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33" r:id="rId3"/>
    <p:sldMasterId id="2147483794" r:id="rId4"/>
  </p:sldMasterIdLst>
  <p:notesMasterIdLst>
    <p:notesMasterId r:id="rId52"/>
  </p:notesMasterIdLst>
  <p:sldIdLst>
    <p:sldId id="480" r:id="rId5"/>
    <p:sldId id="452" r:id="rId6"/>
    <p:sldId id="488" r:id="rId7"/>
    <p:sldId id="489" r:id="rId8"/>
    <p:sldId id="490" r:id="rId9"/>
    <p:sldId id="491" r:id="rId10"/>
    <p:sldId id="492" r:id="rId11"/>
    <p:sldId id="493" r:id="rId12"/>
    <p:sldId id="459" r:id="rId13"/>
    <p:sldId id="429" r:id="rId14"/>
    <p:sldId id="454" r:id="rId15"/>
    <p:sldId id="441" r:id="rId16"/>
    <p:sldId id="442" r:id="rId17"/>
    <p:sldId id="443" r:id="rId18"/>
    <p:sldId id="444" r:id="rId19"/>
    <p:sldId id="445" r:id="rId20"/>
    <p:sldId id="446" r:id="rId21"/>
    <p:sldId id="447" r:id="rId22"/>
    <p:sldId id="448" r:id="rId23"/>
    <p:sldId id="449" r:id="rId24"/>
    <p:sldId id="455" r:id="rId25"/>
    <p:sldId id="401" r:id="rId26"/>
    <p:sldId id="403" r:id="rId27"/>
    <p:sldId id="402" r:id="rId28"/>
    <p:sldId id="404" r:id="rId29"/>
    <p:sldId id="409" r:id="rId30"/>
    <p:sldId id="420" r:id="rId31"/>
    <p:sldId id="481" r:id="rId32"/>
    <p:sldId id="500" r:id="rId33"/>
    <p:sldId id="501" r:id="rId34"/>
    <p:sldId id="502" r:id="rId35"/>
    <p:sldId id="503" r:id="rId36"/>
    <p:sldId id="504" r:id="rId37"/>
    <p:sldId id="505" r:id="rId38"/>
    <p:sldId id="467" r:id="rId39"/>
    <p:sldId id="438" r:id="rId40"/>
    <p:sldId id="453" r:id="rId41"/>
    <p:sldId id="439" r:id="rId42"/>
    <p:sldId id="440" r:id="rId43"/>
    <p:sldId id="434" r:id="rId44"/>
    <p:sldId id="435" r:id="rId45"/>
    <p:sldId id="436" r:id="rId46"/>
    <p:sldId id="437" r:id="rId47"/>
    <p:sldId id="412" r:id="rId48"/>
    <p:sldId id="450" r:id="rId49"/>
    <p:sldId id="415" r:id="rId50"/>
    <p:sldId id="41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1" clrIdx="0">
    <p:extLst>
      <p:ext uri="{19B8F6BF-5375-455C-9EA6-DF929625EA0E}">
        <p15:presenceInfo xmlns:p15="http://schemas.microsoft.com/office/powerpoint/2012/main" userId="S::RHawkes@combertonvc.org::5e669c2b-3608-40aa-930e-cb573f7025a9" providerId="AD"/>
      </p:ext>
    </p:extLst>
  </p:cmAuthor>
  <p:cmAuthor id="2" name="Inge Alferink" initials="IA" lastIdx="3" clrIdx="1">
    <p:extLst>
      <p:ext uri="{19B8F6BF-5375-455C-9EA6-DF929625EA0E}">
        <p15:presenceInfo xmlns:p15="http://schemas.microsoft.com/office/powerpoint/2012/main" userId="S::inge.alferink@york.ac.uk::be3d6108-63c7-4730-8d28-a880634c31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E87D1E"/>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1" autoAdjust="0"/>
    <p:restoredTop sz="73457" autoAdjust="0"/>
  </p:normalViewPr>
  <p:slideViewPr>
    <p:cSldViewPr snapToGrid="0">
      <p:cViewPr varScale="1">
        <p:scale>
          <a:sx n="80" d="100"/>
          <a:sy n="80" d="100"/>
        </p:scale>
        <p:origin x="1744" y="192"/>
      </p:cViewPr>
      <p:guideLst/>
    </p:cSldViewPr>
  </p:slideViewPr>
  <p:outlineViewPr>
    <p:cViewPr>
      <p:scale>
        <a:sx n="33" d="100"/>
        <a:sy n="33" d="100"/>
      </p:scale>
      <p:origin x="0" y="0"/>
    </p:cViewPr>
  </p:outlineViewPr>
  <p:notesTextViewPr>
    <p:cViewPr>
      <p:scale>
        <a:sx n="1" d="1"/>
        <a:sy n="1" d="1"/>
      </p:scale>
      <p:origin x="0" y="-1024"/>
    </p:cViewPr>
  </p:notesTextViewPr>
  <p:sorterViewPr>
    <p:cViewPr varScale="1">
      <p:scale>
        <a:sx n="100" d="100"/>
        <a:sy n="100" d="100"/>
      </p:scale>
      <p:origin x="0" y="-39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t>Consolidation of SSC </a:t>
            </a:r>
            <a:r>
              <a:rPr lang="en-GB" sz="1200" b="1" i="0" baseline="0" dirty="0"/>
              <a:t>[ü]</a:t>
            </a:r>
            <a:r>
              <a:rPr lang="en-GB" sz="1200" b="0" i="0" baseline="0" dirty="0"/>
              <a:t>, present in two of the infinitives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modal verb </a:t>
            </a:r>
            <a:r>
              <a:rPr lang="en-GB" sz="1200" b="0" i="1" baseline="0" dirty="0" err="1"/>
              <a:t>können</a:t>
            </a:r>
            <a:r>
              <a:rPr lang="en-GB" sz="1200" b="0" i="1" baseline="0" dirty="0"/>
              <a:t> </a:t>
            </a:r>
            <a:r>
              <a:rPr lang="en-GB" sz="1200" b="0" baseline="0" dirty="0"/>
              <a:t>and the 2-verb rule. Introduction of </a:t>
            </a:r>
            <a:r>
              <a:rPr lang="en-GB" sz="1200" b="0" i="1" baseline="0" dirty="0" err="1"/>
              <a:t>müssen</a:t>
            </a:r>
            <a:r>
              <a:rPr lang="en-GB" sz="1200" b="0" i="0" baseline="0" dirty="0"/>
              <a:t>,</a:t>
            </a:r>
            <a:r>
              <a:rPr lang="en-GB" sz="1200" b="0" i="1" baseline="0" dirty="0"/>
              <a:t> </a:t>
            </a:r>
            <a:r>
              <a:rPr lang="en-GB" sz="1200" b="0" i="1" baseline="0" dirty="0" err="1"/>
              <a:t>dürfen</a:t>
            </a:r>
            <a:r>
              <a:rPr lang="en-GB" sz="1200" b="0" i="1" baseline="0" dirty="0"/>
              <a:t> </a:t>
            </a:r>
            <a:r>
              <a:rPr lang="en-GB" sz="1200" b="0" i="0" baseline="0" dirty="0"/>
              <a:t>and </a:t>
            </a:r>
            <a:r>
              <a:rPr lang="en-GB" sz="1200" b="0" i="1" baseline="0" dirty="0" err="1"/>
              <a:t>wollen</a:t>
            </a:r>
            <a:r>
              <a:rPr lang="en-GB" sz="1200" b="0" i="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7.3.2.3 (introduce) </a:t>
            </a:r>
            <a:r>
              <a:rPr lang="de-DE" dirty="0"/>
              <a:t>dürfen, darf, darfst [143] müssen, muss, musst [43] wollen, will, willst [57] man [32] genug [498] glücklich [1070] krank [1321] ruhig [991] traurig [1752]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7.3.1.3 (revisit) </a:t>
            </a:r>
            <a:r>
              <a:rPr lang="de-DE" b="0" dirty="0"/>
              <a:t>fallen [332] springen [1431] Geschäft [765] Kino [2020] Konzert [2350] Markt [476] Museum [1078] Party [2809] Stadt [204] Straße [391] angenehm [2214] auf</a:t>
            </a:r>
            <a:r>
              <a:rPr lang="de-DE" b="0" baseline="30000" dirty="0"/>
              <a:t>1 2</a:t>
            </a:r>
            <a:r>
              <a:rPr lang="de-DE" b="0" dirty="0"/>
              <a:t> [16] in [3]</a:t>
            </a:r>
          </a:p>
          <a:p>
            <a:r>
              <a:rPr lang="de-DE" b="1" dirty="0"/>
              <a:t>7.2.2.1 (revisit)</a:t>
            </a:r>
            <a:r>
              <a:rPr lang="de-DE" b="1" baseline="0" dirty="0"/>
              <a:t> </a:t>
            </a:r>
            <a:r>
              <a:rPr lang="de-DE" b="0" dirty="0"/>
              <a:t>schwimmen [1863] wir sind [4] beide [117] wir [26] Einzelkind [&gt;5009] Moschee [&gt;5009] Schlagzeug [&gt;5009] gemeinsam [295] türkisch [1531] immer [64] zusammen [553] Angst vor [</a:t>
            </a:r>
            <a:r>
              <a:rPr lang="de-DE" b="0" dirty="0" err="1"/>
              <a:t>n</a:t>
            </a:r>
            <a:r>
              <a:rPr lang="de-DE" b="0" dirty="0"/>
              <a:t>/a]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Additional known vocabulary or cognates to recycle: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können [23] gesund [1275]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547130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sz="1200" b="0" kern="1200" dirty="0">
                <a:solidFill>
                  <a:schemeClr val="tx1"/>
                </a:solidFill>
                <a:effectLst/>
                <a:latin typeface="+mn-lt"/>
                <a:ea typeface="+mn-ea"/>
                <a:cs typeface="+mn-cs"/>
              </a:rPr>
              <a:t>To </a:t>
            </a:r>
            <a:r>
              <a:rPr lang="en-GB" sz="1200" b="0" kern="1200">
                <a:solidFill>
                  <a:schemeClr val="tx1"/>
                </a:solidFill>
                <a:effectLst/>
                <a:latin typeface="+mn-lt"/>
                <a:ea typeface="+mn-ea"/>
                <a:cs typeface="+mn-cs"/>
              </a:rPr>
              <a:t>practise distinguishing </a:t>
            </a:r>
            <a:r>
              <a:rPr lang="en-GB" sz="1200" b="0" kern="1200" dirty="0">
                <a:solidFill>
                  <a:schemeClr val="tx1"/>
                </a:solidFill>
                <a:effectLst/>
                <a:latin typeface="+mn-lt"/>
                <a:ea typeface="+mn-ea"/>
                <a:cs typeface="+mn-cs"/>
              </a:rPr>
              <a:t>aurally </a:t>
            </a:r>
            <a:r>
              <a:rPr lang="en-GB" sz="1200" b="0" kern="1200" baseline="0" dirty="0">
                <a:solidFill>
                  <a:schemeClr val="tx1"/>
                </a:solidFill>
                <a:effectLst/>
                <a:latin typeface="+mn-lt"/>
                <a:ea typeface="+mn-ea"/>
                <a:cs typeface="+mn-cs"/>
              </a:rPr>
              <a:t>between </a:t>
            </a:r>
            <a:r>
              <a:rPr lang="en-GB" sz="1200" b="1" kern="1200" baseline="0" dirty="0">
                <a:solidFill>
                  <a:schemeClr val="tx1"/>
                </a:solidFill>
                <a:effectLst/>
                <a:latin typeface="+mn-lt"/>
                <a:ea typeface="+mn-ea"/>
                <a:cs typeface="+mn-cs"/>
              </a:rPr>
              <a:t>[u]</a:t>
            </a:r>
            <a:r>
              <a:rPr lang="en-GB" sz="1200" b="0" kern="1200" baseline="0" dirty="0">
                <a:solidFill>
                  <a:schemeClr val="tx1"/>
                </a:solidFill>
                <a:effectLst/>
                <a:latin typeface="+mn-lt"/>
                <a:ea typeface="+mn-ea"/>
                <a:cs typeface="+mn-cs"/>
              </a:rPr>
              <a:t> and </a:t>
            </a:r>
            <a:r>
              <a:rPr lang="en-GB" sz="1200" b="1" kern="1200" baseline="0" dirty="0">
                <a:solidFill>
                  <a:schemeClr val="tx1"/>
                </a:solidFill>
                <a:effectLst/>
                <a:latin typeface="+mn-lt"/>
                <a:ea typeface="+mn-ea"/>
                <a:cs typeface="+mn-cs"/>
              </a:rPr>
              <a:t>[</a:t>
            </a:r>
            <a:r>
              <a:rPr lang="en-GB" sz="1200" b="1" i="0" baseline="0" dirty="0"/>
              <a:t>ü]</a:t>
            </a:r>
            <a:r>
              <a:rPr lang="en-GB" sz="1200" b="0" i="0" baseline="0" dirty="0"/>
              <a:t>.</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US" b="0" dirty="0"/>
              <a:t>1. Click on the number to play the audio.</a:t>
            </a:r>
            <a:r>
              <a:rPr lang="en-US" b="0" baseline="0" dirty="0"/>
              <a:t> </a:t>
            </a:r>
          </a:p>
          <a:p>
            <a:r>
              <a:rPr lang="en-US" b="0" baseline="0" dirty="0"/>
              <a:t>2. Students tick the appropriate column.</a:t>
            </a:r>
          </a:p>
          <a:p>
            <a:r>
              <a:rPr lang="en-US" b="0" baseline="0" dirty="0"/>
              <a:t>3. Click to reveal the answers one by one.</a:t>
            </a:r>
          </a:p>
          <a:p>
            <a:r>
              <a:rPr lang="en-US" b="0" baseline="0" dirty="0"/>
              <a:t>4. Activity continues on next slide.</a:t>
            </a:r>
            <a:endParaRPr lang="en-US" b="1" dirty="0"/>
          </a:p>
          <a:p>
            <a:endParaRPr lang="en-US" b="1" dirty="0"/>
          </a:p>
          <a:p>
            <a:r>
              <a:rPr lang="en-US" b="1" dirty="0"/>
              <a:t>Transcript:</a:t>
            </a:r>
            <a:endParaRPr lang="en-US" dirty="0"/>
          </a:p>
          <a:p>
            <a:r>
              <a:rPr lang="en-US" dirty="0"/>
              <a:t>1. das Museum</a:t>
            </a:r>
          </a:p>
          <a:p>
            <a:r>
              <a:rPr lang="en-US" dirty="0"/>
              <a:t>2. </a:t>
            </a:r>
            <a:r>
              <a:rPr lang="en-US" dirty="0" err="1"/>
              <a:t>dürfen</a:t>
            </a:r>
            <a:endParaRPr lang="en-US" dirty="0"/>
          </a:p>
          <a:p>
            <a:r>
              <a:rPr lang="en-US" dirty="0"/>
              <a:t>3. </a:t>
            </a:r>
            <a:r>
              <a:rPr lang="en-US" dirty="0" err="1"/>
              <a:t>ruhig</a:t>
            </a:r>
            <a:endParaRPr lang="en-US" dirty="0"/>
          </a:p>
          <a:p>
            <a:r>
              <a:rPr lang="en-US" dirty="0"/>
              <a:t>4. </a:t>
            </a:r>
            <a:r>
              <a:rPr lang="en-US" dirty="0" err="1"/>
              <a:t>früh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dirty="0" err="1"/>
              <a:t>genug</a:t>
            </a:r>
            <a:endParaRPr lang="en-US" dirty="0"/>
          </a:p>
          <a:p>
            <a:r>
              <a:rPr lang="en-US" dirty="0"/>
              <a:t>6. </a:t>
            </a:r>
            <a:r>
              <a:rPr lang="en-US" dirty="0" err="1"/>
              <a:t>glücklich</a:t>
            </a:r>
            <a:endParaRPr lang="en-US" dirty="0"/>
          </a:p>
          <a:p>
            <a:endParaRPr lang="en-US" dirty="0"/>
          </a:p>
          <a:p>
            <a:r>
              <a:rPr lang="en-US" b="1" dirty="0"/>
              <a:t>Differentiation</a:t>
            </a:r>
            <a:r>
              <a:rPr lang="en-US" dirty="0"/>
              <a:t>: In addition, students could be asked to transcribe the full words.</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36795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slide</a:t>
            </a:r>
            <a:r>
              <a:rPr lang="en-US" b="1" baseline="0"/>
              <a:t> continues the activity on the previous slide.</a:t>
            </a:r>
          </a:p>
          <a:p>
            <a:endParaRPr lang="en-US" b="1" dirty="0"/>
          </a:p>
          <a:p>
            <a:r>
              <a:rPr lang="en-US" b="1"/>
              <a:t>Transcript:</a:t>
            </a:r>
            <a:endParaRPr lang="en-US" b="1" dirty="0"/>
          </a:p>
          <a:p>
            <a:r>
              <a:rPr lang="en-US" dirty="0"/>
              <a:t>7</a:t>
            </a:r>
            <a:r>
              <a:rPr lang="en-US"/>
              <a:t>. </a:t>
            </a:r>
            <a:r>
              <a:rPr lang="en-GB" sz="1200" b="0" kern="1200">
                <a:solidFill>
                  <a:schemeClr val="tx1"/>
                </a:solidFill>
                <a:effectLst/>
                <a:latin typeface="+mn-lt"/>
                <a:ea typeface="+mn-ea"/>
                <a:cs typeface="+mn-cs"/>
              </a:rPr>
              <a:t>türkisch</a:t>
            </a:r>
          </a:p>
          <a:p>
            <a:r>
              <a:rPr lang="en-US"/>
              <a:t>8. </a:t>
            </a:r>
            <a:r>
              <a:rPr lang="en-GB" sz="1200" b="0" kern="1200">
                <a:solidFill>
                  <a:schemeClr val="tx1"/>
                </a:solidFill>
                <a:effectLst/>
                <a:latin typeface="+mn-lt"/>
                <a:ea typeface="+mn-ea"/>
                <a:cs typeface="+mn-cs"/>
              </a:rPr>
              <a:t>zusammen</a:t>
            </a:r>
          </a:p>
          <a:p>
            <a:r>
              <a:rPr lang="en-US"/>
              <a:t>9. </a:t>
            </a:r>
            <a:r>
              <a:rPr lang="en-GB" sz="1200" b="0" kern="1200">
                <a:solidFill>
                  <a:schemeClr val="tx1"/>
                </a:solidFill>
                <a:effectLst/>
                <a:latin typeface="+mn-lt"/>
                <a:ea typeface="+mn-ea"/>
                <a:cs typeface="+mn-cs"/>
              </a:rPr>
              <a:t>gesund</a:t>
            </a:r>
          </a:p>
          <a:p>
            <a:r>
              <a:rPr lang="en-US"/>
              <a:t>10. </a:t>
            </a:r>
            <a:r>
              <a:rPr lang="en-GB" sz="1200" b="0" kern="1200">
                <a:solidFill>
                  <a:schemeClr val="tx1"/>
                </a:solidFill>
                <a:effectLst/>
                <a:latin typeface="+mn-lt"/>
                <a:ea typeface="+mn-ea"/>
                <a:cs typeface="+mn-cs"/>
              </a:rPr>
              <a:t>müssen</a:t>
            </a:r>
          </a:p>
          <a:p>
            <a:r>
              <a:rPr lang="en-US"/>
              <a:t>11. </a:t>
            </a:r>
            <a:r>
              <a:rPr lang="en-GB" sz="1200" b="0" kern="1200">
                <a:solidFill>
                  <a:schemeClr val="tx1"/>
                </a:solidFill>
                <a:effectLst/>
                <a:latin typeface="+mn-lt"/>
                <a:ea typeface="+mn-ea"/>
                <a:cs typeface="+mn-cs"/>
              </a:rPr>
              <a:t>sie muss</a:t>
            </a:r>
          </a:p>
          <a:p>
            <a:r>
              <a:rPr lang="en-US"/>
              <a:t>12. </a:t>
            </a:r>
            <a:r>
              <a:rPr lang="en-GB" sz="1200" b="0" kern="1200">
                <a:solidFill>
                  <a:schemeClr val="tx1"/>
                </a:solidFill>
                <a:effectLst/>
                <a:latin typeface="+mn-lt"/>
                <a:ea typeface="+mn-ea"/>
                <a:cs typeface="+mn-cs"/>
              </a:rPr>
              <a:t>du musst </a:t>
            </a:r>
            <a:endParaRPr lang="en-US" b="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574270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FBF27E-3682-4833-8AB5-9B07FB6FA5E7}" type="slidenum">
              <a:rPr lang="en-GB" altLang="en-US">
                <a:solidFill>
                  <a:prstClr val="black"/>
                </a:solidFill>
              </a:rPr>
              <a:pPr/>
              <a:t>12</a:t>
            </a:fld>
            <a:endParaRPr lang="en-GB" altLang="en-US">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a:t>
            </a:r>
            <a:r>
              <a:rPr lang="en-GB" b="1"/>
              <a:t>: </a:t>
            </a:r>
            <a:r>
              <a:rPr lang="en-US" altLang="en-US"/>
              <a:t>To practise recall of </a:t>
            </a:r>
            <a:r>
              <a:rPr lang="en-US" altLang="en-US" baseline="0"/>
              <a:t>nouns </a:t>
            </a:r>
            <a:r>
              <a:rPr lang="en-US" altLang="en-US" baseline="0" dirty="0"/>
              <a:t>from the two revision weeks (3.1.3 and 2.2.1), with either definite or indefinite articles</a:t>
            </a:r>
            <a:r>
              <a:rPr lang="en-US" altLang="en-US" baseline="0"/>
              <a:t>. </a:t>
            </a:r>
          </a:p>
          <a:p>
            <a:endParaRPr lang="en-US" altLang="en-US" baseline="0"/>
          </a:p>
          <a:p>
            <a:r>
              <a:rPr lang="en-US" altLang="en-US" b="1" baseline="0"/>
              <a:t>Note: </a:t>
            </a:r>
            <a:r>
              <a:rPr lang="en-US" altLang="en-US" baseline="0"/>
              <a:t>This </a:t>
            </a:r>
            <a:r>
              <a:rPr lang="en-US" altLang="en-US" baseline="0" dirty="0"/>
              <a:t>is an important area of grammar to revisit regularly. Alphabet letters give coordinates to </a:t>
            </a:r>
            <a:r>
              <a:rPr lang="en-US" altLang="en-US" baseline="0" dirty="0" err="1"/>
              <a:t>practise</a:t>
            </a:r>
            <a:r>
              <a:rPr lang="en-US" altLang="en-US" baseline="0" dirty="0"/>
              <a:t> several difficult letter names.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US" altLang="en-US" baseline="0" dirty="0"/>
              <a:t>1. This can be a whole class activity. Teams A/B (class halves)</a:t>
            </a:r>
            <a:br>
              <a:rPr lang="en-US" altLang="en-US" baseline="0" dirty="0"/>
            </a:br>
            <a:r>
              <a:rPr lang="en-US" altLang="en-US" baseline="0" dirty="0"/>
              <a:t>2. Students nominate any ‘card’ giving coordinates e.g. ‘X-I’</a:t>
            </a:r>
            <a:br>
              <a:rPr lang="en-US" altLang="en-US" baseline="0" dirty="0"/>
            </a:br>
            <a:r>
              <a:rPr lang="en-US" altLang="en-US" baseline="0" dirty="0"/>
              <a:t>3. Teacher clicks the card to reveal the English prompt for 2 seconds and then again to hide the card.</a:t>
            </a:r>
          </a:p>
          <a:p>
            <a:r>
              <a:rPr lang="en-US" altLang="en-US" baseline="0" dirty="0"/>
              <a:t>4. Student tries to name the item, giving the correct article.</a:t>
            </a:r>
          </a:p>
          <a:p>
            <a:r>
              <a:rPr lang="en-US" altLang="en-US" baseline="0" dirty="0"/>
              <a:t>5. If unable to do so, item is re-covered, play continues with Team B.</a:t>
            </a:r>
          </a:p>
          <a:p>
            <a:endParaRPr lang="en-US" altLang="en-US" baseline="0" dirty="0"/>
          </a:p>
          <a:p>
            <a:r>
              <a:rPr lang="en-US" altLang="en-US" b="1" baseline="0" dirty="0"/>
              <a:t>Note: </a:t>
            </a:r>
            <a:r>
              <a:rPr lang="en-US" altLang="en-US" baseline="0" dirty="0"/>
              <a:t>The slide could be used for many other varieties of vocabulary retrieval, e.g. individual written production using mini whiteboards.</a:t>
            </a:r>
            <a:br>
              <a:rPr lang="en-US" altLang="en-US" baseline="0" dirty="0"/>
            </a:br>
            <a:endParaRPr lang="en-US"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r>
              <a:rPr lang="de-DE" b="1" dirty="0"/>
              <a:t>Week 3.1.3 </a:t>
            </a:r>
            <a:r>
              <a:rPr lang="de-DE" b="0" dirty="0"/>
              <a:t>fallen [278] springen [1468] das Geschäft [663] das Kino [1825] das Konzert [1721] das Museum [1360] die Stadt [186] angenehm [1748] in [4], auf [17]</a:t>
            </a:r>
          </a:p>
          <a:p>
            <a:r>
              <a:rPr lang="de-DE" b="1" dirty="0"/>
              <a:t>Week 2.2.1</a:t>
            </a:r>
            <a:r>
              <a:rPr lang="de-DE" b="1" baseline="0" dirty="0"/>
              <a:t> </a:t>
            </a:r>
            <a:r>
              <a:rPr lang="de-DE" b="0" dirty="0"/>
              <a:t>wir sind [3] schwimmen [1832] Angst vor [465/55] Einzelkind [263/106] die Moschee [&gt;4034] das Schlagzeug [&gt;4034] türkisch [1908] beide [130] gemeinsam [346] zusammen [553]  immer [68]  </a:t>
            </a:r>
          </a:p>
          <a:p>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endParaRPr lang="en-US" altLang="en-US" dirty="0"/>
          </a:p>
        </p:txBody>
      </p:sp>
    </p:spTree>
    <p:extLst>
      <p:ext uri="{BB962C8B-B14F-4D97-AF65-F5344CB8AC3E}">
        <p14:creationId xmlns:p14="http://schemas.microsoft.com/office/powerpoint/2010/main" val="3870184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 (all 9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a:t>
            </a:r>
            <a:r>
              <a:rPr lang="en-GB" b="1" baseline="0"/>
              <a:t> </a:t>
            </a:r>
            <a:r>
              <a:rPr lang="en-GB" b="0" baseline="0"/>
              <a:t>To practise recall of the </a:t>
            </a:r>
            <a:r>
              <a:rPr lang="en-GB" sz="1200" b="0" i="0" u="none" strike="noStrike" kern="1200" cap="none" baseline="0">
                <a:solidFill>
                  <a:schemeClr val="tx1"/>
                </a:solidFill>
                <a:effectLst/>
                <a:latin typeface="+mn-lt"/>
                <a:ea typeface="Calibri"/>
                <a:cs typeface="Calibri"/>
                <a:sym typeface="Calibri"/>
              </a:rPr>
              <a:t>verbs</a:t>
            </a:r>
            <a:r>
              <a:rPr lang="en-GB" sz="1200" b="0" i="0" u="none" strike="noStrike" kern="1200" cap="none" baseline="0" dirty="0">
                <a:solidFill>
                  <a:schemeClr val="tx1"/>
                </a:solidFill>
                <a:effectLst/>
                <a:latin typeface="+mn-lt"/>
                <a:ea typeface="Calibri"/>
                <a:cs typeface="Calibri"/>
                <a:sym typeface="Calibri"/>
              </a:rPr>
              <a:t>, adjectives and adverbs from the two revision weeks </a:t>
            </a:r>
            <a:r>
              <a:rPr lang="en-US" altLang="en-US" baseline="0" dirty="0"/>
              <a:t>(3.1.3 and 2.2.1).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1. Use image and English prompt to elicit vocabulary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 Reveal answer - clicking on the English term causes it to spin and then be replaced with the German equivalent.</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r>
              <a:rPr lang="de-DE" b="1" dirty="0"/>
              <a:t>Week 3.1.3 </a:t>
            </a:r>
            <a:r>
              <a:rPr lang="de-DE" b="0" dirty="0"/>
              <a:t>fallen [278] springen [1468] das Geschäft [663] das Kino [1825] das Konzert [1721] das Museum [1360] die Stadt [186] angenehm [1748] in [4], auf [17]</a:t>
            </a:r>
          </a:p>
          <a:p>
            <a:r>
              <a:rPr lang="de-DE" b="1" dirty="0"/>
              <a:t>Week 2.2.1</a:t>
            </a:r>
            <a:r>
              <a:rPr lang="de-DE" b="1" baseline="0" dirty="0"/>
              <a:t> </a:t>
            </a:r>
            <a:r>
              <a:rPr lang="de-DE" b="0" dirty="0"/>
              <a:t>wir sind [3] schwimmen [1832] Angst vor [465/55] Einzelkind [263/106] die Moschee [&gt;4034] das Schlagzeug [&gt;4034] türkisch [1908] beide [130] gemeinsam [346] zusammen [553]  immer [68]  </a:t>
            </a:r>
          </a:p>
          <a:p>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endParaRPr lang="en-US" altLang="en-US"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21420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53609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89149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915813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066251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886151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34220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Note: </a:t>
            </a:r>
            <a:r>
              <a:rPr lang="en-US" b="0" baseline="0" dirty="0"/>
              <a:t>we are assuming that teachers will remove the [ü] from the title slide before </a:t>
            </a:r>
            <a:r>
              <a:rPr lang="en-US" baseline="0" dirty="0"/>
              <a:t>the lesson, so as not to give away the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Students listen in pairs to work out the sound we are revisiting – first pair to</a:t>
            </a:r>
            <a:r>
              <a:rPr lang="en-GB" baseline="0" dirty="0"/>
              <a:t> put hands up have a go – must say all words correctly and work out the sound</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 Click the image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Students guess the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The following slides reveal and practice the SSC.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gr</a:t>
            </a:r>
            <a:r>
              <a:rPr lang="en-US" b="1" baseline="0" dirty="0" err="1"/>
              <a:t>ü</a:t>
            </a:r>
            <a:r>
              <a:rPr lang="en-US" b="0" baseline="0" dirty="0" err="1"/>
              <a:t>n</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fr</a:t>
            </a:r>
            <a:r>
              <a:rPr lang="en-US" b="1" baseline="0" dirty="0" err="1"/>
              <a:t>ü</a:t>
            </a:r>
            <a:r>
              <a:rPr lang="en-US" b="0" baseline="0" dirty="0" err="1"/>
              <a:t>h</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a:t>
            </a:r>
            <a:r>
              <a:rPr lang="en-GB" b="1" baseline="0" dirty="0" err="1"/>
              <a:t>ü</a:t>
            </a:r>
            <a:r>
              <a:rPr lang="en-GB" b="0" baseline="0" dirty="0" err="1"/>
              <a:t>nf</a:t>
            </a:r>
            <a:endParaRPr lang="en-GB" b="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387288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mn-lt"/>
                <a:ea typeface="Calibri"/>
                <a:cs typeface="Calibri"/>
                <a:sym typeface="Calibri"/>
              </a:rPr>
              <a:t>Teacher could point out that the word </a:t>
            </a:r>
            <a:r>
              <a:rPr lang="de-DE" sz="1200" b="0" i="1">
                <a:solidFill>
                  <a:schemeClr val="accent5">
                    <a:lumMod val="50000"/>
                  </a:schemeClr>
                </a:solidFill>
                <a:latin typeface="+mn-lt"/>
              </a:rPr>
              <a:t>türkisch</a:t>
            </a:r>
            <a:r>
              <a:rPr lang="de-DE" sz="1200" b="0">
                <a:solidFill>
                  <a:schemeClr val="accent5">
                    <a:lumMod val="50000"/>
                  </a:schemeClr>
                </a:solidFill>
                <a:latin typeface="+mn-lt"/>
              </a:rPr>
              <a:t> </a:t>
            </a:r>
            <a:r>
              <a:rPr lang="en-GB" sz="1200" b="0" i="0" u="none" strike="noStrike" kern="1200" cap="none">
                <a:solidFill>
                  <a:schemeClr val="tx1"/>
                </a:solidFill>
                <a:effectLst/>
                <a:latin typeface="+mn-lt"/>
                <a:ea typeface="Calibri"/>
                <a:cs typeface="Calibri"/>
                <a:sym typeface="Calibri"/>
              </a:rPr>
              <a:t>contains this week’s revisited SSC </a:t>
            </a:r>
            <a:r>
              <a:rPr lang="de-DE" sz="1200" b="0" i="0" u="none" strike="noStrike" kern="1200" cap="none">
                <a:solidFill>
                  <a:schemeClr val="accent5">
                    <a:lumMod val="50000"/>
                  </a:schemeClr>
                </a:solidFill>
                <a:effectLst/>
                <a:latin typeface="+mn-lt"/>
                <a:ea typeface="+mn-ea"/>
                <a:cs typeface="+mn-cs"/>
                <a:sym typeface="Calibri"/>
              </a:rPr>
              <a:t>[</a:t>
            </a:r>
            <a:r>
              <a:rPr lang="de-DE" sz="1200" b="0">
                <a:solidFill>
                  <a:schemeClr val="accent5">
                    <a:lumMod val="50000"/>
                  </a:schemeClr>
                </a:solidFill>
                <a:latin typeface="+mn-lt"/>
              </a:rPr>
              <a:t>ü]</a:t>
            </a:r>
            <a:r>
              <a:rPr lang="en-GB" sz="1200" b="0" i="0" u="none" strike="noStrike" kern="1200" cap="none">
                <a:solidFill>
                  <a:schemeClr val="tx1"/>
                </a:solidFill>
                <a:effectLst/>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68781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As for previous</a:t>
            </a:r>
            <a:r>
              <a:rPr lang="en-GB" sz="1200" b="1" i="0" u="none" strike="noStrike" kern="1200" cap="none" baseline="0">
                <a:solidFill>
                  <a:schemeClr val="tx1"/>
                </a:solidFill>
                <a:effectLst/>
                <a:latin typeface="+mn-lt"/>
                <a:ea typeface="Calibri"/>
                <a:cs typeface="Calibri"/>
                <a:sym typeface="Calibri"/>
              </a:rPr>
              <a:t> slide.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143004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i="0" dirty="0"/>
              <a:t>To introduce this week’s modal verbs, recapping on the conjugation pattern of </a:t>
            </a:r>
            <a:r>
              <a:rPr lang="en-GB" i="1" dirty="0" err="1"/>
              <a:t>können</a:t>
            </a:r>
            <a:r>
              <a:rPr lang="en-GB" i="0" dirty="0"/>
              <a:t> and the two-verb rule.</a:t>
            </a:r>
            <a:br>
              <a:rPr lang="en-GB" i="0" dirty="0"/>
            </a:b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lvl="0" indent="0" algn="l" rtl="0">
              <a:spcBef>
                <a:spcPts val="0"/>
              </a:spcBef>
              <a:spcAft>
                <a:spcPts val="0"/>
              </a:spcAft>
              <a:buNone/>
            </a:pPr>
            <a:r>
              <a:rPr lang="en-GB" b="0" i="0" dirty="0"/>
              <a:t>1. Cycle through the</a:t>
            </a:r>
            <a:r>
              <a:rPr lang="en-GB" b="0" i="0" baseline="0" dirty="0"/>
              <a:t> information on the slide using the animation sequence.</a:t>
            </a:r>
            <a:endParaRPr lang="en-GB" b="0"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Note: </a:t>
            </a:r>
            <a:r>
              <a:rPr lang="en-GB" b="0" i="0" dirty="0"/>
              <a:t>I</a:t>
            </a:r>
            <a:r>
              <a:rPr lang="en-GB" i="0" dirty="0"/>
              <a:t>n</a:t>
            </a:r>
            <a:r>
              <a:rPr lang="en-GB" i="0" baseline="0" dirty="0"/>
              <a:t> the recap of </a:t>
            </a:r>
            <a:r>
              <a:rPr lang="en-GB" b="1" i="0" baseline="0" dirty="0" err="1"/>
              <a:t>können</a:t>
            </a:r>
            <a:r>
              <a:rPr lang="en-GB" i="0" baseline="0" dirty="0"/>
              <a:t>, teachers can seek to elicit the German from students for the English examples.</a:t>
            </a:r>
            <a:endParaRPr i="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22</a:t>
            </a:fld>
            <a:endParaRPr>
              <a:solidFill>
                <a:prstClr val="black"/>
              </a:solidFill>
            </a:endParaRPr>
          </a:p>
        </p:txBody>
      </p:sp>
    </p:spTree>
    <p:extLst>
      <p:ext uri="{BB962C8B-B14F-4D97-AF65-F5344CB8AC3E}">
        <p14:creationId xmlns:p14="http://schemas.microsoft.com/office/powerpoint/2010/main" val="2027189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practise aural comprehension of the first and second</a:t>
            </a:r>
            <a:r>
              <a:rPr lang="en-GB" baseline="0" dirty="0"/>
              <a:t> person singular forms of the modals in sentence utterances.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GB" b="0" dirty="0"/>
              <a:t>1. Click on the numbered</a:t>
            </a:r>
            <a:r>
              <a:rPr lang="en-GB" b="0" baseline="0" dirty="0"/>
              <a:t> buttons to play the audio.</a:t>
            </a:r>
          </a:p>
          <a:p>
            <a:r>
              <a:rPr lang="en-GB" b="0" baseline="0" dirty="0"/>
              <a:t>2. Students tick the appropriate column.</a:t>
            </a:r>
          </a:p>
          <a:p>
            <a:r>
              <a:rPr lang="en-GB" b="0" baseline="0" dirty="0"/>
              <a:t>3. Click to reveal the answers one by one.</a:t>
            </a:r>
          </a:p>
          <a:p>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dirty="0"/>
              <a:t>[beep] musst viel lernen. (du)</a:t>
            </a:r>
            <a:br>
              <a:rPr lang="de-DE" dirty="0"/>
            </a:br>
            <a:r>
              <a:rPr lang="de-DE" dirty="0"/>
              <a:t>2) [beep] will sehr gut spielen. (ich)</a:t>
            </a:r>
            <a:br>
              <a:rPr lang="de-DE" dirty="0"/>
            </a:br>
            <a:r>
              <a:rPr lang="de-DE" dirty="0"/>
              <a:t>3)</a:t>
            </a:r>
            <a:r>
              <a:rPr lang="de-DE" baseline="0" dirty="0"/>
              <a:t> </a:t>
            </a:r>
            <a:r>
              <a:rPr lang="de-DE" dirty="0"/>
              <a:t>[beep] darf zu</a:t>
            </a:r>
            <a:r>
              <a:rPr lang="de-DE" baseline="0" dirty="0"/>
              <a:t> Hause bleiben.</a:t>
            </a:r>
            <a:r>
              <a:rPr lang="de-DE" dirty="0"/>
              <a:t> (ich)</a:t>
            </a:r>
            <a:br>
              <a:rPr lang="de-DE" dirty="0"/>
            </a:br>
            <a:r>
              <a:rPr lang="de-DE" dirty="0"/>
              <a:t>4) [beep] willst </a:t>
            </a:r>
            <a:r>
              <a:rPr lang="de-DE" baseline="0" dirty="0"/>
              <a:t>jeden Tag laufen. </a:t>
            </a:r>
            <a:r>
              <a:rPr lang="de-DE" dirty="0"/>
              <a:t>(du)</a:t>
            </a:r>
            <a:br>
              <a:rPr lang="de-DE" dirty="0"/>
            </a:br>
            <a:r>
              <a:rPr lang="de-DE" dirty="0"/>
              <a:t>5) [beep] darfst in die Stadt gehen.</a:t>
            </a:r>
            <a:r>
              <a:rPr lang="de-DE" baseline="0" dirty="0"/>
              <a:t> </a:t>
            </a:r>
            <a:r>
              <a:rPr lang="de-DE" dirty="0"/>
              <a:t>(du)</a:t>
            </a:r>
            <a:br>
              <a:rPr lang="de-DE" dirty="0"/>
            </a:br>
            <a:r>
              <a:rPr lang="de-DE" dirty="0"/>
              <a:t>6)</a:t>
            </a:r>
            <a:r>
              <a:rPr lang="de-DE" baseline="0" dirty="0"/>
              <a:t> </a:t>
            </a:r>
            <a:r>
              <a:rPr lang="de-DE" dirty="0"/>
              <a:t>[beep] kannst nicht so gut singen. (du)</a:t>
            </a:r>
            <a:br>
              <a:rPr lang="de-DE" dirty="0"/>
            </a:br>
            <a:r>
              <a:rPr lang="de-DE" dirty="0"/>
              <a:t>7) [beep] muss Mathematik lernen. (ich)</a:t>
            </a:r>
            <a:br>
              <a:rPr lang="de-DE" dirty="0"/>
            </a:br>
            <a:r>
              <a:rPr lang="de-DE" dirty="0"/>
              <a:t>8) [beep] kann später mit</a:t>
            </a:r>
            <a:r>
              <a:rPr lang="de-DE" baseline="0" dirty="0"/>
              <a:t> Freunden reden. </a:t>
            </a:r>
            <a:r>
              <a:rPr lang="de-DE" dirty="0"/>
              <a:t>(ich)</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632194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a:t>
            </a:r>
            <a:r>
              <a:rPr lang="en-GB" b="1" baseline="0"/>
              <a:t> 5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comprehension of </a:t>
            </a:r>
            <a:r>
              <a:rPr lang="en-GB" b="0" baseline="0" dirty="0"/>
              <a:t>the </a:t>
            </a:r>
            <a:r>
              <a:rPr lang="en-GB" baseline="0" dirty="0"/>
              <a:t>3</a:t>
            </a:r>
            <a:r>
              <a:rPr lang="en-GB" baseline="30000" dirty="0"/>
              <a:t>rd</a:t>
            </a:r>
            <a:r>
              <a:rPr lang="en-GB" baseline="0" dirty="0"/>
              <a:t> person singular [</a:t>
            </a:r>
            <a:r>
              <a:rPr lang="en-GB" baseline="0" dirty="0" err="1"/>
              <a:t>sie</a:t>
            </a:r>
            <a:r>
              <a:rPr lang="en-GB" baseline="0" dirty="0"/>
              <a:t>] and 2</a:t>
            </a:r>
            <a:r>
              <a:rPr lang="en-GB" baseline="30000" dirty="0"/>
              <a:t>nd</a:t>
            </a:r>
            <a:r>
              <a:rPr lang="en-GB" baseline="0" dirty="0"/>
              <a:t> person singular [du] forms of </a:t>
            </a:r>
            <a:r>
              <a:rPr lang="en-GB" b="1" baseline="0" dirty="0" err="1"/>
              <a:t>können</a:t>
            </a:r>
            <a:r>
              <a:rPr lang="en-GB" b="0" baseline="0" dirty="0"/>
              <a:t>, </a:t>
            </a:r>
            <a:r>
              <a:rPr lang="en-GB" b="1" baseline="0" dirty="0" err="1"/>
              <a:t>müssen</a:t>
            </a:r>
            <a:r>
              <a:rPr lang="en-GB" b="1" baseline="0" dirty="0"/>
              <a:t>, </a:t>
            </a:r>
            <a:r>
              <a:rPr lang="en-GB" b="1" baseline="0" dirty="0" err="1"/>
              <a:t>wollen</a:t>
            </a:r>
            <a:r>
              <a:rPr lang="en-GB" b="1" baseline="0" dirty="0"/>
              <a:t> </a:t>
            </a:r>
            <a:r>
              <a:rPr lang="en-GB" b="0" baseline="0" dirty="0"/>
              <a:t>and </a:t>
            </a:r>
            <a:r>
              <a:rPr lang="en-GB" b="1" baseline="0" dirty="0" err="1"/>
              <a:t>dürfen</a:t>
            </a:r>
            <a:r>
              <a:rPr lang="en-GB" b="0" baseline="0" dirty="0"/>
              <a:t>.</a:t>
            </a:r>
            <a:br>
              <a:rPr lang="en-GB" baseline="0" dirty="0"/>
            </a:br>
            <a:r>
              <a:rPr lang="en-GB" b="1" baseline="0" dirty="0"/>
              <a:t>This is slide 1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GB" baseline="0" dirty="0"/>
              <a:t>1. The rubrics and task themselves are animated step by step to support teacher explanation. </a:t>
            </a:r>
          </a:p>
          <a:p>
            <a:r>
              <a:rPr lang="en-GB" baseline="0" dirty="0"/>
              <a:t>2. Click to reveal the sentences, minus the subject pronoun in each case. </a:t>
            </a:r>
          </a:p>
          <a:p>
            <a:r>
              <a:rPr lang="en-GB" baseline="0" dirty="0"/>
              <a:t>3. Students tick the appropriate column. The first one can be modelled with the whole class.</a:t>
            </a:r>
          </a:p>
          <a:p>
            <a:r>
              <a:rPr lang="en-GB" baseline="0" dirty="0"/>
              <a:t>4. Answer ticks are animated to appear one by one.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4189820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8</a:t>
            </a:r>
            <a:r>
              <a:rPr lang="en-GB" b="1" baseline="0"/>
              <a:t>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practise written comprehension of present tense modal sentences in German, together with active recall of the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2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Students translate each sentence into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These are the same sentences as featured in Part 1 of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Click to bring up the suggested translations one by one.</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4118581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i="0" dirty="0"/>
              <a:t>To revisit the use of </a:t>
            </a:r>
            <a:r>
              <a:rPr lang="en-GB" i="1" dirty="0" err="1"/>
              <a:t>nicht</a:t>
            </a:r>
            <a:r>
              <a:rPr lang="en-GB" i="0" dirty="0"/>
              <a:t> in negative 2-verb structures</a:t>
            </a:r>
            <a:r>
              <a:rPr lang="en-GB" i="0" baseline="0" dirty="0"/>
              <a:t> and </a:t>
            </a:r>
            <a:r>
              <a:rPr lang="en-GB" i="1" baseline="0" dirty="0" err="1"/>
              <a:t>kein</a:t>
            </a:r>
            <a:r>
              <a:rPr lang="en-GB" i="0" baseline="0" dirty="0"/>
              <a:t> (and its inflected forms) in sentences with nouns following the modal.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baseline="0" dirty="0">
                <a:solidFill>
                  <a:srgbClr val="DAA520"/>
                </a:solidFill>
              </a:rPr>
            </a:br>
            <a:br>
              <a:rPr lang="en-GB" sz="1200" b="0" i="0" baseline="0" dirty="0">
                <a:solidFill>
                  <a:srgbClr val="DAA520"/>
                </a:solidFill>
              </a:rPr>
            </a:br>
            <a:r>
              <a:rPr lang="en-GB" sz="1200" b="1" i="0" baseline="0" dirty="0">
                <a:solidFill>
                  <a:srgbClr val="DAA520"/>
                </a:solidFill>
              </a:rPr>
              <a:t>Note</a:t>
            </a:r>
            <a:r>
              <a:rPr lang="en-GB" sz="1200" b="1" i="0" baseline="0">
                <a:solidFill>
                  <a:srgbClr val="DAA520"/>
                </a:solidFill>
              </a:rPr>
              <a:t>: </a:t>
            </a:r>
            <a:r>
              <a:rPr lang="en-GB" i="0" baseline="0"/>
              <a:t>This distinction was originally introduced and practised </a:t>
            </a:r>
            <a:r>
              <a:rPr lang="en-GB" b="0" i="0" baseline="0"/>
              <a:t>with </a:t>
            </a:r>
            <a:r>
              <a:rPr lang="en-GB" sz="1200" b="0" i="1">
                <a:solidFill>
                  <a:srgbClr val="DAA520"/>
                </a:solidFill>
              </a:rPr>
              <a:t>können</a:t>
            </a:r>
            <a:r>
              <a:rPr lang="en-GB" sz="1200" b="0" i="0">
                <a:solidFill>
                  <a:srgbClr val="DAA520"/>
                </a:solidFill>
              </a:rPr>
              <a:t> in 2.2.2. Here,</a:t>
            </a:r>
            <a:r>
              <a:rPr lang="en-GB" sz="1200" b="0" i="0" baseline="0">
                <a:solidFill>
                  <a:srgbClr val="DAA520"/>
                </a:solidFill>
              </a:rPr>
              <a:t> it is applied to the other modals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a:solidFill>
                  <a:srgbClr val="DAA520"/>
                </a:solidFill>
              </a:rPr>
              <a:t>This </a:t>
            </a:r>
            <a:r>
              <a:rPr lang="en-GB" sz="1200" b="0" i="0" baseline="0" dirty="0">
                <a:solidFill>
                  <a:srgbClr val="DAA520"/>
                </a:solidFill>
              </a:rPr>
              <a:t>slide contains animated text that is hidden when viewing the slides in edit mode.  Put the presentation into slide show mode to review this slide.</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Cycle through the information on the slide using the animation sequence.</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26</a:t>
            </a:fld>
            <a:endParaRPr>
              <a:solidFill>
                <a:prstClr val="black"/>
              </a:solidFill>
            </a:endParaRPr>
          </a:p>
        </p:txBody>
      </p:sp>
    </p:spTree>
    <p:extLst>
      <p:ext uri="{BB962C8B-B14F-4D97-AF65-F5344CB8AC3E}">
        <p14:creationId xmlns:p14="http://schemas.microsoft.com/office/powerpoint/2010/main" val="4219021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a:t>
            </a:r>
            <a:r>
              <a:rPr lang="en-GB" b="1" baseline="0"/>
              <a:t> 5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comprehension of </a:t>
            </a:r>
            <a:r>
              <a:rPr lang="en-GB" b="0" baseline="0" dirty="0"/>
              <a:t>‘</a:t>
            </a:r>
            <a:r>
              <a:rPr lang="en-GB" b="0" baseline="0" dirty="0" err="1"/>
              <a:t>ein</a:t>
            </a:r>
            <a:r>
              <a:rPr lang="en-GB" b="0" baseline="0" dirty="0"/>
              <a:t>/</a:t>
            </a:r>
            <a:r>
              <a:rPr lang="en-GB" b="0" baseline="0" dirty="0" err="1"/>
              <a:t>eine</a:t>
            </a:r>
            <a:r>
              <a:rPr lang="en-GB" b="0" baseline="0" dirty="0"/>
              <a:t>/</a:t>
            </a:r>
            <a:r>
              <a:rPr lang="en-GB" b="0" baseline="0" dirty="0" err="1"/>
              <a:t>ein</a:t>
            </a:r>
            <a:r>
              <a:rPr lang="en-GB" b="0" baseline="0" dirty="0"/>
              <a:t>’ and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in two-verb sentences.</a:t>
            </a:r>
            <a:br>
              <a:rPr lang="en-GB" b="0" baseline="0"/>
            </a:b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baseline="0">
                <a:solidFill>
                  <a:srgbClr val="DAA520"/>
                </a:solidFill>
              </a:rPr>
              <a:t>Note: </a:t>
            </a:r>
            <a:r>
              <a:rPr lang="en-GB" b="0" baseline="0"/>
              <a:t>Three persons of </a:t>
            </a:r>
            <a:r>
              <a:rPr lang="en-GB" b="0" i="1" baseline="0"/>
              <a:t>dürfen, müssen </a:t>
            </a:r>
            <a:r>
              <a:rPr lang="en-GB" b="0" i="0" baseline="0"/>
              <a:t>and </a:t>
            </a:r>
            <a:r>
              <a:rPr lang="en-GB" b="0" i="1" baseline="0"/>
              <a:t>wollen </a:t>
            </a:r>
            <a:r>
              <a:rPr lang="en-GB" b="0" baseline="0"/>
              <a:t>are used, for variety, but the English translations are provided to allow students to focus solely on the difference in form and meaning of ‘ein’ versus ’kein’ and the equivalent structure in English, which is very different. Students </a:t>
            </a:r>
            <a:r>
              <a:rPr lang="en-GB" b="0" baseline="0" dirty="0"/>
              <a:t>have already been taught ‘</a:t>
            </a:r>
            <a:r>
              <a:rPr lang="en-GB" b="0" baseline="0" dirty="0" err="1"/>
              <a:t>nicht</a:t>
            </a:r>
            <a:r>
              <a:rPr lang="en-GB" b="0" baseline="0" dirty="0"/>
              <a:t>’ with verbs and ‘</a:t>
            </a:r>
            <a:r>
              <a:rPr lang="en-GB" b="0" baseline="0" dirty="0" err="1"/>
              <a:t>kein</a:t>
            </a:r>
            <a:r>
              <a:rPr lang="en-GB" b="0" baseline="0" dirty="0"/>
              <a:t>’ with nouns and practised differentiating between them.  However, this is a point of significant cross-linguistic difficulty, and is therefore being revisited here, with different lexis reflecting this week’s vocabulary sets, and other previously taught vocabulary.</a:t>
            </a:r>
            <a:br>
              <a:rPr lang="en-GB" b="0" baseline="0" dirty="0"/>
            </a:b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GB" b="0" baseline="0" dirty="0"/>
              <a:t>1. Students should write 1-8 in their books and record the correct form of the verb phrase (positive or negative polarity) for each.</a:t>
            </a:r>
            <a:br>
              <a:rPr lang="en-GB" b="0" baseline="0" dirty="0"/>
            </a:br>
            <a:r>
              <a:rPr lang="en-GB" b="0" baseline="0" dirty="0"/>
              <a:t>2. Answers are revealed on separate mouse clicks.</a:t>
            </a:r>
            <a:br>
              <a:rPr lang="en-GB" b="0" baseline="0" dirty="0"/>
            </a:br>
            <a:endParaRPr lang="en-GB" b="0" baseline="0" dirty="0"/>
          </a:p>
          <a:p>
            <a:endParaRPr lang="en-GB" b="0" baseline="0" dirty="0"/>
          </a:p>
          <a:p>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702060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SSCs </a:t>
            </a:r>
            <a:r>
              <a:rPr lang="en-GB" sz="1200" b="1" baseline="0" dirty="0"/>
              <a:t>[ü</a:t>
            </a:r>
            <a:r>
              <a:rPr lang="en-GB" sz="1200" b="0" baseline="0" dirty="0"/>
              <a:t>], </a:t>
            </a:r>
            <a:r>
              <a:rPr lang="en-GB" sz="1200" b="1" baseline="0" dirty="0"/>
              <a:t>[r]</a:t>
            </a:r>
            <a:r>
              <a:rPr lang="en-GB" sz="1200"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modal verbs (</a:t>
            </a:r>
            <a:r>
              <a:rPr lang="en-GB" sz="1200" b="0" i="1" baseline="0" dirty="0" err="1"/>
              <a:t>können</a:t>
            </a:r>
            <a:r>
              <a:rPr lang="en-GB" sz="1200" b="0" i="1" baseline="0" dirty="0"/>
              <a:t>, </a:t>
            </a:r>
            <a:r>
              <a:rPr lang="en-GB" sz="1200" b="0" i="1" baseline="0" dirty="0" err="1"/>
              <a:t>müssen</a:t>
            </a:r>
            <a:r>
              <a:rPr lang="en-GB" sz="1200" b="0" i="0" baseline="0" dirty="0"/>
              <a:t>,</a:t>
            </a:r>
            <a:r>
              <a:rPr lang="en-GB" sz="1200" b="0" i="1" baseline="0" dirty="0"/>
              <a:t> </a:t>
            </a:r>
            <a:r>
              <a:rPr lang="en-GB" sz="1200" b="0" i="1" baseline="0" dirty="0" err="1"/>
              <a:t>dürfen</a:t>
            </a:r>
            <a:r>
              <a:rPr lang="en-GB" sz="1200" b="0" i="1" baseline="0" dirty="0"/>
              <a:t> </a:t>
            </a:r>
            <a:r>
              <a:rPr lang="en-GB" sz="1200" b="0" i="0" baseline="0" dirty="0"/>
              <a:t>and </a:t>
            </a:r>
            <a:r>
              <a:rPr lang="en-GB" sz="1200" b="0" i="1" baseline="0" dirty="0" err="1"/>
              <a:t>wollen</a:t>
            </a:r>
            <a:r>
              <a:rPr lang="en-GB" sz="1200" b="0" i="0" baseline="0" dirty="0"/>
              <a:t>) </a:t>
            </a:r>
            <a:r>
              <a:rPr lang="en-GB" sz="1200" b="0" baseline="0" dirty="0"/>
              <a:t>and the 2-verb rule.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Introduction of </a:t>
            </a:r>
            <a:r>
              <a:rPr lang="de-DE" sz="1200" b="0" i="1" baseline="0" dirty="0">
                <a:solidFill>
                  <a:schemeClr val="bg1"/>
                </a:solidFill>
                <a:latin typeface="Century Gothic" panose="020B0502020202020204" pitchFamily="34" charset="0"/>
              </a:rPr>
              <a:t>d</a:t>
            </a:r>
            <a:r>
              <a:rPr lang="de-DE" sz="1200" b="0" i="1" dirty="0">
                <a:solidFill>
                  <a:schemeClr val="bg1"/>
                </a:solidFill>
                <a:latin typeface="Century Gothic" panose="020B0502020202020204" pitchFamily="34" charset="0"/>
              </a:rPr>
              <a:t>ürfen </a:t>
            </a:r>
            <a:r>
              <a:rPr lang="de-DE" sz="1200" b="0" i="0" dirty="0">
                <a:solidFill>
                  <a:schemeClr val="bg1"/>
                </a:solidFill>
                <a:latin typeface="Century Gothic" panose="020B0502020202020204" pitchFamily="34" charset="0"/>
              </a:rPr>
              <a:t>versus</a:t>
            </a:r>
            <a:r>
              <a:rPr lang="de-DE" sz="1200" b="0" i="1" dirty="0">
                <a:solidFill>
                  <a:schemeClr val="bg1"/>
                </a:solidFill>
                <a:latin typeface="Century Gothic" panose="020B0502020202020204" pitchFamily="34" charset="0"/>
              </a:rPr>
              <a:t> </a:t>
            </a:r>
            <a:r>
              <a:rPr lang="en-GB" sz="1200" b="0" i="1" baseline="0" dirty="0" err="1"/>
              <a:t>können</a:t>
            </a:r>
            <a:r>
              <a:rPr lang="en-GB" sz="1200" b="0" i="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t>Introduction of the pronoun </a:t>
            </a:r>
            <a:r>
              <a:rPr lang="en-GB" sz="1200" b="0" i="1" baseline="0" dirty="0"/>
              <a:t>man.</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7.3.2.3 </a:t>
            </a:r>
            <a:r>
              <a:rPr lang="de-DE" b="1" dirty="0"/>
              <a:t>(</a:t>
            </a:r>
            <a:r>
              <a:rPr lang="de-DE" b="1" dirty="0" err="1"/>
              <a:t>introduce</a:t>
            </a:r>
            <a:r>
              <a:rPr lang="de-DE" b="1" dirty="0"/>
              <a:t>) </a:t>
            </a:r>
            <a:r>
              <a:rPr lang="de-DE" dirty="0"/>
              <a:t>dürfen, darf, darfst [143] müssen, muss, musst [43] wollen, will, willst [57] man [32] genug [498] glücklich [1070] krank [1321] ruhig [991] traurig [1752]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7.3.1.3 (</a:t>
            </a:r>
            <a:r>
              <a:rPr lang="de-DE" b="1" dirty="0" err="1"/>
              <a:t>revisit</a:t>
            </a:r>
            <a:r>
              <a:rPr lang="de-DE" b="1" dirty="0"/>
              <a:t>) </a:t>
            </a:r>
            <a:r>
              <a:rPr lang="de-DE" b="0" dirty="0"/>
              <a:t>fallen [332] springen [1431] Geschäft [765] Kino [2020] Konzert [2350] Markt [476] Museum [1078] Party [2809] Stadt [204] Straße [391] angenehm [2214] auf</a:t>
            </a:r>
            <a:r>
              <a:rPr lang="de-DE" b="0" baseline="30000" dirty="0"/>
              <a:t>1 2</a:t>
            </a:r>
            <a:r>
              <a:rPr lang="de-DE" b="0" dirty="0"/>
              <a:t> [16] in [3]</a:t>
            </a:r>
          </a:p>
          <a:p>
            <a:r>
              <a:rPr lang="de-DE" b="1" dirty="0"/>
              <a:t>7.2.2.1 (</a:t>
            </a:r>
            <a:r>
              <a:rPr lang="de-DE" b="1" dirty="0" err="1"/>
              <a:t>revisit</a:t>
            </a:r>
            <a:r>
              <a:rPr lang="de-DE" b="1" dirty="0"/>
              <a:t>)</a:t>
            </a:r>
            <a:r>
              <a:rPr lang="de-DE" b="1" baseline="0" dirty="0"/>
              <a:t> </a:t>
            </a:r>
            <a:r>
              <a:rPr lang="de-DE" b="0" dirty="0"/>
              <a:t>schwimmen [1863] wir sind [4] beide [117] wir [26] Einzelkind [&gt;5009] Moschee [&gt;5009] Schlagzeug [&gt;5009] gemeinsam [295] türkisch [1531] immer [64] zusammen [553] Angst vor [</a:t>
            </a:r>
            <a:r>
              <a:rPr lang="de-DE" b="0" dirty="0" err="1"/>
              <a:t>n</a:t>
            </a:r>
            <a:r>
              <a:rPr lang="de-DE" b="0" dirty="0"/>
              <a:t>/a]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Additional </a:t>
            </a:r>
            <a:r>
              <a:rPr lang="de-DE" b="1" dirty="0" err="1"/>
              <a:t>known</a:t>
            </a:r>
            <a:r>
              <a:rPr lang="de-DE" b="1" dirty="0"/>
              <a:t> </a:t>
            </a:r>
            <a:r>
              <a:rPr lang="de-DE" b="1" dirty="0" err="1"/>
              <a:t>vocabulary</a:t>
            </a:r>
            <a:r>
              <a:rPr lang="de-DE" b="1" dirty="0"/>
              <a:t> </a:t>
            </a:r>
            <a:r>
              <a:rPr lang="de-DE" b="1" dirty="0" err="1"/>
              <a:t>or</a:t>
            </a:r>
            <a:r>
              <a:rPr lang="de-DE" b="1" dirty="0"/>
              <a:t> </a:t>
            </a:r>
            <a:r>
              <a:rPr lang="de-DE" b="1" dirty="0" err="1"/>
              <a:t>cognates</a:t>
            </a:r>
            <a:r>
              <a:rPr lang="de-DE" b="1" dirty="0"/>
              <a:t> </a:t>
            </a:r>
            <a:r>
              <a:rPr lang="de-DE" b="1" dirty="0" err="1"/>
              <a:t>to</a:t>
            </a:r>
            <a:r>
              <a:rPr lang="de-DE" b="1" dirty="0"/>
              <a:t> recycle: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können [23] gesund [1275]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295203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reden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talking between your right hand and your left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reden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a:t>
            </a:r>
            <a:r>
              <a:rPr lang="en-GB" b="0" baseline="0" dirty="0"/>
              <a:t> 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Tür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 </a:t>
            </a:r>
            <a:r>
              <a:rPr lang="en-GB" sz="1200" b="1" baseline="0" dirty="0" err="1"/>
              <a:t>fühlen</a:t>
            </a:r>
            <a:r>
              <a:rPr lang="en-GB" sz="1200" b="1" baseline="0" dirty="0"/>
              <a:t> </a:t>
            </a:r>
            <a:r>
              <a:rPr lang="en-GB" sz="1200" b="0" baseline="0" dirty="0"/>
              <a:t>[419] </a:t>
            </a:r>
            <a:r>
              <a:rPr lang="en-GB" sz="1200" b="1" baseline="0" dirty="0" err="1"/>
              <a:t>grün</a:t>
            </a:r>
            <a:r>
              <a:rPr lang="en-GB" sz="1200" b="1" baseline="0" dirty="0"/>
              <a:t> </a:t>
            </a:r>
            <a:r>
              <a:rPr lang="en-GB" sz="1200" baseline="0" dirty="0"/>
              <a:t>[556]; </a:t>
            </a:r>
            <a:r>
              <a:rPr lang="en-GB" sz="1200" b="1" baseline="0" dirty="0" err="1"/>
              <a:t>Küche</a:t>
            </a:r>
            <a:r>
              <a:rPr lang="en-GB" sz="1200" b="1" baseline="0" dirty="0"/>
              <a:t> </a:t>
            </a:r>
            <a:r>
              <a:rPr lang="en-GB" sz="1200" baseline="0" dirty="0"/>
              <a:t>[960]; </a:t>
            </a:r>
            <a:r>
              <a:rPr lang="en-GB" sz="1200" b="1" baseline="0" dirty="0" err="1"/>
              <a:t>früh</a:t>
            </a:r>
            <a:r>
              <a:rPr lang="en-GB" sz="1200" b="1" baseline="0" dirty="0"/>
              <a:t> </a:t>
            </a:r>
            <a:r>
              <a:rPr lang="en-GB" sz="1200" baseline="0" dirty="0"/>
              <a:t>[322]; </a:t>
            </a:r>
            <a:r>
              <a:rPr lang="en-GB" sz="1200" b="1" baseline="0" dirty="0" err="1"/>
              <a:t>über</a:t>
            </a:r>
            <a:r>
              <a:rPr lang="en-GB" sz="1200" b="1" baseline="0" dirty="0"/>
              <a:t> </a:t>
            </a:r>
            <a:r>
              <a:rPr lang="en-GB" sz="1200" baseline="0" dirty="0"/>
              <a:t>[48].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82837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943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225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reden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808613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273151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965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 </a:t>
            </a:r>
            <a:r>
              <a:rPr lang="en-US" b="0"/>
              <a:t>To practise </a:t>
            </a:r>
            <a:r>
              <a:rPr lang="en-US" b="0" baseline="0"/>
              <a:t>distinguishing between the sounds of the ‘r’ at the beginning of a word or syllable and the post-vocalic ‘r.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a:t>
            </a:r>
            <a:r>
              <a:rPr lang="en-US" b="0" baseline="0"/>
              <a:t> Words from the new and revisited vocabulary sets for this week are used.</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Procedure:</a:t>
            </a:r>
          </a:p>
          <a:p>
            <a:r>
              <a:rPr lang="en-US" b="0"/>
              <a:t>1. Click on the number to play the audio.</a:t>
            </a:r>
            <a:r>
              <a:rPr lang="en-US" b="0" baseline="0"/>
              <a:t> </a:t>
            </a:r>
          </a:p>
          <a:p>
            <a:r>
              <a:rPr lang="en-US" b="0" baseline="0"/>
              <a:t>2. Students tick the appropriate column.</a:t>
            </a:r>
          </a:p>
          <a:p>
            <a:r>
              <a:rPr lang="en-US" b="0" baseline="0"/>
              <a:t>3. Click to reveal the answers one by one.</a:t>
            </a:r>
          </a:p>
          <a:p>
            <a:endParaRPr lang="en-US" b="1"/>
          </a:p>
          <a:p>
            <a:r>
              <a:rPr lang="en-US" b="1"/>
              <a:t>Transcript:</a:t>
            </a:r>
            <a:endParaRPr lang="en-US"/>
          </a:p>
          <a:p>
            <a:r>
              <a:rPr lang="en-US"/>
              <a:t>1. </a:t>
            </a:r>
            <a:r>
              <a:rPr lang="de-DE"/>
              <a:t>dürfen</a:t>
            </a:r>
          </a:p>
          <a:p>
            <a:r>
              <a:rPr lang="en-US"/>
              <a:t>2. </a:t>
            </a:r>
            <a:r>
              <a:rPr lang="de-DE" b="0"/>
              <a:t>die Straße </a:t>
            </a:r>
          </a:p>
          <a:p>
            <a:r>
              <a:rPr lang="en-US"/>
              <a:t>3. ruhig</a:t>
            </a:r>
            <a:endParaRPr lang="en-US" dirty="0"/>
          </a:p>
          <a:p>
            <a:r>
              <a:rPr lang="en-US" dirty="0"/>
              <a:t>4</a:t>
            </a:r>
            <a:r>
              <a:rPr lang="en-US"/>
              <a:t>. </a:t>
            </a:r>
            <a:r>
              <a:rPr lang="de-DE" b="0"/>
              <a:t>der Markt</a:t>
            </a:r>
          </a:p>
          <a:p>
            <a:r>
              <a:rPr lang="en-US"/>
              <a:t>5. </a:t>
            </a:r>
            <a:r>
              <a:rPr lang="de-DE" b="0"/>
              <a:t>springen</a:t>
            </a:r>
          </a:p>
          <a:p>
            <a:r>
              <a:rPr lang="en-US"/>
              <a:t>6. </a:t>
            </a:r>
            <a:r>
              <a:rPr lang="de-DE" b="0"/>
              <a:t>die Party </a:t>
            </a:r>
          </a:p>
          <a:p>
            <a:endParaRPr lang="en-US"/>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455210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a:t>
            </a:r>
            <a:r>
              <a:rPr lang="en-GB" b="1" baseline="0"/>
              <a:t> 4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i="0" dirty="0"/>
              <a:t>To practise aural recall of revisited vocabulary in 2-verb modal sentences</a:t>
            </a:r>
            <a:r>
              <a:rPr lang="en-GB" b="0"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t>Note:</a:t>
            </a:r>
            <a:r>
              <a:rPr lang="en-GB" b="1" i="0" baseline="0"/>
              <a:t> </a:t>
            </a:r>
            <a:r>
              <a:rPr lang="en-GB" b="0" i="0"/>
              <a:t>Scenario</a:t>
            </a:r>
            <a:r>
              <a:rPr lang="en-GB" b="0" i="0" baseline="0"/>
              <a:t> - </a:t>
            </a:r>
            <a:r>
              <a:rPr lang="en-GB" b="0" i="0"/>
              <a:t>Alastair</a:t>
            </a:r>
            <a:r>
              <a:rPr lang="en-GB" b="0" i="0" baseline="0"/>
              <a:t> </a:t>
            </a:r>
            <a:r>
              <a:rPr lang="en-GB" b="0" i="0" baseline="0" dirty="0"/>
              <a:t>is now back in Scotland but is still in touch with his friends, Wolfgang and Mia.  Here they are playing a word game. Mia is giving verbal clues and Alastair is guessing where she is.</a:t>
            </a:r>
            <a:br>
              <a:rPr lang="en-GB" b="0" i="0" baseline="0" dirty="0"/>
            </a:b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US" b="0" dirty="0"/>
              <a:t>1. </a:t>
            </a:r>
            <a:r>
              <a:rPr lang="en-GB" b="0" i="0" baseline="0" dirty="0"/>
              <a:t>Click each number to hear the audio.</a:t>
            </a:r>
          </a:p>
          <a:p>
            <a:r>
              <a:rPr lang="en-GB" b="0" i="0" baseline="0" dirty="0"/>
              <a:t>2. Students choose the place that matches each sentence.  </a:t>
            </a:r>
            <a:br>
              <a:rPr lang="en-GB" b="0" i="0" baseline="0" dirty="0"/>
            </a:br>
            <a:r>
              <a:rPr lang="en-GB" b="1" i="0" baseline="0" dirty="0"/>
              <a:t>Note: </a:t>
            </a:r>
            <a:r>
              <a:rPr lang="en-GB" b="0" i="1" baseline="0" dirty="0"/>
              <a:t>Some answers are possible for more than one location.  Encourage students to listen to them all, noting possible answers, before coming to a conclusion.  </a:t>
            </a:r>
          </a:p>
          <a:p>
            <a:r>
              <a:rPr lang="en-GB" b="0" i="0" baseline="0" dirty="0"/>
              <a:t>3. Answers are revealed one by one on mouse clicks, along with a written version of the audio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4. </a:t>
            </a:r>
            <a:r>
              <a:rPr lang="en-GB" i="0" dirty="0"/>
              <a:t>Teachers</a:t>
            </a:r>
            <a:r>
              <a:rPr lang="en-GB" i="0" baseline="0" dirty="0"/>
              <a:t> may want to draw attention to the ‘</a:t>
            </a:r>
            <a:r>
              <a:rPr lang="en-GB" i="0" baseline="0" dirty="0" err="1"/>
              <a:t>im</a:t>
            </a:r>
            <a:r>
              <a:rPr lang="en-GB" i="0" baseline="0" dirty="0"/>
              <a:t>’ and ‘in der’ and elicit its meaning and grammatical structure (taught in 3.1.3 and revisited since in 3.1.6).</a:t>
            </a:r>
            <a:br>
              <a:rPr lang="en-GB" i="0" dirty="0"/>
            </a:br>
            <a:endParaRPr lang="en-US" b="1" dirty="0"/>
          </a:p>
          <a:p>
            <a:r>
              <a:rPr lang="en-GB" b="1" i="0" dirty="0"/>
              <a:t>Transcript:</a:t>
            </a:r>
            <a:br>
              <a:rPr lang="en-GB" b="1" i="0" dirty="0"/>
            </a:b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will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Film </a:t>
            </a:r>
            <a:r>
              <a:rPr lang="en-GB" sz="1200" kern="1200" dirty="0" err="1">
                <a:solidFill>
                  <a:schemeClr val="tx1"/>
                </a:solidFill>
                <a:effectLst/>
                <a:latin typeface="+mn-lt"/>
                <a:ea typeface="+mn-ea"/>
                <a:cs typeface="+mn-cs"/>
              </a:rPr>
              <a:t>sehen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Kino</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muss elf </a:t>
            </a:r>
            <a:r>
              <a:rPr lang="en-GB" sz="1200" kern="1200" dirty="0" err="1">
                <a:solidFill>
                  <a:schemeClr val="tx1"/>
                </a:solidFill>
                <a:effectLst/>
                <a:latin typeface="+mn-lt"/>
                <a:ea typeface="+mn-ea"/>
                <a:cs typeface="+mn-cs"/>
              </a:rPr>
              <a:t>Stunden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sitzen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Bus}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Ich </a:t>
            </a:r>
            <a:r>
              <a:rPr lang="en-GB" sz="1200" kern="1200" dirty="0" err="1">
                <a:solidFill>
                  <a:schemeClr val="tx1"/>
                </a:solidFill>
                <a:effectLst/>
                <a:latin typeface="+mn-lt"/>
                <a:ea typeface="+mn-ea"/>
                <a:cs typeface="+mn-cs"/>
              </a:rPr>
              <a:t>darf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springen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Klassenzimmer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muss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Stunden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Schlagzeug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Konzert</a:t>
            </a:r>
            <a:r>
              <a:rPr lang="en-GB" sz="1200" kern="1200" baseline="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Ich </a:t>
            </a:r>
            <a:r>
              <a:rPr lang="en-GB" sz="1200" kern="1200" dirty="0" err="1">
                <a:solidFill>
                  <a:schemeClr val="tx1"/>
                </a:solidFill>
                <a:effectLst/>
                <a:latin typeface="+mn-lt"/>
                <a:ea typeface="+mn-ea"/>
                <a:cs typeface="+mn-cs"/>
              </a:rPr>
              <a:t>darf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stehen</a:t>
            </a:r>
            <a:r>
              <a:rPr lang="en-GB" sz="1200" kern="1200" dirty="0">
                <a:solidFill>
                  <a:schemeClr val="tx1"/>
                </a:solidFill>
                <a:effectLst/>
                <a:latin typeface="+mn-lt"/>
                <a:ea typeface="+mn-ea"/>
                <a:cs typeface="+mn-cs"/>
              </a:rPr>
              <a:t>, ich muss </a:t>
            </a:r>
            <a:r>
              <a:rPr lang="en-GB" sz="1200" kern="1200" dirty="0" err="1">
                <a:solidFill>
                  <a:schemeClr val="tx1"/>
                </a:solidFill>
                <a:effectLst/>
                <a:latin typeface="+mn-lt"/>
                <a:ea typeface="+mn-ea"/>
                <a:cs typeface="+mn-cs"/>
              </a:rPr>
              <a:t>ruhig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Bett </a:t>
            </a:r>
            <a:r>
              <a:rPr lang="en-GB" sz="1200" kern="1200" dirty="0" err="1">
                <a:solidFill>
                  <a:schemeClr val="tx1"/>
                </a:solidFill>
                <a:effectLst/>
                <a:latin typeface="+mn-lt"/>
                <a:ea typeface="+mn-ea"/>
                <a:cs typeface="+mn-cs"/>
              </a:rPr>
              <a:t>liegen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Krankenhaus</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This is a compound noun, made up of two known words,  ‘</a:t>
            </a:r>
            <a:r>
              <a:rPr lang="en-GB" sz="1200" kern="1200" baseline="0" dirty="0" err="1">
                <a:solidFill>
                  <a:schemeClr val="tx1"/>
                </a:solidFill>
                <a:effectLst/>
                <a:latin typeface="+mn-lt"/>
                <a:ea typeface="+mn-ea"/>
                <a:cs typeface="+mn-cs"/>
              </a:rPr>
              <a:t>krank</a:t>
            </a:r>
            <a:r>
              <a:rPr lang="en-GB" sz="1200" kern="1200" baseline="0" dirty="0">
                <a:solidFill>
                  <a:schemeClr val="tx1"/>
                </a:solidFill>
                <a:effectLst/>
                <a:latin typeface="+mn-lt"/>
                <a:ea typeface="+mn-ea"/>
                <a:cs typeface="+mn-cs"/>
              </a:rPr>
              <a:t>’ and ‘</a:t>
            </a:r>
            <a:r>
              <a:rPr lang="en-GB" sz="1200" kern="1200" baseline="0" dirty="0" err="1">
                <a:solidFill>
                  <a:schemeClr val="tx1"/>
                </a:solidFill>
                <a:effectLst/>
                <a:latin typeface="+mn-lt"/>
                <a:ea typeface="+mn-ea"/>
                <a:cs typeface="+mn-cs"/>
              </a:rPr>
              <a:t>Haus</a:t>
            </a:r>
            <a:r>
              <a:rPr lang="en-GB" sz="1200" kern="1200" baseline="0" dirty="0">
                <a:solidFill>
                  <a:schemeClr val="tx1"/>
                </a:solidFill>
                <a:effectLst/>
                <a:latin typeface="+mn-lt"/>
                <a:ea typeface="+mn-ea"/>
                <a:cs typeface="+mn-cs"/>
              </a:rPr>
              <a:t>’. Teachers to elicit the English meaning of this new noun [hospital] from students, in whole class feedback.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Ich </a:t>
            </a:r>
            <a:r>
              <a:rPr lang="en-GB" sz="1200" kern="1200" dirty="0" err="1">
                <a:solidFill>
                  <a:schemeClr val="tx1"/>
                </a:solidFill>
                <a:effectLst/>
                <a:latin typeface="+mn-lt"/>
                <a:ea typeface="+mn-ea"/>
                <a:cs typeface="+mn-cs"/>
              </a:rPr>
              <a:t>darf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laut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sprechen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Museum</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Ich will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T-Shirt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Geschäft</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Ich </a:t>
            </a:r>
            <a:r>
              <a:rPr lang="en-GB" sz="1200" kern="1200" dirty="0" err="1">
                <a:solidFill>
                  <a:schemeClr val="tx1"/>
                </a:solidFill>
                <a:effectLst/>
                <a:latin typeface="+mn-lt"/>
                <a:ea typeface="+mn-ea"/>
                <a:cs typeface="+mn-cs"/>
              </a:rPr>
              <a:t>kann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Freunde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treffen.* [in der</a:t>
            </a:r>
            <a:r>
              <a:rPr lang="en-GB" sz="1200" kern="1200" baseline="0" dirty="0">
                <a:solidFill>
                  <a:schemeClr val="tx1"/>
                </a:solidFill>
                <a:effectLst/>
                <a:latin typeface="+mn-lt"/>
                <a:ea typeface="+mn-ea"/>
                <a:cs typeface="+mn-cs"/>
              </a:rPr>
              <a:t> </a:t>
            </a:r>
            <a:r>
              <a:rPr lang="en-GB" sz="1200" b="1" kern="1200" baseline="0" dirty="0">
                <a:solidFill>
                  <a:schemeClr val="tx1"/>
                </a:solidFill>
                <a:effectLst/>
                <a:latin typeface="+mn-lt"/>
                <a:ea typeface="+mn-ea"/>
                <a:cs typeface="+mn-cs"/>
              </a:rPr>
              <a:t>Stadt</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br>
              <a:rPr lang="en-GB" i="0" dirty="0"/>
            </a:br>
            <a:endParaRPr i="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36</a:t>
            </a:fld>
            <a:endParaRPr>
              <a:solidFill>
                <a:prstClr val="black"/>
              </a:solidFill>
            </a:endParaRPr>
          </a:p>
        </p:txBody>
      </p:sp>
    </p:spTree>
    <p:extLst>
      <p:ext uri="{BB962C8B-B14F-4D97-AF65-F5344CB8AC3E}">
        <p14:creationId xmlns:p14="http://schemas.microsoft.com/office/powerpoint/2010/main" val="3644185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lvl="0" indent="0" algn="l" rtl="0">
              <a:spcBef>
                <a:spcPts val="0"/>
              </a:spcBef>
              <a:spcAft>
                <a:spcPts val="0"/>
              </a:spcAft>
              <a:buNone/>
            </a:pPr>
            <a:r>
              <a:rPr lang="en-GB" b="1" dirty="0"/>
              <a:t>Aim: </a:t>
            </a:r>
            <a:r>
              <a:rPr lang="en-GB" b="0" dirty="0"/>
              <a:t>To clarify the difference between ‘can’ and ‘may’ in English, to </a:t>
            </a:r>
            <a:r>
              <a:rPr lang="en-GB" b="0"/>
              <a:t>support students’ </a:t>
            </a:r>
            <a:r>
              <a:rPr lang="en-GB" b="0" dirty="0"/>
              <a:t>differentiation of </a:t>
            </a:r>
            <a:r>
              <a:rPr lang="en-GB" b="0" i="1" dirty="0" err="1"/>
              <a:t>können</a:t>
            </a:r>
            <a:r>
              <a:rPr lang="en-GB" b="0" dirty="0"/>
              <a:t> and </a:t>
            </a:r>
            <a:r>
              <a:rPr lang="en-GB" b="0" i="1" dirty="0" err="1"/>
              <a:t>dürfen</a:t>
            </a:r>
            <a:r>
              <a:rPr lang="en-GB" b="0" dirty="0"/>
              <a:t>.  </a:t>
            </a:r>
            <a:endParaRPr lang="en-GB" b="0" i="1" baseline="0" dirty="0"/>
          </a:p>
          <a:p>
            <a:pPr marL="0" lvl="0" indent="0" algn="l" rtl="0">
              <a:spcBef>
                <a:spcPts val="0"/>
              </a:spcBef>
              <a:spcAft>
                <a:spcPts val="0"/>
              </a:spcAft>
              <a:buNone/>
            </a:pPr>
            <a:endParaRPr lang="en-GB" i="0" baseline="0"/>
          </a:p>
          <a:p>
            <a:pPr marL="0" lvl="0" indent="0" algn="l" rtl="0">
              <a:spcBef>
                <a:spcPts val="0"/>
              </a:spcBef>
              <a:spcAft>
                <a:spcPts val="0"/>
              </a:spcAft>
              <a:buNone/>
            </a:pPr>
            <a:r>
              <a:rPr lang="en-GB" b="1" i="0" baseline="0"/>
              <a:t>Note: </a:t>
            </a:r>
            <a:r>
              <a:rPr lang="en-GB" i="0" baseline="0"/>
              <a:t>The </a:t>
            </a:r>
            <a:r>
              <a:rPr lang="en-GB" i="0" baseline="0" dirty="0"/>
              <a:t>following slide provides practice in selecting the correct German verb for the intended meaning of ‘can’.</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lvl="0" indent="0" algn="l" rtl="0">
              <a:spcBef>
                <a:spcPts val="0"/>
              </a:spcBef>
              <a:spcAft>
                <a:spcPts val="0"/>
              </a:spcAft>
              <a:buNone/>
            </a:pPr>
            <a:r>
              <a:rPr lang="en-GB" b="0" i="0" dirty="0"/>
              <a:t>1. Cycle through the</a:t>
            </a:r>
            <a:r>
              <a:rPr lang="en-GB" b="0" i="0" baseline="0" dirty="0"/>
              <a:t> information on the slide using the animation sequence.</a:t>
            </a:r>
            <a:endParaRPr lang="en-GB" b="0" i="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37</a:t>
            </a:fld>
            <a:endParaRPr>
              <a:solidFill>
                <a:prstClr val="black"/>
              </a:solidFill>
            </a:endParaRPr>
          </a:p>
        </p:txBody>
      </p:sp>
    </p:spTree>
    <p:extLst>
      <p:ext uri="{BB962C8B-B14F-4D97-AF65-F5344CB8AC3E}">
        <p14:creationId xmlns:p14="http://schemas.microsoft.com/office/powerpoint/2010/main" val="160930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a:t>
            </a:r>
            <a:r>
              <a:rPr lang="en-GB" b="1" baseline="0"/>
              <a:t> 3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lvl="0" indent="0" algn="l" rtl="0">
              <a:spcBef>
                <a:spcPts val="0"/>
              </a:spcBef>
              <a:spcAft>
                <a:spcPts val="0"/>
              </a:spcAft>
              <a:buNone/>
            </a:pPr>
            <a:r>
              <a:rPr lang="en-GB" b="1" dirty="0"/>
              <a:t>Aim: </a:t>
            </a:r>
            <a:r>
              <a:rPr lang="en-GB" i="0" baseline="0" dirty="0"/>
              <a:t>To practise written comprehension of </a:t>
            </a:r>
            <a:r>
              <a:rPr lang="en-GB" i="1" baseline="0" dirty="0" err="1"/>
              <a:t>dürfen</a:t>
            </a:r>
            <a:r>
              <a:rPr lang="en-GB" i="0" baseline="0" dirty="0"/>
              <a:t> and </a:t>
            </a:r>
            <a:r>
              <a:rPr lang="en-GB" i="1" baseline="0" dirty="0" err="1"/>
              <a:t>können</a:t>
            </a:r>
            <a:r>
              <a:rPr lang="en-GB" i="1" baseline="0" dirty="0"/>
              <a:t>.</a:t>
            </a:r>
            <a:br>
              <a:rPr lang="en-GB" i="0" baseline="0" dirty="0"/>
            </a:b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GB" baseline="0" dirty="0"/>
              <a:t>1. The rubrics and task themselves are animated step by step to support teacher explanation. </a:t>
            </a:r>
          </a:p>
          <a:p>
            <a:r>
              <a:rPr lang="en-GB" baseline="0" dirty="0"/>
              <a:t>2. Click to reveal the sentences, minus the verb in each case. </a:t>
            </a:r>
          </a:p>
          <a:p>
            <a:r>
              <a:rPr lang="en-GB" baseline="0" dirty="0"/>
              <a:t>3. Students tick the appropriate column. The first one can be modelled with the whole class.</a:t>
            </a:r>
          </a:p>
          <a:p>
            <a:r>
              <a:rPr lang="en-GB" baseline="0" dirty="0"/>
              <a:t>4. Answer ticks are animated to appear one by one, and alternate clicks reveal the verb in the sentence itself.</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83517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a:t>
            </a:r>
            <a:r>
              <a:rPr lang="en-GB" b="1" baseline="0"/>
              <a:t> 7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practise further written comprehension of sentences with </a:t>
            </a:r>
            <a:r>
              <a:rPr lang="en-GB" i="1" dirty="0" err="1"/>
              <a:t>können</a:t>
            </a:r>
            <a:r>
              <a:rPr lang="en-GB" dirty="0"/>
              <a:t> and </a:t>
            </a:r>
            <a:r>
              <a:rPr lang="en-GB" i="1" dirty="0" err="1"/>
              <a:t>dürfen</a:t>
            </a:r>
            <a:r>
              <a:rPr lang="en-GB" dirty="0"/>
              <a:t>, drawing attention to the difference in syntax between German and English, and additionally recalling this week’s and 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Students translate each sentence into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These are the same sentences as featured in Part 1 of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Click to bring up the suggested translations one by one.</a:t>
            </a:r>
            <a:br>
              <a:rPr lang="en-GB"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00759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794627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4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provide additional comprehension practice of modal 2-verb structures and this week’s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sz="1200" kern="1200" dirty="0">
                <a:solidFill>
                  <a:schemeClr val="tx1"/>
                </a:solidFill>
                <a:effectLst/>
                <a:latin typeface="+mn-lt"/>
                <a:ea typeface="+mn-ea"/>
                <a:cs typeface="+mn-cs"/>
              </a:rPr>
              <a:t>1. Students should read the dialogue aloud with a partner, before clicking on the speech bubbles to hear the audio.</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sz="1200" kern="1200" dirty="0">
                <a:solidFill>
                  <a:schemeClr val="tx1"/>
                </a:solidFill>
                <a:effectLst/>
                <a:latin typeface="+mn-lt"/>
                <a:ea typeface="+mn-ea"/>
                <a:cs typeface="+mn-cs"/>
              </a:rPr>
              <a:t>2. Teachers</a:t>
            </a:r>
            <a:r>
              <a:rPr lang="en-GB" sz="1200" kern="1200" baseline="0" dirty="0">
                <a:solidFill>
                  <a:schemeClr val="tx1"/>
                </a:solidFill>
                <a:effectLst/>
                <a:latin typeface="+mn-lt"/>
                <a:ea typeface="+mn-ea"/>
                <a:cs typeface="+mn-cs"/>
              </a:rPr>
              <a:t> elicit the English meaning from students, orally, or in written form.</a:t>
            </a: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extLst>
      <p:ext uri="{BB962C8B-B14F-4D97-AF65-F5344CB8AC3E}">
        <p14:creationId xmlns:p14="http://schemas.microsoft.com/office/powerpoint/2010/main" val="2116269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b="1"/>
              <a:t>As for previous slide.</a:t>
            </a:r>
            <a:endParaRPr lang="en-GB" b="1"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extLst>
      <p:ext uri="{BB962C8B-B14F-4D97-AF65-F5344CB8AC3E}">
        <p14:creationId xmlns:p14="http://schemas.microsoft.com/office/powerpoint/2010/main" val="2966628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lvl="0" indent="0" algn="l" rtl="0">
              <a:spcBef>
                <a:spcPts val="0"/>
              </a:spcBef>
              <a:spcAft>
                <a:spcPts val="0"/>
              </a:spcAft>
              <a:buNone/>
            </a:pPr>
            <a:r>
              <a:rPr lang="en-GB" b="1" dirty="0"/>
              <a:t>Aim: </a:t>
            </a:r>
            <a:r>
              <a:rPr lang="en-GB" i="0" dirty="0"/>
              <a:t>To present </a:t>
            </a:r>
            <a:r>
              <a:rPr lang="en-GB" i="0" baseline="0" dirty="0"/>
              <a:t>the use of the pronoun </a:t>
            </a:r>
            <a:r>
              <a:rPr lang="en-GB" i="1" baseline="0" dirty="0"/>
              <a:t>man</a:t>
            </a:r>
            <a:r>
              <a:rPr lang="en-GB" i="0" baseline="0" dirty="0"/>
              <a:t>. </a:t>
            </a:r>
          </a:p>
          <a:p>
            <a:pPr marL="0" lvl="0" indent="0" algn="l" rtl="0">
              <a:spcBef>
                <a:spcPts val="0"/>
              </a:spcBef>
              <a:spcAft>
                <a:spcPts val="0"/>
              </a:spcAft>
              <a:buNone/>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Cycle through the information on the slide using the animation sequence.</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42</a:t>
            </a:fld>
            <a:endParaRPr>
              <a:solidFill>
                <a:prstClr val="black"/>
              </a:solidFill>
            </a:endParaRPr>
          </a:p>
        </p:txBody>
      </p:sp>
    </p:spTree>
    <p:extLst>
      <p:ext uri="{BB962C8B-B14F-4D97-AF65-F5344CB8AC3E}">
        <p14:creationId xmlns:p14="http://schemas.microsoft.com/office/powerpoint/2010/main" val="844502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lvl="0" indent="0" algn="l" rtl="0">
              <a:spcBef>
                <a:spcPts val="0"/>
              </a:spcBef>
              <a:spcAft>
                <a:spcPts val="0"/>
              </a:spcAft>
              <a:buNone/>
            </a:pPr>
            <a:r>
              <a:rPr lang="en-GB" b="1"/>
              <a:t>Aim: </a:t>
            </a:r>
            <a:r>
              <a:rPr lang="en-GB"/>
              <a:t>To practise distinguishing</a:t>
            </a:r>
            <a:r>
              <a:rPr lang="en-GB" baseline="0"/>
              <a:t> </a:t>
            </a:r>
            <a:r>
              <a:rPr lang="en-GB"/>
              <a:t>between the second</a:t>
            </a:r>
            <a:r>
              <a:rPr lang="en-GB" baseline="0"/>
              <a:t> person (</a:t>
            </a:r>
            <a:r>
              <a:rPr lang="en-GB" i="1" baseline="0"/>
              <a:t>du</a:t>
            </a:r>
            <a:r>
              <a:rPr lang="en-GB" baseline="0"/>
              <a:t>) and third person (</a:t>
            </a:r>
            <a:r>
              <a:rPr lang="en-GB" i="1" baseline="0"/>
              <a:t>man</a:t>
            </a:r>
            <a:r>
              <a:rPr lang="en-GB" baseline="0"/>
              <a:t>) singular forms of the modals in sentence utterances.</a:t>
            </a:r>
          </a:p>
          <a:p>
            <a:pPr marL="0" lvl="0" indent="0" algn="l" rtl="0">
              <a:spcBef>
                <a:spcPts val="0"/>
              </a:spcBef>
              <a:spcAft>
                <a:spcPts val="0"/>
              </a:spcAft>
              <a:buNone/>
            </a:pPr>
            <a:endParaRPr lang="en-GB" baseline="0"/>
          </a:p>
          <a:p>
            <a:pPr marL="0" lvl="0" indent="0" algn="l" rtl="0">
              <a:spcBef>
                <a:spcPts val="0"/>
              </a:spcBef>
              <a:spcAft>
                <a:spcPts val="0"/>
              </a:spcAft>
              <a:buNone/>
            </a:pPr>
            <a:r>
              <a:rPr lang="en-GB" b="1" baseline="0"/>
              <a:t>Note: </a:t>
            </a:r>
            <a:r>
              <a:rPr lang="en-GB" baseline="0"/>
              <a:t>This task models the use of </a:t>
            </a:r>
            <a:r>
              <a:rPr lang="en-GB" i="1" baseline="0"/>
              <a:t>man </a:t>
            </a:r>
            <a:r>
              <a:rPr lang="en-GB" i="0" baseline="0"/>
              <a:t>to talk about people in general, and incorporates most of the vocabulary needed for the writing task which follows. </a:t>
            </a:r>
          </a:p>
          <a:p>
            <a:pPr marL="0" lvl="0" indent="0" algn="l" rtl="0">
              <a:spcBef>
                <a:spcPts val="0"/>
              </a:spcBef>
              <a:spcAft>
                <a:spcPts val="0"/>
              </a:spcAft>
              <a:buNone/>
            </a:pPr>
            <a:endParaRPr lang="en-GB" b="1" i="0" baseline="0"/>
          </a:p>
          <a:p>
            <a:pPr marL="0" lvl="0" indent="0" algn="l" rtl="0">
              <a:spcBef>
                <a:spcPts val="0"/>
              </a:spcBef>
              <a:spcAft>
                <a:spcPts val="0"/>
              </a:spcAft>
              <a:buNone/>
            </a:pPr>
            <a:r>
              <a:rPr lang="en-US" b="1" baseline="0"/>
              <a:t>Procedure:</a:t>
            </a:r>
          </a:p>
          <a:p>
            <a:r>
              <a:rPr lang="en-GB" i="0" baseline="0"/>
              <a:t>1. Click on numbered buttons to play audio.</a:t>
            </a:r>
          </a:p>
          <a:p>
            <a:r>
              <a:rPr lang="en-GB" i="0" baseline="0"/>
              <a:t>2. Students tick the appropriate column.</a:t>
            </a:r>
          </a:p>
          <a:p>
            <a:r>
              <a:rPr lang="en-GB" i="0" baseline="0"/>
              <a:t>3. The </a:t>
            </a:r>
            <a:r>
              <a:rPr lang="en-GB" i="0" baseline="0" dirty="0"/>
              <a:t>a</a:t>
            </a:r>
            <a:r>
              <a:rPr lang="en-GB" baseline="0" dirty="0"/>
              <a:t>nswers </a:t>
            </a:r>
            <a:r>
              <a:rPr lang="en-GB" baseline="0"/>
              <a:t>are animated to appear one by one upon clicking the mouse, then with the final click </a:t>
            </a:r>
            <a:r>
              <a:rPr lang="en-GB" baseline="0" dirty="0"/>
              <a:t>the rectangle obscuring the full sentences disappears, allowing the task to be used as a translation </a:t>
            </a:r>
            <a:r>
              <a:rPr lang="en-GB" baseline="0"/>
              <a:t>into English (oral or written).</a:t>
            </a:r>
            <a:endParaRPr lang="en-GB" dirty="0"/>
          </a:p>
          <a:p>
            <a:endParaRPr lang="en-GB" dirty="0"/>
          </a:p>
          <a:p>
            <a:pPr rtl="0" eaLnBrk="1" fontAlgn="ctr" latinLnBrk="0" hangingPunct="1"/>
            <a:r>
              <a:rPr lang="en-GB" b="1" dirty="0"/>
              <a:t>Transcript:</a:t>
            </a:r>
            <a:br>
              <a:rPr lang="en-GB" dirty="0"/>
            </a:br>
            <a:r>
              <a:rPr lang="en-GB" dirty="0"/>
              <a:t>1) [</a:t>
            </a:r>
            <a:r>
              <a:rPr lang="en-GB" sz="1200" b="0" i="0" u="none" strike="noStrike" kern="1200" dirty="0">
                <a:solidFill>
                  <a:schemeClr val="tx1"/>
                </a:solidFill>
                <a:effectLst/>
                <a:latin typeface="+mn-lt"/>
                <a:ea typeface="+mn-ea"/>
                <a:cs typeface="+mn-cs"/>
              </a:rPr>
              <a:t>Du] </a:t>
            </a:r>
            <a:r>
              <a:rPr lang="en-GB" sz="1200" b="0" i="0" u="none" strike="noStrike" kern="1200" dirty="0" err="1">
                <a:solidFill>
                  <a:schemeClr val="tx1"/>
                </a:solidFill>
                <a:effectLst/>
                <a:latin typeface="+mn-lt"/>
                <a:ea typeface="+mn-ea"/>
                <a:cs typeface="+mn-cs"/>
              </a:rPr>
              <a:t>musst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positiv</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denken</a:t>
            </a:r>
            <a:r>
              <a:rPr lang="en-GB" sz="1200" b="0" i="0" u="none" strike="noStrike" kern="1200" dirty="0">
                <a:solidFill>
                  <a:schemeClr val="tx1"/>
                </a:solidFill>
                <a:effectLst/>
                <a:latin typeface="+mn-lt"/>
                <a:ea typeface="+mn-ea"/>
                <a:cs typeface="+mn-cs"/>
              </a:rPr>
              <a:t>.</a:t>
            </a:r>
          </a:p>
          <a:p>
            <a:pPr rtl="0" eaLnBrk="1" fontAlgn="auto" latinLnBrk="0" hangingPunct="1"/>
            <a:r>
              <a:rPr lang="en-GB" sz="1200" b="0" i="0" u="none" strike="noStrike" kern="1200" dirty="0">
                <a:solidFill>
                  <a:schemeClr val="tx1"/>
                </a:solidFill>
                <a:effectLst/>
                <a:latin typeface="+mn-lt"/>
                <a:ea typeface="+mn-ea"/>
                <a:cs typeface="+mn-cs"/>
              </a:rPr>
              <a:t>2) [Man]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kann</a:t>
            </a:r>
            <a:r>
              <a:rPr lang="en-GB" sz="1200" b="0" i="0" u="none" strike="noStrike" kern="1200" baseline="0" dirty="0">
                <a:solidFill>
                  <a:schemeClr val="tx1"/>
                </a:solidFill>
                <a:effectLst/>
                <a:latin typeface="+mn-lt"/>
                <a:ea typeface="+mn-ea"/>
                <a:cs typeface="+mn-cs"/>
              </a:rPr>
              <a:t> Sport </a:t>
            </a:r>
            <a:r>
              <a:rPr lang="en-GB" sz="1200" b="0" i="0" u="none" strike="noStrike" kern="1200" baseline="0" dirty="0" err="1">
                <a:solidFill>
                  <a:schemeClr val="tx1"/>
                </a:solidFill>
                <a:effectLst/>
                <a:latin typeface="+mn-lt"/>
                <a:ea typeface="+mn-ea"/>
                <a:cs typeface="+mn-cs"/>
              </a:rPr>
              <a:t>machen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3) [Man] muss </a:t>
            </a:r>
            <a:r>
              <a:rPr lang="en-GB" sz="1200" b="0" i="0" u="none" strike="noStrike" kern="1200" dirty="0" err="1">
                <a:solidFill>
                  <a:schemeClr val="tx1"/>
                </a:solidFill>
                <a:effectLst/>
                <a:latin typeface="+mn-lt"/>
                <a:ea typeface="+mn-ea"/>
                <a:cs typeface="+mn-cs"/>
              </a:rPr>
              <a:t>genug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schlafen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baseline="0" dirty="0">
                <a:solidFill>
                  <a:schemeClr val="tx1"/>
                </a:solidFill>
                <a:effectLst/>
                <a:latin typeface="+mn-lt"/>
                <a:ea typeface="+mn-ea"/>
                <a:cs typeface="+mn-cs"/>
              </a:rPr>
              <a:t>4) [Du] </a:t>
            </a:r>
            <a:r>
              <a:rPr lang="en-GB" sz="1200" b="0" i="0" u="none" strike="noStrike" kern="1200" baseline="0" dirty="0" err="1">
                <a:solidFill>
                  <a:schemeClr val="tx1"/>
                </a:solidFill>
                <a:effectLst/>
                <a:latin typeface="+mn-lt"/>
                <a:ea typeface="+mn-ea"/>
                <a:cs typeface="+mn-cs"/>
              </a:rPr>
              <a:t>darfst</a:t>
            </a:r>
            <a:r>
              <a:rPr lang="en-GB" sz="1200" b="0" i="0" u="none" strike="noStrike" kern="1200" baseline="0" dirty="0">
                <a:solidFill>
                  <a:schemeClr val="tx1"/>
                </a:solidFill>
                <a:effectLst/>
                <a:latin typeface="+mn-lt"/>
                <a:ea typeface="+mn-ea"/>
                <a:cs typeface="+mn-cs"/>
              </a:rPr>
              <a:t> oft </a:t>
            </a:r>
            <a:r>
              <a:rPr lang="en-GB" sz="1200" b="0" i="0" u="none" strike="noStrike" kern="1200" baseline="0" dirty="0" err="1">
                <a:solidFill>
                  <a:schemeClr val="tx1"/>
                </a:solidFill>
                <a:effectLst/>
                <a:latin typeface="+mn-lt"/>
                <a:ea typeface="+mn-ea"/>
                <a:cs typeface="+mn-cs"/>
              </a:rPr>
              <a:t>mit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Freunden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reden</a:t>
            </a:r>
            <a:r>
              <a:rPr lang="en-GB" sz="1200" b="0" i="0" u="none" strike="noStrike" kern="1200" dirty="0">
                <a:solidFill>
                  <a:schemeClr val="tx1"/>
                </a:solidFill>
                <a:effectLst/>
                <a:latin typeface="+mn-lt"/>
                <a:ea typeface="+mn-ea"/>
                <a:cs typeface="+mn-cs"/>
              </a:rPr>
              <a:t>.</a:t>
            </a:r>
          </a:p>
          <a:p>
            <a:pPr rtl="0" eaLnBrk="1" fontAlgn="auto" latinLnBrk="0" hangingPunct="1"/>
            <a:r>
              <a:rPr lang="en-GB" sz="1200" b="0" i="0" u="none" strike="noStrike" kern="1200" dirty="0">
                <a:solidFill>
                  <a:schemeClr val="tx1"/>
                </a:solidFill>
                <a:effectLst/>
                <a:latin typeface="+mn-lt"/>
                <a:ea typeface="+mn-ea"/>
                <a:cs typeface="+mn-cs"/>
              </a:rPr>
              <a:t>5)</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Man]</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muss </a:t>
            </a:r>
            <a:r>
              <a:rPr lang="en-GB" sz="1200" b="0" i="0" u="none" strike="noStrike" kern="1200" dirty="0" err="1">
                <a:solidFill>
                  <a:schemeClr val="tx1"/>
                </a:solidFill>
                <a:effectLst/>
                <a:latin typeface="+mn-lt"/>
                <a:ea typeface="+mn-ea"/>
                <a:cs typeface="+mn-cs"/>
              </a:rPr>
              <a:t>gesund</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6) [Du]</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musst</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genug</a:t>
            </a:r>
            <a:r>
              <a:rPr lang="en-GB" sz="1200" b="0" i="0" u="none" strike="noStrike" kern="1200" dirty="0">
                <a:solidFill>
                  <a:schemeClr val="tx1"/>
                </a:solidFill>
                <a:effectLst/>
                <a:latin typeface="+mn-lt"/>
                <a:ea typeface="+mn-ea"/>
                <a:cs typeface="+mn-cs"/>
              </a:rPr>
              <a:t> Wasser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7) [Du]</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darfst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spät</a:t>
            </a:r>
            <a:r>
              <a:rPr lang="en-GB" sz="1200" b="0" i="0" u="none" strike="noStrike" kern="1200" dirty="0">
                <a:solidFill>
                  <a:schemeClr val="tx1"/>
                </a:solidFill>
                <a:effectLst/>
                <a:latin typeface="+mn-lt"/>
                <a:ea typeface="+mn-ea"/>
                <a:cs typeface="+mn-cs"/>
              </a:rPr>
              <a:t> am Computer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8) [Man]</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darf</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immer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früh</a:t>
            </a:r>
            <a:r>
              <a:rPr lang="en-GB" sz="1200" b="0" i="0" u="none" strike="noStrike" kern="1200" dirty="0">
                <a:solidFill>
                  <a:schemeClr val="tx1"/>
                </a:solidFill>
                <a:effectLst/>
                <a:latin typeface="+mn-lt"/>
                <a:ea typeface="+mn-ea"/>
                <a:cs typeface="+mn-cs"/>
              </a:rPr>
              <a:t> ins </a:t>
            </a:r>
            <a:r>
              <a:rPr lang="en-GB" sz="1200" b="0" i="0" u="none" strike="noStrike" kern="1200" dirty="0" err="1">
                <a:solidFill>
                  <a:schemeClr val="tx1"/>
                </a:solidFill>
                <a:effectLst/>
                <a:latin typeface="+mn-lt"/>
                <a:ea typeface="+mn-ea"/>
                <a:cs typeface="+mn-cs"/>
              </a:rPr>
              <a:t>Bett</a:t>
            </a:r>
            <a:r>
              <a:rPr lang="en-GB" sz="1200" b="0" i="0" u="none" strike="noStrike" kern="1200" dirty="0">
                <a:solidFill>
                  <a:schemeClr val="tx1"/>
                </a:solidFill>
                <a:effectLst/>
                <a:latin typeface="+mn-lt"/>
                <a:ea typeface="+mn-ea"/>
                <a:cs typeface="+mn-cs"/>
              </a:rPr>
              <a:t> </a:t>
            </a:r>
            <a:r>
              <a:rPr lang="en-GB" sz="1200" b="0" i="0" u="none" strike="noStrike" kern="1200" err="1">
                <a:solidFill>
                  <a:schemeClr val="tx1"/>
                </a:solidFill>
                <a:effectLst/>
                <a:latin typeface="+mn-lt"/>
                <a:ea typeface="+mn-ea"/>
                <a:cs typeface="+mn-cs"/>
              </a:rPr>
              <a:t>gehen</a:t>
            </a:r>
            <a:r>
              <a:rPr lang="en-GB" sz="1200" b="0" i="0" u="none" strike="noStrike" kern="120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775626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b="0" dirty="0"/>
              <a:t>To practise written production of 2-verb modal sentences about how to live a healthy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GB" b="0" dirty="0"/>
              <a:t>1.</a:t>
            </a:r>
            <a:r>
              <a:rPr lang="en-GB" b="0" baseline="0" dirty="0"/>
              <a:t> Students match up each of the modal verb phrases from the left-hand side with an appropriate complement from the right-hand side, to create sentences about healthy living.</a:t>
            </a:r>
          </a:p>
          <a:p>
            <a:r>
              <a:rPr lang="en-GB" b="0" baseline="0" dirty="0"/>
              <a:t>2. Discuss students’ answers (the slide is not animated, since each verb phrase could go with alternative complements (sometimes to comic effect!).</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22792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b="0" dirty="0"/>
              <a:t>To practise oral production of 2-verb modal statements about healthy lifestyles, and short, appropriate reactions.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GB" b="0" dirty="0"/>
              <a:t>1.</a:t>
            </a:r>
            <a:r>
              <a:rPr lang="en-GB" b="0" baseline="0" dirty="0"/>
              <a:t> Student A creates spoken sentences about healthy living, using the sentence complements in A and selecting </a:t>
            </a:r>
            <a:r>
              <a:rPr lang="en-GB" b="0" baseline="0"/>
              <a:t>from memory </a:t>
            </a:r>
            <a:r>
              <a:rPr lang="en-GB" b="0" baseline="0" dirty="0"/>
              <a:t>an appropriate modal verb phrase to begin each.</a:t>
            </a:r>
          </a:p>
          <a:p>
            <a:r>
              <a:rPr lang="en-GB" b="0" baseline="0" dirty="0"/>
              <a:t>2. Student B expresses his/her reaction to each sentence, using the expressions in B.</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695834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rtl="0"/>
            <a:r>
              <a:rPr lang="en-GB" b="1" dirty="0"/>
              <a:t>Aim</a:t>
            </a:r>
            <a:r>
              <a:rPr lang="en-GB" b="1"/>
              <a:t>: </a:t>
            </a:r>
            <a:r>
              <a:rPr lang="en-GB" sz="1200" b="0" i="0" u="none" strike="noStrike" kern="1200">
                <a:solidFill>
                  <a:schemeClr val="tx1"/>
                </a:solidFill>
                <a:effectLst/>
                <a:latin typeface="+mn-lt"/>
                <a:ea typeface="+mn-ea"/>
                <a:cs typeface="+mn-cs"/>
              </a:rPr>
              <a:t>To practise full sentence written production of the vocabulary and structures from this week in a more challenging writing task.</a:t>
            </a:r>
            <a:endParaRPr lang="en-GB" b="0">
              <a:effectLst/>
            </a:endParaRPr>
          </a:p>
          <a:p>
            <a:br>
              <a:rPr lang="en-GB" b="0">
                <a:effectLst/>
              </a:rPr>
            </a:br>
            <a:r>
              <a:rPr lang="en-US" b="1" baseline="0"/>
              <a:t>Procedure</a:t>
            </a:r>
            <a:r>
              <a:rPr lang="en-U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Students translate the sentences into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Click to reveal the suggested translations one by one.</a:t>
            </a:r>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822124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09846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20006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fünf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a:t>cluster</a:t>
            </a:r>
            <a:r>
              <a:rPr lang="en-GB" baseline="0"/>
              <a:t> words.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fünf</a:t>
            </a:r>
            <a:r>
              <a:rPr lang="en-GB" sz="1200" b="1" baseline="0" dirty="0"/>
              <a:t> </a:t>
            </a:r>
            <a:r>
              <a:rPr lang="en-GB" sz="1200" baseline="0" dirty="0"/>
              <a:t>[272]; </a:t>
            </a:r>
            <a:r>
              <a:rPr lang="en-GB" sz="1200" b="1" baseline="0" dirty="0" err="1"/>
              <a:t>Rücken</a:t>
            </a:r>
            <a:r>
              <a:rPr lang="en-GB" sz="1200" b="1" baseline="0" dirty="0"/>
              <a:t> </a:t>
            </a:r>
            <a:r>
              <a:rPr lang="en-GB" sz="1200" b="0" baseline="0" dirty="0"/>
              <a:t>[914] </a:t>
            </a:r>
            <a:r>
              <a:rPr lang="en-GB" sz="1200" b="1" baseline="0" dirty="0" err="1"/>
              <a:t>wünschen</a:t>
            </a:r>
            <a:r>
              <a:rPr lang="en-GB" sz="1200" b="1" baseline="0" dirty="0"/>
              <a:t> </a:t>
            </a:r>
            <a:r>
              <a:rPr lang="en-GB" sz="1200" baseline="0" dirty="0"/>
              <a:t>[684]; </a:t>
            </a:r>
            <a:r>
              <a:rPr lang="en-GB" sz="1200" b="1" baseline="0" dirty="0" err="1"/>
              <a:t>Glück</a:t>
            </a:r>
            <a:r>
              <a:rPr lang="en-GB" sz="1200" b="1" baseline="0" dirty="0"/>
              <a:t> </a:t>
            </a:r>
            <a:r>
              <a:rPr lang="en-GB" sz="1200" baseline="0" dirty="0"/>
              <a:t>[763]; </a:t>
            </a:r>
            <a:r>
              <a:rPr lang="en-GB" sz="1200" b="1" baseline="0" dirty="0" err="1"/>
              <a:t>müssen</a:t>
            </a:r>
            <a:r>
              <a:rPr lang="en-GB" sz="1200" b="1" baseline="0" dirty="0"/>
              <a:t> </a:t>
            </a:r>
            <a:r>
              <a:rPr lang="en-GB" sz="1200" baseline="0" dirty="0"/>
              <a:t>[45]; </a:t>
            </a:r>
            <a:r>
              <a:rPr lang="en-GB" sz="1200" b="1" baseline="0" dirty="0" err="1"/>
              <a:t>Stück</a:t>
            </a:r>
            <a:r>
              <a:rPr lang="en-GB" sz="1200" b="1" baseline="0" dirty="0"/>
              <a:t> </a:t>
            </a:r>
            <a:r>
              <a:rPr lang="en-GB" sz="1200" baseline="0" dirty="0"/>
              <a:t>[417].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13548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65840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88330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 </a:t>
            </a:r>
            <a:r>
              <a:rPr lang="en-GB" sz="1200" b="0" kern="1200">
                <a:solidFill>
                  <a:schemeClr val="tx1"/>
                </a:solidFill>
                <a:effectLst/>
                <a:latin typeface="+mn-lt"/>
                <a:ea typeface="+mn-ea"/>
                <a:cs typeface="+mn-cs"/>
              </a:rPr>
              <a:t>To</a:t>
            </a:r>
            <a:r>
              <a:rPr lang="en-GB" sz="1200" b="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practise </a:t>
            </a:r>
            <a:r>
              <a:rPr lang="en-GB" sz="1200" kern="1200" dirty="0">
                <a:solidFill>
                  <a:schemeClr val="tx1"/>
                </a:solidFill>
                <a:effectLst/>
                <a:latin typeface="+mn-lt"/>
                <a:ea typeface="+mn-ea"/>
                <a:cs typeface="+mn-cs"/>
              </a:rPr>
              <a:t>spoken production of words containing the [u] and [ü] SSC, building up speed, over 1 minute’s intensive practice. </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Click on ‘LOS!’ </a:t>
            </a:r>
            <a:r>
              <a:rPr lang="en-GB" sz="1200" kern="1200" baseline="0" dirty="0">
                <a:solidFill>
                  <a:schemeClr val="tx1"/>
                </a:solidFill>
                <a:effectLst/>
                <a:latin typeface="+mn-lt"/>
                <a:ea typeface="+mn-ea"/>
                <a:cs typeface="+mn-cs"/>
              </a:rPr>
              <a:t>to start a one-minute timer on the screen.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Pupils call in any order they like but are not allowed to repeat the one they said in their last turn.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Teacher can circulate to listen into their SSC knowledge.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Alternative:</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Student A selects three words and write them down in order.</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Student B has to work out, just by saying the words, which three words have been chosen, and then the correct order, within the time limit.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Note: Student B responses can vary the challenge.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Student B repeats back any words that Student A correctly guesses each time. (more straightforward)</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OR</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Student B allows Student A to say three words each ‘go’ and indicates how many of these three words are in his/her selection each other. (more challenging).</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64034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718027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0127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1880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4467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3703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95916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320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4865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21290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076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949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223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29698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23632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770423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877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3115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40758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83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42989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163117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83277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69927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874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74236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3659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0298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097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312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27575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69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179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123786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015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5796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8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592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1611851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033991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5.png"/><Relationship Id="rId7" Type="http://schemas.openxmlformats.org/officeDocument/2006/relationships/audio" Target="../media/audio16.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18.gif"/><Relationship Id="rId10" Type="http://schemas.openxmlformats.org/officeDocument/2006/relationships/audio" Target="../media/audio19.wav"/><Relationship Id="rId4" Type="http://schemas.openxmlformats.org/officeDocument/2006/relationships/image" Target="../media/image17.png"/><Relationship Id="rId9" Type="http://schemas.openxmlformats.org/officeDocument/2006/relationships/audio" Target="../media/audio18.wav"/></Relationships>
</file>

<file path=ppt/slides/_rels/slide11.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5.png"/><Relationship Id="rId7" Type="http://schemas.openxmlformats.org/officeDocument/2006/relationships/audio" Target="../media/audio22.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image" Target="../media/image18.gif"/><Relationship Id="rId10" Type="http://schemas.openxmlformats.org/officeDocument/2006/relationships/audio" Target="../media/audio25.wav"/><Relationship Id="rId4" Type="http://schemas.openxmlformats.org/officeDocument/2006/relationships/image" Target="../media/image17.png"/><Relationship Id="rId9" Type="http://schemas.openxmlformats.org/officeDocument/2006/relationships/audio" Target="../media/audio24.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audio" Target="../media/audio2.wav"/><Relationship Id="rId5" Type="http://schemas.openxmlformats.org/officeDocument/2006/relationships/image" Target="../media/image6.jpg"/><Relationship Id="rId4" Type="http://schemas.openxmlformats.org/officeDocument/2006/relationships/audio" Target="../media/audio1.wav"/><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audio" Target="../media/audio27.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0.gif"/><Relationship Id="rId11" Type="http://schemas.openxmlformats.org/officeDocument/2006/relationships/audio" Target="../media/audio32.wav"/><Relationship Id="rId5" Type="http://schemas.openxmlformats.org/officeDocument/2006/relationships/image" Target="../media/image29.gif"/><Relationship Id="rId10" Type="http://schemas.openxmlformats.org/officeDocument/2006/relationships/audio" Target="../media/audio31.wav"/><Relationship Id="rId4" Type="http://schemas.openxmlformats.org/officeDocument/2006/relationships/image" Target="../media/image28.png"/><Relationship Id="rId9" Type="http://schemas.openxmlformats.org/officeDocument/2006/relationships/audio" Target="../media/audio30.wav"/></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9.gif"/><Relationship Id="rId5" Type="http://schemas.openxmlformats.org/officeDocument/2006/relationships/image" Target="../media/image30.gif"/><Relationship Id="rId4" Type="http://schemas.openxmlformats.org/officeDocument/2006/relationships/image" Target="../media/image31.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audio" Target="../media/audio36.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audio" Target="../media/audio7.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6.wav"/><Relationship Id="rId15" Type="http://schemas.openxmlformats.org/officeDocument/2006/relationships/image" Target="../media/image6.jpg"/><Relationship Id="rId10" Type="http://schemas.openxmlformats.org/officeDocument/2006/relationships/image" Target="../media/image9.jpeg"/><Relationship Id="rId4" Type="http://schemas.openxmlformats.org/officeDocument/2006/relationships/audio" Target="../media/audio5.wav"/><Relationship Id="rId9" Type="http://schemas.openxmlformats.org/officeDocument/2006/relationships/audio" Target="../media/audio8.wav"/><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audio" Target="../media/audio36.wav"/></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32.xml"/><Relationship Id="rId16" Type="http://schemas.openxmlformats.org/officeDocument/2006/relationships/image" Target="../media/image41.png"/><Relationship Id="rId1" Type="http://schemas.openxmlformats.org/officeDocument/2006/relationships/slideLayout" Target="../slideLayouts/slideLayout41.xml"/><Relationship Id="rId6" Type="http://schemas.openxmlformats.org/officeDocument/2006/relationships/audio" Target="../media/audio38.wav"/><Relationship Id="rId11" Type="http://schemas.openxmlformats.org/officeDocument/2006/relationships/image" Target="../media/image36.jpeg"/><Relationship Id="rId5" Type="http://schemas.openxmlformats.org/officeDocument/2006/relationships/audio" Target="../media/audio37.wav"/><Relationship Id="rId15" Type="http://schemas.openxmlformats.org/officeDocument/2006/relationships/image" Target="../media/image40.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audio" Target="../media/audio38.wav"/><Relationship Id="rId11" Type="http://schemas.openxmlformats.org/officeDocument/2006/relationships/image" Target="../media/image36.jpeg"/><Relationship Id="rId5" Type="http://schemas.openxmlformats.org/officeDocument/2006/relationships/audio" Target="../media/audio37.wav"/><Relationship Id="rId10" Type="http://schemas.openxmlformats.org/officeDocument/2006/relationships/image" Target="../media/image35.jpeg"/><Relationship Id="rId4" Type="http://schemas.openxmlformats.org/officeDocument/2006/relationships/audio" Target="../media/audio36.wav"/><Relationship Id="rId9" Type="http://schemas.openxmlformats.org/officeDocument/2006/relationships/audio" Target="../media/audio41.wav"/></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5.png"/><Relationship Id="rId7" Type="http://schemas.openxmlformats.org/officeDocument/2006/relationships/audio" Target="../media/audio43.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image" Target="../media/image18.gif"/><Relationship Id="rId10" Type="http://schemas.openxmlformats.org/officeDocument/2006/relationships/audio" Target="../media/audio46.wav"/><Relationship Id="rId4" Type="http://schemas.openxmlformats.org/officeDocument/2006/relationships/image" Target="../media/image17.png"/><Relationship Id="rId9" Type="http://schemas.openxmlformats.org/officeDocument/2006/relationships/audio" Target="../media/audio45.wav"/></Relationships>
</file>

<file path=ppt/slides/_rels/slide3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3" Type="http://schemas.openxmlformats.org/officeDocument/2006/relationships/image" Target="../media/image5.png"/><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image" Target="../media/image30.gif"/><Relationship Id="rId10" Type="http://schemas.openxmlformats.org/officeDocument/2006/relationships/audio" Target="../media/audio52.wav"/><Relationship Id="rId4" Type="http://schemas.openxmlformats.org/officeDocument/2006/relationships/image" Target="../media/image45.gif"/><Relationship Id="rId9" Type="http://schemas.openxmlformats.org/officeDocument/2006/relationships/audio" Target="../media/audio51.wav"/></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9.g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audio" Target="../media/audio6.wav"/><Relationship Id="rId10" Type="http://schemas.openxmlformats.org/officeDocument/2006/relationships/image" Target="../media/image9.jpeg"/><Relationship Id="rId4" Type="http://schemas.openxmlformats.org/officeDocument/2006/relationships/audio" Target="../media/audio5.wav"/><Relationship Id="rId9" Type="http://schemas.openxmlformats.org/officeDocument/2006/relationships/audio" Target="../media/audio8.wav"/></Relationships>
</file>

<file path=ppt/slides/_rels/slide40.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5.png"/><Relationship Id="rId4" Type="http://schemas.openxmlformats.org/officeDocument/2006/relationships/audio" Target="../media/audio57.wav"/></Relationships>
</file>

<file path=ppt/slides/_rels/slide41.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5.png"/><Relationship Id="rId4" Type="http://schemas.openxmlformats.org/officeDocument/2006/relationships/audio" Target="../media/audio59.wav"/></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17.png"/><Relationship Id="rId7" Type="http://schemas.openxmlformats.org/officeDocument/2006/relationships/audio" Target="../media/audio62.wav"/><Relationship Id="rId12" Type="http://schemas.openxmlformats.org/officeDocument/2006/relationships/audio" Target="../media/audio67.wav"/><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audio" Target="../media/audio61.wav"/><Relationship Id="rId11" Type="http://schemas.openxmlformats.org/officeDocument/2006/relationships/audio" Target="../media/audio66.wav"/><Relationship Id="rId5" Type="http://schemas.openxmlformats.org/officeDocument/2006/relationships/audio" Target="../media/audio60.wav"/><Relationship Id="rId10" Type="http://schemas.openxmlformats.org/officeDocument/2006/relationships/audio" Target="../media/audio65.wav"/><Relationship Id="rId4" Type="http://schemas.openxmlformats.org/officeDocument/2006/relationships/image" Target="../media/image47.png"/><Relationship Id="rId9" Type="http://schemas.openxmlformats.org/officeDocument/2006/relationships/audio" Target="../media/audio64.wav"/></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hyperlink" Target="https://quizlet.com/gb/499226693/year-7-german-term-31-week-4-flash-cards/" TargetMode="External"/><Relationship Id="rId3" Type="http://schemas.openxmlformats.org/officeDocument/2006/relationships/image" Target="../media/image5.png"/><Relationship Id="rId7" Type="http://schemas.openxmlformats.org/officeDocument/2006/relationships/hyperlink" Target="https://quizlet.com/gb/499229673/year-7-german-term-32-week-4-flash-cards/" TargetMode="External"/><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hyperlink" Target="https://resources.ncelp.org/concern/resources/3t945r19c?locale=en" TargetMode="External"/><Relationship Id="rId11" Type="http://schemas.openxmlformats.org/officeDocument/2006/relationships/image" Target="../media/image50.png"/><Relationship Id="rId5" Type="http://schemas.openxmlformats.org/officeDocument/2006/relationships/hyperlink" Target="http://www.ncelp.org/audio/GY7T3-2W4" TargetMode="External"/><Relationship Id="rId10"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hyperlink" Target="https://quizlet.com/gb/477178103/year-7-german-term-22-week-2-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9.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8.jpe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audio" Target="../media/audio14.wav"/><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audio" Target="../media/audio12.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8.jpeg"/><Relationship Id="rId4" Type="http://schemas.openxmlformats.org/officeDocument/2006/relationships/audio" Target="../media/audio3.wav"/><Relationship Id="rId9" Type="http://schemas.openxmlformats.org/officeDocument/2006/relationships/audio" Target="../media/audio14.wav"/></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1193" y="2415946"/>
            <a:ext cx="7953908" cy="1485422"/>
          </a:xfrm>
        </p:spPr>
        <p:txBody>
          <a:bodyPr>
            <a:normAutofit fontScale="90000"/>
          </a:bodyPr>
          <a:lstStyle/>
          <a:p>
            <a:pPr algn="l"/>
            <a:r>
              <a:rPr lang="en-GB" sz="4000" b="1" dirty="0">
                <a:solidFill>
                  <a:prstClr val="white"/>
                </a:solidFill>
              </a:rPr>
              <a:t>What people can/must/want to do to improve their lifestyle</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Autofit/>
          </a:bodyPr>
          <a:lstStyle/>
          <a:p>
            <a:pPr algn="l"/>
            <a:r>
              <a:rPr lang="de-DE" sz="2800" dirty="0">
                <a:solidFill>
                  <a:schemeClr val="bg1"/>
                </a:solidFill>
              </a:rPr>
              <a:t>Modal verbs </a:t>
            </a:r>
            <a:r>
              <a:rPr lang="de-DE" sz="2800" b="1" i="1" dirty="0">
                <a:solidFill>
                  <a:schemeClr val="bg1"/>
                </a:solidFill>
              </a:rPr>
              <a:t>müssen,dürfen,wollen</a:t>
            </a:r>
            <a:r>
              <a:rPr lang="de-DE" sz="2800" dirty="0">
                <a:solidFill>
                  <a:schemeClr val="bg1"/>
                </a:solidFill>
              </a:rPr>
              <a:t>;</a:t>
            </a:r>
          </a:p>
          <a:p>
            <a:pPr algn="l"/>
            <a:r>
              <a:rPr lang="de-DE" sz="2800" dirty="0">
                <a:solidFill>
                  <a:schemeClr val="bg1"/>
                </a:solidFill>
              </a:rPr>
              <a:t>revision of </a:t>
            </a:r>
            <a:r>
              <a:rPr lang="de-DE" sz="2800" b="1" i="1" dirty="0">
                <a:solidFill>
                  <a:schemeClr val="bg1"/>
                </a:solidFill>
              </a:rPr>
              <a:t>können</a:t>
            </a:r>
            <a:r>
              <a:rPr lang="de-DE" sz="2800" dirty="0">
                <a:solidFill>
                  <a:schemeClr val="bg1"/>
                </a:solidFill>
              </a:rPr>
              <a:t> and the 2-verb rule</a:t>
            </a:r>
          </a:p>
          <a:p>
            <a:pPr algn="l"/>
            <a:endParaRPr lang="en-US" sz="20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162882"/>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[ü] [revisited]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3.2 - Week 3 - Lesson 63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4304"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Stephen Owen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71801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18800" y="36000"/>
            <a:ext cx="10515600" cy="1325563"/>
          </a:xfrm>
        </p:spPr>
        <p:txBody>
          <a:bodyPr/>
          <a:lstStyle/>
          <a:p>
            <a:r>
              <a:rPr lang="en-US" b="1" dirty="0">
                <a:solidFill>
                  <a:schemeClr val="bg1"/>
                </a:solidFill>
              </a:rPr>
              <a:t>U </a:t>
            </a:r>
            <a:r>
              <a:rPr lang="en-US" b="1" dirty="0" err="1">
                <a:solidFill>
                  <a:schemeClr val="bg1"/>
                </a:solidFill>
              </a:rPr>
              <a:t>oder</a:t>
            </a:r>
            <a:r>
              <a:rPr lang="en-US" b="1" dirty="0">
                <a:solidFill>
                  <a:schemeClr val="bg1"/>
                </a:solidFill>
              </a:rPr>
              <a:t> </a:t>
            </a:r>
            <a:r>
              <a:rPr lang="en-US" b="1" dirty="0" err="1">
                <a:solidFill>
                  <a:schemeClr val="bg1"/>
                </a:solidFill>
              </a:rPr>
              <a:t>Ü</a:t>
            </a:r>
            <a:r>
              <a:rPr lang="en-US" b="1" dirty="0">
                <a:solidFill>
                  <a:schemeClr val="bg1"/>
                </a:solidFill>
              </a:rPr>
              <a:t>?</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extLst>
              <p:ext uri="{D42A27DB-BD31-4B8C-83A1-F6EECF244321}">
                <p14:modId xmlns:p14="http://schemas.microsoft.com/office/powerpoint/2010/main" val="230316994"/>
              </p:ext>
            </p:extLst>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U</a:t>
                      </a:r>
                    </a:p>
                  </a:txBody>
                  <a:tcPr/>
                </a:tc>
                <a:tc>
                  <a:txBody>
                    <a:bodyPr/>
                    <a:lstStyle/>
                    <a:p>
                      <a:pPr algn="ctr"/>
                      <a:r>
                        <a:rPr lang="en-US" sz="2800" b="1" dirty="0" err="1">
                          <a:solidFill>
                            <a:schemeClr val="accent1">
                              <a:lumMod val="50000"/>
                            </a:schemeClr>
                          </a:solidFill>
                          <a:latin typeface="Century Gothic" panose="020B0502020202020204" pitchFamily="34" charset="0"/>
                        </a:rPr>
                        <a:t>Ü</a:t>
                      </a:r>
                      <a:endParaRPr lang="en-US" sz="28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2486418"/>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3106541"/>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34940"/>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323160"/>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5553427"/>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463" y="157248"/>
            <a:ext cx="1598721" cy="1651124"/>
          </a:xfrm>
          <a:prstGeom prst="rect">
            <a:avLst/>
          </a:prstGeom>
        </p:spPr>
      </p:pic>
      <p:sp>
        <p:nvSpPr>
          <p:cNvPr id="18" name="Action Button: Custom 17">
            <a:hlinkClick r:id="" action="ppaction://noaction" highlightClick="1">
              <a:snd r:embed="rId6" name="10.1.wav"/>
            </a:hlinkClick>
            <a:extLst>
              <a:ext uri="{FF2B5EF4-FFF2-40B4-BE49-F238E27FC236}">
                <a16:creationId xmlns:a16="http://schemas.microsoft.com/office/drawing/2014/main" id="{F07E3867-F7FA-2C4A-BC70-84310E19BCAB}"/>
              </a:ext>
            </a:extLst>
          </p:cNvPr>
          <p:cNvSpPr/>
          <p:nvPr/>
        </p:nvSpPr>
        <p:spPr>
          <a:xfrm>
            <a:off x="1355895" y="2530622"/>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9" name="Action Button: Custom 18">
            <a:hlinkClick r:id="" action="ppaction://noaction" highlightClick="1">
              <a:snd r:embed="rId7" name="10.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0" name="Action Button: Custom 19">
            <a:hlinkClick r:id="" action="ppaction://noaction" highlightClick="1">
              <a:snd r:embed="rId8" name="10.3.wav"/>
            </a:hlinkClick>
            <a:extLst>
              <a:ext uri="{FF2B5EF4-FFF2-40B4-BE49-F238E27FC236}">
                <a16:creationId xmlns:a16="http://schemas.microsoft.com/office/drawing/2014/main" id="{5FCCF282-087E-564A-BD93-369FFAFE68A5}"/>
              </a:ext>
            </a:extLst>
          </p:cNvPr>
          <p:cNvSpPr/>
          <p:nvPr/>
        </p:nvSpPr>
        <p:spPr>
          <a:xfrm>
            <a:off x="1351442" y="3745403"/>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1" name="Action Button: Custom 20">
            <a:hlinkClick r:id="" action="ppaction://noaction" highlightClick="1">
              <a:snd r:embed="rId9" name="10.4.wav"/>
            </a:hlinkClick>
            <a:extLst>
              <a:ext uri="{FF2B5EF4-FFF2-40B4-BE49-F238E27FC236}">
                <a16:creationId xmlns:a16="http://schemas.microsoft.com/office/drawing/2014/main" id="{8A35A801-A8D6-7D41-AD2C-8867498F7C77}"/>
              </a:ext>
            </a:extLst>
          </p:cNvPr>
          <p:cNvSpPr/>
          <p:nvPr/>
        </p:nvSpPr>
        <p:spPr>
          <a:xfrm>
            <a:off x="1351441" y="4351862"/>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2" name="Action Button: Custom 21">
            <a:hlinkClick r:id="" action="ppaction://noaction" highlightClick="1">
              <a:snd r:embed="rId10" name="10.5.wav"/>
            </a:hlinkClick>
            <a:extLst>
              <a:ext uri="{FF2B5EF4-FFF2-40B4-BE49-F238E27FC236}">
                <a16:creationId xmlns:a16="http://schemas.microsoft.com/office/drawing/2014/main" id="{F59E8C6F-052D-3443-8EAA-F491A2406530}"/>
              </a:ext>
            </a:extLst>
          </p:cNvPr>
          <p:cNvSpPr/>
          <p:nvPr/>
        </p:nvSpPr>
        <p:spPr>
          <a:xfrm>
            <a:off x="1351441" y="49555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3" name="Action Button: Custom 22">
            <a:hlinkClick r:id="" action="ppaction://noaction" highlightClick="1">
              <a:snd r:embed="rId11" name="10.6.wav"/>
            </a:hlinkClick>
            <a:extLst>
              <a:ext uri="{FF2B5EF4-FFF2-40B4-BE49-F238E27FC236}">
                <a16:creationId xmlns:a16="http://schemas.microsoft.com/office/drawing/2014/main" id="{CEBFFF0E-EDCC-6C44-BF79-EBA3FC3667CD}"/>
              </a:ext>
            </a:extLst>
          </p:cNvPr>
          <p:cNvSpPr/>
          <p:nvPr/>
        </p:nvSpPr>
        <p:spPr>
          <a:xfrm>
            <a:off x="1355896" y="5562828"/>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18800" y="36000"/>
            <a:ext cx="10515600" cy="1325563"/>
          </a:xfrm>
        </p:spPr>
        <p:txBody>
          <a:bodyPr/>
          <a:lstStyle/>
          <a:p>
            <a:r>
              <a:rPr lang="en-US" b="1" dirty="0">
                <a:solidFill>
                  <a:schemeClr val="bg1"/>
                </a:solidFill>
              </a:rPr>
              <a:t>U </a:t>
            </a:r>
            <a:r>
              <a:rPr lang="en-US" b="1" dirty="0" err="1">
                <a:solidFill>
                  <a:schemeClr val="bg1"/>
                </a:solidFill>
              </a:rPr>
              <a:t>oder</a:t>
            </a:r>
            <a:r>
              <a:rPr lang="en-US" b="1" dirty="0">
                <a:solidFill>
                  <a:schemeClr val="bg1"/>
                </a:solidFill>
              </a:rPr>
              <a:t> Ü? [2]</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extLst>
              <p:ext uri="{D42A27DB-BD31-4B8C-83A1-F6EECF244321}">
                <p14:modId xmlns:p14="http://schemas.microsoft.com/office/powerpoint/2010/main" val="804116674"/>
              </p:ext>
            </p:extLst>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U</a:t>
                      </a:r>
                    </a:p>
                  </a:txBody>
                  <a:tcPr/>
                </a:tc>
                <a:tc>
                  <a:txBody>
                    <a:bodyPr/>
                    <a:lstStyle/>
                    <a:p>
                      <a:pPr algn="ctr"/>
                      <a:r>
                        <a:rPr lang="en-US" sz="2800" b="1" dirty="0" err="1">
                          <a:solidFill>
                            <a:schemeClr val="accent1">
                              <a:lumMod val="50000"/>
                            </a:schemeClr>
                          </a:solidFill>
                          <a:latin typeface="Century Gothic" panose="020B0502020202020204" pitchFamily="34" charset="0"/>
                        </a:rPr>
                        <a:t>Ü</a:t>
                      </a:r>
                      <a:endParaRPr lang="en-US" sz="28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2474388"/>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132150"/>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48588"/>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282216"/>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5534686"/>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11.1.wav"/>
            </a:hlinkClick>
            <a:extLst>
              <a:ext uri="{FF2B5EF4-FFF2-40B4-BE49-F238E27FC236}">
                <a16:creationId xmlns:a16="http://schemas.microsoft.com/office/drawing/2014/main" id="{F07E3867-F7FA-2C4A-BC70-84310E19BCAB}"/>
              </a:ext>
            </a:extLst>
          </p:cNvPr>
          <p:cNvSpPr/>
          <p:nvPr/>
        </p:nvSpPr>
        <p:spPr>
          <a:xfrm>
            <a:off x="1355894" y="2517135"/>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Century Gothic" panose="020B0502020202020204" pitchFamily="34" charset="0"/>
              </a:rPr>
              <a:t>7</a:t>
            </a:r>
            <a:endParaRPr lang="en-GB" sz="2400" b="1" dirty="0">
              <a:latin typeface="Century Gothic" panose="020B0502020202020204" pitchFamily="34" charset="0"/>
            </a:endParaRPr>
          </a:p>
        </p:txBody>
      </p:sp>
      <p:sp>
        <p:nvSpPr>
          <p:cNvPr id="19" name="Action Button: Custom 18">
            <a:hlinkClick r:id="" action="ppaction://noaction" highlightClick="1">
              <a:snd r:embed="rId7" name="11.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20" name="Action Button: Custom 19">
            <a:hlinkClick r:id="" action="ppaction://noaction" highlightClick="1">
              <a:snd r:embed="rId8" name="11.3.wav"/>
            </a:hlinkClick>
            <a:extLst>
              <a:ext uri="{FF2B5EF4-FFF2-40B4-BE49-F238E27FC236}">
                <a16:creationId xmlns:a16="http://schemas.microsoft.com/office/drawing/2014/main" id="{5FCCF282-087E-564A-BD93-369FFAFE68A5}"/>
              </a:ext>
            </a:extLst>
          </p:cNvPr>
          <p:cNvSpPr/>
          <p:nvPr/>
        </p:nvSpPr>
        <p:spPr>
          <a:xfrm>
            <a:off x="1351442" y="3742580"/>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9</a:t>
            </a:r>
          </a:p>
        </p:txBody>
      </p:sp>
      <p:sp>
        <p:nvSpPr>
          <p:cNvPr id="21" name="Action Button: Custom 20">
            <a:hlinkClick r:id="" action="ppaction://noaction" highlightClick="1">
              <a:snd r:embed="rId9" name="11.4.wav"/>
            </a:hlinkClick>
            <a:extLst>
              <a:ext uri="{FF2B5EF4-FFF2-40B4-BE49-F238E27FC236}">
                <a16:creationId xmlns:a16="http://schemas.microsoft.com/office/drawing/2014/main" id="{8A35A801-A8D6-7D41-AD2C-8867498F7C77}"/>
              </a:ext>
            </a:extLst>
          </p:cNvPr>
          <p:cNvSpPr/>
          <p:nvPr/>
        </p:nvSpPr>
        <p:spPr>
          <a:xfrm>
            <a:off x="1351441" y="4318130"/>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10</a:t>
            </a:r>
            <a:endParaRPr lang="en-GB" b="1" dirty="0">
              <a:latin typeface="Century Gothic" panose="020B0502020202020204" pitchFamily="34" charset="0"/>
            </a:endParaRPr>
          </a:p>
        </p:txBody>
      </p:sp>
      <p:sp>
        <p:nvSpPr>
          <p:cNvPr id="22" name="Action Button: Custom 21">
            <a:hlinkClick r:id="" action="ppaction://noaction" highlightClick="1">
              <a:snd r:embed="rId10" name="11.5.wav"/>
            </a:hlinkClick>
            <a:extLst>
              <a:ext uri="{FF2B5EF4-FFF2-40B4-BE49-F238E27FC236}">
                <a16:creationId xmlns:a16="http://schemas.microsoft.com/office/drawing/2014/main" id="{F59E8C6F-052D-3443-8EAA-F491A2406530}"/>
              </a:ext>
            </a:extLst>
          </p:cNvPr>
          <p:cNvSpPr/>
          <p:nvPr/>
        </p:nvSpPr>
        <p:spPr>
          <a:xfrm>
            <a:off x="1355894" y="49436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11</a:t>
            </a:r>
            <a:endParaRPr lang="en-GB" b="1" dirty="0">
              <a:latin typeface="Century Gothic" panose="020B0502020202020204" pitchFamily="34" charset="0"/>
            </a:endParaRPr>
          </a:p>
        </p:txBody>
      </p:sp>
      <p:sp>
        <p:nvSpPr>
          <p:cNvPr id="23" name="Action Button: Custom 22">
            <a:hlinkClick r:id="" action="ppaction://noaction" highlightClick="1">
              <a:snd r:embed="rId11" name="11.6.wav"/>
            </a:hlinkClick>
            <a:extLst>
              <a:ext uri="{FF2B5EF4-FFF2-40B4-BE49-F238E27FC236}">
                <a16:creationId xmlns:a16="http://schemas.microsoft.com/office/drawing/2014/main" id="{CEBFFF0E-EDCC-6C44-BF79-EBA3FC3667CD}"/>
              </a:ext>
            </a:extLst>
          </p:cNvPr>
          <p:cNvSpPr/>
          <p:nvPr/>
        </p:nvSpPr>
        <p:spPr>
          <a:xfrm>
            <a:off x="1351441" y="555097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12</a:t>
            </a:r>
            <a:endParaRPr lang="en-GB" b="1" dirty="0">
              <a:latin typeface="Century Gothic" panose="020B0502020202020204" pitchFamily="34" charset="0"/>
            </a:endParaRP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5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146" name="Rectangle 2">
            <a:hlinkClick r:id="" action="ppaction://noaction"/>
          </p:cNvPr>
          <p:cNvSpPr>
            <a:spLocks noChangeArrowheads="1"/>
          </p:cNvSpPr>
          <p:nvPr/>
        </p:nvSpPr>
        <p:spPr bwMode="auto">
          <a:xfrm>
            <a:off x="1921842" y="1841364"/>
            <a:ext cx="8388350" cy="6308725"/>
          </a:xfrm>
          <a:prstGeom prst="rect">
            <a:avLst/>
          </a:prstGeom>
          <a:noFill/>
          <a:ln>
            <a:noFill/>
          </a:ln>
          <a:effectLst/>
        </p:spPr>
        <p:txBody>
          <a:bodyPr wrap="none" anchor="ctr"/>
          <a:lstStyle/>
          <a:p>
            <a:endParaRPr lang="en-GB">
              <a:solidFill>
                <a:prstClr val="black"/>
              </a:solidFill>
            </a:endParaRPr>
          </a:p>
        </p:txBody>
      </p:sp>
      <p:sp>
        <p:nvSpPr>
          <p:cNvPr id="6147" name="Text Box 3"/>
          <p:cNvSpPr txBox="1">
            <a:spLocks noChangeArrowheads="1"/>
          </p:cNvSpPr>
          <p:nvPr/>
        </p:nvSpPr>
        <p:spPr bwMode="auto">
          <a:xfrm>
            <a:off x="4283058" y="4240463"/>
            <a:ext cx="18716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a:solidFill>
                  <a:schemeClr val="accent1">
                    <a:lumMod val="50000"/>
                  </a:schemeClr>
                </a:solidFill>
                <a:latin typeface="Century Gothic" panose="020B0502020202020204" pitchFamily="34" charset="0"/>
                <a:cs typeface="Arial" panose="020B0604020202020204" pitchFamily="34" charset="0"/>
              </a:rPr>
              <a:t>an only child</a:t>
            </a:r>
            <a:endParaRPr lang="en-US" altLang="en-US" sz="32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49" name="Text Box 5"/>
          <p:cNvSpPr txBox="1">
            <a:spLocks noChangeArrowheads="1"/>
          </p:cNvSpPr>
          <p:nvPr/>
        </p:nvSpPr>
        <p:spPr bwMode="auto">
          <a:xfrm>
            <a:off x="8479916" y="4178751"/>
            <a:ext cx="1944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a:solidFill>
                  <a:schemeClr val="accent1">
                    <a:lumMod val="50000"/>
                  </a:schemeClr>
                </a:solidFill>
                <a:latin typeface="Century Gothic" panose="020B0502020202020204" pitchFamily="34" charset="0"/>
                <a:cs typeface="Arial" panose="020B0604020202020204" pitchFamily="34" charset="0"/>
              </a:rPr>
              <a:t>the drums</a:t>
            </a:r>
            <a:endParaRPr lang="en-US" altLang="en-US" sz="32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38" name="Text Box 5"/>
          <p:cNvSpPr txBox="1">
            <a:spLocks noChangeArrowheads="1"/>
          </p:cNvSpPr>
          <p:nvPr/>
        </p:nvSpPr>
        <p:spPr bwMode="auto">
          <a:xfrm>
            <a:off x="6357519" y="4178751"/>
            <a:ext cx="1944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a:solidFill>
                  <a:schemeClr val="accent1">
                    <a:lumMod val="50000"/>
                  </a:schemeClr>
                </a:solidFill>
                <a:latin typeface="Century Gothic" panose="020B0502020202020204" pitchFamily="34" charset="0"/>
                <a:cs typeface="Arial" panose="020B0604020202020204" pitchFamily="34" charset="0"/>
              </a:rPr>
              <a:t>the mosque</a:t>
            </a:r>
            <a:endParaRPr lang="en-US" altLang="en-US" sz="32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37" name="Text Box 3"/>
          <p:cNvSpPr txBox="1">
            <a:spLocks noChangeArrowheads="1"/>
          </p:cNvSpPr>
          <p:nvPr/>
        </p:nvSpPr>
        <p:spPr bwMode="auto">
          <a:xfrm>
            <a:off x="2029350" y="4452448"/>
            <a:ext cx="21402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3200" b="1">
                <a:solidFill>
                  <a:srgbClr val="4472C4">
                    <a:lumMod val="50000"/>
                  </a:srgbClr>
                </a:solidFill>
                <a:latin typeface="Century Gothic" panose="020B0502020202020204" pitchFamily="34" charset="0"/>
                <a:cs typeface="Arial" panose="020B0604020202020204" pitchFamily="34" charset="0"/>
              </a:rPr>
              <a:t>a town</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36" name="Text Box 5"/>
          <p:cNvSpPr txBox="1">
            <a:spLocks noChangeArrowheads="1"/>
          </p:cNvSpPr>
          <p:nvPr/>
        </p:nvSpPr>
        <p:spPr bwMode="auto">
          <a:xfrm>
            <a:off x="8393862" y="2223656"/>
            <a:ext cx="1944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a:solidFill>
                  <a:schemeClr val="accent1">
                    <a:lumMod val="50000"/>
                  </a:schemeClr>
                </a:solidFill>
                <a:latin typeface="Century Gothic" panose="020B0502020202020204" pitchFamily="34" charset="0"/>
                <a:cs typeface="Arial" panose="020B0604020202020204" pitchFamily="34" charset="0"/>
              </a:rPr>
              <a:t>the museum</a:t>
            </a:r>
            <a:endParaRPr lang="en-US" altLang="en-US" sz="32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35" name="Text Box 3"/>
          <p:cNvSpPr txBox="1">
            <a:spLocks noChangeArrowheads="1"/>
          </p:cNvSpPr>
          <p:nvPr/>
        </p:nvSpPr>
        <p:spPr bwMode="auto">
          <a:xfrm>
            <a:off x="6292003" y="2250644"/>
            <a:ext cx="18716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a:solidFill>
                  <a:schemeClr val="accent1">
                    <a:lumMod val="50000"/>
                  </a:schemeClr>
                </a:solidFill>
                <a:latin typeface="Century Gothic" panose="020B0502020202020204" pitchFamily="34" charset="0"/>
                <a:cs typeface="Arial" panose="020B0604020202020204" pitchFamily="34" charset="0"/>
              </a:rPr>
              <a:t>the concert</a:t>
            </a:r>
            <a:endParaRPr lang="en-US" altLang="en-US" sz="32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50" name="Text Box 6"/>
          <p:cNvSpPr txBox="1">
            <a:spLocks noChangeArrowheads="1"/>
          </p:cNvSpPr>
          <p:nvPr/>
        </p:nvSpPr>
        <p:spPr bwMode="auto">
          <a:xfrm>
            <a:off x="4226893" y="2292843"/>
            <a:ext cx="18716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a:solidFill>
                  <a:schemeClr val="accent1">
                    <a:lumMod val="50000"/>
                  </a:schemeClr>
                </a:solidFill>
                <a:latin typeface="Century Gothic" panose="020B0502020202020204" pitchFamily="34" charset="0"/>
                <a:cs typeface="Arial" panose="020B0604020202020204" pitchFamily="34" charset="0"/>
              </a:rPr>
              <a:t>a cinema</a:t>
            </a:r>
            <a:endParaRPr lang="en-US" altLang="en-US" sz="32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34" name="Text Box 6"/>
          <p:cNvSpPr txBox="1">
            <a:spLocks noChangeArrowheads="1"/>
          </p:cNvSpPr>
          <p:nvPr/>
        </p:nvSpPr>
        <p:spPr bwMode="auto">
          <a:xfrm>
            <a:off x="2082577" y="2516563"/>
            <a:ext cx="18716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a:solidFill>
                  <a:schemeClr val="accent1">
                    <a:lumMod val="50000"/>
                  </a:schemeClr>
                </a:solidFill>
                <a:latin typeface="Century Gothic" panose="020B0502020202020204" pitchFamily="34" charset="0"/>
                <a:cs typeface="Arial" panose="020B0604020202020204" pitchFamily="34" charset="0"/>
              </a:rPr>
              <a:t>a shop</a:t>
            </a:r>
            <a:endParaRPr lang="en-US" altLang="en-US" sz="32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53" name="Text Box 9"/>
          <p:cNvSpPr txBox="1">
            <a:spLocks noChangeArrowheads="1"/>
          </p:cNvSpPr>
          <p:nvPr/>
        </p:nvSpPr>
        <p:spPr bwMode="auto">
          <a:xfrm>
            <a:off x="2498105" y="1336538"/>
            <a:ext cx="1008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1">
                    <a:lumMod val="50000"/>
                  </a:schemeClr>
                </a:solidFill>
                <a:latin typeface="Century Gothic" panose="020B0502020202020204" pitchFamily="34" charset="0"/>
                <a:cs typeface="Arial" panose="020B0604020202020204" pitchFamily="34" charset="0"/>
              </a:rPr>
              <a:t>H</a:t>
            </a:r>
            <a:endParaRPr lang="en-US" altLang="en-US" sz="36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54" name="Text Box 10"/>
          <p:cNvSpPr txBox="1">
            <a:spLocks noChangeArrowheads="1"/>
          </p:cNvSpPr>
          <p:nvPr/>
        </p:nvSpPr>
        <p:spPr bwMode="auto">
          <a:xfrm>
            <a:off x="4514230" y="1336538"/>
            <a:ext cx="1008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a:solidFill>
                  <a:schemeClr val="accent1">
                    <a:lumMod val="50000"/>
                  </a:schemeClr>
                </a:solidFill>
                <a:latin typeface="Century Gothic" panose="020B0502020202020204" pitchFamily="34" charset="0"/>
                <a:cs typeface="Arial" panose="020B0604020202020204" pitchFamily="34" charset="0"/>
              </a:rPr>
              <a:t>I</a:t>
            </a:r>
            <a:endParaRPr lang="en-US" altLang="en-US" sz="36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55" name="Text Box 11"/>
          <p:cNvSpPr txBox="1">
            <a:spLocks noChangeArrowheads="1"/>
          </p:cNvSpPr>
          <p:nvPr/>
        </p:nvSpPr>
        <p:spPr bwMode="auto">
          <a:xfrm>
            <a:off x="6601793" y="1336538"/>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1">
                    <a:lumMod val="50000"/>
                  </a:schemeClr>
                </a:solidFill>
                <a:latin typeface="Century Gothic" panose="020B0502020202020204" pitchFamily="34" charset="0"/>
                <a:cs typeface="Arial" panose="020B0604020202020204" pitchFamily="34" charset="0"/>
              </a:rPr>
              <a:t>J</a:t>
            </a:r>
            <a:endParaRPr lang="en-US" altLang="en-US" sz="36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56" name="Text Box 12"/>
          <p:cNvSpPr txBox="1">
            <a:spLocks noChangeArrowheads="1"/>
          </p:cNvSpPr>
          <p:nvPr/>
        </p:nvSpPr>
        <p:spPr bwMode="auto">
          <a:xfrm>
            <a:off x="8690943" y="1336538"/>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1">
                    <a:lumMod val="50000"/>
                  </a:schemeClr>
                </a:solidFill>
                <a:latin typeface="Century Gothic" panose="020B0502020202020204" pitchFamily="34" charset="0"/>
                <a:cs typeface="Arial" panose="020B0604020202020204" pitchFamily="34" charset="0"/>
              </a:rPr>
              <a:t>K</a:t>
            </a:r>
            <a:endParaRPr lang="en-US" altLang="en-US" sz="36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57" name="Text Box 13"/>
          <p:cNvSpPr txBox="1">
            <a:spLocks noChangeArrowheads="1"/>
          </p:cNvSpPr>
          <p:nvPr/>
        </p:nvSpPr>
        <p:spPr bwMode="auto">
          <a:xfrm>
            <a:off x="1274143" y="2704963"/>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1">
                    <a:lumMod val="50000"/>
                  </a:schemeClr>
                </a:solidFill>
                <a:latin typeface="Century Gothic" panose="020B0502020202020204" pitchFamily="34" charset="0"/>
                <a:cs typeface="Arial" panose="020B0604020202020204" pitchFamily="34" charset="0"/>
              </a:rPr>
              <a:t>X</a:t>
            </a:r>
            <a:endParaRPr lang="en-US" altLang="en-US" sz="36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6158" name="Text Box 14"/>
          <p:cNvSpPr txBox="1">
            <a:spLocks noChangeArrowheads="1"/>
          </p:cNvSpPr>
          <p:nvPr/>
        </p:nvSpPr>
        <p:spPr bwMode="auto">
          <a:xfrm>
            <a:off x="1274143" y="4721088"/>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1">
                    <a:lumMod val="50000"/>
                  </a:schemeClr>
                </a:solidFill>
                <a:latin typeface="Century Gothic" panose="020B0502020202020204" pitchFamily="34" charset="0"/>
                <a:cs typeface="Arial" panose="020B0604020202020204" pitchFamily="34" charset="0"/>
              </a:rPr>
              <a:t>Y</a:t>
            </a:r>
            <a:endParaRPr lang="en-US" altLang="en-US" sz="3600" b="1" dirty="0">
              <a:solidFill>
                <a:schemeClr val="accent1">
                  <a:lumMod val="50000"/>
                </a:schemeClr>
              </a:solidFill>
              <a:latin typeface="Century Gothic" panose="020B0502020202020204" pitchFamily="34" charset="0"/>
              <a:cs typeface="Arial" panose="020B0604020202020204" pitchFamily="34" charset="0"/>
            </a:endParaRPr>
          </a:p>
        </p:txBody>
      </p:sp>
      <p:sp>
        <p:nvSpPr>
          <p:cNvPr id="2" name="Title 1"/>
          <p:cNvSpPr>
            <a:spLocks noGrp="1"/>
          </p:cNvSpPr>
          <p:nvPr>
            <p:ph type="title" idx="4294967295"/>
          </p:nvPr>
        </p:nvSpPr>
        <p:spPr>
          <a:xfrm>
            <a:off x="100663" y="19989"/>
            <a:ext cx="10515600" cy="1325563"/>
          </a:xfrm>
        </p:spPr>
        <p:txBody>
          <a:bodyPr/>
          <a:lstStyle/>
          <a:p>
            <a:r>
              <a:rPr lang="en-GB" b="1" dirty="0" err="1">
                <a:solidFill>
                  <a:schemeClr val="bg1"/>
                </a:solidFill>
              </a:rPr>
              <a:t>Vokabeln</a:t>
            </a:r>
            <a:endParaRPr lang="en-GB" b="1" dirty="0">
              <a:solidFill>
                <a:schemeClr val="bg1"/>
              </a:solidFill>
            </a:endParaRPr>
          </a:p>
        </p:txBody>
      </p:sp>
      <p:sp>
        <p:nvSpPr>
          <p:cNvPr id="6165" name="AutoShape 21" descr="Solid diamond"/>
          <p:cNvSpPr>
            <a:spLocks noChangeArrowheads="1"/>
          </p:cNvSpPr>
          <p:nvPr/>
        </p:nvSpPr>
        <p:spPr bwMode="auto">
          <a:xfrm>
            <a:off x="4211620" y="3849864"/>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
        <p:nvSpPr>
          <p:cNvPr id="6169" name="AutoShape 25" descr="Solid diamond"/>
          <p:cNvSpPr>
            <a:spLocks noChangeArrowheads="1"/>
          </p:cNvSpPr>
          <p:nvPr/>
        </p:nvSpPr>
        <p:spPr bwMode="auto">
          <a:xfrm>
            <a:off x="6306316" y="1926130"/>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
        <p:nvSpPr>
          <p:cNvPr id="6160" name="AutoShape 16" descr="Solid diamond"/>
          <p:cNvSpPr>
            <a:spLocks noChangeArrowheads="1"/>
          </p:cNvSpPr>
          <p:nvPr/>
        </p:nvSpPr>
        <p:spPr bwMode="auto">
          <a:xfrm>
            <a:off x="4190795" y="1928787"/>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
        <p:nvSpPr>
          <p:cNvPr id="6161" name="AutoShape 17" descr="Solid diamond"/>
          <p:cNvSpPr>
            <a:spLocks noChangeArrowheads="1"/>
          </p:cNvSpPr>
          <p:nvPr/>
        </p:nvSpPr>
        <p:spPr bwMode="auto">
          <a:xfrm>
            <a:off x="8442313" y="3867750"/>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
        <p:nvSpPr>
          <p:cNvPr id="6173" name="AutoShape 29" descr="Solid diamond"/>
          <p:cNvSpPr>
            <a:spLocks noChangeArrowheads="1"/>
          </p:cNvSpPr>
          <p:nvPr/>
        </p:nvSpPr>
        <p:spPr bwMode="auto">
          <a:xfrm>
            <a:off x="2108736" y="3826917"/>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
        <p:nvSpPr>
          <p:cNvPr id="6167" name="AutoShape 23" descr="Solid diamond"/>
          <p:cNvSpPr>
            <a:spLocks noChangeArrowheads="1"/>
          </p:cNvSpPr>
          <p:nvPr/>
        </p:nvSpPr>
        <p:spPr bwMode="auto">
          <a:xfrm>
            <a:off x="2082577" y="1909448"/>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
        <p:nvSpPr>
          <p:cNvPr id="6171" name="AutoShape 27" descr="Solid diamond"/>
          <p:cNvSpPr>
            <a:spLocks noChangeArrowheads="1"/>
          </p:cNvSpPr>
          <p:nvPr/>
        </p:nvSpPr>
        <p:spPr bwMode="auto">
          <a:xfrm>
            <a:off x="8418255" y="1931743"/>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
        <p:nvSpPr>
          <p:cNvPr id="6175" name="AutoShape 31" descr="Solid diamond"/>
          <p:cNvSpPr>
            <a:spLocks noChangeArrowheads="1"/>
          </p:cNvSpPr>
          <p:nvPr/>
        </p:nvSpPr>
        <p:spPr bwMode="auto">
          <a:xfrm>
            <a:off x="6322028" y="3871803"/>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solidFill>
                <a:schemeClr val="accent1">
                  <a:lumMod val="50000"/>
                </a:schemeClr>
              </a:solidFill>
              <a:cs typeface="Arial" panose="020B0604020202020204" pitchFamily="34" charset="0"/>
            </a:endParaRPr>
          </a:p>
        </p:txBody>
      </p:sp>
    </p:spTree>
    <p:extLst>
      <p:ext uri="{BB962C8B-B14F-4D97-AF65-F5344CB8AC3E}">
        <p14:creationId xmlns:p14="http://schemas.microsoft.com/office/powerpoint/2010/main" val="2493807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6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grpId="0" nodeType="clickEffect">
                                  <p:stCondLst>
                                    <p:cond delay="0"/>
                                  </p:stCondLst>
                                  <p:childTnLst>
                                    <p:anim calcmode="lin" valueType="num">
                                      <p:cBhvr>
                                        <p:cTn id="6" dur="500"/>
                                        <p:tgtEl>
                                          <p:spTgt spid="6160"/>
                                        </p:tgtEl>
                                        <p:attrNameLst>
                                          <p:attrName>ppt_w</p:attrName>
                                        </p:attrNameLst>
                                      </p:cBhvr>
                                      <p:tavLst>
                                        <p:tav tm="0">
                                          <p:val>
                                            <p:strVal val="ppt_w"/>
                                          </p:val>
                                        </p:tav>
                                        <p:tav tm="100000">
                                          <p:val>
                                            <p:fltVal val="0"/>
                                          </p:val>
                                        </p:tav>
                                      </p:tavLst>
                                    </p:anim>
                                    <p:anim calcmode="lin" valueType="num">
                                      <p:cBhvr>
                                        <p:cTn id="7" dur="500"/>
                                        <p:tgtEl>
                                          <p:spTgt spid="6160"/>
                                        </p:tgtEl>
                                        <p:attrNameLst>
                                          <p:attrName>ppt_h</p:attrName>
                                        </p:attrNameLst>
                                      </p:cBhvr>
                                      <p:tavLst>
                                        <p:tav tm="0">
                                          <p:val>
                                            <p:strVal val="ppt_h"/>
                                          </p:val>
                                        </p:tav>
                                        <p:tav tm="100000">
                                          <p:val>
                                            <p:strVal val="ppt_h"/>
                                          </p:val>
                                        </p:tav>
                                      </p:tavLst>
                                    </p:anim>
                                    <p:set>
                                      <p:cBhvr>
                                        <p:cTn id="8" dur="1" fill="hold">
                                          <p:stCondLst>
                                            <p:cond delay="499"/>
                                          </p:stCondLst>
                                        </p:cTn>
                                        <p:tgtEl>
                                          <p:spTgt spid="6160"/>
                                        </p:tgtEl>
                                        <p:attrNameLst>
                                          <p:attrName>style.visibility</p:attrName>
                                        </p:attrNameLst>
                                      </p:cBhvr>
                                      <p:to>
                                        <p:strVal val="hidden"/>
                                      </p:to>
                                    </p:set>
                                  </p:childTnLst>
                                </p:cTn>
                              </p:par>
                            </p:childTnLst>
                          </p:cTn>
                        </p:par>
                      </p:childTnLst>
                    </p:cTn>
                  </p:par>
                </p:childTnLst>
              </p:cTn>
              <p:nextCondLst>
                <p:cond evt="onClick" delay="0">
                  <p:tgtEl>
                    <p:spTgt spid="6160"/>
                  </p:tgtEl>
                </p:cond>
              </p:nextCondLst>
            </p:seq>
            <p:seq concurrent="1" nextAc="seek">
              <p:cTn id="9" restart="whenNotActive" fill="hold" evtFilter="cancelBubble" nodeType="interactiveSeq">
                <p:stCondLst>
                  <p:cond evt="onClick" delay="0">
                    <p:tgtEl>
                      <p:spTgt spid="6150"/>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2" presetClass="entr" presetSubtype="8" fill="hold" grpId="1" nodeType="clickEffect">
                                  <p:stCondLst>
                                    <p:cond delay="0"/>
                                  </p:stCondLst>
                                  <p:childTnLst>
                                    <p:set>
                                      <p:cBhvr>
                                        <p:cTn id="13" dur="1" fill="hold">
                                          <p:stCondLst>
                                            <p:cond delay="0"/>
                                          </p:stCondLst>
                                        </p:cTn>
                                        <p:tgtEl>
                                          <p:spTgt spid="6160"/>
                                        </p:tgtEl>
                                        <p:attrNameLst>
                                          <p:attrName>style.visibility</p:attrName>
                                        </p:attrNameLst>
                                      </p:cBhvr>
                                      <p:to>
                                        <p:strVal val="visible"/>
                                      </p:to>
                                    </p:set>
                                    <p:animEffect transition="in" filter="wipe(left)">
                                      <p:cBhvr>
                                        <p:cTn id="14" dur="500"/>
                                        <p:tgtEl>
                                          <p:spTgt spid="6160"/>
                                        </p:tgtEl>
                                      </p:cBhvr>
                                    </p:animEffect>
                                  </p:childTnLst>
                                </p:cTn>
                              </p:par>
                            </p:childTnLst>
                          </p:cTn>
                        </p:par>
                      </p:childTnLst>
                    </p:cTn>
                  </p:par>
                </p:childTnLst>
              </p:cTn>
              <p:nextCondLst>
                <p:cond evt="onClick" delay="0">
                  <p:tgtEl>
                    <p:spTgt spid="6150"/>
                  </p:tgtEl>
                </p:cond>
              </p:nextCondLst>
            </p:seq>
            <p:seq concurrent="1" nextAc="seek">
              <p:cTn id="15" restart="whenNotActive" fill="hold" evtFilter="cancelBubble" nodeType="interactiveSeq">
                <p:stCondLst>
                  <p:cond evt="onClick" delay="0">
                    <p:tgtEl>
                      <p:spTgt spid="616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7" presetClass="exit" presetSubtype="10" fill="hold" grpId="0" nodeType="clickEffect">
                                  <p:stCondLst>
                                    <p:cond delay="0"/>
                                  </p:stCondLst>
                                  <p:childTnLst>
                                    <p:anim calcmode="lin" valueType="num">
                                      <p:cBhvr>
                                        <p:cTn id="19" dur="500"/>
                                        <p:tgtEl>
                                          <p:spTgt spid="6169"/>
                                        </p:tgtEl>
                                        <p:attrNameLst>
                                          <p:attrName>ppt_w</p:attrName>
                                        </p:attrNameLst>
                                      </p:cBhvr>
                                      <p:tavLst>
                                        <p:tav tm="0">
                                          <p:val>
                                            <p:strVal val="ppt_w"/>
                                          </p:val>
                                        </p:tav>
                                        <p:tav tm="100000">
                                          <p:val>
                                            <p:fltVal val="0"/>
                                          </p:val>
                                        </p:tav>
                                      </p:tavLst>
                                    </p:anim>
                                    <p:anim calcmode="lin" valueType="num">
                                      <p:cBhvr>
                                        <p:cTn id="20" dur="500"/>
                                        <p:tgtEl>
                                          <p:spTgt spid="6169"/>
                                        </p:tgtEl>
                                        <p:attrNameLst>
                                          <p:attrName>ppt_h</p:attrName>
                                        </p:attrNameLst>
                                      </p:cBhvr>
                                      <p:tavLst>
                                        <p:tav tm="0">
                                          <p:val>
                                            <p:strVal val="ppt_h"/>
                                          </p:val>
                                        </p:tav>
                                        <p:tav tm="100000">
                                          <p:val>
                                            <p:strVal val="ppt_h"/>
                                          </p:val>
                                        </p:tav>
                                      </p:tavLst>
                                    </p:anim>
                                    <p:set>
                                      <p:cBhvr>
                                        <p:cTn id="21" dur="1" fill="hold">
                                          <p:stCondLst>
                                            <p:cond delay="499"/>
                                          </p:stCondLst>
                                        </p:cTn>
                                        <p:tgtEl>
                                          <p:spTgt spid="6169"/>
                                        </p:tgtEl>
                                        <p:attrNameLst>
                                          <p:attrName>style.visibility</p:attrName>
                                        </p:attrNameLst>
                                      </p:cBhvr>
                                      <p:to>
                                        <p:strVal val="hidden"/>
                                      </p:to>
                                    </p:set>
                                  </p:childTnLst>
                                </p:cTn>
                              </p:par>
                            </p:childTnLst>
                          </p:cTn>
                        </p:par>
                      </p:childTnLst>
                    </p:cTn>
                  </p:par>
                </p:childTnLst>
              </p:cTn>
              <p:nextCondLst>
                <p:cond evt="onClick" delay="0">
                  <p:tgtEl>
                    <p:spTgt spid="6169"/>
                  </p:tgtEl>
                </p:cond>
              </p:nextCondLst>
            </p:seq>
            <p:seq concurrent="1" nextAc="seek">
              <p:cTn id="22" restart="whenNotActive" fill="hold" evtFilter="cancelBubble" nodeType="interactiveSeq">
                <p:stCondLst>
                  <p:cond evt="onClick" delay="0">
                    <p:tgtEl>
                      <p:spTgt spid="617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7" presetClass="exit" presetSubtype="10" fill="hold" grpId="0" nodeType="clickEffect">
                                  <p:stCondLst>
                                    <p:cond delay="0"/>
                                  </p:stCondLst>
                                  <p:childTnLst>
                                    <p:anim calcmode="lin" valueType="num">
                                      <p:cBhvr>
                                        <p:cTn id="26" dur="500"/>
                                        <p:tgtEl>
                                          <p:spTgt spid="6171"/>
                                        </p:tgtEl>
                                        <p:attrNameLst>
                                          <p:attrName>ppt_w</p:attrName>
                                        </p:attrNameLst>
                                      </p:cBhvr>
                                      <p:tavLst>
                                        <p:tav tm="0">
                                          <p:val>
                                            <p:strVal val="ppt_w"/>
                                          </p:val>
                                        </p:tav>
                                        <p:tav tm="100000">
                                          <p:val>
                                            <p:fltVal val="0"/>
                                          </p:val>
                                        </p:tav>
                                      </p:tavLst>
                                    </p:anim>
                                    <p:anim calcmode="lin" valueType="num">
                                      <p:cBhvr>
                                        <p:cTn id="27" dur="500"/>
                                        <p:tgtEl>
                                          <p:spTgt spid="6171"/>
                                        </p:tgtEl>
                                        <p:attrNameLst>
                                          <p:attrName>ppt_h</p:attrName>
                                        </p:attrNameLst>
                                      </p:cBhvr>
                                      <p:tavLst>
                                        <p:tav tm="0">
                                          <p:val>
                                            <p:strVal val="ppt_h"/>
                                          </p:val>
                                        </p:tav>
                                        <p:tav tm="100000">
                                          <p:val>
                                            <p:strVal val="ppt_h"/>
                                          </p:val>
                                        </p:tav>
                                      </p:tavLst>
                                    </p:anim>
                                    <p:set>
                                      <p:cBhvr>
                                        <p:cTn id="28" dur="1" fill="hold">
                                          <p:stCondLst>
                                            <p:cond delay="499"/>
                                          </p:stCondLst>
                                        </p:cTn>
                                        <p:tgtEl>
                                          <p:spTgt spid="6171"/>
                                        </p:tgtEl>
                                        <p:attrNameLst>
                                          <p:attrName>style.visibility</p:attrName>
                                        </p:attrNameLst>
                                      </p:cBhvr>
                                      <p:to>
                                        <p:strVal val="hidden"/>
                                      </p:to>
                                    </p:set>
                                  </p:childTnLst>
                                </p:cTn>
                              </p:par>
                            </p:childTnLst>
                          </p:cTn>
                        </p:par>
                      </p:childTnLst>
                    </p:cTn>
                  </p:par>
                </p:childTnLst>
              </p:cTn>
              <p:nextCondLst>
                <p:cond evt="onClick" delay="0">
                  <p:tgtEl>
                    <p:spTgt spid="6171"/>
                  </p:tgtEl>
                </p:cond>
              </p:nextCondLst>
            </p:seq>
            <p:seq concurrent="1" nextAc="seek">
              <p:cTn id="29" restart="whenNotActive" fill="hold" evtFilter="cancelBubble" nodeType="interactiveSeq">
                <p:stCondLst>
                  <p:cond evt="onClick" delay="0">
                    <p:tgtEl>
                      <p:spTgt spid="617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7" presetClass="exit" presetSubtype="10" fill="hold" grpId="0" nodeType="clickEffect">
                                  <p:stCondLst>
                                    <p:cond delay="0"/>
                                  </p:stCondLst>
                                  <p:childTnLst>
                                    <p:anim calcmode="lin" valueType="num">
                                      <p:cBhvr>
                                        <p:cTn id="33" dur="500"/>
                                        <p:tgtEl>
                                          <p:spTgt spid="6173"/>
                                        </p:tgtEl>
                                        <p:attrNameLst>
                                          <p:attrName>ppt_w</p:attrName>
                                        </p:attrNameLst>
                                      </p:cBhvr>
                                      <p:tavLst>
                                        <p:tav tm="0">
                                          <p:val>
                                            <p:strVal val="ppt_w"/>
                                          </p:val>
                                        </p:tav>
                                        <p:tav tm="100000">
                                          <p:val>
                                            <p:fltVal val="0"/>
                                          </p:val>
                                        </p:tav>
                                      </p:tavLst>
                                    </p:anim>
                                    <p:anim calcmode="lin" valueType="num">
                                      <p:cBhvr>
                                        <p:cTn id="34" dur="500"/>
                                        <p:tgtEl>
                                          <p:spTgt spid="6173"/>
                                        </p:tgtEl>
                                        <p:attrNameLst>
                                          <p:attrName>ppt_h</p:attrName>
                                        </p:attrNameLst>
                                      </p:cBhvr>
                                      <p:tavLst>
                                        <p:tav tm="0">
                                          <p:val>
                                            <p:strVal val="ppt_h"/>
                                          </p:val>
                                        </p:tav>
                                        <p:tav tm="100000">
                                          <p:val>
                                            <p:strVal val="ppt_h"/>
                                          </p:val>
                                        </p:tav>
                                      </p:tavLst>
                                    </p:anim>
                                    <p:set>
                                      <p:cBhvr>
                                        <p:cTn id="35" dur="1" fill="hold">
                                          <p:stCondLst>
                                            <p:cond delay="499"/>
                                          </p:stCondLst>
                                        </p:cTn>
                                        <p:tgtEl>
                                          <p:spTgt spid="6173"/>
                                        </p:tgtEl>
                                        <p:attrNameLst>
                                          <p:attrName>style.visibility</p:attrName>
                                        </p:attrNameLst>
                                      </p:cBhvr>
                                      <p:to>
                                        <p:strVal val="hidden"/>
                                      </p:to>
                                    </p:set>
                                  </p:childTnLst>
                                </p:cTn>
                              </p:par>
                            </p:childTnLst>
                          </p:cTn>
                        </p:par>
                      </p:childTnLst>
                    </p:cTn>
                  </p:par>
                </p:childTnLst>
              </p:cTn>
              <p:nextCondLst>
                <p:cond evt="onClick" delay="0">
                  <p:tgtEl>
                    <p:spTgt spid="6173"/>
                  </p:tgtEl>
                </p:cond>
              </p:nextCondLst>
            </p:seq>
            <p:seq concurrent="1" nextAc="seek">
              <p:cTn id="36" restart="whenNotActive" fill="hold" evtFilter="cancelBubble" nodeType="interactiveSeq">
                <p:stCondLst>
                  <p:cond evt="onClick" delay="0">
                    <p:tgtEl>
                      <p:spTgt spid="616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7" presetClass="exit" presetSubtype="10" fill="hold" grpId="0" nodeType="clickEffect">
                                  <p:stCondLst>
                                    <p:cond delay="0"/>
                                  </p:stCondLst>
                                  <p:childTnLst>
                                    <p:anim calcmode="lin" valueType="num">
                                      <p:cBhvr>
                                        <p:cTn id="40" dur="500"/>
                                        <p:tgtEl>
                                          <p:spTgt spid="6165"/>
                                        </p:tgtEl>
                                        <p:attrNameLst>
                                          <p:attrName>ppt_w</p:attrName>
                                        </p:attrNameLst>
                                      </p:cBhvr>
                                      <p:tavLst>
                                        <p:tav tm="0">
                                          <p:val>
                                            <p:strVal val="ppt_w"/>
                                          </p:val>
                                        </p:tav>
                                        <p:tav tm="100000">
                                          <p:val>
                                            <p:fltVal val="0"/>
                                          </p:val>
                                        </p:tav>
                                      </p:tavLst>
                                    </p:anim>
                                    <p:anim calcmode="lin" valueType="num">
                                      <p:cBhvr>
                                        <p:cTn id="41" dur="500"/>
                                        <p:tgtEl>
                                          <p:spTgt spid="6165"/>
                                        </p:tgtEl>
                                        <p:attrNameLst>
                                          <p:attrName>ppt_h</p:attrName>
                                        </p:attrNameLst>
                                      </p:cBhvr>
                                      <p:tavLst>
                                        <p:tav tm="0">
                                          <p:val>
                                            <p:strVal val="ppt_h"/>
                                          </p:val>
                                        </p:tav>
                                        <p:tav tm="100000">
                                          <p:val>
                                            <p:strVal val="ppt_h"/>
                                          </p:val>
                                        </p:tav>
                                      </p:tavLst>
                                    </p:anim>
                                    <p:set>
                                      <p:cBhvr>
                                        <p:cTn id="42" dur="1" fill="hold">
                                          <p:stCondLst>
                                            <p:cond delay="499"/>
                                          </p:stCondLst>
                                        </p:cTn>
                                        <p:tgtEl>
                                          <p:spTgt spid="6165"/>
                                        </p:tgtEl>
                                        <p:attrNameLst>
                                          <p:attrName>style.visibility</p:attrName>
                                        </p:attrNameLst>
                                      </p:cBhvr>
                                      <p:to>
                                        <p:strVal val="hidden"/>
                                      </p:to>
                                    </p:set>
                                  </p:childTnLst>
                                </p:cTn>
                              </p:par>
                            </p:childTnLst>
                          </p:cTn>
                        </p:par>
                      </p:childTnLst>
                    </p:cTn>
                  </p:par>
                </p:childTnLst>
              </p:cTn>
              <p:nextCondLst>
                <p:cond evt="onClick" delay="0">
                  <p:tgtEl>
                    <p:spTgt spid="6165"/>
                  </p:tgtEl>
                </p:cond>
              </p:nextCondLst>
            </p:seq>
            <p:seq concurrent="1" nextAc="seek">
              <p:cTn id="43" restart="whenNotActive" fill="hold" evtFilter="cancelBubble" nodeType="interactiveSeq">
                <p:stCondLst>
                  <p:cond evt="onClick" delay="0">
                    <p:tgtEl>
                      <p:spTgt spid="6147"/>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22" presetClass="entr" presetSubtype="8" fill="hold" grpId="1" nodeType="clickEffect">
                                  <p:stCondLst>
                                    <p:cond delay="0"/>
                                  </p:stCondLst>
                                  <p:childTnLst>
                                    <p:set>
                                      <p:cBhvr>
                                        <p:cTn id="47" dur="1" fill="hold">
                                          <p:stCondLst>
                                            <p:cond delay="0"/>
                                          </p:stCondLst>
                                        </p:cTn>
                                        <p:tgtEl>
                                          <p:spTgt spid="6165"/>
                                        </p:tgtEl>
                                        <p:attrNameLst>
                                          <p:attrName>style.visibility</p:attrName>
                                        </p:attrNameLst>
                                      </p:cBhvr>
                                      <p:to>
                                        <p:strVal val="visible"/>
                                      </p:to>
                                    </p:set>
                                    <p:animEffect transition="in" filter="wipe(left)">
                                      <p:cBhvr>
                                        <p:cTn id="48" dur="500"/>
                                        <p:tgtEl>
                                          <p:spTgt spid="6165"/>
                                        </p:tgtEl>
                                      </p:cBhvr>
                                    </p:animEffect>
                                  </p:childTnLst>
                                </p:cTn>
                              </p:par>
                            </p:childTnLst>
                          </p:cTn>
                        </p:par>
                      </p:childTnLst>
                    </p:cTn>
                  </p:par>
                </p:childTnLst>
              </p:cTn>
              <p:nextCondLst>
                <p:cond evt="onClick" delay="0">
                  <p:tgtEl>
                    <p:spTgt spid="6147"/>
                  </p:tgtEl>
                </p:cond>
              </p:nextCondLst>
            </p:seq>
            <p:seq concurrent="1" nextAc="seek">
              <p:cTn id="49" restart="whenNotActive" fill="hold" evtFilter="cancelBubble" nodeType="interactiveSeq">
                <p:stCondLst>
                  <p:cond evt="onClick" delay="0">
                    <p:tgtEl>
                      <p:spTgt spid="617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7" presetClass="exit" presetSubtype="10" fill="hold" grpId="0" nodeType="clickEffect">
                                  <p:stCondLst>
                                    <p:cond delay="0"/>
                                  </p:stCondLst>
                                  <p:childTnLst>
                                    <p:anim calcmode="lin" valueType="num">
                                      <p:cBhvr>
                                        <p:cTn id="53" dur="500"/>
                                        <p:tgtEl>
                                          <p:spTgt spid="6175"/>
                                        </p:tgtEl>
                                        <p:attrNameLst>
                                          <p:attrName>ppt_w</p:attrName>
                                        </p:attrNameLst>
                                      </p:cBhvr>
                                      <p:tavLst>
                                        <p:tav tm="0">
                                          <p:val>
                                            <p:strVal val="ppt_w"/>
                                          </p:val>
                                        </p:tav>
                                        <p:tav tm="100000">
                                          <p:val>
                                            <p:fltVal val="0"/>
                                          </p:val>
                                        </p:tav>
                                      </p:tavLst>
                                    </p:anim>
                                    <p:anim calcmode="lin" valueType="num">
                                      <p:cBhvr>
                                        <p:cTn id="54" dur="500"/>
                                        <p:tgtEl>
                                          <p:spTgt spid="6175"/>
                                        </p:tgtEl>
                                        <p:attrNameLst>
                                          <p:attrName>ppt_h</p:attrName>
                                        </p:attrNameLst>
                                      </p:cBhvr>
                                      <p:tavLst>
                                        <p:tav tm="0">
                                          <p:val>
                                            <p:strVal val="ppt_h"/>
                                          </p:val>
                                        </p:tav>
                                        <p:tav tm="100000">
                                          <p:val>
                                            <p:strVal val="ppt_h"/>
                                          </p:val>
                                        </p:tav>
                                      </p:tavLst>
                                    </p:anim>
                                    <p:set>
                                      <p:cBhvr>
                                        <p:cTn id="55" dur="1" fill="hold">
                                          <p:stCondLst>
                                            <p:cond delay="499"/>
                                          </p:stCondLst>
                                        </p:cTn>
                                        <p:tgtEl>
                                          <p:spTgt spid="6175"/>
                                        </p:tgtEl>
                                        <p:attrNameLst>
                                          <p:attrName>style.visibility</p:attrName>
                                        </p:attrNameLst>
                                      </p:cBhvr>
                                      <p:to>
                                        <p:strVal val="hidden"/>
                                      </p:to>
                                    </p:set>
                                  </p:childTnLst>
                                </p:cTn>
                              </p:par>
                            </p:childTnLst>
                          </p:cTn>
                        </p:par>
                      </p:childTnLst>
                    </p:cTn>
                  </p:par>
                </p:childTnLst>
              </p:cTn>
              <p:nextCondLst>
                <p:cond evt="onClick" delay="0">
                  <p:tgtEl>
                    <p:spTgt spid="6175"/>
                  </p:tgtEl>
                </p:cond>
              </p:nextCondLst>
            </p:seq>
            <p:seq concurrent="1" nextAc="seek">
              <p:cTn id="56" restart="whenNotActive" fill="hold" evtFilter="cancelBubble" nodeType="interactiveSeq">
                <p:stCondLst>
                  <p:cond evt="onClick" delay="0">
                    <p:tgtEl>
                      <p:spTgt spid="616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7" presetClass="exit" presetSubtype="10" fill="hold" grpId="0" nodeType="clickEffect">
                                  <p:stCondLst>
                                    <p:cond delay="0"/>
                                  </p:stCondLst>
                                  <p:childTnLst>
                                    <p:anim calcmode="lin" valueType="num">
                                      <p:cBhvr>
                                        <p:cTn id="60" dur="500"/>
                                        <p:tgtEl>
                                          <p:spTgt spid="6161"/>
                                        </p:tgtEl>
                                        <p:attrNameLst>
                                          <p:attrName>ppt_w</p:attrName>
                                        </p:attrNameLst>
                                      </p:cBhvr>
                                      <p:tavLst>
                                        <p:tav tm="0">
                                          <p:val>
                                            <p:strVal val="ppt_w"/>
                                          </p:val>
                                        </p:tav>
                                        <p:tav tm="100000">
                                          <p:val>
                                            <p:fltVal val="0"/>
                                          </p:val>
                                        </p:tav>
                                      </p:tavLst>
                                    </p:anim>
                                    <p:anim calcmode="lin" valueType="num">
                                      <p:cBhvr>
                                        <p:cTn id="61" dur="500"/>
                                        <p:tgtEl>
                                          <p:spTgt spid="6161"/>
                                        </p:tgtEl>
                                        <p:attrNameLst>
                                          <p:attrName>ppt_h</p:attrName>
                                        </p:attrNameLst>
                                      </p:cBhvr>
                                      <p:tavLst>
                                        <p:tav tm="0">
                                          <p:val>
                                            <p:strVal val="ppt_h"/>
                                          </p:val>
                                        </p:tav>
                                        <p:tav tm="100000">
                                          <p:val>
                                            <p:strVal val="ppt_h"/>
                                          </p:val>
                                        </p:tav>
                                      </p:tavLst>
                                    </p:anim>
                                    <p:set>
                                      <p:cBhvr>
                                        <p:cTn id="62" dur="1" fill="hold">
                                          <p:stCondLst>
                                            <p:cond delay="499"/>
                                          </p:stCondLst>
                                        </p:cTn>
                                        <p:tgtEl>
                                          <p:spTgt spid="6161"/>
                                        </p:tgtEl>
                                        <p:attrNameLst>
                                          <p:attrName>style.visibility</p:attrName>
                                        </p:attrNameLst>
                                      </p:cBhvr>
                                      <p:to>
                                        <p:strVal val="hidden"/>
                                      </p:to>
                                    </p:set>
                                  </p:childTnLst>
                                </p:cTn>
                              </p:par>
                            </p:childTnLst>
                          </p:cTn>
                        </p:par>
                      </p:childTnLst>
                    </p:cTn>
                  </p:par>
                </p:childTnLst>
              </p:cTn>
              <p:nextCondLst>
                <p:cond evt="onClick" delay="0">
                  <p:tgtEl>
                    <p:spTgt spid="6161"/>
                  </p:tgtEl>
                </p:cond>
              </p:nextCondLst>
            </p:seq>
            <p:seq concurrent="1" nextAc="seek">
              <p:cTn id="63" restart="whenNotActive" fill="hold" evtFilter="cancelBubble" nodeType="interactiveSeq">
                <p:stCondLst>
                  <p:cond evt="onClick" delay="0">
                    <p:tgtEl>
                      <p:spTgt spid="6149"/>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22" presetClass="entr" presetSubtype="8" fill="hold" grpId="1" nodeType="clickEffect">
                                  <p:stCondLst>
                                    <p:cond delay="0"/>
                                  </p:stCondLst>
                                  <p:childTnLst>
                                    <p:set>
                                      <p:cBhvr>
                                        <p:cTn id="67" dur="1" fill="hold">
                                          <p:stCondLst>
                                            <p:cond delay="0"/>
                                          </p:stCondLst>
                                        </p:cTn>
                                        <p:tgtEl>
                                          <p:spTgt spid="6161"/>
                                        </p:tgtEl>
                                        <p:attrNameLst>
                                          <p:attrName>style.visibility</p:attrName>
                                        </p:attrNameLst>
                                      </p:cBhvr>
                                      <p:to>
                                        <p:strVal val="visible"/>
                                      </p:to>
                                    </p:set>
                                    <p:animEffect transition="in" filter="wipe(left)">
                                      <p:cBhvr>
                                        <p:cTn id="68" dur="500"/>
                                        <p:tgtEl>
                                          <p:spTgt spid="6161"/>
                                        </p:tgtEl>
                                      </p:cBhvr>
                                    </p:animEffect>
                                  </p:childTnLst>
                                </p:cTn>
                              </p:par>
                            </p:childTnLst>
                          </p:cTn>
                        </p:par>
                      </p:childTnLst>
                    </p:cTn>
                  </p:par>
                </p:childTnLst>
              </p:cTn>
              <p:nextCondLst>
                <p:cond evt="onClick" delay="0">
                  <p:tgtEl>
                    <p:spTgt spid="6149"/>
                  </p:tgtEl>
                </p:cond>
              </p:nextCondLst>
            </p:seq>
            <p:seq concurrent="1" nextAc="seek">
              <p:cTn id="69" restart="whenNotActive" fill="hold" evtFilter="cancelBubble" nodeType="interactiveSeq">
                <p:stCondLst>
                  <p:cond evt="onClick" delay="0">
                    <p:tgtEl>
                      <p:spTgt spid="616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7" presetClass="exit" presetSubtype="10" fill="hold" grpId="0" nodeType="clickEffect">
                                  <p:stCondLst>
                                    <p:cond delay="0"/>
                                  </p:stCondLst>
                                  <p:childTnLst>
                                    <p:anim calcmode="lin" valueType="num">
                                      <p:cBhvr>
                                        <p:cTn id="73" dur="500"/>
                                        <p:tgtEl>
                                          <p:spTgt spid="6167"/>
                                        </p:tgtEl>
                                        <p:attrNameLst>
                                          <p:attrName>ppt_w</p:attrName>
                                        </p:attrNameLst>
                                      </p:cBhvr>
                                      <p:tavLst>
                                        <p:tav tm="0">
                                          <p:val>
                                            <p:strVal val="ppt_w"/>
                                          </p:val>
                                        </p:tav>
                                        <p:tav tm="100000">
                                          <p:val>
                                            <p:fltVal val="0"/>
                                          </p:val>
                                        </p:tav>
                                      </p:tavLst>
                                    </p:anim>
                                    <p:anim calcmode="lin" valueType="num">
                                      <p:cBhvr>
                                        <p:cTn id="74" dur="500"/>
                                        <p:tgtEl>
                                          <p:spTgt spid="6167"/>
                                        </p:tgtEl>
                                        <p:attrNameLst>
                                          <p:attrName>ppt_h</p:attrName>
                                        </p:attrNameLst>
                                      </p:cBhvr>
                                      <p:tavLst>
                                        <p:tav tm="0">
                                          <p:val>
                                            <p:strVal val="ppt_h"/>
                                          </p:val>
                                        </p:tav>
                                        <p:tav tm="100000">
                                          <p:val>
                                            <p:strVal val="ppt_h"/>
                                          </p:val>
                                        </p:tav>
                                      </p:tavLst>
                                    </p:anim>
                                    <p:set>
                                      <p:cBhvr>
                                        <p:cTn id="75" dur="1" fill="hold">
                                          <p:stCondLst>
                                            <p:cond delay="499"/>
                                          </p:stCondLst>
                                        </p:cTn>
                                        <p:tgtEl>
                                          <p:spTgt spid="6167"/>
                                        </p:tgtEl>
                                        <p:attrNameLst>
                                          <p:attrName>style.visibility</p:attrName>
                                        </p:attrNameLst>
                                      </p:cBhvr>
                                      <p:to>
                                        <p:strVal val="hidden"/>
                                      </p:to>
                                    </p:set>
                                  </p:childTnLst>
                                </p:cTn>
                              </p:par>
                            </p:childTnLst>
                          </p:cTn>
                        </p:par>
                      </p:childTnLst>
                    </p:cTn>
                  </p:par>
                </p:childTnLst>
              </p:cTn>
              <p:nextCondLst>
                <p:cond evt="onClick" delay="0">
                  <p:tgtEl>
                    <p:spTgt spid="6167"/>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3" presetClass="entr" presetSubtype="10" fill="hold" grpId="1" nodeType="clickEffect">
                                  <p:stCondLst>
                                    <p:cond delay="0"/>
                                  </p:stCondLst>
                                  <p:childTnLst>
                                    <p:set>
                                      <p:cBhvr>
                                        <p:cTn id="80" dur="1" fill="hold">
                                          <p:stCondLst>
                                            <p:cond delay="0"/>
                                          </p:stCondLst>
                                        </p:cTn>
                                        <p:tgtEl>
                                          <p:spTgt spid="6167"/>
                                        </p:tgtEl>
                                        <p:attrNameLst>
                                          <p:attrName>style.visibility</p:attrName>
                                        </p:attrNameLst>
                                      </p:cBhvr>
                                      <p:to>
                                        <p:strVal val="visible"/>
                                      </p:to>
                                    </p:set>
                                    <p:animEffect transition="in" filter="blinds(horizontal)">
                                      <p:cBhvr>
                                        <p:cTn id="81" dur="500"/>
                                        <p:tgtEl>
                                          <p:spTgt spid="6167"/>
                                        </p:tgtEl>
                                      </p:cBhvr>
                                    </p:animEffect>
                                  </p:childTnLst>
                                </p:cTn>
                              </p:par>
                            </p:childTnLst>
                          </p:cTn>
                        </p:par>
                      </p:childTnLst>
                    </p:cTn>
                  </p:par>
                </p:childTnLst>
              </p:cTn>
              <p:nextCondLst>
                <p:cond evt="onClick" delay="0">
                  <p:tgtEl>
                    <p:spTgt spid="34"/>
                  </p:tgtEl>
                </p:cond>
              </p:nextCondLst>
            </p:seq>
            <p:seq concurrent="1" nextAc="seek">
              <p:cTn id="82" restart="whenNotActive" fill="hold" evtFilter="cancelBubble" nodeType="interactiveSeq">
                <p:stCondLst>
                  <p:cond evt="onClick" delay="0">
                    <p:tgtEl>
                      <p:spTgt spid="35"/>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1" nodeType="clickEffect">
                                  <p:stCondLst>
                                    <p:cond delay="0"/>
                                  </p:stCondLst>
                                  <p:childTnLst>
                                    <p:set>
                                      <p:cBhvr>
                                        <p:cTn id="86" dur="1" fill="hold">
                                          <p:stCondLst>
                                            <p:cond delay="0"/>
                                          </p:stCondLst>
                                        </p:cTn>
                                        <p:tgtEl>
                                          <p:spTgt spid="6169"/>
                                        </p:tgtEl>
                                        <p:attrNameLst>
                                          <p:attrName>style.visibility</p:attrName>
                                        </p:attrNameLst>
                                      </p:cBhvr>
                                      <p:to>
                                        <p:strVal val="visible"/>
                                      </p:to>
                                    </p:set>
                                    <p:animEffect transition="in" filter="wipe(left)">
                                      <p:cBhvr>
                                        <p:cTn id="87" dur="500"/>
                                        <p:tgtEl>
                                          <p:spTgt spid="6169"/>
                                        </p:tgtEl>
                                      </p:cBhvr>
                                    </p:animEffect>
                                  </p:childTnLst>
                                </p:cTn>
                              </p:par>
                            </p:childTnLst>
                          </p:cTn>
                        </p:par>
                      </p:childTnLst>
                    </p:cTn>
                  </p:par>
                </p:childTnLst>
              </p:cTn>
              <p:nextCondLst>
                <p:cond evt="onClick" delay="0">
                  <p:tgtEl>
                    <p:spTgt spid="35"/>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3" presetClass="entr" presetSubtype="10" fill="hold" grpId="1" nodeType="clickEffect">
                                  <p:stCondLst>
                                    <p:cond delay="0"/>
                                  </p:stCondLst>
                                  <p:childTnLst>
                                    <p:set>
                                      <p:cBhvr>
                                        <p:cTn id="92" dur="1" fill="hold">
                                          <p:stCondLst>
                                            <p:cond delay="0"/>
                                          </p:stCondLst>
                                        </p:cTn>
                                        <p:tgtEl>
                                          <p:spTgt spid="6171"/>
                                        </p:tgtEl>
                                        <p:attrNameLst>
                                          <p:attrName>style.visibility</p:attrName>
                                        </p:attrNameLst>
                                      </p:cBhvr>
                                      <p:to>
                                        <p:strVal val="visible"/>
                                      </p:to>
                                    </p:set>
                                    <p:animEffect transition="in" filter="blinds(horizontal)">
                                      <p:cBhvr>
                                        <p:cTn id="93" dur="500"/>
                                        <p:tgtEl>
                                          <p:spTgt spid="6171"/>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22" presetClass="entr" presetSubtype="8" fill="hold" grpId="1" nodeType="clickEffect">
                                  <p:stCondLst>
                                    <p:cond delay="0"/>
                                  </p:stCondLst>
                                  <p:childTnLst>
                                    <p:set>
                                      <p:cBhvr>
                                        <p:cTn id="98" dur="1" fill="hold">
                                          <p:stCondLst>
                                            <p:cond delay="0"/>
                                          </p:stCondLst>
                                        </p:cTn>
                                        <p:tgtEl>
                                          <p:spTgt spid="6173"/>
                                        </p:tgtEl>
                                        <p:attrNameLst>
                                          <p:attrName>style.visibility</p:attrName>
                                        </p:attrNameLst>
                                      </p:cBhvr>
                                      <p:to>
                                        <p:strVal val="visible"/>
                                      </p:to>
                                    </p:set>
                                    <p:animEffect transition="in" filter="wipe(left)">
                                      <p:cBhvr>
                                        <p:cTn id="99" dur="500"/>
                                        <p:tgtEl>
                                          <p:spTgt spid="6173"/>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38"/>
                    </p:tgtEl>
                  </p:cond>
                </p:stCondLst>
                <p:endSync evt="end" delay="0">
                  <p:rtn val="all"/>
                </p:endSync>
                <p:childTnLst>
                  <p:par>
                    <p:cTn id="101" fill="hold">
                      <p:stCondLst>
                        <p:cond delay="0"/>
                      </p:stCondLst>
                      <p:childTnLst>
                        <p:par>
                          <p:cTn id="102" fill="hold">
                            <p:stCondLst>
                              <p:cond delay="0"/>
                            </p:stCondLst>
                            <p:childTnLst>
                              <p:par>
                                <p:cTn id="103" presetID="22" presetClass="entr" presetSubtype="8" fill="hold" grpId="1" nodeType="clickEffect">
                                  <p:stCondLst>
                                    <p:cond delay="0"/>
                                  </p:stCondLst>
                                  <p:childTnLst>
                                    <p:set>
                                      <p:cBhvr>
                                        <p:cTn id="104" dur="1" fill="hold">
                                          <p:stCondLst>
                                            <p:cond delay="0"/>
                                          </p:stCondLst>
                                        </p:cTn>
                                        <p:tgtEl>
                                          <p:spTgt spid="6175"/>
                                        </p:tgtEl>
                                        <p:attrNameLst>
                                          <p:attrName>style.visibility</p:attrName>
                                        </p:attrNameLst>
                                      </p:cBhvr>
                                      <p:to>
                                        <p:strVal val="visible"/>
                                      </p:to>
                                    </p:set>
                                    <p:animEffect transition="in" filter="wipe(left)">
                                      <p:cBhvr>
                                        <p:cTn id="105" dur="500"/>
                                        <p:tgtEl>
                                          <p:spTgt spid="6175"/>
                                        </p:tgtEl>
                                      </p:cBhvr>
                                    </p:animEffect>
                                  </p:childTnLst>
                                </p:cTn>
                              </p:par>
                            </p:childTnLst>
                          </p:cTn>
                        </p:par>
                      </p:childTnLst>
                    </p:cTn>
                  </p:par>
                </p:childTnLst>
              </p:cTn>
              <p:nextCondLst>
                <p:cond evt="onClick" delay="0">
                  <p:tgtEl>
                    <p:spTgt spid="38"/>
                  </p:tgtEl>
                </p:cond>
              </p:nextCondLst>
            </p:seq>
          </p:childTnLst>
        </p:cTn>
      </p:par>
    </p:tnLst>
    <p:bldLst>
      <p:bldP spid="6165" grpId="0" animBg="1"/>
      <p:bldP spid="6165" grpId="1" animBg="1"/>
      <p:bldP spid="6169" grpId="0" animBg="1"/>
      <p:bldP spid="6169" grpId="1" animBg="1"/>
      <p:bldP spid="6160" grpId="0" animBg="1"/>
      <p:bldP spid="6160" grpId="1" animBg="1"/>
      <p:bldP spid="6161" grpId="0" animBg="1"/>
      <p:bldP spid="6161" grpId="1" animBg="1"/>
      <p:bldP spid="6173" grpId="0" animBg="1"/>
      <p:bldP spid="6173" grpId="1" animBg="1"/>
      <p:bldP spid="6167" grpId="0" animBg="1"/>
      <p:bldP spid="6167" grpId="1" animBg="1"/>
      <p:bldP spid="6171" grpId="0" animBg="1"/>
      <p:bldP spid="6171" grpId="1" animBg="1"/>
      <p:bldP spid="6175" grpId="0" animBg="1"/>
      <p:bldP spid="617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774209" y="1046102"/>
            <a:ext cx="272956" cy="45719"/>
          </a:xfrm>
        </p:spPr>
        <p:txBody>
          <a:bodyPr>
            <a:normAutofit fontScale="90000"/>
          </a:bodyPr>
          <a:lstStyle/>
          <a:p>
            <a:r>
              <a:rPr lang="en-GB" sz="100" dirty="0" err="1">
                <a:solidFill>
                  <a:schemeClr val="bg1"/>
                </a:solidFill>
              </a:rPr>
              <a:t>Vokabeln</a:t>
            </a:r>
            <a:endParaRPr lang="en-GB" sz="1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874" y="605459"/>
            <a:ext cx="3393440" cy="5090160"/>
          </a:xfrm>
          <a:prstGeom prst="rect">
            <a:avLst/>
          </a:prstGeom>
        </p:spPr>
      </p:pic>
      <p:sp>
        <p:nvSpPr>
          <p:cNvPr id="4" name="TextBox 3"/>
          <p:cNvSpPr txBox="1"/>
          <p:nvPr/>
        </p:nvSpPr>
        <p:spPr>
          <a:xfrm>
            <a:off x="6400800" y="2488819"/>
            <a:ext cx="4253948"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to jump</a:t>
            </a:r>
          </a:p>
        </p:txBody>
      </p:sp>
      <p:sp>
        <p:nvSpPr>
          <p:cNvPr id="5" name="TextBox 4"/>
          <p:cNvSpPr txBox="1"/>
          <p:nvPr/>
        </p:nvSpPr>
        <p:spPr>
          <a:xfrm>
            <a:off x="6400800" y="2488818"/>
            <a:ext cx="5075583"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springen</a:t>
            </a:r>
          </a:p>
        </p:txBody>
      </p:sp>
    </p:spTree>
    <p:extLst>
      <p:ext uri="{BB962C8B-B14F-4D97-AF65-F5344CB8AC3E}">
        <p14:creationId xmlns:p14="http://schemas.microsoft.com/office/powerpoint/2010/main" val="10682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593074"/>
            <a:ext cx="150125" cy="122829"/>
          </a:xfrm>
        </p:spPr>
        <p:txBody>
          <a:bodyPr>
            <a:noAutofit/>
          </a:bodyPr>
          <a:lstStyle/>
          <a:p>
            <a:r>
              <a:rPr lang="en-GB" sz="100" dirty="0" err="1">
                <a:solidFill>
                  <a:schemeClr val="bg1"/>
                </a:solidFill>
              </a:rPr>
              <a:t>Vokabeln</a:t>
            </a:r>
            <a:endParaRPr lang="en-GB" sz="100" dirty="0"/>
          </a:p>
        </p:txBody>
      </p:sp>
      <p:sp>
        <p:nvSpPr>
          <p:cNvPr id="4" name="TextBox 3"/>
          <p:cNvSpPr txBox="1"/>
          <p:nvPr/>
        </p:nvSpPr>
        <p:spPr>
          <a:xfrm>
            <a:off x="6400800" y="2488819"/>
            <a:ext cx="4253948"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to fall</a:t>
            </a:r>
          </a:p>
        </p:txBody>
      </p:sp>
      <p:sp>
        <p:nvSpPr>
          <p:cNvPr id="5" name="TextBox 4"/>
          <p:cNvSpPr txBox="1"/>
          <p:nvPr/>
        </p:nvSpPr>
        <p:spPr>
          <a:xfrm>
            <a:off x="6400800" y="2488819"/>
            <a:ext cx="5075583"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fallen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66" y="1654037"/>
            <a:ext cx="5080000" cy="3390900"/>
          </a:xfrm>
          <a:prstGeom prst="rect">
            <a:avLst/>
          </a:prstGeom>
        </p:spPr>
      </p:pic>
    </p:spTree>
    <p:extLst>
      <p:ext uri="{BB962C8B-B14F-4D97-AF65-F5344CB8AC3E}">
        <p14:creationId xmlns:p14="http://schemas.microsoft.com/office/powerpoint/2010/main" val="18272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9994" y="1665027"/>
            <a:ext cx="136478" cy="204716"/>
          </a:xfrm>
        </p:spPr>
        <p:txBody>
          <a:bodyPr>
            <a:normAutofit/>
          </a:bodyPr>
          <a:lstStyle/>
          <a:p>
            <a:r>
              <a:rPr lang="en-GB" sz="100" dirty="0" err="1">
                <a:solidFill>
                  <a:schemeClr val="bg1"/>
                </a:solidFill>
              </a:rPr>
              <a:t>Vokabeln</a:t>
            </a:r>
            <a:endParaRPr lang="en-GB" sz="100" dirty="0"/>
          </a:p>
        </p:txBody>
      </p:sp>
      <p:sp>
        <p:nvSpPr>
          <p:cNvPr id="4" name="TextBox 3"/>
          <p:cNvSpPr txBox="1"/>
          <p:nvPr/>
        </p:nvSpPr>
        <p:spPr>
          <a:xfrm>
            <a:off x="5128591" y="2488819"/>
            <a:ext cx="7063409" cy="1323439"/>
          </a:xfrm>
          <a:prstGeom prst="rect">
            <a:avLst/>
          </a:prstGeom>
          <a:noFill/>
        </p:spPr>
        <p:txBody>
          <a:bodyPr wrap="square" rtlCol="0">
            <a:spAutoFit/>
          </a:bodyPr>
          <a:lstStyle/>
          <a:p>
            <a:pPr algn="ctr"/>
            <a:r>
              <a:rPr lang="en-GB" sz="8000" dirty="0">
                <a:solidFill>
                  <a:schemeClr val="accent1">
                    <a:lumMod val="50000"/>
                  </a:schemeClr>
                </a:solidFill>
                <a:latin typeface="Century Gothic" panose="020B0502020202020204" pitchFamily="34" charset="0"/>
              </a:rPr>
              <a:t>pleasant</a:t>
            </a:r>
          </a:p>
        </p:txBody>
      </p:sp>
      <p:sp>
        <p:nvSpPr>
          <p:cNvPr id="5" name="TextBox 4"/>
          <p:cNvSpPr txBox="1"/>
          <p:nvPr/>
        </p:nvSpPr>
        <p:spPr>
          <a:xfrm>
            <a:off x="5661990" y="2415783"/>
            <a:ext cx="5996609" cy="1323439"/>
          </a:xfrm>
          <a:prstGeom prst="rect">
            <a:avLst/>
          </a:prstGeom>
          <a:noFill/>
        </p:spPr>
        <p:txBody>
          <a:bodyPr wrap="square" rtlCol="0">
            <a:spAutoFit/>
          </a:bodyPr>
          <a:lstStyle/>
          <a:p>
            <a:r>
              <a:rPr lang="en-GB" sz="8000" dirty="0" err="1">
                <a:solidFill>
                  <a:schemeClr val="accent1">
                    <a:lumMod val="50000"/>
                  </a:schemeClr>
                </a:solidFill>
                <a:latin typeface="Century Gothic" panose="020B0502020202020204" pitchFamily="34" charset="0"/>
              </a:rPr>
              <a:t>angenehm</a:t>
            </a:r>
            <a:endParaRPr lang="en-GB" sz="8000" dirty="0">
              <a:solidFill>
                <a:schemeClr val="accent1">
                  <a:lumMod val="50000"/>
                </a:schemeClr>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91" y="928038"/>
            <a:ext cx="4445000" cy="4445000"/>
          </a:xfrm>
          <a:prstGeom prst="rect">
            <a:avLst/>
          </a:prstGeom>
        </p:spPr>
      </p:pic>
    </p:spTree>
    <p:extLst>
      <p:ext uri="{BB962C8B-B14F-4D97-AF65-F5344CB8AC3E}">
        <p14:creationId xmlns:p14="http://schemas.microsoft.com/office/powerpoint/2010/main" val="315530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9143" y="3029803"/>
            <a:ext cx="103496" cy="120735"/>
          </a:xfrm>
        </p:spPr>
        <p:txBody>
          <a:bodyPr>
            <a:normAutofit fontScale="90000"/>
          </a:bodyPr>
          <a:lstStyle/>
          <a:p>
            <a:r>
              <a:rPr lang="en-GB" sz="100" dirty="0" err="1">
                <a:solidFill>
                  <a:schemeClr val="bg1"/>
                </a:solidFill>
              </a:rPr>
              <a:t>Vokabeln</a:t>
            </a:r>
            <a:endParaRPr lang="en-GB" sz="100" dirty="0"/>
          </a:p>
        </p:txBody>
      </p:sp>
      <p:sp>
        <p:nvSpPr>
          <p:cNvPr id="4" name="TextBox 3"/>
          <p:cNvSpPr txBox="1"/>
          <p:nvPr/>
        </p:nvSpPr>
        <p:spPr>
          <a:xfrm>
            <a:off x="5347252" y="2488819"/>
            <a:ext cx="4253948"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to swim</a:t>
            </a:r>
          </a:p>
        </p:txBody>
      </p:sp>
      <p:sp>
        <p:nvSpPr>
          <p:cNvPr id="5" name="TextBox 4"/>
          <p:cNvSpPr txBox="1"/>
          <p:nvPr/>
        </p:nvSpPr>
        <p:spPr>
          <a:xfrm>
            <a:off x="5347252" y="2488819"/>
            <a:ext cx="6698974" cy="1323439"/>
          </a:xfrm>
          <a:prstGeom prst="rect">
            <a:avLst/>
          </a:prstGeom>
          <a:noFill/>
        </p:spPr>
        <p:txBody>
          <a:bodyPr wrap="square" rtlCol="0">
            <a:spAutoFit/>
          </a:bodyPr>
          <a:lstStyle/>
          <a:p>
            <a:r>
              <a:rPr lang="en-GB" sz="8000" dirty="0" err="1">
                <a:solidFill>
                  <a:schemeClr val="accent1">
                    <a:lumMod val="50000"/>
                  </a:schemeClr>
                </a:solidFill>
                <a:latin typeface="Century Gothic" panose="020B0502020202020204" pitchFamily="34" charset="0"/>
              </a:rPr>
              <a:t>schwimmen</a:t>
            </a:r>
            <a:endParaRPr lang="en-GB" sz="8000" dirty="0">
              <a:solidFill>
                <a:schemeClr val="accent1">
                  <a:lumMod val="50000"/>
                </a:schemeClr>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76" y="1563038"/>
            <a:ext cx="4762500" cy="3175000"/>
          </a:xfrm>
          <a:prstGeom prst="rect">
            <a:avLst/>
          </a:prstGeom>
        </p:spPr>
      </p:pic>
    </p:spTree>
    <p:extLst>
      <p:ext uri="{BB962C8B-B14F-4D97-AF65-F5344CB8AC3E}">
        <p14:creationId xmlns:p14="http://schemas.microsoft.com/office/powerpoint/2010/main" val="18612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5152" y="3289110"/>
            <a:ext cx="68239" cy="171848"/>
          </a:xfrm>
        </p:spPr>
        <p:txBody>
          <a:bodyPr>
            <a:noAutofit/>
          </a:bodyPr>
          <a:lstStyle/>
          <a:p>
            <a:r>
              <a:rPr lang="en-GB" sz="100" dirty="0" err="1">
                <a:solidFill>
                  <a:schemeClr val="bg1"/>
                </a:solidFill>
              </a:rPr>
              <a:t>Vokabeln</a:t>
            </a:r>
            <a:endParaRPr lang="en-GB" sz="100" dirty="0"/>
          </a:p>
        </p:txBody>
      </p:sp>
      <p:sp>
        <p:nvSpPr>
          <p:cNvPr id="4" name="TextBox 3"/>
          <p:cNvSpPr txBox="1"/>
          <p:nvPr/>
        </p:nvSpPr>
        <p:spPr>
          <a:xfrm>
            <a:off x="6400800" y="2488819"/>
            <a:ext cx="4253948"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both</a:t>
            </a:r>
          </a:p>
        </p:txBody>
      </p:sp>
      <p:sp>
        <p:nvSpPr>
          <p:cNvPr id="5" name="TextBox 4"/>
          <p:cNvSpPr txBox="1"/>
          <p:nvPr/>
        </p:nvSpPr>
        <p:spPr>
          <a:xfrm>
            <a:off x="6400800" y="2488819"/>
            <a:ext cx="5075583"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beide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002" y="1247680"/>
            <a:ext cx="4408163" cy="3805714"/>
          </a:xfrm>
          <a:prstGeom prst="rect">
            <a:avLst/>
          </a:prstGeom>
        </p:spPr>
      </p:pic>
    </p:spTree>
    <p:extLst>
      <p:ext uri="{BB962C8B-B14F-4D97-AF65-F5344CB8AC3E}">
        <p14:creationId xmlns:p14="http://schemas.microsoft.com/office/powerpoint/2010/main" val="354529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7922" y="2165217"/>
            <a:ext cx="122830" cy="45719"/>
          </a:xfrm>
        </p:spPr>
        <p:txBody>
          <a:bodyPr>
            <a:noAutofit/>
          </a:bodyPr>
          <a:lstStyle/>
          <a:p>
            <a:r>
              <a:rPr lang="en-GB" sz="100" dirty="0" err="1">
                <a:solidFill>
                  <a:schemeClr val="bg1"/>
                </a:solidFill>
              </a:rPr>
              <a:t>Vokabeln</a:t>
            </a:r>
            <a:endParaRPr lang="en-GB" sz="100" dirty="0"/>
          </a:p>
        </p:txBody>
      </p:sp>
      <p:sp>
        <p:nvSpPr>
          <p:cNvPr id="4" name="TextBox 3"/>
          <p:cNvSpPr txBox="1"/>
          <p:nvPr/>
        </p:nvSpPr>
        <p:spPr>
          <a:xfrm>
            <a:off x="5883965" y="2676126"/>
            <a:ext cx="5307496"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together</a:t>
            </a:r>
          </a:p>
        </p:txBody>
      </p:sp>
      <p:sp>
        <p:nvSpPr>
          <p:cNvPr id="5" name="TextBox 4"/>
          <p:cNvSpPr txBox="1"/>
          <p:nvPr/>
        </p:nvSpPr>
        <p:spPr>
          <a:xfrm>
            <a:off x="5883965" y="2676125"/>
            <a:ext cx="6308035" cy="1323439"/>
          </a:xfrm>
          <a:prstGeom prst="rect">
            <a:avLst/>
          </a:prstGeom>
          <a:noFill/>
        </p:spPr>
        <p:txBody>
          <a:bodyPr wrap="square" rtlCol="0">
            <a:spAutoFit/>
          </a:bodyPr>
          <a:lstStyle/>
          <a:p>
            <a:r>
              <a:rPr lang="en-GB" sz="8000" dirty="0" err="1">
                <a:solidFill>
                  <a:schemeClr val="accent1">
                    <a:lumMod val="50000"/>
                  </a:schemeClr>
                </a:solidFill>
                <a:latin typeface="Century Gothic" panose="020B0502020202020204" pitchFamily="34" charset="0"/>
              </a:rPr>
              <a:t>zusammen</a:t>
            </a:r>
            <a:endParaRPr lang="en-GB" sz="8000" dirty="0">
              <a:solidFill>
                <a:schemeClr val="accent1">
                  <a:lumMod val="50000"/>
                </a:schemeClr>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05" y="1804504"/>
            <a:ext cx="4762500" cy="3175000"/>
          </a:xfrm>
          <a:prstGeom prst="rect">
            <a:avLst/>
          </a:prstGeom>
        </p:spPr>
      </p:pic>
    </p:spTree>
    <p:extLst>
      <p:ext uri="{BB962C8B-B14F-4D97-AF65-F5344CB8AC3E}">
        <p14:creationId xmlns:p14="http://schemas.microsoft.com/office/powerpoint/2010/main" val="51894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6662" y="2033516"/>
            <a:ext cx="45719" cy="136478"/>
          </a:xfrm>
        </p:spPr>
        <p:txBody>
          <a:bodyPr>
            <a:noAutofit/>
          </a:bodyPr>
          <a:lstStyle/>
          <a:p>
            <a:r>
              <a:rPr lang="en-GB" sz="100" dirty="0" err="1">
                <a:solidFill>
                  <a:schemeClr val="bg1"/>
                </a:solidFill>
              </a:rPr>
              <a:t>Vokabeln</a:t>
            </a:r>
            <a:endParaRPr lang="en-GB" sz="100" dirty="0"/>
          </a:p>
        </p:txBody>
      </p:sp>
      <p:sp>
        <p:nvSpPr>
          <p:cNvPr id="4" name="TextBox 3"/>
          <p:cNvSpPr txBox="1"/>
          <p:nvPr/>
        </p:nvSpPr>
        <p:spPr>
          <a:xfrm>
            <a:off x="6400800" y="2488819"/>
            <a:ext cx="4253948"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always</a:t>
            </a:r>
          </a:p>
        </p:txBody>
      </p:sp>
      <p:sp>
        <p:nvSpPr>
          <p:cNvPr id="5" name="TextBox 4"/>
          <p:cNvSpPr txBox="1"/>
          <p:nvPr/>
        </p:nvSpPr>
        <p:spPr>
          <a:xfrm>
            <a:off x="6400800" y="2488818"/>
            <a:ext cx="5075583"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immer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961" y="1709532"/>
            <a:ext cx="4235450" cy="3178175"/>
          </a:xfrm>
          <a:prstGeom prst="rect">
            <a:avLst/>
          </a:prstGeom>
        </p:spPr>
      </p:pic>
    </p:spTree>
    <p:extLst>
      <p:ext uri="{BB962C8B-B14F-4D97-AF65-F5344CB8AC3E}">
        <p14:creationId xmlns:p14="http://schemas.microsoft.com/office/powerpoint/2010/main" val="14868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52055" y="21152"/>
            <a:ext cx="10515600" cy="1325563"/>
          </a:xfrm>
        </p:spPr>
        <p:txBody>
          <a:bodyPr/>
          <a:lstStyle/>
          <a:p>
            <a:r>
              <a:rPr lang="en-US" b="1" dirty="0">
                <a:solidFill>
                  <a:schemeClr val="bg1"/>
                </a:solidFill>
              </a:rPr>
              <a:t>SSC?</a:t>
            </a:r>
          </a:p>
        </p:txBody>
      </p:sp>
      <p:sp>
        <p:nvSpPr>
          <p:cNvPr id="25" name="TextBox 24">
            <a:hlinkClick r:id="" action="ppaction://noaction">
              <a:snd r:embed="rId4" name="fru%CC%88h new.wav"/>
            </a:hlinkClick>
          </p:cNvPr>
          <p:cNvSpPr txBox="1"/>
          <p:nvPr/>
        </p:nvSpPr>
        <p:spPr>
          <a:xfrm>
            <a:off x="4842031" y="2085395"/>
            <a:ext cx="2483194" cy="830997"/>
          </a:xfrm>
          <a:prstGeom prst="rect">
            <a:avLst/>
          </a:prstGeom>
          <a:solidFill>
            <a:srgbClr val="FFCC00"/>
          </a:solidFill>
        </p:spPr>
        <p:txBody>
          <a:bodyPr wrap="square" rtlCol="0">
            <a:spAutoFit/>
          </a:bodyPr>
          <a:lstStyle/>
          <a:p>
            <a:pPr algn="ctr"/>
            <a:r>
              <a:rPr lang="en-GB" sz="4800" b="1" dirty="0">
                <a:solidFill>
                  <a:srgbClr val="002060"/>
                </a:solidFill>
                <a:latin typeface="Century Gothic" panose="020B0502020202020204" pitchFamily="34" charset="0"/>
              </a:rPr>
              <a:t>05:30!!!</a:t>
            </a:r>
          </a:p>
        </p:txBody>
      </p:sp>
      <p:pic>
        <p:nvPicPr>
          <p:cNvPr id="26" name="Picture 25">
            <a:hlinkClick r:id="" action="ppaction://noaction">
              <a:snd r:embed="rId4" name="fru%CC%88h new.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9855" y="3068189"/>
            <a:ext cx="1586690" cy="1579638"/>
          </a:xfrm>
          <a:prstGeom prst="rect">
            <a:avLst/>
          </a:prstGeom>
        </p:spPr>
      </p:pic>
      <p:pic>
        <p:nvPicPr>
          <p:cNvPr id="27" name="Picture 26">
            <a:hlinkClick r:id="" action="ppaction://noaction">
              <a:snd r:embed="rId6" name="gru%CC%88n new.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307" y="1767597"/>
            <a:ext cx="3421574" cy="3239089"/>
          </a:xfrm>
          <a:prstGeom prst="rect">
            <a:avLst/>
          </a:prstGeom>
        </p:spPr>
      </p:pic>
      <p:pic>
        <p:nvPicPr>
          <p:cNvPr id="28" name="Picture 27">
            <a:hlinkClick r:id="" action="ppaction://noaction">
              <a:snd r:embed="rId8" name="fu%CC%88nf new (1).wav"/>
            </a:hlinkClick>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28199" y="1777342"/>
            <a:ext cx="2405113" cy="2870485"/>
          </a:xfrm>
          <a:prstGeom prst="rect">
            <a:avLst/>
          </a:prstGeom>
        </p:spPr>
      </p:pic>
      <p:sp>
        <p:nvSpPr>
          <p:cNvPr id="1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1979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542197"/>
            <a:ext cx="45719" cy="226439"/>
          </a:xfrm>
        </p:spPr>
        <p:txBody>
          <a:bodyPr>
            <a:normAutofit/>
          </a:bodyPr>
          <a:lstStyle/>
          <a:p>
            <a:r>
              <a:rPr lang="en-GB" sz="100" dirty="0" err="1">
                <a:solidFill>
                  <a:schemeClr val="bg1"/>
                </a:solidFill>
              </a:rPr>
              <a:t>Vokabeln</a:t>
            </a:r>
            <a:endParaRPr lang="en-GB" sz="100" dirty="0"/>
          </a:p>
        </p:txBody>
      </p:sp>
      <p:sp>
        <p:nvSpPr>
          <p:cNvPr id="4" name="TextBox 3"/>
          <p:cNvSpPr txBox="1"/>
          <p:nvPr/>
        </p:nvSpPr>
        <p:spPr>
          <a:xfrm>
            <a:off x="6400800" y="2488819"/>
            <a:ext cx="4253948" cy="1323439"/>
          </a:xfrm>
          <a:prstGeom prst="rect">
            <a:avLst/>
          </a:prstGeom>
          <a:noFill/>
        </p:spPr>
        <p:txBody>
          <a:bodyPr wrap="square" rtlCol="0">
            <a:spAutoFit/>
          </a:bodyPr>
          <a:lstStyle/>
          <a:p>
            <a:r>
              <a:rPr lang="en-GB" sz="8000">
                <a:solidFill>
                  <a:schemeClr val="accent1">
                    <a:lumMod val="50000"/>
                  </a:schemeClr>
                </a:solidFill>
                <a:latin typeface="Century Gothic" panose="020B0502020202020204" pitchFamily="34" charset="0"/>
              </a:rPr>
              <a:t>Turkish</a:t>
            </a:r>
          </a:p>
        </p:txBody>
      </p:sp>
      <p:sp>
        <p:nvSpPr>
          <p:cNvPr id="5" name="TextBox 4"/>
          <p:cNvSpPr txBox="1"/>
          <p:nvPr/>
        </p:nvSpPr>
        <p:spPr>
          <a:xfrm>
            <a:off x="6400800" y="2488809"/>
            <a:ext cx="5075583" cy="1323439"/>
          </a:xfrm>
          <a:prstGeom prst="rect">
            <a:avLst/>
          </a:prstGeom>
          <a:noFill/>
        </p:spPr>
        <p:txBody>
          <a:bodyPr wrap="square" rtlCol="0">
            <a:spAutoFit/>
          </a:bodyPr>
          <a:lstStyle/>
          <a:p>
            <a:r>
              <a:rPr lang="de-DE" sz="8000" dirty="0">
                <a:solidFill>
                  <a:schemeClr val="accent1">
                    <a:lumMod val="50000"/>
                  </a:schemeClr>
                </a:solidFill>
                <a:latin typeface="Century Gothic" panose="020B0502020202020204" pitchFamily="34" charset="0"/>
              </a:rPr>
              <a:t>türkisch</a:t>
            </a:r>
            <a:endParaRPr lang="en-GB" sz="8000" dirty="0">
              <a:solidFill>
                <a:schemeClr val="accent1">
                  <a:lumMod val="50000"/>
                </a:schemeClr>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75" y="1021080"/>
            <a:ext cx="5852160" cy="3901440"/>
          </a:xfrm>
          <a:prstGeom prst="rect">
            <a:avLst/>
          </a:prstGeom>
        </p:spPr>
      </p:pic>
    </p:spTree>
    <p:extLst>
      <p:ext uri="{BB962C8B-B14F-4D97-AF65-F5344CB8AC3E}">
        <p14:creationId xmlns:p14="http://schemas.microsoft.com/office/powerpoint/2010/main" val="35724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37730" y="1924333"/>
            <a:ext cx="122831" cy="68239"/>
          </a:xfrm>
        </p:spPr>
        <p:txBody>
          <a:bodyPr>
            <a:noAutofit/>
          </a:bodyPr>
          <a:lstStyle/>
          <a:p>
            <a:r>
              <a:rPr lang="en-GB" sz="100" dirty="0" err="1">
                <a:solidFill>
                  <a:schemeClr val="bg1"/>
                </a:solidFill>
              </a:rPr>
              <a:t>Vokabeln</a:t>
            </a:r>
            <a:endParaRPr lang="en-GB" sz="100" dirty="0"/>
          </a:p>
        </p:txBody>
      </p:sp>
      <p:sp>
        <p:nvSpPr>
          <p:cNvPr id="4" name="TextBox 3"/>
          <p:cNvSpPr txBox="1"/>
          <p:nvPr/>
        </p:nvSpPr>
        <p:spPr>
          <a:xfrm>
            <a:off x="6400800" y="2488819"/>
            <a:ext cx="5998464" cy="1200329"/>
          </a:xfrm>
          <a:prstGeom prst="rect">
            <a:avLst/>
          </a:prstGeom>
          <a:noFill/>
        </p:spPr>
        <p:txBody>
          <a:bodyPr wrap="square" rtlCol="0">
            <a:spAutoFit/>
          </a:bodyPr>
          <a:lstStyle/>
          <a:p>
            <a:r>
              <a:rPr lang="en-GB" sz="7200">
                <a:solidFill>
                  <a:schemeClr val="accent1">
                    <a:lumMod val="50000"/>
                  </a:schemeClr>
                </a:solidFill>
                <a:latin typeface="Century Gothic" panose="020B0502020202020204" pitchFamily="34" charset="0"/>
              </a:rPr>
              <a:t>in common</a:t>
            </a:r>
          </a:p>
        </p:txBody>
      </p:sp>
      <p:sp>
        <p:nvSpPr>
          <p:cNvPr id="5" name="TextBox 4"/>
          <p:cNvSpPr txBox="1"/>
          <p:nvPr/>
        </p:nvSpPr>
        <p:spPr>
          <a:xfrm>
            <a:off x="6400800" y="2488818"/>
            <a:ext cx="5791200" cy="1200329"/>
          </a:xfrm>
          <a:prstGeom prst="rect">
            <a:avLst/>
          </a:prstGeom>
          <a:noFill/>
        </p:spPr>
        <p:txBody>
          <a:bodyPr wrap="square" rtlCol="0">
            <a:spAutoFit/>
          </a:bodyPr>
          <a:lstStyle/>
          <a:p>
            <a:r>
              <a:rPr lang="de-DE" sz="7200" dirty="0">
                <a:solidFill>
                  <a:schemeClr val="accent1">
                    <a:lumMod val="50000"/>
                  </a:schemeClr>
                </a:solidFill>
                <a:latin typeface="Century Gothic" panose="020B0502020202020204" pitchFamily="34" charset="0"/>
              </a:rPr>
              <a:t>gemeinsam</a:t>
            </a:r>
            <a:endParaRPr lang="en-GB" sz="7200" dirty="0">
              <a:solidFill>
                <a:schemeClr val="accent1">
                  <a:lumMod val="50000"/>
                </a:schemeClr>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96" y="1501482"/>
            <a:ext cx="4762500" cy="3175000"/>
          </a:xfrm>
          <a:prstGeom prst="rect">
            <a:avLst/>
          </a:prstGeom>
        </p:spPr>
      </p:pic>
    </p:spTree>
    <p:extLst>
      <p:ext uri="{BB962C8B-B14F-4D97-AF65-F5344CB8AC3E}">
        <p14:creationId xmlns:p14="http://schemas.microsoft.com/office/powerpoint/2010/main" val="411854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20" name="Picture 1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9" name="Speech Bubble: Rectangle with Corners Rounded 2">
            <a:extLst>
              <a:ext uri="{FF2B5EF4-FFF2-40B4-BE49-F238E27FC236}">
                <a16:creationId xmlns:a16="http://schemas.microsoft.com/office/drawing/2014/main" id="{4D09B138-9CA9-4284-943E-AECE5816A624}"/>
              </a:ext>
            </a:extLst>
          </p:cNvPr>
          <p:cNvSpPr/>
          <p:nvPr/>
        </p:nvSpPr>
        <p:spPr>
          <a:xfrm>
            <a:off x="7587073" y="2342746"/>
            <a:ext cx="2372818" cy="1470509"/>
          </a:xfrm>
          <a:prstGeom prst="wedgeRoundRectCallout">
            <a:avLst>
              <a:gd name="adj1" fmla="val -70463"/>
              <a:gd name="adj2" fmla="val -22294"/>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How is the word order different from English?</a:t>
            </a:r>
            <a:endParaRPr lang="en-GB" sz="2000" b="1" dirty="0">
              <a:solidFill>
                <a:prstClr val="white"/>
              </a:solidFill>
            </a:endParaRPr>
          </a:p>
        </p:txBody>
      </p:sp>
      <p:sp>
        <p:nvSpPr>
          <p:cNvPr id="149" name="Google Shape;149;p2"/>
          <p:cNvSpPr txBox="1">
            <a:spLocks noGrp="1"/>
          </p:cNvSpPr>
          <p:nvPr>
            <p:ph type="title"/>
          </p:nvPr>
        </p:nvSpPr>
        <p:spPr>
          <a:xfrm>
            <a:off x="77274" y="306919"/>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More modal verbs</a:t>
            </a:r>
            <a:endParaRPr sz="3000" b="1" dirty="0">
              <a:solidFill>
                <a:schemeClr val="lt1"/>
              </a:solidFill>
            </a:endParaRPr>
          </a:p>
        </p:txBody>
      </p:sp>
      <p:sp>
        <p:nvSpPr>
          <p:cNvPr id="2" name="TextBox 1"/>
          <p:cNvSpPr txBox="1"/>
          <p:nvPr/>
        </p:nvSpPr>
        <p:spPr>
          <a:xfrm>
            <a:off x="178822" y="1263073"/>
            <a:ext cx="11834355" cy="723275"/>
          </a:xfrm>
          <a:prstGeom prst="rect">
            <a:avLst/>
          </a:prstGeom>
          <a:noFill/>
        </p:spPr>
        <p:txBody>
          <a:bodyPr wrap="square" rtlCol="0">
            <a:spAutoFit/>
          </a:bodyPr>
          <a:lstStyle/>
          <a:p>
            <a:pPr>
              <a:defRPr/>
            </a:pPr>
            <a:r>
              <a:rPr lang="en-GB" sz="2000" dirty="0">
                <a:solidFill>
                  <a:schemeClr val="accent1">
                    <a:lumMod val="50000"/>
                  </a:schemeClr>
                </a:solidFill>
              </a:rPr>
              <a:t>Remember: to say what someone </a:t>
            </a:r>
            <a:r>
              <a:rPr lang="en-GB" sz="2000" b="1" i="1" dirty="0">
                <a:solidFill>
                  <a:schemeClr val="accent1">
                    <a:lumMod val="50000"/>
                  </a:schemeClr>
                </a:solidFill>
              </a:rPr>
              <a:t>can</a:t>
            </a:r>
            <a:r>
              <a:rPr lang="en-GB" sz="2000" dirty="0">
                <a:solidFill>
                  <a:schemeClr val="accent1">
                    <a:lumMod val="50000"/>
                  </a:schemeClr>
                </a:solidFill>
              </a:rPr>
              <a:t> do, use the modal verb </a:t>
            </a:r>
            <a:r>
              <a:rPr lang="en-GB" sz="2000" b="1" i="1" dirty="0" err="1">
                <a:solidFill>
                  <a:srgbClr val="DAA520"/>
                </a:solidFill>
              </a:rPr>
              <a:t>können</a:t>
            </a:r>
            <a:r>
              <a:rPr lang="en-GB" sz="2000" b="1" dirty="0">
                <a:solidFill>
                  <a:srgbClr val="5B9BD5">
                    <a:lumMod val="50000"/>
                  </a:srgbClr>
                </a:solidFill>
              </a:rPr>
              <a:t> </a:t>
            </a:r>
            <a:r>
              <a:rPr lang="en-GB" sz="2000" dirty="0">
                <a:solidFill>
                  <a:schemeClr val="accent1">
                    <a:lumMod val="50000"/>
                  </a:schemeClr>
                </a:solidFill>
              </a:rPr>
              <a:t>with a 2</a:t>
            </a:r>
            <a:r>
              <a:rPr lang="en-GB" sz="2000" baseline="30000" dirty="0">
                <a:solidFill>
                  <a:schemeClr val="accent1">
                    <a:lumMod val="50000"/>
                  </a:schemeClr>
                </a:solidFill>
              </a:rPr>
              <a:t>nd</a:t>
            </a:r>
            <a:r>
              <a:rPr lang="en-GB" sz="2000" dirty="0">
                <a:solidFill>
                  <a:schemeClr val="accent1">
                    <a:lumMod val="50000"/>
                  </a:schemeClr>
                </a:solidFill>
              </a:rPr>
              <a:t> verb in the </a:t>
            </a:r>
            <a:r>
              <a:rPr lang="en-GB" sz="2000" b="1" dirty="0">
                <a:solidFill>
                  <a:schemeClr val="accent1">
                    <a:lumMod val="50000"/>
                  </a:schemeClr>
                </a:solidFill>
              </a:rPr>
              <a:t>infinitive</a:t>
            </a:r>
            <a:r>
              <a:rPr lang="en-GB" sz="2000" dirty="0">
                <a:solidFill>
                  <a:schemeClr val="accent1">
                    <a:lumMod val="50000"/>
                  </a:schemeClr>
                </a:solidFill>
              </a:rPr>
              <a:t> at the end of the sentence:</a:t>
            </a:r>
            <a:endParaRPr lang="en-GB" sz="2100" b="1" dirty="0">
              <a:solidFill>
                <a:schemeClr val="accent1">
                  <a:lumMod val="50000"/>
                </a:schemeClr>
              </a:solidFill>
            </a:endParaRPr>
          </a:p>
        </p:txBody>
      </p:sp>
      <p:sp>
        <p:nvSpPr>
          <p:cNvPr id="3" name="Speech Bubble: Rectangle with Corners Rounded 2">
            <a:extLst>
              <a:ext uri="{FF2B5EF4-FFF2-40B4-BE49-F238E27FC236}">
                <a16:creationId xmlns:a16="http://schemas.microsoft.com/office/drawing/2014/main" id="{4D09B138-9CA9-4284-943E-AECE5816A624}"/>
              </a:ext>
            </a:extLst>
          </p:cNvPr>
          <p:cNvSpPr/>
          <p:nvPr/>
        </p:nvSpPr>
        <p:spPr>
          <a:xfrm>
            <a:off x="6829006" y="2100524"/>
            <a:ext cx="4310475" cy="1924495"/>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Note: as for </a:t>
            </a:r>
            <a:r>
              <a:rPr lang="en-GB" sz="2000" b="1" i="1" dirty="0" err="1">
                <a:solidFill>
                  <a:schemeClr val="bg1"/>
                </a:solidFill>
              </a:rPr>
              <a:t>können</a:t>
            </a:r>
            <a:r>
              <a:rPr lang="en-GB" sz="2000" dirty="0">
                <a:solidFill>
                  <a:prstClr val="white"/>
                </a:solidFill>
              </a:rPr>
              <a:t>, the verb forms for </a:t>
            </a:r>
            <a:r>
              <a:rPr lang="en-GB" sz="2000" b="1" dirty="0">
                <a:solidFill>
                  <a:prstClr val="white"/>
                </a:solidFill>
              </a:rPr>
              <a:t>I </a:t>
            </a:r>
            <a:r>
              <a:rPr lang="en-GB" sz="2000" dirty="0">
                <a:solidFill>
                  <a:prstClr val="white"/>
                </a:solidFill>
              </a:rPr>
              <a:t>and </a:t>
            </a:r>
            <a:r>
              <a:rPr lang="en-GB" sz="2000" b="1" dirty="0">
                <a:solidFill>
                  <a:prstClr val="white"/>
                </a:solidFill>
              </a:rPr>
              <a:t>s/he</a:t>
            </a:r>
            <a:r>
              <a:rPr lang="en-GB" sz="2000" dirty="0">
                <a:solidFill>
                  <a:prstClr val="white"/>
                </a:solidFill>
              </a:rPr>
              <a:t> are the same </a:t>
            </a:r>
            <a:r>
              <a:rPr lang="en-GB" sz="2000" dirty="0">
                <a:solidFill>
                  <a:prstClr val="white"/>
                </a:solidFill>
                <a:sym typeface="Wingdings" panose="05000000000000000000" pitchFamily="2" charset="2"/>
              </a:rPr>
              <a:t> </a:t>
            </a:r>
            <a:r>
              <a:rPr lang="en-GB" sz="2000" b="1" i="1" dirty="0">
                <a:solidFill>
                  <a:schemeClr val="bg1"/>
                </a:solidFill>
                <a:sym typeface="Wingdings" panose="05000000000000000000" pitchFamily="2" charset="2"/>
              </a:rPr>
              <a:t>muss</a:t>
            </a:r>
            <a:r>
              <a:rPr lang="en-GB" sz="2000" dirty="0">
                <a:solidFill>
                  <a:prstClr val="white"/>
                </a:solidFill>
                <a:sym typeface="Wingdings" panose="05000000000000000000" pitchFamily="2" charset="2"/>
              </a:rPr>
              <a:t>,</a:t>
            </a:r>
            <a:r>
              <a:rPr lang="en-GB" sz="2000" b="1" dirty="0">
                <a:solidFill>
                  <a:prstClr val="white"/>
                </a:solidFill>
                <a:sym typeface="Wingdings" panose="05000000000000000000" pitchFamily="2" charset="2"/>
              </a:rPr>
              <a:t> </a:t>
            </a:r>
            <a:r>
              <a:rPr lang="en-GB" sz="2000" b="1" i="1" dirty="0" err="1">
                <a:solidFill>
                  <a:schemeClr val="bg1"/>
                </a:solidFill>
                <a:sym typeface="Wingdings" panose="05000000000000000000" pitchFamily="2" charset="2"/>
              </a:rPr>
              <a:t>darf</a:t>
            </a:r>
            <a:r>
              <a:rPr lang="en-GB" sz="2000" dirty="0">
                <a:solidFill>
                  <a:prstClr val="white"/>
                </a:solidFill>
                <a:sym typeface="Wingdings" panose="05000000000000000000" pitchFamily="2" charset="2"/>
              </a:rPr>
              <a:t>,</a:t>
            </a:r>
            <a:r>
              <a:rPr lang="en-GB" sz="2000" b="1" dirty="0">
                <a:solidFill>
                  <a:prstClr val="white"/>
                </a:solidFill>
                <a:sym typeface="Wingdings" panose="05000000000000000000" pitchFamily="2" charset="2"/>
              </a:rPr>
              <a:t> </a:t>
            </a:r>
            <a:r>
              <a:rPr lang="en-GB" sz="2000" b="1" i="1" dirty="0">
                <a:solidFill>
                  <a:schemeClr val="bg1"/>
                </a:solidFill>
                <a:sym typeface="Wingdings" panose="05000000000000000000" pitchFamily="2" charset="2"/>
              </a:rPr>
              <a:t>will</a:t>
            </a:r>
            <a:br>
              <a:rPr lang="en-GB" sz="2000" b="1" dirty="0">
                <a:solidFill>
                  <a:prstClr val="white"/>
                </a:solidFill>
                <a:sym typeface="Wingdings" panose="05000000000000000000" pitchFamily="2" charset="2"/>
              </a:rPr>
            </a:br>
            <a:r>
              <a:rPr lang="en-GB" sz="2000" b="1" dirty="0">
                <a:solidFill>
                  <a:prstClr val="white"/>
                </a:solidFill>
                <a:sym typeface="Wingdings" panose="05000000000000000000" pitchFamily="2" charset="2"/>
              </a:rPr>
              <a:t>How is this different from other German verbs you know?</a:t>
            </a:r>
            <a:endParaRPr lang="en-GB" sz="2000" b="1" dirty="0">
              <a:solidFill>
                <a:prstClr val="white"/>
              </a:solidFill>
            </a:endParaRPr>
          </a:p>
        </p:txBody>
      </p:sp>
      <p:sp>
        <p:nvSpPr>
          <p:cNvPr id="43" name="TextBox 42"/>
          <p:cNvSpPr txBox="1"/>
          <p:nvPr/>
        </p:nvSpPr>
        <p:spPr>
          <a:xfrm>
            <a:off x="203316" y="2124847"/>
            <a:ext cx="6736328" cy="400110"/>
          </a:xfrm>
          <a:prstGeom prst="rect">
            <a:avLst/>
          </a:prstGeom>
          <a:noFill/>
        </p:spPr>
        <p:txBody>
          <a:bodyPr wrap="square" rtlCol="0">
            <a:spAutoFit/>
          </a:bodyPr>
          <a:lstStyle/>
          <a:p>
            <a:r>
              <a:rPr lang="en-GB" sz="2000" dirty="0" err="1">
                <a:solidFill>
                  <a:schemeClr val="accent1">
                    <a:lumMod val="50000"/>
                  </a:schemeClr>
                </a:solidFill>
              </a:rPr>
              <a:t>Ich</a:t>
            </a:r>
            <a:r>
              <a:rPr lang="en-GB" sz="2000" dirty="0">
                <a:solidFill>
                  <a:schemeClr val="accent5">
                    <a:lumMod val="50000"/>
                  </a:schemeClr>
                </a:solidFill>
              </a:rPr>
              <a:t> </a:t>
            </a:r>
            <a:r>
              <a:rPr lang="en-GB" sz="2000" b="1" dirty="0" err="1">
                <a:solidFill>
                  <a:srgbClr val="DAA520"/>
                </a:solidFill>
              </a:rPr>
              <a:t>kann</a:t>
            </a:r>
            <a:r>
              <a:rPr lang="en-GB" sz="2000" dirty="0">
                <a:solidFill>
                  <a:schemeClr val="accent5">
                    <a:lumMod val="50000"/>
                  </a:schemeClr>
                </a:solidFill>
              </a:rPr>
              <a:t> </a:t>
            </a:r>
            <a:r>
              <a:rPr lang="en-GB" sz="2000" dirty="0">
                <a:solidFill>
                  <a:schemeClr val="accent1">
                    <a:lumMod val="50000"/>
                  </a:schemeClr>
                </a:solidFill>
              </a:rPr>
              <a:t>Deutsch </a:t>
            </a:r>
            <a:r>
              <a:rPr lang="en-GB" sz="2000" b="1" dirty="0" err="1">
                <a:solidFill>
                  <a:schemeClr val="accent1">
                    <a:lumMod val="50000"/>
                  </a:schemeClr>
                </a:solidFill>
              </a:rPr>
              <a:t>sprechen</a:t>
            </a:r>
            <a:r>
              <a:rPr lang="en-GB" sz="2000" dirty="0">
                <a:solidFill>
                  <a:schemeClr val="accent1">
                    <a:lumMod val="50000"/>
                  </a:schemeClr>
                </a:solidFill>
              </a:rPr>
              <a:t>.</a:t>
            </a:r>
          </a:p>
        </p:txBody>
      </p:sp>
      <p:sp>
        <p:nvSpPr>
          <p:cNvPr id="44" name="TextBox 43"/>
          <p:cNvSpPr txBox="1"/>
          <p:nvPr/>
        </p:nvSpPr>
        <p:spPr>
          <a:xfrm>
            <a:off x="3880756" y="2138887"/>
            <a:ext cx="3077457" cy="400110"/>
          </a:xfrm>
          <a:prstGeom prst="rect">
            <a:avLst/>
          </a:prstGeom>
          <a:noFill/>
        </p:spPr>
        <p:txBody>
          <a:bodyPr wrap="square" rtlCol="0">
            <a:spAutoFit/>
          </a:bodyPr>
          <a:lstStyle/>
          <a:p>
            <a:r>
              <a:rPr lang="en-GB" sz="2000" i="1" dirty="0">
                <a:solidFill>
                  <a:schemeClr val="accent1">
                    <a:lumMod val="50000"/>
                  </a:schemeClr>
                </a:solidFill>
              </a:rPr>
              <a:t>I can </a:t>
            </a:r>
            <a:r>
              <a:rPr lang="en-GB" sz="2000" b="1" i="1" dirty="0">
                <a:solidFill>
                  <a:schemeClr val="accent1">
                    <a:lumMod val="50000"/>
                  </a:schemeClr>
                </a:solidFill>
              </a:rPr>
              <a:t>speak</a:t>
            </a:r>
            <a:r>
              <a:rPr lang="en-GB" sz="2000" i="1" dirty="0">
                <a:solidFill>
                  <a:schemeClr val="accent1">
                    <a:lumMod val="50000"/>
                  </a:schemeClr>
                </a:solidFill>
              </a:rPr>
              <a:t> German.</a:t>
            </a:r>
          </a:p>
        </p:txBody>
      </p:sp>
      <p:sp>
        <p:nvSpPr>
          <p:cNvPr id="45" name="TextBox 44"/>
          <p:cNvSpPr txBox="1"/>
          <p:nvPr/>
        </p:nvSpPr>
        <p:spPr>
          <a:xfrm>
            <a:off x="178821" y="2581459"/>
            <a:ext cx="6736328" cy="400110"/>
          </a:xfrm>
          <a:prstGeom prst="rect">
            <a:avLst/>
          </a:prstGeom>
          <a:noFill/>
        </p:spPr>
        <p:txBody>
          <a:bodyPr wrap="square" rtlCol="0">
            <a:spAutoFit/>
          </a:bodyPr>
          <a:lstStyle/>
          <a:p>
            <a:r>
              <a:rPr lang="en-GB" sz="2000" dirty="0">
                <a:solidFill>
                  <a:schemeClr val="accent1">
                    <a:lumMod val="50000"/>
                  </a:schemeClr>
                </a:solidFill>
              </a:rPr>
              <a:t>Du</a:t>
            </a:r>
            <a:r>
              <a:rPr lang="en-GB" sz="2000" dirty="0">
                <a:solidFill>
                  <a:schemeClr val="accent5">
                    <a:lumMod val="50000"/>
                  </a:schemeClr>
                </a:solidFill>
              </a:rPr>
              <a:t> </a:t>
            </a:r>
            <a:r>
              <a:rPr lang="en-GB" sz="2000" b="1" dirty="0" err="1">
                <a:solidFill>
                  <a:srgbClr val="DAA520"/>
                </a:solidFill>
              </a:rPr>
              <a:t>kannst</a:t>
            </a:r>
            <a:r>
              <a:rPr lang="en-GB" sz="2000" dirty="0">
                <a:solidFill>
                  <a:schemeClr val="accent5">
                    <a:lumMod val="50000"/>
                  </a:schemeClr>
                </a:solidFill>
              </a:rPr>
              <a:t> </a:t>
            </a:r>
            <a:r>
              <a:rPr lang="en-GB" sz="2000" dirty="0" err="1">
                <a:solidFill>
                  <a:schemeClr val="accent1">
                    <a:lumMod val="50000"/>
                  </a:schemeClr>
                </a:solidFill>
              </a:rPr>
              <a:t>Gitarre</a:t>
            </a:r>
            <a:r>
              <a:rPr lang="en-GB" sz="2000" dirty="0">
                <a:solidFill>
                  <a:schemeClr val="accent1">
                    <a:lumMod val="50000"/>
                  </a:schemeClr>
                </a:solidFill>
              </a:rPr>
              <a:t> </a:t>
            </a:r>
            <a:r>
              <a:rPr lang="en-GB" sz="2000" b="1" dirty="0" err="1">
                <a:solidFill>
                  <a:schemeClr val="accent1">
                    <a:lumMod val="50000"/>
                  </a:schemeClr>
                </a:solidFill>
              </a:rPr>
              <a:t>spielen</a:t>
            </a:r>
            <a:r>
              <a:rPr lang="en-GB" sz="2000" dirty="0">
                <a:solidFill>
                  <a:schemeClr val="accent1">
                    <a:lumMod val="50000"/>
                  </a:schemeClr>
                </a:solidFill>
              </a:rPr>
              <a:t>.</a:t>
            </a:r>
          </a:p>
        </p:txBody>
      </p:sp>
      <p:sp>
        <p:nvSpPr>
          <p:cNvPr id="46" name="TextBox 45"/>
          <p:cNvSpPr txBox="1"/>
          <p:nvPr/>
        </p:nvSpPr>
        <p:spPr>
          <a:xfrm>
            <a:off x="3831699" y="2597832"/>
            <a:ext cx="3126514" cy="400110"/>
          </a:xfrm>
          <a:prstGeom prst="rect">
            <a:avLst/>
          </a:prstGeom>
          <a:noFill/>
        </p:spPr>
        <p:txBody>
          <a:bodyPr wrap="square" rtlCol="0">
            <a:spAutoFit/>
          </a:bodyPr>
          <a:lstStyle/>
          <a:p>
            <a:r>
              <a:rPr lang="en-GB" sz="2000" i="1" dirty="0">
                <a:solidFill>
                  <a:schemeClr val="accent1">
                    <a:lumMod val="50000"/>
                  </a:schemeClr>
                </a:solidFill>
              </a:rPr>
              <a:t>You can </a:t>
            </a:r>
            <a:r>
              <a:rPr lang="en-GB" sz="2000" b="1" i="1" dirty="0">
                <a:solidFill>
                  <a:schemeClr val="accent1">
                    <a:lumMod val="50000"/>
                  </a:schemeClr>
                </a:solidFill>
              </a:rPr>
              <a:t>play</a:t>
            </a:r>
            <a:r>
              <a:rPr lang="en-GB" sz="2000" i="1" dirty="0">
                <a:solidFill>
                  <a:schemeClr val="accent1">
                    <a:lumMod val="50000"/>
                  </a:schemeClr>
                </a:solidFill>
              </a:rPr>
              <a:t> guitar.</a:t>
            </a:r>
          </a:p>
        </p:txBody>
      </p:sp>
      <p:sp>
        <p:nvSpPr>
          <p:cNvPr id="47" name="TextBox 46"/>
          <p:cNvSpPr txBox="1"/>
          <p:nvPr/>
        </p:nvSpPr>
        <p:spPr>
          <a:xfrm>
            <a:off x="178821" y="3030924"/>
            <a:ext cx="6736328" cy="400110"/>
          </a:xfrm>
          <a:prstGeom prst="rect">
            <a:avLst/>
          </a:prstGeom>
          <a:noFill/>
        </p:spPr>
        <p:txBody>
          <a:bodyPr wrap="square" rtlCol="0">
            <a:spAutoFit/>
          </a:bodyPr>
          <a:lstStyle/>
          <a:p>
            <a:r>
              <a:rPr lang="en-GB" sz="2000" dirty="0" err="1">
                <a:solidFill>
                  <a:schemeClr val="accent1">
                    <a:lumMod val="50000"/>
                  </a:schemeClr>
                </a:solidFill>
              </a:rPr>
              <a:t>Er</a:t>
            </a:r>
            <a:r>
              <a:rPr lang="en-GB" sz="2000" dirty="0">
                <a:solidFill>
                  <a:schemeClr val="accent5">
                    <a:lumMod val="50000"/>
                  </a:schemeClr>
                </a:solidFill>
              </a:rPr>
              <a:t> </a:t>
            </a:r>
            <a:r>
              <a:rPr lang="en-GB" sz="2000" b="1" dirty="0" err="1">
                <a:solidFill>
                  <a:srgbClr val="DAA520"/>
                </a:solidFill>
              </a:rPr>
              <a:t>kann</a:t>
            </a:r>
            <a:r>
              <a:rPr lang="en-GB" sz="2000" dirty="0">
                <a:solidFill>
                  <a:schemeClr val="accent5">
                    <a:lumMod val="50000"/>
                  </a:schemeClr>
                </a:solidFill>
              </a:rPr>
              <a:t> </a:t>
            </a:r>
            <a:r>
              <a:rPr lang="en-GB" sz="2000" dirty="0">
                <a:solidFill>
                  <a:schemeClr val="accent1">
                    <a:lumMod val="50000"/>
                  </a:schemeClr>
                </a:solidFill>
              </a:rPr>
              <a:t>gut </a:t>
            </a:r>
            <a:r>
              <a:rPr lang="en-GB" sz="2000" b="1" dirty="0" err="1">
                <a:solidFill>
                  <a:schemeClr val="accent1">
                    <a:lumMod val="50000"/>
                  </a:schemeClr>
                </a:solidFill>
              </a:rPr>
              <a:t>tanzen</a:t>
            </a:r>
            <a:r>
              <a:rPr lang="en-GB" sz="2000" dirty="0">
                <a:solidFill>
                  <a:schemeClr val="accent1">
                    <a:lumMod val="50000"/>
                  </a:schemeClr>
                </a:solidFill>
              </a:rPr>
              <a:t>.</a:t>
            </a:r>
          </a:p>
        </p:txBody>
      </p:sp>
      <p:sp>
        <p:nvSpPr>
          <p:cNvPr id="48" name="TextBox 47"/>
          <p:cNvSpPr txBox="1"/>
          <p:nvPr/>
        </p:nvSpPr>
        <p:spPr>
          <a:xfrm>
            <a:off x="3880756" y="3054903"/>
            <a:ext cx="3251626" cy="400110"/>
          </a:xfrm>
          <a:prstGeom prst="rect">
            <a:avLst/>
          </a:prstGeom>
          <a:noFill/>
        </p:spPr>
        <p:txBody>
          <a:bodyPr wrap="square" rtlCol="0">
            <a:spAutoFit/>
          </a:bodyPr>
          <a:lstStyle/>
          <a:p>
            <a:r>
              <a:rPr lang="en-GB" sz="2000" i="1" dirty="0">
                <a:solidFill>
                  <a:schemeClr val="accent1">
                    <a:lumMod val="50000"/>
                  </a:schemeClr>
                </a:solidFill>
              </a:rPr>
              <a:t>He can </a:t>
            </a:r>
            <a:r>
              <a:rPr lang="en-GB" sz="2000" b="1" i="1" dirty="0">
                <a:solidFill>
                  <a:schemeClr val="accent1">
                    <a:lumMod val="50000"/>
                  </a:schemeClr>
                </a:solidFill>
              </a:rPr>
              <a:t>dance</a:t>
            </a:r>
            <a:r>
              <a:rPr lang="en-GB" sz="2000" i="1" dirty="0">
                <a:solidFill>
                  <a:schemeClr val="accent1">
                    <a:lumMod val="50000"/>
                  </a:schemeClr>
                </a:solidFill>
              </a:rPr>
              <a:t> well.</a:t>
            </a:r>
          </a:p>
        </p:txBody>
      </p:sp>
      <p:sp>
        <p:nvSpPr>
          <p:cNvPr id="49" name="TextBox 48"/>
          <p:cNvSpPr txBox="1"/>
          <p:nvPr/>
        </p:nvSpPr>
        <p:spPr>
          <a:xfrm>
            <a:off x="178821" y="3521622"/>
            <a:ext cx="6736328" cy="400110"/>
          </a:xfrm>
          <a:prstGeom prst="rect">
            <a:avLst/>
          </a:prstGeom>
          <a:noFill/>
        </p:spPr>
        <p:txBody>
          <a:bodyPr wrap="square" rtlCol="0">
            <a:spAutoFit/>
          </a:bodyPr>
          <a:lstStyle/>
          <a:p>
            <a:r>
              <a:rPr lang="en-GB" sz="2000" dirty="0">
                <a:solidFill>
                  <a:schemeClr val="accent1">
                    <a:lumMod val="50000"/>
                  </a:schemeClr>
                </a:solidFill>
              </a:rPr>
              <a:t>Sie</a:t>
            </a:r>
            <a:r>
              <a:rPr lang="en-GB" sz="2000" dirty="0">
                <a:solidFill>
                  <a:schemeClr val="accent5">
                    <a:lumMod val="50000"/>
                  </a:schemeClr>
                </a:solidFill>
              </a:rPr>
              <a:t> </a:t>
            </a:r>
            <a:r>
              <a:rPr lang="en-GB" sz="2000" b="1" dirty="0" err="1">
                <a:solidFill>
                  <a:srgbClr val="DAA520"/>
                </a:solidFill>
              </a:rPr>
              <a:t>kann</a:t>
            </a:r>
            <a:r>
              <a:rPr lang="en-GB" sz="2000" dirty="0">
                <a:solidFill>
                  <a:schemeClr val="accent5">
                    <a:lumMod val="50000"/>
                  </a:schemeClr>
                </a:solidFill>
              </a:rPr>
              <a:t> </a:t>
            </a:r>
            <a:r>
              <a:rPr lang="en-GB" sz="2000" dirty="0" err="1">
                <a:solidFill>
                  <a:schemeClr val="accent1">
                    <a:lumMod val="50000"/>
                  </a:schemeClr>
                </a:solidFill>
              </a:rPr>
              <a:t>Obst</a:t>
            </a:r>
            <a:r>
              <a:rPr lang="en-GB" sz="2000" dirty="0">
                <a:solidFill>
                  <a:schemeClr val="accent1">
                    <a:lumMod val="50000"/>
                  </a:schemeClr>
                </a:solidFill>
              </a:rPr>
              <a:t> </a:t>
            </a:r>
            <a:r>
              <a:rPr lang="en-GB" sz="2000" b="1" dirty="0" err="1">
                <a:solidFill>
                  <a:schemeClr val="accent1">
                    <a:lumMod val="50000"/>
                  </a:schemeClr>
                </a:solidFill>
              </a:rPr>
              <a:t>essen</a:t>
            </a:r>
            <a:r>
              <a:rPr lang="en-GB" sz="2000" dirty="0">
                <a:solidFill>
                  <a:schemeClr val="accent1">
                    <a:lumMod val="50000"/>
                  </a:schemeClr>
                </a:solidFill>
              </a:rPr>
              <a:t>.</a:t>
            </a:r>
          </a:p>
        </p:txBody>
      </p:sp>
      <p:sp>
        <p:nvSpPr>
          <p:cNvPr id="50" name="TextBox 49"/>
          <p:cNvSpPr txBox="1"/>
          <p:nvPr/>
        </p:nvSpPr>
        <p:spPr>
          <a:xfrm>
            <a:off x="3880756" y="3505249"/>
            <a:ext cx="3251626" cy="400110"/>
          </a:xfrm>
          <a:prstGeom prst="rect">
            <a:avLst/>
          </a:prstGeom>
          <a:noFill/>
        </p:spPr>
        <p:txBody>
          <a:bodyPr wrap="square" rtlCol="0">
            <a:spAutoFit/>
          </a:bodyPr>
          <a:lstStyle/>
          <a:p>
            <a:r>
              <a:rPr lang="en-GB" sz="2000" i="1" dirty="0">
                <a:solidFill>
                  <a:schemeClr val="accent1">
                    <a:lumMod val="50000"/>
                  </a:schemeClr>
                </a:solidFill>
              </a:rPr>
              <a:t>She can </a:t>
            </a:r>
            <a:r>
              <a:rPr lang="en-GB" sz="2000" b="1" i="1" dirty="0">
                <a:solidFill>
                  <a:schemeClr val="accent1">
                    <a:lumMod val="50000"/>
                  </a:schemeClr>
                </a:solidFill>
              </a:rPr>
              <a:t>eat</a:t>
            </a:r>
            <a:r>
              <a:rPr lang="en-GB" sz="2000" i="1" dirty="0">
                <a:solidFill>
                  <a:schemeClr val="accent1">
                    <a:lumMod val="50000"/>
                  </a:schemeClr>
                </a:solidFill>
              </a:rPr>
              <a:t> fruit.</a:t>
            </a:r>
          </a:p>
        </p:txBody>
      </p:sp>
      <p:sp>
        <p:nvSpPr>
          <p:cNvPr id="25" name="TextBox 24"/>
          <p:cNvSpPr txBox="1"/>
          <p:nvPr/>
        </p:nvSpPr>
        <p:spPr>
          <a:xfrm>
            <a:off x="178821" y="4333425"/>
            <a:ext cx="11754011" cy="400110"/>
          </a:xfrm>
          <a:prstGeom prst="rect">
            <a:avLst/>
          </a:prstGeom>
          <a:noFill/>
        </p:spPr>
        <p:txBody>
          <a:bodyPr wrap="square" rtlCol="0">
            <a:spAutoFit/>
          </a:bodyPr>
          <a:lstStyle/>
          <a:p>
            <a:pPr>
              <a:defRPr/>
            </a:pPr>
            <a:r>
              <a:rPr lang="en-GB" sz="2000" dirty="0">
                <a:solidFill>
                  <a:schemeClr val="accent1">
                    <a:lumMod val="50000"/>
                  </a:schemeClr>
                </a:solidFill>
              </a:rPr>
              <a:t>Here are three more </a:t>
            </a:r>
            <a:r>
              <a:rPr lang="en-GB" sz="2000" b="1" dirty="0">
                <a:solidFill>
                  <a:schemeClr val="accent1">
                    <a:lumMod val="50000"/>
                  </a:schemeClr>
                </a:solidFill>
              </a:rPr>
              <a:t>modal </a:t>
            </a:r>
            <a:r>
              <a:rPr lang="en-GB" sz="2000" dirty="0">
                <a:solidFill>
                  <a:schemeClr val="accent1">
                    <a:lumMod val="50000"/>
                  </a:schemeClr>
                </a:solidFill>
              </a:rPr>
              <a:t>verbs:</a:t>
            </a:r>
            <a:r>
              <a:rPr lang="en-GB" sz="2000" b="1" dirty="0">
                <a:solidFill>
                  <a:schemeClr val="accent1">
                    <a:lumMod val="50000"/>
                  </a:schemeClr>
                </a:solidFill>
              </a:rPr>
              <a:t> </a:t>
            </a:r>
          </a:p>
        </p:txBody>
      </p:sp>
      <p:sp>
        <p:nvSpPr>
          <p:cNvPr id="26" name="TextBox 25"/>
          <p:cNvSpPr txBox="1"/>
          <p:nvPr/>
        </p:nvSpPr>
        <p:spPr>
          <a:xfrm>
            <a:off x="1324191" y="5331687"/>
            <a:ext cx="11754011" cy="400110"/>
          </a:xfrm>
          <a:prstGeom prst="rect">
            <a:avLst/>
          </a:prstGeom>
          <a:noFill/>
        </p:spPr>
        <p:txBody>
          <a:bodyPr wrap="square" rtlCol="0">
            <a:spAutoFit/>
          </a:bodyPr>
          <a:lstStyle/>
          <a:p>
            <a:pPr>
              <a:defRPr/>
            </a:pPr>
            <a:r>
              <a:rPr lang="en-GB" sz="2000" b="1" i="1" dirty="0" err="1">
                <a:solidFill>
                  <a:srgbClr val="DAA520"/>
                </a:solidFill>
              </a:rPr>
              <a:t>dürfen</a:t>
            </a:r>
            <a:r>
              <a:rPr lang="en-GB" sz="2000" b="1" dirty="0">
                <a:solidFill>
                  <a:srgbClr val="5B9BD5">
                    <a:lumMod val="50000"/>
                  </a:srgbClr>
                </a:solidFill>
              </a:rPr>
              <a:t> 		</a:t>
            </a:r>
            <a:r>
              <a:rPr lang="en-GB" sz="2000" b="1" dirty="0">
                <a:solidFill>
                  <a:schemeClr val="accent1">
                    <a:lumMod val="50000"/>
                  </a:schemeClr>
                </a:solidFill>
              </a:rPr>
              <a:t>[to be allowed, may]</a:t>
            </a:r>
            <a:r>
              <a:rPr lang="en-GB" sz="2000" dirty="0">
                <a:solidFill>
                  <a:schemeClr val="accent1">
                    <a:lumMod val="50000"/>
                  </a:schemeClr>
                </a:solidFill>
              </a:rPr>
              <a:t> 	–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darf</a:t>
            </a:r>
            <a:r>
              <a:rPr lang="en-GB" sz="2000" dirty="0">
                <a:solidFill>
                  <a:schemeClr val="accent1">
                    <a:lumMod val="50000"/>
                  </a:schemeClr>
                </a:solidFill>
              </a:rPr>
              <a:t>, du </a:t>
            </a:r>
            <a:r>
              <a:rPr lang="en-GB" sz="2000" dirty="0" err="1">
                <a:solidFill>
                  <a:schemeClr val="accent1">
                    <a:lumMod val="50000"/>
                  </a:schemeClr>
                </a:solidFill>
              </a:rPr>
              <a:t>darfst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darf</a:t>
            </a:r>
            <a:r>
              <a:rPr lang="en-GB" sz="2000" dirty="0">
                <a:solidFill>
                  <a:schemeClr val="accent1">
                    <a:lumMod val="50000"/>
                  </a:schemeClr>
                </a:solidFill>
              </a:rPr>
              <a:t>, </a:t>
            </a:r>
            <a:r>
              <a:rPr lang="en-GB" sz="2000" dirty="0" err="1">
                <a:solidFill>
                  <a:schemeClr val="accent1">
                    <a:lumMod val="50000"/>
                  </a:schemeClr>
                </a:solidFill>
              </a:rPr>
              <a:t>sie</a:t>
            </a:r>
            <a:r>
              <a:rPr lang="en-GB" sz="2000" dirty="0">
                <a:solidFill>
                  <a:schemeClr val="accent1">
                    <a:lumMod val="50000"/>
                  </a:schemeClr>
                </a:solidFill>
              </a:rPr>
              <a:t> </a:t>
            </a:r>
            <a:r>
              <a:rPr lang="en-GB" sz="2000" dirty="0" err="1">
                <a:solidFill>
                  <a:schemeClr val="accent1">
                    <a:lumMod val="50000"/>
                  </a:schemeClr>
                </a:solidFill>
              </a:rPr>
              <a:t>darf</a:t>
            </a:r>
            <a:r>
              <a:rPr lang="en-GB" sz="2000" b="1" dirty="0">
                <a:solidFill>
                  <a:schemeClr val="accent1">
                    <a:lumMod val="50000"/>
                  </a:schemeClr>
                </a:solidFill>
              </a:rPr>
              <a:t> </a:t>
            </a:r>
          </a:p>
        </p:txBody>
      </p:sp>
      <p:sp>
        <p:nvSpPr>
          <p:cNvPr id="27" name="TextBox 26"/>
          <p:cNvSpPr txBox="1"/>
          <p:nvPr/>
        </p:nvSpPr>
        <p:spPr>
          <a:xfrm>
            <a:off x="1324190" y="4801316"/>
            <a:ext cx="11754011" cy="400110"/>
          </a:xfrm>
          <a:prstGeom prst="rect">
            <a:avLst/>
          </a:prstGeom>
          <a:noFill/>
        </p:spPr>
        <p:txBody>
          <a:bodyPr wrap="square" rtlCol="0">
            <a:spAutoFit/>
          </a:bodyPr>
          <a:lstStyle/>
          <a:p>
            <a:pPr>
              <a:defRPr/>
            </a:pPr>
            <a:r>
              <a:rPr lang="en-GB" sz="2000" b="1" i="1" dirty="0" err="1">
                <a:solidFill>
                  <a:srgbClr val="DAA520"/>
                </a:solidFill>
              </a:rPr>
              <a:t>müssen</a:t>
            </a:r>
            <a:r>
              <a:rPr lang="en-GB" sz="2000" b="1" dirty="0">
                <a:solidFill>
                  <a:srgbClr val="5B9BD5">
                    <a:lumMod val="50000"/>
                  </a:srgbClr>
                </a:solidFill>
              </a:rPr>
              <a:t> 	</a:t>
            </a:r>
            <a:r>
              <a:rPr lang="en-GB" sz="2000" b="1" dirty="0">
                <a:solidFill>
                  <a:schemeClr val="accent1">
                    <a:lumMod val="50000"/>
                  </a:schemeClr>
                </a:solidFill>
              </a:rPr>
              <a:t>[to have to, must] 	</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muss, du </a:t>
            </a:r>
            <a:r>
              <a:rPr lang="en-GB" sz="2000" dirty="0" err="1">
                <a:solidFill>
                  <a:schemeClr val="accent1">
                    <a:lumMod val="50000"/>
                  </a:schemeClr>
                </a:solidFill>
              </a:rPr>
              <a:t>musst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muss, </a:t>
            </a:r>
            <a:r>
              <a:rPr lang="en-GB" sz="2000" dirty="0" err="1">
                <a:solidFill>
                  <a:schemeClr val="accent1">
                    <a:lumMod val="50000"/>
                  </a:schemeClr>
                </a:solidFill>
              </a:rPr>
              <a:t>sie</a:t>
            </a:r>
            <a:r>
              <a:rPr lang="en-GB" sz="2000" dirty="0">
                <a:solidFill>
                  <a:schemeClr val="accent1">
                    <a:lumMod val="50000"/>
                  </a:schemeClr>
                </a:solidFill>
              </a:rPr>
              <a:t> muss</a:t>
            </a:r>
            <a:r>
              <a:rPr lang="en-GB" sz="2000" b="1" dirty="0">
                <a:solidFill>
                  <a:schemeClr val="accent1">
                    <a:lumMod val="50000"/>
                  </a:schemeClr>
                </a:solidFill>
              </a:rPr>
              <a:t> </a:t>
            </a:r>
          </a:p>
        </p:txBody>
      </p:sp>
      <p:sp>
        <p:nvSpPr>
          <p:cNvPr id="37" name="TextBox 36"/>
          <p:cNvSpPr txBox="1"/>
          <p:nvPr/>
        </p:nvSpPr>
        <p:spPr>
          <a:xfrm>
            <a:off x="1308951" y="5809959"/>
            <a:ext cx="11698684" cy="400110"/>
          </a:xfrm>
          <a:prstGeom prst="rect">
            <a:avLst/>
          </a:prstGeom>
          <a:noFill/>
        </p:spPr>
        <p:txBody>
          <a:bodyPr wrap="square" rtlCol="0">
            <a:spAutoFit/>
          </a:bodyPr>
          <a:lstStyle/>
          <a:p>
            <a:pPr>
              <a:defRPr/>
            </a:pPr>
            <a:r>
              <a:rPr lang="en-GB" sz="2000" b="1" i="1" dirty="0" err="1">
                <a:solidFill>
                  <a:srgbClr val="DAA520"/>
                </a:solidFill>
              </a:rPr>
              <a:t>wollen</a:t>
            </a:r>
            <a:r>
              <a:rPr lang="en-GB" sz="2000" b="1" dirty="0">
                <a:solidFill>
                  <a:srgbClr val="5B9BD5">
                    <a:lumMod val="50000"/>
                  </a:srgbClr>
                </a:solidFill>
              </a:rPr>
              <a:t> 		</a:t>
            </a:r>
            <a:r>
              <a:rPr lang="en-GB" sz="2000" b="1" dirty="0">
                <a:solidFill>
                  <a:schemeClr val="accent1">
                    <a:lumMod val="50000"/>
                  </a:schemeClr>
                </a:solidFill>
              </a:rPr>
              <a:t>[to want]</a:t>
            </a:r>
            <a:r>
              <a:rPr lang="en-GB" sz="2000" dirty="0">
                <a:solidFill>
                  <a:schemeClr val="accent1">
                    <a:lumMod val="50000"/>
                  </a:schemeClr>
                </a:solidFill>
              </a:rPr>
              <a:t> 		– </a:t>
            </a:r>
            <a:r>
              <a:rPr lang="en-GB" sz="2000" dirty="0" err="1">
                <a:solidFill>
                  <a:schemeClr val="accent1">
                    <a:lumMod val="50000"/>
                  </a:schemeClr>
                </a:solidFill>
              </a:rPr>
              <a:t>ich</a:t>
            </a:r>
            <a:r>
              <a:rPr lang="en-GB" sz="2000" dirty="0">
                <a:solidFill>
                  <a:schemeClr val="accent1">
                    <a:lumMod val="50000"/>
                  </a:schemeClr>
                </a:solidFill>
              </a:rPr>
              <a:t> will, du </a:t>
            </a:r>
            <a:r>
              <a:rPr lang="en-GB" sz="2000" dirty="0" err="1">
                <a:solidFill>
                  <a:schemeClr val="accent1">
                    <a:lumMod val="50000"/>
                  </a:schemeClr>
                </a:solidFill>
              </a:rPr>
              <a:t>willst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will, </a:t>
            </a:r>
            <a:r>
              <a:rPr lang="en-GB" sz="2000" dirty="0" err="1">
                <a:solidFill>
                  <a:schemeClr val="accent1">
                    <a:lumMod val="50000"/>
                  </a:schemeClr>
                </a:solidFill>
              </a:rPr>
              <a:t>sie</a:t>
            </a:r>
            <a:r>
              <a:rPr lang="en-GB" sz="2000" dirty="0">
                <a:solidFill>
                  <a:schemeClr val="accent1">
                    <a:lumMod val="50000"/>
                  </a:schemeClr>
                </a:solidFill>
              </a:rPr>
              <a:t> will</a:t>
            </a:r>
            <a:r>
              <a:rPr lang="en-GB" sz="2000" b="1" dirty="0">
                <a:solidFill>
                  <a:schemeClr val="accent1">
                    <a:lumMod val="50000"/>
                  </a:schemeClr>
                </a:solidFill>
              </a:rPr>
              <a:t> </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0278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animBg="1"/>
      <p:bldP spid="43" grpId="0"/>
      <p:bldP spid="44" grpId="0"/>
      <p:bldP spid="45" grpId="0"/>
      <p:bldP spid="46" grpId="0"/>
      <p:bldP spid="47" grpId="0"/>
      <p:bldP spid="48" grpId="0"/>
      <p:bldP spid="49" grpId="0"/>
      <p:bldP spid="50" grpId="0"/>
      <p:bldP spid="25" grpId="0"/>
      <p:bldP spid="26" grpId="0"/>
      <p:bldP spid="27"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7031" y="204526"/>
            <a:ext cx="6427643" cy="461665"/>
          </a:xfrm>
          <a:prstGeom prst="rect">
            <a:avLst/>
          </a:prstGeom>
          <a:noFill/>
        </p:spPr>
        <p:txBody>
          <a:bodyPr wrap="square" rtlCol="0">
            <a:spAutoFit/>
          </a:bodyPr>
          <a:lstStyle/>
          <a:p>
            <a:r>
              <a:rPr lang="en-GB" sz="2400" dirty="0" err="1">
                <a:solidFill>
                  <a:schemeClr val="accent1">
                    <a:lumMod val="50000"/>
                  </a:schemeClr>
                </a:solidFill>
              </a:rPr>
              <a:t>Ist</a:t>
            </a:r>
            <a:r>
              <a:rPr lang="en-GB" sz="2400" dirty="0">
                <a:solidFill>
                  <a:schemeClr val="accent1">
                    <a:lumMod val="50000"/>
                  </a:schemeClr>
                </a:solidFill>
              </a:rPr>
              <a:t> das Mehmet (</a:t>
            </a:r>
            <a:r>
              <a:rPr lang="en-GB" sz="2400" dirty="0">
                <a:solidFill>
                  <a:schemeClr val="accent1">
                    <a:lumMod val="50000"/>
                  </a:schemeClr>
                </a:solidFill>
                <a:sym typeface="Wingdings" panose="05000000000000000000" pitchFamily="2" charset="2"/>
              </a:rPr>
              <a:t> ICH) </a:t>
            </a:r>
            <a:r>
              <a:rPr lang="en-GB" sz="2400" dirty="0" err="1">
                <a:solidFill>
                  <a:schemeClr val="accent1">
                    <a:lumMod val="50000"/>
                  </a:schemeClr>
                </a:solidFill>
                <a:sym typeface="Wingdings" panose="05000000000000000000" pitchFamily="2" charset="2"/>
              </a:rPr>
              <a:t>oder</a:t>
            </a:r>
            <a:r>
              <a:rPr lang="en-GB" sz="2400" dirty="0">
                <a:solidFill>
                  <a:schemeClr val="accent1">
                    <a:lumMod val="50000"/>
                  </a:schemeClr>
                </a:solidFill>
                <a:sym typeface="Wingdings" panose="05000000000000000000" pitchFamily="2" charset="2"/>
              </a:rPr>
              <a:t> Mia</a:t>
            </a:r>
            <a:r>
              <a:rPr lang="en-GB" sz="2400" dirty="0">
                <a:solidFill>
                  <a:schemeClr val="accent1">
                    <a:lumMod val="50000"/>
                  </a:schemeClr>
                </a:solidFill>
              </a:rPr>
              <a:t> (</a:t>
            </a:r>
            <a:r>
              <a:rPr lang="en-GB" sz="2400" dirty="0">
                <a:solidFill>
                  <a:schemeClr val="accent1">
                    <a:lumMod val="50000"/>
                  </a:schemeClr>
                </a:solidFill>
                <a:sym typeface="Wingdings" panose="05000000000000000000" pitchFamily="2" charset="2"/>
              </a:rPr>
              <a:t> DU)?</a:t>
            </a:r>
            <a:endParaRPr lang="en-GB" sz="2400" dirty="0">
              <a:solidFill>
                <a:schemeClr val="accent1">
                  <a:lumMod val="50000"/>
                </a:schemeClr>
              </a:solidFill>
            </a:endParaRPr>
          </a:p>
        </p:txBody>
      </p:sp>
      <p:graphicFrame>
        <p:nvGraphicFramePr>
          <p:cNvPr id="5" name="Content Placeholder 4" descr="table showing whether the sentence has  a plural or singular verb">
            <a:extLst>
              <a:ext uri="{FF2B5EF4-FFF2-40B4-BE49-F238E27FC236}">
                <a16:creationId xmlns:a16="http://schemas.microsoft.com/office/drawing/2014/main" id="{1BBF93D4-19D3-4CB8-AC6D-F1A3B6CCA784}"/>
              </a:ext>
            </a:extLst>
          </p:cNvPr>
          <p:cNvGraphicFramePr>
            <a:graphicFrameLocks/>
          </p:cNvGraphicFramePr>
          <p:nvPr>
            <p:extLst>
              <p:ext uri="{D42A27DB-BD31-4B8C-83A1-F6EECF244321}">
                <p14:modId xmlns:p14="http://schemas.microsoft.com/office/powerpoint/2010/main" val="1104301697"/>
              </p:ext>
            </p:extLst>
          </p:nvPr>
        </p:nvGraphicFramePr>
        <p:xfrm>
          <a:off x="285750" y="666189"/>
          <a:ext cx="6184323" cy="5637460"/>
        </p:xfrm>
        <a:graphic>
          <a:graphicData uri="http://schemas.openxmlformats.org/drawingml/2006/table">
            <a:tbl>
              <a:tblPr firstRow="1" bandRow="1">
                <a:tableStyleId>{5C22544A-7EE6-4342-B048-85BDC9FD1C3A}</a:tableStyleId>
              </a:tblPr>
              <a:tblGrid>
                <a:gridCol w="1071995">
                  <a:extLst>
                    <a:ext uri="{9D8B030D-6E8A-4147-A177-3AD203B41FA5}">
                      <a16:colId xmlns:a16="http://schemas.microsoft.com/office/drawing/2014/main" val="2548973513"/>
                    </a:ext>
                  </a:extLst>
                </a:gridCol>
                <a:gridCol w="2452255">
                  <a:extLst>
                    <a:ext uri="{9D8B030D-6E8A-4147-A177-3AD203B41FA5}">
                      <a16:colId xmlns:a16="http://schemas.microsoft.com/office/drawing/2014/main" val="1859025906"/>
                    </a:ext>
                  </a:extLst>
                </a:gridCol>
                <a:gridCol w="2660073">
                  <a:extLst>
                    <a:ext uri="{9D8B030D-6E8A-4147-A177-3AD203B41FA5}">
                      <a16:colId xmlns:a16="http://schemas.microsoft.com/office/drawing/2014/main" val="3979149899"/>
                    </a:ext>
                  </a:extLst>
                </a:gridCol>
              </a:tblGrid>
              <a:tr h="502348">
                <a:tc>
                  <a:txBody>
                    <a:bodyPr/>
                    <a:lstStyle/>
                    <a:p>
                      <a:endParaRPr kumimoji="0" lang="en-GB" sz="24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j-ea"/>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1">
                              <a:lumMod val="50000"/>
                            </a:schemeClr>
                          </a:solidFill>
                          <a:latin typeface="Century Gothic" panose="020B0502020202020204" pitchFamily="34" charset="0"/>
                        </a:rPr>
                        <a:t>Mehmet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1">
                              <a:lumMod val="50000"/>
                            </a:schemeClr>
                          </a:solidFill>
                          <a:latin typeface="Century Gothic" panose="020B0502020202020204" pitchFamily="34" charset="0"/>
                        </a:rPr>
                        <a:t>Mia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41889">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41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41889">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41889">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641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641889">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641889">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41889">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11" name="Rectangle 10">
            <a:hlinkClick r:id="" action="ppaction://noaction">
              <a:snd r:embed="rId3" name="23.8.wav"/>
            </a:hlinkClick>
            <a:extLst>
              <a:ext uri="{FF2B5EF4-FFF2-40B4-BE49-F238E27FC236}">
                <a16:creationId xmlns:a16="http://schemas.microsoft.com/office/drawing/2014/main" id="{1A10A7C1-2B20-4B90-ABD4-DD86E395768D}"/>
              </a:ext>
            </a:extLst>
          </p:cNvPr>
          <p:cNvSpPr/>
          <p:nvPr/>
        </p:nvSpPr>
        <p:spPr>
          <a:xfrm>
            <a:off x="523261" y="5706146"/>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8</a:t>
            </a:r>
          </a:p>
        </p:txBody>
      </p:sp>
      <p:pic>
        <p:nvPicPr>
          <p:cNvPr id="1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764" y="1229155"/>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ick clipart transparent">
            <a:extLst>
              <a:ext uri="{FF2B5EF4-FFF2-40B4-BE49-F238E27FC236}">
                <a16:creationId xmlns:a16="http://schemas.microsoft.com/office/drawing/2014/main" id="{D9412AB4-AD1F-4BEE-89F5-EB53D34F64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8071" y="1876070"/>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tick clipart transparent">
            <a:extLst>
              <a:ext uri="{FF2B5EF4-FFF2-40B4-BE49-F238E27FC236}">
                <a16:creationId xmlns:a16="http://schemas.microsoft.com/office/drawing/2014/main" id="{5269AB80-EB05-4F6D-AEB6-48E2AF3A70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8694" y="2494867"/>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tick clipart transparent">
            <a:extLst>
              <a:ext uri="{FF2B5EF4-FFF2-40B4-BE49-F238E27FC236}">
                <a16:creationId xmlns:a16="http://schemas.microsoft.com/office/drawing/2014/main" id="{1B935F6D-132E-4D80-848F-2AE64BFC67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764" y="3129128"/>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tick clipart transparent">
            <a:extLst>
              <a:ext uri="{FF2B5EF4-FFF2-40B4-BE49-F238E27FC236}">
                <a16:creationId xmlns:a16="http://schemas.microsoft.com/office/drawing/2014/main" id="{5C105773-7BC7-486A-BE29-B2C3E7B0B4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3982" y="4400893"/>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tick clipart transparent">
            <a:extLst>
              <a:ext uri="{FF2B5EF4-FFF2-40B4-BE49-F238E27FC236}">
                <a16:creationId xmlns:a16="http://schemas.microsoft.com/office/drawing/2014/main" id="{15AB1087-EDBE-473A-ADEC-1DC85DCF38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3982" y="3786561"/>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tick clipart transparent">
            <a:extLst>
              <a:ext uri="{FF2B5EF4-FFF2-40B4-BE49-F238E27FC236}">
                <a16:creationId xmlns:a16="http://schemas.microsoft.com/office/drawing/2014/main" id="{26612193-6888-4605-9AD0-33B0E57495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8692" y="5726551"/>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tick clipart transparent">
            <a:extLst>
              <a:ext uri="{FF2B5EF4-FFF2-40B4-BE49-F238E27FC236}">
                <a16:creationId xmlns:a16="http://schemas.microsoft.com/office/drawing/2014/main" id="{00F64B75-A35A-4C07-8ACC-DC74C3687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8692" y="5050842"/>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227" y="1585662"/>
            <a:ext cx="4004526" cy="2581106"/>
          </a:xfrm>
          <a:prstGeom prst="rect">
            <a:avLst/>
          </a:prstGeom>
        </p:spPr>
      </p:pic>
      <p:sp>
        <p:nvSpPr>
          <p:cNvPr id="24" name="Oval 23"/>
          <p:cNvSpPr/>
          <p:nvPr/>
        </p:nvSpPr>
        <p:spPr>
          <a:xfrm>
            <a:off x="9033627" y="1783514"/>
            <a:ext cx="1607022" cy="9856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7170138" y="1342278"/>
            <a:ext cx="3044536" cy="523220"/>
          </a:xfrm>
          <a:prstGeom prst="rect">
            <a:avLst/>
          </a:prstGeom>
          <a:noFill/>
        </p:spPr>
        <p:txBody>
          <a:bodyPr wrap="square" rtlCol="0">
            <a:spAutoFit/>
          </a:bodyPr>
          <a:lstStyle/>
          <a:p>
            <a:pPr algn="ctr"/>
            <a:r>
              <a:rPr lang="en-GB" sz="2800" b="1" dirty="0">
                <a:solidFill>
                  <a:schemeClr val="accent1">
                    <a:lumMod val="50000"/>
                  </a:schemeClr>
                </a:solidFill>
              </a:rPr>
              <a:t>Mehmet</a:t>
            </a:r>
          </a:p>
        </p:txBody>
      </p:sp>
      <p:sp>
        <p:nvSpPr>
          <p:cNvPr id="26" name="TextBox 25"/>
          <p:cNvSpPr txBox="1"/>
          <p:nvPr/>
        </p:nvSpPr>
        <p:spPr>
          <a:xfrm>
            <a:off x="9397288" y="3445274"/>
            <a:ext cx="3044536" cy="523220"/>
          </a:xfrm>
          <a:prstGeom prst="rect">
            <a:avLst/>
          </a:prstGeom>
          <a:noFill/>
        </p:spPr>
        <p:txBody>
          <a:bodyPr wrap="square" rtlCol="0">
            <a:spAutoFit/>
          </a:bodyPr>
          <a:lstStyle/>
          <a:p>
            <a:pPr algn="ctr"/>
            <a:r>
              <a:rPr lang="en-GB" sz="2800" b="1">
                <a:solidFill>
                  <a:schemeClr val="accent1">
                    <a:lumMod val="50000"/>
                  </a:schemeClr>
                </a:solidFill>
              </a:rPr>
              <a:t>Mia</a:t>
            </a:r>
            <a:endParaRPr lang="en-GB" sz="2800" b="1" dirty="0">
              <a:solidFill>
                <a:schemeClr val="accent1">
                  <a:lumMod val="50000"/>
                </a:schemeClr>
              </a:solidFill>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565" y="3801535"/>
            <a:ext cx="2400300" cy="2449830"/>
          </a:xfrm>
          <a:prstGeom prst="rect">
            <a:avLst/>
          </a:prstGeom>
        </p:spPr>
      </p:pic>
      <p:sp>
        <p:nvSpPr>
          <p:cNvPr id="22" name="Rectangle 21">
            <a:hlinkClick r:id="" action="ppaction://noaction">
              <a:snd r:embed="rId7" name="23.7.wav"/>
            </a:hlinkClick>
            <a:extLst>
              <a:ext uri="{FF2B5EF4-FFF2-40B4-BE49-F238E27FC236}">
                <a16:creationId xmlns:a16="http://schemas.microsoft.com/office/drawing/2014/main" id="{1A10A7C1-2B20-4B90-ABD4-DD86E395768D}"/>
              </a:ext>
            </a:extLst>
          </p:cNvPr>
          <p:cNvSpPr/>
          <p:nvPr/>
        </p:nvSpPr>
        <p:spPr>
          <a:xfrm>
            <a:off x="523261" y="5058658"/>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7</a:t>
            </a:r>
          </a:p>
        </p:txBody>
      </p:sp>
      <p:sp>
        <p:nvSpPr>
          <p:cNvPr id="28" name="Rectangle 27">
            <a:hlinkClick r:id="" action="ppaction://noaction">
              <a:snd r:embed="rId8" name="23.6.wav"/>
            </a:hlinkClick>
            <a:extLst>
              <a:ext uri="{FF2B5EF4-FFF2-40B4-BE49-F238E27FC236}">
                <a16:creationId xmlns:a16="http://schemas.microsoft.com/office/drawing/2014/main" id="{1A10A7C1-2B20-4B90-ABD4-DD86E395768D}"/>
              </a:ext>
            </a:extLst>
          </p:cNvPr>
          <p:cNvSpPr/>
          <p:nvPr/>
        </p:nvSpPr>
        <p:spPr>
          <a:xfrm>
            <a:off x="523261" y="4418085"/>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sp>
        <p:nvSpPr>
          <p:cNvPr id="29" name="Rectangle 28">
            <a:hlinkClick r:id="" action="ppaction://noaction">
              <a:snd r:embed="rId9" name="23.5.wav"/>
            </a:hlinkClick>
            <a:extLst>
              <a:ext uri="{FF2B5EF4-FFF2-40B4-BE49-F238E27FC236}">
                <a16:creationId xmlns:a16="http://schemas.microsoft.com/office/drawing/2014/main" id="{1A10A7C1-2B20-4B90-ABD4-DD86E395768D}"/>
              </a:ext>
            </a:extLst>
          </p:cNvPr>
          <p:cNvSpPr/>
          <p:nvPr/>
        </p:nvSpPr>
        <p:spPr>
          <a:xfrm>
            <a:off x="523261" y="3777233"/>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30" name="Rectangle 29">
            <a:hlinkClick r:id="" action="ppaction://noaction">
              <a:snd r:embed="rId10" name="23.4.wav"/>
            </a:hlinkClick>
            <a:extLst>
              <a:ext uri="{FF2B5EF4-FFF2-40B4-BE49-F238E27FC236}">
                <a16:creationId xmlns:a16="http://schemas.microsoft.com/office/drawing/2014/main" id="{1A10A7C1-2B20-4B90-ABD4-DD86E395768D}"/>
              </a:ext>
            </a:extLst>
          </p:cNvPr>
          <p:cNvSpPr/>
          <p:nvPr/>
        </p:nvSpPr>
        <p:spPr>
          <a:xfrm>
            <a:off x="523261" y="3143254"/>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31" name="Rectangle 30">
            <a:hlinkClick r:id="" action="ppaction://noaction">
              <a:snd r:embed="rId11" name="23.3.wav"/>
            </a:hlinkClick>
            <a:extLst>
              <a:ext uri="{FF2B5EF4-FFF2-40B4-BE49-F238E27FC236}">
                <a16:creationId xmlns:a16="http://schemas.microsoft.com/office/drawing/2014/main" id="{1A10A7C1-2B20-4B90-ABD4-DD86E395768D}"/>
              </a:ext>
            </a:extLst>
          </p:cNvPr>
          <p:cNvSpPr/>
          <p:nvPr/>
        </p:nvSpPr>
        <p:spPr>
          <a:xfrm>
            <a:off x="524371" y="2499187"/>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32" name="Rectangle 31">
            <a:hlinkClick r:id="" action="ppaction://noaction">
              <a:snd r:embed="rId12" name="23.2.wav"/>
            </a:hlinkClick>
            <a:extLst>
              <a:ext uri="{FF2B5EF4-FFF2-40B4-BE49-F238E27FC236}">
                <a16:creationId xmlns:a16="http://schemas.microsoft.com/office/drawing/2014/main" id="{1A10A7C1-2B20-4B90-ABD4-DD86E395768D}"/>
              </a:ext>
            </a:extLst>
          </p:cNvPr>
          <p:cNvSpPr/>
          <p:nvPr/>
        </p:nvSpPr>
        <p:spPr>
          <a:xfrm>
            <a:off x="524371" y="1868423"/>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33" name="Rectangle 32">
            <a:hlinkClick r:id="" action="ppaction://noaction">
              <a:snd r:embed="rId13" name="23.1.wav"/>
            </a:hlinkClick>
            <a:extLst>
              <a:ext uri="{FF2B5EF4-FFF2-40B4-BE49-F238E27FC236}">
                <a16:creationId xmlns:a16="http://schemas.microsoft.com/office/drawing/2014/main" id="{1A10A7C1-2B20-4B90-ABD4-DD86E395768D}"/>
              </a:ext>
            </a:extLst>
          </p:cNvPr>
          <p:cNvSpPr/>
          <p:nvPr/>
        </p:nvSpPr>
        <p:spPr>
          <a:xfrm>
            <a:off x="524371" y="1210479"/>
            <a:ext cx="576000" cy="540000"/>
          </a:xfrm>
          <a:prstGeom prst="rect">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3" name="Title 2"/>
          <p:cNvSpPr>
            <a:spLocks noGrp="1"/>
          </p:cNvSpPr>
          <p:nvPr>
            <p:ph type="title"/>
          </p:nvPr>
        </p:nvSpPr>
        <p:spPr>
          <a:xfrm>
            <a:off x="229574" y="-205201"/>
            <a:ext cx="10515600" cy="1325563"/>
          </a:xfrm>
        </p:spPr>
        <p:txBody>
          <a:bodyPr>
            <a:normAutofit/>
          </a:bodyPr>
          <a:lstStyle/>
          <a:p>
            <a:r>
              <a:rPr lang="en-GB" sz="2400" dirty="0">
                <a:solidFill>
                  <a:schemeClr val="accent1">
                    <a:lumMod val="50000"/>
                  </a:schemeClr>
                </a:solidFill>
              </a:rPr>
              <a:t>Mehmet</a:t>
            </a:r>
            <a:r>
              <a:rPr lang="en-GB" sz="2400" baseline="0" dirty="0">
                <a:solidFill>
                  <a:schemeClr val="accent1">
                    <a:lumMod val="50000"/>
                  </a:schemeClr>
                </a:solidFill>
              </a:rPr>
              <a:t> </a:t>
            </a:r>
            <a:r>
              <a:rPr lang="en-GB" sz="2400" baseline="0" dirty="0" err="1">
                <a:solidFill>
                  <a:schemeClr val="accent1">
                    <a:lumMod val="50000"/>
                  </a:schemeClr>
                </a:solidFill>
              </a:rPr>
              <a:t>redet</a:t>
            </a:r>
            <a:r>
              <a:rPr lang="en-GB" sz="2400" baseline="0" dirty="0">
                <a:solidFill>
                  <a:schemeClr val="accent1">
                    <a:lumMod val="50000"/>
                  </a:schemeClr>
                </a:solidFill>
              </a:rPr>
              <a:t> </a:t>
            </a:r>
            <a:r>
              <a:rPr lang="en-GB" sz="2400" baseline="0" dirty="0" err="1">
                <a:solidFill>
                  <a:schemeClr val="accent1">
                    <a:lumMod val="50000"/>
                  </a:schemeClr>
                </a:solidFill>
              </a:rPr>
              <a:t>mit</a:t>
            </a:r>
            <a:r>
              <a:rPr lang="en-GB" sz="2400" baseline="0" dirty="0">
                <a:solidFill>
                  <a:schemeClr val="accent1">
                    <a:lumMod val="50000"/>
                  </a:schemeClr>
                </a:solidFill>
              </a:rPr>
              <a:t> Mia.</a:t>
            </a:r>
            <a:endParaRPr lang="en-GB" sz="2400" dirty="0">
              <a:solidFill>
                <a:schemeClr val="accent1">
                  <a:lumMod val="50000"/>
                </a:schemeClr>
              </a:solidFill>
            </a:endParaRPr>
          </a:p>
        </p:txBody>
      </p:sp>
      <p:sp>
        <p:nvSpPr>
          <p:cNvPr id="3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189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1819446760"/>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6035163">
                  <a:extLst>
                    <a:ext uri="{9D8B030D-6E8A-4147-A177-3AD203B41FA5}">
                      <a16:colId xmlns:a16="http://schemas.microsoft.com/office/drawing/2014/main" val="2775102314"/>
                    </a:ext>
                  </a:extLst>
                </a:gridCol>
                <a:gridCol w="2365887">
                  <a:extLst>
                    <a:ext uri="{9D8B030D-6E8A-4147-A177-3AD203B41FA5}">
                      <a16:colId xmlns:a16="http://schemas.microsoft.com/office/drawing/2014/main" val="1859025906"/>
                    </a:ext>
                  </a:extLst>
                </a:gridCol>
                <a:gridCol w="2800350">
                  <a:extLst>
                    <a:ext uri="{9D8B030D-6E8A-4147-A177-3AD203B41FA5}">
                      <a16:colId xmlns:a16="http://schemas.microsoft.com/office/drawing/2014/main" val="3979149899"/>
                    </a:ext>
                  </a:extLst>
                </a:gridCol>
              </a:tblGrid>
              <a:tr h="633283">
                <a:tc gridSpan="2">
                  <a:txBody>
                    <a:bodyPr/>
                    <a:lstStyle/>
                    <a:p>
                      <a:endParaRPr lang="en-GB" sz="22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1">
                              <a:lumMod val="50000"/>
                            </a:schemeClr>
                          </a:solidFill>
                          <a:latin typeface="Century Gothic" panose="020B0502020202020204" pitchFamily="34" charset="0"/>
                        </a:rPr>
                        <a:t>sie</a:t>
                      </a:r>
                      <a:r>
                        <a:rPr lang="en-GB" sz="2800" b="1" dirty="0">
                          <a:solidFill>
                            <a:schemeClr val="accent1">
                              <a:lumMod val="50000"/>
                            </a:schemeClr>
                          </a:solidFill>
                          <a:latin typeface="Century Gothic" panose="020B0502020202020204" pitchFamily="34" charset="0"/>
                        </a:rPr>
                        <a:t> [she]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a:solidFill>
                            <a:schemeClr val="accent1">
                              <a:lumMod val="50000"/>
                            </a:schemeClr>
                          </a:solidFill>
                          <a:latin typeface="Century Gothic" panose="020B0502020202020204" pitchFamily="34" charset="0"/>
                        </a:rPr>
                        <a:t>du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kannst</a:t>
                      </a:r>
                      <a:r>
                        <a:rPr lang="en-GB" sz="2400" b="0" dirty="0">
                          <a:solidFill>
                            <a:schemeClr val="accent1">
                              <a:lumMod val="50000"/>
                            </a:schemeClr>
                          </a:solidFill>
                          <a:latin typeface="Century Gothic" panose="020B0502020202020204" pitchFamily="34" charset="0"/>
                        </a:rPr>
                        <a:t> Sport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machen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will </a:t>
                      </a:r>
                      <a:r>
                        <a:rPr lang="en-GB" sz="2400" b="0" dirty="0" err="1">
                          <a:solidFill>
                            <a:schemeClr val="accent1">
                              <a:lumMod val="50000"/>
                            </a:schemeClr>
                          </a:solidFill>
                          <a:latin typeface="Century Gothic" panose="020B0502020202020204" pitchFamily="34" charset="0"/>
                        </a:rPr>
                        <a:t>glücklich</a:t>
                      </a:r>
                      <a:r>
                        <a:rPr lang="en-GB" sz="2400" b="0" dirty="0">
                          <a:solidFill>
                            <a:schemeClr val="accent1">
                              <a:lumMod val="50000"/>
                            </a:schemeClr>
                          </a:solidFill>
                          <a:latin typeface="Century Gothic" panose="020B0502020202020204" pitchFamily="34" charset="0"/>
                        </a:rPr>
                        <a:t> sein.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      muss </a:t>
                      </a:r>
                      <a:r>
                        <a:rPr lang="en-GB" sz="2400" b="0" dirty="0" err="1">
                          <a:solidFill>
                            <a:schemeClr val="accent1">
                              <a:lumMod val="50000"/>
                            </a:schemeClr>
                          </a:solidFill>
                          <a:latin typeface="Century Gothic" panose="020B0502020202020204" pitchFamily="34" charset="0"/>
                        </a:rPr>
                        <a:t>gesund</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essen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darf</a:t>
                      </a:r>
                      <a:r>
                        <a:rPr lang="en-GB" sz="2400" b="0" baseline="0" dirty="0">
                          <a:solidFill>
                            <a:schemeClr val="accent1">
                              <a:lumMod val="50000"/>
                            </a:schemeClr>
                          </a:solidFill>
                          <a:latin typeface="Century Gothic" panose="020B0502020202020204" pitchFamily="34" charset="0"/>
                        </a:rPr>
                        <a:t> Sport </a:t>
                      </a:r>
                      <a:r>
                        <a:rPr lang="en-GB" sz="2400" b="0" baseline="0" dirty="0" err="1">
                          <a:solidFill>
                            <a:schemeClr val="accent1">
                              <a:lumMod val="50000"/>
                            </a:schemeClr>
                          </a:solidFill>
                          <a:latin typeface="Century Gothic" panose="020B0502020202020204" pitchFamily="34" charset="0"/>
                        </a:rPr>
                        <a:t>machen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willst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keine</a:t>
                      </a:r>
                      <a:r>
                        <a:rPr lang="en-GB" sz="2400" b="0" dirty="0">
                          <a:solidFill>
                            <a:schemeClr val="accent1">
                              <a:lumMod val="50000"/>
                            </a:schemeClr>
                          </a:solidFill>
                          <a:latin typeface="Century Gothic" panose="020B0502020202020204" pitchFamily="34" charset="0"/>
                        </a:rPr>
                        <a:t> Angst </a:t>
                      </a:r>
                      <a:r>
                        <a:rPr lang="en-GB" sz="2400" b="0" dirty="0" err="1">
                          <a:solidFill>
                            <a:schemeClr val="accent1">
                              <a:lumMod val="50000"/>
                            </a:schemeClr>
                          </a:solidFill>
                          <a:latin typeface="Century Gothic" panose="020B0502020202020204" pitchFamily="34" charset="0"/>
                        </a:rPr>
                        <a:t>haben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kann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mit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Freunden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reden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musst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genug</a:t>
                      </a:r>
                      <a:r>
                        <a:rPr lang="en-GB" sz="2400" b="0" dirty="0">
                          <a:solidFill>
                            <a:schemeClr val="accent1">
                              <a:lumMod val="50000"/>
                            </a:schemeClr>
                          </a:solidFill>
                          <a:latin typeface="Century Gothic" panose="020B0502020202020204" pitchFamily="34" charset="0"/>
                        </a:rPr>
                        <a:t> Wasser </a:t>
                      </a:r>
                      <a:r>
                        <a:rPr lang="en-GB" sz="2400" b="0" dirty="0" err="1">
                          <a:solidFill>
                            <a:schemeClr val="accent1">
                              <a:lumMod val="50000"/>
                            </a:schemeClr>
                          </a:solidFill>
                          <a:latin typeface="Century Gothic" panose="020B0502020202020204" pitchFamily="34" charset="0"/>
                        </a:rPr>
                        <a:t>trinken</a:t>
                      </a:r>
                      <a:r>
                        <a:rPr lang="en-GB" sz="2400" b="0" dirty="0">
                          <a:solidFill>
                            <a:schemeClr val="accent1">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darfst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früh</a:t>
                      </a:r>
                      <a:r>
                        <a:rPr lang="en-GB" sz="2400" b="0" dirty="0">
                          <a:solidFill>
                            <a:schemeClr val="accent1">
                              <a:lumMod val="50000"/>
                            </a:schemeClr>
                          </a:solidFill>
                          <a:latin typeface="Century Gothic" panose="020B0502020202020204" pitchFamily="34" charset="0"/>
                        </a:rPr>
                        <a:t> ins </a:t>
                      </a:r>
                      <a:r>
                        <a:rPr lang="en-GB" sz="2400" b="0" dirty="0" err="1">
                          <a:solidFill>
                            <a:schemeClr val="accent1">
                              <a:lumMod val="50000"/>
                            </a:schemeClr>
                          </a:solidFill>
                          <a:latin typeface="Century Gothic" panose="020B0502020202020204" pitchFamily="34" charset="0"/>
                        </a:rPr>
                        <a:t>Bett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613" y="1945759"/>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895" y="2424224"/>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895" y="3046912"/>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6038" y="3574595"/>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613" y="4105393"/>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6038" y="4642245"/>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613" y="5168946"/>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613" y="5763035"/>
            <a:ext cx="410964" cy="42808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0666" y="1276352"/>
            <a:ext cx="622465" cy="59897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7666" y="1298520"/>
            <a:ext cx="543426" cy="554640"/>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r="52679"/>
          <a:stretch/>
        </p:blipFill>
        <p:spPr>
          <a:xfrm>
            <a:off x="8449308" y="221787"/>
            <a:ext cx="477495" cy="65039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2574" y="250401"/>
            <a:ext cx="939677" cy="593171"/>
          </a:xfrm>
          <a:prstGeom prst="rect">
            <a:avLst/>
          </a:prstGeom>
        </p:spPr>
      </p:pic>
      <p:sp>
        <p:nvSpPr>
          <p:cNvPr id="20" name="Explosion 1 19"/>
          <p:cNvSpPr/>
          <p:nvPr/>
        </p:nvSpPr>
        <p:spPr>
          <a:xfrm>
            <a:off x="772497" y="1945759"/>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772501" y="2484093"/>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772499" y="3029344"/>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772498" y="3574595"/>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772497" y="4108244"/>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1 24"/>
          <p:cNvSpPr/>
          <p:nvPr/>
        </p:nvSpPr>
        <p:spPr>
          <a:xfrm>
            <a:off x="793760" y="4617187"/>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1 25"/>
          <p:cNvSpPr/>
          <p:nvPr/>
        </p:nvSpPr>
        <p:spPr>
          <a:xfrm>
            <a:off x="772497" y="5168946"/>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772497" y="5738529"/>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02694" y="1920985"/>
            <a:ext cx="6030087" cy="4348229"/>
          </a:xfrm>
          <a:prstGeom prst="rect">
            <a:avLst/>
          </a:prstGeom>
          <a:solidFill>
            <a:schemeClr val="accent1">
              <a:lumMod val="5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44971" y="527874"/>
            <a:ext cx="14129603" cy="707886"/>
          </a:xfrm>
          <a:prstGeom prst="rect">
            <a:avLst/>
          </a:prstGeom>
        </p:spPr>
        <p:txBody>
          <a:bodyPr wrap="square">
            <a:spAutoFit/>
          </a:bodyPr>
          <a:lstStyle/>
          <a:p>
            <a:pPr lvl="0"/>
            <a:br>
              <a:rPr lang="en-GB" sz="2000" dirty="0">
                <a:solidFill>
                  <a:schemeClr val="accent1">
                    <a:lumMod val="50000"/>
                  </a:schemeClr>
                </a:solidFill>
                <a:latin typeface="Century Gothic" panose="020B0502020202020204" pitchFamily="34" charset="0"/>
              </a:rPr>
            </a:br>
            <a:r>
              <a:rPr lang="en-GB" sz="2000" dirty="0">
                <a:solidFill>
                  <a:schemeClr val="accent1">
                    <a:lumMod val="50000"/>
                  </a:schemeClr>
                </a:solidFill>
                <a:latin typeface="Century Gothic" panose="020B0502020202020204" pitchFamily="34" charset="0"/>
              </a:rPr>
              <a:t>Der Computer </a:t>
            </a:r>
            <a:r>
              <a:rPr lang="en-GB" sz="2000" err="1">
                <a:solidFill>
                  <a:schemeClr val="accent1">
                    <a:lumMod val="50000"/>
                  </a:schemeClr>
                </a:solidFill>
                <a:latin typeface="Century Gothic" panose="020B0502020202020204" pitchFamily="34" charset="0"/>
              </a:rPr>
              <a:t>ist</a:t>
            </a:r>
            <a:r>
              <a:rPr lang="en-GB" sz="2000">
                <a:solidFill>
                  <a:schemeClr val="accent1">
                    <a:lumMod val="50000"/>
                  </a:schemeClr>
                </a:solidFill>
                <a:latin typeface="Century Gothic" panose="020B0502020202020204" pitchFamily="34" charset="0"/>
              </a:rPr>
              <a:t> nochmal kaputt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Schreibt</a:t>
            </a:r>
            <a:r>
              <a:rPr lang="en-GB" sz="2000" dirty="0">
                <a:solidFill>
                  <a:schemeClr val="accent1">
                    <a:lumMod val="50000"/>
                  </a:schemeClr>
                </a:solidFill>
                <a:latin typeface="Century Gothic" panose="020B0502020202020204" pitchFamily="34" charset="0"/>
              </a:rPr>
              <a:t> </a:t>
            </a:r>
            <a:r>
              <a:rPr lang="en-GB" sz="2000" err="1">
                <a:solidFill>
                  <a:schemeClr val="accent1">
                    <a:lumMod val="50000"/>
                  </a:schemeClr>
                </a:solidFill>
                <a:latin typeface="Century Gothic" panose="020B0502020202020204" pitchFamily="34" charset="0"/>
              </a:rPr>
              <a:t>er</a:t>
            </a:r>
            <a:r>
              <a:rPr lang="en-GB" sz="2000">
                <a:solidFill>
                  <a:schemeClr val="accent1">
                    <a:lumMod val="50000"/>
                  </a:schemeClr>
                </a:solidFill>
                <a:latin typeface="Century Gothic" panose="020B0502020202020204" pitchFamily="34" charset="0"/>
              </a:rPr>
              <a:t> ‘sie’ (Mia) </a:t>
            </a:r>
            <a:r>
              <a:rPr lang="en-GB" sz="2000" dirty="0" err="1">
                <a:solidFill>
                  <a:schemeClr val="accent1">
                    <a:lumMod val="50000"/>
                  </a:schemeClr>
                </a:solidFill>
                <a:latin typeface="Century Gothic" panose="020B0502020202020204" pitchFamily="34" charset="0"/>
              </a:rPr>
              <a:t>oder</a:t>
            </a:r>
            <a:r>
              <a:rPr lang="en-GB" sz="2000" dirty="0">
                <a:solidFill>
                  <a:schemeClr val="accent1">
                    <a:lumMod val="50000"/>
                  </a:schemeClr>
                </a:solidFill>
                <a:latin typeface="Century Gothic" panose="020B0502020202020204" pitchFamily="34" charset="0"/>
              </a:rPr>
              <a:t> ‘du</a:t>
            </a:r>
            <a:r>
              <a:rPr lang="en-GB" sz="2000">
                <a:solidFill>
                  <a:schemeClr val="accent1">
                    <a:lumMod val="50000"/>
                  </a:schemeClr>
                </a:solidFill>
                <a:latin typeface="Century Gothic" panose="020B0502020202020204" pitchFamily="34" charset="0"/>
              </a:rPr>
              <a:t>’ (Wolfgang)?</a:t>
            </a:r>
            <a:endParaRPr lang="en-GB" sz="2000" dirty="0">
              <a:solidFill>
                <a:schemeClr val="accent1">
                  <a:lumMod val="50000"/>
                </a:schemeClr>
              </a:solidFill>
              <a:latin typeface="Century Gothic" panose="020B0502020202020204" pitchFamily="34" charset="0"/>
            </a:endParaRPr>
          </a:p>
        </p:txBody>
      </p:sp>
      <p:sp>
        <p:nvSpPr>
          <p:cNvPr id="30" name="Rectangle 29"/>
          <p:cNvSpPr/>
          <p:nvPr/>
        </p:nvSpPr>
        <p:spPr>
          <a:xfrm>
            <a:off x="244971" y="481882"/>
            <a:ext cx="5464958" cy="400110"/>
          </a:xfrm>
          <a:prstGeom prst="rect">
            <a:avLst/>
          </a:prstGeom>
        </p:spPr>
        <p:txBody>
          <a:bodyPr wrap="none">
            <a:spAutoFit/>
          </a:bodyPr>
          <a:lstStyle/>
          <a:p>
            <a:r>
              <a:rPr lang="en-GB" sz="2000" dirty="0">
                <a:solidFill>
                  <a:srgbClr val="5B9BD5">
                    <a:lumMod val="50000"/>
                  </a:srgbClr>
                </a:solidFill>
                <a:latin typeface="Century Gothic" panose="020B0502020202020204" pitchFamily="34" charset="0"/>
              </a:rPr>
              <a:t>Mehmet </a:t>
            </a:r>
            <a:r>
              <a:rPr lang="en-GB" sz="2000" dirty="0" err="1">
                <a:solidFill>
                  <a:srgbClr val="5B9BD5">
                    <a:lumMod val="50000"/>
                  </a:srgbClr>
                </a:solidFill>
                <a:latin typeface="Century Gothic" panose="020B0502020202020204" pitchFamily="34" charset="0"/>
              </a:rPr>
              <a:t>schreibt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eine</a:t>
            </a:r>
            <a:r>
              <a:rPr lang="en-GB" sz="2000" dirty="0">
                <a:solidFill>
                  <a:srgbClr val="5B9BD5">
                    <a:lumMod val="50000"/>
                  </a:srgbClr>
                </a:solidFill>
                <a:latin typeface="Century Gothic" panose="020B0502020202020204" pitchFamily="34" charset="0"/>
              </a:rPr>
              <a:t> Email an Wolfgang. </a:t>
            </a:r>
            <a:endParaRPr lang="en-GB" dirty="0"/>
          </a:p>
        </p:txBody>
      </p:sp>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46587" y="56874"/>
            <a:ext cx="3213124" cy="490114"/>
          </a:xfrm>
        </p:spPr>
        <p:txBody>
          <a:bodyPr>
            <a:normAutofit/>
          </a:bodyPr>
          <a:lstStyle/>
          <a:p>
            <a:r>
              <a:rPr lang="en-GB" sz="2800" b="1" dirty="0">
                <a:solidFill>
                  <a:schemeClr val="accent1">
                    <a:lumMod val="50000"/>
                  </a:schemeClr>
                </a:solidFill>
              </a:rPr>
              <a:t>Das </a:t>
            </a:r>
            <a:r>
              <a:rPr lang="en-GB" sz="2800" b="1" dirty="0" err="1">
                <a:solidFill>
                  <a:schemeClr val="accent1">
                    <a:lumMod val="50000"/>
                  </a:schemeClr>
                </a:solidFill>
              </a:rPr>
              <a:t>gute</a:t>
            </a:r>
            <a:r>
              <a:rPr lang="en-GB" sz="2800" b="1" dirty="0">
                <a:solidFill>
                  <a:schemeClr val="accent1">
                    <a:lumMod val="50000"/>
                  </a:schemeClr>
                </a:solidFill>
              </a:rPr>
              <a:t> </a:t>
            </a:r>
            <a:r>
              <a:rPr lang="en-GB" sz="2800" b="1" dirty="0" err="1">
                <a:solidFill>
                  <a:schemeClr val="accent1">
                    <a:lumMod val="50000"/>
                  </a:schemeClr>
                </a:solidFill>
              </a:rPr>
              <a:t>Leben</a:t>
            </a:r>
            <a:r>
              <a:rPr lang="en-GB" sz="2800" b="1" dirty="0">
                <a:solidFill>
                  <a:schemeClr val="accent1">
                    <a:lumMod val="50000"/>
                  </a:schemeClr>
                </a:solidFill>
              </a:rPr>
              <a:t>*</a:t>
            </a:r>
            <a:endParaRPr lang="en-US" dirty="0">
              <a:solidFill>
                <a:schemeClr val="accent1">
                  <a:lumMod val="50000"/>
                </a:schemeClr>
              </a:solidFill>
            </a:endParaRPr>
          </a:p>
        </p:txBody>
      </p:sp>
      <p:sp>
        <p:nvSpPr>
          <p:cNvPr id="3" name="TextBox 2"/>
          <p:cNvSpPr txBox="1"/>
          <p:nvPr/>
        </p:nvSpPr>
        <p:spPr>
          <a:xfrm>
            <a:off x="3340802" y="6414686"/>
            <a:ext cx="4738254" cy="400110"/>
          </a:xfrm>
          <a:prstGeom prst="rect">
            <a:avLst/>
          </a:prstGeom>
          <a:noFill/>
          <a:ln>
            <a:solidFill>
              <a:schemeClr val="bg1"/>
            </a:solidFill>
          </a:ln>
        </p:spPr>
        <p:txBody>
          <a:bodyPr wrap="square" rtlCol="0">
            <a:spAutoFit/>
          </a:bodyPr>
          <a:lstStyle/>
          <a:p>
            <a:r>
              <a:rPr lang="en-GB" sz="2000" dirty="0">
                <a:solidFill>
                  <a:schemeClr val="bg1"/>
                </a:solidFill>
              </a:rPr>
              <a:t>*das </a:t>
            </a:r>
            <a:r>
              <a:rPr lang="en-GB" sz="2000" dirty="0" err="1">
                <a:solidFill>
                  <a:schemeClr val="bg1"/>
                </a:solidFill>
              </a:rPr>
              <a:t>gute</a:t>
            </a:r>
            <a:r>
              <a:rPr lang="en-GB" sz="2000" dirty="0">
                <a:solidFill>
                  <a:schemeClr val="bg1"/>
                </a:solidFill>
              </a:rPr>
              <a:t> </a:t>
            </a:r>
            <a:r>
              <a:rPr lang="en-GB" sz="2000" dirty="0" err="1">
                <a:solidFill>
                  <a:schemeClr val="bg1"/>
                </a:solidFill>
              </a:rPr>
              <a:t>Leben</a:t>
            </a:r>
            <a:r>
              <a:rPr lang="en-GB" sz="2000" dirty="0">
                <a:solidFill>
                  <a:schemeClr val="bg1"/>
                </a:solidFill>
              </a:rPr>
              <a:t> = the good life</a:t>
            </a:r>
          </a:p>
        </p:txBody>
      </p:sp>
      <p:sp>
        <p:nvSpPr>
          <p:cNvPr id="3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93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8" grpId="1" animBg="1"/>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127094800"/>
              </p:ext>
            </p:extLst>
          </p:nvPr>
        </p:nvGraphicFramePr>
        <p:xfrm>
          <a:off x="152400" y="1276352"/>
          <a:ext cx="11875477"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5897969">
                  <a:extLst>
                    <a:ext uri="{9D8B030D-6E8A-4147-A177-3AD203B41FA5}">
                      <a16:colId xmlns:a16="http://schemas.microsoft.com/office/drawing/2014/main" val="2775102314"/>
                    </a:ext>
                  </a:extLst>
                </a:gridCol>
                <a:gridCol w="5425058">
                  <a:extLst>
                    <a:ext uri="{9D8B030D-6E8A-4147-A177-3AD203B41FA5}">
                      <a16:colId xmlns:a16="http://schemas.microsoft.com/office/drawing/2014/main" val="1859025906"/>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1">
                              <a:lumMod val="50000"/>
                            </a:schemeClr>
                          </a:solidFill>
                          <a:latin typeface="Century Gothic" panose="020B0502020202020204" pitchFamily="34" charset="0"/>
                        </a:rPr>
                        <a:t>Englisch</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kannst</a:t>
                      </a:r>
                      <a:r>
                        <a:rPr lang="en-GB" sz="2400" b="0" dirty="0">
                          <a:solidFill>
                            <a:schemeClr val="accent1">
                              <a:lumMod val="50000"/>
                            </a:schemeClr>
                          </a:solidFill>
                          <a:latin typeface="Century Gothic" panose="020B0502020202020204" pitchFamily="34" charset="0"/>
                        </a:rPr>
                        <a:t> Sport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machen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Sie will </a:t>
                      </a:r>
                      <a:r>
                        <a:rPr lang="en-GB" sz="2400" b="0" dirty="0" err="1">
                          <a:solidFill>
                            <a:schemeClr val="accent1">
                              <a:lumMod val="50000"/>
                            </a:schemeClr>
                          </a:solidFill>
                          <a:latin typeface="Century Gothic" panose="020B0502020202020204" pitchFamily="34" charset="0"/>
                        </a:rPr>
                        <a:t>glücklich</a:t>
                      </a:r>
                      <a:r>
                        <a:rPr lang="en-GB" sz="2400" b="0" dirty="0">
                          <a:solidFill>
                            <a:schemeClr val="accent1">
                              <a:lumMod val="50000"/>
                            </a:schemeClr>
                          </a:solidFill>
                          <a:latin typeface="Century Gothic" panose="020B0502020202020204" pitchFamily="34" charset="0"/>
                        </a:rPr>
                        <a:t> sein.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Sie muss </a:t>
                      </a:r>
                      <a:r>
                        <a:rPr lang="en-GB" sz="2400" b="0" dirty="0" err="1">
                          <a:solidFill>
                            <a:schemeClr val="accent1">
                              <a:lumMod val="50000"/>
                            </a:schemeClr>
                          </a:solidFill>
                          <a:latin typeface="Century Gothic" panose="020B0502020202020204" pitchFamily="34" charset="0"/>
                        </a:rPr>
                        <a:t>gesund</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essen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Sie </a:t>
                      </a:r>
                      <a:r>
                        <a:rPr lang="en-GB" sz="2400" b="0" baseline="0" dirty="0" err="1">
                          <a:solidFill>
                            <a:schemeClr val="accent1">
                              <a:lumMod val="50000"/>
                            </a:schemeClr>
                          </a:solidFill>
                          <a:latin typeface="Century Gothic" panose="020B0502020202020204" pitchFamily="34" charset="0"/>
                        </a:rPr>
                        <a:t>darf</a:t>
                      </a:r>
                      <a:r>
                        <a:rPr lang="en-GB" sz="2400" b="0" baseline="0" dirty="0">
                          <a:solidFill>
                            <a:schemeClr val="accent1">
                              <a:lumMod val="50000"/>
                            </a:schemeClr>
                          </a:solidFill>
                          <a:latin typeface="Century Gothic" panose="020B0502020202020204" pitchFamily="34" charset="0"/>
                        </a:rPr>
                        <a:t> Sport </a:t>
                      </a:r>
                      <a:r>
                        <a:rPr lang="en-GB" sz="2400" b="0" baseline="0" dirty="0" err="1">
                          <a:solidFill>
                            <a:schemeClr val="accent1">
                              <a:lumMod val="50000"/>
                            </a:schemeClr>
                          </a:solidFill>
                          <a:latin typeface="Century Gothic" panose="020B0502020202020204" pitchFamily="34" charset="0"/>
                        </a:rPr>
                        <a:t>machen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willst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keine</a:t>
                      </a:r>
                      <a:r>
                        <a:rPr lang="en-GB" sz="2400" b="0" dirty="0">
                          <a:solidFill>
                            <a:schemeClr val="accent1">
                              <a:lumMod val="50000"/>
                            </a:schemeClr>
                          </a:solidFill>
                          <a:latin typeface="Century Gothic" panose="020B0502020202020204" pitchFamily="34" charset="0"/>
                        </a:rPr>
                        <a:t> Angst </a:t>
                      </a:r>
                      <a:r>
                        <a:rPr lang="en-GB" sz="2400" b="0" dirty="0" err="1">
                          <a:solidFill>
                            <a:schemeClr val="accent1">
                              <a:lumMod val="50000"/>
                            </a:schemeClr>
                          </a:solidFill>
                          <a:latin typeface="Century Gothic" panose="020B0502020202020204" pitchFamily="34" charset="0"/>
                        </a:rPr>
                        <a:t>haben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Sie </a:t>
                      </a:r>
                      <a:r>
                        <a:rPr lang="en-GB" sz="2400" b="0" dirty="0" err="1">
                          <a:solidFill>
                            <a:schemeClr val="accent1">
                              <a:lumMod val="50000"/>
                            </a:schemeClr>
                          </a:solidFill>
                          <a:latin typeface="Century Gothic" panose="020B0502020202020204" pitchFamily="34" charset="0"/>
                        </a:rPr>
                        <a:t>kann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mit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Freunden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reden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musst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genug</a:t>
                      </a:r>
                      <a:r>
                        <a:rPr lang="en-GB" sz="2400" b="0" dirty="0">
                          <a:solidFill>
                            <a:schemeClr val="accent1">
                              <a:lumMod val="50000"/>
                            </a:schemeClr>
                          </a:solidFill>
                          <a:latin typeface="Century Gothic" panose="020B0502020202020204" pitchFamily="34" charset="0"/>
                        </a:rPr>
                        <a:t> Wasser </a:t>
                      </a:r>
                      <a:r>
                        <a:rPr lang="en-GB" sz="2400" b="0" dirty="0" err="1">
                          <a:solidFill>
                            <a:schemeClr val="accent1">
                              <a:lumMod val="50000"/>
                            </a:schemeClr>
                          </a:solidFill>
                          <a:latin typeface="Century Gothic" panose="020B0502020202020204" pitchFamily="34" charset="0"/>
                        </a:rPr>
                        <a:t>trinken</a:t>
                      </a:r>
                      <a:r>
                        <a:rPr lang="en-GB" sz="2400" b="0" dirty="0">
                          <a:solidFill>
                            <a:schemeClr val="accent1">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darfst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früh</a:t>
                      </a:r>
                      <a:r>
                        <a:rPr lang="en-GB" sz="2400" b="0" dirty="0">
                          <a:solidFill>
                            <a:schemeClr val="accent1">
                              <a:lumMod val="50000"/>
                            </a:schemeClr>
                          </a:solidFill>
                          <a:latin typeface="Century Gothic" panose="020B0502020202020204" pitchFamily="34" charset="0"/>
                        </a:rPr>
                        <a:t> ins </a:t>
                      </a:r>
                      <a:r>
                        <a:rPr lang="en-GB" sz="2400" b="0" dirty="0" err="1">
                          <a:solidFill>
                            <a:schemeClr val="accent1">
                              <a:lumMod val="50000"/>
                            </a:schemeClr>
                          </a:solidFill>
                          <a:latin typeface="Century Gothic" panose="020B0502020202020204" pitchFamily="34" charset="0"/>
                        </a:rPr>
                        <a:t>Bett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30" name="Rectangle 29"/>
          <p:cNvSpPr/>
          <p:nvPr/>
        </p:nvSpPr>
        <p:spPr>
          <a:xfrm>
            <a:off x="152400" y="700858"/>
            <a:ext cx="3922869" cy="400110"/>
          </a:xfrm>
          <a:prstGeom prst="rect">
            <a:avLst/>
          </a:prstGeom>
        </p:spPr>
        <p:txBody>
          <a:bodyPr wrap="none">
            <a:spAutoFit/>
          </a:bodyPr>
          <a:lstStyle/>
          <a:p>
            <a:r>
              <a:rPr lang="en-GB" sz="2000" dirty="0" err="1">
                <a:solidFill>
                  <a:schemeClr val="accent1">
                    <a:lumMod val="50000"/>
                  </a:schemeClr>
                </a:solidFill>
                <a:latin typeface="Century Gothic" panose="020B0502020202020204" pitchFamily="34" charset="0"/>
              </a:rPr>
              <a:t>Schreib</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Sätze</a:t>
            </a:r>
            <a:r>
              <a:rPr lang="en-GB" sz="2000" dirty="0">
                <a:solidFill>
                  <a:schemeClr val="accent1">
                    <a:lumMod val="50000"/>
                  </a:schemeClr>
                </a:solidFill>
                <a:latin typeface="Century Gothic" panose="020B0502020202020204" pitchFamily="34" charset="0"/>
              </a:rPr>
              <a:t> auf </a:t>
            </a:r>
            <a:r>
              <a:rPr lang="en-GB" sz="2000" dirty="0" err="1">
                <a:solidFill>
                  <a:schemeClr val="accent1">
                    <a:lumMod val="50000"/>
                  </a:schemeClr>
                </a:solidFill>
                <a:latin typeface="Century Gothic" panose="020B0502020202020204" pitchFamily="34" charset="0"/>
              </a:rPr>
              <a:t>Englisch</a:t>
            </a:r>
            <a:r>
              <a:rPr lang="en-GB" sz="2000" dirty="0">
                <a:solidFill>
                  <a:schemeClr val="accent1">
                    <a:lumMod val="50000"/>
                  </a:schemeClr>
                </a:solidFill>
                <a:latin typeface="Century Gothic" panose="020B0502020202020204" pitchFamily="34" charset="0"/>
              </a:rPr>
              <a:t>.</a:t>
            </a:r>
            <a:endParaRPr lang="en-GB" dirty="0">
              <a:solidFill>
                <a:schemeClr val="accent1">
                  <a:lumMod val="50000"/>
                </a:schemeClr>
              </a:solidFill>
            </a:endParaRPr>
          </a:p>
        </p:txBody>
      </p:sp>
      <p:sp>
        <p:nvSpPr>
          <p:cNvPr id="2" name="TextBox 1"/>
          <p:cNvSpPr txBox="1"/>
          <p:nvPr/>
        </p:nvSpPr>
        <p:spPr>
          <a:xfrm>
            <a:off x="6609977" y="1934308"/>
            <a:ext cx="5363308" cy="461665"/>
          </a:xfrm>
          <a:prstGeom prst="rect">
            <a:avLst/>
          </a:prstGeom>
          <a:noFill/>
        </p:spPr>
        <p:txBody>
          <a:bodyPr wrap="square" rtlCol="0">
            <a:spAutoFit/>
          </a:bodyPr>
          <a:lstStyle/>
          <a:p>
            <a:r>
              <a:rPr lang="en-GB" sz="2400" b="1" i="1" dirty="0">
                <a:solidFill>
                  <a:srgbClr val="DAA520"/>
                </a:solidFill>
              </a:rPr>
              <a:t>You can do sport.</a:t>
            </a:r>
          </a:p>
        </p:txBody>
      </p:sp>
      <p:sp>
        <p:nvSpPr>
          <p:cNvPr id="32" name="TextBox 31"/>
          <p:cNvSpPr txBox="1"/>
          <p:nvPr/>
        </p:nvSpPr>
        <p:spPr>
          <a:xfrm>
            <a:off x="6609977" y="2487978"/>
            <a:ext cx="5363308" cy="461665"/>
          </a:xfrm>
          <a:prstGeom prst="rect">
            <a:avLst/>
          </a:prstGeom>
          <a:noFill/>
        </p:spPr>
        <p:txBody>
          <a:bodyPr wrap="square" rtlCol="0">
            <a:spAutoFit/>
          </a:bodyPr>
          <a:lstStyle/>
          <a:p>
            <a:r>
              <a:rPr lang="en-GB" sz="2400" b="1" i="1" dirty="0">
                <a:solidFill>
                  <a:srgbClr val="DAA520"/>
                </a:solidFill>
              </a:rPr>
              <a:t>She wants to be happy.</a:t>
            </a:r>
          </a:p>
        </p:txBody>
      </p:sp>
      <p:sp>
        <p:nvSpPr>
          <p:cNvPr id="33" name="TextBox 32"/>
          <p:cNvSpPr txBox="1"/>
          <p:nvPr/>
        </p:nvSpPr>
        <p:spPr>
          <a:xfrm>
            <a:off x="6609977" y="3017883"/>
            <a:ext cx="5363308" cy="461665"/>
          </a:xfrm>
          <a:prstGeom prst="rect">
            <a:avLst/>
          </a:prstGeom>
          <a:noFill/>
        </p:spPr>
        <p:txBody>
          <a:bodyPr wrap="square" rtlCol="0">
            <a:spAutoFit/>
          </a:bodyPr>
          <a:lstStyle/>
          <a:p>
            <a:r>
              <a:rPr lang="en-GB" sz="2400" b="1" i="1" dirty="0">
                <a:solidFill>
                  <a:srgbClr val="DAA520"/>
                </a:solidFill>
              </a:rPr>
              <a:t>She must eat healthily.</a:t>
            </a:r>
          </a:p>
        </p:txBody>
      </p:sp>
      <p:sp>
        <p:nvSpPr>
          <p:cNvPr id="34" name="TextBox 33"/>
          <p:cNvSpPr txBox="1"/>
          <p:nvPr/>
        </p:nvSpPr>
        <p:spPr>
          <a:xfrm>
            <a:off x="6609977" y="3547104"/>
            <a:ext cx="5363308" cy="461665"/>
          </a:xfrm>
          <a:prstGeom prst="rect">
            <a:avLst/>
          </a:prstGeom>
          <a:noFill/>
        </p:spPr>
        <p:txBody>
          <a:bodyPr wrap="square" rtlCol="0">
            <a:spAutoFit/>
          </a:bodyPr>
          <a:lstStyle/>
          <a:p>
            <a:r>
              <a:rPr lang="en-GB" sz="2400" b="1" i="1" dirty="0">
                <a:solidFill>
                  <a:srgbClr val="DAA520"/>
                </a:solidFill>
              </a:rPr>
              <a:t>She is allowed to do sport.</a:t>
            </a:r>
          </a:p>
        </p:txBody>
      </p:sp>
      <p:sp>
        <p:nvSpPr>
          <p:cNvPr id="35" name="TextBox 34"/>
          <p:cNvSpPr txBox="1"/>
          <p:nvPr/>
        </p:nvSpPr>
        <p:spPr>
          <a:xfrm>
            <a:off x="6609977" y="4081022"/>
            <a:ext cx="5363308" cy="461665"/>
          </a:xfrm>
          <a:prstGeom prst="rect">
            <a:avLst/>
          </a:prstGeom>
          <a:noFill/>
        </p:spPr>
        <p:txBody>
          <a:bodyPr wrap="square" rtlCol="0">
            <a:spAutoFit/>
          </a:bodyPr>
          <a:lstStyle/>
          <a:p>
            <a:r>
              <a:rPr lang="en-GB" sz="2400" b="1" i="1" dirty="0">
                <a:solidFill>
                  <a:srgbClr val="DAA520"/>
                </a:solidFill>
              </a:rPr>
              <a:t>You want to have no fear.</a:t>
            </a:r>
          </a:p>
        </p:txBody>
      </p:sp>
      <p:sp>
        <p:nvSpPr>
          <p:cNvPr id="36" name="TextBox 35"/>
          <p:cNvSpPr txBox="1"/>
          <p:nvPr/>
        </p:nvSpPr>
        <p:spPr>
          <a:xfrm>
            <a:off x="6609977" y="4611711"/>
            <a:ext cx="5363308" cy="461665"/>
          </a:xfrm>
          <a:prstGeom prst="rect">
            <a:avLst/>
          </a:prstGeom>
          <a:noFill/>
        </p:spPr>
        <p:txBody>
          <a:bodyPr wrap="square" rtlCol="0">
            <a:spAutoFit/>
          </a:bodyPr>
          <a:lstStyle/>
          <a:p>
            <a:r>
              <a:rPr lang="en-GB" sz="2400" b="1" i="1" dirty="0">
                <a:solidFill>
                  <a:srgbClr val="DAA520"/>
                </a:solidFill>
              </a:rPr>
              <a:t>She can talk to friends.</a:t>
            </a:r>
          </a:p>
        </p:txBody>
      </p:sp>
      <p:sp>
        <p:nvSpPr>
          <p:cNvPr id="37" name="TextBox 36"/>
          <p:cNvSpPr txBox="1"/>
          <p:nvPr/>
        </p:nvSpPr>
        <p:spPr>
          <a:xfrm>
            <a:off x="6609977" y="5156048"/>
            <a:ext cx="5363308" cy="461665"/>
          </a:xfrm>
          <a:prstGeom prst="rect">
            <a:avLst/>
          </a:prstGeom>
          <a:noFill/>
        </p:spPr>
        <p:txBody>
          <a:bodyPr wrap="square" rtlCol="0">
            <a:spAutoFit/>
          </a:bodyPr>
          <a:lstStyle/>
          <a:p>
            <a:r>
              <a:rPr lang="en-GB" sz="2400" b="1" i="1" dirty="0">
                <a:solidFill>
                  <a:srgbClr val="DAA520"/>
                </a:solidFill>
              </a:rPr>
              <a:t>You must drink enough water.</a:t>
            </a:r>
          </a:p>
        </p:txBody>
      </p:sp>
      <p:sp>
        <p:nvSpPr>
          <p:cNvPr id="38" name="TextBox 37"/>
          <p:cNvSpPr txBox="1"/>
          <p:nvPr/>
        </p:nvSpPr>
        <p:spPr>
          <a:xfrm>
            <a:off x="6609976" y="5732454"/>
            <a:ext cx="5527431" cy="461665"/>
          </a:xfrm>
          <a:prstGeom prst="rect">
            <a:avLst/>
          </a:prstGeom>
          <a:noFill/>
        </p:spPr>
        <p:txBody>
          <a:bodyPr wrap="square" rtlCol="0">
            <a:spAutoFit/>
          </a:bodyPr>
          <a:lstStyle/>
          <a:p>
            <a:r>
              <a:rPr lang="en-GB" sz="2400" b="1" i="1" dirty="0">
                <a:solidFill>
                  <a:srgbClr val="DAA520"/>
                </a:solidFill>
              </a:rPr>
              <a:t>You are allowed to go to bed early.</a:t>
            </a:r>
          </a:p>
        </p:txBody>
      </p:sp>
      <p:sp>
        <p:nvSpPr>
          <p:cNvPr id="3" name="Title 2">
            <a:extLst>
              <a:ext uri="{FF2B5EF4-FFF2-40B4-BE49-F238E27FC236}">
                <a16:creationId xmlns:a16="http://schemas.microsoft.com/office/drawing/2014/main" id="{C9FC0AE6-61D2-DC4C-AA20-F5727C287EC4}"/>
              </a:ext>
            </a:extLst>
          </p:cNvPr>
          <p:cNvSpPr>
            <a:spLocks noGrp="1"/>
          </p:cNvSpPr>
          <p:nvPr>
            <p:ph type="title"/>
          </p:nvPr>
        </p:nvSpPr>
        <p:spPr>
          <a:xfrm>
            <a:off x="152400" y="-191248"/>
            <a:ext cx="10515600" cy="1325563"/>
          </a:xfrm>
        </p:spPr>
        <p:txBody>
          <a:bodyPr>
            <a:normAutofit/>
          </a:bodyPr>
          <a:lstStyle/>
          <a:p>
            <a:r>
              <a:rPr lang="en-GB" sz="2800" b="1" dirty="0" err="1">
                <a:solidFill>
                  <a:schemeClr val="accent1">
                    <a:lumMod val="50000"/>
                  </a:schemeClr>
                </a:solidFill>
              </a:rPr>
              <a:t>Wie</a:t>
            </a:r>
            <a:r>
              <a:rPr lang="en-GB" sz="2800" b="1" dirty="0">
                <a:solidFill>
                  <a:schemeClr val="accent1">
                    <a:lumMod val="50000"/>
                  </a:schemeClr>
                </a:solidFill>
              </a:rPr>
              <a:t> </a:t>
            </a:r>
            <a:r>
              <a:rPr lang="en-GB" sz="2800" b="1" dirty="0" err="1">
                <a:solidFill>
                  <a:schemeClr val="accent1">
                    <a:lumMod val="50000"/>
                  </a:schemeClr>
                </a:solidFill>
              </a:rPr>
              <a:t>sagt</a:t>
            </a:r>
            <a:r>
              <a:rPr lang="en-GB" sz="2800" b="1" dirty="0">
                <a:solidFill>
                  <a:schemeClr val="accent1">
                    <a:lumMod val="50000"/>
                  </a:schemeClr>
                </a:solidFill>
              </a:rPr>
              <a:t> man das auf </a:t>
            </a:r>
            <a:r>
              <a:rPr lang="en-GB" sz="2800" b="1" dirty="0" err="1">
                <a:solidFill>
                  <a:schemeClr val="accent1">
                    <a:lumMod val="50000"/>
                  </a:schemeClr>
                </a:solidFill>
              </a:rPr>
              <a:t>Englisch</a:t>
            </a:r>
            <a:r>
              <a:rPr lang="en-GB" sz="2800" b="1" dirty="0">
                <a:solidFill>
                  <a:schemeClr val="accent1">
                    <a:lumMod val="50000"/>
                  </a:schemeClr>
                </a:solidFill>
              </a:rPr>
              <a:t>?</a:t>
            </a:r>
            <a:endParaRPr lang="en-US" sz="2800" dirty="0">
              <a:solidFill>
                <a:schemeClr val="accent1">
                  <a:lumMod val="50000"/>
                </a:schemeClr>
              </a:solidFill>
            </a:endParaRPr>
          </a:p>
        </p:txBody>
      </p:sp>
      <p:sp>
        <p:nvSpPr>
          <p:cNvPr id="1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81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p:bldP spid="34" grpId="0"/>
      <p:bldP spid="35" grpId="0"/>
      <p:bldP spid="36"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27" name="Picture 2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306919"/>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The 2-verb rule and negation </a:t>
            </a:r>
            <a:endParaRPr sz="3000" b="1" dirty="0">
              <a:solidFill>
                <a:schemeClr val="lt1"/>
              </a:solidFill>
            </a:endParaRPr>
          </a:p>
        </p:txBody>
      </p:sp>
      <p:sp>
        <p:nvSpPr>
          <p:cNvPr id="2" name="TextBox 1"/>
          <p:cNvSpPr txBox="1"/>
          <p:nvPr/>
        </p:nvSpPr>
        <p:spPr>
          <a:xfrm>
            <a:off x="178822" y="1263073"/>
            <a:ext cx="11834355" cy="738664"/>
          </a:xfrm>
          <a:prstGeom prst="rect">
            <a:avLst/>
          </a:prstGeom>
          <a:noFill/>
        </p:spPr>
        <p:txBody>
          <a:bodyPr wrap="square" rtlCol="0">
            <a:spAutoFit/>
          </a:bodyPr>
          <a:lstStyle/>
          <a:p>
            <a:pPr>
              <a:defRPr/>
            </a:pPr>
            <a:r>
              <a:rPr lang="en-GB" sz="2100" dirty="0">
                <a:solidFill>
                  <a:schemeClr val="accent1">
                    <a:lumMod val="50000"/>
                  </a:schemeClr>
                </a:solidFill>
              </a:rPr>
              <a:t>As you know</a:t>
            </a:r>
            <a:r>
              <a:rPr lang="en-GB" sz="2100">
                <a:solidFill>
                  <a:schemeClr val="accent1">
                    <a:lumMod val="50000"/>
                  </a:schemeClr>
                </a:solidFill>
              </a:rPr>
              <a:t>, when using modals with another </a:t>
            </a:r>
            <a:r>
              <a:rPr lang="en-GB" sz="2100" b="1">
                <a:solidFill>
                  <a:schemeClr val="accent1">
                    <a:lumMod val="50000"/>
                  </a:schemeClr>
                </a:solidFill>
              </a:rPr>
              <a:t>infinitive verb</a:t>
            </a:r>
            <a:r>
              <a:rPr lang="en-GB" sz="2100">
                <a:solidFill>
                  <a:schemeClr val="accent1">
                    <a:lumMod val="50000"/>
                  </a:schemeClr>
                </a:solidFill>
              </a:rPr>
              <a:t>, this </a:t>
            </a:r>
            <a:r>
              <a:rPr lang="en-GB" sz="2100" dirty="0">
                <a:solidFill>
                  <a:schemeClr val="accent1">
                    <a:lumMod val="50000"/>
                  </a:schemeClr>
                </a:solidFill>
              </a:rPr>
              <a:t>second </a:t>
            </a:r>
            <a:r>
              <a:rPr lang="en-GB" sz="2100">
                <a:solidFill>
                  <a:schemeClr val="accent1">
                    <a:lumMod val="50000"/>
                  </a:schemeClr>
                </a:solidFill>
              </a:rPr>
              <a:t>verb goes to </a:t>
            </a:r>
          </a:p>
          <a:p>
            <a:pPr>
              <a:defRPr/>
            </a:pPr>
            <a:r>
              <a:rPr lang="en-GB" sz="2100">
                <a:solidFill>
                  <a:schemeClr val="accent1">
                    <a:lumMod val="50000"/>
                  </a:schemeClr>
                </a:solidFill>
              </a:rPr>
              <a:t>the </a:t>
            </a:r>
            <a:r>
              <a:rPr lang="en-GB" sz="2100" dirty="0">
                <a:solidFill>
                  <a:schemeClr val="accent1">
                    <a:lumMod val="50000"/>
                  </a:schemeClr>
                </a:solidFill>
              </a:rPr>
              <a:t>end of the sentence:</a:t>
            </a:r>
            <a:endParaRPr lang="en-GB" sz="2100" b="1" dirty="0">
              <a:solidFill>
                <a:schemeClr val="accent1">
                  <a:lumMod val="50000"/>
                </a:schemeClr>
              </a:solidFill>
            </a:endParaRPr>
          </a:p>
        </p:txBody>
      </p:sp>
      <p:sp>
        <p:nvSpPr>
          <p:cNvPr id="4" name="TextBox 3"/>
          <p:cNvSpPr txBox="1"/>
          <p:nvPr/>
        </p:nvSpPr>
        <p:spPr>
          <a:xfrm>
            <a:off x="178822" y="2083441"/>
            <a:ext cx="2476455" cy="402747"/>
          </a:xfrm>
          <a:prstGeom prst="rect">
            <a:avLst/>
          </a:prstGeom>
          <a:solidFill>
            <a:schemeClr val="accent1">
              <a:lumMod val="50000"/>
            </a:schemeClr>
          </a:solidFill>
          <a:ln w="12700">
            <a:solidFill>
              <a:srgbClr val="DAA520"/>
            </a:solidFill>
          </a:ln>
        </p:spPr>
        <p:txBody>
          <a:bodyPr wrap="square" rtlCol="0">
            <a:spAutoFit/>
          </a:bodyPr>
          <a:lstStyle/>
          <a:p>
            <a:r>
              <a:rPr lang="en-GB" sz="2000">
                <a:solidFill>
                  <a:schemeClr val="bg1"/>
                </a:solidFill>
              </a:rPr>
              <a:t>Ich </a:t>
            </a:r>
            <a:r>
              <a:rPr lang="en-GB" sz="2000" b="1">
                <a:solidFill>
                  <a:schemeClr val="bg1"/>
                </a:solidFill>
              </a:rPr>
              <a:t>muss</a:t>
            </a:r>
            <a:r>
              <a:rPr lang="en-GB" sz="2000">
                <a:solidFill>
                  <a:schemeClr val="bg1"/>
                </a:solidFill>
              </a:rPr>
              <a:t> </a:t>
            </a:r>
            <a:r>
              <a:rPr lang="en-GB" sz="2000" b="1">
                <a:solidFill>
                  <a:schemeClr val="bg1"/>
                </a:solidFill>
              </a:rPr>
              <a:t>singen.</a:t>
            </a:r>
            <a:endParaRPr lang="en-GB" sz="2000" dirty="0">
              <a:solidFill>
                <a:schemeClr val="bg1"/>
              </a:solidFill>
            </a:endParaRPr>
          </a:p>
        </p:txBody>
      </p:sp>
      <p:sp>
        <p:nvSpPr>
          <p:cNvPr id="28" name="TextBox 27"/>
          <p:cNvSpPr txBox="1"/>
          <p:nvPr/>
        </p:nvSpPr>
        <p:spPr>
          <a:xfrm>
            <a:off x="2977724" y="2086464"/>
            <a:ext cx="1806065" cy="399725"/>
          </a:xfrm>
          <a:prstGeom prst="rect">
            <a:avLst/>
          </a:prstGeom>
          <a:noFill/>
        </p:spPr>
        <p:txBody>
          <a:bodyPr wrap="square" rtlCol="0">
            <a:spAutoFit/>
          </a:bodyPr>
          <a:lstStyle/>
          <a:p>
            <a:r>
              <a:rPr lang="en-GB" sz="2000" i="1" dirty="0">
                <a:solidFill>
                  <a:schemeClr val="accent1">
                    <a:lumMod val="50000"/>
                  </a:schemeClr>
                </a:solidFill>
              </a:rPr>
              <a:t>I </a:t>
            </a:r>
            <a:r>
              <a:rPr lang="en-GB" sz="2000" b="1" i="1" dirty="0">
                <a:solidFill>
                  <a:srgbClr val="DAA520"/>
                </a:solidFill>
              </a:rPr>
              <a:t>must</a:t>
            </a:r>
            <a:r>
              <a:rPr lang="en-GB" sz="2000" i="1" dirty="0">
                <a:solidFill>
                  <a:srgbClr val="4472C4">
                    <a:lumMod val="50000"/>
                  </a:srgbClr>
                </a:solidFill>
              </a:rPr>
              <a:t> </a:t>
            </a:r>
            <a:r>
              <a:rPr lang="en-GB" sz="2000" b="1" i="1" dirty="0">
                <a:solidFill>
                  <a:schemeClr val="accent1">
                    <a:lumMod val="50000"/>
                  </a:schemeClr>
                </a:solidFill>
              </a:rPr>
              <a:t>sing</a:t>
            </a:r>
            <a:r>
              <a:rPr lang="en-GB" sz="2000" i="1" dirty="0">
                <a:solidFill>
                  <a:schemeClr val="accent1">
                    <a:lumMod val="50000"/>
                  </a:schemeClr>
                </a:solidFill>
              </a:rPr>
              <a:t>.</a:t>
            </a:r>
          </a:p>
        </p:txBody>
      </p:sp>
      <p:sp>
        <p:nvSpPr>
          <p:cNvPr id="36" name="Speech Bubble: Rectangle with Corners Rounded 2">
            <a:extLst>
              <a:ext uri="{FF2B5EF4-FFF2-40B4-BE49-F238E27FC236}">
                <a16:creationId xmlns:a16="http://schemas.microsoft.com/office/drawing/2014/main" id="{4D09B138-9CA9-4284-943E-AECE5816A624}"/>
              </a:ext>
            </a:extLst>
          </p:cNvPr>
          <p:cNvSpPr/>
          <p:nvPr/>
        </p:nvSpPr>
        <p:spPr>
          <a:xfrm>
            <a:off x="9393645" y="4249959"/>
            <a:ext cx="2372818" cy="1470509"/>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How is the word order different from English?</a:t>
            </a:r>
            <a:endParaRPr lang="en-GB" sz="2000" b="1" dirty="0">
              <a:solidFill>
                <a:prstClr val="white"/>
              </a:solidFill>
            </a:endParaRPr>
          </a:p>
        </p:txBody>
      </p:sp>
      <p:sp>
        <p:nvSpPr>
          <p:cNvPr id="25" name="TextBox 24"/>
          <p:cNvSpPr txBox="1"/>
          <p:nvPr/>
        </p:nvSpPr>
        <p:spPr>
          <a:xfrm>
            <a:off x="178821" y="3149481"/>
            <a:ext cx="2942065" cy="400110"/>
          </a:xfrm>
          <a:prstGeom prst="rect">
            <a:avLst/>
          </a:prstGeom>
          <a:solidFill>
            <a:schemeClr val="accent1">
              <a:lumMod val="50000"/>
            </a:schemeClr>
          </a:solidFill>
          <a:ln w="12700">
            <a:solidFill>
              <a:srgbClr val="DAA520"/>
            </a:solidFill>
          </a:ln>
        </p:spPr>
        <p:txBody>
          <a:bodyPr wrap="square" rtlCol="0">
            <a:spAutoFit/>
          </a:bodyPr>
          <a:lstStyle/>
          <a:p>
            <a:r>
              <a:rPr lang="en-GB" sz="2000">
                <a:solidFill>
                  <a:schemeClr val="bg1"/>
                </a:solidFill>
              </a:rPr>
              <a:t>Ich </a:t>
            </a:r>
            <a:r>
              <a:rPr lang="en-GB" sz="2000" b="1">
                <a:solidFill>
                  <a:schemeClr val="bg1"/>
                </a:solidFill>
              </a:rPr>
              <a:t>muss</a:t>
            </a:r>
            <a:r>
              <a:rPr lang="en-GB" sz="2000">
                <a:solidFill>
                  <a:schemeClr val="bg1"/>
                </a:solidFill>
              </a:rPr>
              <a:t> </a:t>
            </a:r>
            <a:r>
              <a:rPr lang="en-GB" sz="2000" b="1">
                <a:solidFill>
                  <a:schemeClr val="bg1"/>
                </a:solidFill>
              </a:rPr>
              <a:t>nicht</a:t>
            </a:r>
            <a:r>
              <a:rPr lang="en-GB" sz="2000">
                <a:solidFill>
                  <a:schemeClr val="bg1"/>
                </a:solidFill>
              </a:rPr>
              <a:t> </a:t>
            </a:r>
            <a:r>
              <a:rPr lang="en-GB" sz="2000" b="1">
                <a:solidFill>
                  <a:schemeClr val="bg1"/>
                </a:solidFill>
              </a:rPr>
              <a:t>singen.</a:t>
            </a:r>
            <a:endParaRPr lang="en-GB" sz="2000" b="1" dirty="0">
              <a:solidFill>
                <a:schemeClr val="bg1"/>
              </a:solidFill>
            </a:endParaRPr>
          </a:p>
        </p:txBody>
      </p:sp>
      <p:sp>
        <p:nvSpPr>
          <p:cNvPr id="26" name="TextBox 25"/>
          <p:cNvSpPr txBox="1"/>
          <p:nvPr/>
        </p:nvSpPr>
        <p:spPr>
          <a:xfrm>
            <a:off x="3345691" y="3145431"/>
            <a:ext cx="3088968" cy="400110"/>
          </a:xfrm>
          <a:prstGeom prst="rect">
            <a:avLst/>
          </a:prstGeom>
          <a:noFill/>
        </p:spPr>
        <p:txBody>
          <a:bodyPr wrap="square" rtlCol="0">
            <a:spAutoFit/>
          </a:bodyPr>
          <a:lstStyle/>
          <a:p>
            <a:r>
              <a:rPr lang="en-GB" sz="2000" i="1" dirty="0">
                <a:solidFill>
                  <a:schemeClr val="accent1">
                    <a:lumMod val="50000"/>
                  </a:schemeClr>
                </a:solidFill>
              </a:rPr>
              <a:t>I </a:t>
            </a:r>
            <a:r>
              <a:rPr lang="en-GB" sz="2000" b="1" i="1" dirty="0">
                <a:solidFill>
                  <a:srgbClr val="DAA520"/>
                </a:solidFill>
              </a:rPr>
              <a:t>don’t have to </a:t>
            </a:r>
            <a:r>
              <a:rPr lang="en-GB" sz="2000" i="1" dirty="0">
                <a:solidFill>
                  <a:schemeClr val="accent1">
                    <a:lumMod val="50000"/>
                  </a:schemeClr>
                </a:solidFill>
              </a:rPr>
              <a:t>sing.</a:t>
            </a:r>
          </a:p>
        </p:txBody>
      </p:sp>
      <p:sp>
        <p:nvSpPr>
          <p:cNvPr id="37" name="TextBox 36"/>
          <p:cNvSpPr txBox="1"/>
          <p:nvPr/>
        </p:nvSpPr>
        <p:spPr>
          <a:xfrm>
            <a:off x="178822" y="2698036"/>
            <a:ext cx="11834355" cy="415498"/>
          </a:xfrm>
          <a:prstGeom prst="rect">
            <a:avLst/>
          </a:prstGeom>
          <a:noFill/>
        </p:spPr>
        <p:txBody>
          <a:bodyPr wrap="square" rtlCol="0">
            <a:spAutoFit/>
          </a:bodyPr>
          <a:lstStyle/>
          <a:p>
            <a:pPr>
              <a:defRPr/>
            </a:pPr>
            <a:r>
              <a:rPr lang="en-GB" sz="2100" dirty="0">
                <a:solidFill>
                  <a:schemeClr val="accent1">
                    <a:lumMod val="50000"/>
                  </a:schemeClr>
                </a:solidFill>
              </a:rPr>
              <a:t>To make sentences like this negative, use </a:t>
            </a:r>
            <a:r>
              <a:rPr lang="en-GB" sz="2100" b="1" i="1" dirty="0" err="1">
                <a:solidFill>
                  <a:schemeClr val="accent1">
                    <a:lumMod val="50000"/>
                  </a:schemeClr>
                </a:solidFill>
              </a:rPr>
              <a:t>nicht</a:t>
            </a:r>
            <a:r>
              <a:rPr lang="en-GB" sz="2100" dirty="0">
                <a:solidFill>
                  <a:schemeClr val="accent1">
                    <a:lumMod val="50000"/>
                  </a:schemeClr>
                </a:solidFill>
              </a:rPr>
              <a:t> before the infinitive verb:</a:t>
            </a:r>
            <a:endParaRPr lang="en-GB" sz="2100" b="1" dirty="0">
              <a:solidFill>
                <a:schemeClr val="accent1">
                  <a:lumMod val="50000"/>
                </a:schemeClr>
              </a:solidFill>
            </a:endParaRPr>
          </a:p>
        </p:txBody>
      </p:sp>
      <p:sp>
        <p:nvSpPr>
          <p:cNvPr id="38" name="TextBox 37"/>
          <p:cNvSpPr txBox="1"/>
          <p:nvPr/>
        </p:nvSpPr>
        <p:spPr>
          <a:xfrm>
            <a:off x="122972" y="3809833"/>
            <a:ext cx="11834355" cy="415498"/>
          </a:xfrm>
          <a:prstGeom prst="rect">
            <a:avLst/>
          </a:prstGeom>
          <a:noFill/>
        </p:spPr>
        <p:txBody>
          <a:bodyPr wrap="square" rtlCol="0">
            <a:spAutoFit/>
          </a:bodyPr>
          <a:lstStyle/>
          <a:p>
            <a:pPr>
              <a:defRPr/>
            </a:pPr>
            <a:r>
              <a:rPr lang="en-GB" sz="2100">
                <a:solidFill>
                  <a:schemeClr val="accent1">
                    <a:lumMod val="50000"/>
                  </a:schemeClr>
                </a:solidFill>
              </a:rPr>
              <a:t>To use modals with </a:t>
            </a:r>
            <a:r>
              <a:rPr lang="en-GB" sz="2100" dirty="0">
                <a:solidFill>
                  <a:schemeClr val="accent1">
                    <a:lumMod val="50000"/>
                  </a:schemeClr>
                </a:solidFill>
              </a:rPr>
              <a:t>singular nouns, put the noun before the infinitive verb:</a:t>
            </a:r>
            <a:endParaRPr lang="en-GB" sz="2100" b="1" dirty="0">
              <a:solidFill>
                <a:schemeClr val="accent1">
                  <a:lumMod val="50000"/>
                </a:schemeClr>
              </a:solidFill>
            </a:endParaRPr>
          </a:p>
        </p:txBody>
      </p:sp>
      <p:sp>
        <p:nvSpPr>
          <p:cNvPr id="39" name="TextBox 38"/>
          <p:cNvSpPr txBox="1"/>
          <p:nvPr/>
        </p:nvSpPr>
        <p:spPr>
          <a:xfrm>
            <a:off x="161236" y="4296173"/>
            <a:ext cx="3689793" cy="400110"/>
          </a:xfrm>
          <a:prstGeom prst="rect">
            <a:avLst/>
          </a:prstGeom>
          <a:solidFill>
            <a:srgbClr val="115076"/>
          </a:solidFill>
          <a:ln>
            <a:solidFill>
              <a:srgbClr val="DAA520"/>
            </a:solidFill>
          </a:ln>
        </p:spPr>
        <p:txBody>
          <a:bodyPr wrap="square" rtlCol="0">
            <a:spAutoFit/>
          </a:bodyPr>
          <a:lstStyle/>
          <a:p>
            <a:r>
              <a:rPr lang="en-GB" sz="2000">
                <a:solidFill>
                  <a:schemeClr val="bg1"/>
                </a:solidFill>
              </a:rPr>
              <a:t>Er </a:t>
            </a:r>
            <a:r>
              <a:rPr lang="en-GB" sz="2000" b="1">
                <a:solidFill>
                  <a:schemeClr val="bg1"/>
                </a:solidFill>
              </a:rPr>
              <a:t>will</a:t>
            </a:r>
            <a:r>
              <a:rPr lang="en-GB" sz="2000">
                <a:solidFill>
                  <a:schemeClr val="bg1"/>
                </a:solidFill>
              </a:rPr>
              <a:t> </a:t>
            </a:r>
            <a:r>
              <a:rPr lang="en-GB" sz="2000" dirty="0" err="1">
                <a:solidFill>
                  <a:schemeClr val="bg1"/>
                </a:solidFill>
              </a:rPr>
              <a:t>einen</a:t>
            </a:r>
            <a:r>
              <a:rPr lang="en-GB" sz="2000" dirty="0">
                <a:solidFill>
                  <a:schemeClr val="bg1"/>
                </a:solidFill>
              </a:rPr>
              <a:t> Film </a:t>
            </a:r>
            <a:r>
              <a:rPr lang="en-GB" sz="2000" b="1" dirty="0" err="1">
                <a:solidFill>
                  <a:schemeClr val="bg1"/>
                </a:solidFill>
              </a:rPr>
              <a:t>sehen</a:t>
            </a:r>
            <a:r>
              <a:rPr lang="en-GB" sz="2000" dirty="0">
                <a:solidFill>
                  <a:schemeClr val="bg1"/>
                </a:solidFill>
              </a:rPr>
              <a:t>.</a:t>
            </a:r>
          </a:p>
        </p:txBody>
      </p:sp>
      <p:sp>
        <p:nvSpPr>
          <p:cNvPr id="40" name="TextBox 39"/>
          <p:cNvSpPr txBox="1"/>
          <p:nvPr/>
        </p:nvSpPr>
        <p:spPr>
          <a:xfrm>
            <a:off x="149513" y="4773760"/>
            <a:ext cx="3776041" cy="400110"/>
          </a:xfrm>
          <a:prstGeom prst="rect">
            <a:avLst/>
          </a:prstGeom>
          <a:solidFill>
            <a:srgbClr val="115076"/>
          </a:solidFill>
          <a:ln>
            <a:solidFill>
              <a:srgbClr val="DAA520"/>
            </a:solidFill>
          </a:ln>
        </p:spPr>
        <p:txBody>
          <a:bodyPr wrap="square" rtlCol="0">
            <a:spAutoFit/>
          </a:bodyPr>
          <a:lstStyle/>
          <a:p>
            <a:r>
              <a:rPr lang="en-GB" sz="2000">
                <a:solidFill>
                  <a:schemeClr val="bg1"/>
                </a:solidFill>
              </a:rPr>
              <a:t>Sie </a:t>
            </a:r>
            <a:r>
              <a:rPr lang="en-GB" sz="2000" b="1">
                <a:solidFill>
                  <a:schemeClr val="bg1"/>
                </a:solidFill>
              </a:rPr>
              <a:t>darf</a:t>
            </a:r>
            <a:r>
              <a:rPr lang="en-GB" sz="2000">
                <a:solidFill>
                  <a:schemeClr val="bg1"/>
                </a:solidFill>
              </a:rPr>
              <a:t> eine Hose </a:t>
            </a:r>
            <a:r>
              <a:rPr lang="en-GB" sz="2000" b="1">
                <a:solidFill>
                  <a:schemeClr val="bg1"/>
                </a:solidFill>
              </a:rPr>
              <a:t>tragen.</a:t>
            </a:r>
            <a:endParaRPr lang="en-GB" sz="2000" dirty="0">
              <a:solidFill>
                <a:schemeClr val="bg1"/>
              </a:solidFill>
            </a:endParaRPr>
          </a:p>
        </p:txBody>
      </p:sp>
      <p:sp>
        <p:nvSpPr>
          <p:cNvPr id="41" name="TextBox 40"/>
          <p:cNvSpPr txBox="1"/>
          <p:nvPr/>
        </p:nvSpPr>
        <p:spPr>
          <a:xfrm>
            <a:off x="149513" y="5257203"/>
            <a:ext cx="3899551" cy="400110"/>
          </a:xfrm>
          <a:prstGeom prst="rect">
            <a:avLst/>
          </a:prstGeom>
          <a:solidFill>
            <a:srgbClr val="115076"/>
          </a:solidFill>
          <a:ln>
            <a:solidFill>
              <a:srgbClr val="DAA520"/>
            </a:solidFill>
          </a:ln>
        </p:spPr>
        <p:txBody>
          <a:bodyPr wrap="square" rtlCol="0">
            <a:spAutoFit/>
          </a:bodyPr>
          <a:lstStyle/>
          <a:p>
            <a:r>
              <a:rPr lang="en-GB" sz="2000">
                <a:solidFill>
                  <a:schemeClr val="bg1"/>
                </a:solidFill>
              </a:rPr>
              <a:t>Du </a:t>
            </a:r>
            <a:r>
              <a:rPr lang="en-GB" sz="2000" b="1">
                <a:solidFill>
                  <a:schemeClr val="bg1"/>
                </a:solidFill>
              </a:rPr>
              <a:t>musst</a:t>
            </a:r>
            <a:r>
              <a:rPr lang="en-GB" sz="2000">
                <a:solidFill>
                  <a:schemeClr val="bg1"/>
                </a:solidFill>
              </a:rPr>
              <a:t> </a:t>
            </a:r>
            <a:r>
              <a:rPr lang="en-GB" sz="2000" err="1">
                <a:solidFill>
                  <a:schemeClr val="bg1"/>
                </a:solidFill>
              </a:rPr>
              <a:t>ein</a:t>
            </a:r>
            <a:r>
              <a:rPr lang="en-GB" sz="2000">
                <a:solidFill>
                  <a:schemeClr val="bg1"/>
                </a:solidFill>
              </a:rPr>
              <a:t> Handy </a:t>
            </a:r>
            <a:r>
              <a:rPr lang="en-GB" sz="2000" b="1">
                <a:solidFill>
                  <a:schemeClr val="bg1"/>
                </a:solidFill>
              </a:rPr>
              <a:t>benutzen</a:t>
            </a:r>
            <a:r>
              <a:rPr lang="en-GB" sz="2000" dirty="0">
                <a:solidFill>
                  <a:schemeClr val="bg1"/>
                </a:solidFill>
              </a:rPr>
              <a:t>.</a:t>
            </a:r>
          </a:p>
        </p:txBody>
      </p:sp>
      <p:sp>
        <p:nvSpPr>
          <p:cNvPr id="42" name="TextBox 41"/>
          <p:cNvSpPr txBox="1"/>
          <p:nvPr/>
        </p:nvSpPr>
        <p:spPr>
          <a:xfrm>
            <a:off x="178822" y="5785501"/>
            <a:ext cx="11834355" cy="415498"/>
          </a:xfrm>
          <a:prstGeom prst="rect">
            <a:avLst/>
          </a:prstGeom>
          <a:noFill/>
        </p:spPr>
        <p:txBody>
          <a:bodyPr wrap="square" rtlCol="0">
            <a:spAutoFit/>
          </a:bodyPr>
          <a:lstStyle/>
          <a:p>
            <a:pPr>
              <a:defRPr/>
            </a:pPr>
            <a:r>
              <a:rPr lang="en-GB" sz="2100">
                <a:solidFill>
                  <a:schemeClr val="accent1">
                    <a:lumMod val="50000"/>
                  </a:schemeClr>
                </a:solidFill>
              </a:rPr>
              <a:t>To negate sentences with modals and nouns</a:t>
            </a:r>
            <a:r>
              <a:rPr lang="en-GB" sz="2100" dirty="0">
                <a:solidFill>
                  <a:schemeClr val="accent1">
                    <a:lumMod val="50000"/>
                  </a:schemeClr>
                </a:solidFill>
              </a:rPr>
              <a:t>, use </a:t>
            </a:r>
            <a:r>
              <a:rPr lang="en-GB" sz="2100" b="1" i="1" dirty="0" err="1">
                <a:solidFill>
                  <a:schemeClr val="accent1">
                    <a:lumMod val="50000"/>
                  </a:schemeClr>
                </a:solidFill>
              </a:rPr>
              <a:t>k</a:t>
            </a:r>
            <a:r>
              <a:rPr lang="en-GB" sz="2100" i="1" dirty="0" err="1">
                <a:solidFill>
                  <a:schemeClr val="accent1">
                    <a:lumMod val="50000"/>
                  </a:schemeClr>
                </a:solidFill>
              </a:rPr>
              <a:t>einen</a:t>
            </a:r>
            <a:r>
              <a:rPr lang="en-GB" sz="2100" i="1" dirty="0">
                <a:solidFill>
                  <a:schemeClr val="accent1">
                    <a:lumMod val="50000"/>
                  </a:schemeClr>
                </a:solidFill>
              </a:rPr>
              <a:t>, </a:t>
            </a:r>
            <a:r>
              <a:rPr lang="en-GB" sz="2100" b="1" i="1" dirty="0" err="1">
                <a:solidFill>
                  <a:schemeClr val="accent1">
                    <a:lumMod val="50000"/>
                  </a:schemeClr>
                </a:solidFill>
              </a:rPr>
              <a:t>k</a:t>
            </a:r>
            <a:r>
              <a:rPr lang="en-GB" sz="2100" i="1" dirty="0" err="1">
                <a:solidFill>
                  <a:schemeClr val="accent1">
                    <a:lumMod val="50000"/>
                  </a:schemeClr>
                </a:solidFill>
              </a:rPr>
              <a:t>eine</a:t>
            </a:r>
            <a:r>
              <a:rPr lang="en-GB" sz="2100" i="1">
                <a:solidFill>
                  <a:schemeClr val="accent1">
                    <a:lumMod val="50000"/>
                  </a:schemeClr>
                </a:solidFill>
              </a:rPr>
              <a:t>, </a:t>
            </a:r>
            <a:r>
              <a:rPr lang="en-GB" sz="2100" b="1" i="1">
                <a:solidFill>
                  <a:schemeClr val="accent1">
                    <a:lumMod val="50000"/>
                  </a:schemeClr>
                </a:solidFill>
              </a:rPr>
              <a:t>k</a:t>
            </a:r>
            <a:r>
              <a:rPr lang="en-GB" sz="2100" i="1">
                <a:solidFill>
                  <a:schemeClr val="accent1">
                    <a:lumMod val="50000"/>
                  </a:schemeClr>
                </a:solidFill>
              </a:rPr>
              <a:t>ein:</a:t>
            </a:r>
            <a:endParaRPr lang="en-GB" sz="2100" b="1" dirty="0">
              <a:solidFill>
                <a:schemeClr val="accent1">
                  <a:lumMod val="50000"/>
                </a:schemeClr>
              </a:solidFill>
            </a:endParaRPr>
          </a:p>
        </p:txBody>
      </p:sp>
      <p:sp>
        <p:nvSpPr>
          <p:cNvPr id="5" name="TextBox 4"/>
          <p:cNvSpPr txBox="1"/>
          <p:nvPr/>
        </p:nvSpPr>
        <p:spPr>
          <a:xfrm>
            <a:off x="4475799" y="4325330"/>
            <a:ext cx="3976635" cy="400110"/>
          </a:xfrm>
          <a:prstGeom prst="rect">
            <a:avLst/>
          </a:prstGeom>
          <a:noFill/>
        </p:spPr>
        <p:txBody>
          <a:bodyPr wrap="square" rtlCol="0">
            <a:spAutoFit/>
          </a:bodyPr>
          <a:lstStyle/>
          <a:p>
            <a:r>
              <a:rPr lang="en-GB" sz="2000" i="1">
                <a:solidFill>
                  <a:schemeClr val="accent5">
                    <a:lumMod val="50000"/>
                  </a:schemeClr>
                </a:solidFill>
              </a:rPr>
              <a:t>He </a:t>
            </a:r>
            <a:r>
              <a:rPr lang="en-GB" sz="2000" b="1" i="1">
                <a:solidFill>
                  <a:schemeClr val="accent5">
                    <a:lumMod val="50000"/>
                  </a:schemeClr>
                </a:solidFill>
              </a:rPr>
              <a:t>wants </a:t>
            </a:r>
            <a:r>
              <a:rPr lang="en-GB" sz="2000" i="1">
                <a:solidFill>
                  <a:schemeClr val="accent5">
                    <a:lumMod val="50000"/>
                  </a:schemeClr>
                </a:solidFill>
              </a:rPr>
              <a:t>to see </a:t>
            </a:r>
            <a:r>
              <a:rPr lang="en-GB" sz="2000" i="1" dirty="0">
                <a:solidFill>
                  <a:schemeClr val="accent5">
                    <a:lumMod val="50000"/>
                  </a:schemeClr>
                </a:solidFill>
              </a:rPr>
              <a:t>a film.</a:t>
            </a:r>
          </a:p>
        </p:txBody>
      </p:sp>
      <p:sp>
        <p:nvSpPr>
          <p:cNvPr id="52" name="TextBox 51"/>
          <p:cNvSpPr txBox="1"/>
          <p:nvPr/>
        </p:nvSpPr>
        <p:spPr>
          <a:xfrm>
            <a:off x="4459430" y="4763489"/>
            <a:ext cx="4749237" cy="400110"/>
          </a:xfrm>
          <a:prstGeom prst="rect">
            <a:avLst/>
          </a:prstGeom>
          <a:noFill/>
        </p:spPr>
        <p:txBody>
          <a:bodyPr wrap="square" rtlCol="0">
            <a:spAutoFit/>
          </a:bodyPr>
          <a:lstStyle/>
          <a:p>
            <a:r>
              <a:rPr lang="en-GB" sz="2000" i="1" dirty="0">
                <a:solidFill>
                  <a:schemeClr val="accent5">
                    <a:lumMod val="50000"/>
                  </a:schemeClr>
                </a:solidFill>
              </a:rPr>
              <a:t>She </a:t>
            </a:r>
            <a:r>
              <a:rPr lang="en-GB" sz="2000" b="1" i="1" dirty="0">
                <a:solidFill>
                  <a:schemeClr val="accent5">
                    <a:lumMod val="50000"/>
                  </a:schemeClr>
                </a:solidFill>
              </a:rPr>
              <a:t>is allowed </a:t>
            </a:r>
            <a:r>
              <a:rPr lang="en-GB" sz="2000" i="1" dirty="0">
                <a:solidFill>
                  <a:schemeClr val="accent5">
                    <a:lumMod val="50000"/>
                  </a:schemeClr>
                </a:solidFill>
              </a:rPr>
              <a:t>to wear trousers.</a:t>
            </a:r>
          </a:p>
        </p:txBody>
      </p:sp>
      <p:sp>
        <p:nvSpPr>
          <p:cNvPr id="53" name="TextBox 52"/>
          <p:cNvSpPr txBox="1"/>
          <p:nvPr/>
        </p:nvSpPr>
        <p:spPr>
          <a:xfrm>
            <a:off x="4446341" y="5243162"/>
            <a:ext cx="3976635" cy="400110"/>
          </a:xfrm>
          <a:prstGeom prst="rect">
            <a:avLst/>
          </a:prstGeom>
          <a:noFill/>
        </p:spPr>
        <p:txBody>
          <a:bodyPr wrap="square" rtlCol="0">
            <a:spAutoFit/>
          </a:bodyPr>
          <a:lstStyle/>
          <a:p>
            <a:r>
              <a:rPr lang="en-GB" sz="2000" i="1">
                <a:solidFill>
                  <a:schemeClr val="accent5">
                    <a:lumMod val="50000"/>
                  </a:schemeClr>
                </a:solidFill>
              </a:rPr>
              <a:t>You </a:t>
            </a:r>
            <a:r>
              <a:rPr lang="en-GB" sz="2000" b="1" i="1">
                <a:solidFill>
                  <a:schemeClr val="accent5">
                    <a:lumMod val="50000"/>
                  </a:schemeClr>
                </a:solidFill>
              </a:rPr>
              <a:t>must</a:t>
            </a:r>
            <a:r>
              <a:rPr lang="en-GB" sz="2000" i="1">
                <a:solidFill>
                  <a:schemeClr val="accent5">
                    <a:lumMod val="50000"/>
                  </a:schemeClr>
                </a:solidFill>
              </a:rPr>
              <a:t> use a mobile.</a:t>
            </a:r>
            <a:endParaRPr lang="en-GB" sz="2000" i="1" dirty="0">
              <a:solidFill>
                <a:schemeClr val="accent5">
                  <a:lumMod val="50000"/>
                </a:schemeClr>
              </a:solidFill>
            </a:endParaRPr>
          </a:p>
        </p:txBody>
      </p:sp>
      <p:sp>
        <p:nvSpPr>
          <p:cNvPr id="54" name="TextBox 53"/>
          <p:cNvSpPr txBox="1"/>
          <p:nvPr/>
        </p:nvSpPr>
        <p:spPr>
          <a:xfrm>
            <a:off x="161236" y="4307820"/>
            <a:ext cx="3689793" cy="400110"/>
          </a:xfrm>
          <a:prstGeom prst="rect">
            <a:avLst/>
          </a:prstGeom>
          <a:solidFill>
            <a:schemeClr val="accent1">
              <a:lumMod val="50000"/>
            </a:schemeClr>
          </a:solidFill>
          <a:ln w="12700">
            <a:solidFill>
              <a:srgbClr val="DAA520"/>
            </a:solidFill>
          </a:ln>
        </p:spPr>
        <p:txBody>
          <a:bodyPr wrap="square" rtlCol="0">
            <a:spAutoFit/>
          </a:bodyPr>
          <a:lstStyle/>
          <a:p>
            <a:r>
              <a:rPr lang="en-GB" sz="2000">
                <a:solidFill>
                  <a:schemeClr val="bg1"/>
                </a:solidFill>
              </a:rPr>
              <a:t>Er </a:t>
            </a:r>
            <a:r>
              <a:rPr lang="en-GB" sz="2000" b="1">
                <a:solidFill>
                  <a:schemeClr val="bg1"/>
                </a:solidFill>
              </a:rPr>
              <a:t>will</a:t>
            </a:r>
            <a:r>
              <a:rPr lang="en-GB" sz="2000">
                <a:solidFill>
                  <a:schemeClr val="bg1"/>
                </a:solidFill>
              </a:rPr>
              <a:t> </a:t>
            </a:r>
            <a:r>
              <a:rPr lang="en-GB" sz="2000" b="1" dirty="0" err="1">
                <a:solidFill>
                  <a:schemeClr val="bg1"/>
                </a:solidFill>
              </a:rPr>
              <a:t>k</a:t>
            </a:r>
            <a:r>
              <a:rPr lang="en-GB" sz="2000" dirty="0" err="1">
                <a:solidFill>
                  <a:schemeClr val="bg1"/>
                </a:solidFill>
              </a:rPr>
              <a:t>einen</a:t>
            </a:r>
            <a:r>
              <a:rPr lang="en-GB" sz="2000" dirty="0">
                <a:solidFill>
                  <a:schemeClr val="bg1"/>
                </a:solidFill>
              </a:rPr>
              <a:t> Film </a:t>
            </a:r>
            <a:r>
              <a:rPr lang="en-GB" sz="2000" b="1" dirty="0" err="1">
                <a:solidFill>
                  <a:schemeClr val="bg1"/>
                </a:solidFill>
              </a:rPr>
              <a:t>sehen</a:t>
            </a:r>
            <a:r>
              <a:rPr lang="en-GB" sz="2000" dirty="0">
                <a:solidFill>
                  <a:schemeClr val="bg1"/>
                </a:solidFill>
              </a:rPr>
              <a:t>.</a:t>
            </a:r>
          </a:p>
        </p:txBody>
      </p:sp>
      <p:sp>
        <p:nvSpPr>
          <p:cNvPr id="55" name="TextBox 54"/>
          <p:cNvSpPr txBox="1"/>
          <p:nvPr/>
        </p:nvSpPr>
        <p:spPr>
          <a:xfrm>
            <a:off x="4475799" y="4356466"/>
            <a:ext cx="3976635" cy="400110"/>
          </a:xfrm>
          <a:prstGeom prst="rect">
            <a:avLst/>
          </a:prstGeom>
          <a:solidFill>
            <a:schemeClr val="bg1"/>
          </a:solidFill>
        </p:spPr>
        <p:txBody>
          <a:bodyPr wrap="square" rtlCol="0">
            <a:spAutoFit/>
          </a:bodyPr>
          <a:lstStyle/>
          <a:p>
            <a:r>
              <a:rPr lang="en-GB" sz="2000" i="1" dirty="0">
                <a:solidFill>
                  <a:schemeClr val="accent1">
                    <a:lumMod val="50000"/>
                  </a:schemeClr>
                </a:solidFill>
              </a:rPr>
              <a:t>He </a:t>
            </a:r>
            <a:r>
              <a:rPr lang="en-GB" sz="2000" b="1" i="1" dirty="0">
                <a:solidFill>
                  <a:schemeClr val="accent1">
                    <a:lumMod val="50000"/>
                  </a:schemeClr>
                </a:solidFill>
              </a:rPr>
              <a:t>doesn’t want</a:t>
            </a:r>
            <a:r>
              <a:rPr lang="en-GB" sz="2000" i="1" dirty="0">
                <a:solidFill>
                  <a:schemeClr val="accent1">
                    <a:lumMod val="50000"/>
                  </a:schemeClr>
                </a:solidFill>
              </a:rPr>
              <a:t> to see a film.</a:t>
            </a:r>
          </a:p>
        </p:txBody>
      </p:sp>
      <p:sp>
        <p:nvSpPr>
          <p:cNvPr id="56" name="TextBox 55"/>
          <p:cNvSpPr txBox="1"/>
          <p:nvPr/>
        </p:nvSpPr>
        <p:spPr>
          <a:xfrm>
            <a:off x="4446341" y="4771938"/>
            <a:ext cx="4716458" cy="400110"/>
          </a:xfrm>
          <a:prstGeom prst="rect">
            <a:avLst/>
          </a:prstGeom>
          <a:solidFill>
            <a:schemeClr val="bg1"/>
          </a:solidFill>
        </p:spPr>
        <p:txBody>
          <a:bodyPr wrap="square" rtlCol="0">
            <a:spAutoFit/>
          </a:bodyPr>
          <a:lstStyle/>
          <a:p>
            <a:r>
              <a:rPr lang="en-GB" sz="2000" i="1" dirty="0">
                <a:solidFill>
                  <a:schemeClr val="accent1">
                    <a:lumMod val="50000"/>
                  </a:schemeClr>
                </a:solidFill>
              </a:rPr>
              <a:t>She </a:t>
            </a:r>
            <a:r>
              <a:rPr lang="en-GB" sz="2000" b="1" i="1" dirty="0">
                <a:solidFill>
                  <a:schemeClr val="accent1">
                    <a:lumMod val="50000"/>
                  </a:schemeClr>
                </a:solidFill>
              </a:rPr>
              <a:t>isn’t allowed</a:t>
            </a:r>
            <a:r>
              <a:rPr lang="en-GB" sz="2000" i="1" dirty="0">
                <a:solidFill>
                  <a:schemeClr val="accent1">
                    <a:lumMod val="50000"/>
                  </a:schemeClr>
                </a:solidFill>
              </a:rPr>
              <a:t> to wear trousers.</a:t>
            </a:r>
          </a:p>
        </p:txBody>
      </p:sp>
      <p:sp>
        <p:nvSpPr>
          <p:cNvPr id="57" name="TextBox 56"/>
          <p:cNvSpPr txBox="1"/>
          <p:nvPr/>
        </p:nvSpPr>
        <p:spPr>
          <a:xfrm>
            <a:off x="4492209" y="5260447"/>
            <a:ext cx="4749237" cy="400110"/>
          </a:xfrm>
          <a:prstGeom prst="rect">
            <a:avLst/>
          </a:prstGeom>
          <a:solidFill>
            <a:schemeClr val="bg1"/>
          </a:solidFill>
        </p:spPr>
        <p:txBody>
          <a:bodyPr wrap="square" rtlCol="0">
            <a:spAutoFit/>
          </a:bodyPr>
          <a:lstStyle/>
          <a:p>
            <a:r>
              <a:rPr lang="en-GB" sz="2000" i="1" dirty="0">
                <a:solidFill>
                  <a:schemeClr val="accent1">
                    <a:lumMod val="50000"/>
                  </a:schemeClr>
                </a:solidFill>
              </a:rPr>
              <a:t>You </a:t>
            </a:r>
            <a:r>
              <a:rPr lang="en-GB" sz="2000" b="1" i="1" dirty="0">
                <a:solidFill>
                  <a:schemeClr val="accent1">
                    <a:lumMod val="50000"/>
                  </a:schemeClr>
                </a:solidFill>
              </a:rPr>
              <a:t>don’t have to</a:t>
            </a:r>
            <a:r>
              <a:rPr lang="en-GB" sz="2000" i="1" dirty="0">
                <a:solidFill>
                  <a:schemeClr val="accent1">
                    <a:lumMod val="50000"/>
                  </a:schemeClr>
                </a:solidFill>
              </a:rPr>
              <a:t> use a mobile.</a:t>
            </a:r>
          </a:p>
        </p:txBody>
      </p:sp>
      <p:sp>
        <p:nvSpPr>
          <p:cNvPr id="58" name="TextBox 57"/>
          <p:cNvSpPr txBox="1"/>
          <p:nvPr/>
        </p:nvSpPr>
        <p:spPr>
          <a:xfrm>
            <a:off x="152939" y="4778878"/>
            <a:ext cx="3785704" cy="400110"/>
          </a:xfrm>
          <a:prstGeom prst="rect">
            <a:avLst/>
          </a:prstGeom>
          <a:solidFill>
            <a:schemeClr val="accent1">
              <a:lumMod val="50000"/>
            </a:schemeClr>
          </a:solidFill>
          <a:ln w="12700">
            <a:solidFill>
              <a:srgbClr val="DAA520"/>
            </a:solidFill>
          </a:ln>
        </p:spPr>
        <p:txBody>
          <a:bodyPr wrap="square" rtlCol="0">
            <a:spAutoFit/>
          </a:bodyPr>
          <a:lstStyle/>
          <a:p>
            <a:r>
              <a:rPr lang="en-GB" sz="2000">
                <a:solidFill>
                  <a:schemeClr val="bg1"/>
                </a:solidFill>
              </a:rPr>
              <a:t>Sie </a:t>
            </a:r>
            <a:r>
              <a:rPr lang="en-GB" sz="2000" b="1">
                <a:solidFill>
                  <a:schemeClr val="bg1"/>
                </a:solidFill>
              </a:rPr>
              <a:t>darf </a:t>
            </a:r>
            <a:r>
              <a:rPr lang="en-GB" sz="2000">
                <a:solidFill>
                  <a:schemeClr val="bg1"/>
                </a:solidFill>
              </a:rPr>
              <a:t>keine Hose </a:t>
            </a:r>
            <a:r>
              <a:rPr lang="en-GB" sz="2000" b="1">
                <a:solidFill>
                  <a:schemeClr val="bg1"/>
                </a:solidFill>
              </a:rPr>
              <a:t>tragen</a:t>
            </a:r>
            <a:r>
              <a:rPr lang="en-GB" sz="2000" dirty="0">
                <a:solidFill>
                  <a:schemeClr val="bg1"/>
                </a:solidFill>
              </a:rPr>
              <a:t>.</a:t>
            </a:r>
          </a:p>
        </p:txBody>
      </p:sp>
      <p:sp>
        <p:nvSpPr>
          <p:cNvPr id="59" name="TextBox 58"/>
          <p:cNvSpPr txBox="1"/>
          <p:nvPr/>
        </p:nvSpPr>
        <p:spPr>
          <a:xfrm>
            <a:off x="147291" y="5259406"/>
            <a:ext cx="4069370" cy="400110"/>
          </a:xfrm>
          <a:prstGeom prst="rect">
            <a:avLst/>
          </a:prstGeom>
          <a:solidFill>
            <a:schemeClr val="accent1">
              <a:lumMod val="50000"/>
            </a:schemeClr>
          </a:solidFill>
          <a:ln w="12700">
            <a:solidFill>
              <a:srgbClr val="DAA520"/>
            </a:solidFill>
          </a:ln>
        </p:spPr>
        <p:txBody>
          <a:bodyPr wrap="square" rtlCol="0">
            <a:spAutoFit/>
          </a:bodyPr>
          <a:lstStyle/>
          <a:p>
            <a:r>
              <a:rPr lang="en-GB" sz="2000">
                <a:solidFill>
                  <a:schemeClr val="bg1"/>
                </a:solidFill>
              </a:rPr>
              <a:t>Du </a:t>
            </a:r>
            <a:r>
              <a:rPr lang="en-GB" sz="2000" b="1">
                <a:solidFill>
                  <a:schemeClr val="bg1"/>
                </a:solidFill>
              </a:rPr>
              <a:t>musst</a:t>
            </a:r>
            <a:r>
              <a:rPr lang="en-GB" sz="2000">
                <a:solidFill>
                  <a:schemeClr val="bg1"/>
                </a:solidFill>
              </a:rPr>
              <a:t> kein Handy </a:t>
            </a:r>
            <a:r>
              <a:rPr lang="en-GB" sz="2000" b="1">
                <a:solidFill>
                  <a:schemeClr val="bg1"/>
                </a:solidFill>
              </a:rPr>
              <a:t>benutzen</a:t>
            </a:r>
            <a:r>
              <a:rPr lang="en-GB" sz="2000" dirty="0">
                <a:solidFill>
                  <a:schemeClr val="bg1"/>
                </a:solidFill>
              </a:rPr>
              <a:t>.</a:t>
            </a:r>
          </a:p>
        </p:txBody>
      </p:sp>
      <p:sp>
        <p:nvSpPr>
          <p:cNvPr id="3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5752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par>
                                <p:cTn id="78" presetID="1" presetClass="entr" presetSubtype="0"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500"/>
                                        <p:tgtEl>
                                          <p:spTgt spid="5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8" grpId="0"/>
      <p:bldP spid="36" grpId="0" animBg="1"/>
      <p:bldP spid="25" grpId="0" animBg="1"/>
      <p:bldP spid="26" grpId="0"/>
      <p:bldP spid="37" grpId="0"/>
      <p:bldP spid="38" grpId="0"/>
      <p:bldP spid="39" grpId="0" animBg="1"/>
      <p:bldP spid="40" grpId="0" animBg="1"/>
      <p:bldP spid="41" grpId="0" animBg="1"/>
      <p:bldP spid="42" grpId="0"/>
      <p:bldP spid="5" grpId="0"/>
      <p:bldP spid="52" grpId="0"/>
      <p:bldP spid="53" grpId="0"/>
      <p:bldP spid="54" grpId="0" animBg="1"/>
      <p:bldP spid="55" grpId="0" animBg="1"/>
      <p:bldP spid="56" grpId="0" animBg="1"/>
      <p:bldP spid="57" grpId="0" animBg="1"/>
      <p:bldP spid="58"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1451510234"/>
              </p:ext>
            </p:extLst>
          </p:nvPr>
        </p:nvGraphicFramePr>
        <p:xfrm>
          <a:off x="190821" y="1289872"/>
          <a:ext cx="11875477" cy="4988477"/>
        </p:xfrm>
        <a:graphic>
          <a:graphicData uri="http://schemas.openxmlformats.org/drawingml/2006/table">
            <a:tbl>
              <a:tblPr firstRow="1" bandRow="1">
                <a:tableStyleId>{5C22544A-7EE6-4342-B048-85BDC9FD1C3A}</a:tableStyleId>
              </a:tblPr>
              <a:tblGrid>
                <a:gridCol w="474197">
                  <a:extLst>
                    <a:ext uri="{9D8B030D-6E8A-4147-A177-3AD203B41FA5}">
                      <a16:colId xmlns:a16="http://schemas.microsoft.com/office/drawing/2014/main" val="2548973513"/>
                    </a:ext>
                  </a:extLst>
                </a:gridCol>
                <a:gridCol w="5278582">
                  <a:extLst>
                    <a:ext uri="{9D8B030D-6E8A-4147-A177-3AD203B41FA5}">
                      <a16:colId xmlns:a16="http://schemas.microsoft.com/office/drawing/2014/main" val="2775102314"/>
                    </a:ext>
                  </a:extLst>
                </a:gridCol>
                <a:gridCol w="6122698">
                  <a:extLst>
                    <a:ext uri="{9D8B030D-6E8A-4147-A177-3AD203B41FA5}">
                      <a16:colId xmlns:a16="http://schemas.microsoft.com/office/drawing/2014/main" val="1859025906"/>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1">
                              <a:lumMod val="50000"/>
                            </a:schemeClr>
                          </a:solidFill>
                          <a:latin typeface="Century Gothic" panose="020B0502020202020204" pitchFamily="34" charset="0"/>
                        </a:rPr>
                        <a:t>Englisch</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Ich</a:t>
                      </a:r>
                      <a:r>
                        <a:rPr lang="en-GB" sz="2400" b="0" dirty="0">
                          <a:solidFill>
                            <a:schemeClr val="accent1">
                              <a:lumMod val="50000"/>
                            </a:schemeClr>
                          </a:solidFill>
                          <a:latin typeface="Century Gothic" panose="020B0502020202020204" pitchFamily="34" charset="0"/>
                        </a:rPr>
                        <a:t> muss </a:t>
                      </a:r>
                      <a:r>
                        <a:rPr lang="en-GB" sz="2400" b="0" dirty="0" err="1">
                          <a:solidFill>
                            <a:schemeClr val="accent1">
                              <a:lumMod val="50000"/>
                            </a:schemeClr>
                          </a:solidFill>
                          <a:latin typeface="Century Gothic" panose="020B0502020202020204" pitchFamily="34" charset="0"/>
                        </a:rPr>
                        <a:t>eine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Straße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finden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musst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keinen</a:t>
                      </a:r>
                      <a:r>
                        <a:rPr lang="en-GB" sz="2400" b="0" dirty="0">
                          <a:solidFill>
                            <a:schemeClr val="accent1">
                              <a:lumMod val="50000"/>
                            </a:schemeClr>
                          </a:solidFill>
                          <a:latin typeface="Century Gothic" panose="020B0502020202020204" pitchFamily="34" charset="0"/>
                        </a:rPr>
                        <a:t> Boden </a:t>
                      </a:r>
                      <a:r>
                        <a:rPr lang="en-GB" sz="2400" b="0" dirty="0" err="1">
                          <a:solidFill>
                            <a:schemeClr val="accent1">
                              <a:lumMod val="50000"/>
                            </a:schemeClr>
                          </a:solidFill>
                          <a:latin typeface="Century Gothic" panose="020B0502020202020204" pitchFamily="34" charset="0"/>
                        </a:rPr>
                        <a:t>putzen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darfst</a:t>
                      </a:r>
                      <a:r>
                        <a:rPr lang="en-GB" sz="2400" b="0" dirty="0">
                          <a:solidFill>
                            <a:schemeClr val="accent1">
                              <a:lumMod val="50000"/>
                            </a:schemeClr>
                          </a:solidFill>
                          <a:latin typeface="Century Gothic" panose="020B0502020202020204" pitchFamily="34" charset="0"/>
                        </a:rPr>
                        <a:t> auf </a:t>
                      </a:r>
                      <a:r>
                        <a:rPr lang="en-GB" sz="2400" b="0" dirty="0" err="1">
                          <a:solidFill>
                            <a:schemeClr val="accent1">
                              <a:lumMod val="50000"/>
                            </a:schemeClr>
                          </a:solidFill>
                          <a:latin typeface="Century Gothic" panose="020B0502020202020204" pitchFamily="34" charset="0"/>
                        </a:rPr>
                        <a:t>kein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Konzert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gehen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Sie </a:t>
                      </a:r>
                      <a:r>
                        <a:rPr lang="en-GB" sz="2400" b="0" dirty="0" err="1">
                          <a:solidFill>
                            <a:schemeClr val="accent1">
                              <a:lumMod val="50000"/>
                            </a:schemeClr>
                          </a:solidFill>
                          <a:latin typeface="Century Gothic" panose="020B0502020202020204" pitchFamily="34" charset="0"/>
                        </a:rPr>
                        <a:t>darf</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viele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Sprachen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lernen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1">
                              <a:lumMod val="50000"/>
                            </a:schemeClr>
                          </a:solidFill>
                          <a:latin typeface="Century Gothic" panose="020B0502020202020204" pitchFamily="34" charset="0"/>
                        </a:rPr>
                        <a:t>Ich</a:t>
                      </a:r>
                      <a:r>
                        <a:rPr lang="en-GB" sz="2400" b="0" dirty="0">
                          <a:solidFill>
                            <a:schemeClr val="accent1">
                              <a:lumMod val="50000"/>
                            </a:schemeClr>
                          </a:solidFill>
                          <a:latin typeface="Century Gothic" panose="020B0502020202020204" pitchFamily="34" charset="0"/>
                        </a:rPr>
                        <a:t> will in </a:t>
                      </a:r>
                      <a:r>
                        <a:rPr lang="en-GB" sz="2400" b="0" dirty="0" err="1">
                          <a:solidFill>
                            <a:schemeClr val="accent1">
                              <a:lumMod val="50000"/>
                            </a:schemeClr>
                          </a:solidFill>
                          <a:latin typeface="Century Gothic" panose="020B0502020202020204" pitchFamily="34" charset="0"/>
                        </a:rPr>
                        <a:t>eine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Moschee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Sie will </a:t>
                      </a:r>
                      <a:r>
                        <a:rPr lang="en-GB" sz="2400" b="0" dirty="0" err="1">
                          <a:solidFill>
                            <a:schemeClr val="accent1">
                              <a:lumMod val="50000"/>
                            </a:schemeClr>
                          </a:solidFill>
                          <a:latin typeface="Century Gothic" panose="020B0502020202020204" pitchFamily="34" charset="0"/>
                        </a:rPr>
                        <a:t>kein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Enzelkind</a:t>
                      </a:r>
                      <a:r>
                        <a:rPr lang="en-GB" sz="2400" b="0" dirty="0">
                          <a:solidFill>
                            <a:schemeClr val="accent1">
                              <a:lumMod val="50000"/>
                            </a:schemeClr>
                          </a:solidFill>
                          <a:latin typeface="Century Gothic" panose="020B0502020202020204" pitchFamily="34" charset="0"/>
                        </a:rPr>
                        <a:t> sein.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Er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darf</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eine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Stunde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stehen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willst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kein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Schlagzeug</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spielen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5" name="Rectangle 4"/>
          <p:cNvSpPr/>
          <p:nvPr/>
        </p:nvSpPr>
        <p:spPr>
          <a:xfrm>
            <a:off x="152400" y="700858"/>
            <a:ext cx="2770310" cy="400110"/>
          </a:xfrm>
          <a:prstGeom prst="rect">
            <a:avLst/>
          </a:prstGeom>
        </p:spPr>
        <p:txBody>
          <a:bodyPr wrap="none">
            <a:spAutoFit/>
          </a:bodyPr>
          <a:lstStyle/>
          <a:p>
            <a:r>
              <a:rPr lang="en-GB" sz="2000" b="1">
                <a:solidFill>
                  <a:schemeClr val="accent1">
                    <a:lumMod val="50000"/>
                  </a:schemeClr>
                </a:solidFill>
                <a:latin typeface="Century Gothic" panose="020B0502020202020204" pitchFamily="34" charset="0"/>
              </a:rPr>
              <a:t>Positiv oder negativ?</a:t>
            </a:r>
            <a:endParaRPr lang="en-GB" b="1" dirty="0">
              <a:solidFill>
                <a:schemeClr val="accent1">
                  <a:lumMod val="50000"/>
                </a:schemeClr>
              </a:solidFill>
            </a:endParaRPr>
          </a:p>
        </p:txBody>
      </p:sp>
      <p:sp>
        <p:nvSpPr>
          <p:cNvPr id="7" name="TextBox 6"/>
          <p:cNvSpPr txBox="1"/>
          <p:nvPr/>
        </p:nvSpPr>
        <p:spPr>
          <a:xfrm>
            <a:off x="5952156" y="1985665"/>
            <a:ext cx="5940863"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I must / mustn’t find a street.</a:t>
            </a:r>
          </a:p>
        </p:txBody>
      </p:sp>
      <p:sp>
        <p:nvSpPr>
          <p:cNvPr id="8" name="TextBox 7"/>
          <p:cNvSpPr txBox="1"/>
          <p:nvPr/>
        </p:nvSpPr>
        <p:spPr>
          <a:xfrm>
            <a:off x="5952871" y="2526509"/>
            <a:ext cx="6695431"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You must / don’t have to clean any floor.</a:t>
            </a:r>
          </a:p>
        </p:txBody>
      </p:sp>
      <p:sp>
        <p:nvSpPr>
          <p:cNvPr id="9" name="TextBox 8"/>
          <p:cNvSpPr txBox="1"/>
          <p:nvPr/>
        </p:nvSpPr>
        <p:spPr>
          <a:xfrm>
            <a:off x="5952156" y="3071766"/>
            <a:ext cx="5940863"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You may / may not go to any concert.</a:t>
            </a:r>
          </a:p>
        </p:txBody>
      </p:sp>
      <p:sp>
        <p:nvSpPr>
          <p:cNvPr id="10" name="TextBox 9"/>
          <p:cNvSpPr txBox="1"/>
          <p:nvPr/>
        </p:nvSpPr>
        <p:spPr>
          <a:xfrm>
            <a:off x="5952870" y="3589532"/>
            <a:ext cx="6695432"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She may / may not learn lots of languages.</a:t>
            </a:r>
          </a:p>
        </p:txBody>
      </p:sp>
      <p:sp>
        <p:nvSpPr>
          <p:cNvPr id="11" name="TextBox 10"/>
          <p:cNvSpPr txBox="1"/>
          <p:nvPr/>
        </p:nvSpPr>
        <p:spPr>
          <a:xfrm>
            <a:off x="5944692" y="4125346"/>
            <a:ext cx="6644760"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I want / don’t want to go to a mosque.</a:t>
            </a:r>
          </a:p>
        </p:txBody>
      </p:sp>
      <p:sp>
        <p:nvSpPr>
          <p:cNvPr id="12" name="TextBox 11"/>
          <p:cNvSpPr txBox="1"/>
          <p:nvPr/>
        </p:nvSpPr>
        <p:spPr>
          <a:xfrm>
            <a:off x="5953678" y="4658004"/>
            <a:ext cx="6957442"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She wants / doesn’t want to be an only child.</a:t>
            </a:r>
          </a:p>
        </p:txBody>
      </p:sp>
      <p:sp>
        <p:nvSpPr>
          <p:cNvPr id="13" name="TextBox 12"/>
          <p:cNvSpPr txBox="1"/>
          <p:nvPr/>
        </p:nvSpPr>
        <p:spPr>
          <a:xfrm>
            <a:off x="5954390" y="5192609"/>
            <a:ext cx="7014196"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He is / isn’t allowed to stand for an hour.</a:t>
            </a:r>
          </a:p>
        </p:txBody>
      </p:sp>
      <p:sp>
        <p:nvSpPr>
          <p:cNvPr id="14" name="TextBox 13"/>
          <p:cNvSpPr txBox="1"/>
          <p:nvPr/>
        </p:nvSpPr>
        <p:spPr>
          <a:xfrm>
            <a:off x="5952156" y="5755203"/>
            <a:ext cx="6834671" cy="400110"/>
          </a:xfrm>
          <a:prstGeom prst="rect">
            <a:avLst/>
          </a:prstGeom>
          <a:noFill/>
        </p:spPr>
        <p:txBody>
          <a:bodyPr wrap="square" rtlCol="0">
            <a:spAutoFit/>
          </a:bodyPr>
          <a:lstStyle/>
          <a:p>
            <a:r>
              <a:rPr lang="en-GB" sz="2000" b="1" i="1" dirty="0">
                <a:solidFill>
                  <a:srgbClr val="DAA520"/>
                </a:solidFill>
                <a:latin typeface="Century Gothic" panose="020B0502020202020204" pitchFamily="34" charset="0"/>
              </a:rPr>
              <a:t>You want / don’t want to play (any) drums.</a:t>
            </a:r>
          </a:p>
        </p:txBody>
      </p:sp>
      <p:sp>
        <p:nvSpPr>
          <p:cNvPr id="15" name="Oval 14"/>
          <p:cNvSpPr/>
          <p:nvPr/>
        </p:nvSpPr>
        <p:spPr>
          <a:xfrm>
            <a:off x="6128559" y="1945398"/>
            <a:ext cx="782898" cy="513982"/>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398236" y="2491248"/>
            <a:ext cx="1677525" cy="513982"/>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398236" y="3051518"/>
            <a:ext cx="1104319" cy="470621"/>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485750" y="4611261"/>
            <a:ext cx="1971255" cy="513982"/>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6076005" y="4073101"/>
            <a:ext cx="814753" cy="513982"/>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526336" y="3533889"/>
            <a:ext cx="624253" cy="513982"/>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231578" y="5128388"/>
            <a:ext cx="635527" cy="49996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362918" y="5700345"/>
            <a:ext cx="1831575" cy="513982"/>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93DE3EA-87FF-9740-93B8-A15956632B11}"/>
              </a:ext>
            </a:extLst>
          </p:cNvPr>
          <p:cNvSpPr>
            <a:spLocks noGrp="1"/>
          </p:cNvSpPr>
          <p:nvPr>
            <p:ph type="title"/>
          </p:nvPr>
        </p:nvSpPr>
        <p:spPr>
          <a:xfrm>
            <a:off x="180961" y="-200457"/>
            <a:ext cx="10515600" cy="1325563"/>
          </a:xfrm>
        </p:spPr>
        <p:txBody>
          <a:bodyPr>
            <a:normAutofit/>
          </a:bodyPr>
          <a:lstStyle/>
          <a:p>
            <a:r>
              <a:rPr lang="en-GB" sz="2800" b="1" dirty="0" err="1">
                <a:solidFill>
                  <a:schemeClr val="accent1">
                    <a:lumMod val="50000"/>
                  </a:schemeClr>
                </a:solidFill>
              </a:rPr>
              <a:t>Wie</a:t>
            </a:r>
            <a:r>
              <a:rPr lang="en-GB" sz="2800" b="1" dirty="0">
                <a:solidFill>
                  <a:schemeClr val="accent1">
                    <a:lumMod val="50000"/>
                  </a:schemeClr>
                </a:solidFill>
              </a:rPr>
              <a:t> </a:t>
            </a:r>
            <a:r>
              <a:rPr lang="en-GB" sz="2800" b="1" dirty="0" err="1">
                <a:solidFill>
                  <a:schemeClr val="accent1">
                    <a:lumMod val="50000"/>
                  </a:schemeClr>
                </a:solidFill>
              </a:rPr>
              <a:t>sagt</a:t>
            </a:r>
            <a:r>
              <a:rPr lang="en-GB" sz="2800" b="1" dirty="0">
                <a:solidFill>
                  <a:schemeClr val="accent1">
                    <a:lumMod val="50000"/>
                  </a:schemeClr>
                </a:solidFill>
              </a:rPr>
              <a:t> man das auf </a:t>
            </a:r>
            <a:r>
              <a:rPr lang="en-GB" sz="2800" b="1" dirty="0" err="1">
                <a:solidFill>
                  <a:schemeClr val="accent1">
                    <a:lumMod val="50000"/>
                  </a:schemeClr>
                </a:solidFill>
              </a:rPr>
              <a:t>Englisch</a:t>
            </a:r>
            <a:r>
              <a:rPr lang="en-GB" sz="2800" b="1" dirty="0">
                <a:solidFill>
                  <a:schemeClr val="accent1">
                    <a:lumMod val="50000"/>
                  </a:schemeClr>
                </a:solidFill>
              </a:rPr>
              <a:t>?</a:t>
            </a:r>
            <a:endParaRPr lang="en-US" sz="2800" dirty="0">
              <a:solidFill>
                <a:schemeClr val="accent1">
                  <a:lumMod val="50000"/>
                </a:schemeClr>
              </a:solidFill>
            </a:endParaRPr>
          </a:p>
        </p:txBody>
      </p:sp>
      <p:sp>
        <p:nvSpPr>
          <p:cNvPr id="2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4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1193" y="2415946"/>
            <a:ext cx="7953908" cy="1485422"/>
          </a:xfrm>
        </p:spPr>
        <p:txBody>
          <a:bodyPr>
            <a:normAutofit fontScale="90000"/>
          </a:bodyPr>
          <a:lstStyle/>
          <a:p>
            <a:pPr algn="l"/>
            <a:r>
              <a:rPr lang="en-GB" sz="4000" b="1" dirty="0">
                <a:solidFill>
                  <a:prstClr val="white"/>
                </a:solidFill>
              </a:rPr>
              <a:t>What people can/must/want to do to improve their lifestyle</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086138"/>
            <a:ext cx="7860285" cy="1539315"/>
          </a:xfrm>
        </p:spPr>
        <p:txBody>
          <a:bodyPr>
            <a:noAutofit/>
          </a:bodyPr>
          <a:lstStyle/>
          <a:p>
            <a:pPr algn="l"/>
            <a:r>
              <a:rPr lang="de-DE" sz="2800" dirty="0">
                <a:solidFill>
                  <a:schemeClr val="bg1"/>
                </a:solidFill>
              </a:rPr>
              <a:t>Further practice with modal verbs </a:t>
            </a:r>
            <a:r>
              <a:rPr lang="de-DE" sz="2800" b="1" i="1" dirty="0">
                <a:solidFill>
                  <a:schemeClr val="bg1"/>
                </a:solidFill>
              </a:rPr>
              <a:t>müssen, dürfen, wollen</a:t>
            </a:r>
            <a:r>
              <a:rPr lang="de-DE" sz="2800" dirty="0">
                <a:solidFill>
                  <a:schemeClr val="bg1"/>
                </a:solidFill>
              </a:rPr>
              <a:t>, </a:t>
            </a:r>
            <a:r>
              <a:rPr lang="de-DE" sz="2800" b="1" i="1" dirty="0">
                <a:solidFill>
                  <a:schemeClr val="bg1"/>
                </a:solidFill>
              </a:rPr>
              <a:t>können</a:t>
            </a:r>
            <a:r>
              <a:rPr lang="de-DE" sz="2800" dirty="0">
                <a:solidFill>
                  <a:schemeClr val="bg1"/>
                </a:solidFill>
              </a:rPr>
              <a:t> </a:t>
            </a:r>
          </a:p>
          <a:p>
            <a:pPr algn="l"/>
            <a:r>
              <a:rPr lang="de-DE" sz="2800" dirty="0">
                <a:solidFill>
                  <a:schemeClr val="bg1"/>
                </a:solidFill>
              </a:rPr>
              <a:t>Introduction of the pronoun </a:t>
            </a:r>
            <a:r>
              <a:rPr lang="de-DE" sz="2800" b="1" i="1" dirty="0">
                <a:solidFill>
                  <a:schemeClr val="bg1"/>
                </a:solidFill>
              </a:rPr>
              <a:t>man</a:t>
            </a:r>
            <a:endParaRPr lang="de-DE" sz="2800" dirty="0">
              <a:solidFill>
                <a:prstClr val="white"/>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459119"/>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[r] [revisited]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3.2 - Week 3 - Lesson 64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Stephen Owen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702192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91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eden new.wav"/>
                                        </p:tgtEl>
                                      </p:cMediaNode>
                                    </p:audio>
                                  </p:sub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A54B9E-633C-1D4D-A477-810D6F066171}"/>
              </a:ext>
            </a:extLst>
          </p:cNvPr>
          <p:cNvSpPr>
            <a:spLocks noGrp="1"/>
          </p:cNvSpPr>
          <p:nvPr>
            <p:ph type="title"/>
          </p:nvPr>
        </p:nvSpPr>
        <p:spPr>
          <a:xfrm>
            <a:off x="4231334" y="141225"/>
            <a:ext cx="3694790" cy="154678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pic>
        <p:nvPicPr>
          <p:cNvPr id="2" name="Picture 1" descr="lots of emojis with different expressi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7578" y="1565483"/>
            <a:ext cx="1890489" cy="1124840"/>
          </a:xfrm>
          <a:prstGeom prst="rect">
            <a:avLst/>
          </a:prstGeom>
        </p:spPr>
      </p:pic>
      <p:pic>
        <p:nvPicPr>
          <p:cNvPr id="3" name="Picture 2" descr="green spla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6172" y="1355829"/>
            <a:ext cx="1633923" cy="1546780"/>
          </a:xfrm>
          <a:prstGeom prst="rect">
            <a:avLst/>
          </a:prstGeom>
        </p:spPr>
      </p:pic>
      <p:pic>
        <p:nvPicPr>
          <p:cNvPr id="11" name="Picture 10" descr="kitch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257" y="4201815"/>
            <a:ext cx="2019915" cy="1417307"/>
          </a:xfrm>
          <a:prstGeom prst="rect">
            <a:avLst/>
          </a:prstGeom>
        </p:spPr>
      </p:pic>
      <p:pic>
        <p:nvPicPr>
          <p:cNvPr id="12" name="Picture 11" descr="dog jumping over fence"/>
          <p:cNvPicPr>
            <a:picLocks noChangeAspect="1"/>
          </p:cNvPicPr>
          <p:nvPr/>
        </p:nvPicPr>
        <p:blipFill>
          <a:blip r:embed="rId14"/>
          <a:stretch>
            <a:fillRect/>
          </a:stretch>
        </p:blipFill>
        <p:spPr>
          <a:xfrm>
            <a:off x="9106642" y="4222714"/>
            <a:ext cx="2042838" cy="1375510"/>
          </a:xfrm>
          <a:prstGeom prst="rect">
            <a:avLst/>
          </a:prstGeom>
        </p:spPr>
      </p:pic>
      <p:sp>
        <p:nvSpPr>
          <p:cNvPr id="13" name="TextBox 12"/>
          <p:cNvSpPr txBox="1"/>
          <p:nvPr/>
        </p:nvSpPr>
        <p:spPr>
          <a:xfrm>
            <a:off x="4689631" y="5547009"/>
            <a:ext cx="1693930" cy="584775"/>
          </a:xfrm>
          <a:prstGeom prst="rect">
            <a:avLst/>
          </a:prstGeom>
          <a:solidFill>
            <a:srgbClr val="FFCC00"/>
          </a:solidFill>
        </p:spPr>
        <p:txBody>
          <a:bodyPr wrap="square" rtlCol="0">
            <a:spAutoFit/>
          </a:bodyPr>
          <a:lstStyle/>
          <a:p>
            <a:pPr algn="ctr"/>
            <a:r>
              <a:rPr lang="en-GB" sz="3200" dirty="0">
                <a:solidFill>
                  <a:srgbClr val="002060"/>
                </a:solidFill>
                <a:latin typeface="Century Gothic" panose="020B0502020202020204" pitchFamily="34" charset="0"/>
              </a:rPr>
              <a:t>05:30!!!</a:t>
            </a:r>
          </a:p>
        </p:txBody>
      </p:sp>
      <p:pic>
        <p:nvPicPr>
          <p:cNvPr id="14" name="Picture 13" descr="clock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32073" y="5520444"/>
            <a:ext cx="640752" cy="637904"/>
          </a:xfrm>
          <a:prstGeom prst="rect">
            <a:avLst/>
          </a:prstGeom>
        </p:spPr>
      </p:pic>
    </p:spTree>
    <p:extLst>
      <p:ext uri="{BB962C8B-B14F-4D97-AF65-F5344CB8AC3E}">
        <p14:creationId xmlns:p14="http://schemas.microsoft.com/office/powerpoint/2010/main" val="288884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ü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füh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grü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grü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üch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Küch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frü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früh new.wav"/>
                                        </p:tgtEl>
                                      </p:cMediaNode>
                                    </p:audio>
                                  </p:sub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über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üb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57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descr="doct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descr="boy with tir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descr="man in sui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descr="dog with a forbidden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descr="red spla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descr="footprint in a forbidden sig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descr="car driving away">
            <a:extLst>
              <a:ext uri="{C183D7F6-B498-43B3-948B-1728B52AA6E4}">
                <adec:decorative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descr="question mar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273271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 new.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42728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332174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05001" y="25758"/>
            <a:ext cx="10515600" cy="1325563"/>
          </a:xfrm>
        </p:spPr>
        <p:txBody>
          <a:bodyPr>
            <a:normAutofit/>
          </a:bodyPr>
          <a:lstStyle/>
          <a:p>
            <a:r>
              <a:rPr lang="en-US" sz="4000" b="1" dirty="0" err="1">
                <a:solidFill>
                  <a:schemeClr val="bg1"/>
                </a:solidFill>
              </a:rPr>
              <a:t>Welcher</a:t>
            </a:r>
            <a:r>
              <a:rPr lang="en-US" sz="4000" b="1" dirty="0">
                <a:solidFill>
                  <a:schemeClr val="bg1"/>
                </a:solidFill>
              </a:rPr>
              <a:t> R?</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extLst>
              <p:ext uri="{D42A27DB-BD31-4B8C-83A1-F6EECF244321}">
                <p14:modId xmlns:p14="http://schemas.microsoft.com/office/powerpoint/2010/main" val="2077096261"/>
              </p:ext>
            </p:extLst>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‘r’</a:t>
                      </a:r>
                      <a:r>
                        <a:rPr lang="en-US" sz="2800" b="1" baseline="0" dirty="0">
                          <a:solidFill>
                            <a:schemeClr val="accent1">
                              <a:lumMod val="50000"/>
                            </a:schemeClr>
                          </a:solidFill>
                          <a:latin typeface="Century Gothic" panose="020B0502020202020204" pitchFamily="34" charset="0"/>
                        </a:rPr>
                        <a:t> </a:t>
                      </a:r>
                      <a:r>
                        <a:rPr lang="en-US" sz="2800" b="1" dirty="0">
                          <a:solidFill>
                            <a:schemeClr val="accent1">
                              <a:lumMod val="50000"/>
                            </a:schemeClr>
                          </a:solidFill>
                          <a:latin typeface="Century Gothic" panose="020B0502020202020204" pitchFamily="34" charset="0"/>
                        </a:rPr>
                        <a:t>as in ‘</a:t>
                      </a:r>
                      <a:r>
                        <a:rPr lang="en-US" sz="2800" b="1" dirty="0">
                          <a:solidFill>
                            <a:srgbClr val="DAA520"/>
                          </a:solidFill>
                          <a:latin typeface="Century Gothic" panose="020B0502020202020204" pitchFamily="34" charset="0"/>
                        </a:rPr>
                        <a:t>R</a:t>
                      </a:r>
                      <a:r>
                        <a:rPr lang="en-US" sz="2800" b="1" dirty="0">
                          <a:solidFill>
                            <a:schemeClr val="accent1">
                              <a:lumMod val="50000"/>
                            </a:schemeClr>
                          </a:solidFill>
                          <a:latin typeface="Century Gothic" panose="020B0502020202020204" pitchFamily="34" charset="0"/>
                        </a:rPr>
                        <a:t>egel’</a:t>
                      </a:r>
                    </a:p>
                  </a:txBody>
                  <a:tcPr/>
                </a:tc>
                <a:tc>
                  <a:txBody>
                    <a:bodyPr/>
                    <a:lstStyle/>
                    <a:p>
                      <a:pPr algn="ctr"/>
                      <a:r>
                        <a:rPr lang="en-US" sz="2800" b="1" dirty="0">
                          <a:solidFill>
                            <a:schemeClr val="accent1">
                              <a:lumMod val="50000"/>
                            </a:schemeClr>
                          </a:solidFill>
                          <a:latin typeface="Century Gothic" panose="020B0502020202020204" pitchFamily="34" charset="0"/>
                        </a:rPr>
                        <a:t>‘r’ as in ‘Wo</a:t>
                      </a:r>
                      <a:r>
                        <a:rPr lang="en-US" sz="2800" b="1" dirty="0">
                          <a:solidFill>
                            <a:srgbClr val="DAA520"/>
                          </a:solidFill>
                          <a:latin typeface="Century Gothic" panose="020B0502020202020204" pitchFamily="34" charset="0"/>
                        </a:rPr>
                        <a:t>r</a:t>
                      </a:r>
                      <a:r>
                        <a:rPr lang="en-US" sz="2800" b="1" dirty="0">
                          <a:solidFill>
                            <a:schemeClr val="accent1">
                              <a:lumMod val="50000"/>
                            </a:schemeClr>
                          </a:solidFill>
                          <a:latin typeface="Century Gothic" panose="020B0502020202020204" pitchFamily="34" charset="0"/>
                        </a:rPr>
                        <a:t>t’</a:t>
                      </a: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2516974"/>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117503"/>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48588"/>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282216"/>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5457891"/>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35.1.wav"/>
            </a:hlinkClick>
            <a:extLst>
              <a:ext uri="{FF2B5EF4-FFF2-40B4-BE49-F238E27FC236}">
                <a16:creationId xmlns:a16="http://schemas.microsoft.com/office/drawing/2014/main" id="{F07E3867-F7FA-2C4A-BC70-84310E19BCAB}"/>
              </a:ext>
            </a:extLst>
          </p:cNvPr>
          <p:cNvSpPr/>
          <p:nvPr/>
        </p:nvSpPr>
        <p:spPr>
          <a:xfrm>
            <a:off x="1355895" y="251697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9" name="Action Button: Custom 18">
            <a:hlinkClick r:id="" action="ppaction://noaction" highlightClick="1">
              <a:snd r:embed="rId7" name="35.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0" name="Action Button: Custom 19">
            <a:hlinkClick r:id="" action="ppaction://noaction" highlightClick="1">
              <a:snd r:embed="rId8" name="35.3.wav"/>
            </a:hlinkClick>
            <a:extLst>
              <a:ext uri="{FF2B5EF4-FFF2-40B4-BE49-F238E27FC236}">
                <a16:creationId xmlns:a16="http://schemas.microsoft.com/office/drawing/2014/main" id="{5FCCF282-087E-564A-BD93-369FFAFE68A5}"/>
              </a:ext>
            </a:extLst>
          </p:cNvPr>
          <p:cNvSpPr/>
          <p:nvPr/>
        </p:nvSpPr>
        <p:spPr>
          <a:xfrm>
            <a:off x="1355893" y="3742419"/>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1" name="Action Button: Custom 20">
            <a:hlinkClick r:id="" action="ppaction://noaction" highlightClick="1">
              <a:snd r:embed="rId9" name="35.4.wav"/>
            </a:hlinkClick>
            <a:extLst>
              <a:ext uri="{FF2B5EF4-FFF2-40B4-BE49-F238E27FC236}">
                <a16:creationId xmlns:a16="http://schemas.microsoft.com/office/drawing/2014/main" id="{8A35A801-A8D6-7D41-AD2C-8867498F7C77}"/>
              </a:ext>
            </a:extLst>
          </p:cNvPr>
          <p:cNvSpPr/>
          <p:nvPr/>
        </p:nvSpPr>
        <p:spPr>
          <a:xfrm>
            <a:off x="1344460" y="4336805"/>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2" name="Action Button: Custom 21">
            <a:hlinkClick r:id="" action="ppaction://noaction" highlightClick="1">
              <a:snd r:embed="rId10" name="35.5.wav"/>
            </a:hlinkClick>
            <a:extLst>
              <a:ext uri="{FF2B5EF4-FFF2-40B4-BE49-F238E27FC236}">
                <a16:creationId xmlns:a16="http://schemas.microsoft.com/office/drawing/2014/main" id="{F59E8C6F-052D-3443-8EAA-F491A2406530}"/>
              </a:ext>
            </a:extLst>
          </p:cNvPr>
          <p:cNvSpPr/>
          <p:nvPr/>
        </p:nvSpPr>
        <p:spPr>
          <a:xfrm>
            <a:off x="1344460" y="4931719"/>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3" name="Action Button: Custom 22">
            <a:hlinkClick r:id="" action="ppaction://noaction" highlightClick="1">
              <a:snd r:embed="rId11" name="35.6.wav"/>
            </a:hlinkClick>
            <a:extLst>
              <a:ext uri="{FF2B5EF4-FFF2-40B4-BE49-F238E27FC236}">
                <a16:creationId xmlns:a16="http://schemas.microsoft.com/office/drawing/2014/main" id="{CEBFFF0E-EDCC-6C44-BF79-EBA3FC3667CD}"/>
              </a:ext>
            </a:extLst>
          </p:cNvPr>
          <p:cNvSpPr/>
          <p:nvPr/>
        </p:nvSpPr>
        <p:spPr>
          <a:xfrm>
            <a:off x="1355892" y="553651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157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12879" y="306919"/>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err="1">
                <a:solidFill>
                  <a:schemeClr val="lt1"/>
                </a:solidFill>
              </a:rPr>
              <a:t>Vokabeln</a:t>
            </a:r>
            <a:r>
              <a:rPr lang="en-GB" sz="3000" b="1" dirty="0">
                <a:solidFill>
                  <a:schemeClr val="lt1"/>
                </a:solidFill>
              </a:rPr>
              <a:t>: Wo bin </a:t>
            </a:r>
            <a:r>
              <a:rPr lang="en-GB" sz="3000" b="1" dirty="0" err="1">
                <a:solidFill>
                  <a:schemeClr val="lt1"/>
                </a:solidFill>
              </a:rPr>
              <a:t>ich</a:t>
            </a:r>
            <a:r>
              <a:rPr lang="en-GB" sz="3000" b="1" dirty="0">
                <a:solidFill>
                  <a:schemeClr val="lt1"/>
                </a:solidFill>
              </a:rPr>
              <a:t>?</a:t>
            </a:r>
            <a:endParaRPr sz="3000" b="1" dirty="0">
              <a:solidFill>
                <a:schemeClr val="lt1"/>
              </a:solidFill>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73795" y="569679"/>
            <a:ext cx="2131371" cy="308523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172" y="3948548"/>
            <a:ext cx="2334056" cy="244983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283079379"/>
              </p:ext>
            </p:extLst>
          </p:nvPr>
        </p:nvGraphicFramePr>
        <p:xfrm>
          <a:off x="2200072" y="2621071"/>
          <a:ext cx="3327892" cy="3657600"/>
        </p:xfrm>
        <a:graphic>
          <a:graphicData uri="http://schemas.openxmlformats.org/drawingml/2006/table">
            <a:tbl>
              <a:tblPr firstRow="1" bandRow="1">
                <a:tableStyleId>{5940675A-B579-460E-94D1-54222C63F5DA}</a:tableStyleId>
              </a:tblPr>
              <a:tblGrid>
                <a:gridCol w="667819">
                  <a:extLst>
                    <a:ext uri="{9D8B030D-6E8A-4147-A177-3AD203B41FA5}">
                      <a16:colId xmlns:a16="http://schemas.microsoft.com/office/drawing/2014/main" val="20000"/>
                    </a:ext>
                  </a:extLst>
                </a:gridCol>
                <a:gridCol w="2660073">
                  <a:extLst>
                    <a:ext uri="{9D8B030D-6E8A-4147-A177-3AD203B41FA5}">
                      <a16:colId xmlns:a16="http://schemas.microsoft.com/office/drawing/2014/main" val="20001"/>
                    </a:ext>
                  </a:extLst>
                </a:gridCol>
              </a:tblGrid>
              <a:tr h="370840">
                <a:tc>
                  <a:txBody>
                    <a:bodyPr/>
                    <a:lstStyle/>
                    <a:p>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Kino</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Bus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200" dirty="0" err="1">
                          <a:solidFill>
                            <a:schemeClr val="accent1">
                              <a:lumMod val="50000"/>
                            </a:schemeClr>
                          </a:solidFill>
                          <a:latin typeface="Century Gothic" panose="020B0502020202020204" pitchFamily="34" charset="0"/>
                        </a:rPr>
                        <a:t>im</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Klassenzimmer</a:t>
                      </a:r>
                      <a:endParaRPr lang="en-GB" sz="22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Konzert</a:t>
                      </a:r>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Krankenhaus</a:t>
                      </a:r>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Museum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Geschäft</a:t>
                      </a:r>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accent1">
                              <a:lumMod val="50000"/>
                            </a:schemeClr>
                          </a:solidFill>
                          <a:latin typeface="Century Gothic" panose="020B0502020202020204" pitchFamily="34" charset="0"/>
                        </a:rPr>
                        <a:t>in der </a:t>
                      </a:r>
                      <a:r>
                        <a:rPr lang="en-GB" sz="2400" dirty="0" err="1">
                          <a:solidFill>
                            <a:schemeClr val="accent1">
                              <a:lumMod val="50000"/>
                            </a:schemeClr>
                          </a:solidFill>
                          <a:latin typeface="Century Gothic" panose="020B0502020202020204" pitchFamily="34" charset="0"/>
                        </a:rPr>
                        <a:t>Stadt</a:t>
                      </a:r>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78314170"/>
              </p:ext>
            </p:extLst>
          </p:nvPr>
        </p:nvGraphicFramePr>
        <p:xfrm>
          <a:off x="243330" y="1655095"/>
          <a:ext cx="9906880" cy="914400"/>
        </p:xfrm>
        <a:graphic>
          <a:graphicData uri="http://schemas.openxmlformats.org/drawingml/2006/table">
            <a:tbl>
              <a:tblPr firstRow="1" bandRow="1">
                <a:tableStyleId>{5940675A-B579-460E-94D1-54222C63F5DA}</a:tableStyleId>
              </a:tblPr>
              <a:tblGrid>
                <a:gridCol w="2476720">
                  <a:extLst>
                    <a:ext uri="{9D8B030D-6E8A-4147-A177-3AD203B41FA5}">
                      <a16:colId xmlns:a16="http://schemas.microsoft.com/office/drawing/2014/main" val="20000"/>
                    </a:ext>
                  </a:extLst>
                </a:gridCol>
                <a:gridCol w="2476720">
                  <a:extLst>
                    <a:ext uri="{9D8B030D-6E8A-4147-A177-3AD203B41FA5}">
                      <a16:colId xmlns:a16="http://schemas.microsoft.com/office/drawing/2014/main" val="20001"/>
                    </a:ext>
                  </a:extLst>
                </a:gridCol>
                <a:gridCol w="2476720">
                  <a:extLst>
                    <a:ext uri="{9D8B030D-6E8A-4147-A177-3AD203B41FA5}">
                      <a16:colId xmlns:a16="http://schemas.microsoft.com/office/drawing/2014/main" val="20002"/>
                    </a:ext>
                  </a:extLst>
                </a:gridCol>
                <a:gridCol w="2476720">
                  <a:extLst>
                    <a:ext uri="{9D8B030D-6E8A-4147-A177-3AD203B41FA5}">
                      <a16:colId xmlns:a16="http://schemas.microsoft.com/office/drawing/2014/main" val="20003"/>
                    </a:ext>
                  </a:extLst>
                </a:gridCol>
              </a:tblGrid>
              <a:tr h="370840">
                <a:tc>
                  <a:txBody>
                    <a:bodyPr/>
                    <a:lstStyle/>
                    <a:p>
                      <a:pPr algn="ctr"/>
                      <a:r>
                        <a:rPr lang="en-GB" sz="2000" dirty="0" err="1">
                          <a:solidFill>
                            <a:schemeClr val="accent1">
                              <a:lumMod val="50000"/>
                            </a:schemeClr>
                          </a:solidFill>
                          <a:latin typeface="Century Gothic" panose="020B0502020202020204" pitchFamily="34" charset="0"/>
                        </a:rPr>
                        <a:t>im</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Klassenzimmer</a:t>
                      </a:r>
                      <a:endParaRPr lang="en-GB" sz="2000"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Geschäft</a:t>
                      </a:r>
                      <a:endParaRPr lang="en-GB" sz="2400"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Bus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Kino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2000" dirty="0" err="1">
                          <a:solidFill>
                            <a:schemeClr val="accent1">
                              <a:lumMod val="50000"/>
                            </a:schemeClr>
                          </a:solidFill>
                          <a:latin typeface="Century Gothic" panose="020B0502020202020204" pitchFamily="34" charset="0"/>
                        </a:rPr>
                        <a:t>im</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Krankenhaus</a:t>
                      </a:r>
                      <a:endParaRPr lang="en-GB" sz="2000"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Museum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chemeClr val="accent1">
                              <a:lumMod val="50000"/>
                            </a:schemeClr>
                          </a:solidFill>
                          <a:latin typeface="Century Gothic" panose="020B0502020202020204" pitchFamily="34" charset="0"/>
                        </a:rPr>
                        <a:t>in der </a:t>
                      </a:r>
                      <a:r>
                        <a:rPr lang="en-GB" sz="2400" dirty="0" err="1">
                          <a:solidFill>
                            <a:schemeClr val="accent1">
                              <a:lumMod val="50000"/>
                            </a:schemeClr>
                          </a:solidFill>
                          <a:latin typeface="Century Gothic" panose="020B0502020202020204" pitchFamily="34" charset="0"/>
                        </a:rPr>
                        <a:t>Stadt</a:t>
                      </a:r>
                      <a:endParaRPr lang="en-GB" sz="2400"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im</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Konzert</a:t>
                      </a:r>
                      <a:endParaRPr lang="en-GB" sz="2400"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8" name="Action Button: Custom 27">
            <a:hlinkClick r:id="" action="ppaction://noaction" highlightClick="1">
              <a:snd r:embed="rId6" name="36.1.wav"/>
            </a:hlinkClick>
          </p:cNvPr>
          <p:cNvSpPr/>
          <p:nvPr/>
        </p:nvSpPr>
        <p:spPr>
          <a:xfrm>
            <a:off x="2363772" y="2687750"/>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1</a:t>
            </a:r>
          </a:p>
        </p:txBody>
      </p:sp>
      <p:sp>
        <p:nvSpPr>
          <p:cNvPr id="29" name="Action Button: Custom 28">
            <a:hlinkClick r:id="" action="ppaction://noaction" highlightClick="1">
              <a:snd r:embed="rId7" name="36.2.wav"/>
            </a:hlinkClick>
          </p:cNvPr>
          <p:cNvSpPr/>
          <p:nvPr/>
        </p:nvSpPr>
        <p:spPr>
          <a:xfrm>
            <a:off x="2363772" y="3134505"/>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2</a:t>
            </a:r>
          </a:p>
        </p:txBody>
      </p:sp>
      <p:sp>
        <p:nvSpPr>
          <p:cNvPr id="30" name="Action Button: Custom 29">
            <a:hlinkClick r:id="" action="ppaction://noaction" highlightClick="1">
              <a:snd r:embed="rId8" name="36.3.wav"/>
            </a:hlinkClick>
          </p:cNvPr>
          <p:cNvSpPr/>
          <p:nvPr/>
        </p:nvSpPr>
        <p:spPr>
          <a:xfrm>
            <a:off x="2363772" y="3600162"/>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3</a:t>
            </a:r>
          </a:p>
        </p:txBody>
      </p:sp>
      <p:sp>
        <p:nvSpPr>
          <p:cNvPr id="31" name="Action Button: Custom 30">
            <a:hlinkClick r:id="" action="ppaction://noaction" highlightClick="1">
              <a:snd r:embed="rId9" name="36.4.wav"/>
            </a:hlinkClick>
          </p:cNvPr>
          <p:cNvSpPr/>
          <p:nvPr/>
        </p:nvSpPr>
        <p:spPr>
          <a:xfrm>
            <a:off x="2363772" y="4060565"/>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4</a:t>
            </a:r>
          </a:p>
        </p:txBody>
      </p:sp>
      <p:sp>
        <p:nvSpPr>
          <p:cNvPr id="32" name="Action Button: Custom 31">
            <a:hlinkClick r:id="" action="ppaction://noaction" highlightClick="1">
              <a:snd r:embed="rId10" name="36.5.wav"/>
            </a:hlinkClick>
          </p:cNvPr>
          <p:cNvSpPr/>
          <p:nvPr/>
        </p:nvSpPr>
        <p:spPr>
          <a:xfrm>
            <a:off x="2358341" y="4517916"/>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5</a:t>
            </a:r>
          </a:p>
        </p:txBody>
      </p:sp>
      <p:sp>
        <p:nvSpPr>
          <p:cNvPr id="33" name="Action Button: Custom 32">
            <a:hlinkClick r:id="" action="ppaction://noaction" highlightClick="1">
              <a:snd r:embed="rId11" name="36.6.wav"/>
            </a:hlinkClick>
          </p:cNvPr>
          <p:cNvSpPr/>
          <p:nvPr/>
        </p:nvSpPr>
        <p:spPr>
          <a:xfrm>
            <a:off x="2358341" y="4964671"/>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6</a:t>
            </a:r>
          </a:p>
        </p:txBody>
      </p:sp>
      <p:sp>
        <p:nvSpPr>
          <p:cNvPr id="34" name="Action Button: Custom 33">
            <a:hlinkClick r:id="" action="ppaction://noaction" highlightClick="1">
              <a:snd r:embed="rId12" name="36.7.wav"/>
            </a:hlinkClick>
          </p:cNvPr>
          <p:cNvSpPr/>
          <p:nvPr/>
        </p:nvSpPr>
        <p:spPr>
          <a:xfrm>
            <a:off x="2358341" y="5416680"/>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7</a:t>
            </a:r>
          </a:p>
        </p:txBody>
      </p:sp>
      <p:sp>
        <p:nvSpPr>
          <p:cNvPr id="35" name="Action Button: Custom 34">
            <a:hlinkClick r:id="" action="ppaction://noaction" highlightClick="1">
              <a:snd r:embed="rId13" name="36.8.wav"/>
            </a:hlinkClick>
          </p:cNvPr>
          <p:cNvSpPr/>
          <p:nvPr/>
        </p:nvSpPr>
        <p:spPr>
          <a:xfrm>
            <a:off x="2358341" y="5877083"/>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8</a:t>
            </a:r>
          </a:p>
        </p:txBody>
      </p:sp>
      <p:sp>
        <p:nvSpPr>
          <p:cNvPr id="5" name="TextBox 4"/>
          <p:cNvSpPr txBox="1"/>
          <p:nvPr/>
        </p:nvSpPr>
        <p:spPr>
          <a:xfrm>
            <a:off x="0" y="1148922"/>
            <a:ext cx="1057101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Mia </a:t>
            </a:r>
            <a:r>
              <a:rPr lang="en-GB" sz="2000" dirty="0" err="1">
                <a:solidFill>
                  <a:schemeClr val="accent1">
                    <a:lumMod val="50000"/>
                  </a:schemeClr>
                </a:solidFill>
                <a:latin typeface="Century Gothic" panose="020B0502020202020204" pitchFamily="34" charset="0"/>
              </a:rPr>
              <a:t>telefoniert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mit</a:t>
            </a:r>
            <a:r>
              <a:rPr lang="en-GB" sz="2000" dirty="0">
                <a:solidFill>
                  <a:schemeClr val="accent1">
                    <a:lumMod val="50000"/>
                  </a:schemeClr>
                </a:solidFill>
                <a:latin typeface="Century Gothic" panose="020B0502020202020204" pitchFamily="34" charset="0"/>
              </a:rPr>
              <a:t> Alastair. Sie </a:t>
            </a:r>
            <a:r>
              <a:rPr lang="en-GB" sz="2000" dirty="0" err="1">
                <a:solidFill>
                  <a:schemeClr val="accent1">
                    <a:lumMod val="50000"/>
                  </a:schemeClr>
                </a:solidFill>
                <a:latin typeface="Century Gothic" panose="020B0502020202020204" pitchFamily="34" charset="0"/>
              </a:rPr>
              <a:t>spielen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Wortspiel</a:t>
            </a:r>
            <a:r>
              <a:rPr lang="en-GB" sz="2000" dirty="0">
                <a:solidFill>
                  <a:schemeClr val="accent1">
                    <a:lumMod val="50000"/>
                  </a:schemeClr>
                </a:solidFill>
                <a:latin typeface="Century Gothic" panose="020B0502020202020204" pitchFamily="34" charset="0"/>
              </a:rPr>
              <a:t> auf Deutsch, </a:t>
            </a:r>
            <a:r>
              <a:rPr lang="de-DE" sz="2000" dirty="0">
                <a:solidFill>
                  <a:schemeClr val="accent1">
                    <a:lumMod val="50000"/>
                  </a:schemeClr>
                </a:solidFill>
              </a:rPr>
              <a:t>„</a:t>
            </a:r>
            <a:r>
              <a:rPr lang="en-GB" sz="2000" b="1" i="1" dirty="0">
                <a:solidFill>
                  <a:schemeClr val="accent1">
                    <a:lumMod val="50000"/>
                  </a:schemeClr>
                </a:solidFill>
                <a:latin typeface="Century Gothic" panose="020B0502020202020204" pitchFamily="34" charset="0"/>
              </a:rPr>
              <a:t>Wo bin </a:t>
            </a:r>
            <a:r>
              <a:rPr lang="en-GB" sz="2000" b="1" i="1" dirty="0" err="1">
                <a:solidFill>
                  <a:schemeClr val="accent1">
                    <a:lumMod val="50000"/>
                  </a:schemeClr>
                </a:solidFill>
                <a:latin typeface="Century Gothic" panose="020B0502020202020204" pitchFamily="34" charset="0"/>
              </a:rPr>
              <a:t>ich</a:t>
            </a:r>
            <a:r>
              <a:rPr lang="en-GB" sz="2000" dirty="0">
                <a:solidFill>
                  <a:schemeClr val="accent1">
                    <a:lumMod val="50000"/>
                  </a:schemeClr>
                </a:solidFill>
                <a:latin typeface="Century Gothic" panose="020B0502020202020204" pitchFamily="34" charset="0"/>
              </a:rPr>
              <a:t>?”</a:t>
            </a:r>
          </a:p>
        </p:txBody>
      </p:sp>
      <p:sp>
        <p:nvSpPr>
          <p:cNvPr id="6" name="TextBox 5"/>
          <p:cNvSpPr txBox="1"/>
          <p:nvPr/>
        </p:nvSpPr>
        <p:spPr>
          <a:xfrm>
            <a:off x="7223158" y="369624"/>
            <a:ext cx="2434678" cy="400110"/>
          </a:xfrm>
          <a:prstGeom prst="rect">
            <a:avLst/>
          </a:prstGeom>
          <a:noFill/>
          <a:ln>
            <a:solidFill>
              <a:srgbClr val="115076"/>
            </a:solidFill>
          </a:ln>
        </p:spPr>
        <p:txBody>
          <a:bodyPr wrap="square" rtlCol="0">
            <a:spAutoFit/>
          </a:bodyPr>
          <a:lstStyle/>
          <a:p>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treffen</a:t>
            </a:r>
            <a:r>
              <a:rPr lang="en-GB" sz="2000" dirty="0">
                <a:solidFill>
                  <a:srgbClr val="115076"/>
                </a:solidFill>
                <a:latin typeface="Century Gothic" panose="020B0502020202020204" pitchFamily="34" charset="0"/>
              </a:rPr>
              <a:t> = to meet</a:t>
            </a:r>
          </a:p>
        </p:txBody>
      </p:sp>
      <p:sp>
        <p:nvSpPr>
          <p:cNvPr id="7" name="Rectangle 6"/>
          <p:cNvSpPr/>
          <p:nvPr/>
        </p:nvSpPr>
        <p:spPr>
          <a:xfrm>
            <a:off x="2951018" y="2660454"/>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541612" y="2660454"/>
            <a:ext cx="4932218" cy="400110"/>
          </a:xfrm>
          <a:prstGeom prst="rect">
            <a:avLst/>
          </a:prstGeom>
          <a:noFill/>
        </p:spPr>
        <p:txBody>
          <a:bodyPr wrap="square" rtlCol="0">
            <a:spAutoFit/>
          </a:bodyPr>
          <a:lstStyle/>
          <a:p>
            <a:r>
              <a:rPr lang="en-GB" sz="2000" i="1" dirty="0" err="1">
                <a:solidFill>
                  <a:schemeClr val="accent1">
                    <a:lumMod val="50000"/>
                  </a:schemeClr>
                </a:solidFill>
                <a:latin typeface="Century Gothic" panose="020B0502020202020204" pitchFamily="34" charset="0"/>
              </a:rPr>
              <a:t>Ich</a:t>
            </a:r>
            <a:r>
              <a:rPr lang="en-GB" sz="2000" i="1" dirty="0">
                <a:solidFill>
                  <a:schemeClr val="accent1">
                    <a:lumMod val="50000"/>
                  </a:schemeClr>
                </a:solidFill>
                <a:latin typeface="Century Gothic" panose="020B0502020202020204" pitchFamily="34" charset="0"/>
              </a:rPr>
              <a:t> will </a:t>
            </a:r>
            <a:r>
              <a:rPr lang="en-GB" sz="2000" i="1" dirty="0" err="1">
                <a:solidFill>
                  <a:schemeClr val="accent1">
                    <a:lumMod val="50000"/>
                  </a:schemeClr>
                </a:solidFill>
                <a:latin typeface="Century Gothic" panose="020B0502020202020204" pitchFamily="34" charset="0"/>
              </a:rPr>
              <a:t>einen</a:t>
            </a:r>
            <a:r>
              <a:rPr lang="en-GB" sz="2000" i="1" dirty="0">
                <a:solidFill>
                  <a:schemeClr val="accent1">
                    <a:lumMod val="50000"/>
                  </a:schemeClr>
                </a:solidFill>
                <a:latin typeface="Century Gothic" panose="020B0502020202020204" pitchFamily="34" charset="0"/>
              </a:rPr>
              <a:t> Film </a:t>
            </a:r>
            <a:r>
              <a:rPr lang="en-GB" sz="2000" i="1" dirty="0" err="1">
                <a:solidFill>
                  <a:schemeClr val="accent1">
                    <a:lumMod val="50000"/>
                  </a:schemeClr>
                </a:solidFill>
                <a:latin typeface="Century Gothic" panose="020B0502020202020204" pitchFamily="34" charset="0"/>
              </a:rPr>
              <a:t>sehen</a:t>
            </a:r>
            <a:r>
              <a:rPr lang="en-GB" sz="2000" i="1" dirty="0">
                <a:solidFill>
                  <a:schemeClr val="accent1">
                    <a:lumMod val="50000"/>
                  </a:schemeClr>
                </a:solidFill>
                <a:latin typeface="Century Gothic" panose="020B0502020202020204" pitchFamily="34" charset="0"/>
              </a:rPr>
              <a:t>.</a:t>
            </a:r>
          </a:p>
        </p:txBody>
      </p:sp>
      <p:sp>
        <p:nvSpPr>
          <p:cNvPr id="36" name="Rectangle 35"/>
          <p:cNvSpPr/>
          <p:nvPr/>
        </p:nvSpPr>
        <p:spPr>
          <a:xfrm>
            <a:off x="2907396" y="3120857"/>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5541612" y="3107117"/>
            <a:ext cx="4932218" cy="400110"/>
          </a:xfrm>
          <a:prstGeom prst="rect">
            <a:avLst/>
          </a:prstGeom>
          <a:noFill/>
        </p:spPr>
        <p:txBody>
          <a:bodyPr wrap="square" rtlCol="0">
            <a:spAutoFit/>
          </a:bodyPr>
          <a:lstStyle/>
          <a:p>
            <a:r>
              <a:rPr lang="en-GB" sz="2000" i="1" dirty="0" err="1">
                <a:solidFill>
                  <a:schemeClr val="accent1">
                    <a:lumMod val="50000"/>
                  </a:schemeClr>
                </a:solidFill>
                <a:latin typeface="Century Gothic" panose="020B0502020202020204" pitchFamily="34" charset="0"/>
              </a:rPr>
              <a:t>Ich</a:t>
            </a:r>
            <a:r>
              <a:rPr lang="en-GB" sz="2000" i="1" dirty="0">
                <a:solidFill>
                  <a:schemeClr val="accent1">
                    <a:lumMod val="50000"/>
                  </a:schemeClr>
                </a:solidFill>
                <a:latin typeface="Century Gothic" panose="020B0502020202020204" pitchFamily="34" charset="0"/>
              </a:rPr>
              <a:t> muss elf </a:t>
            </a:r>
            <a:r>
              <a:rPr lang="en-GB" sz="2000" i="1" dirty="0" err="1">
                <a:solidFill>
                  <a:schemeClr val="accent1">
                    <a:lumMod val="50000"/>
                  </a:schemeClr>
                </a:solidFill>
                <a:latin typeface="Century Gothic" panose="020B0502020202020204" pitchFamily="34" charset="0"/>
              </a:rPr>
              <a:t>Stunden</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sitzen</a:t>
            </a:r>
            <a:r>
              <a:rPr lang="en-GB" sz="2000" i="1" dirty="0">
                <a:solidFill>
                  <a:schemeClr val="accent1">
                    <a:lumMod val="50000"/>
                  </a:schemeClr>
                </a:solidFill>
                <a:latin typeface="Century Gothic" panose="020B0502020202020204" pitchFamily="34" charset="0"/>
              </a:rPr>
              <a:t>.</a:t>
            </a:r>
          </a:p>
        </p:txBody>
      </p:sp>
      <p:sp>
        <p:nvSpPr>
          <p:cNvPr id="39" name="Rectangle 38"/>
          <p:cNvSpPr/>
          <p:nvPr/>
        </p:nvSpPr>
        <p:spPr>
          <a:xfrm>
            <a:off x="2907396" y="3561354"/>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5540887" y="3562818"/>
            <a:ext cx="4932218" cy="400110"/>
          </a:xfrm>
          <a:prstGeom prst="rect">
            <a:avLst/>
          </a:prstGeom>
          <a:noFill/>
        </p:spPr>
        <p:txBody>
          <a:bodyPr wrap="square" rtlCol="0">
            <a:spAutoFit/>
          </a:bodyPr>
          <a:lstStyle/>
          <a:p>
            <a:r>
              <a:rPr lang="en-GB" sz="2000" i="1" dirty="0" err="1">
                <a:solidFill>
                  <a:schemeClr val="accent1">
                    <a:lumMod val="50000"/>
                  </a:schemeClr>
                </a:solidFill>
                <a:latin typeface="Century Gothic" panose="020B0502020202020204" pitchFamily="34" charset="0"/>
              </a:rPr>
              <a:t>Ich</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darf</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hier</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nicht</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springen</a:t>
            </a:r>
            <a:r>
              <a:rPr lang="en-GB" sz="2000" i="1" dirty="0">
                <a:solidFill>
                  <a:schemeClr val="accent1">
                    <a:lumMod val="50000"/>
                  </a:schemeClr>
                </a:solidFill>
                <a:latin typeface="Century Gothic" panose="020B0502020202020204" pitchFamily="34" charset="0"/>
              </a:rPr>
              <a:t>.</a:t>
            </a:r>
          </a:p>
        </p:txBody>
      </p:sp>
      <p:sp>
        <p:nvSpPr>
          <p:cNvPr id="41" name="Rectangle 40"/>
          <p:cNvSpPr/>
          <p:nvPr/>
        </p:nvSpPr>
        <p:spPr>
          <a:xfrm>
            <a:off x="2907396" y="4046830"/>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5527964" y="4019529"/>
            <a:ext cx="6151418" cy="400110"/>
          </a:xfrm>
          <a:prstGeom prst="rect">
            <a:avLst/>
          </a:prstGeom>
          <a:noFill/>
        </p:spPr>
        <p:txBody>
          <a:bodyPr wrap="square" rtlCol="0">
            <a:spAutoFit/>
          </a:bodyPr>
          <a:lstStyle/>
          <a:p>
            <a:r>
              <a:rPr lang="en-GB" sz="2000" i="1" dirty="0" err="1">
                <a:solidFill>
                  <a:schemeClr val="accent1">
                    <a:lumMod val="50000"/>
                  </a:schemeClr>
                </a:solidFill>
                <a:latin typeface="Century Gothic" panose="020B0502020202020204" pitchFamily="34" charset="0"/>
              </a:rPr>
              <a:t>Ich</a:t>
            </a:r>
            <a:r>
              <a:rPr lang="en-GB" sz="2000" i="1" dirty="0">
                <a:solidFill>
                  <a:schemeClr val="accent1">
                    <a:lumMod val="50000"/>
                  </a:schemeClr>
                </a:solidFill>
                <a:latin typeface="Century Gothic" panose="020B0502020202020204" pitchFamily="34" charset="0"/>
              </a:rPr>
              <a:t> muss </a:t>
            </a:r>
            <a:r>
              <a:rPr lang="en-GB" sz="2000" i="1" dirty="0" err="1">
                <a:solidFill>
                  <a:schemeClr val="accent1">
                    <a:lumMod val="50000"/>
                  </a:schemeClr>
                </a:solidFill>
                <a:latin typeface="Century Gothic" panose="020B0502020202020204" pitchFamily="34" charset="0"/>
              </a:rPr>
              <a:t>zwei</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Stunden</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Schlagzeug</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spielen</a:t>
            </a:r>
            <a:r>
              <a:rPr lang="en-GB" sz="2000" i="1" dirty="0">
                <a:solidFill>
                  <a:schemeClr val="accent1">
                    <a:lumMod val="50000"/>
                  </a:schemeClr>
                </a:solidFill>
                <a:latin typeface="Century Gothic" panose="020B0502020202020204" pitchFamily="34" charset="0"/>
              </a:rPr>
              <a:t>.</a:t>
            </a:r>
          </a:p>
        </p:txBody>
      </p:sp>
      <p:sp>
        <p:nvSpPr>
          <p:cNvPr id="48" name="Rectangle 47"/>
          <p:cNvSpPr/>
          <p:nvPr/>
        </p:nvSpPr>
        <p:spPr>
          <a:xfrm>
            <a:off x="2951018" y="4511871"/>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5540886" y="4489888"/>
            <a:ext cx="6664279" cy="400110"/>
          </a:xfrm>
          <a:prstGeom prst="rect">
            <a:avLst/>
          </a:prstGeom>
          <a:noFill/>
        </p:spPr>
        <p:txBody>
          <a:bodyPr wrap="square" rtlCol="0">
            <a:spAutoFit/>
          </a:bodyPr>
          <a:lstStyle/>
          <a:p>
            <a:r>
              <a:rPr lang="en-GB" sz="2000" i="1" dirty="0">
                <a:solidFill>
                  <a:schemeClr val="accent1">
                    <a:lumMod val="50000"/>
                  </a:schemeClr>
                </a:solidFill>
                <a:latin typeface="Century Gothic" panose="020B0502020202020204" pitchFamily="34" charset="0"/>
              </a:rPr>
              <a:t>Ich </a:t>
            </a:r>
            <a:r>
              <a:rPr lang="en-GB" sz="2000" i="1" dirty="0" err="1">
                <a:solidFill>
                  <a:schemeClr val="accent1">
                    <a:lumMod val="50000"/>
                  </a:schemeClr>
                </a:solidFill>
                <a:latin typeface="Century Gothic" panose="020B0502020202020204" pitchFamily="34" charset="0"/>
              </a:rPr>
              <a:t>darf</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nicht</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stehen</a:t>
            </a:r>
            <a:r>
              <a:rPr lang="en-GB" sz="2000" i="1" dirty="0">
                <a:solidFill>
                  <a:schemeClr val="accent1">
                    <a:lumMod val="50000"/>
                  </a:schemeClr>
                </a:solidFill>
                <a:latin typeface="Century Gothic" panose="020B0502020202020204" pitchFamily="34" charset="0"/>
              </a:rPr>
              <a:t>, ich muss </a:t>
            </a:r>
            <a:r>
              <a:rPr lang="en-GB" sz="2000" i="1" dirty="0" err="1">
                <a:solidFill>
                  <a:schemeClr val="accent1">
                    <a:lumMod val="50000"/>
                  </a:schemeClr>
                </a:solidFill>
                <a:latin typeface="Century Gothic" panose="020B0502020202020204" pitchFamily="34" charset="0"/>
              </a:rPr>
              <a:t>ruhig</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im</a:t>
            </a:r>
            <a:r>
              <a:rPr lang="en-GB" sz="2000" i="1" dirty="0">
                <a:solidFill>
                  <a:schemeClr val="accent1">
                    <a:lumMod val="50000"/>
                  </a:schemeClr>
                </a:solidFill>
                <a:latin typeface="Century Gothic" panose="020B0502020202020204" pitchFamily="34" charset="0"/>
              </a:rPr>
              <a:t> Bett </a:t>
            </a:r>
            <a:r>
              <a:rPr lang="en-GB" sz="2000" i="1" dirty="0" err="1">
                <a:solidFill>
                  <a:schemeClr val="accent1">
                    <a:lumMod val="50000"/>
                  </a:schemeClr>
                </a:solidFill>
                <a:latin typeface="Century Gothic" panose="020B0502020202020204" pitchFamily="34" charset="0"/>
              </a:rPr>
              <a:t>liegen</a:t>
            </a:r>
            <a:r>
              <a:rPr lang="en-GB" sz="2000" i="1" dirty="0">
                <a:solidFill>
                  <a:schemeClr val="accent1">
                    <a:lumMod val="50000"/>
                  </a:schemeClr>
                </a:solidFill>
                <a:latin typeface="Century Gothic" panose="020B0502020202020204" pitchFamily="34" charset="0"/>
              </a:rPr>
              <a:t>.</a:t>
            </a:r>
          </a:p>
        </p:txBody>
      </p:sp>
      <p:sp>
        <p:nvSpPr>
          <p:cNvPr id="52" name="Rectangle 51"/>
          <p:cNvSpPr/>
          <p:nvPr/>
        </p:nvSpPr>
        <p:spPr>
          <a:xfrm>
            <a:off x="2877629" y="4972274"/>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5527964" y="4937375"/>
            <a:ext cx="6151418" cy="400110"/>
          </a:xfrm>
          <a:prstGeom prst="rect">
            <a:avLst/>
          </a:prstGeom>
          <a:noFill/>
        </p:spPr>
        <p:txBody>
          <a:bodyPr wrap="square" rtlCol="0">
            <a:spAutoFit/>
          </a:bodyPr>
          <a:lstStyle/>
          <a:p>
            <a:r>
              <a:rPr lang="en-GB" sz="2000" i="1" dirty="0">
                <a:solidFill>
                  <a:schemeClr val="accent1">
                    <a:lumMod val="50000"/>
                  </a:schemeClr>
                </a:solidFill>
                <a:latin typeface="Century Gothic" panose="020B0502020202020204" pitchFamily="34" charset="0"/>
              </a:rPr>
              <a:t>Ich </a:t>
            </a:r>
            <a:r>
              <a:rPr lang="en-GB" sz="2000" i="1" dirty="0" err="1">
                <a:solidFill>
                  <a:schemeClr val="accent1">
                    <a:lumMod val="50000"/>
                  </a:schemeClr>
                </a:solidFill>
                <a:latin typeface="Century Gothic" panose="020B0502020202020204" pitchFamily="34" charset="0"/>
              </a:rPr>
              <a:t>darf</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nicht</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laut</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sprechen</a:t>
            </a:r>
            <a:r>
              <a:rPr lang="en-GB" sz="2000" i="1" dirty="0">
                <a:solidFill>
                  <a:schemeClr val="accent1">
                    <a:lumMod val="50000"/>
                  </a:schemeClr>
                </a:solidFill>
                <a:latin typeface="Century Gothic" panose="020B0502020202020204" pitchFamily="34" charset="0"/>
              </a:rPr>
              <a:t>.</a:t>
            </a:r>
          </a:p>
        </p:txBody>
      </p:sp>
      <p:sp>
        <p:nvSpPr>
          <p:cNvPr id="54" name="Rectangle 53"/>
          <p:cNvSpPr/>
          <p:nvPr/>
        </p:nvSpPr>
        <p:spPr>
          <a:xfrm>
            <a:off x="2902804" y="5450865"/>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5540887" y="5405214"/>
            <a:ext cx="6151418" cy="400110"/>
          </a:xfrm>
          <a:prstGeom prst="rect">
            <a:avLst/>
          </a:prstGeom>
          <a:noFill/>
        </p:spPr>
        <p:txBody>
          <a:bodyPr wrap="square" rtlCol="0">
            <a:spAutoFit/>
          </a:bodyPr>
          <a:lstStyle/>
          <a:p>
            <a:r>
              <a:rPr lang="en-GB" sz="2000" i="1" dirty="0">
                <a:solidFill>
                  <a:schemeClr val="accent1">
                    <a:lumMod val="50000"/>
                  </a:schemeClr>
                </a:solidFill>
                <a:latin typeface="Century Gothic" panose="020B0502020202020204" pitchFamily="34" charset="0"/>
              </a:rPr>
              <a:t>Ich will </a:t>
            </a:r>
            <a:r>
              <a:rPr lang="en-GB" sz="2000" i="1" dirty="0" err="1">
                <a:solidFill>
                  <a:schemeClr val="accent1">
                    <a:lumMod val="50000"/>
                  </a:schemeClr>
                </a:solidFill>
                <a:latin typeface="Century Gothic" panose="020B0502020202020204" pitchFamily="34" charset="0"/>
              </a:rPr>
              <a:t>ein</a:t>
            </a:r>
            <a:r>
              <a:rPr lang="en-GB" sz="2000" i="1" dirty="0">
                <a:solidFill>
                  <a:schemeClr val="accent1">
                    <a:lumMod val="50000"/>
                  </a:schemeClr>
                </a:solidFill>
                <a:latin typeface="Century Gothic" panose="020B0502020202020204" pitchFamily="34" charset="0"/>
              </a:rPr>
              <a:t> T-Shirt </a:t>
            </a:r>
            <a:r>
              <a:rPr lang="en-GB" sz="2000" i="1" dirty="0" err="1">
                <a:solidFill>
                  <a:schemeClr val="accent1">
                    <a:lumMod val="50000"/>
                  </a:schemeClr>
                </a:solidFill>
                <a:latin typeface="Century Gothic" panose="020B0502020202020204" pitchFamily="34" charset="0"/>
              </a:rPr>
              <a:t>kaufen</a:t>
            </a:r>
            <a:r>
              <a:rPr lang="en-GB" sz="2000" i="1" dirty="0">
                <a:solidFill>
                  <a:schemeClr val="accent1">
                    <a:lumMod val="50000"/>
                  </a:schemeClr>
                </a:solidFill>
                <a:latin typeface="Century Gothic" panose="020B0502020202020204" pitchFamily="34" charset="0"/>
              </a:rPr>
              <a:t>.</a:t>
            </a:r>
          </a:p>
        </p:txBody>
      </p:sp>
      <p:sp>
        <p:nvSpPr>
          <p:cNvPr id="56" name="Rectangle 55"/>
          <p:cNvSpPr/>
          <p:nvPr/>
        </p:nvSpPr>
        <p:spPr>
          <a:xfrm>
            <a:off x="2902804" y="5864768"/>
            <a:ext cx="2479964" cy="34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5541612" y="5864768"/>
            <a:ext cx="6151418" cy="400110"/>
          </a:xfrm>
          <a:prstGeom prst="rect">
            <a:avLst/>
          </a:prstGeom>
          <a:noFill/>
        </p:spPr>
        <p:txBody>
          <a:bodyPr wrap="square" rtlCol="0">
            <a:spAutoFit/>
          </a:bodyPr>
          <a:lstStyle/>
          <a:p>
            <a:r>
              <a:rPr lang="en-GB" sz="2000" i="1" dirty="0">
                <a:solidFill>
                  <a:schemeClr val="accent1">
                    <a:lumMod val="50000"/>
                  </a:schemeClr>
                </a:solidFill>
                <a:latin typeface="Century Gothic" panose="020B0502020202020204" pitchFamily="34" charset="0"/>
              </a:rPr>
              <a:t>Ich </a:t>
            </a:r>
            <a:r>
              <a:rPr lang="en-GB" sz="2000" i="1" dirty="0" err="1">
                <a:solidFill>
                  <a:schemeClr val="accent1">
                    <a:lumMod val="50000"/>
                  </a:schemeClr>
                </a:solidFill>
                <a:latin typeface="Century Gothic" panose="020B0502020202020204" pitchFamily="34" charset="0"/>
              </a:rPr>
              <a:t>kann</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meine</a:t>
            </a:r>
            <a:r>
              <a:rPr lang="en-GB" sz="2000" i="1" dirty="0">
                <a:solidFill>
                  <a:schemeClr val="accent1">
                    <a:lumMod val="50000"/>
                  </a:schemeClr>
                </a:solidFill>
                <a:latin typeface="Century Gothic" panose="020B0502020202020204" pitchFamily="34" charset="0"/>
              </a:rPr>
              <a:t> Freunde </a:t>
            </a:r>
            <a:r>
              <a:rPr lang="en-GB" sz="2000" i="1" dirty="0" err="1">
                <a:solidFill>
                  <a:schemeClr val="accent1">
                    <a:lumMod val="50000"/>
                  </a:schemeClr>
                </a:solidFill>
                <a:latin typeface="Century Gothic" panose="020B0502020202020204" pitchFamily="34" charset="0"/>
              </a:rPr>
              <a:t>hier</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treffen</a:t>
            </a:r>
            <a:r>
              <a:rPr lang="en-GB" sz="2000" i="1" dirty="0">
                <a:solidFill>
                  <a:schemeClr val="accent1">
                    <a:lumMod val="50000"/>
                  </a:schemeClr>
                </a:solidFill>
                <a:latin typeface="Century Gothic" panose="020B0502020202020204" pitchFamily="34" charset="0"/>
              </a:rPr>
              <a:t>.</a:t>
            </a:r>
          </a:p>
        </p:txBody>
      </p:sp>
      <p:sp>
        <p:nvSpPr>
          <p:cNvPr id="4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42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6" grpId="0" animBg="1"/>
      <p:bldP spid="38" grpId="0"/>
      <p:bldP spid="39" grpId="0" animBg="1"/>
      <p:bldP spid="40" grpId="0"/>
      <p:bldP spid="41" grpId="0" animBg="1"/>
      <p:bldP spid="42" grpId="0"/>
      <p:bldP spid="48" grpId="0" animBg="1"/>
      <p:bldP spid="51" grpId="0"/>
      <p:bldP spid="52" grpId="0" animBg="1"/>
      <p:bldP spid="53" grpId="0"/>
      <p:bldP spid="54" grpId="0" animBg="1"/>
      <p:bldP spid="55" grpId="0"/>
      <p:bldP spid="56" grpId="0" animBg="1"/>
      <p:bldP spid="5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306919"/>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Can I, or may !?</a:t>
            </a:r>
            <a:endParaRPr sz="3000" b="1" dirty="0">
              <a:solidFill>
                <a:schemeClr val="lt1"/>
              </a:solidFill>
            </a:endParaRPr>
          </a:p>
        </p:txBody>
      </p:sp>
      <p:sp>
        <p:nvSpPr>
          <p:cNvPr id="2" name="TextBox 1"/>
          <p:cNvSpPr txBox="1"/>
          <p:nvPr/>
        </p:nvSpPr>
        <p:spPr>
          <a:xfrm>
            <a:off x="357645" y="1361257"/>
            <a:ext cx="11834355" cy="415498"/>
          </a:xfrm>
          <a:prstGeom prst="rect">
            <a:avLst/>
          </a:prstGeom>
          <a:noFill/>
        </p:spPr>
        <p:txBody>
          <a:bodyPr wrap="square" rtlCol="0">
            <a:spAutoFit/>
          </a:bodyPr>
          <a:lstStyle/>
          <a:p>
            <a:pPr>
              <a:defRPr/>
            </a:pPr>
            <a:r>
              <a:rPr lang="en-GB" sz="2000" dirty="0">
                <a:solidFill>
                  <a:schemeClr val="accent1">
                    <a:lumMod val="50000"/>
                  </a:schemeClr>
                </a:solidFill>
                <a:latin typeface="Century Gothic" panose="020B0502020202020204" pitchFamily="34" charset="0"/>
              </a:rPr>
              <a:t>In English, we use </a:t>
            </a:r>
            <a:r>
              <a:rPr lang="en-GB" sz="2000" b="1" i="1" dirty="0">
                <a:solidFill>
                  <a:schemeClr val="accent1">
                    <a:lumMod val="50000"/>
                  </a:schemeClr>
                </a:solidFill>
                <a:latin typeface="Century Gothic" panose="020B0502020202020204" pitchFamily="34" charset="0"/>
              </a:rPr>
              <a:t>can</a:t>
            </a:r>
            <a:r>
              <a:rPr lang="en-GB" sz="2000" dirty="0">
                <a:solidFill>
                  <a:schemeClr val="accent1">
                    <a:lumMod val="50000"/>
                  </a:schemeClr>
                </a:solidFill>
                <a:latin typeface="Century Gothic" panose="020B0502020202020204" pitchFamily="34" charset="0"/>
              </a:rPr>
              <a:t> with two different meanings:</a:t>
            </a:r>
            <a:r>
              <a:rPr lang="en-GB" sz="2100" dirty="0">
                <a:solidFill>
                  <a:schemeClr val="accent1">
                    <a:lumMod val="50000"/>
                  </a:schemeClr>
                </a:solidFill>
                <a:latin typeface="Century Gothic" panose="020B0502020202020204" pitchFamily="34" charset="0"/>
              </a:rPr>
              <a:t> </a:t>
            </a:r>
            <a:endParaRPr lang="en-GB" sz="2100" b="1" dirty="0">
              <a:solidFill>
                <a:schemeClr val="accent1">
                  <a:lumMod val="50000"/>
                </a:schemeClr>
              </a:solidFill>
              <a:latin typeface="Century Gothic" panose="020B0502020202020204" pitchFamily="34" charset="0"/>
            </a:endParaRPr>
          </a:p>
        </p:txBody>
      </p:sp>
      <p:sp>
        <p:nvSpPr>
          <p:cNvPr id="43" name="TextBox 42"/>
          <p:cNvSpPr txBox="1"/>
          <p:nvPr/>
        </p:nvSpPr>
        <p:spPr>
          <a:xfrm>
            <a:off x="357645" y="1945943"/>
            <a:ext cx="6736328" cy="400110"/>
          </a:xfrm>
          <a:prstGeom prst="rect">
            <a:avLst/>
          </a:prstGeom>
          <a:noFill/>
        </p:spPr>
        <p:txBody>
          <a:bodyPr wrap="square" rtlCol="0">
            <a:spAutoFit/>
          </a:bodyPr>
          <a:lstStyle/>
          <a:p>
            <a:r>
              <a:rPr lang="en-GB" sz="2000">
                <a:solidFill>
                  <a:schemeClr val="accent1">
                    <a:lumMod val="50000"/>
                  </a:schemeClr>
                </a:solidFill>
                <a:latin typeface="Century Gothic" panose="020B0502020202020204" pitchFamily="34" charset="0"/>
              </a:rPr>
              <a:t>Can you swim?</a:t>
            </a:r>
            <a:endParaRPr lang="en-GB" sz="2000" dirty="0">
              <a:solidFill>
                <a:schemeClr val="accent1">
                  <a:lumMod val="50000"/>
                </a:schemeClr>
              </a:solidFill>
              <a:latin typeface="Century Gothic" panose="020B0502020202020204" pitchFamily="34" charset="0"/>
            </a:endParaRPr>
          </a:p>
        </p:txBody>
      </p:sp>
      <p:sp>
        <p:nvSpPr>
          <p:cNvPr id="44" name="TextBox 43"/>
          <p:cNvSpPr txBox="1"/>
          <p:nvPr/>
        </p:nvSpPr>
        <p:spPr>
          <a:xfrm>
            <a:off x="4035085" y="1959983"/>
            <a:ext cx="3251626" cy="400110"/>
          </a:xfrm>
          <a:prstGeom prst="rect">
            <a:avLst/>
          </a:prstGeom>
          <a:noFill/>
        </p:spPr>
        <p:txBody>
          <a:bodyPr wrap="square" rtlCol="0">
            <a:spAutoFit/>
          </a:bodyPr>
          <a:lstStyle/>
          <a:p>
            <a:r>
              <a:rPr lang="en-GB" sz="2000" i="1">
                <a:solidFill>
                  <a:schemeClr val="accent1">
                    <a:lumMod val="50000"/>
                  </a:schemeClr>
                </a:solidFill>
                <a:latin typeface="Century Gothic" panose="020B0502020202020204" pitchFamily="34" charset="0"/>
              </a:rPr>
              <a:t>= Are you </a:t>
            </a:r>
            <a:r>
              <a:rPr lang="en-GB" sz="2000" b="1" i="1">
                <a:solidFill>
                  <a:schemeClr val="accent1">
                    <a:lumMod val="50000"/>
                  </a:schemeClr>
                </a:solidFill>
                <a:latin typeface="Century Gothic" panose="020B0502020202020204" pitchFamily="34" charset="0"/>
              </a:rPr>
              <a:t>able</a:t>
            </a:r>
            <a:r>
              <a:rPr lang="en-GB" sz="2000" i="1">
                <a:solidFill>
                  <a:schemeClr val="accent1">
                    <a:lumMod val="50000"/>
                  </a:schemeClr>
                </a:solidFill>
                <a:latin typeface="Century Gothic" panose="020B0502020202020204" pitchFamily="34" charset="0"/>
              </a:rPr>
              <a:t> </a:t>
            </a:r>
            <a:r>
              <a:rPr lang="en-GB" sz="2000">
                <a:solidFill>
                  <a:schemeClr val="accent1">
                    <a:lumMod val="50000"/>
                  </a:schemeClr>
                </a:solidFill>
                <a:latin typeface="Century Gothic" panose="020B0502020202020204" pitchFamily="34" charset="0"/>
              </a:rPr>
              <a:t>to swim?</a:t>
            </a:r>
            <a:endParaRPr lang="en-GB" sz="2000" i="1" dirty="0">
              <a:solidFill>
                <a:schemeClr val="accent1">
                  <a:lumMod val="50000"/>
                </a:schemeClr>
              </a:solidFill>
              <a:latin typeface="Century Gothic" panose="020B0502020202020204" pitchFamily="34" charset="0"/>
            </a:endParaRPr>
          </a:p>
        </p:txBody>
      </p:sp>
      <p:sp>
        <p:nvSpPr>
          <p:cNvPr id="45" name="TextBox 44"/>
          <p:cNvSpPr txBox="1"/>
          <p:nvPr/>
        </p:nvSpPr>
        <p:spPr>
          <a:xfrm>
            <a:off x="333151" y="2361322"/>
            <a:ext cx="673632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Can I go out tonight?</a:t>
            </a:r>
          </a:p>
        </p:txBody>
      </p:sp>
      <p:sp>
        <p:nvSpPr>
          <p:cNvPr id="46" name="TextBox 45"/>
          <p:cNvSpPr txBox="1"/>
          <p:nvPr/>
        </p:nvSpPr>
        <p:spPr>
          <a:xfrm>
            <a:off x="4035085" y="2388819"/>
            <a:ext cx="4484746" cy="400110"/>
          </a:xfrm>
          <a:prstGeom prst="rect">
            <a:avLst/>
          </a:prstGeom>
          <a:noFill/>
        </p:spPr>
        <p:txBody>
          <a:bodyPr wrap="square" rtlCol="0">
            <a:spAutoFit/>
          </a:bodyPr>
          <a:lstStyle/>
          <a:p>
            <a:r>
              <a:rPr lang="en-GB" sz="2000" i="1">
                <a:solidFill>
                  <a:schemeClr val="accent1">
                    <a:lumMod val="50000"/>
                  </a:schemeClr>
                </a:solidFill>
                <a:latin typeface="Century Gothic" panose="020B0502020202020204" pitchFamily="34" charset="0"/>
              </a:rPr>
              <a:t>= Am I </a:t>
            </a:r>
            <a:r>
              <a:rPr lang="en-GB" sz="2000" b="1" i="1">
                <a:solidFill>
                  <a:schemeClr val="accent1">
                    <a:lumMod val="50000"/>
                  </a:schemeClr>
                </a:solidFill>
                <a:latin typeface="Century Gothic" panose="020B0502020202020204" pitchFamily="34" charset="0"/>
              </a:rPr>
              <a:t>allowed</a:t>
            </a:r>
            <a:r>
              <a:rPr lang="en-GB" sz="2000" b="1">
                <a:solidFill>
                  <a:schemeClr val="accent1">
                    <a:lumMod val="50000"/>
                  </a:schemeClr>
                </a:solidFill>
                <a:latin typeface="Century Gothic" panose="020B0502020202020204" pitchFamily="34" charset="0"/>
              </a:rPr>
              <a:t> </a:t>
            </a:r>
            <a:r>
              <a:rPr lang="en-GB" sz="2000">
                <a:solidFill>
                  <a:schemeClr val="accent1">
                    <a:lumMod val="50000"/>
                  </a:schemeClr>
                </a:solidFill>
                <a:latin typeface="Century Gothic" panose="020B0502020202020204" pitchFamily="34" charset="0"/>
              </a:rPr>
              <a:t>to go out tonight?</a:t>
            </a:r>
            <a:endParaRPr lang="en-GB" sz="2000" i="1" dirty="0">
              <a:solidFill>
                <a:schemeClr val="accent1">
                  <a:lumMod val="50000"/>
                </a:schemeClr>
              </a:solidFill>
              <a:latin typeface="Century Gothic" panose="020B0502020202020204" pitchFamily="34" charset="0"/>
            </a:endParaRPr>
          </a:p>
        </p:txBody>
      </p:sp>
      <p:sp>
        <p:nvSpPr>
          <p:cNvPr id="47" name="TextBox 46"/>
          <p:cNvSpPr txBox="1"/>
          <p:nvPr/>
        </p:nvSpPr>
        <p:spPr>
          <a:xfrm>
            <a:off x="373322" y="2855200"/>
            <a:ext cx="1040551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May</a:t>
            </a:r>
            <a:r>
              <a:rPr lang="en-GB" sz="2000" dirty="0">
                <a:solidFill>
                  <a:schemeClr val="accent1">
                    <a:lumMod val="50000"/>
                  </a:schemeClr>
                </a:solidFill>
                <a:latin typeface="Century Gothic" panose="020B0502020202020204" pitchFamily="34" charset="0"/>
              </a:rPr>
              <a:t> is sometimes often used in English to express this second meaning:</a:t>
            </a:r>
          </a:p>
        </p:txBody>
      </p:sp>
      <p:sp>
        <p:nvSpPr>
          <p:cNvPr id="49" name="TextBox 48"/>
          <p:cNvSpPr txBox="1"/>
          <p:nvPr/>
        </p:nvSpPr>
        <p:spPr>
          <a:xfrm>
            <a:off x="357645" y="3402298"/>
            <a:ext cx="6736328" cy="400110"/>
          </a:xfrm>
          <a:prstGeom prst="rect">
            <a:avLst/>
          </a:prstGeom>
          <a:noFill/>
        </p:spPr>
        <p:txBody>
          <a:bodyPr wrap="square" rtlCol="0">
            <a:spAutoFit/>
          </a:bodyPr>
          <a:lstStyle/>
          <a:p>
            <a:r>
              <a:rPr lang="en-GB" sz="2000" b="1">
                <a:solidFill>
                  <a:schemeClr val="accent1">
                    <a:lumMod val="50000"/>
                  </a:schemeClr>
                </a:solidFill>
                <a:latin typeface="Century Gothic" panose="020B0502020202020204" pitchFamily="34" charset="0"/>
              </a:rPr>
              <a:t>May</a:t>
            </a:r>
            <a:r>
              <a:rPr lang="en-GB" sz="2000">
                <a:solidFill>
                  <a:schemeClr val="accent1">
                    <a:lumMod val="50000"/>
                  </a:schemeClr>
                </a:solidFill>
                <a:latin typeface="Century Gothic" panose="020B0502020202020204" pitchFamily="34" charset="0"/>
              </a:rPr>
              <a:t> I go out tonight?</a:t>
            </a:r>
            <a:endParaRPr lang="en-GB" sz="2000" dirty="0">
              <a:solidFill>
                <a:schemeClr val="accent1">
                  <a:lumMod val="50000"/>
                </a:schemeClr>
              </a:solidFill>
              <a:latin typeface="Century Gothic" panose="020B0502020202020204" pitchFamily="34" charset="0"/>
            </a:endParaRPr>
          </a:p>
        </p:txBody>
      </p:sp>
      <p:sp>
        <p:nvSpPr>
          <p:cNvPr id="50" name="TextBox 49"/>
          <p:cNvSpPr txBox="1"/>
          <p:nvPr/>
        </p:nvSpPr>
        <p:spPr>
          <a:xfrm>
            <a:off x="4035085" y="3376576"/>
            <a:ext cx="3251626" cy="400110"/>
          </a:xfrm>
          <a:prstGeom prst="rect">
            <a:avLst/>
          </a:prstGeom>
          <a:noFill/>
        </p:spPr>
        <p:txBody>
          <a:bodyPr wrap="square" rtlCol="0">
            <a:spAutoFit/>
          </a:bodyPr>
          <a:lstStyle/>
          <a:p>
            <a:r>
              <a:rPr lang="en-GB" sz="2000" i="1">
                <a:solidFill>
                  <a:schemeClr val="accent1">
                    <a:lumMod val="50000"/>
                  </a:schemeClr>
                </a:solidFill>
                <a:latin typeface="Century Gothic" panose="020B0502020202020204" pitchFamily="34" charset="0"/>
              </a:rPr>
              <a:t>(asking permission)</a:t>
            </a:r>
            <a:endParaRPr lang="en-GB" sz="2000" i="1" dirty="0">
              <a:solidFill>
                <a:schemeClr val="accent1">
                  <a:lumMod val="50000"/>
                </a:schemeClr>
              </a:solidFill>
              <a:latin typeface="Century Gothic" panose="020B0502020202020204" pitchFamily="34" charset="0"/>
            </a:endParaRPr>
          </a:p>
        </p:txBody>
      </p:sp>
      <p:sp>
        <p:nvSpPr>
          <p:cNvPr id="25" name="TextBox 24"/>
          <p:cNvSpPr txBox="1"/>
          <p:nvPr/>
        </p:nvSpPr>
        <p:spPr>
          <a:xfrm>
            <a:off x="357645" y="3865354"/>
            <a:ext cx="11754011" cy="415498"/>
          </a:xfrm>
          <a:prstGeom prst="rect">
            <a:avLst/>
          </a:prstGeom>
          <a:noFill/>
        </p:spPr>
        <p:txBody>
          <a:bodyPr wrap="square" rtlCol="0">
            <a:spAutoFit/>
          </a:bodyPr>
          <a:lstStyle/>
          <a:p>
            <a:pPr>
              <a:defRPr/>
            </a:pPr>
            <a:r>
              <a:rPr lang="en-GB" sz="2000" dirty="0">
                <a:solidFill>
                  <a:schemeClr val="accent1">
                    <a:lumMod val="50000"/>
                  </a:schemeClr>
                </a:solidFill>
                <a:latin typeface="Century Gothic" panose="020B0502020202020204" pitchFamily="34" charset="0"/>
              </a:rPr>
              <a:t>In German, we use </a:t>
            </a:r>
            <a:r>
              <a:rPr lang="en-GB" sz="2000" b="1" i="1" dirty="0" err="1">
                <a:solidFill>
                  <a:srgbClr val="DAA520"/>
                </a:solidFill>
                <a:latin typeface="Century Gothic" panose="020B0502020202020204" pitchFamily="34" charset="0"/>
              </a:rPr>
              <a:t>dürfen</a:t>
            </a:r>
            <a:r>
              <a:rPr lang="en-GB" sz="2000" b="1" dirty="0">
                <a:solidFill>
                  <a:srgbClr val="5B9BD5">
                    <a:lumMod val="50000"/>
                  </a:srgb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for this second meaning of </a:t>
            </a:r>
            <a:r>
              <a:rPr lang="en-GB" sz="2000" b="1" dirty="0">
                <a:solidFill>
                  <a:schemeClr val="accent1">
                    <a:lumMod val="50000"/>
                  </a:schemeClr>
                </a:solidFill>
                <a:latin typeface="Century Gothic" panose="020B0502020202020204" pitchFamily="34" charset="0"/>
              </a:rPr>
              <a:t>to be allowed </a:t>
            </a:r>
            <a:r>
              <a:rPr lang="en-GB" sz="2000" dirty="0">
                <a:solidFill>
                  <a:schemeClr val="accent1">
                    <a:lumMod val="50000"/>
                  </a:schemeClr>
                </a:solidFill>
                <a:latin typeface="Century Gothic" panose="020B0502020202020204" pitchFamily="34" charset="0"/>
              </a:rPr>
              <a:t>or</a:t>
            </a:r>
            <a:r>
              <a:rPr lang="en-GB" sz="2000" b="1" dirty="0">
                <a:solidFill>
                  <a:schemeClr val="accent1">
                    <a:lumMod val="50000"/>
                  </a:schemeClr>
                </a:solidFill>
                <a:latin typeface="Century Gothic" panose="020B0502020202020204" pitchFamily="34" charset="0"/>
              </a:rPr>
              <a:t> may</a:t>
            </a:r>
            <a:r>
              <a:rPr lang="en-GB" sz="2000" dirty="0">
                <a:solidFill>
                  <a:schemeClr val="accent1">
                    <a:lumMod val="50000"/>
                  </a:schemeClr>
                </a:solidFill>
                <a:latin typeface="Century Gothic" panose="020B0502020202020204" pitchFamily="34" charset="0"/>
              </a:rPr>
              <a:t>:</a:t>
            </a:r>
            <a:endParaRPr lang="en-GB" sz="2100" b="1" dirty="0">
              <a:solidFill>
                <a:schemeClr val="accent1">
                  <a:lumMod val="50000"/>
                </a:schemeClr>
              </a:solidFill>
              <a:latin typeface="Century Gothic" panose="020B0502020202020204" pitchFamily="34" charset="0"/>
            </a:endParaRPr>
          </a:p>
        </p:txBody>
      </p:sp>
      <p:sp>
        <p:nvSpPr>
          <p:cNvPr id="26" name="TextBox 25"/>
          <p:cNvSpPr txBox="1"/>
          <p:nvPr/>
        </p:nvSpPr>
        <p:spPr>
          <a:xfrm>
            <a:off x="373322" y="5095245"/>
            <a:ext cx="11754011" cy="723275"/>
          </a:xfrm>
          <a:prstGeom prst="rect">
            <a:avLst/>
          </a:prstGeom>
          <a:noFill/>
        </p:spPr>
        <p:txBody>
          <a:bodyPr wrap="square" rtlCol="0">
            <a:spAutoFit/>
          </a:bodyPr>
          <a:lstStyle/>
          <a:p>
            <a:pPr>
              <a:defRPr/>
            </a:pPr>
            <a:r>
              <a:rPr lang="en-GB" sz="2000" dirty="0">
                <a:solidFill>
                  <a:schemeClr val="accent1">
                    <a:lumMod val="50000"/>
                  </a:schemeClr>
                </a:solidFill>
                <a:latin typeface="Century Gothic" panose="020B0502020202020204" pitchFamily="34" charset="0"/>
              </a:rPr>
              <a:t>Du</a:t>
            </a:r>
            <a:r>
              <a:rPr lang="en-GB" sz="2000" b="1" i="1" dirty="0">
                <a:solidFill>
                  <a:srgbClr val="DAA520"/>
                </a:solidFill>
                <a:latin typeface="Century Gothic" panose="020B0502020202020204" pitchFamily="34" charset="0"/>
              </a:rPr>
              <a:t> </a:t>
            </a:r>
            <a:r>
              <a:rPr lang="en-GB" sz="2000" b="1" i="1" dirty="0" err="1">
                <a:solidFill>
                  <a:srgbClr val="DAA520"/>
                </a:solidFill>
                <a:latin typeface="Century Gothic" panose="020B0502020202020204" pitchFamily="34" charset="0"/>
              </a:rPr>
              <a:t>darfst</a:t>
            </a:r>
            <a:r>
              <a:rPr lang="en-GB" sz="2000" b="1" dirty="0">
                <a:solidFill>
                  <a:srgbClr val="5B9BD5">
                    <a:lumMod val="50000"/>
                  </a:srgb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a:t>
            </a:r>
            <a:r>
              <a:rPr lang="en-GB" sz="2000" dirty="0">
                <a:solidFill>
                  <a:schemeClr val="accent1">
                    <a:lumMod val="50000"/>
                  </a:schemeClr>
                </a:solidFill>
                <a:latin typeface="Century Gothic" panose="020B0502020202020204" pitchFamily="34" charset="0"/>
              </a:rPr>
              <a:t> Handy </a:t>
            </a:r>
            <a:r>
              <a:rPr lang="en-GB" sz="2000" dirty="0" err="1">
                <a:solidFill>
                  <a:schemeClr val="accent1">
                    <a:lumMod val="50000"/>
                  </a:schemeClr>
                </a:solidFill>
                <a:latin typeface="Century Gothic" panose="020B0502020202020204" pitchFamily="34" charset="0"/>
              </a:rPr>
              <a:t>haben</a:t>
            </a:r>
            <a:r>
              <a:rPr lang="en-GB" sz="2000" dirty="0">
                <a:solidFill>
                  <a:schemeClr val="accent1">
                    <a:lumMod val="50000"/>
                  </a:schemeClr>
                </a:solidFill>
                <a:latin typeface="Century Gothic" panose="020B0502020202020204" pitchFamily="34" charset="0"/>
              </a:rPr>
              <a:t>.</a:t>
            </a:r>
            <a:r>
              <a:rPr lang="en-GB" sz="2000" b="1" dirty="0">
                <a:solidFill>
                  <a:schemeClr val="accent1">
                    <a:lumMod val="50000"/>
                  </a:schemeClr>
                </a:solidFill>
                <a:latin typeface="Century Gothic" panose="020B0502020202020204" pitchFamily="34" charset="0"/>
              </a:rPr>
              <a:t> </a:t>
            </a:r>
          </a:p>
          <a:p>
            <a:pPr>
              <a:defRPr/>
            </a:pPr>
            <a:r>
              <a:rPr lang="en-GB" sz="2100" dirty="0">
                <a:solidFill>
                  <a:srgbClr val="5B9BD5">
                    <a:lumMod val="50000"/>
                  </a:srgbClr>
                </a:solidFill>
                <a:latin typeface="Century Gothic" panose="020B0502020202020204" pitchFamily="34" charset="0"/>
              </a:rPr>
              <a:t> </a:t>
            </a:r>
            <a:endParaRPr lang="en-GB" sz="2100" b="1" dirty="0">
              <a:solidFill>
                <a:srgbClr val="5B9BD5">
                  <a:lumMod val="50000"/>
                </a:srgbClr>
              </a:solidFill>
              <a:latin typeface="Century Gothic" panose="020B0502020202020204" pitchFamily="34" charset="0"/>
            </a:endParaRPr>
          </a:p>
        </p:txBody>
      </p:sp>
      <p:sp>
        <p:nvSpPr>
          <p:cNvPr id="27" name="TextBox 26"/>
          <p:cNvSpPr txBox="1"/>
          <p:nvPr/>
        </p:nvSpPr>
        <p:spPr>
          <a:xfrm>
            <a:off x="357646" y="4555718"/>
            <a:ext cx="3677440" cy="415498"/>
          </a:xfrm>
          <a:prstGeom prst="rect">
            <a:avLst/>
          </a:prstGeom>
          <a:noFill/>
        </p:spPr>
        <p:txBody>
          <a:bodyPr wrap="square" rtlCol="0">
            <a:spAutoFit/>
          </a:bodyPr>
          <a:lstStyle/>
          <a:p>
            <a:pPr>
              <a:defRPr/>
            </a:pPr>
            <a:r>
              <a:rPr lang="en-GB" sz="2000" b="1" i="1" dirty="0" err="1">
                <a:solidFill>
                  <a:srgbClr val="DAA520"/>
                </a:solidFill>
                <a:latin typeface="Century Gothic" panose="020B0502020202020204" pitchFamily="34" charset="0"/>
              </a:rPr>
              <a:t>Darf</a:t>
            </a:r>
            <a:r>
              <a:rPr lang="en-GB" sz="2000" b="1" i="1" dirty="0">
                <a:solidFill>
                  <a:srgbClr val="DAA52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ich</a:t>
            </a:r>
            <a:r>
              <a:rPr lang="en-GB" sz="2000" b="1"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in die </a:t>
            </a:r>
            <a:r>
              <a:rPr lang="en-GB" sz="2000" dirty="0" err="1">
                <a:solidFill>
                  <a:schemeClr val="accent1">
                    <a:lumMod val="50000"/>
                  </a:schemeClr>
                </a:solidFill>
                <a:latin typeface="Century Gothic" panose="020B0502020202020204" pitchFamily="34" charset="0"/>
              </a:rPr>
              <a:t>Stadt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gehen</a:t>
            </a:r>
            <a:r>
              <a:rPr lang="en-GB" sz="2000" dirty="0">
                <a:solidFill>
                  <a:schemeClr val="accent1">
                    <a:lumMod val="50000"/>
                  </a:schemeClr>
                </a:solidFill>
                <a:latin typeface="Century Gothic" panose="020B0502020202020204" pitchFamily="34" charset="0"/>
              </a:rPr>
              <a:t>?</a:t>
            </a:r>
            <a:r>
              <a:rPr lang="en-GB" sz="2100" dirty="0">
                <a:solidFill>
                  <a:schemeClr val="accent1">
                    <a:lumMod val="50000"/>
                  </a:schemeClr>
                </a:solidFill>
                <a:latin typeface="Century Gothic" panose="020B0502020202020204" pitchFamily="34" charset="0"/>
              </a:rPr>
              <a:t> </a:t>
            </a:r>
            <a:endParaRPr lang="en-GB" sz="2100" b="1" dirty="0">
              <a:solidFill>
                <a:schemeClr val="accent1">
                  <a:lumMod val="50000"/>
                </a:schemeClr>
              </a:solidFill>
              <a:latin typeface="Century Gothic" panose="020B0502020202020204" pitchFamily="34" charset="0"/>
            </a:endParaRPr>
          </a:p>
        </p:txBody>
      </p:sp>
      <p:sp>
        <p:nvSpPr>
          <p:cNvPr id="37" name="TextBox 36"/>
          <p:cNvSpPr txBox="1"/>
          <p:nvPr/>
        </p:nvSpPr>
        <p:spPr>
          <a:xfrm>
            <a:off x="385308" y="5672691"/>
            <a:ext cx="11698684" cy="717314"/>
          </a:xfrm>
          <a:prstGeom prst="rect">
            <a:avLst/>
          </a:prstGeom>
          <a:noFill/>
        </p:spPr>
        <p:txBody>
          <a:bodyPr wrap="square" rtlCol="0">
            <a:spAutoFit/>
          </a:bodyPr>
          <a:lstStyle/>
          <a:p>
            <a:pPr>
              <a:defRPr/>
            </a:pPr>
            <a:r>
              <a:rPr lang="en-GB" sz="2000" dirty="0" err="1">
                <a:solidFill>
                  <a:schemeClr val="accent1">
                    <a:lumMod val="50000"/>
                  </a:schemeClr>
                </a:solidFill>
                <a:latin typeface="Century Gothic" panose="020B0502020202020204" pitchFamily="34" charset="0"/>
              </a:rPr>
              <a:t>Er</a:t>
            </a:r>
            <a:r>
              <a:rPr lang="en-GB" sz="2000" dirty="0">
                <a:solidFill>
                  <a:schemeClr val="accent5">
                    <a:lumMod val="50000"/>
                  </a:schemeClr>
                </a:solidFill>
                <a:latin typeface="Century Gothic" panose="020B0502020202020204" pitchFamily="34" charset="0"/>
              </a:rPr>
              <a:t> </a:t>
            </a:r>
            <a:r>
              <a:rPr lang="en-GB" sz="2000" b="1" i="1" dirty="0" err="1">
                <a:solidFill>
                  <a:srgbClr val="DAA520"/>
                </a:solidFill>
                <a:latin typeface="Century Gothic" panose="020B0502020202020204" pitchFamily="34" charset="0"/>
              </a:rPr>
              <a:t>darf</a:t>
            </a:r>
            <a:r>
              <a:rPr lang="en-GB" sz="2000" b="1" i="1" dirty="0">
                <a:solidFill>
                  <a:srgbClr val="DAA52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nicht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zu</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Hause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bleiben</a:t>
            </a:r>
            <a:r>
              <a:rPr lang="en-GB" sz="2000" dirty="0">
                <a:solidFill>
                  <a:schemeClr val="accent1">
                    <a:lumMod val="50000"/>
                  </a:schemeClr>
                </a:solidFill>
                <a:latin typeface="Century Gothic" panose="020B0502020202020204" pitchFamily="34" charset="0"/>
              </a:rPr>
              <a:t>.</a:t>
            </a:r>
          </a:p>
          <a:p>
            <a:pPr>
              <a:defRPr/>
            </a:pPr>
            <a:r>
              <a:rPr lang="en-GB" sz="2100" dirty="0">
                <a:solidFill>
                  <a:srgbClr val="5B9BD5">
                    <a:lumMod val="50000"/>
                  </a:srgbClr>
                </a:solidFill>
                <a:latin typeface="Century Gothic" panose="020B0502020202020204" pitchFamily="34" charset="0"/>
              </a:rPr>
              <a:t> </a:t>
            </a:r>
            <a:endParaRPr lang="en-GB" sz="2100" b="1" dirty="0">
              <a:solidFill>
                <a:srgbClr val="5B9BD5">
                  <a:lumMod val="50000"/>
                </a:srgbClr>
              </a:solidFill>
              <a:latin typeface="Century Gothic" panose="020B0502020202020204" pitchFamily="34" charset="0"/>
            </a:endParaRPr>
          </a:p>
        </p:txBody>
      </p:sp>
      <p:sp>
        <p:nvSpPr>
          <p:cNvPr id="20" name="TextBox 19"/>
          <p:cNvSpPr txBox="1"/>
          <p:nvPr/>
        </p:nvSpPr>
        <p:spPr>
          <a:xfrm>
            <a:off x="4299546" y="4538954"/>
            <a:ext cx="3251626" cy="400110"/>
          </a:xfrm>
          <a:prstGeom prst="rect">
            <a:avLst/>
          </a:prstGeom>
          <a:noFill/>
        </p:spPr>
        <p:txBody>
          <a:bodyPr wrap="square" rtlCol="0">
            <a:spAutoFit/>
          </a:bodyPr>
          <a:lstStyle/>
          <a:p>
            <a:r>
              <a:rPr lang="en-GB" sz="2000" i="1">
                <a:solidFill>
                  <a:schemeClr val="accent1">
                    <a:lumMod val="50000"/>
                  </a:schemeClr>
                </a:solidFill>
                <a:latin typeface="Century Gothic" panose="020B0502020202020204" pitchFamily="34" charset="0"/>
              </a:rPr>
              <a:t>May I go into town</a:t>
            </a:r>
            <a:r>
              <a:rPr lang="en-GB" sz="2000">
                <a:solidFill>
                  <a:schemeClr val="accent1">
                    <a:lumMod val="50000"/>
                  </a:schemeClr>
                </a:solidFill>
                <a:latin typeface="Century Gothic" panose="020B0502020202020204" pitchFamily="34" charset="0"/>
              </a:rPr>
              <a:t>?</a:t>
            </a:r>
            <a:endParaRPr lang="en-GB" sz="2000" i="1" dirty="0">
              <a:solidFill>
                <a:schemeClr val="accent1">
                  <a:lumMod val="50000"/>
                </a:schemeClr>
              </a:solidFill>
              <a:latin typeface="Century Gothic" panose="020B0502020202020204" pitchFamily="34" charset="0"/>
            </a:endParaRPr>
          </a:p>
        </p:txBody>
      </p:sp>
      <p:sp>
        <p:nvSpPr>
          <p:cNvPr id="21" name="TextBox 20"/>
          <p:cNvSpPr txBox="1"/>
          <p:nvPr/>
        </p:nvSpPr>
        <p:spPr>
          <a:xfrm>
            <a:off x="4299545" y="5127612"/>
            <a:ext cx="5575253" cy="400110"/>
          </a:xfrm>
          <a:prstGeom prst="rect">
            <a:avLst/>
          </a:prstGeom>
          <a:noFill/>
        </p:spPr>
        <p:txBody>
          <a:bodyPr wrap="square" rtlCol="0">
            <a:spAutoFit/>
          </a:bodyPr>
          <a:lstStyle/>
          <a:p>
            <a:r>
              <a:rPr lang="en-GB" sz="2000" i="1">
                <a:solidFill>
                  <a:schemeClr val="accent1">
                    <a:lumMod val="50000"/>
                  </a:schemeClr>
                </a:solidFill>
                <a:latin typeface="Century Gothic" panose="020B0502020202020204" pitchFamily="34" charset="0"/>
              </a:rPr>
              <a:t>You are allowed to have a mobile phone.</a:t>
            </a:r>
            <a:endParaRPr lang="en-GB" sz="2000" i="1" dirty="0">
              <a:solidFill>
                <a:schemeClr val="accent1">
                  <a:lumMod val="50000"/>
                </a:schemeClr>
              </a:solidFill>
              <a:latin typeface="Century Gothic" panose="020B0502020202020204" pitchFamily="34" charset="0"/>
            </a:endParaRPr>
          </a:p>
        </p:txBody>
      </p:sp>
      <p:sp>
        <p:nvSpPr>
          <p:cNvPr id="22" name="TextBox 21"/>
          <p:cNvSpPr txBox="1"/>
          <p:nvPr/>
        </p:nvSpPr>
        <p:spPr>
          <a:xfrm>
            <a:off x="4306346" y="5690950"/>
            <a:ext cx="5575253" cy="400110"/>
          </a:xfrm>
          <a:prstGeom prst="rect">
            <a:avLst/>
          </a:prstGeom>
          <a:noFill/>
        </p:spPr>
        <p:txBody>
          <a:bodyPr wrap="square" rtlCol="0">
            <a:spAutoFit/>
          </a:bodyPr>
          <a:lstStyle/>
          <a:p>
            <a:r>
              <a:rPr lang="en-GB" sz="2000" i="1">
                <a:solidFill>
                  <a:schemeClr val="accent1">
                    <a:lumMod val="50000"/>
                  </a:schemeClr>
                </a:solidFill>
                <a:latin typeface="Century Gothic" panose="020B0502020202020204" pitchFamily="34" charset="0"/>
              </a:rPr>
              <a:t>He is not allowed to stay at home.</a:t>
            </a:r>
            <a:endParaRPr lang="en-GB" sz="2000" i="1" dirty="0">
              <a:solidFill>
                <a:schemeClr val="accent1">
                  <a:lumMod val="50000"/>
                </a:schemeClr>
              </a:solidFill>
              <a:latin typeface="Century Gothic" panose="020B0502020202020204" pitchFamily="34" charset="0"/>
            </a:endParaRPr>
          </a:p>
        </p:txBody>
      </p:sp>
      <p:sp>
        <p:nvSpPr>
          <p:cNvPr id="3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2224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P spid="44" grpId="0"/>
      <p:bldP spid="45" grpId="0"/>
      <p:bldP spid="46" grpId="0"/>
      <p:bldP spid="47" grpId="0"/>
      <p:bldP spid="49" grpId="0"/>
      <p:bldP spid="50" grpId="0"/>
      <p:bldP spid="25" grpId="0"/>
      <p:bldP spid="26" grpId="0"/>
      <p:bldP spid="27" grpId="0"/>
      <p:bldP spid="37" grpId="0"/>
      <p:bldP spid="20"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3629364552"/>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6188421">
                  <a:extLst>
                    <a:ext uri="{9D8B030D-6E8A-4147-A177-3AD203B41FA5}">
                      <a16:colId xmlns:a16="http://schemas.microsoft.com/office/drawing/2014/main" val="2775102314"/>
                    </a:ext>
                  </a:extLst>
                </a:gridCol>
                <a:gridCol w="2425147">
                  <a:extLst>
                    <a:ext uri="{9D8B030D-6E8A-4147-A177-3AD203B41FA5}">
                      <a16:colId xmlns:a16="http://schemas.microsoft.com/office/drawing/2014/main" val="1859025906"/>
                    </a:ext>
                  </a:extLst>
                </a:gridCol>
                <a:gridCol w="2587832">
                  <a:extLst>
                    <a:ext uri="{9D8B030D-6E8A-4147-A177-3AD203B41FA5}">
                      <a16:colId xmlns:a16="http://schemas.microsoft.com/office/drawing/2014/main" val="3979149899"/>
                    </a:ext>
                  </a:extLst>
                </a:gridCol>
              </a:tblGrid>
              <a:tr h="633283">
                <a:tc gridSpan="2">
                  <a:txBody>
                    <a:bodyPr/>
                    <a:lstStyle/>
                    <a:p>
                      <a:endParaRPr lang="en-GB" sz="22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chemeClr val="accent1">
                              <a:lumMod val="50000"/>
                            </a:schemeClr>
                          </a:solidFill>
                          <a:latin typeface="Century Gothic" panose="020B0502020202020204" pitchFamily="34" charset="0"/>
                        </a:rPr>
                        <a:t>darf</a:t>
                      </a:r>
                      <a:r>
                        <a:rPr lang="en-GB" sz="2800" b="1" dirty="0">
                          <a:solidFill>
                            <a:schemeClr val="accent1">
                              <a:lumMod val="50000"/>
                            </a:schemeClr>
                          </a:solidFill>
                          <a:latin typeface="Century Gothic" panose="020B0502020202020204" pitchFamily="34" charset="0"/>
                        </a:rPr>
                        <a:t> / </a:t>
                      </a:r>
                      <a:r>
                        <a:rPr lang="en-GB" sz="2800" b="1" dirty="0" err="1">
                          <a:solidFill>
                            <a:schemeClr val="accent1">
                              <a:lumMod val="50000"/>
                            </a:schemeClr>
                          </a:solidFill>
                          <a:latin typeface="Century Gothic" panose="020B0502020202020204" pitchFamily="34" charset="0"/>
                        </a:rPr>
                        <a:t>darfst</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chemeClr val="accent1">
                              <a:lumMod val="50000"/>
                            </a:schemeClr>
                          </a:solidFill>
                          <a:latin typeface="Century Gothic" panose="020B0502020202020204" pitchFamily="34" charset="0"/>
                        </a:rPr>
                        <a:t>kann</a:t>
                      </a:r>
                      <a:r>
                        <a:rPr lang="en-GB" sz="2800" b="1" dirty="0">
                          <a:solidFill>
                            <a:schemeClr val="accent1">
                              <a:lumMod val="50000"/>
                            </a:schemeClr>
                          </a:solidFill>
                          <a:latin typeface="Century Gothic" panose="020B0502020202020204" pitchFamily="34" charset="0"/>
                        </a:rPr>
                        <a:t> / </a:t>
                      </a:r>
                      <a:r>
                        <a:rPr lang="en-GB" sz="2800" b="1" dirty="0" err="1">
                          <a:solidFill>
                            <a:schemeClr val="accent1">
                              <a:lumMod val="50000"/>
                            </a:schemeClr>
                          </a:solidFill>
                          <a:latin typeface="Century Gothic" panose="020B0502020202020204" pitchFamily="34" charset="0"/>
                        </a:rPr>
                        <a:t>kannst</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Darf</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ins Kino </a:t>
                      </a:r>
                      <a:r>
                        <a:rPr lang="en-GB" sz="2400" b="0" baseline="0" dirty="0" err="1">
                          <a:solidFill>
                            <a:schemeClr val="accent1">
                              <a:lumMod val="50000"/>
                            </a:schemeClr>
                          </a:solidFill>
                          <a:latin typeface="Century Gothic" panose="020B0502020202020204" pitchFamily="34" charset="0"/>
                        </a:rPr>
                        <a:t>gehen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1">
                              <a:lumMod val="50000"/>
                            </a:schemeClr>
                          </a:solidFill>
                          <a:latin typeface="Century Gothic" panose="020B0502020202020204" pitchFamily="34" charset="0"/>
                        </a:rPr>
                        <a:t>Kann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er</a:t>
                      </a:r>
                      <a:r>
                        <a:rPr lang="en-GB" sz="2400" b="0" baseline="0" dirty="0">
                          <a:solidFill>
                            <a:schemeClr val="accent1">
                              <a:lumMod val="50000"/>
                            </a:schemeClr>
                          </a:solidFill>
                          <a:latin typeface="Century Gothic" panose="020B0502020202020204" pitchFamily="34" charset="0"/>
                        </a:rPr>
                        <a:t> gut </a:t>
                      </a:r>
                      <a:r>
                        <a:rPr lang="en-GB" sz="2400" b="0" baseline="0" dirty="0" err="1">
                          <a:solidFill>
                            <a:schemeClr val="accent1">
                              <a:lumMod val="50000"/>
                            </a:schemeClr>
                          </a:solidFill>
                          <a:latin typeface="Century Gothic" panose="020B0502020202020204" pitchFamily="34" charset="0"/>
                        </a:rPr>
                        <a:t>Fussball</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spielen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Darfst</a:t>
                      </a:r>
                      <a:r>
                        <a:rPr lang="en-GB" sz="2400" b="0" baseline="0" dirty="0">
                          <a:solidFill>
                            <a:schemeClr val="accent1">
                              <a:lumMod val="50000"/>
                            </a:schemeClr>
                          </a:solidFill>
                          <a:latin typeface="Century Gothic" panose="020B0502020202020204" pitchFamily="34" charset="0"/>
                        </a:rPr>
                        <a:t> du </a:t>
                      </a:r>
                      <a:r>
                        <a:rPr lang="en-GB" sz="2400" b="0" baseline="0" dirty="0" err="1">
                          <a:solidFill>
                            <a:schemeClr val="accent1">
                              <a:lumMod val="50000"/>
                            </a:schemeClr>
                          </a:solidFill>
                          <a:latin typeface="Century Gothic" panose="020B0502020202020204" pitchFamily="34" charset="0"/>
                        </a:rPr>
                        <a:t>ein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Eis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essen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Kannst</a:t>
                      </a:r>
                      <a:r>
                        <a:rPr lang="en-GB" sz="2400" b="0" baseline="0" dirty="0">
                          <a:solidFill>
                            <a:schemeClr val="accent1">
                              <a:lumMod val="50000"/>
                            </a:schemeClr>
                          </a:solidFill>
                          <a:latin typeface="Century Gothic" panose="020B0502020202020204" pitchFamily="34" charset="0"/>
                        </a:rPr>
                        <a:t> du </a:t>
                      </a:r>
                      <a:r>
                        <a:rPr lang="en-GB" sz="2400" b="0" baseline="0" dirty="0" err="1">
                          <a:solidFill>
                            <a:schemeClr val="accent1">
                              <a:lumMod val="50000"/>
                            </a:schemeClr>
                          </a:solidFill>
                          <a:latin typeface="Century Gothic" panose="020B0502020202020204" pitchFamily="34" charset="0"/>
                        </a:rPr>
                        <a:t>schwimmen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1">
                              <a:lumMod val="50000"/>
                            </a:schemeClr>
                          </a:solidFill>
                          <a:latin typeface="Century Gothic" panose="020B0502020202020204" pitchFamily="34" charset="0"/>
                        </a:rPr>
                        <a:t>Sie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kann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sehr</a:t>
                      </a:r>
                      <a:r>
                        <a:rPr lang="en-GB" sz="2400" b="0" dirty="0">
                          <a:solidFill>
                            <a:schemeClr val="accent1">
                              <a:lumMod val="50000"/>
                            </a:schemeClr>
                          </a:solidFill>
                          <a:latin typeface="Century Gothic" panose="020B0502020202020204" pitchFamily="34" charset="0"/>
                        </a:rPr>
                        <a:t> gut </a:t>
                      </a:r>
                      <a:r>
                        <a:rPr lang="en-GB" sz="2400" b="0" dirty="0" err="1">
                          <a:solidFill>
                            <a:schemeClr val="accent1">
                              <a:lumMod val="50000"/>
                            </a:schemeClr>
                          </a:solidFill>
                          <a:latin typeface="Century Gothic" panose="020B0502020202020204" pitchFamily="34" charset="0"/>
                        </a:rPr>
                        <a:t>singen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Sie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darf</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keine</a:t>
                      </a:r>
                      <a:r>
                        <a:rPr lang="en-GB" sz="2400" b="0" baseline="0" dirty="0">
                          <a:solidFill>
                            <a:schemeClr val="accent1">
                              <a:lumMod val="50000"/>
                            </a:schemeClr>
                          </a:solidFill>
                          <a:latin typeface="Century Gothic" panose="020B0502020202020204" pitchFamily="34" charset="0"/>
                        </a:rPr>
                        <a:t> Hose in der </a:t>
                      </a:r>
                      <a:r>
                        <a:rPr lang="en-GB" sz="2400" b="0" baseline="0" dirty="0" err="1">
                          <a:solidFill>
                            <a:schemeClr val="accent1">
                              <a:lumMod val="50000"/>
                            </a:schemeClr>
                          </a:solidFill>
                          <a:latin typeface="Century Gothic" panose="020B0502020202020204" pitchFamily="34" charset="0"/>
                        </a:rPr>
                        <a:t>Schule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tragen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kann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nicht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sehr</a:t>
                      </a:r>
                      <a:r>
                        <a:rPr lang="en-GB" sz="2400" b="0" baseline="0" dirty="0">
                          <a:solidFill>
                            <a:schemeClr val="accent1">
                              <a:lumMod val="50000"/>
                            </a:schemeClr>
                          </a:solidFill>
                          <a:latin typeface="Century Gothic" panose="020B0502020202020204" pitchFamily="34" charset="0"/>
                        </a:rPr>
                        <a:t> gut </a:t>
                      </a:r>
                      <a:r>
                        <a:rPr lang="en-GB" sz="2400" b="0" baseline="0" dirty="0" err="1">
                          <a:solidFill>
                            <a:schemeClr val="accent1">
                              <a:lumMod val="50000"/>
                            </a:schemeClr>
                          </a:solidFill>
                          <a:latin typeface="Century Gothic" panose="020B0502020202020204" pitchFamily="34" charset="0"/>
                        </a:rPr>
                        <a:t>tanzen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1">
                              <a:lumMod val="50000"/>
                            </a:schemeClr>
                          </a:solidFill>
                          <a:latin typeface="Century Gothic" panose="020B0502020202020204" pitchFamily="34" charset="0"/>
                        </a:rPr>
                        <a:t>Er</a:t>
                      </a:r>
                      <a:r>
                        <a:rPr lang="en-GB" sz="2400" b="0" baseline="0">
                          <a:solidFill>
                            <a:schemeClr val="accent1">
                              <a:lumMod val="50000"/>
                            </a:schemeClr>
                          </a:solidFill>
                          <a:latin typeface="Century Gothic" panose="020B0502020202020204" pitchFamily="34" charset="0"/>
                        </a:rPr>
                        <a:t> </a:t>
                      </a:r>
                      <a:r>
                        <a:rPr lang="en-GB" sz="2400" b="0">
                          <a:solidFill>
                            <a:schemeClr val="accent1">
                              <a:lumMod val="50000"/>
                            </a:schemeClr>
                          </a:solidFill>
                          <a:latin typeface="Century Gothic" panose="020B0502020202020204" pitchFamily="34" charset="0"/>
                        </a:rPr>
                        <a:t>darf nicht</a:t>
                      </a:r>
                      <a:r>
                        <a:rPr lang="en-GB" sz="2400" b="0" baseline="0">
                          <a:solidFill>
                            <a:schemeClr val="accent1">
                              <a:lumMod val="50000"/>
                            </a:schemeClr>
                          </a:solidFill>
                          <a:latin typeface="Century Gothic" panose="020B0502020202020204" pitchFamily="34" charset="0"/>
                        </a:rPr>
                        <a:t> auf das Konzert gehen.</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925" y="1947589"/>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5095" y="2478823"/>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925" y="3068344"/>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5095" y="3556546"/>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4225" y="4093163"/>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392" y="4609191"/>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4225" y="5150359"/>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392" y="5708515"/>
            <a:ext cx="410964" cy="428087"/>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r="52679"/>
          <a:stretch/>
        </p:blipFill>
        <p:spPr>
          <a:xfrm>
            <a:off x="8449308" y="221787"/>
            <a:ext cx="477495" cy="65039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2574" y="250401"/>
            <a:ext cx="939677" cy="593171"/>
          </a:xfrm>
          <a:prstGeom prst="rect">
            <a:avLst/>
          </a:prstGeom>
        </p:spPr>
      </p:pic>
      <p:sp>
        <p:nvSpPr>
          <p:cNvPr id="20" name="Explosion 1 19"/>
          <p:cNvSpPr/>
          <p:nvPr/>
        </p:nvSpPr>
        <p:spPr>
          <a:xfrm>
            <a:off x="547164" y="1963317"/>
            <a:ext cx="100531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674311" y="2486085"/>
            <a:ext cx="1013370"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674311" y="3012385"/>
            <a:ext cx="1013370" cy="50702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654433" y="3554552"/>
            <a:ext cx="1152338"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1209232" y="4093163"/>
            <a:ext cx="897864"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1 24"/>
          <p:cNvSpPr/>
          <p:nvPr/>
        </p:nvSpPr>
        <p:spPr>
          <a:xfrm>
            <a:off x="1180996" y="4648274"/>
            <a:ext cx="870021" cy="428087"/>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1 25"/>
          <p:cNvSpPr/>
          <p:nvPr/>
        </p:nvSpPr>
        <p:spPr>
          <a:xfrm>
            <a:off x="1240330" y="5168212"/>
            <a:ext cx="866766"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1089483" y="5719306"/>
            <a:ext cx="691115"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15374" y="1916593"/>
            <a:ext cx="6202924" cy="4317240"/>
          </a:xfrm>
          <a:prstGeom prst="rect">
            <a:avLst/>
          </a:prstGeom>
          <a:solidFill>
            <a:schemeClr val="accent1">
              <a:lumMod val="5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44971" y="527874"/>
            <a:ext cx="14129603" cy="707886"/>
          </a:xfrm>
          <a:prstGeom prst="rect">
            <a:avLst/>
          </a:prstGeom>
        </p:spPr>
        <p:txBody>
          <a:bodyPr wrap="square">
            <a:spAutoFit/>
          </a:bodyPr>
          <a:lstStyle/>
          <a:p>
            <a:pPr lvl="0"/>
            <a:br>
              <a:rPr lang="en-GB" sz="2000" dirty="0">
                <a:solidFill>
                  <a:schemeClr val="accent1">
                    <a:lumMod val="50000"/>
                  </a:schemeClr>
                </a:solidFill>
                <a:latin typeface="Century Gothic" panose="020B0502020202020204" pitchFamily="34" charset="0"/>
              </a:rPr>
            </a:br>
            <a:r>
              <a:rPr lang="en-GB" sz="2000" dirty="0">
                <a:solidFill>
                  <a:schemeClr val="accent1">
                    <a:lumMod val="50000"/>
                  </a:schemeClr>
                </a:solidFill>
                <a:latin typeface="Century Gothic" panose="020B0502020202020204" pitchFamily="34" charset="0"/>
              </a:rPr>
              <a:t>Der Computer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nochmal</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kaputt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Schreibt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darf</a:t>
            </a:r>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darfst</a:t>
            </a:r>
            <a:r>
              <a:rPr lang="en-GB" sz="2000" dirty="0">
                <a:solidFill>
                  <a:schemeClr val="accent1">
                    <a:lumMod val="50000"/>
                  </a:schemeClr>
                </a:solidFill>
                <a:latin typeface="Century Gothic" panose="020B0502020202020204" pitchFamily="34" charset="0"/>
              </a:rPr>
              <a:t>’ (may) </a:t>
            </a:r>
            <a:r>
              <a:rPr lang="en-GB" sz="2000" dirty="0" err="1">
                <a:solidFill>
                  <a:schemeClr val="accent1">
                    <a:lumMod val="50000"/>
                  </a:schemeClr>
                </a:solidFill>
                <a:latin typeface="Century Gothic" panose="020B0502020202020204" pitchFamily="34" charset="0"/>
              </a:rPr>
              <a:t>oder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kann</a:t>
            </a:r>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kannst</a:t>
            </a:r>
            <a:r>
              <a:rPr lang="en-GB" sz="2000" dirty="0">
                <a:solidFill>
                  <a:schemeClr val="accent1">
                    <a:lumMod val="50000"/>
                  </a:schemeClr>
                </a:solidFill>
                <a:latin typeface="Century Gothic" panose="020B0502020202020204" pitchFamily="34" charset="0"/>
              </a:rPr>
              <a:t>’ (can)?</a:t>
            </a:r>
          </a:p>
        </p:txBody>
      </p:sp>
      <p:sp>
        <p:nvSpPr>
          <p:cNvPr id="30" name="Rectangle 29"/>
          <p:cNvSpPr/>
          <p:nvPr/>
        </p:nvSpPr>
        <p:spPr>
          <a:xfrm>
            <a:off x="244971" y="481882"/>
            <a:ext cx="6184706" cy="400110"/>
          </a:xfrm>
          <a:prstGeom prst="rect">
            <a:avLst/>
          </a:prstGeom>
        </p:spPr>
        <p:txBody>
          <a:bodyPr wrap="none">
            <a:spAutoFit/>
          </a:bodyPr>
          <a:lstStyle/>
          <a:p>
            <a:r>
              <a:rPr lang="en-GB" sz="2000" dirty="0">
                <a:solidFill>
                  <a:schemeClr val="accent1">
                    <a:lumMod val="50000"/>
                  </a:schemeClr>
                </a:solidFill>
                <a:latin typeface="Century Gothic" panose="020B0502020202020204" pitchFamily="34" charset="0"/>
              </a:rPr>
              <a:t>Mehmet </a:t>
            </a:r>
            <a:r>
              <a:rPr lang="en-GB" sz="2000" dirty="0" err="1">
                <a:solidFill>
                  <a:schemeClr val="accent1">
                    <a:lumMod val="50000"/>
                  </a:schemeClr>
                </a:solidFill>
                <a:latin typeface="Century Gothic" panose="020B0502020202020204" pitchFamily="34" charset="0"/>
              </a:rPr>
              <a:t>schreibt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noch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eine</a:t>
            </a:r>
            <a:r>
              <a:rPr lang="en-GB" sz="2000" dirty="0">
                <a:solidFill>
                  <a:schemeClr val="accent1">
                    <a:lumMod val="50000"/>
                  </a:schemeClr>
                </a:solidFill>
                <a:latin typeface="Century Gothic" panose="020B0502020202020204" pitchFamily="34" charset="0"/>
              </a:rPr>
              <a:t> Email an Wolfgang. </a:t>
            </a:r>
            <a:endParaRPr lang="en-GB" dirty="0">
              <a:solidFill>
                <a:schemeClr val="accent1">
                  <a:lumMod val="50000"/>
                </a:schemeClr>
              </a:solidFill>
            </a:endParaRPr>
          </a:p>
        </p:txBody>
      </p:sp>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46586" y="56874"/>
            <a:ext cx="5259691" cy="490114"/>
          </a:xfrm>
        </p:spPr>
        <p:txBody>
          <a:bodyPr>
            <a:normAutofit/>
          </a:bodyPr>
          <a:lstStyle/>
          <a:p>
            <a:r>
              <a:rPr lang="en-GB" sz="2800" b="1" dirty="0" err="1">
                <a:solidFill>
                  <a:schemeClr val="accent1">
                    <a:lumMod val="50000"/>
                  </a:schemeClr>
                </a:solidFill>
              </a:rPr>
              <a:t>Dürfen</a:t>
            </a:r>
            <a:r>
              <a:rPr lang="en-GB" sz="2800" b="1" dirty="0">
                <a:solidFill>
                  <a:schemeClr val="accent1">
                    <a:lumMod val="50000"/>
                  </a:schemeClr>
                </a:solidFill>
              </a:rPr>
              <a:t> </a:t>
            </a:r>
            <a:r>
              <a:rPr lang="en-GB" sz="2800" b="1" dirty="0" err="1">
                <a:solidFill>
                  <a:schemeClr val="accent1">
                    <a:lumMod val="50000"/>
                  </a:schemeClr>
                </a:solidFill>
              </a:rPr>
              <a:t>oder</a:t>
            </a:r>
            <a:r>
              <a:rPr lang="en-GB" sz="2800" b="1" dirty="0">
                <a:solidFill>
                  <a:schemeClr val="accent1">
                    <a:lumMod val="50000"/>
                  </a:schemeClr>
                </a:solidFill>
              </a:rPr>
              <a:t> </a:t>
            </a:r>
            <a:r>
              <a:rPr lang="en-GB" sz="2800" b="1" dirty="0" err="1">
                <a:solidFill>
                  <a:schemeClr val="accent1">
                    <a:lumMod val="50000"/>
                  </a:schemeClr>
                </a:solidFill>
              </a:rPr>
              <a:t>können</a:t>
            </a:r>
            <a:r>
              <a:rPr lang="en-GB" sz="2800" b="1" dirty="0">
                <a:solidFill>
                  <a:schemeClr val="accent1">
                    <a:lumMod val="50000"/>
                  </a:schemeClr>
                </a:solidFill>
              </a:rPr>
              <a:t>?</a:t>
            </a:r>
            <a:endParaRPr lang="en-US" dirty="0">
              <a:solidFill>
                <a:schemeClr val="accent1">
                  <a:lumMod val="50000"/>
                </a:schemeClr>
              </a:solidFill>
            </a:endParaRPr>
          </a:p>
        </p:txBody>
      </p:sp>
      <p:sp>
        <p:nvSpPr>
          <p:cNvPr id="3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17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712092912"/>
              </p:ext>
            </p:extLst>
          </p:nvPr>
        </p:nvGraphicFramePr>
        <p:xfrm>
          <a:off x="152400" y="1276352"/>
          <a:ext cx="11875477"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5159237">
                  <a:extLst>
                    <a:ext uri="{9D8B030D-6E8A-4147-A177-3AD203B41FA5}">
                      <a16:colId xmlns:a16="http://schemas.microsoft.com/office/drawing/2014/main" val="2775102314"/>
                    </a:ext>
                  </a:extLst>
                </a:gridCol>
                <a:gridCol w="6163790">
                  <a:extLst>
                    <a:ext uri="{9D8B030D-6E8A-4147-A177-3AD203B41FA5}">
                      <a16:colId xmlns:a16="http://schemas.microsoft.com/office/drawing/2014/main" val="1859025906"/>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chemeClr val="accent1">
                              <a:lumMod val="50000"/>
                            </a:schemeClr>
                          </a:solidFill>
                          <a:latin typeface="Century Gothic" panose="020B0502020202020204" pitchFamily="34" charset="0"/>
                        </a:rPr>
                        <a:t>Englisch</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err="1">
                          <a:solidFill>
                            <a:schemeClr val="accent1">
                              <a:lumMod val="50000"/>
                            </a:schemeClr>
                          </a:solidFill>
                          <a:latin typeface="Century Gothic" panose="020B0502020202020204" pitchFamily="34" charset="0"/>
                        </a:rPr>
                        <a:t>Darf</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ich</a:t>
                      </a:r>
                      <a:r>
                        <a:rPr lang="en-GB" sz="2000" b="0" baseline="0" dirty="0">
                          <a:solidFill>
                            <a:schemeClr val="accent1">
                              <a:lumMod val="50000"/>
                            </a:schemeClr>
                          </a:solidFill>
                          <a:latin typeface="Century Gothic" panose="020B0502020202020204" pitchFamily="34" charset="0"/>
                        </a:rPr>
                        <a:t> ins Kino </a:t>
                      </a:r>
                      <a:r>
                        <a:rPr lang="en-GB" sz="2000" b="0" baseline="0" dirty="0" err="1">
                          <a:solidFill>
                            <a:schemeClr val="accent1">
                              <a:lumMod val="50000"/>
                            </a:schemeClr>
                          </a:solidFill>
                          <a:latin typeface="Century Gothic" panose="020B0502020202020204" pitchFamily="34" charset="0"/>
                        </a:rPr>
                        <a:t>gehen</a:t>
                      </a:r>
                      <a:r>
                        <a:rPr lang="en-GB" sz="2000" b="0" baseline="0" dirty="0">
                          <a:solidFill>
                            <a:schemeClr val="accent1">
                              <a:lumMod val="50000"/>
                            </a:schemeClr>
                          </a:solidFill>
                          <a:latin typeface="Century Gothic" panose="020B0502020202020204" pitchFamily="34" charset="0"/>
                        </a:rPr>
                        <a: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latin typeface="Century Gothic" panose="020B0502020202020204" pitchFamily="34" charset="0"/>
                        </a:rPr>
                        <a:t>Kann</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er</a:t>
                      </a:r>
                      <a:r>
                        <a:rPr lang="en-GB" sz="2000" b="0" baseline="0" dirty="0">
                          <a:solidFill>
                            <a:schemeClr val="accent1">
                              <a:lumMod val="50000"/>
                            </a:schemeClr>
                          </a:solidFill>
                          <a:latin typeface="Century Gothic" panose="020B0502020202020204" pitchFamily="34" charset="0"/>
                        </a:rPr>
                        <a:t> gut </a:t>
                      </a:r>
                      <a:r>
                        <a:rPr lang="en-GB" sz="2000" b="0" baseline="0" dirty="0" err="1">
                          <a:solidFill>
                            <a:schemeClr val="accent1">
                              <a:lumMod val="50000"/>
                            </a:schemeClr>
                          </a:solidFill>
                          <a:latin typeface="Century Gothic" panose="020B0502020202020204" pitchFamily="34" charset="0"/>
                        </a:rPr>
                        <a:t>Fussball</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spielen</a:t>
                      </a:r>
                      <a:r>
                        <a:rPr lang="en-GB" sz="2000" b="0" baseline="0" dirty="0">
                          <a:solidFill>
                            <a:schemeClr val="accent1">
                              <a:lumMod val="50000"/>
                            </a:schemeClr>
                          </a:solidFill>
                          <a:latin typeface="Century Gothic" panose="020B0502020202020204" pitchFamily="34" charset="0"/>
                        </a:rPr>
                        <a: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err="1">
                          <a:solidFill>
                            <a:schemeClr val="accent1">
                              <a:lumMod val="50000"/>
                            </a:schemeClr>
                          </a:solidFill>
                          <a:latin typeface="Century Gothic" panose="020B0502020202020204" pitchFamily="34" charset="0"/>
                        </a:rPr>
                        <a:t>Darfst</a:t>
                      </a:r>
                      <a:r>
                        <a:rPr lang="en-GB" sz="2000" b="0" baseline="0" dirty="0">
                          <a:solidFill>
                            <a:schemeClr val="accent1">
                              <a:lumMod val="50000"/>
                            </a:schemeClr>
                          </a:solidFill>
                          <a:latin typeface="Century Gothic" panose="020B0502020202020204" pitchFamily="34" charset="0"/>
                        </a:rPr>
                        <a:t> du </a:t>
                      </a:r>
                      <a:r>
                        <a:rPr lang="en-GB" sz="2000" b="0" baseline="0" dirty="0" err="1">
                          <a:solidFill>
                            <a:schemeClr val="accent1">
                              <a:lumMod val="50000"/>
                            </a:schemeClr>
                          </a:solidFill>
                          <a:latin typeface="Century Gothic" panose="020B0502020202020204" pitchFamily="34" charset="0"/>
                        </a:rPr>
                        <a:t>ein</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Eis</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essen</a:t>
                      </a:r>
                      <a:r>
                        <a:rPr lang="en-GB" sz="2000" b="0" baseline="0" dirty="0">
                          <a:solidFill>
                            <a:schemeClr val="accent1">
                              <a:lumMod val="50000"/>
                            </a:schemeClr>
                          </a:solidFill>
                          <a:latin typeface="Century Gothic" panose="020B0502020202020204" pitchFamily="34" charset="0"/>
                        </a:rPr>
                        <a: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err="1">
                          <a:solidFill>
                            <a:schemeClr val="accent1">
                              <a:lumMod val="50000"/>
                            </a:schemeClr>
                          </a:solidFill>
                          <a:latin typeface="Century Gothic" panose="020B0502020202020204" pitchFamily="34" charset="0"/>
                        </a:rPr>
                        <a:t>Kannst</a:t>
                      </a:r>
                      <a:r>
                        <a:rPr lang="en-GB" sz="2000" b="0" baseline="0" dirty="0">
                          <a:solidFill>
                            <a:schemeClr val="accent1">
                              <a:lumMod val="50000"/>
                            </a:schemeClr>
                          </a:solidFill>
                          <a:latin typeface="Century Gothic" panose="020B0502020202020204" pitchFamily="34" charset="0"/>
                        </a:rPr>
                        <a:t> du </a:t>
                      </a:r>
                      <a:r>
                        <a:rPr lang="en-GB" sz="2000" b="0" baseline="0" dirty="0" err="1">
                          <a:solidFill>
                            <a:schemeClr val="accent1">
                              <a:lumMod val="50000"/>
                            </a:schemeClr>
                          </a:solidFill>
                          <a:latin typeface="Century Gothic" panose="020B0502020202020204" pitchFamily="34" charset="0"/>
                        </a:rPr>
                        <a:t>schwimmen</a:t>
                      </a:r>
                      <a:r>
                        <a:rPr lang="en-GB" sz="2000" b="0" baseline="0" dirty="0">
                          <a:solidFill>
                            <a:schemeClr val="accent1">
                              <a:lumMod val="50000"/>
                            </a:schemeClr>
                          </a:solidFill>
                          <a:latin typeface="Century Gothic" panose="020B0502020202020204" pitchFamily="34" charset="0"/>
                        </a:rPr>
                        <a: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Sie </a:t>
                      </a:r>
                      <a:r>
                        <a:rPr lang="en-GB" sz="2000" b="0" dirty="0" err="1">
                          <a:solidFill>
                            <a:schemeClr val="accent1">
                              <a:lumMod val="50000"/>
                            </a:schemeClr>
                          </a:solidFill>
                          <a:latin typeface="Century Gothic" panose="020B0502020202020204" pitchFamily="34" charset="0"/>
                        </a:rPr>
                        <a:t>kann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sehr</a:t>
                      </a:r>
                      <a:r>
                        <a:rPr lang="en-GB" sz="2000" b="0" dirty="0">
                          <a:solidFill>
                            <a:schemeClr val="accent1">
                              <a:lumMod val="50000"/>
                            </a:schemeClr>
                          </a:solidFill>
                          <a:latin typeface="Century Gothic" panose="020B0502020202020204" pitchFamily="34" charset="0"/>
                        </a:rPr>
                        <a:t> gut </a:t>
                      </a:r>
                      <a:r>
                        <a:rPr lang="en-GB" sz="2000" b="0" dirty="0" err="1">
                          <a:solidFill>
                            <a:schemeClr val="accent1">
                              <a:lumMod val="50000"/>
                            </a:schemeClr>
                          </a:solidFill>
                          <a:latin typeface="Century Gothic" panose="020B0502020202020204" pitchFamily="34" charset="0"/>
                        </a:rPr>
                        <a:t>singen</a:t>
                      </a:r>
                      <a:r>
                        <a:rPr lang="en-GB" sz="20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1">
                              <a:lumMod val="50000"/>
                            </a:schemeClr>
                          </a:solidFill>
                          <a:latin typeface="Century Gothic" panose="020B0502020202020204" pitchFamily="34" charset="0"/>
                        </a:rPr>
                        <a:t>Sie</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darf</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keine</a:t>
                      </a:r>
                      <a:r>
                        <a:rPr lang="en-GB" sz="2000" b="0" baseline="0" dirty="0">
                          <a:solidFill>
                            <a:schemeClr val="accent1">
                              <a:lumMod val="50000"/>
                            </a:schemeClr>
                          </a:solidFill>
                          <a:latin typeface="Century Gothic" panose="020B0502020202020204" pitchFamily="34" charset="0"/>
                        </a:rPr>
                        <a:t> Hose in der </a:t>
                      </a:r>
                      <a:r>
                        <a:rPr lang="en-GB" sz="2000" b="0" baseline="0" dirty="0" err="1">
                          <a:solidFill>
                            <a:schemeClr val="accent1">
                              <a:lumMod val="50000"/>
                            </a:schemeClr>
                          </a:solidFill>
                          <a:latin typeface="Century Gothic" panose="020B0502020202020204" pitchFamily="34" charset="0"/>
                        </a:rPr>
                        <a:t>Schule</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tragen</a:t>
                      </a:r>
                      <a:r>
                        <a:rPr lang="en-GB" sz="2000" b="0" baseline="0" dirty="0">
                          <a:solidFill>
                            <a:schemeClr val="accent1">
                              <a:lumMod val="50000"/>
                            </a:schemeClr>
                          </a:solidFill>
                          <a:latin typeface="Century Gothic" panose="020B0502020202020204" pitchFamily="34" charset="0"/>
                        </a:rPr>
                        <a: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err="1">
                          <a:solidFill>
                            <a:schemeClr val="accent1">
                              <a:lumMod val="50000"/>
                            </a:schemeClr>
                          </a:solidFill>
                          <a:latin typeface="Century Gothic" panose="020B0502020202020204" pitchFamily="34" charset="0"/>
                        </a:rPr>
                        <a:t>Ich</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kann</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nicht</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sehr</a:t>
                      </a:r>
                      <a:r>
                        <a:rPr lang="en-GB" sz="2000" b="0" baseline="0" dirty="0">
                          <a:solidFill>
                            <a:schemeClr val="accent1">
                              <a:lumMod val="50000"/>
                            </a:schemeClr>
                          </a:solidFill>
                          <a:latin typeface="Century Gothic" panose="020B0502020202020204" pitchFamily="34" charset="0"/>
                        </a:rPr>
                        <a:t> gut </a:t>
                      </a:r>
                      <a:r>
                        <a:rPr lang="en-GB" sz="2000" b="0" baseline="0" dirty="0" err="1">
                          <a:solidFill>
                            <a:schemeClr val="accent1">
                              <a:lumMod val="50000"/>
                            </a:schemeClr>
                          </a:solidFill>
                          <a:latin typeface="Century Gothic" panose="020B0502020202020204" pitchFamily="34" charset="0"/>
                        </a:rPr>
                        <a:t>tanzen</a:t>
                      </a:r>
                      <a:r>
                        <a:rPr lang="en-GB" sz="2000" b="0" baseline="0" dirty="0">
                          <a:solidFill>
                            <a:schemeClr val="accent1">
                              <a:lumMod val="50000"/>
                            </a:schemeClr>
                          </a:solidFill>
                          <a:latin typeface="Century Gothic" panose="020B0502020202020204" pitchFamily="34" charset="0"/>
                        </a:rPr>
                        <a: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err="1">
                          <a:solidFill>
                            <a:schemeClr val="accent1">
                              <a:lumMod val="50000"/>
                            </a:schemeClr>
                          </a:solidFill>
                          <a:latin typeface="Century Gothic" panose="020B0502020202020204" pitchFamily="34" charset="0"/>
                        </a:rPr>
                        <a:t>Er</a:t>
                      </a:r>
                      <a:r>
                        <a:rPr lang="en-GB" sz="2000" b="0" baseline="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darf</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nicht</a:t>
                      </a:r>
                      <a:r>
                        <a:rPr lang="en-GB" sz="2000" b="0" baseline="0" dirty="0">
                          <a:solidFill>
                            <a:schemeClr val="accent1">
                              <a:lumMod val="50000"/>
                            </a:schemeClr>
                          </a:solidFill>
                          <a:latin typeface="Century Gothic" panose="020B0502020202020204" pitchFamily="34" charset="0"/>
                        </a:rPr>
                        <a:t> auf das </a:t>
                      </a:r>
                      <a:r>
                        <a:rPr lang="en-GB" sz="2000" b="0" baseline="0" dirty="0" err="1">
                          <a:solidFill>
                            <a:schemeClr val="accent1">
                              <a:lumMod val="50000"/>
                            </a:schemeClr>
                          </a:solidFill>
                          <a:latin typeface="Century Gothic" panose="020B0502020202020204" pitchFamily="34" charset="0"/>
                        </a:rPr>
                        <a:t>Konzert</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gehen</a:t>
                      </a:r>
                      <a:r>
                        <a:rPr lang="en-GB" sz="2000" b="0" baseline="0" dirty="0">
                          <a:solidFill>
                            <a:schemeClr val="accent1">
                              <a:lumMod val="50000"/>
                            </a:schemeClr>
                          </a:solidFill>
                          <a:latin typeface="Century Gothic" panose="020B0502020202020204" pitchFamily="34" charset="0"/>
                        </a:rPr>
                        <a:t>.</a:t>
                      </a:r>
                      <a:endParaRPr lang="en-GB" sz="20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30" name="Rectangle 29"/>
          <p:cNvSpPr/>
          <p:nvPr/>
        </p:nvSpPr>
        <p:spPr>
          <a:xfrm>
            <a:off x="152400" y="700858"/>
            <a:ext cx="3922869" cy="400110"/>
          </a:xfrm>
          <a:prstGeom prst="rect">
            <a:avLst/>
          </a:prstGeom>
        </p:spPr>
        <p:txBody>
          <a:bodyPr wrap="none">
            <a:spAutoFit/>
          </a:bodyPr>
          <a:lstStyle/>
          <a:p>
            <a:r>
              <a:rPr lang="en-GB" sz="2000" dirty="0" err="1">
                <a:solidFill>
                  <a:schemeClr val="accent1">
                    <a:lumMod val="50000"/>
                  </a:schemeClr>
                </a:solidFill>
                <a:latin typeface="Century Gothic" panose="020B0502020202020204" pitchFamily="34" charset="0"/>
              </a:rPr>
              <a:t>Schreib</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Sätze</a:t>
            </a:r>
            <a:r>
              <a:rPr lang="en-GB" sz="2000" dirty="0">
                <a:solidFill>
                  <a:schemeClr val="accent1">
                    <a:lumMod val="50000"/>
                  </a:schemeClr>
                </a:solidFill>
                <a:latin typeface="Century Gothic" panose="020B0502020202020204" pitchFamily="34" charset="0"/>
              </a:rPr>
              <a:t> auf </a:t>
            </a:r>
            <a:r>
              <a:rPr lang="en-GB" sz="2000" dirty="0" err="1">
                <a:solidFill>
                  <a:schemeClr val="accent1">
                    <a:lumMod val="50000"/>
                  </a:schemeClr>
                </a:solidFill>
                <a:latin typeface="Century Gothic" panose="020B0502020202020204" pitchFamily="34" charset="0"/>
              </a:rPr>
              <a:t>Englisch</a:t>
            </a:r>
            <a:r>
              <a:rPr lang="en-GB" sz="2000" dirty="0">
                <a:solidFill>
                  <a:schemeClr val="accent1">
                    <a:lumMod val="50000"/>
                  </a:schemeClr>
                </a:solidFill>
                <a:latin typeface="Century Gothic" panose="020B0502020202020204" pitchFamily="34" charset="0"/>
              </a:rPr>
              <a:t>.</a:t>
            </a:r>
            <a:endParaRPr lang="en-GB" dirty="0">
              <a:solidFill>
                <a:schemeClr val="accent1">
                  <a:lumMod val="50000"/>
                </a:schemeClr>
              </a:solidFill>
            </a:endParaRPr>
          </a:p>
        </p:txBody>
      </p:sp>
      <p:sp>
        <p:nvSpPr>
          <p:cNvPr id="2" name="TextBox 1"/>
          <p:cNvSpPr txBox="1"/>
          <p:nvPr/>
        </p:nvSpPr>
        <p:spPr>
          <a:xfrm>
            <a:off x="5869438" y="1961070"/>
            <a:ext cx="5363308"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May I go to the cinema?</a:t>
            </a:r>
          </a:p>
        </p:txBody>
      </p:sp>
      <p:sp>
        <p:nvSpPr>
          <p:cNvPr id="32" name="TextBox 31"/>
          <p:cNvSpPr txBox="1"/>
          <p:nvPr/>
        </p:nvSpPr>
        <p:spPr>
          <a:xfrm>
            <a:off x="5869438" y="2487898"/>
            <a:ext cx="5363308"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Can he play football well?</a:t>
            </a:r>
          </a:p>
        </p:txBody>
      </p:sp>
      <p:sp>
        <p:nvSpPr>
          <p:cNvPr id="33" name="TextBox 32"/>
          <p:cNvSpPr txBox="1"/>
          <p:nvPr/>
        </p:nvSpPr>
        <p:spPr>
          <a:xfrm>
            <a:off x="5869438" y="3026183"/>
            <a:ext cx="5876523"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Are you allowed to eat an ice cream?</a:t>
            </a:r>
          </a:p>
        </p:txBody>
      </p:sp>
      <p:sp>
        <p:nvSpPr>
          <p:cNvPr id="34" name="TextBox 33"/>
          <p:cNvSpPr txBox="1"/>
          <p:nvPr/>
        </p:nvSpPr>
        <p:spPr>
          <a:xfrm>
            <a:off x="5874019" y="3568851"/>
            <a:ext cx="5363308"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Can you swim?</a:t>
            </a:r>
          </a:p>
        </p:txBody>
      </p:sp>
      <p:sp>
        <p:nvSpPr>
          <p:cNvPr id="35" name="TextBox 34"/>
          <p:cNvSpPr txBox="1"/>
          <p:nvPr/>
        </p:nvSpPr>
        <p:spPr>
          <a:xfrm>
            <a:off x="5869438" y="4093488"/>
            <a:ext cx="5363308"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She can sing very well.</a:t>
            </a:r>
          </a:p>
        </p:txBody>
      </p:sp>
      <p:sp>
        <p:nvSpPr>
          <p:cNvPr id="36" name="TextBox 35"/>
          <p:cNvSpPr txBox="1"/>
          <p:nvPr/>
        </p:nvSpPr>
        <p:spPr>
          <a:xfrm>
            <a:off x="5869438" y="4627406"/>
            <a:ext cx="6143912"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She isn’t allowed to wear trousers in school.</a:t>
            </a:r>
          </a:p>
        </p:txBody>
      </p:sp>
      <p:sp>
        <p:nvSpPr>
          <p:cNvPr id="37" name="TextBox 36"/>
          <p:cNvSpPr txBox="1"/>
          <p:nvPr/>
        </p:nvSpPr>
        <p:spPr>
          <a:xfrm>
            <a:off x="5869438" y="5169862"/>
            <a:ext cx="5363308"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I can’t dance very well.</a:t>
            </a:r>
          </a:p>
        </p:txBody>
      </p:sp>
      <p:sp>
        <p:nvSpPr>
          <p:cNvPr id="38" name="TextBox 37"/>
          <p:cNvSpPr txBox="1"/>
          <p:nvPr/>
        </p:nvSpPr>
        <p:spPr>
          <a:xfrm>
            <a:off x="5869438" y="5731272"/>
            <a:ext cx="5363308" cy="430887"/>
          </a:xfrm>
          <a:prstGeom prst="rect">
            <a:avLst/>
          </a:prstGeom>
          <a:noFill/>
        </p:spPr>
        <p:txBody>
          <a:bodyPr wrap="square" rtlCol="0">
            <a:spAutoFit/>
          </a:bodyPr>
          <a:lstStyle/>
          <a:p>
            <a:r>
              <a:rPr lang="en-GB" sz="2200" b="1" i="1" dirty="0">
                <a:solidFill>
                  <a:srgbClr val="DAA520"/>
                </a:solidFill>
                <a:latin typeface="Century Gothic" panose="020B0502020202020204" pitchFamily="34" charset="0"/>
              </a:rPr>
              <a:t>He isn’t allowed to go to the concert.</a:t>
            </a:r>
          </a:p>
        </p:txBody>
      </p:sp>
      <p:sp>
        <p:nvSpPr>
          <p:cNvPr id="3" name="Title 2">
            <a:extLst>
              <a:ext uri="{FF2B5EF4-FFF2-40B4-BE49-F238E27FC236}">
                <a16:creationId xmlns:a16="http://schemas.microsoft.com/office/drawing/2014/main" id="{C9FC0AE6-61D2-DC4C-AA20-F5727C287EC4}"/>
              </a:ext>
            </a:extLst>
          </p:cNvPr>
          <p:cNvSpPr>
            <a:spLocks noGrp="1"/>
          </p:cNvSpPr>
          <p:nvPr>
            <p:ph type="title"/>
          </p:nvPr>
        </p:nvSpPr>
        <p:spPr>
          <a:xfrm>
            <a:off x="152400" y="-191248"/>
            <a:ext cx="10515600" cy="1325563"/>
          </a:xfrm>
        </p:spPr>
        <p:txBody>
          <a:bodyPr>
            <a:normAutofit/>
          </a:bodyPr>
          <a:lstStyle/>
          <a:p>
            <a:r>
              <a:rPr lang="en-GB" sz="2800" b="1" dirty="0" err="1">
                <a:solidFill>
                  <a:schemeClr val="accent1">
                    <a:lumMod val="50000"/>
                  </a:schemeClr>
                </a:solidFill>
              </a:rPr>
              <a:t>Wie</a:t>
            </a:r>
            <a:r>
              <a:rPr lang="en-GB" sz="2800" b="1" dirty="0">
                <a:solidFill>
                  <a:schemeClr val="accent1">
                    <a:lumMod val="50000"/>
                  </a:schemeClr>
                </a:solidFill>
              </a:rPr>
              <a:t> </a:t>
            </a:r>
            <a:r>
              <a:rPr lang="en-GB" sz="2800" b="1" dirty="0" err="1">
                <a:solidFill>
                  <a:schemeClr val="accent1">
                    <a:lumMod val="50000"/>
                  </a:schemeClr>
                </a:solidFill>
              </a:rPr>
              <a:t>sagt</a:t>
            </a:r>
            <a:r>
              <a:rPr lang="en-GB" sz="2800" b="1" dirty="0">
                <a:solidFill>
                  <a:schemeClr val="accent1">
                    <a:lumMod val="50000"/>
                  </a:schemeClr>
                </a:solidFill>
              </a:rPr>
              <a:t> man das auf </a:t>
            </a:r>
            <a:r>
              <a:rPr lang="en-GB" sz="2800" b="1" dirty="0" err="1">
                <a:solidFill>
                  <a:schemeClr val="accent1">
                    <a:lumMod val="50000"/>
                  </a:schemeClr>
                </a:solidFill>
              </a:rPr>
              <a:t>Englisch</a:t>
            </a:r>
            <a:r>
              <a:rPr lang="en-GB" sz="2800" b="1" dirty="0">
                <a:solidFill>
                  <a:schemeClr val="accent1">
                    <a:lumMod val="50000"/>
                  </a:schemeClr>
                </a:solidFill>
              </a:rPr>
              <a:t>?</a:t>
            </a:r>
            <a:endParaRPr lang="en-US" sz="2800" dirty="0">
              <a:solidFill>
                <a:schemeClr val="accent1">
                  <a:lumMod val="50000"/>
                </a:schemeClr>
              </a:solidFill>
            </a:endParaRPr>
          </a:p>
        </p:txBody>
      </p:sp>
      <p:sp>
        <p:nvSpPr>
          <p:cNvPr id="1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86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F082-3629-D143-BEF3-9DA05546F038}"/>
              </a:ext>
            </a:extLst>
          </p:cNvPr>
          <p:cNvSpPr>
            <a:spLocks noGrp="1"/>
          </p:cNvSpPr>
          <p:nvPr>
            <p:ph type="title"/>
          </p:nvPr>
        </p:nvSpPr>
        <p:spPr>
          <a:xfrm>
            <a:off x="4456170" y="254197"/>
            <a:ext cx="3252537" cy="1308388"/>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5787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ü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grü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ü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frü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üb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a:hlinkClick r:id="" action="ppaction://noaction">
              <a:snd r:embed="rId3" name="40.wav"/>
            </a:hlinkClick>
          </p:cNvPr>
          <p:cNvSpPr/>
          <p:nvPr/>
        </p:nvSpPr>
        <p:spPr>
          <a:xfrm>
            <a:off x="36077" y="1590051"/>
            <a:ext cx="4158357" cy="1862410"/>
          </a:xfrm>
          <a:prstGeom prst="wedgeEllipseCallout">
            <a:avLst>
              <a:gd name="adj1" fmla="val 55020"/>
              <a:gd name="adj2" fmla="val 36302"/>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Google Shape;87;p3" descr="background rectangle"/>
          <p:cNvPicPr preferRelativeResize="0"/>
          <p:nvPr/>
        </p:nvPicPr>
        <p:blipFill rotWithShape="1">
          <a:blip r:embed="rId5">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8907"/>
            <a:ext cx="631574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Wolfgang </a:t>
            </a:r>
            <a:r>
              <a:rPr lang="en-GB" sz="3200" b="1" dirty="0" err="1">
                <a:solidFill>
                  <a:schemeClr val="lt1"/>
                </a:solidFill>
              </a:rPr>
              <a:t>redet</a:t>
            </a:r>
            <a:r>
              <a:rPr lang="en-GB" sz="3200" b="1" dirty="0">
                <a:solidFill>
                  <a:schemeClr val="lt1"/>
                </a:solidFill>
              </a:rPr>
              <a:t> </a:t>
            </a:r>
            <a:r>
              <a:rPr lang="en-GB" sz="3200" b="1" dirty="0" err="1">
                <a:solidFill>
                  <a:schemeClr val="lt1"/>
                </a:solidFill>
              </a:rPr>
              <a:t>mit</a:t>
            </a:r>
            <a:r>
              <a:rPr lang="en-GB" sz="3200" b="1" dirty="0">
                <a:solidFill>
                  <a:schemeClr val="lt1"/>
                </a:solidFill>
              </a:rPr>
              <a:t> Mia [1]</a:t>
            </a:r>
            <a:endParaRPr sz="3200" b="1" dirty="0">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 name="TextBox 9">
            <a:hlinkClick r:id="" action="ppaction://noaction">
              <a:snd r:embed="rId3" name="40.wav"/>
            </a:hlinkClick>
          </p:cNvPr>
          <p:cNvSpPr txBox="1"/>
          <p:nvPr/>
        </p:nvSpPr>
        <p:spPr>
          <a:xfrm>
            <a:off x="242527" y="1793646"/>
            <a:ext cx="3745456" cy="1569660"/>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Mehmet </a:t>
            </a:r>
            <a:r>
              <a:rPr lang="en-GB" sz="2400" dirty="0" err="1">
                <a:solidFill>
                  <a:schemeClr val="bg1"/>
                </a:solidFill>
                <a:latin typeface="Century Gothic" panose="020B0502020202020204" pitchFamily="34" charset="0"/>
              </a:rPr>
              <a:t>ist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traurig</a:t>
            </a:r>
            <a:r>
              <a:rPr lang="en-GB" sz="2400" dirty="0">
                <a:solidFill>
                  <a:schemeClr val="bg1"/>
                </a:solidFill>
                <a:latin typeface="Century Gothic" panose="020B0502020202020204" pitchFamily="34" charset="0"/>
              </a:rPr>
              <a:t>.</a:t>
            </a:r>
          </a:p>
          <a:p>
            <a:pPr algn="ctr"/>
            <a:r>
              <a:rPr lang="en-GB" sz="2400" dirty="0" err="1">
                <a:solidFill>
                  <a:schemeClr val="bg1"/>
                </a:solidFill>
                <a:latin typeface="Century Gothic" panose="020B0502020202020204" pitchFamily="34" charset="0"/>
              </a:rPr>
              <a:t>Er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krank</a:t>
            </a:r>
            <a:r>
              <a:rPr lang="en-GB" sz="2400" dirty="0">
                <a:solidFill>
                  <a:schemeClr val="bg1"/>
                </a:solidFill>
                <a:latin typeface="Century Gothic" panose="020B0502020202020204" pitchFamily="34" charset="0"/>
              </a:rPr>
              <a:t> und </a:t>
            </a:r>
            <a:r>
              <a:rPr lang="en-GB" sz="2400" dirty="0" err="1">
                <a:solidFill>
                  <a:schemeClr val="bg1"/>
                </a:solidFill>
                <a:latin typeface="Century Gothic" panose="020B0502020202020204" pitchFamily="34" charset="0"/>
              </a:rPr>
              <a:t>er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darf</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nicht</a:t>
            </a:r>
            <a:r>
              <a:rPr lang="en-GB" sz="2400" dirty="0">
                <a:solidFill>
                  <a:schemeClr val="bg1"/>
                </a:solidFill>
                <a:latin typeface="Century Gothic" panose="020B0502020202020204" pitchFamily="34" charset="0"/>
              </a:rPr>
              <a:t> auf das </a:t>
            </a:r>
            <a:r>
              <a:rPr lang="en-GB" sz="2400" dirty="0" err="1">
                <a:solidFill>
                  <a:schemeClr val="bg1"/>
                </a:solidFill>
                <a:latin typeface="Century Gothic" panose="020B0502020202020204" pitchFamily="34" charset="0"/>
              </a:rPr>
              <a:t>Konzert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gehen</a:t>
            </a:r>
            <a:r>
              <a:rPr lang="en-GB" sz="2400" dirty="0">
                <a:solidFill>
                  <a:schemeClr val="bg1"/>
                </a:solidFill>
                <a:latin typeface="Century Gothic" panose="020B0502020202020204" pitchFamily="34" charset="0"/>
              </a:rPr>
              <a:t>! </a:t>
            </a:r>
            <a:endParaRPr lang="en-GB" sz="4000" dirty="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6"/>
          <a:stretch>
            <a:fillRect/>
          </a:stretch>
        </p:blipFill>
        <p:spPr>
          <a:xfrm>
            <a:off x="3957048" y="2493108"/>
            <a:ext cx="3802457" cy="4099048"/>
          </a:xfrm>
          <a:prstGeom prst="rect">
            <a:avLst/>
          </a:prstGeom>
        </p:spPr>
      </p:pic>
      <p:sp>
        <p:nvSpPr>
          <p:cNvPr id="5" name="TextBox 4"/>
          <p:cNvSpPr txBox="1"/>
          <p:nvPr/>
        </p:nvSpPr>
        <p:spPr>
          <a:xfrm>
            <a:off x="7878746" y="1069333"/>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d_ _ S _ _ _ _ !</a:t>
            </a:r>
          </a:p>
        </p:txBody>
      </p:sp>
      <p:sp>
        <p:nvSpPr>
          <p:cNvPr id="24" name="TextBox 23"/>
          <p:cNvSpPr txBox="1"/>
          <p:nvPr/>
        </p:nvSpPr>
        <p:spPr>
          <a:xfrm>
            <a:off x="8308504" y="1079632"/>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die Stadt!</a:t>
            </a:r>
          </a:p>
        </p:txBody>
      </p:sp>
      <p:sp>
        <p:nvSpPr>
          <p:cNvPr id="15" name="Oval Callout 14">
            <a:hlinkClick r:id="" action="ppaction://noaction">
              <a:snd r:embed="rId4" name="40.wav"/>
            </a:hlinkClick>
          </p:cNvPr>
          <p:cNvSpPr/>
          <p:nvPr/>
        </p:nvSpPr>
        <p:spPr>
          <a:xfrm>
            <a:off x="7878746" y="1194806"/>
            <a:ext cx="4078581" cy="2767593"/>
          </a:xfrm>
          <a:prstGeom prst="wedgeEllipseCallout">
            <a:avLst>
              <a:gd name="adj1" fmla="val -59342"/>
              <a:gd name="adj2" fmla="val 20781"/>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hlinkClick r:id="" action="ppaction://noaction">
              <a:snd r:embed="rId4" name="40.wav"/>
            </a:hlinkClick>
          </p:cNvPr>
          <p:cNvSpPr txBox="1"/>
          <p:nvPr/>
        </p:nvSpPr>
        <p:spPr>
          <a:xfrm>
            <a:off x="8058956" y="1643644"/>
            <a:ext cx="3745456" cy="1938992"/>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Ach, </a:t>
            </a:r>
            <a:r>
              <a:rPr lang="en-GB" sz="2400" dirty="0" err="1">
                <a:solidFill>
                  <a:schemeClr val="bg1"/>
                </a:solidFill>
                <a:latin typeface="Century Gothic" panose="020B0502020202020204" pitchFamily="34" charset="0"/>
              </a:rPr>
              <a:t>er</a:t>
            </a:r>
            <a:r>
              <a:rPr lang="en-GB" sz="2400" dirty="0">
                <a:solidFill>
                  <a:schemeClr val="bg1"/>
                </a:solidFill>
                <a:latin typeface="Century Gothic" panose="020B0502020202020204" pitchFamily="34" charset="0"/>
              </a:rPr>
              <a:t> muss </a:t>
            </a:r>
            <a:r>
              <a:rPr lang="en-GB" sz="2400" dirty="0" err="1">
                <a:solidFill>
                  <a:schemeClr val="bg1"/>
                </a:solidFill>
                <a:latin typeface="Century Gothic" panose="020B0502020202020204" pitchFamily="34" charset="0"/>
              </a:rPr>
              <a:t>positiv</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denken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kann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ja</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Musik</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hören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oder</a:t>
            </a:r>
            <a:r>
              <a:rPr lang="en-GB" sz="2400" dirty="0">
                <a:solidFill>
                  <a:schemeClr val="bg1"/>
                </a:solidFill>
                <a:latin typeface="Century Gothic" panose="020B0502020202020204" pitchFamily="34" charset="0"/>
              </a:rPr>
              <a:t> seine </a:t>
            </a:r>
            <a:r>
              <a:rPr lang="en-GB" sz="2400" dirty="0" err="1">
                <a:solidFill>
                  <a:schemeClr val="bg1"/>
                </a:solidFill>
                <a:latin typeface="Century Gothic" panose="020B0502020202020204" pitchFamily="34" charset="0"/>
              </a:rPr>
              <a:t>Hausaufgaben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machen</a:t>
            </a:r>
            <a:r>
              <a:rPr lang="en-GB" sz="2400" dirty="0">
                <a:solidFill>
                  <a:schemeClr val="bg1"/>
                </a:solidFill>
                <a:latin typeface="Century Gothic" panose="020B0502020202020204" pitchFamily="34" charset="0"/>
              </a:rPr>
              <a:t>…</a:t>
            </a:r>
            <a:endParaRPr lang="en-GB" sz="4000" dirty="0">
              <a:solidFill>
                <a:schemeClr val="bg1"/>
              </a:solidFill>
              <a:latin typeface="Century Gothic" panose="020B0502020202020204" pitchFamily="34" charset="0"/>
            </a:endParaRPr>
          </a:p>
        </p:txBody>
      </p:sp>
      <p:sp>
        <p:nvSpPr>
          <p:cNvPr id="19"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024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40.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4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5"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a:hlinkClick r:id="" action="ppaction://noaction">
              <a:snd r:embed="rId3" name="41.wav"/>
            </a:hlinkClick>
          </p:cNvPr>
          <p:cNvSpPr/>
          <p:nvPr/>
        </p:nvSpPr>
        <p:spPr>
          <a:xfrm>
            <a:off x="36077" y="1590051"/>
            <a:ext cx="4158357" cy="1862410"/>
          </a:xfrm>
          <a:prstGeom prst="wedgeEllipseCallout">
            <a:avLst>
              <a:gd name="adj1" fmla="val 55020"/>
              <a:gd name="adj2" fmla="val 36302"/>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Google Shape;87;p3" descr="background rectangle"/>
          <p:cNvPicPr preferRelativeResize="0"/>
          <p:nvPr/>
        </p:nvPicPr>
        <p:blipFill rotWithShape="1">
          <a:blip r:embed="rId5">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306919"/>
            <a:ext cx="6294474"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200" b="1" dirty="0">
                <a:solidFill>
                  <a:schemeClr val="lt1"/>
                </a:solidFill>
              </a:rPr>
              <a:t>Wolfgang </a:t>
            </a:r>
            <a:r>
              <a:rPr lang="en-GB" sz="3200" b="1" dirty="0" err="1">
                <a:solidFill>
                  <a:schemeClr val="lt1"/>
                </a:solidFill>
              </a:rPr>
              <a:t>redet</a:t>
            </a:r>
            <a:r>
              <a:rPr lang="en-GB" sz="3200" b="1" dirty="0">
                <a:solidFill>
                  <a:schemeClr val="lt1"/>
                </a:solidFill>
              </a:rPr>
              <a:t> </a:t>
            </a:r>
            <a:r>
              <a:rPr lang="en-GB" sz="3200" b="1" dirty="0" err="1">
                <a:solidFill>
                  <a:schemeClr val="lt1"/>
                </a:solidFill>
              </a:rPr>
              <a:t>mit</a:t>
            </a:r>
            <a:r>
              <a:rPr lang="en-GB" sz="3200" b="1" dirty="0">
                <a:solidFill>
                  <a:schemeClr val="lt1"/>
                </a:solidFill>
              </a:rPr>
              <a:t> Mia [2]</a:t>
            </a:r>
            <a:endParaRPr sz="3200" b="1" dirty="0">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 name="TextBox 9">
            <a:hlinkClick r:id="" action="ppaction://noaction">
              <a:snd r:embed="rId3" name="41.wav"/>
            </a:hlinkClick>
          </p:cNvPr>
          <p:cNvSpPr txBox="1"/>
          <p:nvPr/>
        </p:nvSpPr>
        <p:spPr>
          <a:xfrm>
            <a:off x="277943" y="1800913"/>
            <a:ext cx="3745456" cy="1569660"/>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Mia, du </a:t>
            </a:r>
            <a:r>
              <a:rPr lang="en-GB" sz="2400" dirty="0" err="1">
                <a:solidFill>
                  <a:schemeClr val="bg1"/>
                </a:solidFill>
                <a:latin typeface="Century Gothic" panose="020B0502020202020204" pitchFamily="34" charset="0"/>
              </a:rPr>
              <a:t>denkst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immer</a:t>
            </a:r>
            <a:r>
              <a:rPr lang="en-GB" sz="2400" dirty="0">
                <a:solidFill>
                  <a:schemeClr val="bg1"/>
                </a:solidFill>
                <a:latin typeface="Century Gothic" panose="020B0502020202020204" pitchFamily="34" charset="0"/>
              </a:rPr>
              <a:t> so </a:t>
            </a:r>
            <a:r>
              <a:rPr lang="en-GB" sz="2400" dirty="0" err="1">
                <a:solidFill>
                  <a:schemeClr val="bg1"/>
                </a:solidFill>
                <a:latin typeface="Century Gothic" panose="020B0502020202020204" pitchFamily="34" charset="0"/>
              </a:rPr>
              <a:t>positiv</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Willst</a:t>
            </a:r>
            <a:r>
              <a:rPr lang="en-GB" sz="2400" dirty="0">
                <a:solidFill>
                  <a:schemeClr val="bg1"/>
                </a:solidFill>
                <a:latin typeface="Century Gothic" panose="020B0502020202020204" pitchFamily="34" charset="0"/>
              </a:rPr>
              <a:t> du </a:t>
            </a:r>
            <a:r>
              <a:rPr lang="en-GB" sz="2400" dirty="0" err="1">
                <a:solidFill>
                  <a:schemeClr val="bg1"/>
                </a:solidFill>
                <a:latin typeface="Century Gothic" panose="020B0502020202020204" pitchFamily="34" charset="0"/>
              </a:rPr>
              <a:t>vielleicht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mit</a:t>
            </a:r>
            <a:r>
              <a:rPr lang="en-GB" sz="2400" dirty="0">
                <a:solidFill>
                  <a:schemeClr val="bg1"/>
                </a:solidFill>
                <a:latin typeface="Century Gothic" panose="020B0502020202020204" pitchFamily="34" charset="0"/>
              </a:rPr>
              <a:t> Mehmet </a:t>
            </a:r>
            <a:r>
              <a:rPr lang="en-GB" sz="2400" dirty="0" err="1">
                <a:solidFill>
                  <a:schemeClr val="bg1"/>
                </a:solidFill>
                <a:latin typeface="Century Gothic" panose="020B0502020202020204" pitchFamily="34" charset="0"/>
              </a:rPr>
              <a:t>reden</a:t>
            </a:r>
            <a:r>
              <a:rPr lang="en-GB" sz="2400" dirty="0">
                <a:solidFill>
                  <a:schemeClr val="bg1"/>
                </a:solidFill>
                <a:latin typeface="Century Gothic" panose="020B0502020202020204" pitchFamily="34" charset="0"/>
              </a:rPr>
              <a:t>? </a:t>
            </a:r>
            <a:endParaRPr lang="en-GB" sz="4000" dirty="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6"/>
          <a:stretch>
            <a:fillRect/>
          </a:stretch>
        </p:blipFill>
        <p:spPr>
          <a:xfrm>
            <a:off x="3957048" y="2493108"/>
            <a:ext cx="3802457" cy="4099048"/>
          </a:xfrm>
          <a:prstGeom prst="rect">
            <a:avLst/>
          </a:prstGeom>
        </p:spPr>
      </p:pic>
      <p:sp>
        <p:nvSpPr>
          <p:cNvPr id="5" name="TextBox 4"/>
          <p:cNvSpPr txBox="1"/>
          <p:nvPr/>
        </p:nvSpPr>
        <p:spPr>
          <a:xfrm>
            <a:off x="7878746" y="1069333"/>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d_ _ S _ _ _ _ !</a:t>
            </a:r>
          </a:p>
        </p:txBody>
      </p:sp>
      <p:sp>
        <p:nvSpPr>
          <p:cNvPr id="24" name="TextBox 23"/>
          <p:cNvSpPr txBox="1"/>
          <p:nvPr/>
        </p:nvSpPr>
        <p:spPr>
          <a:xfrm>
            <a:off x="8308504" y="1079632"/>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die Stadt!</a:t>
            </a:r>
          </a:p>
        </p:txBody>
      </p:sp>
      <p:sp>
        <p:nvSpPr>
          <p:cNvPr id="15" name="Oval Callout 14">
            <a:hlinkClick r:id="" action="ppaction://noaction">
              <a:snd r:embed="rId4" name="41.wav"/>
            </a:hlinkClick>
          </p:cNvPr>
          <p:cNvSpPr/>
          <p:nvPr/>
        </p:nvSpPr>
        <p:spPr>
          <a:xfrm>
            <a:off x="7878746" y="1204935"/>
            <a:ext cx="4078581" cy="2767593"/>
          </a:xfrm>
          <a:prstGeom prst="wedgeEllipseCallout">
            <a:avLst>
              <a:gd name="adj1" fmla="val -59342"/>
              <a:gd name="adj2" fmla="val 20781"/>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hlinkClick r:id="" action="ppaction://noaction">
              <a:snd r:embed="rId4" name="41.wav"/>
            </a:hlinkClick>
          </p:cNvPr>
          <p:cNvSpPr txBox="1"/>
          <p:nvPr/>
        </p:nvSpPr>
        <p:spPr>
          <a:xfrm>
            <a:off x="7973751" y="2245474"/>
            <a:ext cx="3745456" cy="830997"/>
          </a:xfrm>
          <a:prstGeom prst="rect">
            <a:avLst/>
          </a:prstGeom>
          <a:noFill/>
        </p:spPr>
        <p:txBody>
          <a:bodyPr wrap="square" rtlCol="0">
            <a:spAutoFit/>
          </a:bodyPr>
          <a:lstStyle/>
          <a:p>
            <a:pPr algn="ctr"/>
            <a:r>
              <a:rPr lang="en-GB" sz="2400" dirty="0" err="1">
                <a:solidFill>
                  <a:schemeClr val="bg1"/>
                </a:solidFill>
                <a:latin typeface="Century Gothic" panose="020B0502020202020204" pitchFamily="34" charset="0"/>
              </a:rPr>
              <a:t>Ja</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natürlich</a:t>
            </a:r>
            <a:r>
              <a:rPr lang="en-GB" sz="2400" dirty="0">
                <a:solidFill>
                  <a:schemeClr val="bg1"/>
                </a:solidFill>
                <a:latin typeface="Century Gothic" panose="020B0502020202020204" pitchFamily="34" charset="0"/>
              </a:rPr>
              <a:t>! Das </a:t>
            </a:r>
            <a:r>
              <a:rPr lang="en-GB" sz="2400" dirty="0" err="1">
                <a:solidFill>
                  <a:schemeClr val="bg1"/>
                </a:solidFill>
                <a:latin typeface="Century Gothic" panose="020B0502020202020204" pitchFamily="34" charset="0"/>
              </a:rPr>
              <a:t>kann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später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machen</a:t>
            </a:r>
            <a:r>
              <a:rPr lang="en-GB" sz="2400" dirty="0">
                <a:solidFill>
                  <a:schemeClr val="bg1"/>
                </a:solidFill>
                <a:latin typeface="Century Gothic" panose="020B0502020202020204" pitchFamily="34" charset="0"/>
              </a:rPr>
              <a:t>.  </a:t>
            </a:r>
            <a:endParaRPr lang="en-GB" sz="4000" dirty="0">
              <a:solidFill>
                <a:schemeClr val="bg1"/>
              </a:solidFill>
              <a:latin typeface="Century Gothic" panose="020B0502020202020204" pitchFamily="34" charset="0"/>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18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41.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4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The pronoun </a:t>
            </a:r>
            <a:r>
              <a:rPr lang="en-GB" sz="3000" b="1" i="1" dirty="0">
                <a:solidFill>
                  <a:schemeClr val="lt1"/>
                </a:solidFill>
              </a:rPr>
              <a:t>man</a:t>
            </a:r>
            <a:r>
              <a:rPr lang="en-GB" sz="3000" b="1" dirty="0">
                <a:solidFill>
                  <a:schemeClr val="lt1"/>
                </a:solidFill>
              </a:rPr>
              <a:t> in German</a:t>
            </a:r>
            <a:endParaRPr sz="3000" b="1" dirty="0">
              <a:solidFill>
                <a:schemeClr val="lt1"/>
              </a:solidFill>
            </a:endParaRPr>
          </a:p>
        </p:txBody>
      </p:sp>
      <p:sp>
        <p:nvSpPr>
          <p:cNvPr id="2" name="TextBox 1"/>
          <p:cNvSpPr txBox="1"/>
          <p:nvPr/>
        </p:nvSpPr>
        <p:spPr>
          <a:xfrm>
            <a:off x="178822" y="1263073"/>
            <a:ext cx="11834355" cy="400110"/>
          </a:xfrm>
          <a:prstGeom prst="rect">
            <a:avLst/>
          </a:prstGeom>
          <a:noFill/>
        </p:spPr>
        <p:txBody>
          <a:bodyPr wrap="square" rtlCol="0">
            <a:spAutoFit/>
          </a:bodyPr>
          <a:lstStyle/>
          <a:p>
            <a:pPr>
              <a:defRPr/>
            </a:pPr>
            <a:r>
              <a:rPr lang="en-GB" sz="2000" dirty="0">
                <a:solidFill>
                  <a:schemeClr val="accent1">
                    <a:lumMod val="50000"/>
                  </a:schemeClr>
                </a:solidFill>
              </a:rPr>
              <a:t>The pronoun </a:t>
            </a:r>
            <a:r>
              <a:rPr lang="en-GB" sz="2000" b="1" i="1" dirty="0">
                <a:solidFill>
                  <a:schemeClr val="accent1">
                    <a:lumMod val="50000"/>
                  </a:schemeClr>
                </a:solidFill>
              </a:rPr>
              <a:t>man</a:t>
            </a:r>
            <a:r>
              <a:rPr lang="en-GB" sz="2000" dirty="0">
                <a:solidFill>
                  <a:schemeClr val="accent1">
                    <a:lumMod val="50000"/>
                  </a:schemeClr>
                </a:solidFill>
              </a:rPr>
              <a:t> is used to talk about people in general in German.</a:t>
            </a:r>
          </a:p>
        </p:txBody>
      </p:sp>
      <p:sp>
        <p:nvSpPr>
          <p:cNvPr id="43" name="TextBox 42"/>
          <p:cNvSpPr txBox="1"/>
          <p:nvPr/>
        </p:nvSpPr>
        <p:spPr>
          <a:xfrm>
            <a:off x="1661050" y="2278291"/>
            <a:ext cx="6736328" cy="400110"/>
          </a:xfrm>
          <a:prstGeom prst="rect">
            <a:avLst/>
          </a:prstGeom>
          <a:noFill/>
        </p:spPr>
        <p:txBody>
          <a:bodyPr wrap="square" rtlCol="0">
            <a:spAutoFit/>
          </a:bodyPr>
          <a:lstStyle/>
          <a:p>
            <a:r>
              <a:rPr lang="en-GB" sz="2000" b="1" dirty="0" err="1">
                <a:solidFill>
                  <a:schemeClr val="accent1">
                    <a:lumMod val="50000"/>
                  </a:schemeClr>
                </a:solidFill>
              </a:rPr>
              <a:t>Ich</a:t>
            </a:r>
            <a:r>
              <a:rPr lang="en-GB" sz="2000" b="1" dirty="0">
                <a:solidFill>
                  <a:schemeClr val="accent1">
                    <a:lumMod val="50000"/>
                  </a:schemeClr>
                </a:solidFill>
              </a:rPr>
              <a:t> will Sport </a:t>
            </a:r>
            <a:r>
              <a:rPr lang="en-GB" sz="2000" b="1" dirty="0" err="1">
                <a:solidFill>
                  <a:schemeClr val="accent1">
                    <a:lumMod val="50000"/>
                  </a:schemeClr>
                </a:solidFill>
              </a:rPr>
              <a:t>machen</a:t>
            </a:r>
            <a:r>
              <a:rPr lang="en-GB" sz="2000" b="1" dirty="0">
                <a:solidFill>
                  <a:schemeClr val="accent1">
                    <a:lumMod val="50000"/>
                  </a:schemeClr>
                </a:solidFill>
              </a:rPr>
              <a:t>.</a:t>
            </a:r>
          </a:p>
        </p:txBody>
      </p:sp>
      <p:sp>
        <p:nvSpPr>
          <p:cNvPr id="44" name="TextBox 43"/>
          <p:cNvSpPr txBox="1"/>
          <p:nvPr/>
        </p:nvSpPr>
        <p:spPr>
          <a:xfrm>
            <a:off x="5319921" y="2320093"/>
            <a:ext cx="3077457" cy="400110"/>
          </a:xfrm>
          <a:prstGeom prst="rect">
            <a:avLst/>
          </a:prstGeom>
          <a:noFill/>
        </p:spPr>
        <p:txBody>
          <a:bodyPr wrap="square" rtlCol="0">
            <a:spAutoFit/>
          </a:bodyPr>
          <a:lstStyle/>
          <a:p>
            <a:r>
              <a:rPr lang="en-GB" sz="2000" i="1" dirty="0">
                <a:solidFill>
                  <a:schemeClr val="accent1">
                    <a:lumMod val="50000"/>
                  </a:schemeClr>
                </a:solidFill>
              </a:rPr>
              <a:t>I want to do sport.</a:t>
            </a:r>
          </a:p>
        </p:txBody>
      </p:sp>
      <p:sp>
        <p:nvSpPr>
          <p:cNvPr id="45" name="TextBox 44"/>
          <p:cNvSpPr txBox="1"/>
          <p:nvPr/>
        </p:nvSpPr>
        <p:spPr>
          <a:xfrm>
            <a:off x="1661050" y="2924430"/>
            <a:ext cx="6736328" cy="400110"/>
          </a:xfrm>
          <a:prstGeom prst="rect">
            <a:avLst/>
          </a:prstGeom>
          <a:noFill/>
        </p:spPr>
        <p:txBody>
          <a:bodyPr wrap="square" rtlCol="0">
            <a:spAutoFit/>
          </a:bodyPr>
          <a:lstStyle/>
          <a:p>
            <a:r>
              <a:rPr lang="en-GB" sz="2000" b="1" dirty="0">
                <a:solidFill>
                  <a:schemeClr val="accent1">
                    <a:lumMod val="50000"/>
                  </a:schemeClr>
                </a:solidFill>
              </a:rPr>
              <a:t>Du </a:t>
            </a:r>
            <a:r>
              <a:rPr lang="en-GB" sz="2000" b="1" dirty="0" err="1">
                <a:solidFill>
                  <a:schemeClr val="accent1">
                    <a:lumMod val="50000"/>
                  </a:schemeClr>
                </a:solidFill>
              </a:rPr>
              <a:t>willst</a:t>
            </a:r>
            <a:r>
              <a:rPr lang="en-GB" sz="2000" b="1" dirty="0">
                <a:solidFill>
                  <a:schemeClr val="accent1">
                    <a:lumMod val="50000"/>
                  </a:schemeClr>
                </a:solidFill>
              </a:rPr>
              <a:t> Sport </a:t>
            </a:r>
            <a:r>
              <a:rPr lang="en-GB" sz="2000" b="1" dirty="0" err="1">
                <a:solidFill>
                  <a:schemeClr val="accent1">
                    <a:lumMod val="50000"/>
                  </a:schemeClr>
                </a:solidFill>
              </a:rPr>
              <a:t>machen</a:t>
            </a:r>
            <a:r>
              <a:rPr lang="en-GB" sz="2000" b="1" dirty="0">
                <a:solidFill>
                  <a:schemeClr val="accent1">
                    <a:lumMod val="50000"/>
                  </a:schemeClr>
                </a:solidFill>
              </a:rPr>
              <a:t>.</a:t>
            </a:r>
          </a:p>
        </p:txBody>
      </p:sp>
      <p:sp>
        <p:nvSpPr>
          <p:cNvPr id="46" name="TextBox 45"/>
          <p:cNvSpPr txBox="1"/>
          <p:nvPr/>
        </p:nvSpPr>
        <p:spPr>
          <a:xfrm>
            <a:off x="5270864" y="2927775"/>
            <a:ext cx="3126514" cy="400110"/>
          </a:xfrm>
          <a:prstGeom prst="rect">
            <a:avLst/>
          </a:prstGeom>
          <a:noFill/>
        </p:spPr>
        <p:txBody>
          <a:bodyPr wrap="square" rtlCol="0">
            <a:spAutoFit/>
          </a:bodyPr>
          <a:lstStyle/>
          <a:p>
            <a:r>
              <a:rPr lang="en-GB" sz="2000" i="1" dirty="0">
                <a:solidFill>
                  <a:schemeClr val="accent1">
                    <a:lumMod val="50000"/>
                  </a:schemeClr>
                </a:solidFill>
              </a:rPr>
              <a:t>You want to do sport.</a:t>
            </a:r>
          </a:p>
        </p:txBody>
      </p:sp>
      <p:sp>
        <p:nvSpPr>
          <p:cNvPr id="47" name="TextBox 46"/>
          <p:cNvSpPr txBox="1"/>
          <p:nvPr/>
        </p:nvSpPr>
        <p:spPr>
          <a:xfrm>
            <a:off x="1693714" y="3578315"/>
            <a:ext cx="6736328" cy="400110"/>
          </a:xfrm>
          <a:prstGeom prst="rect">
            <a:avLst/>
          </a:prstGeom>
          <a:noFill/>
        </p:spPr>
        <p:txBody>
          <a:bodyPr wrap="square" rtlCol="0">
            <a:spAutoFit/>
          </a:bodyPr>
          <a:lstStyle/>
          <a:p>
            <a:r>
              <a:rPr lang="en-GB" sz="2000" b="1" dirty="0" err="1">
                <a:solidFill>
                  <a:schemeClr val="accent1">
                    <a:lumMod val="50000"/>
                  </a:schemeClr>
                </a:solidFill>
              </a:rPr>
              <a:t>Er</a:t>
            </a:r>
            <a:r>
              <a:rPr lang="en-GB" sz="2000" b="1" dirty="0">
                <a:solidFill>
                  <a:schemeClr val="accent1">
                    <a:lumMod val="50000"/>
                  </a:schemeClr>
                </a:solidFill>
              </a:rPr>
              <a:t> will Sport </a:t>
            </a:r>
            <a:r>
              <a:rPr lang="en-GB" sz="2000" b="1" dirty="0" err="1">
                <a:solidFill>
                  <a:schemeClr val="accent1">
                    <a:lumMod val="50000"/>
                  </a:schemeClr>
                </a:solidFill>
              </a:rPr>
              <a:t>machen</a:t>
            </a:r>
            <a:r>
              <a:rPr lang="en-GB" sz="2000" b="1" dirty="0">
                <a:solidFill>
                  <a:schemeClr val="accent1">
                    <a:lumMod val="50000"/>
                  </a:schemeClr>
                </a:solidFill>
              </a:rPr>
              <a:t>.</a:t>
            </a:r>
          </a:p>
        </p:txBody>
      </p:sp>
      <p:sp>
        <p:nvSpPr>
          <p:cNvPr id="48" name="TextBox 47"/>
          <p:cNvSpPr txBox="1"/>
          <p:nvPr/>
        </p:nvSpPr>
        <p:spPr>
          <a:xfrm>
            <a:off x="5270864" y="3573951"/>
            <a:ext cx="3251626" cy="400110"/>
          </a:xfrm>
          <a:prstGeom prst="rect">
            <a:avLst/>
          </a:prstGeom>
          <a:noFill/>
        </p:spPr>
        <p:txBody>
          <a:bodyPr wrap="square" rtlCol="0">
            <a:spAutoFit/>
          </a:bodyPr>
          <a:lstStyle/>
          <a:p>
            <a:r>
              <a:rPr lang="en-GB" sz="2000" i="1" dirty="0">
                <a:solidFill>
                  <a:schemeClr val="accent1">
                    <a:lumMod val="50000"/>
                  </a:schemeClr>
                </a:solidFill>
              </a:rPr>
              <a:t>He wants to do sport.</a:t>
            </a:r>
          </a:p>
        </p:txBody>
      </p:sp>
      <p:sp>
        <p:nvSpPr>
          <p:cNvPr id="49" name="TextBox 48"/>
          <p:cNvSpPr txBox="1"/>
          <p:nvPr/>
        </p:nvSpPr>
        <p:spPr>
          <a:xfrm>
            <a:off x="1693714" y="4289471"/>
            <a:ext cx="3418115" cy="400110"/>
          </a:xfrm>
          <a:prstGeom prst="rect">
            <a:avLst/>
          </a:prstGeom>
          <a:noFill/>
        </p:spPr>
        <p:txBody>
          <a:bodyPr wrap="square" rtlCol="0">
            <a:spAutoFit/>
          </a:bodyPr>
          <a:lstStyle/>
          <a:p>
            <a:r>
              <a:rPr lang="en-GB" sz="2000" b="1" dirty="0">
                <a:solidFill>
                  <a:schemeClr val="accent1">
                    <a:lumMod val="50000"/>
                  </a:schemeClr>
                </a:solidFill>
              </a:rPr>
              <a:t>Sie will Sport </a:t>
            </a:r>
            <a:r>
              <a:rPr lang="en-GB" sz="2000" b="1" dirty="0" err="1">
                <a:solidFill>
                  <a:schemeClr val="accent1">
                    <a:lumMod val="50000"/>
                  </a:schemeClr>
                </a:solidFill>
              </a:rPr>
              <a:t>machen</a:t>
            </a:r>
            <a:r>
              <a:rPr lang="en-GB" sz="2000" b="1" dirty="0">
                <a:solidFill>
                  <a:schemeClr val="accent1">
                    <a:lumMod val="50000"/>
                  </a:schemeClr>
                </a:solidFill>
              </a:rPr>
              <a:t>.</a:t>
            </a:r>
          </a:p>
        </p:txBody>
      </p:sp>
      <p:sp>
        <p:nvSpPr>
          <p:cNvPr id="50" name="TextBox 49"/>
          <p:cNvSpPr txBox="1"/>
          <p:nvPr/>
        </p:nvSpPr>
        <p:spPr>
          <a:xfrm>
            <a:off x="5270864" y="4269225"/>
            <a:ext cx="3251626" cy="400110"/>
          </a:xfrm>
          <a:prstGeom prst="rect">
            <a:avLst/>
          </a:prstGeom>
          <a:noFill/>
        </p:spPr>
        <p:txBody>
          <a:bodyPr wrap="square" rtlCol="0">
            <a:spAutoFit/>
          </a:bodyPr>
          <a:lstStyle/>
          <a:p>
            <a:r>
              <a:rPr lang="en-GB" sz="2000" i="1" dirty="0">
                <a:solidFill>
                  <a:schemeClr val="accent1">
                    <a:lumMod val="50000"/>
                  </a:schemeClr>
                </a:solidFill>
              </a:rPr>
              <a:t>She wants to do sport.</a:t>
            </a:r>
          </a:p>
        </p:txBody>
      </p:sp>
      <p:sp>
        <p:nvSpPr>
          <p:cNvPr id="20" name="TextBox 19"/>
          <p:cNvSpPr txBox="1"/>
          <p:nvPr/>
        </p:nvSpPr>
        <p:spPr>
          <a:xfrm>
            <a:off x="5208381" y="4984591"/>
            <a:ext cx="7097462" cy="400110"/>
          </a:xfrm>
          <a:prstGeom prst="rect">
            <a:avLst/>
          </a:prstGeom>
          <a:noFill/>
        </p:spPr>
        <p:txBody>
          <a:bodyPr wrap="square" rtlCol="0">
            <a:spAutoFit/>
          </a:bodyPr>
          <a:lstStyle/>
          <a:p>
            <a:r>
              <a:rPr lang="en-GB" sz="2000" b="1" i="1" dirty="0">
                <a:solidFill>
                  <a:schemeClr val="accent1">
                    <a:lumMod val="50000"/>
                  </a:schemeClr>
                </a:solidFill>
              </a:rPr>
              <a:t>You </a:t>
            </a:r>
            <a:r>
              <a:rPr lang="en-GB" sz="2000" i="1" dirty="0">
                <a:solidFill>
                  <a:schemeClr val="accent1">
                    <a:lumMod val="50000"/>
                  </a:schemeClr>
                </a:solidFill>
              </a:rPr>
              <a:t>(</a:t>
            </a:r>
            <a:r>
              <a:rPr lang="en-GB" sz="2000" b="1" i="1" dirty="0">
                <a:solidFill>
                  <a:schemeClr val="accent1">
                    <a:lumMod val="50000"/>
                  </a:schemeClr>
                </a:solidFill>
              </a:rPr>
              <a:t>people in general</a:t>
            </a:r>
            <a:r>
              <a:rPr lang="en-GB" sz="2000" i="1" dirty="0">
                <a:solidFill>
                  <a:schemeClr val="accent1">
                    <a:lumMod val="50000"/>
                  </a:schemeClr>
                </a:solidFill>
              </a:rPr>
              <a:t>) want / </a:t>
            </a:r>
            <a:r>
              <a:rPr lang="en-GB" sz="2000" b="1" i="1" dirty="0">
                <a:solidFill>
                  <a:schemeClr val="accent1">
                    <a:lumMod val="50000"/>
                  </a:schemeClr>
                </a:solidFill>
              </a:rPr>
              <a:t>one</a:t>
            </a:r>
            <a:r>
              <a:rPr lang="en-GB" sz="2000" i="1" dirty="0">
                <a:solidFill>
                  <a:schemeClr val="accent1">
                    <a:lumMod val="50000"/>
                  </a:schemeClr>
                </a:solidFill>
              </a:rPr>
              <a:t> wants to do sport.</a:t>
            </a:r>
          </a:p>
        </p:txBody>
      </p:sp>
      <p:sp>
        <p:nvSpPr>
          <p:cNvPr id="21" name="TextBox 20"/>
          <p:cNvSpPr txBox="1"/>
          <p:nvPr/>
        </p:nvSpPr>
        <p:spPr>
          <a:xfrm>
            <a:off x="1661050" y="4981246"/>
            <a:ext cx="3609814" cy="400110"/>
          </a:xfrm>
          <a:prstGeom prst="rect">
            <a:avLst/>
          </a:prstGeom>
          <a:noFill/>
        </p:spPr>
        <p:txBody>
          <a:bodyPr wrap="square" rtlCol="0">
            <a:spAutoFit/>
          </a:bodyPr>
          <a:lstStyle/>
          <a:p>
            <a:r>
              <a:rPr lang="en-GB" sz="2000" b="1" dirty="0">
                <a:solidFill>
                  <a:srgbClr val="DAA520"/>
                </a:solidFill>
              </a:rPr>
              <a:t>Man</a:t>
            </a:r>
            <a:r>
              <a:rPr lang="en-GB" sz="2000" b="1" dirty="0">
                <a:solidFill>
                  <a:schemeClr val="accent5">
                    <a:lumMod val="50000"/>
                  </a:schemeClr>
                </a:solidFill>
              </a:rPr>
              <a:t> </a:t>
            </a:r>
            <a:r>
              <a:rPr lang="en-GB" sz="2000" b="1" dirty="0">
                <a:solidFill>
                  <a:schemeClr val="accent1">
                    <a:lumMod val="50000"/>
                  </a:schemeClr>
                </a:solidFill>
              </a:rPr>
              <a:t>will Sport </a:t>
            </a:r>
            <a:r>
              <a:rPr lang="en-GB" sz="2000" b="1" dirty="0" err="1">
                <a:solidFill>
                  <a:schemeClr val="accent1">
                    <a:lumMod val="50000"/>
                  </a:schemeClr>
                </a:solidFill>
              </a:rPr>
              <a:t>machen</a:t>
            </a:r>
            <a:r>
              <a:rPr lang="en-GB" sz="2000" b="1" dirty="0">
                <a:solidFill>
                  <a:schemeClr val="accent1">
                    <a:lumMod val="50000"/>
                  </a:schemeClr>
                </a:solidFill>
              </a:rPr>
              <a:t>.</a:t>
            </a:r>
          </a:p>
        </p:txBody>
      </p:sp>
      <p:sp>
        <p:nvSpPr>
          <p:cNvPr id="22" name="TextBox 21"/>
          <p:cNvSpPr txBox="1"/>
          <p:nvPr/>
        </p:nvSpPr>
        <p:spPr>
          <a:xfrm>
            <a:off x="690000" y="5834167"/>
            <a:ext cx="10443760" cy="400110"/>
          </a:xfrm>
          <a:prstGeom prst="rect">
            <a:avLst/>
          </a:prstGeom>
          <a:noFill/>
        </p:spPr>
        <p:txBody>
          <a:bodyPr wrap="square" rtlCol="0">
            <a:spAutoFit/>
          </a:bodyPr>
          <a:lstStyle/>
          <a:p>
            <a:pPr algn="ctr"/>
            <a:r>
              <a:rPr lang="en-GB" sz="2000" dirty="0">
                <a:solidFill>
                  <a:schemeClr val="accent1">
                    <a:lumMod val="50000"/>
                  </a:schemeClr>
                </a:solidFill>
              </a:rPr>
              <a:t>The verb form with </a:t>
            </a:r>
            <a:r>
              <a:rPr lang="en-GB" sz="2000" b="1" i="1" dirty="0">
                <a:solidFill>
                  <a:schemeClr val="accent1">
                    <a:lumMod val="50000"/>
                  </a:schemeClr>
                </a:solidFill>
              </a:rPr>
              <a:t>man</a:t>
            </a:r>
            <a:r>
              <a:rPr lang="en-GB" sz="2000" dirty="0">
                <a:solidFill>
                  <a:schemeClr val="accent1">
                    <a:lumMod val="50000"/>
                  </a:schemeClr>
                </a:solidFill>
              </a:rPr>
              <a:t> is the same as for </a:t>
            </a:r>
            <a:r>
              <a:rPr lang="en-GB" sz="2000" b="1" i="1" dirty="0" err="1">
                <a:solidFill>
                  <a:schemeClr val="accent1">
                    <a:lumMod val="50000"/>
                  </a:schemeClr>
                </a:solidFill>
              </a:rPr>
              <a:t>er</a:t>
            </a:r>
            <a:r>
              <a:rPr lang="en-GB" sz="2000" b="1" dirty="0">
                <a:solidFill>
                  <a:schemeClr val="accent1">
                    <a:lumMod val="50000"/>
                  </a:schemeClr>
                </a:solidFill>
              </a:rPr>
              <a:t> </a:t>
            </a:r>
            <a:r>
              <a:rPr lang="en-GB" sz="2000" dirty="0">
                <a:solidFill>
                  <a:schemeClr val="accent1">
                    <a:lumMod val="50000"/>
                  </a:schemeClr>
                </a:solidFill>
              </a:rPr>
              <a:t>and </a:t>
            </a:r>
            <a:r>
              <a:rPr lang="en-GB" sz="2000" b="1" i="1" dirty="0" err="1">
                <a:solidFill>
                  <a:schemeClr val="accent1">
                    <a:lumMod val="50000"/>
                  </a:schemeClr>
                </a:solidFill>
              </a:rPr>
              <a:t>sie</a:t>
            </a:r>
            <a:r>
              <a:rPr lang="en-GB" sz="2000" dirty="0">
                <a:solidFill>
                  <a:schemeClr val="accent1">
                    <a:lumMod val="50000"/>
                  </a:schemeClr>
                </a:solidFill>
              </a:rPr>
              <a:t> (third person singular).</a:t>
            </a:r>
          </a:p>
        </p:txBody>
      </p:sp>
      <p:sp>
        <p:nvSpPr>
          <p:cNvPr id="3" name="Rectangle 2"/>
          <p:cNvSpPr/>
          <p:nvPr/>
        </p:nvSpPr>
        <p:spPr>
          <a:xfrm>
            <a:off x="184436" y="1734165"/>
            <a:ext cx="11356399" cy="723275"/>
          </a:xfrm>
          <a:prstGeom prst="rect">
            <a:avLst/>
          </a:prstGeom>
        </p:spPr>
        <p:txBody>
          <a:bodyPr wrap="square">
            <a:spAutoFit/>
          </a:bodyPr>
          <a:lstStyle/>
          <a:p>
            <a:pPr lvl="0">
              <a:defRPr/>
            </a:pPr>
            <a:r>
              <a:rPr lang="en-GB" sz="2000" dirty="0">
                <a:solidFill>
                  <a:schemeClr val="accent1">
                    <a:lumMod val="50000"/>
                  </a:schemeClr>
                </a:solidFill>
              </a:rPr>
              <a:t>We use it to mean ‘you’ for people in general (or ‘one’):</a:t>
            </a:r>
            <a:endParaRPr lang="en-GB" sz="2000" b="1" dirty="0">
              <a:solidFill>
                <a:schemeClr val="accent1">
                  <a:lumMod val="50000"/>
                </a:schemeClr>
              </a:solidFill>
            </a:endParaRPr>
          </a:p>
          <a:p>
            <a:pPr lvl="0">
              <a:defRPr/>
            </a:pPr>
            <a:r>
              <a:rPr lang="en-GB" sz="2100" dirty="0">
                <a:solidFill>
                  <a:schemeClr val="accent1">
                    <a:lumMod val="50000"/>
                  </a:schemeClr>
                </a:solidFill>
              </a:rPr>
              <a:t> </a:t>
            </a:r>
            <a:endParaRPr lang="en-GB" sz="2100" b="1" dirty="0">
              <a:solidFill>
                <a:schemeClr val="accent1">
                  <a:lumMod val="50000"/>
                </a:schemeClr>
              </a:solidFill>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4604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P spid="44" grpId="0"/>
      <p:bldP spid="45" grpId="0"/>
      <p:bldP spid="46" grpId="0"/>
      <p:bldP spid="47" grpId="0"/>
      <p:bldP spid="48" grpId="0"/>
      <p:bldP spid="49" grpId="0"/>
      <p:bldP spid="50" grpId="0"/>
      <p:bldP spid="20" grpId="0"/>
      <p:bldP spid="21" grpId="0"/>
      <p:bldP spid="2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3138596222"/>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7118482">
                  <a:extLst>
                    <a:ext uri="{9D8B030D-6E8A-4147-A177-3AD203B41FA5}">
                      <a16:colId xmlns:a16="http://schemas.microsoft.com/office/drawing/2014/main" val="2775102314"/>
                    </a:ext>
                  </a:extLst>
                </a:gridCol>
                <a:gridCol w="2008909">
                  <a:extLst>
                    <a:ext uri="{9D8B030D-6E8A-4147-A177-3AD203B41FA5}">
                      <a16:colId xmlns:a16="http://schemas.microsoft.com/office/drawing/2014/main" val="1859025906"/>
                    </a:ext>
                  </a:extLst>
                </a:gridCol>
                <a:gridCol w="2074009">
                  <a:extLst>
                    <a:ext uri="{9D8B030D-6E8A-4147-A177-3AD203B41FA5}">
                      <a16:colId xmlns:a16="http://schemas.microsoft.com/office/drawing/2014/main" val="3979149899"/>
                    </a:ext>
                  </a:extLst>
                </a:gridCol>
              </a:tblGrid>
              <a:tr h="633283">
                <a:tc gridSpan="2">
                  <a:txBody>
                    <a:bodyPr/>
                    <a:lstStyle/>
                    <a:p>
                      <a:endParaRPr lang="en-GB" sz="22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1" dirty="0">
                          <a:solidFill>
                            <a:schemeClr val="accent1">
                              <a:lumMod val="50000"/>
                            </a:schemeClr>
                          </a:solidFill>
                          <a:latin typeface="Century Gothic" panose="020B0502020202020204" pitchFamily="34" charset="0"/>
                        </a:rPr>
                        <a:t> you ...</a:t>
                      </a:r>
                      <a:r>
                        <a:rPr lang="en-GB" sz="2400" b="1" baseline="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a:t>
                      </a:r>
                      <a:r>
                        <a:rPr lang="en-GB" sz="2400" b="1" i="1" dirty="0">
                          <a:solidFill>
                            <a:schemeClr val="accent1">
                              <a:lumMod val="50000"/>
                            </a:schemeClr>
                          </a:solidFill>
                          <a:latin typeface="Century Gothic" panose="020B0502020202020204" pitchFamily="34" charset="0"/>
                        </a:rPr>
                        <a:t>du</a:t>
                      </a:r>
                      <a:r>
                        <a:rPr lang="en-GB" sz="2400" b="1"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1" dirty="0">
                          <a:solidFill>
                            <a:schemeClr val="accent5">
                              <a:lumMod val="50000"/>
                            </a:schemeClr>
                          </a:solidFill>
                          <a:latin typeface="Century Gothic" panose="020B0502020202020204" pitchFamily="34" charset="0"/>
                        </a:rPr>
                        <a:t>one</a:t>
                      </a:r>
                      <a:r>
                        <a:rPr lang="en-GB" sz="2400" b="1" baseline="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 </a:t>
                      </a:r>
                      <a:r>
                        <a:rPr lang="en-GB" sz="2400" b="1" i="0" dirty="0">
                          <a:solidFill>
                            <a:schemeClr val="accent5">
                              <a:lumMod val="50000"/>
                            </a:schemeClr>
                          </a:solidFill>
                          <a:latin typeface="Century Gothic" panose="020B0502020202020204" pitchFamily="34" charset="0"/>
                        </a:rPr>
                        <a:t>[</a:t>
                      </a:r>
                      <a:r>
                        <a:rPr lang="en-GB" sz="2400" b="1" i="1" dirty="0">
                          <a:solidFill>
                            <a:schemeClr val="accent5">
                              <a:lumMod val="50000"/>
                            </a:schemeClr>
                          </a:solidFill>
                          <a:latin typeface="Century Gothic" panose="020B0502020202020204" pitchFamily="34" charset="0"/>
                        </a:rPr>
                        <a:t>man</a:t>
                      </a:r>
                      <a:r>
                        <a:rPr lang="en-GB" sz="2400" b="1" i="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 </a:t>
                      </a:r>
                      <a:r>
                        <a:rPr lang="en-GB" sz="2400" b="0" dirty="0" err="1">
                          <a:solidFill>
                            <a:schemeClr val="accent1">
                              <a:lumMod val="50000"/>
                            </a:schemeClr>
                          </a:solidFill>
                          <a:latin typeface="Century Gothic" panose="020B0502020202020204" pitchFamily="34" charset="0"/>
                        </a:rPr>
                        <a:t>musst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positiv</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bleiben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Man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kann</a:t>
                      </a:r>
                      <a:r>
                        <a:rPr lang="en-GB" sz="2400" b="0" baseline="0" dirty="0">
                          <a:solidFill>
                            <a:schemeClr val="accent1">
                              <a:lumMod val="50000"/>
                            </a:schemeClr>
                          </a:solidFill>
                          <a:latin typeface="Century Gothic" panose="020B0502020202020204" pitchFamily="34" charset="0"/>
                        </a:rPr>
                        <a:t> Sport </a:t>
                      </a:r>
                      <a:r>
                        <a:rPr lang="en-GB" sz="2400" b="0" baseline="0" dirty="0" err="1">
                          <a:solidFill>
                            <a:schemeClr val="accent1">
                              <a:lumMod val="50000"/>
                            </a:schemeClr>
                          </a:solidFill>
                          <a:latin typeface="Century Gothic" panose="020B0502020202020204" pitchFamily="34" charset="0"/>
                        </a:rPr>
                        <a:t>machen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Man muss </a:t>
                      </a:r>
                      <a:r>
                        <a:rPr lang="en-GB" sz="2400" b="0" dirty="0" err="1">
                          <a:solidFill>
                            <a:schemeClr val="accent1">
                              <a:lumMod val="50000"/>
                            </a:schemeClr>
                          </a:solidFill>
                          <a:latin typeface="Century Gothic" panose="020B0502020202020204" pitchFamily="34" charset="0"/>
                        </a:rPr>
                        <a:t>genug</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schlafen</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baseline="0" dirty="0">
                          <a:solidFill>
                            <a:schemeClr val="accent1">
                              <a:lumMod val="50000"/>
                            </a:schemeClr>
                          </a:solidFill>
                          <a:latin typeface="Century Gothic" panose="020B0502020202020204" pitchFamily="34" charset="0"/>
                        </a:rPr>
                        <a:t>Du </a:t>
                      </a:r>
                      <a:r>
                        <a:rPr lang="en-GB" sz="2400" b="0" baseline="0" dirty="0" err="1">
                          <a:solidFill>
                            <a:schemeClr val="accent1">
                              <a:lumMod val="50000"/>
                            </a:schemeClr>
                          </a:solidFill>
                          <a:latin typeface="Century Gothic" panose="020B0502020202020204" pitchFamily="34" charset="0"/>
                        </a:rPr>
                        <a:t>darfst</a:t>
                      </a:r>
                      <a:r>
                        <a:rPr lang="en-GB" sz="2400" b="0" baseline="0" dirty="0">
                          <a:solidFill>
                            <a:schemeClr val="accent1">
                              <a:lumMod val="50000"/>
                            </a:schemeClr>
                          </a:solidFill>
                          <a:latin typeface="Century Gothic" panose="020B0502020202020204" pitchFamily="34" charset="0"/>
                        </a:rPr>
                        <a:t> oft </a:t>
                      </a:r>
                      <a:r>
                        <a:rPr lang="en-GB" sz="2400" b="0" baseline="0" dirty="0" err="1">
                          <a:solidFill>
                            <a:schemeClr val="accent1">
                              <a:lumMod val="50000"/>
                            </a:schemeClr>
                          </a:solidFill>
                          <a:latin typeface="Century Gothic" panose="020B0502020202020204" pitchFamily="34" charset="0"/>
                        </a:rPr>
                        <a:t>mit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Freunden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reden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Man</a:t>
                      </a:r>
                      <a:r>
                        <a:rPr lang="en-GB" sz="2400" b="0" baseline="0" dirty="0">
                          <a:solidFill>
                            <a:schemeClr val="accent1">
                              <a:lumMod val="50000"/>
                            </a:schemeClr>
                          </a:solidFill>
                          <a:latin typeface="Century Gothic" panose="020B0502020202020204" pitchFamily="34" charset="0"/>
                        </a:rPr>
                        <a:t> </a:t>
                      </a:r>
                      <a:r>
                        <a:rPr lang="en-GB" sz="2400" b="0" dirty="0">
                          <a:solidFill>
                            <a:schemeClr val="accent1">
                              <a:lumMod val="50000"/>
                            </a:schemeClr>
                          </a:solidFill>
                          <a:latin typeface="Century Gothic" panose="020B0502020202020204" pitchFamily="34" charset="0"/>
                        </a:rPr>
                        <a:t>muss </a:t>
                      </a:r>
                      <a:r>
                        <a:rPr lang="en-GB" sz="2400" b="0" dirty="0" err="1">
                          <a:solidFill>
                            <a:schemeClr val="accent1">
                              <a:lumMod val="50000"/>
                            </a:schemeClr>
                          </a:solidFill>
                          <a:latin typeface="Century Gothic" panose="020B0502020202020204" pitchFamily="34" charset="0"/>
                        </a:rPr>
                        <a:t>gesund</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essen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a:t>
                      </a:r>
                      <a:r>
                        <a:rPr lang="en-GB" sz="2400" b="0" baseline="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musst</a:t>
                      </a:r>
                      <a:r>
                        <a:rPr lang="en-GB" sz="2400" b="0" baseline="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genug</a:t>
                      </a:r>
                      <a:r>
                        <a:rPr lang="en-GB" sz="2400" b="0" dirty="0">
                          <a:solidFill>
                            <a:schemeClr val="accent1">
                              <a:lumMod val="50000"/>
                            </a:schemeClr>
                          </a:solidFill>
                          <a:latin typeface="Century Gothic" panose="020B0502020202020204" pitchFamily="34" charset="0"/>
                        </a:rPr>
                        <a:t> Wasser </a:t>
                      </a:r>
                      <a:r>
                        <a:rPr lang="en-GB" sz="2400" b="0" dirty="0" err="1">
                          <a:solidFill>
                            <a:schemeClr val="accent1">
                              <a:lumMod val="50000"/>
                            </a:schemeClr>
                          </a:solidFill>
                          <a:latin typeface="Century Gothic" panose="020B0502020202020204" pitchFamily="34" charset="0"/>
                        </a:rPr>
                        <a:t>trinken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Du</a:t>
                      </a:r>
                      <a:r>
                        <a:rPr lang="en-GB" sz="2400" b="0" baseline="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darfst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nicht</a:t>
                      </a:r>
                      <a:r>
                        <a:rPr lang="en-GB" sz="2400" b="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zu</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spät</a:t>
                      </a:r>
                      <a:r>
                        <a:rPr lang="en-GB" sz="2400" dirty="0">
                          <a:solidFill>
                            <a:schemeClr val="accent1">
                              <a:lumMod val="50000"/>
                            </a:schemeClr>
                          </a:solidFill>
                          <a:latin typeface="Century Gothic" panose="020B0502020202020204" pitchFamily="34" charset="0"/>
                        </a:rPr>
                        <a:t> am Computer </a:t>
                      </a:r>
                      <a:r>
                        <a:rPr lang="en-GB" sz="2400" dirty="0" err="1">
                          <a:solidFill>
                            <a:schemeClr val="accent1">
                              <a:lumMod val="50000"/>
                            </a:schemeClr>
                          </a:solidFill>
                          <a:latin typeface="Century Gothic" panose="020B0502020202020204" pitchFamily="34" charset="0"/>
                        </a:rPr>
                        <a:t>spielen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Man</a:t>
                      </a:r>
                      <a:r>
                        <a:rPr lang="en-GB" sz="2400" b="0" baseline="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darf</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immer</a:t>
                      </a:r>
                      <a:r>
                        <a:rPr lang="en-GB" sz="2400" b="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früh</a:t>
                      </a:r>
                      <a:r>
                        <a:rPr lang="en-GB" sz="2400" dirty="0">
                          <a:solidFill>
                            <a:schemeClr val="accent1">
                              <a:lumMod val="50000"/>
                            </a:schemeClr>
                          </a:solidFill>
                          <a:latin typeface="Century Gothic" panose="020B0502020202020204" pitchFamily="34" charset="0"/>
                        </a:rPr>
                        <a:t> ins </a:t>
                      </a:r>
                      <a:r>
                        <a:rPr lang="en-GB" sz="2400" dirty="0" err="1">
                          <a:solidFill>
                            <a:schemeClr val="accent1">
                              <a:lumMod val="50000"/>
                            </a:schemeClr>
                          </a:solidFill>
                          <a:latin typeface="Century Gothic" panose="020B0502020202020204" pitchFamily="34" charset="0"/>
                        </a:rPr>
                        <a:t>Bett</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gehen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7527" y="1993393"/>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668" y="2459022"/>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668" y="3037747"/>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106" y="3519004"/>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668" y="4094390"/>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3384" y="4617695"/>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7527" y="5113684"/>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668" y="5719345"/>
            <a:ext cx="410964" cy="428087"/>
          </a:xfrm>
          <a:prstGeom prst="rect">
            <a:avLst/>
          </a:prstGeom>
        </p:spPr>
      </p:pic>
      <p:sp>
        <p:nvSpPr>
          <p:cNvPr id="28" name="Rectangle 27"/>
          <p:cNvSpPr/>
          <p:nvPr/>
        </p:nvSpPr>
        <p:spPr>
          <a:xfrm>
            <a:off x="686260" y="1913874"/>
            <a:ext cx="7109631" cy="4361031"/>
          </a:xfrm>
          <a:prstGeom prst="rect">
            <a:avLst/>
          </a:prstGeom>
          <a:solidFill>
            <a:schemeClr val="accent1">
              <a:lumMod val="5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44971" y="527874"/>
            <a:ext cx="14129603" cy="707886"/>
          </a:xfrm>
          <a:prstGeom prst="rect">
            <a:avLst/>
          </a:prstGeom>
        </p:spPr>
        <p:txBody>
          <a:bodyPr wrap="square">
            <a:spAutoFit/>
          </a:bodyPr>
          <a:lstStyle/>
          <a:p>
            <a:pPr lvl="0"/>
            <a:br>
              <a:rPr lang="en-GB" sz="2000" dirty="0">
                <a:solidFill>
                  <a:schemeClr val="accent1">
                    <a:lumMod val="50000"/>
                  </a:schemeClr>
                </a:solidFill>
                <a:latin typeface="Century Gothic" panose="020B0502020202020204" pitchFamily="34" charset="0"/>
              </a:rPr>
            </a:br>
            <a:r>
              <a:rPr lang="en-GB" sz="2000" dirty="0">
                <a:solidFill>
                  <a:schemeClr val="accent1">
                    <a:lumMod val="50000"/>
                  </a:schemeClr>
                </a:solidFill>
                <a:latin typeface="Century Gothic" panose="020B0502020202020204" pitchFamily="34" charset="0"/>
              </a:rPr>
              <a:t>Tick ‘you’ if the advice is to Mehmet; tick ‘one’ if it is about people in general.</a:t>
            </a:r>
          </a:p>
        </p:txBody>
      </p:sp>
      <p:sp>
        <p:nvSpPr>
          <p:cNvPr id="30" name="Rectangle 29"/>
          <p:cNvSpPr/>
          <p:nvPr/>
        </p:nvSpPr>
        <p:spPr>
          <a:xfrm>
            <a:off x="244971" y="481882"/>
            <a:ext cx="5250155" cy="400110"/>
          </a:xfrm>
          <a:prstGeom prst="rect">
            <a:avLst/>
          </a:prstGeom>
        </p:spPr>
        <p:txBody>
          <a:bodyPr wrap="none">
            <a:spAutoFit/>
          </a:bodyPr>
          <a:lstStyle/>
          <a:p>
            <a:r>
              <a:rPr lang="en-GB" sz="2000" dirty="0">
                <a:solidFill>
                  <a:schemeClr val="accent1">
                    <a:lumMod val="50000"/>
                  </a:schemeClr>
                </a:solidFill>
                <a:latin typeface="Century Gothic" panose="020B0502020202020204" pitchFamily="34" charset="0"/>
              </a:rPr>
              <a:t>Der </a:t>
            </a:r>
            <a:r>
              <a:rPr lang="en-GB" sz="2000" dirty="0" err="1">
                <a:solidFill>
                  <a:schemeClr val="accent1">
                    <a:lumMod val="50000"/>
                  </a:schemeClr>
                </a:solidFill>
                <a:latin typeface="Century Gothic" panose="020B0502020202020204" pitchFamily="34" charset="0"/>
              </a:rPr>
              <a:t>Arzt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redet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mit</a:t>
            </a:r>
            <a:r>
              <a:rPr lang="en-GB" sz="2000" dirty="0">
                <a:solidFill>
                  <a:schemeClr val="accent1">
                    <a:lumMod val="50000"/>
                  </a:schemeClr>
                </a:solidFill>
                <a:latin typeface="Century Gothic" panose="020B0502020202020204" pitchFamily="34" charset="0"/>
              </a:rPr>
              <a:t> Mehmet und </a:t>
            </a:r>
            <a:r>
              <a:rPr lang="en-GB" sz="2000" dirty="0" err="1">
                <a:solidFill>
                  <a:schemeClr val="accent1">
                    <a:lumMod val="50000"/>
                  </a:schemeClr>
                </a:solidFill>
                <a:latin typeface="Century Gothic" panose="020B0502020202020204" pitchFamily="34" charset="0"/>
              </a:rPr>
              <a:t>gibt</a:t>
            </a:r>
            <a:r>
              <a:rPr lang="en-GB" sz="2000" dirty="0">
                <a:solidFill>
                  <a:schemeClr val="accent1">
                    <a:lumMod val="50000"/>
                  </a:schemeClr>
                </a:solidFill>
                <a:latin typeface="Century Gothic" panose="020B0502020202020204" pitchFamily="34" charset="0"/>
              </a:rPr>
              <a:t> Rat*.</a:t>
            </a:r>
            <a:endParaRPr lang="en-GB" dirty="0">
              <a:solidFill>
                <a:schemeClr val="accent1">
                  <a:lumMod val="50000"/>
                </a:schemeClr>
              </a:solidFill>
            </a:endParaRPr>
          </a:p>
        </p:txBody>
      </p:sp>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46587" y="56874"/>
            <a:ext cx="3213124" cy="490114"/>
          </a:xfrm>
        </p:spPr>
        <p:txBody>
          <a:bodyPr>
            <a:normAutofit fontScale="90000"/>
          </a:bodyPr>
          <a:lstStyle/>
          <a:p>
            <a:r>
              <a:rPr lang="en-GB" sz="2800" b="1" dirty="0">
                <a:solidFill>
                  <a:schemeClr val="accent1">
                    <a:lumMod val="50000"/>
                  </a:schemeClr>
                </a:solidFill>
              </a:rPr>
              <a:t>Mehmet </a:t>
            </a:r>
            <a:r>
              <a:rPr lang="en-GB" sz="2800" b="1" dirty="0" err="1">
                <a:solidFill>
                  <a:schemeClr val="accent1">
                    <a:lumMod val="50000"/>
                  </a:schemeClr>
                </a:solidFill>
              </a:rPr>
              <a:t>ist</a:t>
            </a:r>
            <a:r>
              <a:rPr lang="en-GB" sz="2800" b="1" dirty="0">
                <a:solidFill>
                  <a:schemeClr val="accent1">
                    <a:lumMod val="50000"/>
                  </a:schemeClr>
                </a:solidFill>
              </a:rPr>
              <a:t> </a:t>
            </a:r>
            <a:r>
              <a:rPr lang="en-GB" sz="2800" b="1" dirty="0" err="1">
                <a:solidFill>
                  <a:schemeClr val="accent1">
                    <a:lumMod val="50000"/>
                  </a:schemeClr>
                </a:solidFill>
              </a:rPr>
              <a:t>krank</a:t>
            </a:r>
            <a:r>
              <a:rPr lang="en-GB" sz="2800" b="1" dirty="0">
                <a:solidFill>
                  <a:schemeClr val="accent1">
                    <a:lumMod val="50000"/>
                  </a:schemeClr>
                </a:solidFill>
              </a:rPr>
              <a:t>!</a:t>
            </a:r>
            <a:endParaRPr lang="en-US" dirty="0">
              <a:solidFill>
                <a:schemeClr val="accent1">
                  <a:lumMod val="50000"/>
                </a:schemeClr>
              </a:solidFill>
            </a:endParaRPr>
          </a:p>
        </p:txBody>
      </p:sp>
      <p:pic>
        <p:nvPicPr>
          <p:cNvPr id="16" name="Picture 4" descr="Boy, Cartoon, Chart, Checkup, Clinic, Clipboard, Coat">
            <a:extLst>
              <a:ext uri="{FF2B5EF4-FFF2-40B4-BE49-F238E27FC236}">
                <a16:creationId xmlns:a16="http://schemas.microsoft.com/office/drawing/2014/main" id="{F5ECD41A-148F-452A-8848-242DF8973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891" y="2106027"/>
            <a:ext cx="1988363" cy="3976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54639" y="247855"/>
            <a:ext cx="2380914" cy="400110"/>
          </a:xfrm>
          <a:prstGeom prst="rect">
            <a:avLst/>
          </a:prstGeom>
          <a:noFill/>
          <a:ln>
            <a:solidFill>
              <a:srgbClr val="115076"/>
            </a:solidFill>
          </a:ln>
        </p:spPr>
        <p:txBody>
          <a:bodyPr wrap="square" rtlCol="0">
            <a:spAutoFit/>
          </a:bodyPr>
          <a:lstStyle/>
          <a:p>
            <a:r>
              <a:rPr lang="en-GB" sz="2000" dirty="0">
                <a:solidFill>
                  <a:srgbClr val="115076"/>
                </a:solidFill>
              </a:rPr>
              <a:t>der Rat = advice</a:t>
            </a:r>
          </a:p>
        </p:txBody>
      </p:sp>
      <p:sp>
        <p:nvSpPr>
          <p:cNvPr id="18" name="Action Button: Custom 17">
            <a:hlinkClick r:id="" action="ppaction://noaction" highlightClick="1">
              <a:snd r:embed="rId5" name="43.1.wav"/>
            </a:hlinkClick>
          </p:cNvPr>
          <p:cNvSpPr/>
          <p:nvPr/>
        </p:nvSpPr>
        <p:spPr>
          <a:xfrm>
            <a:off x="225270" y="1993393"/>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19" name="Action Button: Custom 18">
            <a:hlinkClick r:id="" action="ppaction://noaction" highlightClick="1">
              <a:snd r:embed="rId6" name="43.2.wav"/>
            </a:hlinkClick>
          </p:cNvPr>
          <p:cNvSpPr/>
          <p:nvPr/>
        </p:nvSpPr>
        <p:spPr>
          <a:xfrm>
            <a:off x="215473" y="2537216"/>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2</a:t>
            </a:r>
          </a:p>
        </p:txBody>
      </p:sp>
      <p:sp>
        <p:nvSpPr>
          <p:cNvPr id="20" name="Action Button: Custom 19">
            <a:hlinkClick r:id="" action="ppaction://noaction" highlightClick="1">
              <a:snd r:embed="rId7" name="43.3.wav"/>
            </a:hlinkClick>
          </p:cNvPr>
          <p:cNvSpPr/>
          <p:nvPr/>
        </p:nvSpPr>
        <p:spPr>
          <a:xfrm>
            <a:off x="221052" y="3068091"/>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3</a:t>
            </a:r>
          </a:p>
        </p:txBody>
      </p:sp>
      <p:sp>
        <p:nvSpPr>
          <p:cNvPr id="21" name="Action Button: Custom 20">
            <a:hlinkClick r:id="" action="ppaction://noaction" highlightClick="1">
              <a:snd r:embed="rId8" name="43.4.wav"/>
            </a:hlinkClick>
          </p:cNvPr>
          <p:cNvSpPr/>
          <p:nvPr/>
        </p:nvSpPr>
        <p:spPr>
          <a:xfrm>
            <a:off x="218170" y="3581183"/>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4</a:t>
            </a:r>
          </a:p>
        </p:txBody>
      </p:sp>
      <p:sp>
        <p:nvSpPr>
          <p:cNvPr id="22" name="Action Button: Custom 21">
            <a:hlinkClick r:id="" action="ppaction://noaction" highlightClick="1">
              <a:snd r:embed="rId9" name="43.5.wav"/>
            </a:hlinkClick>
          </p:cNvPr>
          <p:cNvSpPr/>
          <p:nvPr/>
        </p:nvSpPr>
        <p:spPr>
          <a:xfrm>
            <a:off x="221052" y="4094390"/>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5</a:t>
            </a:r>
          </a:p>
        </p:txBody>
      </p:sp>
      <p:sp>
        <p:nvSpPr>
          <p:cNvPr id="23" name="Action Button: Custom 22">
            <a:hlinkClick r:id="" action="ppaction://noaction" highlightClick="1">
              <a:snd r:embed="rId10" name="43.6.wav"/>
            </a:hlinkClick>
          </p:cNvPr>
          <p:cNvSpPr/>
          <p:nvPr/>
        </p:nvSpPr>
        <p:spPr>
          <a:xfrm>
            <a:off x="221052" y="4626461"/>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6</a:t>
            </a:r>
          </a:p>
        </p:txBody>
      </p:sp>
      <p:sp>
        <p:nvSpPr>
          <p:cNvPr id="24" name="Action Button: Custom 23">
            <a:hlinkClick r:id="" action="ppaction://noaction" highlightClick="1">
              <a:snd r:embed="rId11" name="43.7.wav"/>
            </a:hlinkClick>
          </p:cNvPr>
          <p:cNvSpPr/>
          <p:nvPr/>
        </p:nvSpPr>
        <p:spPr>
          <a:xfrm>
            <a:off x="221052" y="5193488"/>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7</a:t>
            </a:r>
          </a:p>
        </p:txBody>
      </p:sp>
      <p:sp>
        <p:nvSpPr>
          <p:cNvPr id="25" name="Action Button: Custom 24">
            <a:hlinkClick r:id="" action="ppaction://noaction" highlightClick="1">
              <a:snd r:embed="rId12" name="43.8.wav"/>
            </a:hlinkClick>
          </p:cNvPr>
          <p:cNvSpPr/>
          <p:nvPr/>
        </p:nvSpPr>
        <p:spPr>
          <a:xfrm>
            <a:off x="215473" y="5760515"/>
            <a:ext cx="396824" cy="34533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8</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26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31423FA1-5456-5E4F-AD42-590F66D4597B}"/>
              </a:ext>
            </a:extLst>
          </p:cNvPr>
          <p:cNvSpPr>
            <a:spLocks noGrp="1"/>
          </p:cNvSpPr>
          <p:nvPr>
            <p:ph type="title"/>
          </p:nvPr>
        </p:nvSpPr>
        <p:spPr>
          <a:xfrm>
            <a:off x="189960" y="0"/>
            <a:ext cx="10515600" cy="1389443"/>
          </a:xfrm>
        </p:spPr>
        <p:txBody>
          <a:bodyPr>
            <a:normAutofit/>
          </a:bodyPr>
          <a:lstStyle/>
          <a:p>
            <a:r>
              <a:rPr lang="en-GB" sz="3200" b="1" dirty="0">
                <a:solidFill>
                  <a:schemeClr val="bg1"/>
                </a:solidFill>
              </a:rPr>
              <a:t>Das </a:t>
            </a:r>
            <a:r>
              <a:rPr lang="en-GB" sz="3200" b="1" dirty="0" err="1">
                <a:solidFill>
                  <a:schemeClr val="bg1"/>
                </a:solidFill>
              </a:rPr>
              <a:t>gute</a:t>
            </a:r>
            <a:r>
              <a:rPr lang="en-GB" sz="3200" b="1" dirty="0">
                <a:solidFill>
                  <a:schemeClr val="bg1"/>
                </a:solidFill>
              </a:rPr>
              <a:t> </a:t>
            </a:r>
            <a:r>
              <a:rPr lang="en-GB" sz="3200" b="1" dirty="0" err="1">
                <a:solidFill>
                  <a:schemeClr val="bg1"/>
                </a:solidFill>
              </a:rPr>
              <a:t>Leben</a:t>
            </a:r>
            <a:r>
              <a:rPr lang="en-GB" sz="3200" b="1" dirty="0">
                <a:solidFill>
                  <a:schemeClr val="bg1"/>
                </a:solidFill>
              </a:rPr>
              <a:t>!</a:t>
            </a:r>
            <a:endParaRPr lang="en-US" sz="3200" dirty="0">
              <a:solidFill>
                <a:schemeClr val="bg1"/>
              </a:solidFill>
            </a:endParaRPr>
          </a:p>
        </p:txBody>
      </p:sp>
      <p:sp>
        <p:nvSpPr>
          <p:cNvPr id="3" name="TextBox 2"/>
          <p:cNvSpPr txBox="1"/>
          <p:nvPr/>
        </p:nvSpPr>
        <p:spPr>
          <a:xfrm>
            <a:off x="189960" y="1170964"/>
            <a:ext cx="12046769" cy="954107"/>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Was muss man </a:t>
            </a:r>
            <a:r>
              <a:rPr lang="en-GB" sz="2800" b="1" dirty="0" err="1">
                <a:solidFill>
                  <a:schemeClr val="accent1">
                    <a:lumMod val="50000"/>
                  </a:schemeClr>
                </a:solidFill>
                <a:latin typeface="Century Gothic" panose="020B0502020202020204" pitchFamily="34" charset="0"/>
              </a:rPr>
              <a:t>machen</a:t>
            </a: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Write sentences in German about what you </a:t>
            </a:r>
            <a:r>
              <a:rPr lang="en-GB" sz="2800" b="1" dirty="0">
                <a:solidFill>
                  <a:schemeClr val="accent1">
                    <a:lumMod val="50000"/>
                  </a:schemeClr>
                </a:solidFill>
                <a:latin typeface="Century Gothic" panose="020B0502020202020204" pitchFamily="34" charset="0"/>
              </a:rPr>
              <a:t>can</a:t>
            </a:r>
            <a:r>
              <a:rPr lang="en-GB" sz="2800" dirty="0">
                <a:solidFill>
                  <a:schemeClr val="accent1">
                    <a:lumMod val="50000"/>
                  </a:schemeClr>
                </a:solidFill>
                <a:latin typeface="Century Gothic" panose="020B0502020202020204" pitchFamily="34" charset="0"/>
              </a:rPr>
              <a:t>/</a:t>
            </a:r>
            <a:r>
              <a:rPr lang="en-GB" sz="2800" b="1" dirty="0">
                <a:solidFill>
                  <a:schemeClr val="accent1">
                    <a:lumMod val="50000"/>
                  </a:schemeClr>
                </a:solidFill>
                <a:latin typeface="Century Gothic" panose="020B0502020202020204" pitchFamily="34" charset="0"/>
              </a:rPr>
              <a:t>must</a:t>
            </a:r>
            <a:r>
              <a:rPr lang="en-GB" sz="2800" dirty="0">
                <a:solidFill>
                  <a:schemeClr val="accent1">
                    <a:lumMod val="50000"/>
                  </a:schemeClr>
                </a:solidFill>
                <a:latin typeface="Century Gothic" panose="020B0502020202020204" pitchFamily="34" charset="0"/>
              </a:rPr>
              <a:t>/</a:t>
            </a:r>
            <a:r>
              <a:rPr lang="en-GB" sz="2800" b="1" dirty="0">
                <a:solidFill>
                  <a:schemeClr val="accent1">
                    <a:lumMod val="50000"/>
                  </a:schemeClr>
                </a:solidFill>
                <a:latin typeface="Century Gothic" panose="020B0502020202020204" pitchFamily="34" charset="0"/>
              </a:rPr>
              <a:t>may</a:t>
            </a:r>
            <a:r>
              <a:rPr lang="en-GB" sz="2800" dirty="0">
                <a:solidFill>
                  <a:schemeClr val="accent1">
                    <a:lumMod val="50000"/>
                  </a:schemeClr>
                </a:solidFill>
                <a:latin typeface="Century Gothic" panose="020B0502020202020204" pitchFamily="34" charset="0"/>
              </a:rPr>
              <a:t>/</a:t>
            </a:r>
            <a:r>
              <a:rPr lang="en-GB" sz="2800" b="1" dirty="0">
                <a:solidFill>
                  <a:schemeClr val="accent1">
                    <a:lumMod val="50000"/>
                  </a:schemeClr>
                </a:solidFill>
                <a:latin typeface="Century Gothic" panose="020B0502020202020204" pitchFamily="34" charset="0"/>
              </a:rPr>
              <a:t>are not allowed to </a:t>
            </a:r>
            <a:r>
              <a:rPr lang="en-GB" sz="2800" dirty="0">
                <a:solidFill>
                  <a:schemeClr val="accent1">
                    <a:lumMod val="50000"/>
                  </a:schemeClr>
                </a:solidFill>
                <a:latin typeface="Century Gothic" panose="020B0502020202020204" pitchFamily="34" charset="0"/>
              </a:rPr>
              <a:t>do in order to live healthily!</a:t>
            </a:r>
          </a:p>
        </p:txBody>
      </p:sp>
      <p:sp>
        <p:nvSpPr>
          <p:cNvPr id="5" name="Cloud Callout 4"/>
          <p:cNvSpPr/>
          <p:nvPr/>
        </p:nvSpPr>
        <p:spPr>
          <a:xfrm>
            <a:off x="40649" y="2125071"/>
            <a:ext cx="5227983" cy="2961861"/>
          </a:xfrm>
          <a:prstGeom prst="cloudCallout">
            <a:avLst>
              <a:gd name="adj1" fmla="val 16429"/>
              <a:gd name="adj2" fmla="val 59815"/>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Callout 10"/>
          <p:cNvSpPr/>
          <p:nvPr/>
        </p:nvSpPr>
        <p:spPr>
          <a:xfrm>
            <a:off x="5034674" y="2353554"/>
            <a:ext cx="6973714" cy="3908098"/>
          </a:xfrm>
          <a:prstGeom prst="cloudCallout">
            <a:avLst>
              <a:gd name="adj1" fmla="val -36803"/>
              <a:gd name="adj2" fmla="val 46760"/>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Box 11"/>
          <p:cNvSpPr txBox="1"/>
          <p:nvPr/>
        </p:nvSpPr>
        <p:spPr>
          <a:xfrm>
            <a:off x="2673694" y="3086151"/>
            <a:ext cx="1912730"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man muss...</a:t>
            </a:r>
          </a:p>
        </p:txBody>
      </p:sp>
      <p:sp>
        <p:nvSpPr>
          <p:cNvPr id="13" name="TextBox 12"/>
          <p:cNvSpPr txBox="1"/>
          <p:nvPr/>
        </p:nvSpPr>
        <p:spPr>
          <a:xfrm>
            <a:off x="966130" y="3759298"/>
            <a:ext cx="3107634"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man </a:t>
            </a:r>
            <a:r>
              <a:rPr lang="en-GB" sz="2400" dirty="0" err="1">
                <a:solidFill>
                  <a:schemeClr val="bg1"/>
                </a:solidFill>
                <a:latin typeface="Century Gothic" panose="020B0502020202020204" pitchFamily="34" charset="0"/>
              </a:rPr>
              <a:t>darf</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nicht</a:t>
            </a:r>
            <a:r>
              <a:rPr lang="en-GB" sz="2400" dirty="0">
                <a:solidFill>
                  <a:schemeClr val="bg1"/>
                </a:solidFill>
                <a:latin typeface="Century Gothic" panose="020B0502020202020204" pitchFamily="34" charset="0"/>
              </a:rPr>
              <a:t>...</a:t>
            </a:r>
          </a:p>
        </p:txBody>
      </p:sp>
      <p:sp>
        <p:nvSpPr>
          <p:cNvPr id="15" name="TextBox 14"/>
          <p:cNvSpPr txBox="1"/>
          <p:nvPr/>
        </p:nvSpPr>
        <p:spPr>
          <a:xfrm>
            <a:off x="1127327" y="2567386"/>
            <a:ext cx="30546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man </a:t>
            </a:r>
            <a:r>
              <a:rPr lang="en-GB" sz="2400" dirty="0" err="1">
                <a:solidFill>
                  <a:schemeClr val="bg1"/>
                </a:solidFill>
                <a:latin typeface="Century Gothic" panose="020B0502020202020204" pitchFamily="34" charset="0"/>
              </a:rPr>
              <a:t>kann</a:t>
            </a:r>
            <a:r>
              <a:rPr lang="en-GB" sz="2400" dirty="0">
                <a:solidFill>
                  <a:schemeClr val="bg1"/>
                </a:solidFill>
                <a:latin typeface="Century Gothic" panose="020B0502020202020204" pitchFamily="34" charset="0"/>
              </a:rPr>
              <a:t>...</a:t>
            </a:r>
          </a:p>
        </p:txBody>
      </p:sp>
      <p:sp>
        <p:nvSpPr>
          <p:cNvPr id="16" name="TextBox 15"/>
          <p:cNvSpPr txBox="1"/>
          <p:nvPr/>
        </p:nvSpPr>
        <p:spPr>
          <a:xfrm>
            <a:off x="7731247" y="4839619"/>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-früh ins Bett gehen</a:t>
            </a:r>
          </a:p>
        </p:txBody>
      </p:sp>
      <p:sp>
        <p:nvSpPr>
          <p:cNvPr id="17" name="TextBox 16"/>
          <p:cNvSpPr txBox="1"/>
          <p:nvPr/>
        </p:nvSpPr>
        <p:spPr>
          <a:xfrm>
            <a:off x="9034904" y="3859091"/>
            <a:ext cx="30546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-Angst </a:t>
            </a:r>
            <a:r>
              <a:rPr lang="en-GB" sz="2400" dirty="0" err="1">
                <a:solidFill>
                  <a:schemeClr val="bg1"/>
                </a:solidFill>
                <a:latin typeface="Century Gothic" panose="020B0502020202020204" pitchFamily="34" charset="0"/>
              </a:rPr>
              <a:t>haben</a:t>
            </a:r>
            <a:endParaRPr lang="en-GB" sz="2400" dirty="0">
              <a:solidFill>
                <a:schemeClr val="bg1"/>
              </a:solidFill>
              <a:latin typeface="Century Gothic" panose="020B0502020202020204" pitchFamily="34" charset="0"/>
            </a:endParaRPr>
          </a:p>
        </p:txBody>
      </p:sp>
      <p:sp>
        <p:nvSpPr>
          <p:cNvPr id="18" name="TextBox 17"/>
          <p:cNvSpPr txBox="1"/>
          <p:nvPr/>
        </p:nvSpPr>
        <p:spPr>
          <a:xfrm>
            <a:off x="8288585" y="3340230"/>
            <a:ext cx="3948144"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genug</a:t>
            </a:r>
            <a:r>
              <a:rPr lang="en-GB" sz="2400" dirty="0">
                <a:solidFill>
                  <a:schemeClr val="bg1"/>
                </a:solidFill>
                <a:latin typeface="Century Gothic" panose="020B0502020202020204" pitchFamily="34" charset="0"/>
              </a:rPr>
              <a:t> Wasser </a:t>
            </a:r>
            <a:r>
              <a:rPr lang="en-GB" sz="2400" dirty="0" err="1">
                <a:solidFill>
                  <a:schemeClr val="bg1"/>
                </a:solidFill>
                <a:latin typeface="Century Gothic" panose="020B0502020202020204" pitchFamily="34" charset="0"/>
              </a:rPr>
              <a:t>trinken</a:t>
            </a:r>
            <a:endParaRPr lang="en-GB" sz="2400" dirty="0">
              <a:solidFill>
                <a:schemeClr val="bg1"/>
              </a:solidFill>
              <a:latin typeface="Century Gothic" panose="020B0502020202020204" pitchFamily="34" charset="0"/>
            </a:endParaRPr>
          </a:p>
        </p:txBody>
      </p:sp>
      <p:sp>
        <p:nvSpPr>
          <p:cNvPr id="19" name="TextBox 18"/>
          <p:cNvSpPr txBox="1"/>
          <p:nvPr/>
        </p:nvSpPr>
        <p:spPr>
          <a:xfrm>
            <a:off x="6219621" y="3920391"/>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-gesund essen</a:t>
            </a:r>
          </a:p>
        </p:txBody>
      </p:sp>
      <p:sp>
        <p:nvSpPr>
          <p:cNvPr id="20" name="TextBox 19"/>
          <p:cNvSpPr txBox="1"/>
          <p:nvPr/>
        </p:nvSpPr>
        <p:spPr>
          <a:xfrm>
            <a:off x="5736855" y="3429327"/>
            <a:ext cx="30546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-Sport </a:t>
            </a:r>
            <a:r>
              <a:rPr lang="en-GB" sz="2400" dirty="0" err="1">
                <a:solidFill>
                  <a:schemeClr val="bg1"/>
                </a:solidFill>
                <a:latin typeface="Century Gothic" panose="020B0502020202020204" pitchFamily="34" charset="0"/>
              </a:rPr>
              <a:t>machen</a:t>
            </a:r>
            <a:endParaRPr lang="en-GB" sz="2400" dirty="0">
              <a:solidFill>
                <a:schemeClr val="bg1"/>
              </a:solidFill>
              <a:latin typeface="Century Gothic" panose="020B0502020202020204" pitchFamily="34" charset="0"/>
            </a:endParaRPr>
          </a:p>
        </p:txBody>
      </p:sp>
      <p:sp>
        <p:nvSpPr>
          <p:cNvPr id="21" name="TextBox 20"/>
          <p:cNvSpPr txBox="1"/>
          <p:nvPr/>
        </p:nvSpPr>
        <p:spPr>
          <a:xfrm>
            <a:off x="6458054" y="2910390"/>
            <a:ext cx="30546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positiv</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denken</a:t>
            </a:r>
            <a:endParaRPr lang="en-GB" sz="2400" dirty="0">
              <a:solidFill>
                <a:schemeClr val="bg1"/>
              </a:solidFill>
              <a:latin typeface="Century Gothic" panose="020B0502020202020204" pitchFamily="34" charset="0"/>
            </a:endParaRPr>
          </a:p>
        </p:txBody>
      </p:sp>
      <p:sp>
        <p:nvSpPr>
          <p:cNvPr id="22" name="TextBox 21"/>
          <p:cNvSpPr txBox="1"/>
          <p:nvPr/>
        </p:nvSpPr>
        <p:spPr>
          <a:xfrm>
            <a:off x="5462916" y="4383824"/>
            <a:ext cx="453666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zu</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spät</a:t>
            </a:r>
            <a:r>
              <a:rPr lang="en-GB" sz="2400" dirty="0">
                <a:solidFill>
                  <a:schemeClr val="bg1"/>
                </a:solidFill>
                <a:latin typeface="Century Gothic" panose="020B0502020202020204" pitchFamily="34" charset="0"/>
              </a:rPr>
              <a:t> ins </a:t>
            </a:r>
            <a:r>
              <a:rPr lang="en-GB" sz="2400" dirty="0" err="1">
                <a:solidFill>
                  <a:schemeClr val="bg1"/>
                </a:solidFill>
                <a:latin typeface="Century Gothic" panose="020B0502020202020204" pitchFamily="34" charset="0"/>
              </a:rPr>
              <a:t>Bett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gehen</a:t>
            </a:r>
            <a:endParaRPr lang="en-GB" sz="2400" dirty="0">
              <a:solidFill>
                <a:schemeClr val="bg1"/>
              </a:solidFill>
              <a:latin typeface="Century Gothic" panose="020B0502020202020204" pitchFamily="34" charset="0"/>
            </a:endParaRPr>
          </a:p>
        </p:txBody>
      </p:sp>
      <p:sp>
        <p:nvSpPr>
          <p:cNvPr id="23" name="TextBox 22"/>
          <p:cNvSpPr txBox="1"/>
          <p:nvPr/>
        </p:nvSpPr>
        <p:spPr>
          <a:xfrm>
            <a:off x="8666672" y="2597717"/>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-Fleisch essen</a:t>
            </a:r>
          </a:p>
        </p:txBody>
      </p:sp>
      <p:sp>
        <p:nvSpPr>
          <p:cNvPr id="24" name="TextBox 23"/>
          <p:cNvSpPr txBox="1"/>
          <p:nvPr/>
        </p:nvSpPr>
        <p:spPr>
          <a:xfrm>
            <a:off x="6006391" y="5269459"/>
            <a:ext cx="4489544"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-oft </a:t>
            </a:r>
            <a:r>
              <a:rPr lang="en-GB" sz="2400" dirty="0" err="1">
                <a:solidFill>
                  <a:schemeClr val="bg1"/>
                </a:solidFill>
                <a:latin typeface="Century Gothic" panose="020B0502020202020204" pitchFamily="34" charset="0"/>
              </a:rPr>
              <a:t>mit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Freunden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reden</a:t>
            </a:r>
            <a:endParaRPr lang="en-GB" sz="2400" dirty="0">
              <a:solidFill>
                <a:schemeClr val="bg1"/>
              </a:solidFill>
              <a:latin typeface="Century Gothic" panose="020B0502020202020204" pitchFamily="34" charset="0"/>
            </a:endParaRPr>
          </a:p>
        </p:txBody>
      </p:sp>
      <p:sp>
        <p:nvSpPr>
          <p:cNvPr id="25" name="TextBox 24"/>
          <p:cNvSpPr txBox="1"/>
          <p:nvPr/>
        </p:nvSpPr>
        <p:spPr>
          <a:xfrm>
            <a:off x="506404" y="3169511"/>
            <a:ext cx="30546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man </a:t>
            </a:r>
            <a:r>
              <a:rPr lang="en-GB" sz="2400" dirty="0" err="1">
                <a:solidFill>
                  <a:schemeClr val="bg1"/>
                </a:solidFill>
                <a:latin typeface="Century Gothic" panose="020B0502020202020204" pitchFamily="34" charset="0"/>
              </a:rPr>
              <a:t>darf</a:t>
            </a:r>
            <a:r>
              <a:rPr lang="en-GB" sz="2400" dirty="0">
                <a:solidFill>
                  <a:schemeClr val="bg1"/>
                </a:solidFill>
                <a:latin typeface="Century Gothic" panose="020B0502020202020204" pitchFamily="34" charset="0"/>
              </a:rPr>
              <a:t>...</a:t>
            </a:r>
          </a:p>
        </p:txBody>
      </p:sp>
      <p:sp>
        <p:nvSpPr>
          <p:cNvPr id="28"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5853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31423FA1-5456-5E4F-AD42-590F66D4597B}"/>
              </a:ext>
            </a:extLst>
          </p:cNvPr>
          <p:cNvSpPr>
            <a:spLocks noGrp="1"/>
          </p:cNvSpPr>
          <p:nvPr>
            <p:ph type="title"/>
          </p:nvPr>
        </p:nvSpPr>
        <p:spPr>
          <a:xfrm>
            <a:off x="189960" y="0"/>
            <a:ext cx="10515600" cy="1389443"/>
          </a:xfrm>
        </p:spPr>
        <p:txBody>
          <a:bodyPr>
            <a:normAutofit/>
          </a:bodyPr>
          <a:lstStyle/>
          <a:p>
            <a:r>
              <a:rPr lang="en-GB" sz="3200" b="1">
                <a:solidFill>
                  <a:schemeClr val="bg1"/>
                </a:solidFill>
              </a:rPr>
              <a:t>Das gute Leben!</a:t>
            </a:r>
            <a:endParaRPr lang="en-US" sz="3200" dirty="0">
              <a:solidFill>
                <a:schemeClr val="bg1"/>
              </a:solidFill>
            </a:endParaRPr>
          </a:p>
        </p:txBody>
      </p:sp>
      <p:sp>
        <p:nvSpPr>
          <p:cNvPr id="3" name="TextBox 2"/>
          <p:cNvSpPr txBox="1"/>
          <p:nvPr/>
        </p:nvSpPr>
        <p:spPr>
          <a:xfrm>
            <a:off x="189960" y="1170964"/>
            <a:ext cx="10687719" cy="954107"/>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Was muss man </a:t>
            </a:r>
            <a:r>
              <a:rPr lang="en-GB" sz="2800" b="1" dirty="0" err="1">
                <a:solidFill>
                  <a:schemeClr val="accent1">
                    <a:lumMod val="50000"/>
                  </a:schemeClr>
                </a:solidFill>
                <a:latin typeface="Century Gothic" panose="020B0502020202020204" pitchFamily="34" charset="0"/>
              </a:rPr>
              <a:t>machen</a:t>
            </a: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Say sentences about living healthily in German to your partner, and get their reaction!</a:t>
            </a:r>
          </a:p>
        </p:txBody>
      </p:sp>
      <p:sp>
        <p:nvSpPr>
          <p:cNvPr id="12" name="TextBox 11"/>
          <p:cNvSpPr txBox="1"/>
          <p:nvPr/>
        </p:nvSpPr>
        <p:spPr>
          <a:xfrm>
            <a:off x="2789580" y="3398986"/>
            <a:ext cx="1912730"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man muss...</a:t>
            </a:r>
          </a:p>
        </p:txBody>
      </p:sp>
      <p:sp>
        <p:nvSpPr>
          <p:cNvPr id="13" name="TextBox 12"/>
          <p:cNvSpPr txBox="1"/>
          <p:nvPr/>
        </p:nvSpPr>
        <p:spPr>
          <a:xfrm>
            <a:off x="1098827" y="4582243"/>
            <a:ext cx="3107634"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man muss... nicht...</a:t>
            </a:r>
          </a:p>
        </p:txBody>
      </p:sp>
      <p:sp>
        <p:nvSpPr>
          <p:cNvPr id="14" name="TextBox 13"/>
          <p:cNvSpPr txBox="1"/>
          <p:nvPr/>
        </p:nvSpPr>
        <p:spPr>
          <a:xfrm>
            <a:off x="587323" y="3918340"/>
            <a:ext cx="514846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man muss keinen/keine/kein...</a:t>
            </a:r>
          </a:p>
        </p:txBody>
      </p:sp>
      <p:sp>
        <p:nvSpPr>
          <p:cNvPr id="15" name="TextBox 14"/>
          <p:cNvSpPr txBox="1"/>
          <p:nvPr/>
        </p:nvSpPr>
        <p:spPr>
          <a:xfrm>
            <a:off x="1242310" y="3040032"/>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man kann...</a:t>
            </a:r>
          </a:p>
        </p:txBody>
      </p:sp>
      <p:sp>
        <p:nvSpPr>
          <p:cNvPr id="16" name="TextBox 15"/>
          <p:cNvSpPr txBox="1"/>
          <p:nvPr/>
        </p:nvSpPr>
        <p:spPr>
          <a:xfrm>
            <a:off x="7731247" y="4839619"/>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-früh ins Bett gehen</a:t>
            </a:r>
          </a:p>
        </p:txBody>
      </p:sp>
      <p:sp>
        <p:nvSpPr>
          <p:cNvPr id="17" name="TextBox 16"/>
          <p:cNvSpPr txBox="1"/>
          <p:nvPr/>
        </p:nvSpPr>
        <p:spPr>
          <a:xfrm>
            <a:off x="9092430" y="3941616"/>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-Angst haben</a:t>
            </a:r>
          </a:p>
        </p:txBody>
      </p:sp>
      <p:sp>
        <p:nvSpPr>
          <p:cNvPr id="18" name="TextBox 17"/>
          <p:cNvSpPr txBox="1"/>
          <p:nvPr/>
        </p:nvSpPr>
        <p:spPr>
          <a:xfrm>
            <a:off x="9444756" y="3128443"/>
            <a:ext cx="3054625" cy="830997"/>
          </a:xfrm>
          <a:prstGeom prst="rect">
            <a:avLst/>
          </a:prstGeom>
          <a:noFill/>
        </p:spPr>
        <p:txBody>
          <a:bodyPr wrap="square" rtlCol="0">
            <a:spAutoFit/>
          </a:bodyPr>
          <a:lstStyle/>
          <a:p>
            <a:r>
              <a:rPr lang="en-GB" sz="2400">
                <a:solidFill>
                  <a:schemeClr val="bg1"/>
                </a:solidFill>
                <a:latin typeface="Century Gothic" panose="020B0502020202020204" pitchFamily="34" charset="0"/>
              </a:rPr>
              <a:t>-genug Wasser trinken</a:t>
            </a:r>
          </a:p>
        </p:txBody>
      </p:sp>
      <p:sp>
        <p:nvSpPr>
          <p:cNvPr id="19" name="TextBox 18"/>
          <p:cNvSpPr txBox="1"/>
          <p:nvPr/>
        </p:nvSpPr>
        <p:spPr>
          <a:xfrm>
            <a:off x="6219621" y="3920391"/>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-gesund essen</a:t>
            </a:r>
          </a:p>
        </p:txBody>
      </p:sp>
      <p:sp>
        <p:nvSpPr>
          <p:cNvPr id="20" name="TextBox 19"/>
          <p:cNvSpPr txBox="1"/>
          <p:nvPr/>
        </p:nvSpPr>
        <p:spPr>
          <a:xfrm>
            <a:off x="6780696" y="3456675"/>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-Sport machen</a:t>
            </a:r>
          </a:p>
        </p:txBody>
      </p:sp>
      <p:sp>
        <p:nvSpPr>
          <p:cNvPr id="21" name="TextBox 20"/>
          <p:cNvSpPr txBox="1"/>
          <p:nvPr/>
        </p:nvSpPr>
        <p:spPr>
          <a:xfrm>
            <a:off x="6881125" y="2975865"/>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-positiv bleiben</a:t>
            </a:r>
          </a:p>
        </p:txBody>
      </p:sp>
      <p:sp>
        <p:nvSpPr>
          <p:cNvPr id="22" name="TextBox 21"/>
          <p:cNvSpPr txBox="1"/>
          <p:nvPr/>
        </p:nvSpPr>
        <p:spPr>
          <a:xfrm>
            <a:off x="6341018" y="4386157"/>
            <a:ext cx="4536661"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-zu spät ins Bett gehen</a:t>
            </a:r>
          </a:p>
        </p:txBody>
      </p:sp>
      <p:sp>
        <p:nvSpPr>
          <p:cNvPr id="23" name="TextBox 22"/>
          <p:cNvSpPr txBox="1"/>
          <p:nvPr/>
        </p:nvSpPr>
        <p:spPr>
          <a:xfrm>
            <a:off x="8666672" y="2597717"/>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-Fleisch essen</a:t>
            </a:r>
          </a:p>
        </p:txBody>
      </p:sp>
      <p:sp>
        <p:nvSpPr>
          <p:cNvPr id="24" name="TextBox 23"/>
          <p:cNvSpPr txBox="1"/>
          <p:nvPr/>
        </p:nvSpPr>
        <p:spPr>
          <a:xfrm>
            <a:off x="7013787" y="5274539"/>
            <a:ext cx="4489544"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-oft mit Freunden reden</a:t>
            </a:r>
          </a:p>
        </p:txBody>
      </p:sp>
      <p:sp>
        <p:nvSpPr>
          <p:cNvPr id="25" name="Cloud Callout 24"/>
          <p:cNvSpPr/>
          <p:nvPr/>
        </p:nvSpPr>
        <p:spPr>
          <a:xfrm>
            <a:off x="6176492" y="2192290"/>
            <a:ext cx="5838087" cy="3913764"/>
          </a:xfrm>
          <a:prstGeom prst="cloudCallout">
            <a:avLst>
              <a:gd name="adj1" fmla="val 39923"/>
              <a:gd name="adj2" fmla="val 47701"/>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loud Callout 29"/>
          <p:cNvSpPr/>
          <p:nvPr/>
        </p:nvSpPr>
        <p:spPr>
          <a:xfrm>
            <a:off x="88894" y="2266366"/>
            <a:ext cx="5992059" cy="3908098"/>
          </a:xfrm>
          <a:prstGeom prst="cloudCallout">
            <a:avLst>
              <a:gd name="adj1" fmla="val -36803"/>
              <a:gd name="adj2" fmla="val 46760"/>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TextBox 30"/>
          <p:cNvSpPr txBox="1"/>
          <p:nvPr/>
        </p:nvSpPr>
        <p:spPr>
          <a:xfrm>
            <a:off x="1803813" y="4752431"/>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-früh ins Bett gehen</a:t>
            </a:r>
          </a:p>
        </p:txBody>
      </p:sp>
      <p:sp>
        <p:nvSpPr>
          <p:cNvPr id="32" name="TextBox 31"/>
          <p:cNvSpPr txBox="1"/>
          <p:nvPr/>
        </p:nvSpPr>
        <p:spPr>
          <a:xfrm>
            <a:off x="3164996" y="3854428"/>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-Angst haben</a:t>
            </a:r>
          </a:p>
        </p:txBody>
      </p:sp>
      <p:sp>
        <p:nvSpPr>
          <p:cNvPr id="33" name="TextBox 32"/>
          <p:cNvSpPr txBox="1"/>
          <p:nvPr/>
        </p:nvSpPr>
        <p:spPr>
          <a:xfrm>
            <a:off x="292187" y="3833203"/>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-gesund essen</a:t>
            </a:r>
          </a:p>
        </p:txBody>
      </p:sp>
      <p:sp>
        <p:nvSpPr>
          <p:cNvPr id="34" name="TextBox 33"/>
          <p:cNvSpPr txBox="1"/>
          <p:nvPr/>
        </p:nvSpPr>
        <p:spPr>
          <a:xfrm>
            <a:off x="853262" y="3369487"/>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-Sport machen</a:t>
            </a:r>
          </a:p>
        </p:txBody>
      </p:sp>
      <p:sp>
        <p:nvSpPr>
          <p:cNvPr id="35" name="TextBox 34"/>
          <p:cNvSpPr txBox="1"/>
          <p:nvPr/>
        </p:nvSpPr>
        <p:spPr>
          <a:xfrm>
            <a:off x="1089287" y="2957872"/>
            <a:ext cx="30546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positiv</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denken</a:t>
            </a:r>
            <a:endParaRPr lang="en-GB" sz="2400" dirty="0">
              <a:solidFill>
                <a:schemeClr val="bg1"/>
              </a:solidFill>
              <a:latin typeface="Century Gothic" panose="020B0502020202020204" pitchFamily="34" charset="0"/>
            </a:endParaRPr>
          </a:p>
        </p:txBody>
      </p:sp>
      <p:sp>
        <p:nvSpPr>
          <p:cNvPr id="36" name="TextBox 35"/>
          <p:cNvSpPr txBox="1"/>
          <p:nvPr/>
        </p:nvSpPr>
        <p:spPr>
          <a:xfrm>
            <a:off x="413584" y="4298969"/>
            <a:ext cx="4536661"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-zu spät ins Bett gehen</a:t>
            </a:r>
          </a:p>
        </p:txBody>
      </p:sp>
      <p:sp>
        <p:nvSpPr>
          <p:cNvPr id="37" name="TextBox 36"/>
          <p:cNvSpPr txBox="1"/>
          <p:nvPr/>
        </p:nvSpPr>
        <p:spPr>
          <a:xfrm>
            <a:off x="3281301" y="3289987"/>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-Fleisch essen</a:t>
            </a:r>
          </a:p>
        </p:txBody>
      </p:sp>
      <p:sp>
        <p:nvSpPr>
          <p:cNvPr id="38" name="TextBox 37"/>
          <p:cNvSpPr txBox="1"/>
          <p:nvPr/>
        </p:nvSpPr>
        <p:spPr>
          <a:xfrm>
            <a:off x="1086353" y="5187351"/>
            <a:ext cx="4489544"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-oft mit Freunden reden</a:t>
            </a:r>
          </a:p>
        </p:txBody>
      </p:sp>
      <p:sp>
        <p:nvSpPr>
          <p:cNvPr id="45" name="TextBox 44"/>
          <p:cNvSpPr txBox="1"/>
          <p:nvPr/>
        </p:nvSpPr>
        <p:spPr>
          <a:xfrm>
            <a:off x="8428415" y="4550706"/>
            <a:ext cx="2550019"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Das </a:t>
            </a:r>
            <a:r>
              <a:rPr lang="en-GB" sz="2400" dirty="0" err="1">
                <a:solidFill>
                  <a:schemeClr val="bg1"/>
                </a:solidFill>
                <a:latin typeface="Century Gothic" panose="020B0502020202020204" pitchFamily="34" charset="0"/>
              </a:rPr>
              <a:t>ist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wichtig</a:t>
            </a:r>
            <a:r>
              <a:rPr lang="en-GB" sz="2400" dirty="0">
                <a:solidFill>
                  <a:schemeClr val="bg1"/>
                </a:solidFill>
                <a:latin typeface="Century Gothic" panose="020B0502020202020204" pitchFamily="34" charset="0"/>
              </a:rPr>
              <a:t>.</a:t>
            </a:r>
          </a:p>
        </p:txBody>
      </p:sp>
      <p:sp>
        <p:nvSpPr>
          <p:cNvPr id="46" name="TextBox 45"/>
          <p:cNvSpPr txBox="1"/>
          <p:nvPr/>
        </p:nvSpPr>
        <p:spPr>
          <a:xfrm>
            <a:off x="6940129" y="5057079"/>
            <a:ext cx="3792536"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Das </a:t>
            </a:r>
            <a:r>
              <a:rPr lang="en-GB" sz="2400" dirty="0" err="1">
                <a:solidFill>
                  <a:schemeClr val="bg1"/>
                </a:solidFill>
                <a:latin typeface="Century Gothic" panose="020B0502020202020204" pitchFamily="34" charset="0"/>
              </a:rPr>
              <a:t>ist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nicht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wichtig</a:t>
            </a:r>
            <a:r>
              <a:rPr lang="en-GB" sz="2400" dirty="0">
                <a:solidFill>
                  <a:schemeClr val="bg1"/>
                </a:solidFill>
                <a:latin typeface="Century Gothic" panose="020B0502020202020204" pitchFamily="34" charset="0"/>
              </a:rPr>
              <a:t>.</a:t>
            </a:r>
          </a:p>
        </p:txBody>
      </p:sp>
      <p:sp>
        <p:nvSpPr>
          <p:cNvPr id="47" name="TextBox 46"/>
          <p:cNvSpPr txBox="1"/>
          <p:nvPr/>
        </p:nvSpPr>
        <p:spPr>
          <a:xfrm>
            <a:off x="6579382" y="4038392"/>
            <a:ext cx="5148468"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Das </a:t>
            </a:r>
            <a:r>
              <a:rPr lang="en-GB" sz="2400" dirty="0" err="1">
                <a:solidFill>
                  <a:schemeClr val="bg1"/>
                </a:solidFill>
                <a:latin typeface="Century Gothic" panose="020B0502020202020204" pitchFamily="34" charset="0"/>
              </a:rPr>
              <a:t>ist</a:t>
            </a:r>
            <a:r>
              <a:rPr lang="en-GB" sz="2400" dirty="0">
                <a:solidFill>
                  <a:schemeClr val="bg1"/>
                </a:solidFill>
                <a:latin typeface="Century Gothic" panose="020B0502020202020204" pitchFamily="34" charset="0"/>
              </a:rPr>
              <a:t> (k)</a:t>
            </a:r>
            <a:r>
              <a:rPr lang="en-GB" sz="2400" dirty="0" err="1">
                <a:solidFill>
                  <a:schemeClr val="bg1"/>
                </a:solidFill>
                <a:latin typeface="Century Gothic" panose="020B0502020202020204" pitchFamily="34" charset="0"/>
              </a:rPr>
              <a:t>eine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gute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Idee</a:t>
            </a:r>
            <a:r>
              <a:rPr lang="en-GB" sz="2400" dirty="0">
                <a:solidFill>
                  <a:schemeClr val="bg1"/>
                </a:solidFill>
                <a:latin typeface="Century Gothic" panose="020B0502020202020204" pitchFamily="34" charset="0"/>
              </a:rPr>
              <a:t>!</a:t>
            </a:r>
          </a:p>
        </p:txBody>
      </p:sp>
      <p:sp>
        <p:nvSpPr>
          <p:cNvPr id="48" name="TextBox 47"/>
          <p:cNvSpPr txBox="1"/>
          <p:nvPr/>
        </p:nvSpPr>
        <p:spPr>
          <a:xfrm>
            <a:off x="7054105" y="3038776"/>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Ja, das ist richtig.</a:t>
            </a:r>
          </a:p>
        </p:txBody>
      </p:sp>
      <p:sp>
        <p:nvSpPr>
          <p:cNvPr id="49" name="TextBox 48"/>
          <p:cNvSpPr txBox="1"/>
          <p:nvPr/>
        </p:nvSpPr>
        <p:spPr>
          <a:xfrm>
            <a:off x="2934628" y="2458763"/>
            <a:ext cx="468972" cy="646331"/>
          </a:xfrm>
          <a:prstGeom prst="rect">
            <a:avLst/>
          </a:prstGeom>
          <a:noFill/>
        </p:spPr>
        <p:txBody>
          <a:bodyPr wrap="square" rtlCol="0">
            <a:spAutoFit/>
          </a:bodyPr>
          <a:lstStyle/>
          <a:p>
            <a:r>
              <a:rPr lang="en-GB" sz="3600" b="1">
                <a:solidFill>
                  <a:schemeClr val="bg1"/>
                </a:solidFill>
                <a:latin typeface="Century Gothic" panose="020B0502020202020204" pitchFamily="34" charset="0"/>
              </a:rPr>
              <a:t>A</a:t>
            </a:r>
          </a:p>
        </p:txBody>
      </p:sp>
      <p:sp>
        <p:nvSpPr>
          <p:cNvPr id="50" name="TextBox 49"/>
          <p:cNvSpPr txBox="1"/>
          <p:nvPr/>
        </p:nvSpPr>
        <p:spPr>
          <a:xfrm>
            <a:off x="9042275" y="2458334"/>
            <a:ext cx="468972" cy="646331"/>
          </a:xfrm>
          <a:prstGeom prst="rect">
            <a:avLst/>
          </a:prstGeom>
          <a:noFill/>
        </p:spPr>
        <p:txBody>
          <a:bodyPr wrap="square" rtlCol="0">
            <a:spAutoFit/>
          </a:bodyPr>
          <a:lstStyle/>
          <a:p>
            <a:r>
              <a:rPr lang="en-GB" sz="3600" b="1">
                <a:solidFill>
                  <a:schemeClr val="bg1"/>
                </a:solidFill>
                <a:latin typeface="Century Gothic" panose="020B0502020202020204" pitchFamily="34" charset="0"/>
              </a:rPr>
              <a:t>B</a:t>
            </a:r>
          </a:p>
        </p:txBody>
      </p:sp>
      <p:sp>
        <p:nvSpPr>
          <p:cNvPr id="51" name="TextBox 50"/>
          <p:cNvSpPr txBox="1"/>
          <p:nvPr/>
        </p:nvSpPr>
        <p:spPr>
          <a:xfrm>
            <a:off x="8504851" y="3530964"/>
            <a:ext cx="3343926"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Nein, das ist falsch.</a:t>
            </a:r>
          </a:p>
        </p:txBody>
      </p:sp>
      <p:sp>
        <p:nvSpPr>
          <p:cNvPr id="42"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71120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93980460"/>
              </p:ext>
            </p:extLst>
          </p:nvPr>
        </p:nvGraphicFramePr>
        <p:xfrm>
          <a:off x="343877" y="1316609"/>
          <a:ext cx="5652477" cy="4590888"/>
        </p:xfrm>
        <a:graphic>
          <a:graphicData uri="http://schemas.openxmlformats.org/drawingml/2006/table">
            <a:tbl>
              <a:tblPr firstRow="1" bandRow="1">
                <a:tableStyleId>{5940675A-B579-460E-94D1-54222C63F5DA}</a:tableStyleId>
              </a:tblPr>
              <a:tblGrid>
                <a:gridCol w="5652477">
                  <a:extLst>
                    <a:ext uri="{9D8B030D-6E8A-4147-A177-3AD203B41FA5}">
                      <a16:colId xmlns:a16="http://schemas.microsoft.com/office/drawing/2014/main" val="20000"/>
                    </a:ext>
                  </a:extLst>
                </a:gridCol>
              </a:tblGrid>
              <a:tr h="765148">
                <a:tc>
                  <a:txBody>
                    <a:bodyPr/>
                    <a:lstStyle/>
                    <a:p>
                      <a:r>
                        <a:rPr lang="en-GB" sz="2400" dirty="0">
                          <a:solidFill>
                            <a:schemeClr val="accent1">
                              <a:lumMod val="50000"/>
                            </a:schemeClr>
                          </a:solidFill>
                          <a:latin typeface="Century Gothic" panose="020B0502020202020204" pitchFamily="34" charset="0"/>
                        </a:rPr>
                        <a:t>1) Am</a:t>
                      </a:r>
                      <a:r>
                        <a:rPr lang="en-GB" sz="2400" baseline="0" dirty="0">
                          <a:solidFill>
                            <a:schemeClr val="accent1">
                              <a:lumMod val="50000"/>
                            </a:schemeClr>
                          </a:solidFill>
                          <a:latin typeface="Century Gothic" panose="020B0502020202020204" pitchFamily="34" charset="0"/>
                        </a:rPr>
                        <a:t> I </a:t>
                      </a:r>
                      <a:r>
                        <a:rPr lang="en-GB" sz="2400" dirty="0">
                          <a:solidFill>
                            <a:schemeClr val="accent1">
                              <a:lumMod val="50000"/>
                            </a:schemeClr>
                          </a:solidFill>
                          <a:latin typeface="Century Gothic" panose="020B0502020202020204" pitchFamily="34" charset="0"/>
                        </a:rPr>
                        <a:t>allowed to sing?</a:t>
                      </a:r>
                    </a:p>
                  </a:txBody>
                  <a:tcPr anchor="ctr"/>
                </a:tc>
                <a:extLst>
                  <a:ext uri="{0D108BD9-81ED-4DB2-BD59-A6C34878D82A}">
                    <a16:rowId xmlns:a16="http://schemas.microsoft.com/office/drawing/2014/main" val="10000"/>
                  </a:ext>
                </a:extLst>
              </a:tr>
              <a:tr h="765148">
                <a:tc>
                  <a:txBody>
                    <a:bodyPr/>
                    <a:lstStyle/>
                    <a:p>
                      <a:r>
                        <a:rPr lang="en-GB" sz="2400" dirty="0">
                          <a:solidFill>
                            <a:schemeClr val="accent1">
                              <a:lumMod val="50000"/>
                            </a:schemeClr>
                          </a:solidFill>
                          <a:latin typeface="Century Gothic" panose="020B0502020202020204" pitchFamily="34" charset="0"/>
                        </a:rPr>
                        <a:t>2) He</a:t>
                      </a:r>
                      <a:r>
                        <a:rPr lang="en-GB" sz="2400" baseline="0"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has to be quiet.</a:t>
                      </a:r>
                    </a:p>
                  </a:txBody>
                  <a:tcPr anchor="ctr"/>
                </a:tc>
                <a:extLst>
                  <a:ext uri="{0D108BD9-81ED-4DB2-BD59-A6C34878D82A}">
                    <a16:rowId xmlns:a16="http://schemas.microsoft.com/office/drawing/2014/main" val="10001"/>
                  </a:ext>
                </a:extLst>
              </a:tr>
              <a:tr h="765148">
                <a:tc>
                  <a:txBody>
                    <a:bodyPr/>
                    <a:lstStyle/>
                    <a:p>
                      <a:r>
                        <a:rPr lang="en-GB" sz="2400" dirty="0">
                          <a:solidFill>
                            <a:schemeClr val="accent1">
                              <a:lumMod val="50000"/>
                            </a:schemeClr>
                          </a:solidFill>
                          <a:latin typeface="Century Gothic" panose="020B0502020202020204" pitchFamily="34" charset="0"/>
                        </a:rPr>
                        <a:t>3) She wants</a:t>
                      </a:r>
                      <a:r>
                        <a:rPr lang="en-GB" sz="2400" baseline="0" dirty="0">
                          <a:solidFill>
                            <a:schemeClr val="accent1">
                              <a:lumMod val="50000"/>
                            </a:schemeClr>
                          </a:solidFill>
                          <a:latin typeface="Century Gothic" panose="020B0502020202020204" pitchFamily="34" charset="0"/>
                        </a:rPr>
                        <a:t> be happy.</a:t>
                      </a:r>
                      <a:endParaRPr lang="en-GB" sz="240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r h="765148">
                <a:tc>
                  <a:txBody>
                    <a:bodyPr/>
                    <a:lstStyle/>
                    <a:p>
                      <a:r>
                        <a:rPr lang="en-GB" sz="2400" dirty="0">
                          <a:solidFill>
                            <a:schemeClr val="accent1">
                              <a:lumMod val="50000"/>
                            </a:schemeClr>
                          </a:solidFill>
                          <a:latin typeface="Century Gothic" panose="020B0502020202020204" pitchFamily="34" charset="0"/>
                        </a:rPr>
                        <a:t>4) You don’t want to be ill.</a:t>
                      </a:r>
                    </a:p>
                  </a:txBody>
                  <a:tcPr anchor="ctr"/>
                </a:tc>
                <a:extLst>
                  <a:ext uri="{0D108BD9-81ED-4DB2-BD59-A6C34878D82A}">
                    <a16:rowId xmlns:a16="http://schemas.microsoft.com/office/drawing/2014/main" val="10003"/>
                  </a:ext>
                </a:extLst>
              </a:tr>
              <a:tr h="765148">
                <a:tc>
                  <a:txBody>
                    <a:bodyPr/>
                    <a:lstStyle/>
                    <a:p>
                      <a:r>
                        <a:rPr lang="en-GB" sz="2400" dirty="0">
                          <a:solidFill>
                            <a:schemeClr val="accent1">
                              <a:lumMod val="50000"/>
                            </a:schemeClr>
                          </a:solidFill>
                          <a:latin typeface="Century Gothic" panose="020B0502020202020204" pitchFamily="34" charset="0"/>
                        </a:rPr>
                        <a:t>5) You don’t have to</a:t>
                      </a:r>
                      <a:r>
                        <a:rPr lang="en-GB" sz="2400" baseline="0" dirty="0">
                          <a:solidFill>
                            <a:schemeClr val="accent1">
                              <a:lumMod val="50000"/>
                            </a:schemeClr>
                          </a:solidFill>
                          <a:latin typeface="Century Gothic" panose="020B0502020202020204" pitchFamily="34" charset="0"/>
                        </a:rPr>
                        <a:t> be sad.</a:t>
                      </a:r>
                      <a:endParaRPr lang="en-GB" sz="240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4"/>
                  </a:ext>
                </a:extLst>
              </a:tr>
              <a:tr h="765148">
                <a:tc>
                  <a:txBody>
                    <a:bodyPr/>
                    <a:lstStyle/>
                    <a:p>
                      <a:r>
                        <a:rPr lang="en-GB" sz="2400" dirty="0">
                          <a:solidFill>
                            <a:schemeClr val="accent1">
                              <a:lumMod val="50000"/>
                            </a:schemeClr>
                          </a:solidFill>
                          <a:latin typeface="Century Gothic" panose="020B0502020202020204" pitchFamily="34" charset="0"/>
                        </a:rPr>
                        <a:t>6) I am not allowed a mobile</a:t>
                      </a:r>
                      <a:r>
                        <a:rPr lang="en-GB" sz="2400" baseline="0" dirty="0">
                          <a:solidFill>
                            <a:schemeClr val="accent1">
                              <a:lumMod val="50000"/>
                            </a:schemeClr>
                          </a:solidFill>
                          <a:latin typeface="Century Gothic" panose="020B0502020202020204" pitchFamily="34" charset="0"/>
                        </a:rPr>
                        <a:t> phone.</a:t>
                      </a:r>
                      <a:endParaRPr lang="en-GB" sz="240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8" name="TextBox 7"/>
          <p:cNvSpPr txBox="1"/>
          <p:nvPr/>
        </p:nvSpPr>
        <p:spPr>
          <a:xfrm>
            <a:off x="6140657" y="1452690"/>
            <a:ext cx="5871356" cy="523220"/>
          </a:xfrm>
          <a:prstGeom prst="rect">
            <a:avLst/>
          </a:prstGeom>
          <a:noFill/>
        </p:spPr>
        <p:txBody>
          <a:bodyPr wrap="square" rtlCol="0">
            <a:spAutoFit/>
          </a:bodyPr>
          <a:lstStyle/>
          <a:p>
            <a:r>
              <a:rPr lang="en-GB" sz="2800" b="1" i="1" dirty="0" err="1">
                <a:solidFill>
                  <a:srgbClr val="DAA520"/>
                </a:solidFill>
                <a:latin typeface="Century Gothic" panose="020B0502020202020204" pitchFamily="34" charset="0"/>
              </a:rPr>
              <a:t>Darf</a:t>
            </a:r>
            <a:r>
              <a:rPr lang="en-GB" sz="2800" b="1" i="1" dirty="0">
                <a:solidFill>
                  <a:srgbClr val="DAA520"/>
                </a:solidFill>
                <a:latin typeface="Century Gothic" panose="020B0502020202020204" pitchFamily="34" charset="0"/>
              </a:rPr>
              <a:t> </a:t>
            </a:r>
            <a:r>
              <a:rPr lang="en-GB" sz="2800" b="1" i="1" dirty="0" err="1">
                <a:solidFill>
                  <a:srgbClr val="DAA520"/>
                </a:solidFill>
                <a:latin typeface="Century Gothic" panose="020B0502020202020204" pitchFamily="34" charset="0"/>
              </a:rPr>
              <a:t>ich</a:t>
            </a:r>
            <a:r>
              <a:rPr lang="en-GB" sz="2800" b="1" i="1" dirty="0">
                <a:solidFill>
                  <a:srgbClr val="DAA520"/>
                </a:solidFill>
                <a:latin typeface="Century Gothic" panose="020B0502020202020204" pitchFamily="34" charset="0"/>
              </a:rPr>
              <a:t> </a:t>
            </a:r>
            <a:r>
              <a:rPr lang="en-GB" sz="2800" b="1" i="1" dirty="0" err="1">
                <a:solidFill>
                  <a:srgbClr val="DAA520"/>
                </a:solidFill>
                <a:latin typeface="Century Gothic" panose="020B0502020202020204" pitchFamily="34" charset="0"/>
              </a:rPr>
              <a:t>singen</a:t>
            </a:r>
            <a:r>
              <a:rPr lang="en-GB" sz="2800" b="1" i="1" dirty="0">
                <a:solidFill>
                  <a:srgbClr val="DAA520"/>
                </a:solidFill>
                <a:latin typeface="Century Gothic" panose="020B0502020202020204" pitchFamily="34" charset="0"/>
              </a:rPr>
              <a:t>?</a:t>
            </a:r>
          </a:p>
        </p:txBody>
      </p:sp>
      <p:sp>
        <p:nvSpPr>
          <p:cNvPr id="9" name="TextBox 8"/>
          <p:cNvSpPr txBox="1"/>
          <p:nvPr/>
        </p:nvSpPr>
        <p:spPr>
          <a:xfrm>
            <a:off x="6140657" y="2205266"/>
            <a:ext cx="5871356" cy="523220"/>
          </a:xfrm>
          <a:prstGeom prst="rect">
            <a:avLst/>
          </a:prstGeom>
          <a:noFill/>
        </p:spPr>
        <p:txBody>
          <a:bodyPr wrap="square" rtlCol="0">
            <a:spAutoFit/>
          </a:bodyPr>
          <a:lstStyle/>
          <a:p>
            <a:r>
              <a:rPr lang="en-GB" sz="2800" b="1" i="1" dirty="0" err="1">
                <a:solidFill>
                  <a:srgbClr val="DAA520"/>
                </a:solidFill>
                <a:latin typeface="Century Gothic" panose="020B0502020202020204" pitchFamily="34" charset="0"/>
              </a:rPr>
              <a:t>Er</a:t>
            </a:r>
            <a:r>
              <a:rPr lang="en-GB" sz="2800" b="1" i="1" dirty="0">
                <a:solidFill>
                  <a:srgbClr val="DAA520"/>
                </a:solidFill>
                <a:latin typeface="Century Gothic" panose="020B0502020202020204" pitchFamily="34" charset="0"/>
              </a:rPr>
              <a:t> muss </a:t>
            </a:r>
            <a:r>
              <a:rPr lang="en-GB" sz="2800" b="1" i="1" dirty="0" err="1">
                <a:solidFill>
                  <a:srgbClr val="DAA520"/>
                </a:solidFill>
                <a:latin typeface="Century Gothic" panose="020B0502020202020204" pitchFamily="34" charset="0"/>
              </a:rPr>
              <a:t>ruhig</a:t>
            </a:r>
            <a:r>
              <a:rPr lang="en-GB" sz="2800" b="1" i="1" dirty="0">
                <a:solidFill>
                  <a:srgbClr val="DAA520"/>
                </a:solidFill>
                <a:latin typeface="Century Gothic" panose="020B0502020202020204" pitchFamily="34" charset="0"/>
              </a:rPr>
              <a:t> sein.</a:t>
            </a:r>
          </a:p>
        </p:txBody>
      </p:sp>
      <p:sp>
        <p:nvSpPr>
          <p:cNvPr id="10" name="TextBox 9"/>
          <p:cNvSpPr txBox="1"/>
          <p:nvPr/>
        </p:nvSpPr>
        <p:spPr>
          <a:xfrm>
            <a:off x="6109735" y="2964383"/>
            <a:ext cx="5871356" cy="523220"/>
          </a:xfrm>
          <a:prstGeom prst="rect">
            <a:avLst/>
          </a:prstGeom>
          <a:noFill/>
        </p:spPr>
        <p:txBody>
          <a:bodyPr wrap="square" rtlCol="0">
            <a:spAutoFit/>
          </a:bodyPr>
          <a:lstStyle/>
          <a:p>
            <a:r>
              <a:rPr lang="en-GB" sz="2800" b="1" i="1" dirty="0">
                <a:solidFill>
                  <a:srgbClr val="DAA520"/>
                </a:solidFill>
                <a:latin typeface="Century Gothic" panose="020B0502020202020204" pitchFamily="34" charset="0"/>
              </a:rPr>
              <a:t>Sie will </a:t>
            </a:r>
            <a:r>
              <a:rPr lang="en-GB" sz="2800" b="1" i="1" dirty="0" err="1">
                <a:solidFill>
                  <a:srgbClr val="DAA520"/>
                </a:solidFill>
                <a:latin typeface="Century Gothic" panose="020B0502020202020204" pitchFamily="34" charset="0"/>
              </a:rPr>
              <a:t>glücklich</a:t>
            </a:r>
            <a:r>
              <a:rPr lang="en-GB" sz="2800" b="1" i="1" dirty="0">
                <a:solidFill>
                  <a:srgbClr val="DAA520"/>
                </a:solidFill>
                <a:latin typeface="Century Gothic" panose="020B0502020202020204" pitchFamily="34" charset="0"/>
              </a:rPr>
              <a:t> sein.</a:t>
            </a:r>
          </a:p>
        </p:txBody>
      </p:sp>
      <p:sp>
        <p:nvSpPr>
          <p:cNvPr id="11" name="TextBox 10"/>
          <p:cNvSpPr txBox="1"/>
          <p:nvPr/>
        </p:nvSpPr>
        <p:spPr>
          <a:xfrm>
            <a:off x="6109735" y="3757903"/>
            <a:ext cx="5871356" cy="523220"/>
          </a:xfrm>
          <a:prstGeom prst="rect">
            <a:avLst/>
          </a:prstGeom>
          <a:noFill/>
        </p:spPr>
        <p:txBody>
          <a:bodyPr wrap="square" rtlCol="0">
            <a:spAutoFit/>
          </a:bodyPr>
          <a:lstStyle/>
          <a:p>
            <a:r>
              <a:rPr lang="en-GB" sz="2800" b="1" i="1">
                <a:solidFill>
                  <a:srgbClr val="DAA520"/>
                </a:solidFill>
                <a:latin typeface="Century Gothic" panose="020B0502020202020204" pitchFamily="34" charset="0"/>
              </a:rPr>
              <a:t>Du willst nicht krank sein.</a:t>
            </a:r>
            <a:endParaRPr lang="en-GB" sz="2800" b="1" i="1" dirty="0">
              <a:solidFill>
                <a:srgbClr val="DAA520"/>
              </a:solidFill>
              <a:latin typeface="Century Gothic" panose="020B0502020202020204" pitchFamily="34" charset="0"/>
            </a:endParaRPr>
          </a:p>
        </p:txBody>
      </p:sp>
      <p:sp>
        <p:nvSpPr>
          <p:cNvPr id="12" name="TextBox 11"/>
          <p:cNvSpPr txBox="1"/>
          <p:nvPr/>
        </p:nvSpPr>
        <p:spPr>
          <a:xfrm>
            <a:off x="6109735" y="4498582"/>
            <a:ext cx="5871356" cy="523220"/>
          </a:xfrm>
          <a:prstGeom prst="rect">
            <a:avLst/>
          </a:prstGeom>
          <a:noFill/>
        </p:spPr>
        <p:txBody>
          <a:bodyPr wrap="square" rtlCol="0">
            <a:spAutoFit/>
          </a:bodyPr>
          <a:lstStyle/>
          <a:p>
            <a:r>
              <a:rPr lang="en-GB" sz="2800" b="1" i="1" dirty="0">
                <a:solidFill>
                  <a:srgbClr val="DAA520"/>
                </a:solidFill>
                <a:latin typeface="Century Gothic" panose="020B0502020202020204" pitchFamily="34" charset="0"/>
              </a:rPr>
              <a:t>Du </a:t>
            </a:r>
            <a:r>
              <a:rPr lang="en-GB" sz="2800" b="1" i="1" dirty="0" err="1">
                <a:solidFill>
                  <a:srgbClr val="DAA520"/>
                </a:solidFill>
                <a:latin typeface="Century Gothic" panose="020B0502020202020204" pitchFamily="34" charset="0"/>
              </a:rPr>
              <a:t>musst</a:t>
            </a:r>
            <a:r>
              <a:rPr lang="en-GB" sz="2800" b="1" i="1" dirty="0">
                <a:solidFill>
                  <a:srgbClr val="DAA520"/>
                </a:solidFill>
                <a:latin typeface="Century Gothic" panose="020B0502020202020204" pitchFamily="34" charset="0"/>
              </a:rPr>
              <a:t> </a:t>
            </a:r>
            <a:r>
              <a:rPr lang="en-GB" sz="2800" b="1" i="1" dirty="0" err="1">
                <a:solidFill>
                  <a:srgbClr val="DAA520"/>
                </a:solidFill>
                <a:latin typeface="Century Gothic" panose="020B0502020202020204" pitchFamily="34" charset="0"/>
              </a:rPr>
              <a:t>nicht</a:t>
            </a:r>
            <a:r>
              <a:rPr lang="en-GB" sz="2800" b="1" i="1" dirty="0">
                <a:solidFill>
                  <a:srgbClr val="DAA520"/>
                </a:solidFill>
                <a:latin typeface="Century Gothic" panose="020B0502020202020204" pitchFamily="34" charset="0"/>
              </a:rPr>
              <a:t> </a:t>
            </a:r>
            <a:r>
              <a:rPr lang="en-GB" sz="2800" b="1" i="1" dirty="0" err="1">
                <a:solidFill>
                  <a:srgbClr val="DAA520"/>
                </a:solidFill>
                <a:latin typeface="Century Gothic" panose="020B0502020202020204" pitchFamily="34" charset="0"/>
              </a:rPr>
              <a:t>traurig</a:t>
            </a:r>
            <a:r>
              <a:rPr lang="en-GB" sz="2800" b="1" i="1" dirty="0">
                <a:solidFill>
                  <a:srgbClr val="DAA520"/>
                </a:solidFill>
                <a:latin typeface="Century Gothic" panose="020B0502020202020204" pitchFamily="34" charset="0"/>
              </a:rPr>
              <a:t> sein.</a:t>
            </a:r>
          </a:p>
        </p:txBody>
      </p:sp>
      <p:sp>
        <p:nvSpPr>
          <p:cNvPr id="13" name="TextBox 12"/>
          <p:cNvSpPr txBox="1"/>
          <p:nvPr/>
        </p:nvSpPr>
        <p:spPr>
          <a:xfrm>
            <a:off x="6109735" y="5239261"/>
            <a:ext cx="5871356" cy="523220"/>
          </a:xfrm>
          <a:prstGeom prst="rect">
            <a:avLst/>
          </a:prstGeom>
          <a:noFill/>
        </p:spPr>
        <p:txBody>
          <a:bodyPr wrap="square" rtlCol="0">
            <a:spAutoFit/>
          </a:bodyPr>
          <a:lstStyle/>
          <a:p>
            <a:r>
              <a:rPr lang="en-GB" sz="2800" b="1" i="1" dirty="0" err="1">
                <a:solidFill>
                  <a:srgbClr val="DAA520"/>
                </a:solidFill>
                <a:latin typeface="Century Gothic" panose="020B0502020202020204" pitchFamily="34" charset="0"/>
              </a:rPr>
              <a:t>Ich</a:t>
            </a:r>
            <a:r>
              <a:rPr lang="en-GB" sz="2800" b="1" i="1" dirty="0">
                <a:solidFill>
                  <a:srgbClr val="DAA520"/>
                </a:solidFill>
                <a:latin typeface="Century Gothic" panose="020B0502020202020204" pitchFamily="34" charset="0"/>
              </a:rPr>
              <a:t> </a:t>
            </a:r>
            <a:r>
              <a:rPr lang="en-GB" sz="2800" b="1" i="1" dirty="0" err="1">
                <a:solidFill>
                  <a:srgbClr val="DAA520"/>
                </a:solidFill>
                <a:latin typeface="Century Gothic" panose="020B0502020202020204" pitchFamily="34" charset="0"/>
              </a:rPr>
              <a:t>darf</a:t>
            </a:r>
            <a:r>
              <a:rPr lang="en-GB" sz="2800" b="1" i="1" dirty="0">
                <a:solidFill>
                  <a:srgbClr val="DAA520"/>
                </a:solidFill>
                <a:latin typeface="Century Gothic" panose="020B0502020202020204" pitchFamily="34" charset="0"/>
              </a:rPr>
              <a:t> </a:t>
            </a:r>
            <a:r>
              <a:rPr lang="en-GB" sz="2800" b="1" i="1" dirty="0" err="1">
                <a:solidFill>
                  <a:srgbClr val="DAA520"/>
                </a:solidFill>
                <a:latin typeface="Century Gothic" panose="020B0502020202020204" pitchFamily="34" charset="0"/>
              </a:rPr>
              <a:t>kein</a:t>
            </a:r>
            <a:r>
              <a:rPr lang="en-GB" sz="2800" b="1" i="1" dirty="0">
                <a:solidFill>
                  <a:srgbClr val="DAA520"/>
                </a:solidFill>
                <a:latin typeface="Century Gothic" panose="020B0502020202020204" pitchFamily="34" charset="0"/>
              </a:rPr>
              <a:t> Handy </a:t>
            </a:r>
            <a:r>
              <a:rPr lang="en-GB" sz="2800" b="1" i="1" dirty="0" err="1">
                <a:solidFill>
                  <a:srgbClr val="DAA520"/>
                </a:solidFill>
                <a:latin typeface="Century Gothic" panose="020B0502020202020204" pitchFamily="34" charset="0"/>
              </a:rPr>
              <a:t>haben</a:t>
            </a:r>
            <a:r>
              <a:rPr lang="en-GB" sz="2800" b="1" i="1" dirty="0">
                <a:solidFill>
                  <a:srgbClr val="DAA520"/>
                </a:solidFill>
                <a:latin typeface="Century Gothic" panose="020B0502020202020204" pitchFamily="34" charset="0"/>
              </a:rPr>
              <a:t>.</a:t>
            </a:r>
          </a:p>
        </p:txBody>
      </p:sp>
      <p:sp>
        <p:nvSpPr>
          <p:cNvPr id="2" name="Title 1">
            <a:extLst>
              <a:ext uri="{FF2B5EF4-FFF2-40B4-BE49-F238E27FC236}">
                <a16:creationId xmlns:a16="http://schemas.microsoft.com/office/drawing/2014/main" id="{07C47ED3-0380-0A40-BCAB-A0B2BF744AFC}"/>
              </a:ext>
            </a:extLst>
          </p:cNvPr>
          <p:cNvSpPr>
            <a:spLocks noGrp="1"/>
          </p:cNvSpPr>
          <p:nvPr>
            <p:ph type="title"/>
          </p:nvPr>
        </p:nvSpPr>
        <p:spPr>
          <a:xfrm>
            <a:off x="77274" y="84575"/>
            <a:ext cx="10515600" cy="1220495"/>
          </a:xfrm>
        </p:spPr>
        <p:txBody>
          <a:bodyPr>
            <a:normAutofit/>
          </a:bodyPr>
          <a:lstStyle/>
          <a:p>
            <a:r>
              <a:rPr lang="en-GB" sz="2800" b="1" dirty="0" err="1">
                <a:solidFill>
                  <a:schemeClr val="bg1"/>
                </a:solidFill>
              </a:rPr>
              <a:t>Schreib</a:t>
            </a:r>
            <a:r>
              <a:rPr lang="en-GB" sz="2800" b="1" dirty="0">
                <a:solidFill>
                  <a:schemeClr val="bg1"/>
                </a:solidFill>
              </a:rPr>
              <a:t> die </a:t>
            </a:r>
            <a:r>
              <a:rPr lang="en-GB" sz="2800" b="1" dirty="0" err="1">
                <a:solidFill>
                  <a:schemeClr val="bg1"/>
                </a:solidFill>
              </a:rPr>
              <a:t>Sätze</a:t>
            </a:r>
            <a:r>
              <a:rPr lang="en-GB" sz="2800" b="1" dirty="0">
                <a:solidFill>
                  <a:schemeClr val="bg1"/>
                </a:solidFill>
              </a:rPr>
              <a:t> auf Deutsch.</a:t>
            </a:r>
            <a:endParaRPr lang="en-US" sz="2800" dirty="0">
              <a:solidFill>
                <a:schemeClr val="bg1"/>
              </a:solidFill>
            </a:endParaRPr>
          </a:p>
        </p:txBody>
      </p:sp>
      <p:sp>
        <p:nvSpPr>
          <p:cNvPr id="17"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178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4429"/>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69041"/>
            <a:ext cx="9750706" cy="523220"/>
          </a:xfrm>
          <a:prstGeom prst="rect">
            <a:avLst/>
          </a:prstGeom>
          <a:noFill/>
        </p:spPr>
        <p:txBody>
          <a:bodyPr wrap="square" rtlCol="0">
            <a:spAutoFit/>
          </a:bodyPr>
          <a:lstStyle/>
          <a:p>
            <a:pPr algn="ctr">
              <a:tabLst>
                <a:tab pos="2865755" algn="ctr"/>
                <a:tab pos="5731510" algn="r"/>
              </a:tabLst>
            </a:pPr>
            <a:r>
              <a:rPr lang="en-GB" sz="2800" b="1" dirty="0">
                <a:solidFill>
                  <a:schemeClr val="accent1">
                    <a:lumMod val="50000"/>
                  </a:schemeClr>
                </a:solidFill>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ea typeface="Calibri" panose="020F0502020204030204" pitchFamily="34" charset="0"/>
                <a:cs typeface="Times New Roman" panose="02020603050405020304" pitchFamily="18" charset="0"/>
              </a:rPr>
              <a:t> (</a:t>
            </a:r>
            <a:r>
              <a:rPr lang="en-GB" sz="2800" b="1" dirty="0">
                <a:solidFill>
                  <a:schemeClr val="accent1">
                    <a:lumMod val="50000"/>
                  </a:schemeClr>
                </a:solidFill>
                <a:ea typeface="Calibri" panose="020F0502020204030204" pitchFamily="34" charset="0"/>
                <a:cs typeface="Calibri" panose="020F0502020204030204" pitchFamily="34" charset="0"/>
              </a:rPr>
              <a:t>Term 3.2, Week 4)</a:t>
            </a:r>
            <a:endParaRPr lang="en-GB" sz="2800" dirty="0">
              <a:solidFill>
                <a:schemeClr val="accent1">
                  <a:lumMod val="50000"/>
                </a:schemeClr>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7"/>
              </a:rPr>
              <a:t>Quizlet link</a:t>
            </a:r>
            <a:br>
              <a:rPr lang="en-GB" sz="2400" dirty="0">
                <a:solidFill>
                  <a:prstClr val="black"/>
                </a:solidFill>
              </a:rPr>
            </a:br>
            <a:endParaRPr lang="en-GB" sz="2400" dirty="0">
              <a:solidFill>
                <a:srgbClr val="115076"/>
              </a:solidFill>
            </a:endParaRPr>
          </a:p>
        </p:txBody>
      </p:sp>
      <p:sp>
        <p:nvSpPr>
          <p:cNvPr id="2" name="Rectangle 1"/>
          <p:cNvSpPr/>
          <p:nvPr/>
        </p:nvSpPr>
        <p:spPr>
          <a:xfrm>
            <a:off x="175149" y="5373936"/>
            <a:ext cx="11066804" cy="984885"/>
          </a:xfrm>
          <a:prstGeom prst="rect">
            <a:avLst/>
          </a:prstGeom>
        </p:spPr>
        <p:txBody>
          <a:bodyPr wrap="square">
            <a:spAutoFit/>
          </a:bodyPr>
          <a:lstStyle/>
          <a:p>
            <a:pPr>
              <a:defRPr/>
            </a:pPr>
            <a:r>
              <a:rPr lang="en-GB" sz="2000" b="1" dirty="0">
                <a:solidFill>
                  <a:srgbClr val="5B9BD5">
                    <a:lumMod val="50000"/>
                  </a:srgbClr>
                </a:solidFill>
              </a:rPr>
              <a:t>In addition, revisit:	</a:t>
            </a:r>
            <a:r>
              <a:rPr lang="en-GB" sz="2000" dirty="0">
                <a:solidFill>
                  <a:srgbClr val="5B9BD5">
                    <a:lumMod val="50000"/>
                  </a:srgbClr>
                </a:solidFill>
                <a:hlinkClick r:id="rId8"/>
              </a:rPr>
              <a:t>Term 3.1 Week 4</a:t>
            </a:r>
            <a:endParaRPr lang="en-GB" sz="2000" dirty="0">
              <a:solidFill>
                <a:srgbClr val="5B9BD5">
                  <a:lumMod val="50000"/>
                </a:srgbClr>
              </a:solidFill>
            </a:endParaRPr>
          </a:p>
          <a:p>
            <a:pPr>
              <a:defRPr/>
            </a:pPr>
            <a:r>
              <a:rPr lang="en-GB" sz="2000" dirty="0">
                <a:solidFill>
                  <a:srgbClr val="5B9BD5">
                    <a:lumMod val="50000"/>
                  </a:srgbClr>
                </a:solidFill>
              </a:rPr>
              <a:t>			</a:t>
            </a:r>
            <a:r>
              <a:rPr lang="en-GB" sz="2000" dirty="0">
                <a:solidFill>
                  <a:srgbClr val="5B9BD5">
                    <a:lumMod val="50000"/>
                  </a:srgbClr>
                </a:solidFill>
                <a:hlinkClick r:id="rId9"/>
              </a:rPr>
              <a:t>Term 2.2 Week 2</a:t>
            </a:r>
            <a:br>
              <a:rPr lang="en-GB" sz="2000" dirty="0">
                <a:solidFill>
                  <a:srgbClr val="5B9BD5">
                    <a:lumMod val="50000"/>
                  </a:srgbClr>
                </a:solidFill>
              </a:rPr>
            </a:br>
            <a:endParaRPr lang="en-GB"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descr="\\userfs\nca509\w2k\Downloads\frame (36).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0524" y="2546395"/>
            <a:ext cx="1012361" cy="1036595"/>
          </a:xfrm>
          <a:prstGeom prst="rect">
            <a:avLst/>
          </a:prstGeom>
          <a:noFill/>
          <a:ln>
            <a:noFill/>
          </a:ln>
        </p:spPr>
      </p:pic>
    </p:spTree>
    <p:extLst>
      <p:ext uri="{BB962C8B-B14F-4D97-AF65-F5344CB8AC3E}">
        <p14:creationId xmlns:p14="http://schemas.microsoft.com/office/powerpoint/2010/main" val="421072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857C-C3A9-4C46-BD69-0AC31F2C7DF3}"/>
              </a:ext>
            </a:extLst>
          </p:cNvPr>
          <p:cNvSpPr>
            <a:spLocks noGrp="1"/>
          </p:cNvSpPr>
          <p:nvPr>
            <p:ph type="title"/>
          </p:nvPr>
        </p:nvSpPr>
        <p:spPr>
          <a:xfrm>
            <a:off x="4736907" y="326153"/>
            <a:ext cx="2691063" cy="116492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9757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761ECE2-DBE6-824F-8756-895A8DB1C860}"/>
              </a:ext>
            </a:extLst>
          </p:cNvPr>
          <p:cNvSpPr>
            <a:spLocks noGrp="1"/>
          </p:cNvSpPr>
          <p:nvPr>
            <p:ph type="title"/>
          </p:nvPr>
        </p:nvSpPr>
        <p:spPr>
          <a:xfrm>
            <a:off x="5471544" y="235037"/>
            <a:ext cx="1228925" cy="1312937"/>
          </a:xfrm>
        </p:spPr>
        <p:txBody>
          <a:bodyPr>
            <a:noAutofit/>
          </a:bodyPr>
          <a:lstStyle/>
          <a:p>
            <a:pPr algn="ctr"/>
            <a:r>
              <a:rPr lang="en-GB" sz="9600" b="1" dirty="0" err="1">
                <a:solidFill>
                  <a:srgbClr val="002060"/>
                </a:solidFill>
              </a:rPr>
              <a:t>ü</a:t>
            </a:r>
            <a:endParaRPr lang="en-US" sz="9600" dirty="0"/>
          </a:p>
        </p:txBody>
      </p:sp>
      <p:pic>
        <p:nvPicPr>
          <p:cNvPr id="17" name="Picture 16" descr="fingers crossed"/>
          <p:cNvPicPr>
            <a:picLocks noChangeAspect="1"/>
          </p:cNvPicPr>
          <p:nvPr/>
        </p:nvPicPr>
        <p:blipFill>
          <a:blip r:embed="rId10">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745280" y="1109375"/>
            <a:ext cx="4313682" cy="2310901"/>
          </a:xfrm>
          <a:prstGeom prst="rect">
            <a:avLst/>
          </a:prstGeom>
        </p:spPr>
      </p:pic>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pic>
        <p:nvPicPr>
          <p:cNvPr id="11" name="Picture 4" descr="bod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7125" y="1503763"/>
            <a:ext cx="432351" cy="168040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descr="arrow pointing to the person's back"/>
          <p:cNvCxnSpPr/>
          <p:nvPr/>
        </p:nvCxnSpPr>
        <p:spPr>
          <a:xfrm flipH="1" flipV="1">
            <a:off x="2302333" y="1986250"/>
            <a:ext cx="791160" cy="50219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the separate piece of pizz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93543" y="4479878"/>
            <a:ext cx="844652" cy="561694"/>
          </a:xfrm>
          <a:prstGeom prst="rect">
            <a:avLst/>
          </a:prstGeom>
        </p:spPr>
      </p:pic>
      <p:pic>
        <p:nvPicPr>
          <p:cNvPr id="3" name="Picture 2" descr="piece of pizz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606" y="4479878"/>
            <a:ext cx="1369185" cy="1316700"/>
          </a:xfrm>
          <a:prstGeom prst="rect">
            <a:avLst/>
          </a:prstGeom>
        </p:spPr>
      </p:pic>
      <p:cxnSp>
        <p:nvCxnSpPr>
          <p:cNvPr id="13" name="Straight Arrow Connector 12" descr="arrow pointing to the piece of pizza"/>
          <p:cNvCxnSpPr/>
          <p:nvPr/>
        </p:nvCxnSpPr>
        <p:spPr>
          <a:xfrm flipH="1" flipV="1">
            <a:off x="10842077" y="5079854"/>
            <a:ext cx="331138" cy="46501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54427" y="5439905"/>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have to/must]</a:t>
            </a:r>
          </a:p>
        </p:txBody>
      </p:sp>
      <p:sp>
        <p:nvSpPr>
          <p:cNvPr id="18" name="TextBox 17"/>
          <p:cNvSpPr txBox="1"/>
          <p:nvPr/>
        </p:nvSpPr>
        <p:spPr>
          <a:xfrm>
            <a:off x="957882" y="478851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[luck/happiness]</a:t>
            </a:r>
          </a:p>
        </p:txBody>
      </p:sp>
      <p:sp>
        <p:nvSpPr>
          <p:cNvPr id="16" name="TextBox 15"/>
          <p:cNvSpPr txBox="1"/>
          <p:nvPr/>
        </p:nvSpPr>
        <p:spPr>
          <a:xfrm>
            <a:off x="8605978" y="1319124"/>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wish]</a:t>
            </a:r>
          </a:p>
        </p:txBody>
      </p:sp>
    </p:spTree>
    <p:extLst>
      <p:ext uri="{BB962C8B-B14F-4D97-AF65-F5344CB8AC3E}">
        <p14:creationId xmlns:p14="http://schemas.microsoft.com/office/powerpoint/2010/main" val="136335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ück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5" name="Rücken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wüns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6" name="wünsch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lück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Glück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müssen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8" name="müssen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tück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subTnLst>
                                    <p:audio>
                                      <p:cMediaNode>
                                        <p:cTn display="0" masterRel="sameClick">
                                          <p:stCondLst>
                                            <p:cond evt="begin" delay="0">
                                              <p:tn val="69"/>
                                            </p:cond>
                                          </p:stCondLst>
                                          <p:endCondLst>
                                            <p:cond evt="onStopAudio" delay="0">
                                              <p:tgtEl>
                                                <p:sldTgt/>
                                              </p:tgtEl>
                                            </p:cond>
                                          </p:endCondLst>
                                        </p:cTn>
                                        <p:tgtEl>
                                          <p:sndTgt r:embed="rId9" name="Stück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6" grpId="0"/>
      <p:bldP spid="7" grpId="0"/>
      <p:bldP spid="8" grpId="0"/>
      <p:bldP spid="9" grpId="0"/>
      <p:bldP spid="15" grpId="0"/>
      <p:bldP spid="18"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0513-155B-7D4A-B464-18BD4FA54AC3}"/>
              </a:ext>
            </a:extLst>
          </p:cNvPr>
          <p:cNvSpPr>
            <a:spLocks noGrp="1"/>
          </p:cNvSpPr>
          <p:nvPr>
            <p:ph type="title"/>
          </p:nvPr>
        </p:nvSpPr>
        <p:spPr>
          <a:xfrm>
            <a:off x="5082183" y="235038"/>
            <a:ext cx="2027632" cy="1312937"/>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161292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ück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wüns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lück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müss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tüc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2953-3E2C-2E42-9B4C-8E599AF5A988}"/>
              </a:ext>
            </a:extLst>
          </p:cNvPr>
          <p:cNvSpPr>
            <a:spLocks noGrp="1"/>
          </p:cNvSpPr>
          <p:nvPr>
            <p:ph type="title"/>
          </p:nvPr>
        </p:nvSpPr>
        <p:spPr>
          <a:xfrm>
            <a:off x="4950993" y="111696"/>
            <a:ext cx="2290011" cy="1556553"/>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344744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18800" y="36000"/>
            <a:ext cx="10515600" cy="1325563"/>
          </a:xfrm>
        </p:spPr>
        <p:txBody>
          <a:bodyPr/>
          <a:lstStyle/>
          <a:p>
            <a:r>
              <a:rPr lang="en-GB" b="1" dirty="0">
                <a:solidFill>
                  <a:schemeClr val="bg1"/>
                </a:solidFill>
              </a:rPr>
              <a:t>U </a:t>
            </a:r>
            <a:r>
              <a:rPr lang="en-GB" b="1" dirty="0" err="1">
                <a:solidFill>
                  <a:schemeClr val="bg1"/>
                </a:solidFill>
              </a:rPr>
              <a:t>oder</a:t>
            </a:r>
            <a:r>
              <a:rPr lang="en-GB" b="1" dirty="0">
                <a:solidFill>
                  <a:schemeClr val="bg1"/>
                </a:solidFill>
              </a:rPr>
              <a:t> Ü?</a:t>
            </a:r>
          </a:p>
        </p:txBody>
      </p:sp>
      <p:sp>
        <p:nvSpPr>
          <p:cNvPr id="5" name="Rectangle 4"/>
          <p:cNvSpPr/>
          <p:nvPr/>
        </p:nvSpPr>
        <p:spPr>
          <a:xfrm>
            <a:off x="371281" y="1565445"/>
            <a:ext cx="2255746"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f</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hlen</a:t>
            </a:r>
            <a:endParaRPr lang="en-GB" sz="5400" dirty="0">
              <a:solidFill>
                <a:schemeClr val="accent1">
                  <a:lumMod val="50000"/>
                </a:schemeClr>
              </a:solidFill>
              <a:latin typeface="Century Gothic" panose="020B0502020202020204" pitchFamily="34" charset="0"/>
            </a:endParaRPr>
          </a:p>
        </p:txBody>
      </p:sp>
      <p:sp>
        <p:nvSpPr>
          <p:cNvPr id="6" name="Rectangle 5"/>
          <p:cNvSpPr/>
          <p:nvPr/>
        </p:nvSpPr>
        <p:spPr>
          <a:xfrm>
            <a:off x="6121513" y="4194004"/>
            <a:ext cx="3345562" cy="923330"/>
          </a:xfrm>
          <a:prstGeom prst="rect">
            <a:avLst/>
          </a:prstGeom>
        </p:spPr>
        <p:txBody>
          <a:bodyPr wrap="square">
            <a:spAutoFit/>
          </a:bodyPr>
          <a:lstStyle/>
          <a:p>
            <a:pPr algn="ct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ber</a:t>
            </a:r>
            <a:endParaRPr lang="en-GB" sz="5400" dirty="0">
              <a:solidFill>
                <a:schemeClr val="accent1">
                  <a:lumMod val="50000"/>
                </a:schemeClr>
              </a:solidFill>
              <a:latin typeface="Century Gothic" panose="020B0502020202020204" pitchFamily="34" charset="0"/>
            </a:endParaRPr>
          </a:p>
        </p:txBody>
      </p:sp>
      <p:sp>
        <p:nvSpPr>
          <p:cNvPr id="7" name="Rectangle 6"/>
          <p:cNvSpPr/>
          <p:nvPr/>
        </p:nvSpPr>
        <p:spPr>
          <a:xfrm>
            <a:off x="3347253" y="1701161"/>
            <a:ext cx="2392307"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gr</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n</a:t>
            </a:r>
            <a:endParaRPr lang="en-GB" sz="5400" i="1" dirty="0">
              <a:solidFill>
                <a:schemeClr val="accent1">
                  <a:lumMod val="50000"/>
                </a:schemeClr>
              </a:solidFill>
              <a:latin typeface="Century Gothic" panose="020B0502020202020204" pitchFamily="34" charset="0"/>
            </a:endParaRPr>
          </a:p>
        </p:txBody>
      </p:sp>
      <p:sp>
        <p:nvSpPr>
          <p:cNvPr id="8" name="Rectangle 7"/>
          <p:cNvSpPr/>
          <p:nvPr/>
        </p:nvSpPr>
        <p:spPr>
          <a:xfrm>
            <a:off x="220701" y="4105539"/>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K</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che</a:t>
            </a:r>
            <a:endParaRPr lang="en-GB" sz="5400" dirty="0">
              <a:solidFill>
                <a:schemeClr val="accent1">
                  <a:lumMod val="50000"/>
                </a:schemeClr>
              </a:solidFill>
              <a:latin typeface="Century Gothic" panose="020B0502020202020204" pitchFamily="34" charset="0"/>
            </a:endParaRPr>
          </a:p>
        </p:txBody>
      </p:sp>
      <p:sp>
        <p:nvSpPr>
          <p:cNvPr id="9" name="Rectangle 8"/>
          <p:cNvSpPr/>
          <p:nvPr/>
        </p:nvSpPr>
        <p:spPr>
          <a:xfrm>
            <a:off x="4476024" y="4369717"/>
            <a:ext cx="1454245"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fr</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h</a:t>
            </a:r>
            <a:endParaRPr lang="en-GB" sz="5400" dirty="0">
              <a:solidFill>
                <a:schemeClr val="accent1">
                  <a:lumMod val="50000"/>
                </a:schemeClr>
              </a:solidFill>
              <a:latin typeface="Century Gothic" panose="020B0502020202020204" pitchFamily="34" charset="0"/>
            </a:endParaRPr>
          </a:p>
        </p:txBody>
      </p:sp>
      <p:sp>
        <p:nvSpPr>
          <p:cNvPr id="20" name="Rectangle 19"/>
          <p:cNvSpPr/>
          <p:nvPr/>
        </p:nvSpPr>
        <p:spPr>
          <a:xfrm>
            <a:off x="265994" y="2804401"/>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g</a:t>
            </a:r>
            <a:r>
              <a:rPr lang="en-GB" sz="5400" dirty="0">
                <a:solidFill>
                  <a:srgbClr val="DAA520"/>
                </a:solidFill>
                <a:latin typeface="Century Gothic" panose="020B0502020202020204" pitchFamily="34" charset="0"/>
              </a:rPr>
              <a:t>u</a:t>
            </a:r>
            <a:r>
              <a:rPr lang="en-GB" sz="5400" dirty="0">
                <a:solidFill>
                  <a:schemeClr val="accent1">
                    <a:lumMod val="50000"/>
                  </a:schemeClr>
                </a:solidFill>
                <a:latin typeface="Century Gothic" panose="020B0502020202020204" pitchFamily="34" charset="0"/>
              </a:rPr>
              <a:t>t</a:t>
            </a:r>
          </a:p>
        </p:txBody>
      </p:sp>
      <p:sp>
        <p:nvSpPr>
          <p:cNvPr id="21" name="Rectangle 20"/>
          <p:cNvSpPr/>
          <p:nvPr/>
        </p:nvSpPr>
        <p:spPr>
          <a:xfrm>
            <a:off x="4543407" y="2854468"/>
            <a:ext cx="4315435"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N</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mmer</a:t>
            </a:r>
            <a:endParaRPr lang="en-GB" sz="5400" dirty="0">
              <a:solidFill>
                <a:schemeClr val="accent1">
                  <a:lumMod val="50000"/>
                </a:schemeClr>
              </a:solidFill>
              <a:latin typeface="Century Gothic" panose="020B0502020202020204" pitchFamily="34" charset="0"/>
            </a:endParaRPr>
          </a:p>
        </p:txBody>
      </p:sp>
      <p:sp>
        <p:nvSpPr>
          <p:cNvPr id="22" name="Rectangle 21"/>
          <p:cNvSpPr/>
          <p:nvPr/>
        </p:nvSpPr>
        <p:spPr>
          <a:xfrm>
            <a:off x="776950" y="5308301"/>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der Z</a:t>
            </a:r>
            <a:r>
              <a:rPr lang="en-GB" sz="5400" dirty="0">
                <a:solidFill>
                  <a:srgbClr val="DAA520"/>
                </a:solidFill>
                <a:latin typeface="Century Gothic" panose="020B0502020202020204" pitchFamily="34" charset="0"/>
              </a:rPr>
              <a:t>u</a:t>
            </a:r>
            <a:r>
              <a:rPr lang="en-GB" sz="5400" dirty="0">
                <a:solidFill>
                  <a:schemeClr val="accent1">
                    <a:lumMod val="50000"/>
                  </a:schemeClr>
                </a:solidFill>
                <a:latin typeface="Century Gothic" panose="020B0502020202020204" pitchFamily="34" charset="0"/>
              </a:rPr>
              <a:t>g</a:t>
            </a:r>
          </a:p>
        </p:txBody>
      </p:sp>
      <p:sp>
        <p:nvSpPr>
          <p:cNvPr id="23" name="Rectangle 22"/>
          <p:cNvSpPr/>
          <p:nvPr/>
        </p:nvSpPr>
        <p:spPr>
          <a:xfrm>
            <a:off x="5173904" y="5468759"/>
            <a:ext cx="4315435"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K</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nst</a:t>
            </a:r>
            <a:endParaRPr lang="en-GB" sz="5400" dirty="0">
              <a:solidFill>
                <a:schemeClr val="accent1">
                  <a:lumMod val="50000"/>
                </a:schemeClr>
              </a:solidFill>
              <a:latin typeface="Century Gothic" panose="020B0502020202020204" pitchFamily="34" charset="0"/>
            </a:endParaRPr>
          </a:p>
        </p:txBody>
      </p:sp>
      <p:sp>
        <p:nvSpPr>
          <p:cNvPr id="24" name="Rectangle 23"/>
          <p:cNvSpPr/>
          <p:nvPr/>
        </p:nvSpPr>
        <p:spPr>
          <a:xfrm>
            <a:off x="5900760" y="1205856"/>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das </a:t>
            </a:r>
            <a:r>
              <a:rPr lang="en-GB" sz="5400" dirty="0" err="1">
                <a:solidFill>
                  <a:schemeClr val="accent1">
                    <a:lumMod val="50000"/>
                  </a:schemeClr>
                </a:solidFill>
                <a:latin typeface="Century Gothic" panose="020B0502020202020204" pitchFamily="34" charset="0"/>
              </a:rPr>
              <a:t>B</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ch</a:t>
            </a:r>
            <a:endParaRPr lang="en-GB" sz="5400" dirty="0">
              <a:solidFill>
                <a:schemeClr val="accent1">
                  <a:lumMod val="50000"/>
                </a:schemeClr>
              </a:solidFill>
              <a:latin typeface="Century Gothic" panose="020B0502020202020204" pitchFamily="34" charset="0"/>
            </a:endParaRPr>
          </a:p>
        </p:txBody>
      </p:sp>
      <p:sp>
        <p:nvSpPr>
          <p:cNvPr id="27" name="Rectangle 26"/>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8"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29"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0"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2" name="Rectangle 31"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4" name="Rectangle 33"/>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1"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30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E7512A57-7EBE-44F2-802D-D0382A1D88B9}"/>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6244</TotalTime>
  <Words>7022</Words>
  <Application>Microsoft Macintosh PowerPoint</Application>
  <PresentationFormat>Widescreen</PresentationFormat>
  <Paragraphs>953</Paragraphs>
  <Slides>47</Slides>
  <Notes>47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47</vt:i4>
      </vt:variant>
    </vt:vector>
  </HeadingPairs>
  <TitlesOfParts>
    <vt:vector size="55" baseType="lpstr">
      <vt:lpstr>arial</vt:lpstr>
      <vt:lpstr>Calibri</vt:lpstr>
      <vt:lpstr>Century Gothic</vt:lpstr>
      <vt:lpstr>Tw Cen MT</vt:lpstr>
      <vt:lpstr>1_Office Theme</vt:lpstr>
      <vt:lpstr>4_Office Theme</vt:lpstr>
      <vt:lpstr>6_Office Theme</vt:lpstr>
      <vt:lpstr>7_Office Theme</vt:lpstr>
      <vt:lpstr>What people can/must/want to do to improve their lifestyle </vt:lpstr>
      <vt:lpstr>SSC?</vt:lpstr>
      <vt:lpstr>ü</vt:lpstr>
      <vt:lpstr>ü</vt:lpstr>
      <vt:lpstr>ü</vt:lpstr>
      <vt:lpstr>ü</vt:lpstr>
      <vt:lpstr>ü</vt:lpstr>
      <vt:lpstr>ü</vt:lpstr>
      <vt:lpstr>U oder Ü?</vt:lpstr>
      <vt:lpstr>U oder Ü?</vt:lpstr>
      <vt:lpstr>U oder Ü? [2]</vt:lpstr>
      <vt:lpstr>Vokabeln</vt:lpstr>
      <vt:lpstr>Vokabeln</vt:lpstr>
      <vt:lpstr>Vokabeln</vt:lpstr>
      <vt:lpstr>Vokabeln</vt:lpstr>
      <vt:lpstr>Vokabeln</vt:lpstr>
      <vt:lpstr>Vokabeln</vt:lpstr>
      <vt:lpstr>Vokabeln</vt:lpstr>
      <vt:lpstr>Vokabeln</vt:lpstr>
      <vt:lpstr>Vokabeln</vt:lpstr>
      <vt:lpstr>Vokabeln</vt:lpstr>
      <vt:lpstr>More modal verbs</vt:lpstr>
      <vt:lpstr>Mehmet redet mit Mia.</vt:lpstr>
      <vt:lpstr>Das gute Leben*</vt:lpstr>
      <vt:lpstr>Wie sagt man das auf Englisch?</vt:lpstr>
      <vt:lpstr>The 2-verb rule and negation </vt:lpstr>
      <vt:lpstr>Wie sagt man das auf Englisch?</vt:lpstr>
      <vt:lpstr>What people can/must/want to do to improve their lifestyle </vt:lpstr>
      <vt:lpstr>r </vt:lpstr>
      <vt:lpstr>r </vt:lpstr>
      <vt:lpstr>r </vt:lpstr>
      <vt:lpstr>r</vt:lpstr>
      <vt:lpstr>r</vt:lpstr>
      <vt:lpstr>r</vt:lpstr>
      <vt:lpstr>Welcher R?</vt:lpstr>
      <vt:lpstr>Vokabeln: Wo bin ich?</vt:lpstr>
      <vt:lpstr>Can I, or may !?</vt:lpstr>
      <vt:lpstr>Dürfen oder können?</vt:lpstr>
      <vt:lpstr>Wie sagt man das auf Englisch?</vt:lpstr>
      <vt:lpstr>Wolfgang redet mit Mia [1]</vt:lpstr>
      <vt:lpstr>Wolfgang redet mit Mia [2]</vt:lpstr>
      <vt:lpstr>The pronoun man in German</vt:lpstr>
      <vt:lpstr>Mehmet ist krank!</vt:lpstr>
      <vt:lpstr>Das gute Leben!</vt:lpstr>
      <vt:lpstr>Das gute Leben!</vt:lpstr>
      <vt:lpstr>Schreib die Sätze auf Deutsch.</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Mary Richardson</cp:lastModifiedBy>
  <cp:revision>865</cp:revision>
  <dcterms:created xsi:type="dcterms:W3CDTF">2019-03-27T07:30:03Z</dcterms:created>
  <dcterms:modified xsi:type="dcterms:W3CDTF">2021-12-20T12:42:48Z</dcterms:modified>
</cp:coreProperties>
</file>