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>
        <p:scale>
          <a:sx n="100" d="100"/>
          <a:sy n="100" d="100"/>
        </p:scale>
        <p:origin x="25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8158-EB81-4AB5-A897-8CF42CB012AD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586B-00B5-4CF1-82F5-A89C0D9DE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935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8158-EB81-4AB5-A897-8CF42CB012AD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586B-00B5-4CF1-82F5-A89C0D9DE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781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8158-EB81-4AB5-A897-8CF42CB012AD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586B-00B5-4CF1-82F5-A89C0D9DE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053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8158-EB81-4AB5-A897-8CF42CB012AD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586B-00B5-4CF1-82F5-A89C0D9DE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166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8158-EB81-4AB5-A897-8CF42CB012AD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586B-00B5-4CF1-82F5-A89C0D9DE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491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8158-EB81-4AB5-A897-8CF42CB012AD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586B-00B5-4CF1-82F5-A89C0D9DE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695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8158-EB81-4AB5-A897-8CF42CB012AD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586B-00B5-4CF1-82F5-A89C0D9DE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23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8158-EB81-4AB5-A897-8CF42CB012AD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586B-00B5-4CF1-82F5-A89C0D9DE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757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8158-EB81-4AB5-A897-8CF42CB012AD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586B-00B5-4CF1-82F5-A89C0D9DE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811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8158-EB81-4AB5-A897-8CF42CB012AD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586B-00B5-4CF1-82F5-A89C0D9DE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341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28158-EB81-4AB5-A897-8CF42CB012AD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8586B-00B5-4CF1-82F5-A89C0D9DE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0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28158-EB81-4AB5-A897-8CF42CB012AD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8586B-00B5-4CF1-82F5-A89C0D9DE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657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ounded Rectangle 63"/>
          <p:cNvSpPr/>
          <p:nvPr/>
        </p:nvSpPr>
        <p:spPr>
          <a:xfrm>
            <a:off x="93781" y="2438600"/>
            <a:ext cx="2801773" cy="217989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latin typeface="Century Gothic" panose="020B0502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3781" y="84221"/>
            <a:ext cx="2801773" cy="227627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latin typeface="Century Gothic" panose="020B0502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988681" y="84221"/>
            <a:ext cx="3742287" cy="226679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latin typeface="Century Gothic" panose="020B0502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7498" y="1932048"/>
            <a:ext cx="26853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 smtClean="0">
                <a:solidFill>
                  <a:srgbClr val="203864"/>
                </a:solidFill>
                <a:latin typeface="Century Gothic" panose="020B0502020202020204" pitchFamily="34" charset="0"/>
              </a:rPr>
              <a:t>5. El </a:t>
            </a:r>
            <a:r>
              <a:rPr lang="es-ES" sz="1400" dirty="0">
                <a:solidFill>
                  <a:srgbClr val="203864"/>
                </a:solidFill>
                <a:latin typeface="Century Gothic" panose="020B0502020202020204" pitchFamily="34" charset="0"/>
              </a:rPr>
              <a:t>aymara y el </a:t>
            </a:r>
            <a:r>
              <a:rPr lang="es-ES" sz="1400" dirty="0" smtClean="0">
                <a:solidFill>
                  <a:srgbClr val="203864"/>
                </a:solidFill>
                <a:latin typeface="Century Gothic" panose="020B0502020202020204" pitchFamily="34" charset="0"/>
              </a:rPr>
              <a:t>quechua… 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7497" y="1523016"/>
            <a:ext cx="28055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solidFill>
                  <a:srgbClr val="203864"/>
                </a:solidFill>
                <a:latin typeface="Century Gothic" panose="020B0502020202020204" pitchFamily="34" charset="0"/>
              </a:rPr>
              <a:t>4. Las montañas… 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7497" y="761320"/>
            <a:ext cx="19832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 smtClean="0">
                <a:solidFill>
                  <a:srgbClr val="203864"/>
                </a:solidFill>
                <a:latin typeface="Century Gothic" panose="020B0502020202020204" pitchFamily="34" charset="0"/>
              </a:rPr>
              <a:t>2. Un </a:t>
            </a:r>
            <a:r>
              <a:rPr lang="es-ES" sz="1400" dirty="0">
                <a:solidFill>
                  <a:srgbClr val="203864"/>
                </a:solidFill>
                <a:latin typeface="Century Gothic" panose="020B0502020202020204" pitchFamily="34" charset="0"/>
              </a:rPr>
              <a:t>paisaje </a:t>
            </a:r>
            <a:r>
              <a:rPr lang="es-ES" sz="1400" dirty="0" smtClean="0">
                <a:solidFill>
                  <a:srgbClr val="203864"/>
                </a:solidFill>
                <a:latin typeface="Century Gothic" panose="020B0502020202020204" pitchFamily="34" charset="0"/>
              </a:rPr>
              <a:t>seco… 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7497" y="1154238"/>
            <a:ext cx="1111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 smtClean="0">
                <a:solidFill>
                  <a:srgbClr val="203864"/>
                </a:solidFill>
                <a:latin typeface="Century Gothic" panose="020B0502020202020204" pitchFamily="34" charset="0"/>
              </a:rPr>
              <a:t>3. Bolivia…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1558" y="340276"/>
            <a:ext cx="12394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 smtClean="0">
                <a:solidFill>
                  <a:srgbClr val="203864"/>
                </a:solidFill>
                <a:latin typeface="Century Gothic" panose="020B0502020202020204" pitchFamily="34" charset="0"/>
              </a:rPr>
              <a:t>1. El calor… 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5766" y="1188930"/>
            <a:ext cx="36519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b="1" dirty="0">
                <a:solidFill>
                  <a:srgbClr val="203864"/>
                </a:solidFill>
                <a:latin typeface="Century Gothic" panose="020B0502020202020204" pitchFamily="34" charset="0"/>
              </a:rPr>
              <a:t>pueden</a:t>
            </a:r>
            <a:r>
              <a:rPr lang="es-ES" sz="1400" dirty="0">
                <a:solidFill>
                  <a:srgbClr val="203864"/>
                </a:solidFill>
                <a:latin typeface="Century Gothic" panose="020B0502020202020204" pitchFamily="34" charset="0"/>
              </a:rPr>
              <a:t> ser importantes en las escuelas.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53041" y="512250"/>
            <a:ext cx="32800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b="1" dirty="0">
                <a:solidFill>
                  <a:srgbClr val="203864"/>
                </a:solidFill>
                <a:latin typeface="Century Gothic" panose="020B0502020202020204" pitchFamily="34" charset="0"/>
              </a:rPr>
              <a:t>tienen</a:t>
            </a:r>
            <a:r>
              <a:rPr lang="es-ES" sz="1400" b="1" i="1" dirty="0">
                <a:solidFill>
                  <a:srgbClr val="203864"/>
                </a:solidFill>
                <a:latin typeface="Century Gothic" panose="020B0502020202020204" pitchFamily="34" charset="0"/>
              </a:rPr>
              <a:t> </a:t>
            </a:r>
            <a:r>
              <a:rPr lang="es-ES" sz="1400" dirty="0">
                <a:solidFill>
                  <a:srgbClr val="203864"/>
                </a:solidFill>
                <a:latin typeface="Century Gothic" panose="020B0502020202020204" pitchFamily="34" charset="0"/>
              </a:rPr>
              <a:t>una altura de seis mil metros.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53041" y="853508"/>
            <a:ext cx="29787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b="1" dirty="0">
                <a:solidFill>
                  <a:srgbClr val="203864"/>
                </a:solidFill>
                <a:latin typeface="Century Gothic" panose="020B0502020202020204" pitchFamily="34" charset="0"/>
              </a:rPr>
              <a:t>cubre</a:t>
            </a:r>
            <a:r>
              <a:rPr lang="es-ES" sz="1400" dirty="0">
                <a:solidFill>
                  <a:srgbClr val="203864"/>
                </a:solidFill>
                <a:latin typeface="Century Gothic" panose="020B0502020202020204" pitchFamily="34" charset="0"/>
              </a:rPr>
              <a:t> la parte alta de la región.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032201" y="1563807"/>
            <a:ext cx="33217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b="1" dirty="0">
                <a:solidFill>
                  <a:srgbClr val="203864"/>
                </a:solidFill>
                <a:latin typeface="Century Gothic" panose="020B0502020202020204" pitchFamily="34" charset="0"/>
              </a:rPr>
              <a:t>tiene</a:t>
            </a:r>
            <a:r>
              <a:rPr lang="es-ES" sz="1400" dirty="0">
                <a:solidFill>
                  <a:srgbClr val="203864"/>
                </a:solidFill>
                <a:latin typeface="Century Gothic" panose="020B0502020202020204" pitchFamily="34" charset="0"/>
              </a:rPr>
              <a:t> una frontera con cinco países.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029009" y="1934179"/>
            <a:ext cx="34355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b="1" dirty="0" smtClean="0">
                <a:solidFill>
                  <a:srgbClr val="203864"/>
                </a:solidFill>
                <a:latin typeface="Century Gothic" panose="020B0502020202020204" pitchFamily="34" charset="0"/>
              </a:rPr>
              <a:t>desaparece</a:t>
            </a:r>
            <a:r>
              <a:rPr lang="es-ES" sz="1400" dirty="0" smtClean="0">
                <a:solidFill>
                  <a:srgbClr val="203864"/>
                </a:solidFill>
                <a:latin typeface="Century Gothic" panose="020B0502020202020204" pitchFamily="34" charset="0"/>
              </a:rPr>
              <a:t> </a:t>
            </a:r>
            <a:r>
              <a:rPr lang="es-ES" sz="1400" dirty="0">
                <a:solidFill>
                  <a:srgbClr val="203864"/>
                </a:solidFill>
                <a:latin typeface="Century Gothic" panose="020B0502020202020204" pitchFamily="34" charset="0"/>
              </a:rPr>
              <a:t>en la parte alta del país.</a:t>
            </a:r>
          </a:p>
        </p:txBody>
      </p:sp>
      <p:sp>
        <p:nvSpPr>
          <p:cNvPr id="17" name="CuadroTexto 9">
            <a:extLst>
              <a:ext uri="{FF2B5EF4-FFF2-40B4-BE49-F238E27FC236}">
                <a16:creationId xmlns:a16="http://schemas.microsoft.com/office/drawing/2014/main" id="{44B29787-C12C-A944-8F8D-4E3812DEC56B}"/>
              </a:ext>
            </a:extLst>
          </p:cNvPr>
          <p:cNvSpPr txBox="1"/>
          <p:nvPr/>
        </p:nvSpPr>
        <p:spPr>
          <a:xfrm>
            <a:off x="992429" y="112637"/>
            <a:ext cx="1518874" cy="330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x-none" sz="16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Estudiante </a:t>
            </a:r>
            <a:r>
              <a:rPr lang="x-none" sz="16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A</a:t>
            </a:r>
            <a:endParaRPr lang="x-none" sz="16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CuadroTexto 10">
            <a:extLst>
              <a:ext uri="{FF2B5EF4-FFF2-40B4-BE49-F238E27FC236}">
                <a16:creationId xmlns:a16="http://schemas.microsoft.com/office/drawing/2014/main" id="{C8BE25B2-DB62-F443-9E51-6194E03BC365}"/>
              </a:ext>
            </a:extLst>
          </p:cNvPr>
          <p:cNvSpPr txBox="1"/>
          <p:nvPr/>
        </p:nvSpPr>
        <p:spPr>
          <a:xfrm>
            <a:off x="4278557" y="138985"/>
            <a:ext cx="1482717" cy="330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x-none" sz="16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Estudiante B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982527" y="2438600"/>
            <a:ext cx="3748442" cy="217989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latin typeface="Century Gothic" panose="020B0502020202020204" pitchFamily="34" charset="0"/>
            </a:endParaRPr>
          </a:p>
        </p:txBody>
      </p:sp>
      <p:sp>
        <p:nvSpPr>
          <p:cNvPr id="20" name="CuadroTexto 10">
            <a:extLst>
              <a:ext uri="{FF2B5EF4-FFF2-40B4-BE49-F238E27FC236}">
                <a16:creationId xmlns:a16="http://schemas.microsoft.com/office/drawing/2014/main" id="{C8BE25B2-DB62-F443-9E51-6194E03BC365}"/>
              </a:ext>
            </a:extLst>
          </p:cNvPr>
          <p:cNvSpPr txBox="1"/>
          <p:nvPr/>
        </p:nvSpPr>
        <p:spPr>
          <a:xfrm>
            <a:off x="4173818" y="2444225"/>
            <a:ext cx="1518874" cy="330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x-none" sz="16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Estudiante </a:t>
            </a:r>
            <a:r>
              <a:rPr lang="en-GB" sz="16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A</a:t>
            </a:r>
            <a:endParaRPr lang="x-none" sz="16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756" y="4748489"/>
            <a:ext cx="6856244" cy="30603"/>
          </a:xfrm>
          <a:prstGeom prst="line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9">
            <a:extLst>
              <a:ext uri="{FF2B5EF4-FFF2-40B4-BE49-F238E27FC236}">
                <a16:creationId xmlns:a16="http://schemas.microsoft.com/office/drawing/2014/main" id="{44B29787-C12C-A944-8F8D-4E3812DEC56B}"/>
              </a:ext>
            </a:extLst>
          </p:cNvPr>
          <p:cNvSpPr txBox="1"/>
          <p:nvPr/>
        </p:nvSpPr>
        <p:spPr>
          <a:xfrm>
            <a:off x="778814" y="2451136"/>
            <a:ext cx="1482717" cy="330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x-none" sz="16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Estudiante </a:t>
            </a:r>
            <a:r>
              <a:rPr lang="en-GB" sz="16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B</a:t>
            </a:r>
            <a:endParaRPr lang="x-none" sz="16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03359" y="4230355"/>
            <a:ext cx="309701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solidFill>
                  <a:srgbClr val="203864"/>
                </a:solidFill>
                <a:latin typeface="Century Gothic" panose="020B0502020202020204" pitchFamily="34" charset="0"/>
              </a:rPr>
              <a:t>10. Los paisajes verdes…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5012" y="3845665"/>
            <a:ext cx="25036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solidFill>
                  <a:srgbClr val="203864"/>
                </a:solidFill>
                <a:latin typeface="Century Gothic" panose="020B0502020202020204" pitchFamily="34" charset="0"/>
              </a:rPr>
              <a:t>9. Los estudiantes…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1179" y="3118499"/>
            <a:ext cx="18958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solidFill>
                  <a:srgbClr val="203864"/>
                </a:solidFill>
                <a:latin typeface="Century Gothic" panose="020B0502020202020204" pitchFamily="34" charset="0"/>
              </a:rPr>
              <a:t>7. Colombia…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22357" y="3476903"/>
            <a:ext cx="17039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solidFill>
                  <a:srgbClr val="203864"/>
                </a:solidFill>
                <a:latin typeface="Century Gothic" panose="020B0502020202020204" pitchFamily="34" charset="0"/>
              </a:rPr>
              <a:t>8. El clima…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13359" y="2756862"/>
            <a:ext cx="12634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 smtClean="0">
                <a:solidFill>
                  <a:srgbClr val="203864"/>
                </a:solidFill>
                <a:latin typeface="Century Gothic" panose="020B0502020202020204" pitchFamily="34" charset="0"/>
              </a:rPr>
              <a:t>6. La selva…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25069" y="2797246"/>
            <a:ext cx="432684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s-ES" sz="1400" b="1" dirty="0">
                <a:solidFill>
                  <a:srgbClr val="203864"/>
                </a:solidFill>
                <a:latin typeface="Century Gothic" panose="020B0502020202020204" pitchFamily="34" charset="0"/>
              </a:rPr>
              <a:t>puede</a:t>
            </a:r>
            <a:r>
              <a:rPr lang="es-ES" sz="1400" dirty="0">
                <a:solidFill>
                  <a:srgbClr val="203864"/>
                </a:solidFill>
                <a:latin typeface="Century Gothic" panose="020B0502020202020204" pitchFamily="34" charset="0"/>
              </a:rPr>
              <a:t> cambiar </a:t>
            </a:r>
            <a:r>
              <a:rPr lang="es-ES" sz="1400" dirty="0" smtClean="0">
                <a:solidFill>
                  <a:srgbClr val="203864"/>
                </a:solidFill>
                <a:latin typeface="Century Gothic" panose="020B0502020202020204" pitchFamily="34" charset="0"/>
              </a:rPr>
              <a:t>mucho, según la región.</a:t>
            </a:r>
            <a:endParaRPr lang="es-ES" sz="1400" dirty="0">
              <a:solidFill>
                <a:srgbClr val="203864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025069" y="3129812"/>
            <a:ext cx="3887916" cy="300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s-ES" sz="1400" b="1" dirty="0">
                <a:solidFill>
                  <a:srgbClr val="203864"/>
                </a:solidFill>
                <a:latin typeface="Century Gothic" panose="020B0502020202020204" pitchFamily="34" charset="0"/>
              </a:rPr>
              <a:t>deben</a:t>
            </a:r>
            <a:r>
              <a:rPr lang="es-ES" sz="1400" dirty="0">
                <a:solidFill>
                  <a:srgbClr val="203864"/>
                </a:solidFill>
                <a:latin typeface="Century Gothic" panose="020B0502020202020204" pitchFamily="34" charset="0"/>
              </a:rPr>
              <a:t> aprender español y otro idioma.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040894" y="3451383"/>
            <a:ext cx="3292212" cy="300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b="1" dirty="0">
                <a:solidFill>
                  <a:srgbClr val="203864"/>
                </a:solidFill>
                <a:latin typeface="Century Gothic" panose="020B0502020202020204" pitchFamily="34" charset="0"/>
              </a:rPr>
              <a:t>no tiene </a:t>
            </a:r>
            <a:r>
              <a:rPr lang="es-ES" sz="1400" dirty="0">
                <a:solidFill>
                  <a:srgbClr val="203864"/>
                </a:solidFill>
                <a:latin typeface="Century Gothic" panose="020B0502020202020204" pitchFamily="34" charset="0"/>
              </a:rPr>
              <a:t>una frontera con Bolivia.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032201" y="3802515"/>
            <a:ext cx="3111434" cy="300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b="1" dirty="0">
                <a:solidFill>
                  <a:srgbClr val="203864"/>
                </a:solidFill>
                <a:latin typeface="Century Gothic" panose="020B0502020202020204" pitchFamily="34" charset="0"/>
              </a:rPr>
              <a:t>desaparecen</a:t>
            </a:r>
            <a:r>
              <a:rPr lang="es-ES" sz="1400" dirty="0">
                <a:solidFill>
                  <a:srgbClr val="203864"/>
                </a:solidFill>
                <a:latin typeface="Century Gothic" panose="020B0502020202020204" pitchFamily="34" charset="0"/>
              </a:rPr>
              <a:t> en las montañas.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053041" y="4130255"/>
            <a:ext cx="2663795" cy="300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b="1" dirty="0">
                <a:solidFill>
                  <a:srgbClr val="203864"/>
                </a:solidFill>
                <a:latin typeface="Century Gothic" panose="020B0502020202020204" pitchFamily="34" charset="0"/>
              </a:rPr>
              <a:t>puede</a:t>
            </a:r>
            <a:r>
              <a:rPr lang="es-ES" sz="1400" dirty="0">
                <a:solidFill>
                  <a:srgbClr val="203864"/>
                </a:solidFill>
                <a:latin typeface="Century Gothic" panose="020B0502020202020204" pitchFamily="34" charset="0"/>
              </a:rPr>
              <a:t> tener mucha lluvia.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93780" y="7345862"/>
            <a:ext cx="2801773" cy="217989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latin typeface="Century Gothic" panose="020B0502020202020204" pitchFamily="34" charset="0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93780" y="4991483"/>
            <a:ext cx="2801773" cy="227627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latin typeface="Century Gothic" panose="020B0502020202020204" pitchFamily="34" charset="0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2988680" y="4991483"/>
            <a:ext cx="3742287" cy="226679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latin typeface="Century Gothic" panose="020B0502020202020204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77497" y="6839310"/>
            <a:ext cx="26853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 smtClean="0">
                <a:solidFill>
                  <a:srgbClr val="203864"/>
                </a:solidFill>
                <a:latin typeface="Century Gothic" panose="020B0502020202020204" pitchFamily="34" charset="0"/>
              </a:rPr>
              <a:t>5. El </a:t>
            </a:r>
            <a:r>
              <a:rPr lang="es-ES" sz="1400" dirty="0">
                <a:solidFill>
                  <a:srgbClr val="203864"/>
                </a:solidFill>
                <a:latin typeface="Century Gothic" panose="020B0502020202020204" pitchFamily="34" charset="0"/>
              </a:rPr>
              <a:t>aymara y el </a:t>
            </a:r>
            <a:r>
              <a:rPr lang="es-ES" sz="1400" dirty="0" smtClean="0">
                <a:solidFill>
                  <a:srgbClr val="203864"/>
                </a:solidFill>
                <a:latin typeface="Century Gothic" panose="020B0502020202020204" pitchFamily="34" charset="0"/>
              </a:rPr>
              <a:t>quechua… 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77497" y="6440677"/>
            <a:ext cx="28055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solidFill>
                  <a:srgbClr val="203864"/>
                </a:solidFill>
                <a:latin typeface="Century Gothic" panose="020B0502020202020204" pitchFamily="34" charset="0"/>
              </a:rPr>
              <a:t>4. Las montañas… 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77497" y="5656570"/>
            <a:ext cx="19832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 smtClean="0">
                <a:solidFill>
                  <a:srgbClr val="203864"/>
                </a:solidFill>
                <a:latin typeface="Century Gothic" panose="020B0502020202020204" pitchFamily="34" charset="0"/>
              </a:rPr>
              <a:t>2. Un </a:t>
            </a:r>
            <a:r>
              <a:rPr lang="es-ES" sz="1400" dirty="0">
                <a:solidFill>
                  <a:srgbClr val="203864"/>
                </a:solidFill>
                <a:latin typeface="Century Gothic" panose="020B0502020202020204" pitchFamily="34" charset="0"/>
              </a:rPr>
              <a:t>paisaje </a:t>
            </a:r>
            <a:r>
              <a:rPr lang="es-ES" sz="1400" dirty="0" smtClean="0">
                <a:solidFill>
                  <a:srgbClr val="203864"/>
                </a:solidFill>
                <a:latin typeface="Century Gothic" panose="020B0502020202020204" pitchFamily="34" charset="0"/>
              </a:rPr>
              <a:t>seco… 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77497" y="6052953"/>
            <a:ext cx="1111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 smtClean="0">
                <a:solidFill>
                  <a:srgbClr val="203864"/>
                </a:solidFill>
                <a:latin typeface="Century Gothic" panose="020B0502020202020204" pitchFamily="34" charset="0"/>
              </a:rPr>
              <a:t>3. Bolivia…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181557" y="5247538"/>
            <a:ext cx="12394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 smtClean="0">
                <a:solidFill>
                  <a:srgbClr val="203864"/>
                </a:solidFill>
                <a:latin typeface="Century Gothic" panose="020B0502020202020204" pitchFamily="34" charset="0"/>
              </a:rPr>
              <a:t>1. El calor… 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045765" y="6096192"/>
            <a:ext cx="36519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b="1" dirty="0">
                <a:solidFill>
                  <a:srgbClr val="203864"/>
                </a:solidFill>
                <a:latin typeface="Century Gothic" panose="020B0502020202020204" pitchFamily="34" charset="0"/>
              </a:rPr>
              <a:t>pueden</a:t>
            </a:r>
            <a:r>
              <a:rPr lang="es-ES" sz="1400" dirty="0">
                <a:solidFill>
                  <a:srgbClr val="203864"/>
                </a:solidFill>
                <a:latin typeface="Century Gothic" panose="020B0502020202020204" pitchFamily="34" charset="0"/>
              </a:rPr>
              <a:t> ser importantes en las escuelas.</a:t>
            </a:r>
          </a:p>
        </p:txBody>
      </p:sp>
      <p:sp>
        <p:nvSpPr>
          <p:cNvPr id="75" name="Rectangle 74"/>
          <p:cNvSpPr/>
          <p:nvPr/>
        </p:nvSpPr>
        <p:spPr>
          <a:xfrm>
            <a:off x="3053040" y="5419512"/>
            <a:ext cx="32800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b="1" dirty="0">
                <a:solidFill>
                  <a:srgbClr val="203864"/>
                </a:solidFill>
                <a:latin typeface="Century Gothic" panose="020B0502020202020204" pitchFamily="34" charset="0"/>
              </a:rPr>
              <a:t>tienen</a:t>
            </a:r>
            <a:r>
              <a:rPr lang="es-ES" sz="1400" b="1" i="1" dirty="0">
                <a:solidFill>
                  <a:srgbClr val="203864"/>
                </a:solidFill>
                <a:latin typeface="Century Gothic" panose="020B0502020202020204" pitchFamily="34" charset="0"/>
              </a:rPr>
              <a:t> </a:t>
            </a:r>
            <a:r>
              <a:rPr lang="es-ES" sz="1400" dirty="0">
                <a:solidFill>
                  <a:srgbClr val="203864"/>
                </a:solidFill>
                <a:latin typeface="Century Gothic" panose="020B0502020202020204" pitchFamily="34" charset="0"/>
              </a:rPr>
              <a:t>una altura de seis mil metros.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053040" y="5760770"/>
            <a:ext cx="29787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b="1" dirty="0">
                <a:solidFill>
                  <a:srgbClr val="203864"/>
                </a:solidFill>
                <a:latin typeface="Century Gothic" panose="020B0502020202020204" pitchFamily="34" charset="0"/>
              </a:rPr>
              <a:t>cubre</a:t>
            </a:r>
            <a:r>
              <a:rPr lang="es-ES" sz="1400" dirty="0">
                <a:solidFill>
                  <a:srgbClr val="203864"/>
                </a:solidFill>
                <a:latin typeface="Century Gothic" panose="020B0502020202020204" pitchFamily="34" charset="0"/>
              </a:rPr>
              <a:t> la parte alta de la región.</a:t>
            </a:r>
          </a:p>
        </p:txBody>
      </p:sp>
      <p:sp>
        <p:nvSpPr>
          <p:cNvPr id="77" name="Rectangle 76"/>
          <p:cNvSpPr/>
          <p:nvPr/>
        </p:nvSpPr>
        <p:spPr>
          <a:xfrm>
            <a:off x="3032200" y="6471069"/>
            <a:ext cx="33217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b="1" dirty="0">
                <a:solidFill>
                  <a:srgbClr val="203864"/>
                </a:solidFill>
                <a:latin typeface="Century Gothic" panose="020B0502020202020204" pitchFamily="34" charset="0"/>
              </a:rPr>
              <a:t>tiene</a:t>
            </a:r>
            <a:r>
              <a:rPr lang="es-ES" sz="1400" dirty="0">
                <a:solidFill>
                  <a:srgbClr val="203864"/>
                </a:solidFill>
                <a:latin typeface="Century Gothic" panose="020B0502020202020204" pitchFamily="34" charset="0"/>
              </a:rPr>
              <a:t> una frontera con cinco países.</a:t>
            </a:r>
          </a:p>
        </p:txBody>
      </p:sp>
      <p:sp>
        <p:nvSpPr>
          <p:cNvPr id="78" name="Rectangle 77"/>
          <p:cNvSpPr/>
          <p:nvPr/>
        </p:nvSpPr>
        <p:spPr>
          <a:xfrm>
            <a:off x="3029008" y="6841441"/>
            <a:ext cx="34355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b="1" dirty="0" smtClean="0">
                <a:solidFill>
                  <a:srgbClr val="203864"/>
                </a:solidFill>
                <a:latin typeface="Century Gothic" panose="020B0502020202020204" pitchFamily="34" charset="0"/>
              </a:rPr>
              <a:t>desaparece</a:t>
            </a:r>
            <a:r>
              <a:rPr lang="es-ES" sz="1400" dirty="0" smtClean="0">
                <a:solidFill>
                  <a:srgbClr val="203864"/>
                </a:solidFill>
                <a:latin typeface="Century Gothic" panose="020B0502020202020204" pitchFamily="34" charset="0"/>
              </a:rPr>
              <a:t> </a:t>
            </a:r>
            <a:r>
              <a:rPr lang="es-ES" sz="1400" dirty="0">
                <a:solidFill>
                  <a:srgbClr val="203864"/>
                </a:solidFill>
                <a:latin typeface="Century Gothic" panose="020B0502020202020204" pitchFamily="34" charset="0"/>
              </a:rPr>
              <a:t>en la parte alta del país.</a:t>
            </a:r>
          </a:p>
        </p:txBody>
      </p:sp>
      <p:sp>
        <p:nvSpPr>
          <p:cNvPr id="79" name="CuadroTexto 9">
            <a:extLst>
              <a:ext uri="{FF2B5EF4-FFF2-40B4-BE49-F238E27FC236}">
                <a16:creationId xmlns:a16="http://schemas.microsoft.com/office/drawing/2014/main" id="{44B29787-C12C-A944-8F8D-4E3812DEC56B}"/>
              </a:ext>
            </a:extLst>
          </p:cNvPr>
          <p:cNvSpPr txBox="1"/>
          <p:nvPr/>
        </p:nvSpPr>
        <p:spPr>
          <a:xfrm>
            <a:off x="992428" y="5019899"/>
            <a:ext cx="1518874" cy="330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x-none" sz="16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Estudiante </a:t>
            </a:r>
            <a:r>
              <a:rPr lang="x-none" sz="16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A</a:t>
            </a:r>
            <a:endParaRPr lang="x-none" sz="16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0" name="CuadroTexto 10">
            <a:extLst>
              <a:ext uri="{FF2B5EF4-FFF2-40B4-BE49-F238E27FC236}">
                <a16:creationId xmlns:a16="http://schemas.microsoft.com/office/drawing/2014/main" id="{C8BE25B2-DB62-F443-9E51-6194E03BC365}"/>
              </a:ext>
            </a:extLst>
          </p:cNvPr>
          <p:cNvSpPr txBox="1"/>
          <p:nvPr/>
        </p:nvSpPr>
        <p:spPr>
          <a:xfrm>
            <a:off x="4278556" y="5046247"/>
            <a:ext cx="1482717" cy="330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x-none" sz="16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Estudiante B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2982526" y="7345862"/>
            <a:ext cx="3748442" cy="217989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latin typeface="Century Gothic" panose="020B0502020202020204" pitchFamily="34" charset="0"/>
            </a:endParaRPr>
          </a:p>
        </p:txBody>
      </p:sp>
      <p:sp>
        <p:nvSpPr>
          <p:cNvPr id="82" name="CuadroTexto 10">
            <a:extLst>
              <a:ext uri="{FF2B5EF4-FFF2-40B4-BE49-F238E27FC236}">
                <a16:creationId xmlns:a16="http://schemas.microsoft.com/office/drawing/2014/main" id="{C8BE25B2-DB62-F443-9E51-6194E03BC365}"/>
              </a:ext>
            </a:extLst>
          </p:cNvPr>
          <p:cNvSpPr txBox="1"/>
          <p:nvPr/>
        </p:nvSpPr>
        <p:spPr>
          <a:xfrm>
            <a:off x="4173817" y="7351487"/>
            <a:ext cx="1518874" cy="330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x-none" sz="16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Estudiante </a:t>
            </a:r>
            <a:r>
              <a:rPr lang="en-GB" sz="16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A</a:t>
            </a:r>
            <a:endParaRPr lang="x-none" sz="16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3" name="CuadroTexto 9">
            <a:extLst>
              <a:ext uri="{FF2B5EF4-FFF2-40B4-BE49-F238E27FC236}">
                <a16:creationId xmlns:a16="http://schemas.microsoft.com/office/drawing/2014/main" id="{44B29787-C12C-A944-8F8D-4E3812DEC56B}"/>
              </a:ext>
            </a:extLst>
          </p:cNvPr>
          <p:cNvSpPr txBox="1"/>
          <p:nvPr/>
        </p:nvSpPr>
        <p:spPr>
          <a:xfrm>
            <a:off x="778813" y="7358398"/>
            <a:ext cx="1482717" cy="330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x-none" sz="16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Estudiante </a:t>
            </a:r>
            <a:r>
              <a:rPr lang="en-GB" sz="16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B</a:t>
            </a:r>
            <a:endParaRPr lang="x-none" sz="16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231179" y="9106975"/>
            <a:ext cx="309701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solidFill>
                  <a:srgbClr val="203864"/>
                </a:solidFill>
                <a:latin typeface="Century Gothic" panose="020B0502020202020204" pitchFamily="34" charset="0"/>
              </a:rPr>
              <a:t>10. Los paisajes verdes…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52812" y="8763606"/>
            <a:ext cx="25036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solidFill>
                  <a:srgbClr val="203864"/>
                </a:solidFill>
                <a:latin typeface="Century Gothic" panose="020B0502020202020204" pitchFamily="34" charset="0"/>
              </a:rPr>
              <a:t>9. Los estudiantes…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32515" y="8054309"/>
            <a:ext cx="18958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solidFill>
                  <a:srgbClr val="203864"/>
                </a:solidFill>
                <a:latin typeface="Century Gothic" panose="020B0502020202020204" pitchFamily="34" charset="0"/>
              </a:rPr>
              <a:t>7. Colombia…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31179" y="8394828"/>
            <a:ext cx="17039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solidFill>
                  <a:srgbClr val="203864"/>
                </a:solidFill>
                <a:latin typeface="Century Gothic" panose="020B0502020202020204" pitchFamily="34" charset="0"/>
              </a:rPr>
              <a:t>8. El clima…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31179" y="7678019"/>
            <a:ext cx="12634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 smtClean="0">
                <a:solidFill>
                  <a:srgbClr val="203864"/>
                </a:solidFill>
                <a:latin typeface="Century Gothic" panose="020B0502020202020204" pitchFamily="34" charset="0"/>
              </a:rPr>
              <a:t>6. La selva…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3025068" y="7704508"/>
            <a:ext cx="432684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s-ES" sz="1400" b="1" dirty="0">
                <a:solidFill>
                  <a:srgbClr val="203864"/>
                </a:solidFill>
                <a:latin typeface="Century Gothic" panose="020B0502020202020204" pitchFamily="34" charset="0"/>
              </a:rPr>
              <a:t>puede</a:t>
            </a:r>
            <a:r>
              <a:rPr lang="es-ES" sz="1400" dirty="0">
                <a:solidFill>
                  <a:srgbClr val="203864"/>
                </a:solidFill>
                <a:latin typeface="Century Gothic" panose="020B0502020202020204" pitchFamily="34" charset="0"/>
              </a:rPr>
              <a:t> cambiar </a:t>
            </a:r>
            <a:r>
              <a:rPr lang="es-ES" sz="1400" dirty="0" smtClean="0">
                <a:solidFill>
                  <a:srgbClr val="203864"/>
                </a:solidFill>
                <a:latin typeface="Century Gothic" panose="020B0502020202020204" pitchFamily="34" charset="0"/>
              </a:rPr>
              <a:t>mucho, según la región.</a:t>
            </a:r>
            <a:endParaRPr lang="es-ES" sz="1400" dirty="0">
              <a:solidFill>
                <a:srgbClr val="203864"/>
              </a:solidFill>
              <a:latin typeface="Century Gothic" panose="020B0502020202020204" pitchFamily="34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3025068" y="8037074"/>
            <a:ext cx="3887916" cy="300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s-ES" sz="1400" b="1" dirty="0">
                <a:solidFill>
                  <a:srgbClr val="203864"/>
                </a:solidFill>
                <a:latin typeface="Century Gothic" panose="020B0502020202020204" pitchFamily="34" charset="0"/>
              </a:rPr>
              <a:t>deben</a:t>
            </a:r>
            <a:r>
              <a:rPr lang="es-ES" sz="1400" dirty="0">
                <a:solidFill>
                  <a:srgbClr val="203864"/>
                </a:solidFill>
                <a:latin typeface="Century Gothic" panose="020B0502020202020204" pitchFamily="34" charset="0"/>
              </a:rPr>
              <a:t> aprender español y otro idioma.</a:t>
            </a:r>
          </a:p>
        </p:txBody>
      </p:sp>
      <p:sp>
        <p:nvSpPr>
          <p:cNvPr id="91" name="Rectangle 90"/>
          <p:cNvSpPr/>
          <p:nvPr/>
        </p:nvSpPr>
        <p:spPr>
          <a:xfrm>
            <a:off x="3040893" y="8358645"/>
            <a:ext cx="3292212" cy="300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b="1" dirty="0">
                <a:solidFill>
                  <a:srgbClr val="203864"/>
                </a:solidFill>
                <a:latin typeface="Century Gothic" panose="020B0502020202020204" pitchFamily="34" charset="0"/>
              </a:rPr>
              <a:t>no tiene </a:t>
            </a:r>
            <a:r>
              <a:rPr lang="es-ES" sz="1400" dirty="0">
                <a:solidFill>
                  <a:srgbClr val="203864"/>
                </a:solidFill>
                <a:latin typeface="Century Gothic" panose="020B0502020202020204" pitchFamily="34" charset="0"/>
              </a:rPr>
              <a:t>una frontera con Bolivia.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3032200" y="8709777"/>
            <a:ext cx="3111434" cy="300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b="1" dirty="0">
                <a:solidFill>
                  <a:srgbClr val="203864"/>
                </a:solidFill>
                <a:latin typeface="Century Gothic" panose="020B0502020202020204" pitchFamily="34" charset="0"/>
              </a:rPr>
              <a:t>desaparecen</a:t>
            </a:r>
            <a:r>
              <a:rPr lang="es-ES" sz="1400" dirty="0">
                <a:solidFill>
                  <a:srgbClr val="203864"/>
                </a:solidFill>
                <a:latin typeface="Century Gothic" panose="020B0502020202020204" pitchFamily="34" charset="0"/>
              </a:rPr>
              <a:t> en las montañas.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053040" y="9037517"/>
            <a:ext cx="2663795" cy="300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b="1" dirty="0">
                <a:solidFill>
                  <a:srgbClr val="203864"/>
                </a:solidFill>
                <a:latin typeface="Century Gothic" panose="020B0502020202020204" pitchFamily="34" charset="0"/>
              </a:rPr>
              <a:t>puede</a:t>
            </a:r>
            <a:r>
              <a:rPr lang="es-ES" sz="1400" dirty="0">
                <a:solidFill>
                  <a:srgbClr val="203864"/>
                </a:solidFill>
                <a:latin typeface="Century Gothic" panose="020B0502020202020204" pitchFamily="34" charset="0"/>
              </a:rPr>
              <a:t> tener mucha lluvia.</a:t>
            </a:r>
          </a:p>
        </p:txBody>
      </p:sp>
    </p:spTree>
    <p:extLst>
      <p:ext uri="{BB962C8B-B14F-4D97-AF65-F5344CB8AC3E}">
        <p14:creationId xmlns:p14="http://schemas.microsoft.com/office/powerpoint/2010/main" val="52973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262</Words>
  <Application>Microsoft Office PowerPoint</Application>
  <PresentationFormat>A4 Paper (210x297 mm)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Avery</dc:creator>
  <cp:lastModifiedBy>Nicholas Avery</cp:lastModifiedBy>
  <cp:revision>2</cp:revision>
  <dcterms:created xsi:type="dcterms:W3CDTF">2020-09-11T13:41:12Z</dcterms:created>
  <dcterms:modified xsi:type="dcterms:W3CDTF">2020-09-11T13:48:49Z</dcterms:modified>
</cp:coreProperties>
</file>