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357" r:id="rId3"/>
    <p:sldId id="358" r:id="rId4"/>
    <p:sldId id="359" r:id="rId5"/>
    <p:sldId id="360" r:id="rId6"/>
    <p:sldId id="362" r:id="rId7"/>
    <p:sldId id="363" r:id="rId8"/>
    <p:sldId id="364" r:id="rId9"/>
    <p:sldId id="365" r:id="rId10"/>
    <p:sldId id="366" r:id="rId11"/>
    <p:sldId id="367" r:id="rId12"/>
    <p:sldId id="368" r:id="rId13"/>
    <p:sldId id="369" r:id="rId14"/>
    <p:sldId id="370" r:id="rId15"/>
    <p:sldId id="371" r:id="rId16"/>
    <p:sldId id="372" r:id="rId17"/>
    <p:sldId id="373" r:id="rId18"/>
    <p:sldId id="374" r:id="rId19"/>
    <p:sldId id="375" r:id="rId20"/>
    <p:sldId id="378" r:id="rId21"/>
    <p:sldId id="379" r:id="rId22"/>
    <p:sldId id="380" r:id="rId23"/>
    <p:sldId id="381" r:id="rId24"/>
    <p:sldId id="3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Hawkes" initials="RH" lastIdx="2" clrIdx="0">
    <p:extLst>
      <p:ext uri="{19B8F6BF-5375-455C-9EA6-DF929625EA0E}">
        <p15:presenceInfo xmlns:p15="http://schemas.microsoft.com/office/powerpoint/2012/main" userId="S::RHawkes@combertonvc.org::5e669c2b-3608-40aa-930e-cb573f7025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F75"/>
    <a:srgbClr val="115076"/>
    <a:srgbClr val="E25B00"/>
    <a:srgbClr val="FBF0D5"/>
    <a:srgbClr val="F66400"/>
    <a:srgbClr val="EE6000"/>
    <a:srgbClr val="DAA520"/>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73358" autoAdjust="0"/>
  </p:normalViewPr>
  <p:slideViewPr>
    <p:cSldViewPr snapToGrid="0">
      <p:cViewPr varScale="1">
        <p:scale>
          <a:sx n="80" d="100"/>
          <a:sy n="80" d="100"/>
        </p:scale>
        <p:origin x="1722"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31/07/2020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a:t>
            </a:r>
          </a:p>
          <a:p>
            <a:pPr marL="228600" indent="-228600">
              <a:buFont typeface="+mj-lt"/>
              <a:buAutoNum type="arabicPeriod"/>
            </a:pPr>
            <a:r>
              <a:rPr lang="en-GB"/>
              <a:t>These practice assessment questions mirror the format of the various sections in the Term 3 Assessments.</a:t>
            </a:r>
            <a:r>
              <a:rPr lang="en-GB" baseline="0"/>
              <a:t> However, there are only two items per section in this practice sequence.</a:t>
            </a:r>
          </a:p>
          <a:p>
            <a:pPr marL="228600" indent="-228600">
              <a:buFont typeface="+mj-lt"/>
              <a:buAutoNum type="arabicPeriod"/>
            </a:pPr>
            <a:r>
              <a:rPr lang="en-GB" baseline="0"/>
              <a:t>The rubrics are almost exactly as they would appear in the real test, with the exception of references to a precise number of items, which have been amended to ‘a few’, etc., to avoid any confusion owing to the fact that there are just two here.</a:t>
            </a:r>
          </a:p>
          <a:p>
            <a:pPr marL="228600" indent="-228600">
              <a:buFont typeface="+mj-lt"/>
              <a:buAutoNum type="arabicPeriod"/>
            </a:pPr>
            <a:r>
              <a:rPr lang="en-GB" baseline="0"/>
              <a:t>The timings for each section have been left as for the real thing, however, in order for students to gain an appreciation of how long they would be working on each type of question. Please point out to them that working through the two example questions here may not take as long (though with any explanation and discussion as may be useful with the class factored in, it may be that longer is actually spent on each section than would be the case for the real test).</a:t>
            </a:r>
          </a:p>
          <a:p>
            <a:pPr marL="228600" indent="-228600">
              <a:buFont typeface="+mj-lt"/>
              <a:buAutoNum type="arabicPeriod"/>
            </a:pPr>
            <a:r>
              <a:rPr lang="en-GB" baseline="0"/>
              <a:t>For the listening section, the audio for each item is accessible via the ‘player’ button adjacent to the question. Each item is recorded only once; where it is specified that students will hear an item twice, please click the play button again when ready.</a:t>
            </a:r>
          </a:p>
          <a:p>
            <a:pPr marL="228600" indent="-228600">
              <a:buFont typeface="+mj-lt"/>
              <a:buAutoNum type="arabicPeriod"/>
            </a:pPr>
            <a:r>
              <a:rPr lang="en-GB" baseline="0"/>
              <a:t>All of the vocabulary, with the exception of the unknown words in the phonics section, are taken from the NCELP scheme of work leading up to the assessment week; these are not therefore frequency-referenced here. The unknown words in the phonics section are frequency-referenced in the slide notes.</a:t>
            </a:r>
            <a:endParaRPr lang="en-GB"/>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91233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9871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562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836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304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264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727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1272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64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081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2533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Transcript</a:t>
            </a:r>
          </a:p>
          <a:p>
            <a:r>
              <a:rPr lang="en-GB" sz="1200" kern="1200">
                <a:solidFill>
                  <a:schemeClr val="tx1"/>
                </a:solidFill>
                <a:effectLst/>
                <a:latin typeface="+mn-lt"/>
                <a:ea typeface="+mn-ea"/>
                <a:cs typeface="+mn-cs"/>
              </a:rPr>
              <a:t>1. te</a:t>
            </a:r>
            <a:r>
              <a:rPr lang="en-GB" sz="1200" b="1" kern="1200">
                <a:solidFill>
                  <a:schemeClr val="tx1"/>
                </a:solidFill>
                <a:effectLst/>
                <a:latin typeface="+mn-lt"/>
                <a:ea typeface="+mn-ea"/>
                <a:cs typeface="+mn-cs"/>
              </a:rPr>
              <a:t>j</a:t>
            </a:r>
            <a:r>
              <a:rPr lang="en-GB" sz="1200" kern="1200">
                <a:solidFill>
                  <a:schemeClr val="tx1"/>
                </a:solidFill>
                <a:effectLst/>
                <a:latin typeface="+mn-lt"/>
                <a:ea typeface="+mn-ea"/>
                <a:cs typeface="+mn-cs"/>
              </a:rPr>
              <a:t>ido</a:t>
            </a:r>
          </a:p>
          <a:p>
            <a:r>
              <a:rPr lang="en-GB" sz="1200" kern="1200">
                <a:solidFill>
                  <a:schemeClr val="tx1"/>
                </a:solidFill>
                <a:effectLst/>
                <a:latin typeface="+mn-lt"/>
                <a:ea typeface="+mn-ea"/>
                <a:cs typeface="+mn-cs"/>
              </a:rPr>
              <a:t>2.  ba</a:t>
            </a:r>
            <a:r>
              <a:rPr lang="en-GB" sz="1200" b="1" kern="1200">
                <a:solidFill>
                  <a:schemeClr val="tx1"/>
                </a:solidFill>
                <a:effectLst/>
                <a:latin typeface="+mn-lt"/>
                <a:ea typeface="+mn-ea"/>
                <a:cs typeface="+mn-cs"/>
              </a:rPr>
              <a:t>ñ</a:t>
            </a:r>
            <a:r>
              <a:rPr lang="en-GB" sz="1200" kern="1200">
                <a:solidFill>
                  <a:schemeClr val="tx1"/>
                </a:solidFill>
                <a:effectLst/>
                <a:latin typeface="+mn-lt"/>
                <a:ea typeface="+mn-ea"/>
                <a:cs typeface="+mn-cs"/>
              </a:rPr>
              <a:t>ar</a:t>
            </a:r>
          </a:p>
          <a:p>
            <a:endParaRPr lang="en-GB"/>
          </a:p>
          <a:p>
            <a:r>
              <a:rPr lang="en-GB" sz="1200" kern="1200">
                <a:solidFill>
                  <a:schemeClr val="tx1"/>
                </a:solidFill>
                <a:effectLst/>
                <a:latin typeface="+mn-lt"/>
                <a:ea typeface="+mn-ea"/>
                <a:cs typeface="+mn-cs"/>
              </a:rPr>
              <a:t>tejido [2071] bañar [2337]</a:t>
            </a:r>
          </a:p>
          <a:p>
            <a:endParaRPr lang="en-GB"/>
          </a:p>
          <a:p>
            <a:r>
              <a:rPr lang="en-GB" sz="1200" b="1">
                <a:latin typeface="Century Gothic" panose="020B0502020202020204" pitchFamily="34" charset="0"/>
              </a:rPr>
              <a:t>Source</a:t>
            </a:r>
            <a:r>
              <a:rPr lang="en-GB" sz="1200" b="1" baseline="0">
                <a:latin typeface="Century Gothic" panose="020B0502020202020204" pitchFamily="34" charset="0"/>
              </a:rPr>
              <a:t> of frequency information:</a:t>
            </a:r>
          </a:p>
          <a:p>
            <a:r>
              <a:rPr lang="en-GB" sz="1200" baseline="0">
                <a:latin typeface="Century Gothic" panose="020B0502020202020204" pitchFamily="34" charset="0"/>
              </a:rPr>
              <a:t>Davies, M., &amp; Davies, K. (2018). A frequency dictionary of Spanish: Core vocabulary for learners (2nd ed.). London: Routledge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72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When you do this part of the test, you will probably want to record it to send to your teacher.</a:t>
            </a:r>
            <a:br>
              <a:rPr lang="en-GB"/>
            </a:br>
            <a:r>
              <a:rPr lang="en-GB"/>
              <a:t>There are many ways to record and send audio.  Make sure you use the one your teacher recommends.</a:t>
            </a:r>
            <a:br>
              <a:rPr lang="en-GB"/>
            </a:br>
            <a:r>
              <a:rPr lang="en-GB"/>
              <a:t>If she or he doesn’t have a preference, there is a suggested platform to use given in the instructions on the test that you are now ready to download.</a:t>
            </a:r>
            <a:br>
              <a:rPr lang="en-GB"/>
            </a:br>
            <a:br>
              <a:rPr lang="en-GB"/>
            </a:br>
            <a:r>
              <a:rPr lang="en-GB"/>
              <a:t>Good luck for your test.  Now, close the video and click next on the page to download and complete your assessment.</a:t>
            </a:r>
          </a:p>
          <a:p>
            <a:endParaRPr lang="en-GB"/>
          </a:p>
          <a:p>
            <a:endParaRPr lang="en-GB"/>
          </a:p>
          <a:p>
            <a:r>
              <a:rPr lang="en-GB"/>
              <a:t>votar [1828] general [280]</a:t>
            </a:r>
          </a:p>
          <a:p>
            <a:endParaRPr lang="en-GB" sz="1200" b="1">
              <a:latin typeface="Century Gothic" panose="020B0502020202020204" pitchFamily="34" charset="0"/>
            </a:endParaRPr>
          </a:p>
          <a:p>
            <a:r>
              <a:rPr lang="en-GB" sz="1200" b="1">
                <a:latin typeface="Century Gothic" panose="020B0502020202020204" pitchFamily="34" charset="0"/>
              </a:rPr>
              <a:t>Source</a:t>
            </a:r>
            <a:r>
              <a:rPr lang="en-GB" sz="1200" b="1" baseline="0">
                <a:latin typeface="Century Gothic" panose="020B0502020202020204" pitchFamily="34" charset="0"/>
              </a:rPr>
              <a:t> of frequency information:</a:t>
            </a:r>
          </a:p>
          <a:p>
            <a:r>
              <a:rPr lang="en-GB" sz="1200" baseline="0">
                <a:latin typeface="Century Gothic" panose="020B0502020202020204" pitchFamily="34" charset="0"/>
              </a:rPr>
              <a:t>Davies, M., &amp; Davies, K. (2018). A frequency dictionary of Spanish: Core vocabulary for learners (2nd ed.). London: Routledge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673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270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9788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7816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 hope it was useful to see and practise questions for all of the parts of the assessment.</a:t>
            </a:r>
            <a:br>
              <a:rPr lang="en-GB"/>
            </a:br>
            <a:r>
              <a:rPr lang="en-GB"/>
              <a:t>Now, close the video and click next on the page to download and complete your assessment.</a:t>
            </a:r>
            <a:br>
              <a:rPr lang="en-GB"/>
            </a:br>
            <a:r>
              <a:rPr lang="en-GB"/>
              <a:t>Make sure you record the speaking part and send it to your teacher.</a:t>
            </a:r>
            <a:br>
              <a:rPr lang="en-GB"/>
            </a:br>
            <a:r>
              <a:rPr lang="en-GB" i="1"/>
              <a:t>Suerte!</a:t>
            </a:r>
            <a:endParaRPr lang="en-GB"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492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Transcript</a:t>
            </a:r>
          </a:p>
          <a:p>
            <a:r>
              <a:rPr lang="en-GB" sz="1200" kern="1200">
                <a:solidFill>
                  <a:schemeClr val="tx1"/>
                </a:solidFill>
                <a:effectLst/>
                <a:latin typeface="+mn-lt"/>
                <a:ea typeface="+mn-ea"/>
                <a:cs typeface="+mn-cs"/>
              </a:rPr>
              <a:t>1. buscar</a:t>
            </a:r>
          </a:p>
          <a:p>
            <a:r>
              <a:rPr lang="en-GB" sz="1200" kern="1200">
                <a:solidFill>
                  <a:schemeClr val="tx1"/>
                </a:solidFill>
                <a:effectLst/>
                <a:latin typeface="+mn-lt"/>
                <a:ea typeface="+mn-ea"/>
                <a:cs typeface="+mn-cs"/>
              </a:rPr>
              <a:t>2. el ordenador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075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Transcript</a:t>
            </a:r>
          </a:p>
          <a:p>
            <a:r>
              <a:rPr lang="fr-FR" sz="1200" kern="1200">
                <a:solidFill>
                  <a:schemeClr val="tx1"/>
                </a:solidFill>
                <a:effectLst/>
                <a:latin typeface="+mn-lt"/>
                <a:ea typeface="+mn-ea"/>
                <a:cs typeface="+mn-cs"/>
              </a:rPr>
              <a:t>1. A – la comida 	  B – la montaña   	C –  el ejercicio	D – el coche</a:t>
            </a:r>
            <a:endParaRPr lang="en-GB" sz="1200" kern="1200">
              <a:solidFill>
                <a:schemeClr val="tx1"/>
              </a:solidFill>
              <a:effectLst/>
              <a:latin typeface="+mn-lt"/>
              <a:ea typeface="+mn-ea"/>
              <a:cs typeface="+mn-cs"/>
            </a:endParaRPr>
          </a:p>
          <a:p>
            <a:r>
              <a:rPr lang="fr-FR" sz="1200" kern="1200">
                <a:solidFill>
                  <a:schemeClr val="tx1"/>
                </a:solidFill>
                <a:effectLst/>
                <a:latin typeface="+mn-lt"/>
                <a:ea typeface="+mn-ea"/>
                <a:cs typeface="+mn-cs"/>
              </a:rPr>
              <a:t>2. A – el mensaje	  B – la ropa		C – el oeste	           	D – el material </a:t>
            </a: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941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Transcript</a:t>
            </a:r>
          </a:p>
          <a:p>
            <a:r>
              <a:rPr lang="fr-FR" sz="1200" kern="1200">
                <a:solidFill>
                  <a:schemeClr val="tx1"/>
                </a:solidFill>
                <a:effectLst/>
                <a:latin typeface="+mn-lt"/>
                <a:ea typeface="+mn-ea"/>
                <a:cs typeface="+mn-cs"/>
              </a:rPr>
              <a:t>1. Como fruta.</a:t>
            </a:r>
            <a:endParaRPr lang="en-GB" sz="1200" kern="1200">
              <a:solidFill>
                <a:schemeClr val="tx1"/>
              </a:solidFill>
              <a:effectLst/>
              <a:latin typeface="+mn-lt"/>
              <a:ea typeface="+mn-ea"/>
              <a:cs typeface="+mn-cs"/>
            </a:endParaRPr>
          </a:p>
          <a:p>
            <a:r>
              <a:rPr lang="fr-FR" sz="1200" kern="1200">
                <a:solidFill>
                  <a:schemeClr val="tx1"/>
                </a:solidFill>
                <a:effectLst/>
                <a:latin typeface="+mn-lt"/>
                <a:ea typeface="+mn-ea"/>
                <a:cs typeface="+mn-cs"/>
              </a:rPr>
              <a:t>2. Viaja normalmente en coche.</a:t>
            </a: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74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3272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749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883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9730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200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790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Box 2">
            <a:extLst>
              <a:ext uri="{FF2B5EF4-FFF2-40B4-BE49-F238E27FC236}">
                <a16:creationId xmlns:a16="http://schemas.microsoft.com/office/drawing/2014/main" id="{A586DACE-91D4-F84C-BC79-BE1BB5A5CA8D}"/>
              </a:ext>
            </a:extLst>
          </p:cNvPr>
          <p:cNvSpPr txBox="1"/>
          <p:nvPr userDrawn="1"/>
        </p:nvSpPr>
        <p:spPr>
          <a:xfrm>
            <a:off x="838200" y="1923393"/>
            <a:ext cx="6035566" cy="461665"/>
          </a:xfrm>
          <a:prstGeom prst="rect">
            <a:avLst/>
          </a:prstGeom>
          <a:noFill/>
        </p:spPr>
        <p:txBody>
          <a:bodyPr wrap="square" rtlCol="0">
            <a:spAutoFit/>
          </a:bodyPr>
          <a:lstStyle/>
          <a:p>
            <a:r>
              <a:rPr lang="en-US" sz="2400" dirty="0">
                <a:solidFill>
                  <a:schemeClr val="accent5">
                    <a:lumMod val="50000"/>
                  </a:schemeClr>
                </a:solidFill>
              </a:rPr>
              <a:t>Text</a:t>
            </a:r>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2C4B177A-FB9B-624B-90F1-42CB20E9EC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wav"/><Relationship Id="rId7" Type="http://schemas.openxmlformats.org/officeDocument/2006/relationships/image" Target="../media/image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audio" Target="../media/media2.wav"/></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4.wav"/><Relationship Id="rId7" Type="http://schemas.openxmlformats.org/officeDocument/2006/relationships/image" Target="../media/image3.png"/><Relationship Id="rId12" Type="http://schemas.openxmlformats.org/officeDocument/2006/relationships/image" Target="../media/image4.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notesSlide" Target="../notesSlides/notesSlide3.xml"/><Relationship Id="rId11" Type="http://schemas.openxmlformats.org/officeDocument/2006/relationships/image" Target="../media/image8.png"/><Relationship Id="rId5" Type="http://schemas.openxmlformats.org/officeDocument/2006/relationships/slideLayout" Target="../slideLayouts/slideLayout2.xml"/><Relationship Id="rId10" Type="http://schemas.openxmlformats.org/officeDocument/2006/relationships/image" Target="../media/image7.png"/><Relationship Id="rId4" Type="http://schemas.openxmlformats.org/officeDocument/2006/relationships/audio" Target="../media/media4.wav"/><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6.wav"/><Relationship Id="rId7" Type="http://schemas.openxmlformats.org/officeDocument/2006/relationships/image" Target="../media/image3.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audio" Target="../media/media6.wav"/></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8.wav"/><Relationship Id="rId7" Type="http://schemas.openxmlformats.org/officeDocument/2006/relationships/image" Target="../media/image3.png"/><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audio" Target="../media/media8.wav"/></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5" name="Rectangle 4" descr="background rectangle">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id="{BED81D6C-D649-1548-983B-DB3A797C762C}"/>
              </a:ext>
            </a:extLst>
          </p:cNvPr>
          <p:cNvSpPr>
            <a:spLocks noGrp="1"/>
          </p:cNvSpPr>
          <p:nvPr>
            <p:ph type="ctrTitle"/>
          </p:nvPr>
        </p:nvSpPr>
        <p:spPr>
          <a:xfrm>
            <a:off x="155948" y="2173557"/>
            <a:ext cx="5379089" cy="879475"/>
          </a:xfrm>
        </p:spPr>
        <p:txBody>
          <a:bodyPr>
            <a:normAutofit/>
          </a:bodyPr>
          <a:lstStyle/>
          <a:p>
            <a:pPr algn="l"/>
            <a:r>
              <a:rPr lang="en-GB" sz="4000" b="1" dirty="0">
                <a:solidFill>
                  <a:prstClr val="white"/>
                </a:solidFill>
              </a:rPr>
              <a:t>Practice assessment</a:t>
            </a:r>
            <a:endParaRPr lang="en-US" sz="4000" dirty="0"/>
          </a:p>
        </p:txBody>
      </p:sp>
      <p:sp>
        <p:nvSpPr>
          <p:cNvPr id="6" name="Subtitle 5">
            <a:extLst>
              <a:ext uri="{FF2B5EF4-FFF2-40B4-BE49-F238E27FC236}">
                <a16:creationId xmlns:a16="http://schemas.microsoft.com/office/drawing/2014/main" id="{DDFED1B0-8365-D84A-847E-1CD3FA337399}"/>
              </a:ext>
            </a:extLst>
          </p:cNvPr>
          <p:cNvSpPr>
            <a:spLocks noGrp="1"/>
          </p:cNvSpPr>
          <p:nvPr>
            <p:ph type="subTitle" idx="1"/>
          </p:nvPr>
        </p:nvSpPr>
        <p:spPr>
          <a:xfrm>
            <a:off x="190329" y="3145187"/>
            <a:ext cx="7291126" cy="567626"/>
          </a:xfrm>
        </p:spPr>
        <p:txBody>
          <a:bodyPr>
            <a:normAutofit/>
          </a:bodyPr>
          <a:lstStyle/>
          <a:p>
            <a:pPr algn="l"/>
            <a:r>
              <a:rPr lang="en-GB" sz="3000" dirty="0">
                <a:solidFill>
                  <a:prstClr val="white"/>
                </a:solidFill>
              </a:rPr>
              <a:t>Y7 Spanish</a:t>
            </a:r>
          </a:p>
          <a:p>
            <a:endParaRPr lang="en-US" dirty="0"/>
          </a:p>
        </p:txBody>
      </p:sp>
      <p:sp>
        <p:nvSpPr>
          <p:cNvPr id="14" name="Subtitle 6">
            <a:extLst>
              <a:ext uri="{FF2B5EF4-FFF2-40B4-BE49-F238E27FC236}">
                <a16:creationId xmlns:a16="http://schemas.microsoft.com/office/drawing/2014/main" id="{ABC93937-5935-4FD6-909A-1159EB86D0C7}"/>
              </a:ext>
            </a:extLst>
          </p:cNvPr>
          <p:cNvSpPr txBox="1">
            <a:spLocks/>
          </p:cNvSpPr>
          <p:nvPr/>
        </p:nvSpPr>
        <p:spPr>
          <a:xfrm>
            <a:off x="214817" y="3828415"/>
            <a:ext cx="4509583" cy="571756"/>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5">
                    <a:lumMod val="50000"/>
                  </a:schemeClr>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5">
                    <a:lumMod val="50000"/>
                  </a:schemeClr>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5">
                    <a:lumMod val="50000"/>
                  </a:schemeClr>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5">
                    <a:lumMod val="50000"/>
                  </a:schemeClr>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5">
                    <a:lumMod val="50000"/>
                  </a:schemeClr>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000">
                <a:solidFill>
                  <a:prstClr val="white"/>
                </a:solidFill>
              </a:rPr>
              <a:t>Term 3 achievement test</a:t>
            </a:r>
            <a:endParaRPr lang="en-GB" sz="3000" dirty="0">
              <a:solidFill>
                <a:prstClr val="white"/>
              </a:solidFill>
            </a:endParaRPr>
          </a:p>
          <a:p>
            <a:endParaRPr lang="en-US" dirty="0"/>
          </a:p>
        </p:txBody>
      </p:sp>
      <p:sp>
        <p:nvSpPr>
          <p:cNvPr id="12" name="Title 3">
            <a:extLst>
              <a:ext uri="{FF2B5EF4-FFF2-40B4-BE49-F238E27FC236}">
                <a16:creationId xmlns:a16="http://schemas.microsoft.com/office/drawing/2014/main" id="{7B424077-B2D5-46AA-BDA8-6FF15DA500E8}"/>
              </a:ext>
            </a:extLst>
          </p:cNvPr>
          <p:cNvSpPr txBox="1">
            <a:spLocks/>
          </p:cNvSpPr>
          <p:nvPr/>
        </p:nvSpPr>
        <p:spPr>
          <a:xfrm>
            <a:off x="225242" y="4914785"/>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6" name="Title 3">
            <a:extLst>
              <a:ext uri="{FF2B5EF4-FFF2-40B4-BE49-F238E27FC236}">
                <a16:creationId xmlns:a16="http://schemas.microsoft.com/office/drawing/2014/main" id="{C1774CAE-1000-CD44-A0CB-EB911B271423}"/>
              </a:ext>
            </a:extLst>
          </p:cNvPr>
          <p:cNvSpPr txBox="1">
            <a:spLocks/>
          </p:cNvSpPr>
          <p:nvPr/>
        </p:nvSpPr>
        <p:spPr>
          <a:xfrm>
            <a:off x="214817" y="5780283"/>
            <a:ext cx="4079722" cy="953020"/>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GB" sz="1600" dirty="0">
              <a:solidFill>
                <a:prstClr val="white"/>
              </a:solidFill>
              <a:latin typeface="Century Gothic" panose="020B0502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a:t>
            </a:r>
            <a:r>
              <a:rPr kumimoji="0" lang="en-GB" sz="1400" b="0"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 </a:t>
            </a:r>
            <a:r>
              <a:rPr lang="en-GB" sz="1400">
                <a:solidFill>
                  <a:prstClr val="white"/>
                </a:solidFill>
                <a:latin typeface="Century Gothic" panose="020B0502020202020204" pitchFamily="34" charset="0"/>
              </a:rPr>
              <a:t>30</a:t>
            </a:r>
            <a:r>
              <a:rPr kumimoji="0" lang="en-GB" sz="1400" b="0"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/07/20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a:extLs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3445780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53997770"/>
              </p:ext>
            </p:extLst>
          </p:nvPr>
        </p:nvGraphicFramePr>
        <p:xfrm>
          <a:off x="787918" y="4481815"/>
          <a:ext cx="10675620" cy="1257300"/>
        </p:xfrm>
        <a:graphic>
          <a:graphicData uri="http://schemas.openxmlformats.org/drawingml/2006/table">
            <a:tbl>
              <a:tblPr firstRow="1" firstCol="1" bandRow="1">
                <a:tableStyleId>{5C22544A-7EE6-4342-B048-85BDC9FD1C3A}</a:tableStyleId>
              </a:tblPr>
              <a:tblGrid>
                <a:gridCol w="2913892">
                  <a:extLst>
                    <a:ext uri="{9D8B030D-6E8A-4147-A177-3AD203B41FA5}">
                      <a16:colId xmlns:a16="http://schemas.microsoft.com/office/drawing/2014/main" val="2800862696"/>
                    </a:ext>
                  </a:extLst>
                </a:gridCol>
                <a:gridCol w="3520684">
                  <a:extLst>
                    <a:ext uri="{9D8B030D-6E8A-4147-A177-3AD203B41FA5}">
                      <a16:colId xmlns:a16="http://schemas.microsoft.com/office/drawing/2014/main" val="226449220"/>
                    </a:ext>
                  </a:extLst>
                </a:gridCol>
                <a:gridCol w="4241044">
                  <a:extLst>
                    <a:ext uri="{9D8B030D-6E8A-4147-A177-3AD203B41FA5}">
                      <a16:colId xmlns:a16="http://schemas.microsoft.com/office/drawing/2014/main" val="3336469461"/>
                    </a:ext>
                  </a:extLst>
                </a:gridCol>
              </a:tblGrid>
              <a:tr h="628650">
                <a:tc>
                  <a:txBody>
                    <a:bodyPr/>
                    <a:lstStyle/>
                    <a:p>
                      <a:pPr>
                        <a:lnSpc>
                          <a:spcPct val="107000"/>
                        </a:lnSpc>
                        <a:spcAft>
                          <a:spcPts val="600"/>
                        </a:spcAft>
                      </a:pPr>
                      <a:r>
                        <a:rPr lang="en-GB" sz="2000" b="0">
                          <a:solidFill>
                            <a:srgbClr val="115076"/>
                          </a:solidFill>
                          <a:effectLst/>
                          <a:latin typeface="+mn-lt"/>
                        </a:rPr>
                        <a:t>1. Estás serio.</a:t>
                      </a:r>
                      <a:endParaRPr lang="en-GB" sz="2000" b="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600"/>
                        </a:spcAft>
                      </a:pPr>
                      <a:r>
                        <a:rPr lang="zh-CN" sz="2000" b="0">
                          <a:solidFill>
                            <a:srgbClr val="115076"/>
                          </a:solidFill>
                          <a:effectLst/>
                          <a:latin typeface="+mn-lt"/>
                        </a:rPr>
                        <a:t>☐</a:t>
                      </a:r>
                      <a:r>
                        <a:rPr lang="en-GB" sz="2000" b="0">
                          <a:solidFill>
                            <a:srgbClr val="115076"/>
                          </a:solidFill>
                          <a:effectLst/>
                          <a:latin typeface="+mn-lt"/>
                        </a:rPr>
                        <a:t> You are serious (now).      </a:t>
                      </a:r>
                      <a:endParaRPr lang="en-GB" sz="2000" b="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tabLst>
                          <a:tab pos="4718050" algn="l"/>
                        </a:tabLst>
                      </a:pPr>
                      <a:r>
                        <a:rPr lang="zh-CN" sz="2000" b="0">
                          <a:solidFill>
                            <a:srgbClr val="115076"/>
                          </a:solidFill>
                          <a:effectLst/>
                          <a:latin typeface="+mn-lt"/>
                        </a:rPr>
                        <a:t>☐</a:t>
                      </a:r>
                      <a:r>
                        <a:rPr lang="en-GB" sz="2000" b="0">
                          <a:solidFill>
                            <a:srgbClr val="115076"/>
                          </a:solidFill>
                          <a:effectLst/>
                          <a:latin typeface="+mn-lt"/>
                        </a:rPr>
                        <a:t> You are serious</a:t>
                      </a:r>
                      <a:r>
                        <a:rPr lang="en-GB" sz="2000" b="0" baseline="0">
                          <a:solidFill>
                            <a:srgbClr val="115076"/>
                          </a:solidFill>
                          <a:effectLst/>
                          <a:latin typeface="+mn-lt"/>
                        </a:rPr>
                        <a:t> </a:t>
                      </a:r>
                      <a:r>
                        <a:rPr lang="en-GB" sz="2000" b="0">
                          <a:solidFill>
                            <a:srgbClr val="115076"/>
                          </a:solidFill>
                          <a:effectLst/>
                          <a:latin typeface="+mn-lt"/>
                        </a:rPr>
                        <a:t>(in general).      </a:t>
                      </a:r>
                      <a:endParaRPr lang="en-GB" sz="2000" b="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8431023"/>
                  </a:ext>
                </a:extLst>
              </a:tr>
              <a:tr h="628650">
                <a:tc>
                  <a:txBody>
                    <a:bodyPr/>
                    <a:lstStyle/>
                    <a:p>
                      <a:pPr>
                        <a:lnSpc>
                          <a:spcPct val="107000"/>
                        </a:lnSpc>
                        <a:spcAft>
                          <a:spcPts val="600"/>
                        </a:spcAft>
                      </a:pPr>
                      <a:r>
                        <a:rPr lang="en-GB" sz="2000" b="0">
                          <a:solidFill>
                            <a:srgbClr val="115076"/>
                          </a:solidFill>
                          <a:effectLst/>
                          <a:latin typeface="+mn-lt"/>
                        </a:rPr>
                        <a:t>2. Soy tranquilo.</a:t>
                      </a:r>
                      <a:endParaRPr lang="en-GB" sz="2000" b="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600"/>
                        </a:spcAft>
                      </a:pPr>
                      <a:r>
                        <a:rPr lang="zh-CN" sz="2000" b="0">
                          <a:solidFill>
                            <a:srgbClr val="115076"/>
                          </a:solidFill>
                          <a:effectLst/>
                          <a:latin typeface="+mn-lt"/>
                        </a:rPr>
                        <a:t>☐</a:t>
                      </a:r>
                      <a:r>
                        <a:rPr lang="en-GB" sz="2000" b="0">
                          <a:solidFill>
                            <a:srgbClr val="115076"/>
                          </a:solidFill>
                          <a:effectLst/>
                          <a:latin typeface="+mn-lt"/>
                        </a:rPr>
                        <a:t> I am calm (now).</a:t>
                      </a:r>
                      <a:endParaRPr lang="en-GB" sz="2000" b="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tabLst>
                          <a:tab pos="4718050" algn="l"/>
                        </a:tabLst>
                      </a:pPr>
                      <a:r>
                        <a:rPr lang="zh-CN" sz="2000" b="0">
                          <a:solidFill>
                            <a:srgbClr val="115076"/>
                          </a:solidFill>
                          <a:effectLst/>
                          <a:latin typeface="+mn-lt"/>
                        </a:rPr>
                        <a:t>☐</a:t>
                      </a:r>
                      <a:r>
                        <a:rPr lang="en-GB" sz="2000" b="0">
                          <a:solidFill>
                            <a:srgbClr val="115076"/>
                          </a:solidFill>
                          <a:effectLst/>
                          <a:latin typeface="+mn-lt"/>
                        </a:rPr>
                        <a:t> I am calm (in general).</a:t>
                      </a:r>
                      <a:endParaRPr lang="en-GB" sz="2000" b="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3975775"/>
                  </a:ext>
                </a:extLst>
              </a:tr>
            </a:tbl>
          </a:graphicData>
        </a:graphic>
      </p:graphicFrame>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4" name="Title 3"/>
          <p:cNvSpPr>
            <a:spLocks noGrp="1"/>
          </p:cNvSpPr>
          <p:nvPr>
            <p:ph type="title"/>
          </p:nvPr>
        </p:nvSpPr>
        <p:spPr>
          <a:xfrm>
            <a:off x="-72087" y="280417"/>
            <a:ext cx="7531665" cy="721474"/>
          </a:xfrm>
        </p:spPr>
        <p:txBody>
          <a:bodyPr>
            <a:normAutofit/>
          </a:bodyPr>
          <a:lstStyle/>
          <a:p>
            <a:r>
              <a:rPr lang="en-GB" sz="2800" b="1">
                <a:solidFill>
                  <a:schemeClr val="bg1"/>
                </a:solidFill>
              </a:rPr>
              <a:t>Section B: Reading - Grammar</a:t>
            </a:r>
            <a:endParaRPr lang="en-GB" sz="2800" b="1" dirty="0">
              <a:solidFill>
                <a:schemeClr val="bg1"/>
              </a:solidFill>
            </a:endParaRPr>
          </a:p>
        </p:txBody>
      </p:sp>
      <p:sp>
        <p:nvSpPr>
          <p:cNvPr id="37" name="TextBox 36"/>
          <p:cNvSpPr txBox="1"/>
          <p:nvPr/>
        </p:nvSpPr>
        <p:spPr>
          <a:xfrm>
            <a:off x="7255100" y="5196160"/>
            <a:ext cx="363236" cy="400110"/>
          </a:xfrm>
          <a:prstGeom prst="rect">
            <a:avLst/>
          </a:prstGeom>
          <a:noFill/>
        </p:spPr>
        <p:txBody>
          <a:bodyPr wrap="square" rtlCol="0">
            <a:spAutoFit/>
          </a:bodyPr>
          <a:lstStyle/>
          <a:p>
            <a:pPr algn="l"/>
            <a:r>
              <a:rPr lang="en-GB" sz="2000">
                <a:solidFill>
                  <a:schemeClr val="accent5">
                    <a:lumMod val="50000"/>
                  </a:schemeClr>
                </a:solidFill>
              </a:rPr>
              <a:t>x</a:t>
            </a:r>
            <a:endParaRPr lang="en-GB" sz="2000" dirty="0">
              <a:solidFill>
                <a:schemeClr val="accent5">
                  <a:lumMod val="50000"/>
                </a:schemeClr>
              </a:solidFill>
            </a:endParaRPr>
          </a:p>
        </p:txBody>
      </p:sp>
      <p:sp>
        <p:nvSpPr>
          <p:cNvPr id="38" name="TextBox 37"/>
          <p:cNvSpPr txBox="1"/>
          <p:nvPr/>
        </p:nvSpPr>
        <p:spPr>
          <a:xfrm>
            <a:off x="3716605" y="4558515"/>
            <a:ext cx="363236" cy="400110"/>
          </a:xfrm>
          <a:prstGeom prst="rect">
            <a:avLst/>
          </a:prstGeom>
          <a:noFill/>
        </p:spPr>
        <p:txBody>
          <a:bodyPr wrap="square" rtlCol="0">
            <a:spAutoFit/>
          </a:bodyPr>
          <a:lstStyle/>
          <a:p>
            <a:pPr algn="l"/>
            <a:r>
              <a:rPr lang="en-GB" sz="2000">
                <a:solidFill>
                  <a:srgbClr val="104F75"/>
                </a:solidFill>
              </a:rPr>
              <a:t>x</a:t>
            </a:r>
            <a:endParaRPr lang="en-GB" sz="2000" dirty="0">
              <a:solidFill>
                <a:srgbClr val="104F75"/>
              </a:solidFill>
            </a:endParaRPr>
          </a:p>
        </p:txBody>
      </p:sp>
      <p:sp>
        <p:nvSpPr>
          <p:cNvPr id="40" name="Rounded Rectangular Callout 39"/>
          <p:cNvSpPr/>
          <p:nvPr/>
        </p:nvSpPr>
        <p:spPr>
          <a:xfrm>
            <a:off x="9329404" y="89262"/>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5" name="Rectangle 1"/>
          <p:cNvSpPr>
            <a:spLocks noChangeArrowheads="1"/>
          </p:cNvSpPr>
          <p:nvPr/>
        </p:nvSpPr>
        <p:spPr bwMode="auto">
          <a:xfrm>
            <a:off x="496554" y="2601148"/>
            <a:ext cx="870943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718050" algn="l"/>
              </a:tabLst>
              <a:defRPr>
                <a:solidFill>
                  <a:schemeClr val="tx1"/>
                </a:solidFill>
                <a:latin typeface="Arial" panose="020B0604020202020204" pitchFamily="34" charset="0"/>
              </a:defRPr>
            </a:lvl1pPr>
            <a:lvl2pPr eaLnBrk="0" fontAlgn="base" hangingPunct="0">
              <a:spcBef>
                <a:spcPct val="0"/>
              </a:spcBef>
              <a:spcAft>
                <a:spcPct val="0"/>
              </a:spcAft>
              <a:tabLst>
                <a:tab pos="4718050" algn="l"/>
              </a:tabLst>
              <a:defRPr>
                <a:solidFill>
                  <a:schemeClr val="tx1"/>
                </a:solidFill>
                <a:latin typeface="Arial" panose="020B0604020202020204" pitchFamily="34" charset="0"/>
              </a:defRPr>
            </a:lvl2pPr>
            <a:lvl3pPr eaLnBrk="0" fontAlgn="base" hangingPunct="0">
              <a:spcBef>
                <a:spcPct val="0"/>
              </a:spcBef>
              <a:spcAft>
                <a:spcPct val="0"/>
              </a:spcAft>
              <a:tabLst>
                <a:tab pos="4718050" algn="l"/>
              </a:tabLst>
              <a:defRPr>
                <a:solidFill>
                  <a:schemeClr val="tx1"/>
                </a:solidFill>
                <a:latin typeface="Arial" panose="020B0604020202020204" pitchFamily="34" charset="0"/>
              </a:defRPr>
            </a:lvl3pPr>
            <a:lvl4pPr eaLnBrk="0" fontAlgn="base" hangingPunct="0">
              <a:spcBef>
                <a:spcPct val="0"/>
              </a:spcBef>
              <a:spcAft>
                <a:spcPct val="0"/>
              </a:spcAft>
              <a:tabLst>
                <a:tab pos="4718050" algn="l"/>
              </a:tabLst>
              <a:defRPr>
                <a:solidFill>
                  <a:schemeClr val="tx1"/>
                </a:solidFill>
                <a:latin typeface="Arial" panose="020B0604020202020204" pitchFamily="34" charset="0"/>
              </a:defRPr>
            </a:lvl4pPr>
            <a:lvl5pPr eaLnBrk="0" fontAlgn="base" hangingPunct="0">
              <a:spcBef>
                <a:spcPct val="0"/>
              </a:spcBef>
              <a:spcAft>
                <a:spcPct val="0"/>
              </a:spcAft>
              <a:tabLst>
                <a:tab pos="4718050" algn="l"/>
              </a:tabLst>
              <a:defRPr>
                <a:solidFill>
                  <a:schemeClr val="tx1"/>
                </a:solidFill>
                <a:latin typeface="Arial" panose="020B0604020202020204" pitchFamily="34" charset="0"/>
              </a:defRPr>
            </a:lvl5pPr>
            <a:lvl6pPr eaLnBrk="0" fontAlgn="base" hangingPunct="0">
              <a:spcBef>
                <a:spcPct val="0"/>
              </a:spcBef>
              <a:spcAft>
                <a:spcPct val="0"/>
              </a:spcAft>
              <a:tabLst>
                <a:tab pos="4718050" algn="l"/>
              </a:tabLst>
              <a:defRPr>
                <a:solidFill>
                  <a:schemeClr val="tx1"/>
                </a:solidFill>
                <a:latin typeface="Arial" panose="020B0604020202020204" pitchFamily="34" charset="0"/>
              </a:defRPr>
            </a:lvl6pPr>
            <a:lvl7pPr eaLnBrk="0" fontAlgn="base" hangingPunct="0">
              <a:spcBef>
                <a:spcPct val="0"/>
              </a:spcBef>
              <a:spcAft>
                <a:spcPct val="0"/>
              </a:spcAft>
              <a:tabLst>
                <a:tab pos="4718050" algn="l"/>
              </a:tabLst>
              <a:defRPr>
                <a:solidFill>
                  <a:schemeClr val="tx1"/>
                </a:solidFill>
                <a:latin typeface="Arial" panose="020B0604020202020204" pitchFamily="34" charset="0"/>
              </a:defRPr>
            </a:lvl7pPr>
            <a:lvl8pPr eaLnBrk="0" fontAlgn="base" hangingPunct="0">
              <a:spcBef>
                <a:spcPct val="0"/>
              </a:spcBef>
              <a:spcAft>
                <a:spcPct val="0"/>
              </a:spcAft>
              <a:tabLst>
                <a:tab pos="4718050" algn="l"/>
              </a:tabLst>
              <a:defRPr>
                <a:solidFill>
                  <a:schemeClr val="tx1"/>
                </a:solidFill>
                <a:latin typeface="Arial" panose="020B0604020202020204" pitchFamily="34" charset="0"/>
              </a:defRPr>
            </a:lvl8pPr>
            <a:lvl9pPr eaLnBrk="0" fontAlgn="base" hangingPunct="0">
              <a:spcBef>
                <a:spcPct val="0"/>
              </a:spcBef>
              <a:spcAft>
                <a:spcPct val="0"/>
              </a:spcAft>
              <a:tabLst>
                <a:tab pos="4718050" algn="l"/>
              </a:tabLst>
              <a:defRPr>
                <a:solidFill>
                  <a:schemeClr val="tx1"/>
                </a:solidFill>
                <a:latin typeface="Arial" panose="020B0604020202020204" pitchFamily="34" charset="0"/>
              </a:defRPr>
            </a:lvl9pPr>
          </a:lstStyle>
          <a:p>
            <a:r>
              <a:rPr lang="en-GB" sz="2000" b="1">
                <a:solidFill>
                  <a:srgbClr val="115076"/>
                </a:solidFill>
                <a:latin typeface="+mn-lt"/>
              </a:rPr>
              <a:t>PART B</a:t>
            </a:r>
          </a:p>
          <a:p>
            <a:endParaRPr lang="en-GB" sz="2000">
              <a:solidFill>
                <a:srgbClr val="115076"/>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718050" algn="l"/>
              </a:tabLst>
            </a:pPr>
            <a:r>
              <a:rPr kumimoji="0" lang="en-GB" altLang="zh-CN" sz="2000" b="0" i="0" u="none" strike="noStrike" cap="none" normalizeH="0" baseline="0">
                <a:ln>
                  <a:noFill/>
                </a:ln>
                <a:solidFill>
                  <a:srgbClr val="115076"/>
                </a:solidFill>
                <a:effectLst/>
                <a:latin typeface="+mn-lt"/>
                <a:ea typeface="SimSun" panose="02010600030101010101" pitchFamily="2" charset="-122"/>
                <a:cs typeface="Times New Roman" panose="02020603050405020304" pitchFamily="18" charset="0"/>
              </a:rPr>
              <a:t>Decide what these sentences mean. Put a </a:t>
            </a:r>
            <a:r>
              <a:rPr kumimoji="0" lang="en-GB" altLang="zh-CN" sz="2000" b="1" i="0" u="none" strike="noStrike" cap="none" normalizeH="0" baseline="0">
                <a:ln>
                  <a:noFill/>
                </a:ln>
                <a:solidFill>
                  <a:srgbClr val="115076"/>
                </a:solidFill>
                <a:effectLst/>
                <a:latin typeface="+mn-lt"/>
                <a:ea typeface="SimSun" panose="02010600030101010101" pitchFamily="2" charset="-122"/>
                <a:cs typeface="Times New Roman" panose="02020603050405020304" pitchFamily="18" charset="0"/>
              </a:rPr>
              <a:t>cross </a:t>
            </a:r>
            <a:r>
              <a:rPr kumimoji="0" lang="en-GB" altLang="zh-CN" sz="2000" b="1" i="0" u="none" strike="noStrike" cap="none" normalizeH="0" baseline="0">
                <a:ln>
                  <a:noFill/>
                </a:ln>
                <a:solidFill>
                  <a:srgbClr val="115076"/>
                </a:solidFill>
                <a:effectLst/>
                <a:latin typeface="+mn-lt"/>
                <a:ea typeface="SimSun" panose="02010600030101010101" pitchFamily="2" charset="-122"/>
                <a:cs typeface="Helvetica" panose="020B0604020202020204" pitchFamily="34" charset="0"/>
              </a:rPr>
              <a:t>(x)</a:t>
            </a:r>
            <a:r>
              <a:rPr kumimoji="0" lang="en-GB" altLang="zh-CN" sz="2000" b="0" i="0" u="none" strike="noStrike" cap="none" normalizeH="0" baseline="0">
                <a:ln>
                  <a:noFill/>
                </a:ln>
                <a:solidFill>
                  <a:srgbClr val="115076"/>
                </a:solidFill>
                <a:effectLst/>
                <a:latin typeface="+mn-lt"/>
                <a:ea typeface="SimSun" panose="02010600030101010101" pitchFamily="2" charset="-122"/>
                <a:cs typeface="Helvetica" panose="020B0604020202020204" pitchFamily="34" charset="0"/>
              </a:rPr>
              <a:t> by </a:t>
            </a:r>
            <a:r>
              <a:rPr kumimoji="0" lang="en-GB" altLang="zh-CN" sz="2000" b="0" i="0" u="none" strike="noStrike" cap="none" normalizeH="0" baseline="0">
                <a:ln>
                  <a:noFill/>
                </a:ln>
                <a:solidFill>
                  <a:srgbClr val="115076"/>
                </a:solidFill>
                <a:effectLst/>
                <a:latin typeface="+mn-lt"/>
                <a:ea typeface="SimSun" panose="02010600030101010101" pitchFamily="2" charset="-122"/>
                <a:cs typeface="Times New Roman" panose="02020603050405020304" pitchFamily="18" charset="0"/>
              </a:rPr>
              <a:t>your answer.</a:t>
            </a:r>
            <a:endParaRPr kumimoji="0" lang="en-GB" altLang="zh-CN" sz="2000" b="0" i="0" u="none" strike="noStrike" cap="none" normalizeH="0" baseline="0">
              <a:ln>
                <a:noFill/>
              </a:ln>
              <a:solidFill>
                <a:srgbClr val="115076"/>
              </a:solidFill>
              <a:effectLst/>
              <a:latin typeface="+mn-lt"/>
            </a:endParaRPr>
          </a:p>
        </p:txBody>
      </p:sp>
    </p:spTree>
    <p:extLst>
      <p:ext uri="{BB962C8B-B14F-4D97-AF65-F5344CB8AC3E}">
        <p14:creationId xmlns:p14="http://schemas.microsoft.com/office/powerpoint/2010/main" val="217416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16778818"/>
              </p:ext>
            </p:extLst>
          </p:nvPr>
        </p:nvGraphicFramePr>
        <p:xfrm>
          <a:off x="925830" y="4045756"/>
          <a:ext cx="10195560" cy="1342794"/>
        </p:xfrm>
        <a:graphic>
          <a:graphicData uri="http://schemas.openxmlformats.org/drawingml/2006/table">
            <a:tbl>
              <a:tblPr firstRow="1" firstCol="1" bandRow="1">
                <a:tableStyleId>{5C22544A-7EE6-4342-B048-85BDC9FD1C3A}</a:tableStyleId>
              </a:tblPr>
              <a:tblGrid>
                <a:gridCol w="3365552">
                  <a:extLst>
                    <a:ext uri="{9D8B030D-6E8A-4147-A177-3AD203B41FA5}">
                      <a16:colId xmlns:a16="http://schemas.microsoft.com/office/drawing/2014/main" val="879274590"/>
                    </a:ext>
                  </a:extLst>
                </a:gridCol>
                <a:gridCol w="1597663">
                  <a:extLst>
                    <a:ext uri="{9D8B030D-6E8A-4147-A177-3AD203B41FA5}">
                      <a16:colId xmlns:a16="http://schemas.microsoft.com/office/drawing/2014/main" val="4128793695"/>
                    </a:ext>
                  </a:extLst>
                </a:gridCol>
                <a:gridCol w="1752674">
                  <a:extLst>
                    <a:ext uri="{9D8B030D-6E8A-4147-A177-3AD203B41FA5}">
                      <a16:colId xmlns:a16="http://schemas.microsoft.com/office/drawing/2014/main" val="2226095386"/>
                    </a:ext>
                  </a:extLst>
                </a:gridCol>
                <a:gridCol w="1597663">
                  <a:extLst>
                    <a:ext uri="{9D8B030D-6E8A-4147-A177-3AD203B41FA5}">
                      <a16:colId xmlns:a16="http://schemas.microsoft.com/office/drawing/2014/main" val="367190778"/>
                    </a:ext>
                  </a:extLst>
                </a:gridCol>
                <a:gridCol w="1882008">
                  <a:extLst>
                    <a:ext uri="{9D8B030D-6E8A-4147-A177-3AD203B41FA5}">
                      <a16:colId xmlns:a16="http://schemas.microsoft.com/office/drawing/2014/main" val="3829008218"/>
                    </a:ext>
                  </a:extLst>
                </a:gridCol>
              </a:tblGrid>
              <a:tr h="671397">
                <a:tc>
                  <a:txBody>
                    <a:bodyPr/>
                    <a:lstStyle/>
                    <a:p>
                      <a:pPr>
                        <a:lnSpc>
                          <a:spcPct val="115000"/>
                        </a:lnSpc>
                        <a:spcBef>
                          <a:spcPts val="400"/>
                        </a:spcBef>
                        <a:spcAft>
                          <a:spcPts val="400"/>
                        </a:spcAft>
                      </a:pPr>
                      <a:r>
                        <a:rPr lang="es-ES" sz="2000" b="0">
                          <a:solidFill>
                            <a:srgbClr val="115076"/>
                          </a:solidFill>
                          <a:effectLst/>
                        </a:rPr>
                        <a:t>1. Tienes</a:t>
                      </a:r>
                      <a:r>
                        <a:rPr lang="es-ES" sz="2000" b="0" baseline="0">
                          <a:solidFill>
                            <a:srgbClr val="115076"/>
                          </a:solidFill>
                          <a:effectLst/>
                        </a:rPr>
                        <a:t> </a:t>
                      </a:r>
                      <a:r>
                        <a:rPr lang="es-ES" sz="2000" b="1" u="sng" baseline="0">
                          <a:solidFill>
                            <a:srgbClr val="115076"/>
                          </a:solidFill>
                          <a:effectLst/>
                        </a:rPr>
                        <a:t>unos</a:t>
                      </a:r>
                      <a:r>
                        <a:rPr lang="es-ES" sz="2000" b="0" i="1" u="none" baseline="0">
                          <a:solidFill>
                            <a:srgbClr val="115076"/>
                          </a:solidFill>
                          <a:effectLst/>
                        </a:rPr>
                        <a:t> </a:t>
                      </a:r>
                      <a:r>
                        <a:rPr lang="es-ES" sz="2000" b="0" i="0" u="none" baseline="0">
                          <a:solidFill>
                            <a:srgbClr val="115076"/>
                          </a:solidFill>
                          <a:effectLst/>
                        </a:rPr>
                        <a:t>libros</a:t>
                      </a:r>
                      <a:r>
                        <a:rPr lang="es-ES" sz="2000" b="0">
                          <a:solidFill>
                            <a:srgbClr val="115076"/>
                          </a:solidFill>
                          <a:effectLst/>
                        </a:rPr>
                        <a:t>.</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400"/>
                        </a:spcBef>
                        <a:spcAft>
                          <a:spcPts val="400"/>
                        </a:spcAft>
                      </a:pPr>
                      <a:r>
                        <a:rPr lang="en-GB" sz="2000" b="0">
                          <a:solidFill>
                            <a:srgbClr val="115076"/>
                          </a:solidFill>
                          <a:effectLst/>
                        </a:rPr>
                        <a:t>☐</a:t>
                      </a:r>
                      <a:r>
                        <a:rPr lang="es-CO" sz="2000" b="0">
                          <a:solidFill>
                            <a:srgbClr val="115076"/>
                          </a:solidFill>
                          <a:effectLst/>
                        </a:rPr>
                        <a:t> el</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400"/>
                        </a:spcBef>
                        <a:spcAft>
                          <a:spcPts val="400"/>
                        </a:spcAft>
                      </a:pPr>
                      <a:r>
                        <a:rPr lang="en-GB" sz="2000" b="0">
                          <a:solidFill>
                            <a:srgbClr val="115076"/>
                          </a:solidFill>
                          <a:effectLst/>
                        </a:rPr>
                        <a:t>☐</a:t>
                      </a:r>
                      <a:r>
                        <a:rPr lang="es-CO" sz="2000" b="0">
                          <a:solidFill>
                            <a:srgbClr val="115076"/>
                          </a:solidFill>
                          <a:effectLst/>
                        </a:rPr>
                        <a:t> la</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400"/>
                        </a:spcBef>
                        <a:spcAft>
                          <a:spcPts val="400"/>
                        </a:spcAft>
                      </a:pPr>
                      <a:r>
                        <a:rPr lang="en-GB" sz="2000" b="0">
                          <a:solidFill>
                            <a:srgbClr val="115076"/>
                          </a:solidFill>
                          <a:effectLst/>
                        </a:rPr>
                        <a:t>☐</a:t>
                      </a:r>
                      <a:r>
                        <a:rPr lang="es-CO" sz="2000" b="0">
                          <a:solidFill>
                            <a:srgbClr val="115076"/>
                          </a:solidFill>
                          <a:effectLst/>
                        </a:rPr>
                        <a:t> los</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400"/>
                        </a:spcBef>
                        <a:spcAft>
                          <a:spcPts val="400"/>
                        </a:spcAft>
                      </a:pPr>
                      <a:r>
                        <a:rPr lang="en-GB" sz="2000" b="0">
                          <a:solidFill>
                            <a:srgbClr val="115076"/>
                          </a:solidFill>
                          <a:effectLst/>
                        </a:rPr>
                        <a:t>☐</a:t>
                      </a:r>
                      <a:r>
                        <a:rPr lang="es-CO" sz="2000" b="0">
                          <a:solidFill>
                            <a:srgbClr val="115076"/>
                          </a:solidFill>
                          <a:effectLst/>
                        </a:rPr>
                        <a:t> las</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2536512"/>
                  </a:ext>
                </a:extLst>
              </a:tr>
              <a:tr h="671397">
                <a:tc>
                  <a:txBody>
                    <a:bodyPr/>
                    <a:lstStyle/>
                    <a:p>
                      <a:pPr>
                        <a:lnSpc>
                          <a:spcPct val="115000"/>
                        </a:lnSpc>
                        <a:spcBef>
                          <a:spcPts val="400"/>
                        </a:spcBef>
                        <a:spcAft>
                          <a:spcPts val="400"/>
                        </a:spcAft>
                      </a:pPr>
                      <a:r>
                        <a:rPr lang="es-ES" sz="2000" b="0">
                          <a:solidFill>
                            <a:srgbClr val="115076"/>
                          </a:solidFill>
                          <a:effectLst/>
                        </a:rPr>
                        <a:t>2. Busco </a:t>
                      </a:r>
                      <a:r>
                        <a:rPr lang="es-ES" sz="2000" b="1" u="sng">
                          <a:solidFill>
                            <a:srgbClr val="115076"/>
                          </a:solidFill>
                          <a:effectLst/>
                        </a:rPr>
                        <a:t>la</a:t>
                      </a:r>
                      <a:r>
                        <a:rPr lang="es-ES" sz="2000" b="0">
                          <a:solidFill>
                            <a:srgbClr val="115076"/>
                          </a:solidFill>
                          <a:effectLst/>
                        </a:rPr>
                        <a:t> revista.</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400"/>
                        </a:spcBef>
                        <a:spcAft>
                          <a:spcPts val="400"/>
                        </a:spcAft>
                      </a:pPr>
                      <a:r>
                        <a:rPr lang="en-GB" sz="2000" b="0">
                          <a:solidFill>
                            <a:srgbClr val="115076"/>
                          </a:solidFill>
                          <a:effectLst/>
                        </a:rPr>
                        <a:t>☐</a:t>
                      </a:r>
                      <a:r>
                        <a:rPr lang="es-CO" sz="2000" b="0">
                          <a:solidFill>
                            <a:srgbClr val="115076"/>
                          </a:solidFill>
                          <a:effectLst/>
                        </a:rPr>
                        <a:t> un</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400"/>
                        </a:spcBef>
                        <a:spcAft>
                          <a:spcPts val="400"/>
                        </a:spcAft>
                      </a:pPr>
                      <a:r>
                        <a:rPr lang="en-GB" sz="2000" b="0">
                          <a:solidFill>
                            <a:srgbClr val="115076"/>
                          </a:solidFill>
                          <a:effectLst/>
                        </a:rPr>
                        <a:t>☐</a:t>
                      </a:r>
                      <a:r>
                        <a:rPr lang="es-CO" sz="2000" b="0">
                          <a:solidFill>
                            <a:srgbClr val="115076"/>
                          </a:solidFill>
                          <a:effectLst/>
                        </a:rPr>
                        <a:t> una</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400"/>
                        </a:spcBef>
                        <a:spcAft>
                          <a:spcPts val="400"/>
                        </a:spcAft>
                      </a:pPr>
                      <a:r>
                        <a:rPr lang="en-GB" sz="2000" b="0">
                          <a:solidFill>
                            <a:srgbClr val="115076"/>
                          </a:solidFill>
                          <a:effectLst/>
                        </a:rPr>
                        <a:t>☐</a:t>
                      </a:r>
                      <a:r>
                        <a:rPr lang="es-CO" sz="2000" b="0">
                          <a:solidFill>
                            <a:srgbClr val="115076"/>
                          </a:solidFill>
                          <a:effectLst/>
                        </a:rPr>
                        <a:t> unos</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400"/>
                        </a:spcBef>
                        <a:spcAft>
                          <a:spcPts val="400"/>
                        </a:spcAft>
                      </a:pPr>
                      <a:r>
                        <a:rPr lang="en-GB" sz="2000" b="0">
                          <a:solidFill>
                            <a:srgbClr val="115076"/>
                          </a:solidFill>
                          <a:effectLst/>
                        </a:rPr>
                        <a:t>☐</a:t>
                      </a:r>
                      <a:r>
                        <a:rPr lang="es-CO" sz="2000" b="0">
                          <a:solidFill>
                            <a:srgbClr val="115076"/>
                          </a:solidFill>
                          <a:effectLst/>
                        </a:rPr>
                        <a:t> unas</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5051843"/>
                  </a:ext>
                </a:extLst>
              </a:tr>
            </a:tbl>
          </a:graphicData>
        </a:graphic>
      </p:graphicFrame>
      <p:pic>
        <p:nvPicPr>
          <p:cNvPr id="9" name="Picture 8"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4" name="Title 3"/>
          <p:cNvSpPr>
            <a:spLocks noGrp="1"/>
          </p:cNvSpPr>
          <p:nvPr>
            <p:ph type="title"/>
          </p:nvPr>
        </p:nvSpPr>
        <p:spPr>
          <a:xfrm>
            <a:off x="-72087" y="280417"/>
            <a:ext cx="7884591" cy="721474"/>
          </a:xfrm>
        </p:spPr>
        <p:txBody>
          <a:bodyPr>
            <a:normAutofit/>
          </a:bodyPr>
          <a:lstStyle/>
          <a:p>
            <a:r>
              <a:rPr lang="en-GB" sz="2800" b="1">
                <a:solidFill>
                  <a:schemeClr val="bg1"/>
                </a:solidFill>
              </a:rPr>
              <a:t>Section B: Reading - Grammar</a:t>
            </a:r>
            <a:endParaRPr lang="en-GB" sz="2800" b="1" dirty="0">
              <a:solidFill>
                <a:schemeClr val="bg1"/>
              </a:solidFill>
            </a:endParaRPr>
          </a:p>
        </p:txBody>
      </p:sp>
      <p:sp>
        <p:nvSpPr>
          <p:cNvPr id="12" name="TextBox 11"/>
          <p:cNvSpPr txBox="1"/>
          <p:nvPr/>
        </p:nvSpPr>
        <p:spPr>
          <a:xfrm>
            <a:off x="5913052" y="4839850"/>
            <a:ext cx="363236" cy="400110"/>
          </a:xfrm>
          <a:prstGeom prst="rect">
            <a:avLst/>
          </a:prstGeom>
          <a:noFill/>
        </p:spPr>
        <p:txBody>
          <a:bodyPr wrap="square" rtlCol="0">
            <a:spAutoFit/>
          </a:bodyPr>
          <a:lstStyle/>
          <a:p>
            <a:pPr algn="l"/>
            <a:r>
              <a:rPr lang="en-GB" sz="2000">
                <a:solidFill>
                  <a:schemeClr val="accent5">
                    <a:lumMod val="50000"/>
                  </a:schemeClr>
                </a:solidFill>
              </a:rPr>
              <a:t>x</a:t>
            </a:r>
            <a:endParaRPr lang="en-GB" sz="2000" dirty="0">
              <a:solidFill>
                <a:schemeClr val="accent5">
                  <a:lumMod val="50000"/>
                </a:schemeClr>
              </a:solidFill>
            </a:endParaRPr>
          </a:p>
        </p:txBody>
      </p:sp>
      <p:sp>
        <p:nvSpPr>
          <p:cNvPr id="13" name="TextBox 12"/>
          <p:cNvSpPr txBox="1"/>
          <p:nvPr/>
        </p:nvSpPr>
        <p:spPr>
          <a:xfrm>
            <a:off x="7665176" y="4150241"/>
            <a:ext cx="363236" cy="400110"/>
          </a:xfrm>
          <a:prstGeom prst="rect">
            <a:avLst/>
          </a:prstGeom>
          <a:noFill/>
        </p:spPr>
        <p:txBody>
          <a:bodyPr wrap="square" rtlCol="0">
            <a:spAutoFit/>
          </a:bodyPr>
          <a:lstStyle/>
          <a:p>
            <a:pPr algn="l"/>
            <a:r>
              <a:rPr lang="en-GB" sz="2000">
                <a:solidFill>
                  <a:srgbClr val="104F75"/>
                </a:solidFill>
              </a:rPr>
              <a:t>x</a:t>
            </a:r>
            <a:endParaRPr lang="en-GB" sz="2000" dirty="0">
              <a:solidFill>
                <a:srgbClr val="104F75"/>
              </a:solidFill>
            </a:endParaRPr>
          </a:p>
        </p:txBody>
      </p:sp>
      <p:sp>
        <p:nvSpPr>
          <p:cNvPr id="14" name="Rounded Rectangular Callout 13"/>
          <p:cNvSpPr/>
          <p:nvPr/>
        </p:nvSpPr>
        <p:spPr>
          <a:xfrm>
            <a:off x="9329404" y="89262"/>
            <a:ext cx="2540000" cy="1074729"/>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3" name="Rectangle 1"/>
          <p:cNvSpPr>
            <a:spLocks noChangeArrowheads="1"/>
          </p:cNvSpPr>
          <p:nvPr/>
        </p:nvSpPr>
        <p:spPr bwMode="auto">
          <a:xfrm>
            <a:off x="810220" y="1870315"/>
            <a:ext cx="11059184" cy="163121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718050" algn="l"/>
              </a:tabLst>
              <a:defRPr>
                <a:solidFill>
                  <a:schemeClr val="tx1"/>
                </a:solidFill>
                <a:latin typeface="Arial" panose="020B0604020202020204" pitchFamily="34" charset="0"/>
              </a:defRPr>
            </a:lvl1pPr>
            <a:lvl2pPr eaLnBrk="0" fontAlgn="base" hangingPunct="0">
              <a:spcBef>
                <a:spcPct val="0"/>
              </a:spcBef>
              <a:spcAft>
                <a:spcPct val="0"/>
              </a:spcAft>
              <a:tabLst>
                <a:tab pos="4718050" algn="l"/>
              </a:tabLst>
              <a:defRPr>
                <a:solidFill>
                  <a:schemeClr val="tx1"/>
                </a:solidFill>
                <a:latin typeface="Arial" panose="020B0604020202020204" pitchFamily="34" charset="0"/>
              </a:defRPr>
            </a:lvl2pPr>
            <a:lvl3pPr eaLnBrk="0" fontAlgn="base" hangingPunct="0">
              <a:spcBef>
                <a:spcPct val="0"/>
              </a:spcBef>
              <a:spcAft>
                <a:spcPct val="0"/>
              </a:spcAft>
              <a:tabLst>
                <a:tab pos="4718050" algn="l"/>
              </a:tabLst>
              <a:defRPr>
                <a:solidFill>
                  <a:schemeClr val="tx1"/>
                </a:solidFill>
                <a:latin typeface="Arial" panose="020B0604020202020204" pitchFamily="34" charset="0"/>
              </a:defRPr>
            </a:lvl3pPr>
            <a:lvl4pPr eaLnBrk="0" fontAlgn="base" hangingPunct="0">
              <a:spcBef>
                <a:spcPct val="0"/>
              </a:spcBef>
              <a:spcAft>
                <a:spcPct val="0"/>
              </a:spcAft>
              <a:tabLst>
                <a:tab pos="4718050" algn="l"/>
              </a:tabLst>
              <a:defRPr>
                <a:solidFill>
                  <a:schemeClr val="tx1"/>
                </a:solidFill>
                <a:latin typeface="Arial" panose="020B0604020202020204" pitchFamily="34" charset="0"/>
              </a:defRPr>
            </a:lvl4pPr>
            <a:lvl5pPr eaLnBrk="0" fontAlgn="base" hangingPunct="0">
              <a:spcBef>
                <a:spcPct val="0"/>
              </a:spcBef>
              <a:spcAft>
                <a:spcPct val="0"/>
              </a:spcAft>
              <a:tabLst>
                <a:tab pos="4718050" algn="l"/>
              </a:tabLst>
              <a:defRPr>
                <a:solidFill>
                  <a:schemeClr val="tx1"/>
                </a:solidFill>
                <a:latin typeface="Arial" panose="020B0604020202020204" pitchFamily="34" charset="0"/>
              </a:defRPr>
            </a:lvl5pPr>
            <a:lvl6pPr eaLnBrk="0" fontAlgn="base" hangingPunct="0">
              <a:spcBef>
                <a:spcPct val="0"/>
              </a:spcBef>
              <a:spcAft>
                <a:spcPct val="0"/>
              </a:spcAft>
              <a:tabLst>
                <a:tab pos="4718050" algn="l"/>
              </a:tabLst>
              <a:defRPr>
                <a:solidFill>
                  <a:schemeClr val="tx1"/>
                </a:solidFill>
                <a:latin typeface="Arial" panose="020B0604020202020204" pitchFamily="34" charset="0"/>
              </a:defRPr>
            </a:lvl6pPr>
            <a:lvl7pPr eaLnBrk="0" fontAlgn="base" hangingPunct="0">
              <a:spcBef>
                <a:spcPct val="0"/>
              </a:spcBef>
              <a:spcAft>
                <a:spcPct val="0"/>
              </a:spcAft>
              <a:tabLst>
                <a:tab pos="4718050" algn="l"/>
              </a:tabLst>
              <a:defRPr>
                <a:solidFill>
                  <a:schemeClr val="tx1"/>
                </a:solidFill>
                <a:latin typeface="Arial" panose="020B0604020202020204" pitchFamily="34" charset="0"/>
              </a:defRPr>
            </a:lvl7pPr>
            <a:lvl8pPr eaLnBrk="0" fontAlgn="base" hangingPunct="0">
              <a:spcBef>
                <a:spcPct val="0"/>
              </a:spcBef>
              <a:spcAft>
                <a:spcPct val="0"/>
              </a:spcAft>
              <a:tabLst>
                <a:tab pos="4718050" algn="l"/>
              </a:tabLst>
              <a:defRPr>
                <a:solidFill>
                  <a:schemeClr val="tx1"/>
                </a:solidFill>
                <a:latin typeface="Arial" panose="020B0604020202020204" pitchFamily="34" charset="0"/>
              </a:defRPr>
            </a:lvl8pPr>
            <a:lvl9pPr eaLnBrk="0" fontAlgn="base" hangingPunct="0">
              <a:spcBef>
                <a:spcPct val="0"/>
              </a:spcBef>
              <a:spcAft>
                <a:spcPct val="0"/>
              </a:spcAft>
              <a:tabLst>
                <a:tab pos="47180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718050" algn="l"/>
              </a:tabLst>
            </a:pPr>
            <a:r>
              <a:rPr kumimoji="0" lang="en-GB" altLang="en-US" sz="2000" b="1" i="0" u="none" strike="noStrike" cap="none" normalizeH="0" baseline="0">
                <a:ln>
                  <a:noFill/>
                </a:ln>
                <a:solidFill>
                  <a:srgbClr val="115076"/>
                </a:solidFill>
                <a:effectLst/>
                <a:latin typeface="Century Gothic" panose="020B0502020202020204" pitchFamily="34" charset="0"/>
                <a:ea typeface="Times New Roman" panose="02020603050405020304" pitchFamily="18" charset="0"/>
                <a:cs typeface="Times New Roman" panose="02020603050405020304" pitchFamily="18" charset="0"/>
              </a:rPr>
              <a:t>PART C</a:t>
            </a:r>
            <a:endParaRPr kumimoji="0" lang="en-GB" altLang="en-US" sz="2000" b="0" i="0" u="none" strike="noStrike" cap="none" normalizeH="0" baseline="0">
              <a:ln>
                <a:noFill/>
              </a:ln>
              <a:solidFill>
                <a:srgbClr val="115076"/>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718050" algn="l"/>
              </a:tabLst>
            </a:pPr>
            <a:endParaRPr kumimoji="0" lang="en-GB" altLang="en-US" sz="2000" b="1" i="0" u="none" strike="noStrike" cap="none" normalizeH="0" baseline="0">
              <a:ln>
                <a:noFill/>
              </a:ln>
              <a:solidFill>
                <a:srgbClr val="115076"/>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718050" algn="l"/>
              </a:tabLst>
            </a:pPr>
            <a:r>
              <a:rPr kumimoji="0" lang="en-GB" altLang="en-US" sz="2000" b="1" i="0" u="none" strike="noStrike" cap="none" normalizeH="0" baseline="0">
                <a:ln>
                  <a:noFill/>
                </a:ln>
                <a:solidFill>
                  <a:srgbClr val="115076"/>
                </a:solidFill>
                <a:effectLst/>
                <a:latin typeface="Century Gothic" panose="020B0502020202020204" pitchFamily="34" charset="0"/>
                <a:ea typeface="Times New Roman" panose="02020603050405020304" pitchFamily="18" charset="0"/>
                <a:cs typeface="Times New Roman" panose="02020603050405020304" pitchFamily="18" charset="0"/>
              </a:rPr>
              <a:t>C</a:t>
            </a:r>
            <a:r>
              <a:rPr kumimoji="0" lang="en-GB" altLang="en-US" sz="2000" b="1" i="0" u="none" strike="noStrike" cap="none" normalizeH="0" baseline="0">
                <a:ln>
                  <a:noFill/>
                </a:ln>
                <a:solidFill>
                  <a:srgbClr val="115076"/>
                </a:solidFill>
                <a:effectLst/>
                <a:latin typeface="Century Gothic" panose="020B0502020202020204" pitchFamily="34" charset="0"/>
                <a:ea typeface="Times New Roman" panose="02020603050405020304" pitchFamily="18" charset="0"/>
                <a:cs typeface="Helvetica" panose="020B0604020202020204" pitchFamily="34" charset="0"/>
              </a:rPr>
              <a:t>hoose </a:t>
            </a:r>
            <a:r>
              <a:rPr kumimoji="0" lang="en-GB" altLang="en-US" sz="2000" b="0" i="0" u="none" strike="noStrike" cap="none" normalizeH="0" baseline="0">
                <a:ln>
                  <a:noFill/>
                </a:ln>
                <a:solidFill>
                  <a:srgbClr val="115076"/>
                </a:solidFill>
                <a:effectLst/>
                <a:latin typeface="Century Gothic" panose="020B0502020202020204" pitchFamily="34" charset="0"/>
                <a:ea typeface="Times New Roman" panose="02020603050405020304" pitchFamily="18" charset="0"/>
                <a:cs typeface="Helvetica" panose="020B0604020202020204" pitchFamily="34" charset="0"/>
              </a:rPr>
              <a:t>which word could </a:t>
            </a:r>
            <a:r>
              <a:rPr kumimoji="0" lang="en-GB" altLang="en-US" sz="2000" b="0" i="1" u="none" strike="noStrike" cap="none" normalizeH="0" baseline="0">
                <a:ln>
                  <a:noFill/>
                </a:ln>
                <a:solidFill>
                  <a:srgbClr val="115076"/>
                </a:solidFill>
                <a:effectLst/>
                <a:latin typeface="Century Gothic" panose="020B0502020202020204" pitchFamily="34" charset="0"/>
                <a:ea typeface="Times New Roman" panose="02020603050405020304" pitchFamily="18" charset="0"/>
                <a:cs typeface="Helvetica" panose="020B0604020202020204" pitchFamily="34" charset="0"/>
              </a:rPr>
              <a:t>replace</a:t>
            </a:r>
            <a:r>
              <a:rPr kumimoji="0" lang="en-GB" altLang="en-US" sz="2000" b="0" i="0" u="none" strike="noStrike" cap="none" normalizeH="0" baseline="0">
                <a:ln>
                  <a:noFill/>
                </a:ln>
                <a:solidFill>
                  <a:srgbClr val="115076"/>
                </a:solidFill>
                <a:effectLst/>
                <a:latin typeface="Century Gothic" panose="020B0502020202020204" pitchFamily="34" charset="0"/>
                <a:ea typeface="Times New Roman" panose="02020603050405020304" pitchFamily="18" charset="0"/>
                <a:cs typeface="Helvetica" panose="020B0604020202020204" pitchFamily="34" charset="0"/>
              </a:rPr>
              <a:t> the </a:t>
            </a:r>
            <a:r>
              <a:rPr kumimoji="0" lang="en-GB" altLang="en-US" sz="2000" b="1" i="0" u="sng" strike="noStrike" cap="none" normalizeH="0" baseline="0">
                <a:ln>
                  <a:noFill/>
                </a:ln>
                <a:solidFill>
                  <a:srgbClr val="115076"/>
                </a:solidFill>
                <a:effectLst/>
                <a:latin typeface="Century Gothic" panose="020B0502020202020204" pitchFamily="34" charset="0"/>
                <a:ea typeface="Times New Roman" panose="02020603050405020304" pitchFamily="18" charset="0"/>
                <a:cs typeface="Helvetica" panose="020B0604020202020204" pitchFamily="34" charset="0"/>
              </a:rPr>
              <a:t>underlined word</a:t>
            </a:r>
            <a:r>
              <a:rPr kumimoji="0" lang="en-GB" altLang="en-US" sz="2000" b="0" i="0" u="none" strike="noStrike" cap="none" normalizeH="0" baseline="0">
                <a:ln>
                  <a:noFill/>
                </a:ln>
                <a:solidFill>
                  <a:srgbClr val="115076"/>
                </a:solidFill>
                <a:effectLst/>
                <a:latin typeface="Century Gothic" panose="020B0502020202020204" pitchFamily="34" charset="0"/>
                <a:ea typeface="Times New Roman" panose="02020603050405020304" pitchFamily="18" charset="0"/>
                <a:cs typeface="Helvetica" panose="020B0604020202020204" pitchFamily="34" charset="0"/>
              </a:rPr>
              <a:t>. </a:t>
            </a:r>
            <a:endParaRPr kumimoji="0" lang="en-GB" altLang="en-US" sz="2000" b="0" i="0" u="none" strike="noStrike" cap="none" normalizeH="0" baseline="0">
              <a:ln>
                <a:noFill/>
              </a:ln>
              <a:solidFill>
                <a:srgbClr val="115076"/>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718050" algn="l"/>
              </a:tabLst>
            </a:pPr>
            <a:r>
              <a:rPr kumimoji="0" lang="en-GB" altLang="zh-CN" sz="2000" i="0" u="none" strike="noStrike" cap="none" normalizeH="0" baseline="0">
                <a:ln>
                  <a:noFill/>
                </a:ln>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Put a </a:t>
            </a:r>
            <a:r>
              <a:rPr kumimoji="0" lang="en-GB" altLang="zh-CN" sz="2000" b="1" i="0" u="none" strike="noStrike" cap="none" normalizeH="0" baseline="0">
                <a:ln>
                  <a:noFill/>
                </a:ln>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cross (x)</a:t>
            </a:r>
            <a:r>
              <a:rPr kumimoji="0" lang="en-GB" altLang="zh-CN" sz="2000" b="0" i="0" u="none" strike="noStrike" cap="none" normalizeH="0" baseline="0">
                <a:ln>
                  <a:noFill/>
                </a:ln>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a:t>
            </a:r>
            <a:r>
              <a:rPr kumimoji="0" lang="en-GB" altLang="zh-CN" sz="2000" b="0" i="0" u="none" strike="noStrike" cap="none" normalizeH="0" baseline="0">
                <a:ln>
                  <a:noFill/>
                </a:ln>
                <a:solidFill>
                  <a:srgbClr val="115076"/>
                </a:solidFill>
                <a:effectLst/>
                <a:latin typeface="Century Gothic" panose="020B0502020202020204" pitchFamily="34" charset="0"/>
                <a:ea typeface="SimSun" panose="02010600030101010101" pitchFamily="2" charset="-122"/>
                <a:cs typeface="Helvetica" panose="020B0604020202020204" pitchFamily="34" charset="0"/>
              </a:rPr>
              <a:t>by your answer.</a:t>
            </a:r>
            <a:endParaRPr kumimoji="0" lang="en-GB" altLang="zh-CN" sz="2000" b="0" i="0" u="none" strike="noStrike" cap="none" normalizeH="0" baseline="0">
              <a:ln>
                <a:noFill/>
              </a:ln>
              <a:solidFill>
                <a:srgbClr val="115076"/>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718050" algn="l"/>
              </a:tabLst>
            </a:pPr>
            <a:endParaRPr kumimoji="0" lang="en-GB" altLang="zh-CN" sz="2000" b="0" i="0" u="none" strike="noStrike" cap="none" normalizeH="0" baseline="0">
              <a:ln>
                <a:noFill/>
              </a:ln>
              <a:solidFill>
                <a:srgbClr val="115076"/>
              </a:solidFill>
              <a:effectLst/>
            </a:endParaRPr>
          </a:p>
        </p:txBody>
      </p:sp>
    </p:spTree>
    <p:extLst>
      <p:ext uri="{BB962C8B-B14F-4D97-AF65-F5344CB8AC3E}">
        <p14:creationId xmlns:p14="http://schemas.microsoft.com/office/powerpoint/2010/main" val="250021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3248759511"/>
              </p:ext>
            </p:extLst>
          </p:nvPr>
        </p:nvGraphicFramePr>
        <p:xfrm>
          <a:off x="1215016" y="3477132"/>
          <a:ext cx="10044655" cy="1906398"/>
        </p:xfrm>
        <a:graphic>
          <a:graphicData uri="http://schemas.openxmlformats.org/drawingml/2006/table">
            <a:tbl>
              <a:tblPr firstRow="1" firstCol="1" bandRow="1">
                <a:tableStyleId>{5C22544A-7EE6-4342-B048-85BDC9FD1C3A}</a:tableStyleId>
              </a:tblPr>
              <a:tblGrid>
                <a:gridCol w="2583222">
                  <a:extLst>
                    <a:ext uri="{9D8B030D-6E8A-4147-A177-3AD203B41FA5}">
                      <a16:colId xmlns:a16="http://schemas.microsoft.com/office/drawing/2014/main" val="1537873097"/>
                    </a:ext>
                  </a:extLst>
                </a:gridCol>
                <a:gridCol w="7461433">
                  <a:extLst>
                    <a:ext uri="{9D8B030D-6E8A-4147-A177-3AD203B41FA5}">
                      <a16:colId xmlns:a16="http://schemas.microsoft.com/office/drawing/2014/main" val="265967341"/>
                    </a:ext>
                  </a:extLst>
                </a:gridCol>
              </a:tblGrid>
              <a:tr h="617220">
                <a:tc>
                  <a:txBody>
                    <a:bodyPr/>
                    <a:lstStyle/>
                    <a:p>
                      <a:pPr algn="ctr">
                        <a:lnSpc>
                          <a:spcPct val="107000"/>
                        </a:lnSpc>
                        <a:spcAft>
                          <a:spcPts val="0"/>
                        </a:spcAft>
                      </a:pPr>
                      <a:r>
                        <a:rPr lang="en-GB" sz="2000" b="0">
                          <a:solidFill>
                            <a:srgbClr val="115076"/>
                          </a:solidFill>
                          <a:effectLst/>
                        </a:rPr>
                        <a:t>simpático</a:t>
                      </a:r>
                    </a:p>
                    <a:p>
                      <a:pPr algn="ctr">
                        <a:lnSpc>
                          <a:spcPct val="107000"/>
                        </a:lnSpc>
                        <a:spcAft>
                          <a:spcPts val="0"/>
                        </a:spcAft>
                      </a:pPr>
                      <a:r>
                        <a:rPr lang="en-GB" sz="2000" b="0">
                          <a:solidFill>
                            <a:srgbClr val="115076"/>
                          </a:solidFill>
                          <a:effectLst/>
                        </a:rPr>
                        <a:t>un</a:t>
                      </a:r>
                    </a:p>
                    <a:p>
                      <a:pPr algn="ctr">
                        <a:lnSpc>
                          <a:spcPct val="107000"/>
                        </a:lnSpc>
                        <a:spcAft>
                          <a:spcPts val="0"/>
                        </a:spcAft>
                      </a:pPr>
                      <a:r>
                        <a:rPr lang="es-ES" sz="2000" b="0">
                          <a:solidFill>
                            <a:srgbClr val="115076"/>
                          </a:solidFill>
                          <a:effectLst/>
                        </a:rPr>
                        <a:t>hombre</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000" b="0">
                          <a:solidFill>
                            <a:srgbClr val="115076"/>
                          </a:solidFill>
                          <a:effectLst/>
                        </a:rPr>
                        <a:t>Correct order:</a:t>
                      </a:r>
                      <a:r>
                        <a:rPr lang="fr-FR" sz="2000" b="0">
                          <a:solidFill>
                            <a:srgbClr val="115076"/>
                          </a:solidFill>
                          <a:effectLst/>
                        </a:rPr>
                        <a:t>_________________________________________</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9656315"/>
                  </a:ext>
                </a:extLst>
              </a:tr>
              <a:tr h="626110">
                <a:tc>
                  <a:txBody>
                    <a:bodyPr/>
                    <a:lstStyle/>
                    <a:p>
                      <a:pPr algn="ctr">
                        <a:lnSpc>
                          <a:spcPct val="107000"/>
                        </a:lnSpc>
                        <a:spcAft>
                          <a:spcPts val="0"/>
                        </a:spcAft>
                      </a:pPr>
                      <a:r>
                        <a:rPr lang="en-GB" sz="2000" b="0">
                          <a:solidFill>
                            <a:srgbClr val="115076"/>
                          </a:solidFill>
                          <a:effectLst/>
                        </a:rPr>
                        <a:t>la</a:t>
                      </a:r>
                    </a:p>
                    <a:p>
                      <a:pPr algn="ctr">
                        <a:lnSpc>
                          <a:spcPct val="107000"/>
                        </a:lnSpc>
                        <a:spcAft>
                          <a:spcPts val="0"/>
                        </a:spcAft>
                      </a:pPr>
                      <a:r>
                        <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bonita</a:t>
                      </a:r>
                    </a:p>
                    <a:p>
                      <a:pPr algn="ctr">
                        <a:lnSpc>
                          <a:spcPct val="107000"/>
                        </a:lnSpc>
                        <a:spcAft>
                          <a:spcPts val="0"/>
                        </a:spcAft>
                      </a:pPr>
                      <a:r>
                        <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casa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000" b="0">
                          <a:solidFill>
                            <a:srgbClr val="115076"/>
                          </a:solidFill>
                          <a:effectLst/>
                        </a:rPr>
                        <a:t>Correct order:</a:t>
                      </a:r>
                      <a:r>
                        <a:rPr lang="fr-FR" sz="2000" b="0">
                          <a:solidFill>
                            <a:srgbClr val="115076"/>
                          </a:solidFill>
                          <a:effectLst/>
                        </a:rPr>
                        <a:t>_________________________________________</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6752783"/>
                  </a:ext>
                </a:extLst>
              </a:tr>
            </a:tbl>
          </a:graphicData>
        </a:graphic>
      </p:graphicFrame>
      <p:pic>
        <p:nvPicPr>
          <p:cNvPr id="16" name="Picture 15"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4" name="Title 3"/>
          <p:cNvSpPr>
            <a:spLocks noGrp="1"/>
          </p:cNvSpPr>
          <p:nvPr>
            <p:ph type="title"/>
          </p:nvPr>
        </p:nvSpPr>
        <p:spPr>
          <a:xfrm>
            <a:off x="-72087" y="280417"/>
            <a:ext cx="7531665" cy="721474"/>
          </a:xfrm>
        </p:spPr>
        <p:txBody>
          <a:bodyPr>
            <a:normAutofit/>
          </a:bodyPr>
          <a:lstStyle/>
          <a:p>
            <a:r>
              <a:rPr lang="en-GB" sz="2800" b="1">
                <a:solidFill>
                  <a:schemeClr val="bg1"/>
                </a:solidFill>
              </a:rPr>
              <a:t>Section B: Reading - Grammar</a:t>
            </a:r>
            <a:endParaRPr lang="en-GB" sz="2800" b="1" dirty="0">
              <a:solidFill>
                <a:schemeClr val="bg1"/>
              </a:solidFill>
            </a:endParaRPr>
          </a:p>
        </p:txBody>
      </p:sp>
      <p:sp>
        <p:nvSpPr>
          <p:cNvPr id="2" name="Rectangle 2"/>
          <p:cNvSpPr>
            <a:spLocks noChangeArrowheads="1"/>
          </p:cNvSpPr>
          <p:nvPr/>
        </p:nvSpPr>
        <p:spPr bwMode="auto">
          <a:xfrm>
            <a:off x="1040731" y="1812728"/>
            <a:ext cx="6181500" cy="85356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616450" algn="l"/>
              </a:tabLst>
              <a:defRPr>
                <a:solidFill>
                  <a:schemeClr val="tx1"/>
                </a:solidFill>
                <a:latin typeface="Arial" panose="020B0604020202020204" pitchFamily="34" charset="0"/>
              </a:defRPr>
            </a:lvl1pPr>
            <a:lvl2pPr eaLnBrk="0" fontAlgn="base" hangingPunct="0">
              <a:spcBef>
                <a:spcPct val="0"/>
              </a:spcBef>
              <a:spcAft>
                <a:spcPct val="0"/>
              </a:spcAft>
              <a:tabLst>
                <a:tab pos="4616450" algn="l"/>
              </a:tabLst>
              <a:defRPr>
                <a:solidFill>
                  <a:schemeClr val="tx1"/>
                </a:solidFill>
                <a:latin typeface="Arial" panose="020B0604020202020204" pitchFamily="34" charset="0"/>
              </a:defRPr>
            </a:lvl2pPr>
            <a:lvl3pPr eaLnBrk="0" fontAlgn="base" hangingPunct="0">
              <a:spcBef>
                <a:spcPct val="0"/>
              </a:spcBef>
              <a:spcAft>
                <a:spcPct val="0"/>
              </a:spcAft>
              <a:tabLst>
                <a:tab pos="4616450" algn="l"/>
              </a:tabLst>
              <a:defRPr>
                <a:solidFill>
                  <a:schemeClr val="tx1"/>
                </a:solidFill>
                <a:latin typeface="Arial" panose="020B0604020202020204" pitchFamily="34" charset="0"/>
              </a:defRPr>
            </a:lvl3pPr>
            <a:lvl4pPr eaLnBrk="0" fontAlgn="base" hangingPunct="0">
              <a:spcBef>
                <a:spcPct val="0"/>
              </a:spcBef>
              <a:spcAft>
                <a:spcPct val="0"/>
              </a:spcAft>
              <a:tabLst>
                <a:tab pos="4616450" algn="l"/>
              </a:tabLst>
              <a:defRPr>
                <a:solidFill>
                  <a:schemeClr val="tx1"/>
                </a:solidFill>
                <a:latin typeface="Arial" panose="020B0604020202020204" pitchFamily="34" charset="0"/>
              </a:defRPr>
            </a:lvl4pPr>
            <a:lvl5pPr eaLnBrk="0" fontAlgn="base" hangingPunct="0">
              <a:spcBef>
                <a:spcPct val="0"/>
              </a:spcBef>
              <a:spcAft>
                <a:spcPct val="0"/>
              </a:spcAft>
              <a:tabLst>
                <a:tab pos="4616450" algn="l"/>
              </a:tabLst>
              <a:defRPr>
                <a:solidFill>
                  <a:schemeClr val="tx1"/>
                </a:solidFill>
                <a:latin typeface="Arial" panose="020B0604020202020204" pitchFamily="34" charset="0"/>
              </a:defRPr>
            </a:lvl5pPr>
            <a:lvl6pPr eaLnBrk="0" fontAlgn="base" hangingPunct="0">
              <a:spcBef>
                <a:spcPct val="0"/>
              </a:spcBef>
              <a:spcAft>
                <a:spcPct val="0"/>
              </a:spcAft>
              <a:tabLst>
                <a:tab pos="4616450" algn="l"/>
              </a:tabLst>
              <a:defRPr>
                <a:solidFill>
                  <a:schemeClr val="tx1"/>
                </a:solidFill>
                <a:latin typeface="Arial" panose="020B0604020202020204" pitchFamily="34" charset="0"/>
              </a:defRPr>
            </a:lvl6pPr>
            <a:lvl7pPr eaLnBrk="0" fontAlgn="base" hangingPunct="0">
              <a:spcBef>
                <a:spcPct val="0"/>
              </a:spcBef>
              <a:spcAft>
                <a:spcPct val="0"/>
              </a:spcAft>
              <a:tabLst>
                <a:tab pos="4616450" algn="l"/>
              </a:tabLst>
              <a:defRPr>
                <a:solidFill>
                  <a:schemeClr val="tx1"/>
                </a:solidFill>
                <a:latin typeface="Arial" panose="020B0604020202020204" pitchFamily="34" charset="0"/>
              </a:defRPr>
            </a:lvl7pPr>
            <a:lvl8pPr eaLnBrk="0" fontAlgn="base" hangingPunct="0">
              <a:spcBef>
                <a:spcPct val="0"/>
              </a:spcBef>
              <a:spcAft>
                <a:spcPct val="0"/>
              </a:spcAft>
              <a:tabLst>
                <a:tab pos="4616450" algn="l"/>
              </a:tabLst>
              <a:defRPr>
                <a:solidFill>
                  <a:schemeClr val="tx1"/>
                </a:solidFill>
                <a:latin typeface="Arial" panose="020B0604020202020204" pitchFamily="34" charset="0"/>
              </a:defRPr>
            </a:lvl8pPr>
            <a:lvl9pPr eaLnBrk="0" fontAlgn="base" hangingPunct="0">
              <a:spcBef>
                <a:spcPct val="0"/>
              </a:spcBef>
              <a:spcAft>
                <a:spcPct val="0"/>
              </a:spcAft>
              <a:tabLst>
                <a:tab pos="4616450" algn="l"/>
              </a:tabLst>
              <a:defRPr>
                <a:solidFill>
                  <a:schemeClr val="tx1"/>
                </a:solidFill>
                <a:latin typeface="Arial" panose="020B0604020202020204" pitchFamily="34" charset="0"/>
              </a:defRPr>
            </a:lvl9pPr>
          </a:lstStyle>
          <a:p>
            <a:pPr>
              <a:lnSpc>
                <a:spcPct val="107000"/>
              </a:lnSpc>
              <a:spcAft>
                <a:spcPts val="800"/>
              </a:spcAft>
              <a:tabLst>
                <a:tab pos="4718050" algn="l"/>
              </a:tabLst>
            </a:pPr>
            <a:r>
              <a:rPr lang="en-GB" sz="2000" b="1">
                <a:solidFill>
                  <a:srgbClr val="115076"/>
                </a:solidFill>
                <a:latin typeface="Century Gothic" panose="020B0502020202020204" pitchFamily="34" charset="0"/>
                <a:ea typeface="SimSun" panose="02010600030101010101" pitchFamily="2" charset="-122"/>
                <a:cs typeface="Times New Roman" panose="02020603050405020304" pitchFamily="18" charset="0"/>
              </a:rPr>
              <a:t>PART D</a:t>
            </a:r>
          </a:p>
          <a:p>
            <a:pPr>
              <a:lnSpc>
                <a:spcPct val="107000"/>
              </a:lnSpc>
              <a:spcAft>
                <a:spcPts val="800"/>
              </a:spcAft>
              <a:tabLst>
                <a:tab pos="4718050" algn="l"/>
              </a:tabLst>
            </a:pPr>
            <a:r>
              <a:rPr lang="en-GB" altLang="zh-CN" sz="2000" b="1">
                <a:solidFill>
                  <a:srgbClr val="115076"/>
                </a:solidFill>
                <a:latin typeface="Century Gothic" panose="020B0502020202020204" pitchFamily="34" charset="0"/>
                <a:ea typeface="SimSun" panose="02010600030101010101" pitchFamily="2" charset="-122"/>
                <a:cs typeface="Helvetica" panose="020B0604020202020204" pitchFamily="34" charset="0"/>
              </a:rPr>
              <a:t>Write</a:t>
            </a:r>
            <a:r>
              <a:rPr lang="en-GB" altLang="zh-CN" sz="2000">
                <a:solidFill>
                  <a:srgbClr val="115076"/>
                </a:solidFill>
                <a:latin typeface="Century Gothic" panose="020B0502020202020204" pitchFamily="34" charset="0"/>
                <a:ea typeface="SimSun" panose="02010600030101010101" pitchFamily="2" charset="-122"/>
                <a:cs typeface="Helvetica" panose="020B0604020202020204" pitchFamily="34" charset="0"/>
              </a:rPr>
              <a:t> the words in each box in the correct order.</a:t>
            </a:r>
            <a:endParaRPr lang="en-GB" altLang="zh-CN" sz="2000">
              <a:solidFill>
                <a:srgbClr val="115076"/>
              </a:solidFill>
            </a:endParaRPr>
          </a:p>
        </p:txBody>
      </p:sp>
      <p:sp>
        <p:nvSpPr>
          <p:cNvPr id="11" name="Right Brace 10" descr="right brace to connect possible answers with the question"/>
          <p:cNvSpPr/>
          <p:nvPr/>
        </p:nvSpPr>
        <p:spPr>
          <a:xfrm>
            <a:off x="6021388" y="11444288"/>
            <a:ext cx="192087" cy="485775"/>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Right Brace 11" descr="right brace to connect possible answers with the question"/>
          <p:cNvSpPr/>
          <p:nvPr/>
        </p:nvSpPr>
        <p:spPr>
          <a:xfrm>
            <a:off x="6021388" y="12026900"/>
            <a:ext cx="192087" cy="485775"/>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Rounded Rectangular Callout 12"/>
          <p:cNvSpPr/>
          <p:nvPr/>
        </p:nvSpPr>
        <p:spPr>
          <a:xfrm>
            <a:off x="9329404" y="89262"/>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14" name="TextBox 13"/>
          <p:cNvSpPr txBox="1"/>
          <p:nvPr/>
        </p:nvSpPr>
        <p:spPr>
          <a:xfrm>
            <a:off x="7359626" y="4641574"/>
            <a:ext cx="3533164" cy="400110"/>
          </a:xfrm>
          <a:prstGeom prst="rect">
            <a:avLst/>
          </a:prstGeom>
          <a:noFill/>
        </p:spPr>
        <p:txBody>
          <a:bodyPr wrap="square" rtlCol="0">
            <a:spAutoFit/>
          </a:bodyPr>
          <a:lstStyle/>
          <a:p>
            <a:pPr algn="l"/>
            <a:r>
              <a:rPr lang="en-GB" sz="2000">
                <a:solidFill>
                  <a:schemeClr val="accent5">
                    <a:lumMod val="50000"/>
                  </a:schemeClr>
                </a:solidFill>
              </a:rPr>
              <a:t>la casa bonita</a:t>
            </a:r>
            <a:endParaRPr lang="en-GB" sz="2000" dirty="0">
              <a:solidFill>
                <a:schemeClr val="accent5">
                  <a:lumMod val="50000"/>
                </a:schemeClr>
              </a:solidFill>
            </a:endParaRPr>
          </a:p>
        </p:txBody>
      </p:sp>
      <p:sp>
        <p:nvSpPr>
          <p:cNvPr id="15" name="TextBox 14"/>
          <p:cNvSpPr txBox="1"/>
          <p:nvPr/>
        </p:nvSpPr>
        <p:spPr>
          <a:xfrm>
            <a:off x="6982436" y="3693878"/>
            <a:ext cx="3018814" cy="400110"/>
          </a:xfrm>
          <a:prstGeom prst="rect">
            <a:avLst/>
          </a:prstGeom>
          <a:noFill/>
        </p:spPr>
        <p:txBody>
          <a:bodyPr wrap="square" rtlCol="0">
            <a:spAutoFit/>
          </a:bodyPr>
          <a:lstStyle/>
          <a:p>
            <a:r>
              <a:rPr lang="en-GB" sz="2000">
                <a:solidFill>
                  <a:srgbClr val="104F75"/>
                </a:solidFill>
              </a:rPr>
              <a:t>un hombre simpático</a:t>
            </a:r>
            <a:endParaRPr lang="en-GB" sz="2000" dirty="0">
              <a:solidFill>
                <a:srgbClr val="104F75"/>
              </a:solidFill>
            </a:endParaRPr>
          </a:p>
        </p:txBody>
      </p:sp>
    </p:spTree>
    <p:extLst>
      <p:ext uri="{BB962C8B-B14F-4D97-AF65-F5344CB8AC3E}">
        <p14:creationId xmlns:p14="http://schemas.microsoft.com/office/powerpoint/2010/main" val="181020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978432402"/>
              </p:ext>
            </p:extLst>
          </p:nvPr>
        </p:nvGraphicFramePr>
        <p:xfrm>
          <a:off x="1325880" y="4451340"/>
          <a:ext cx="10138410" cy="1091502"/>
        </p:xfrm>
        <a:graphic>
          <a:graphicData uri="http://schemas.openxmlformats.org/drawingml/2006/table">
            <a:tbl>
              <a:tblPr firstRow="1" firstCol="1" bandRow="1">
                <a:tableStyleId>{5C22544A-7EE6-4342-B048-85BDC9FD1C3A}</a:tableStyleId>
              </a:tblPr>
              <a:tblGrid>
                <a:gridCol w="6564665">
                  <a:extLst>
                    <a:ext uri="{9D8B030D-6E8A-4147-A177-3AD203B41FA5}">
                      <a16:colId xmlns:a16="http://schemas.microsoft.com/office/drawing/2014/main" val="3818444175"/>
                    </a:ext>
                  </a:extLst>
                </a:gridCol>
                <a:gridCol w="1641167">
                  <a:extLst>
                    <a:ext uri="{9D8B030D-6E8A-4147-A177-3AD203B41FA5}">
                      <a16:colId xmlns:a16="http://schemas.microsoft.com/office/drawing/2014/main" val="3518318133"/>
                    </a:ext>
                  </a:extLst>
                </a:gridCol>
                <a:gridCol w="1932578">
                  <a:extLst>
                    <a:ext uri="{9D8B030D-6E8A-4147-A177-3AD203B41FA5}">
                      <a16:colId xmlns:a16="http://schemas.microsoft.com/office/drawing/2014/main" val="4171567225"/>
                    </a:ext>
                  </a:extLst>
                </a:gridCol>
              </a:tblGrid>
              <a:tr h="279498">
                <a:tc>
                  <a:txBody>
                    <a:bodyPr/>
                    <a:lstStyle/>
                    <a:p>
                      <a:pPr>
                        <a:lnSpc>
                          <a:spcPct val="115000"/>
                        </a:lnSpc>
                        <a:spcBef>
                          <a:spcPts val="400"/>
                        </a:spcBef>
                        <a:spcAft>
                          <a:spcPts val="400"/>
                        </a:spcAft>
                      </a:pPr>
                      <a:r>
                        <a:rPr lang="es-CO" sz="2000" b="0">
                          <a:solidFill>
                            <a:srgbClr val="115076"/>
                          </a:solidFill>
                          <a:effectLst/>
                        </a:rPr>
                        <a:t>1. </a:t>
                      </a:r>
                      <a:r>
                        <a:rPr lang="es-ES" sz="2000" b="0">
                          <a:solidFill>
                            <a:srgbClr val="115076"/>
                          </a:solidFill>
                          <a:effectLst/>
                        </a:rPr>
                        <a:t>En</a:t>
                      </a:r>
                      <a:r>
                        <a:rPr lang="es-ES" sz="2000" b="0" baseline="0">
                          <a:solidFill>
                            <a:srgbClr val="115076"/>
                          </a:solidFill>
                          <a:effectLst/>
                        </a:rPr>
                        <a:t> l</a:t>
                      </a:r>
                      <a:r>
                        <a:rPr lang="es-ES" sz="2000" b="0">
                          <a:solidFill>
                            <a:srgbClr val="115076"/>
                          </a:solidFill>
                          <a:effectLst/>
                        </a:rPr>
                        <a:t>a escuela</a:t>
                      </a:r>
                      <a:r>
                        <a:rPr lang="es-ES" sz="2000" b="0" baseline="0">
                          <a:solidFill>
                            <a:srgbClr val="115076"/>
                          </a:solidFill>
                          <a:effectLst/>
                        </a:rPr>
                        <a:t> ______ muchas clases</a:t>
                      </a:r>
                      <a:r>
                        <a:rPr lang="es-ES" sz="2000" b="0">
                          <a:solidFill>
                            <a:srgbClr val="115076"/>
                          </a:solidFill>
                          <a:effectLst/>
                        </a:rPr>
                        <a:t>.</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400"/>
                        </a:spcBef>
                        <a:spcAft>
                          <a:spcPts val="400"/>
                        </a:spcAft>
                      </a:pPr>
                      <a:r>
                        <a:rPr lang="en-GB" sz="2000" b="0">
                          <a:solidFill>
                            <a:srgbClr val="115076"/>
                          </a:solidFill>
                          <a:effectLst/>
                        </a:rPr>
                        <a:t>☐</a:t>
                      </a:r>
                      <a:r>
                        <a:rPr lang="es-ES" sz="2000" b="0">
                          <a:solidFill>
                            <a:srgbClr val="115076"/>
                          </a:solidFill>
                          <a:effectLst/>
                        </a:rPr>
                        <a:t> hay</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400"/>
                        </a:spcBef>
                        <a:spcAft>
                          <a:spcPts val="400"/>
                        </a:spcAft>
                      </a:pPr>
                      <a:r>
                        <a:rPr lang="en-GB" sz="2000" b="0">
                          <a:solidFill>
                            <a:srgbClr val="115076"/>
                          </a:solidFill>
                          <a:effectLst/>
                        </a:rPr>
                        <a:t>☐</a:t>
                      </a:r>
                      <a:r>
                        <a:rPr lang="es-ES" sz="2000" b="0">
                          <a:solidFill>
                            <a:srgbClr val="115076"/>
                          </a:solidFill>
                          <a:effectLst/>
                        </a:rPr>
                        <a:t> tiene</a:t>
                      </a:r>
                    </a:p>
                    <a:p>
                      <a:pPr>
                        <a:lnSpc>
                          <a:spcPct val="115000"/>
                        </a:lnSpc>
                        <a:spcBef>
                          <a:spcPts val="400"/>
                        </a:spcBef>
                        <a:spcAft>
                          <a:spcPts val="400"/>
                        </a:spcAft>
                      </a:pP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8221868"/>
                  </a:ext>
                </a:extLst>
              </a:tr>
              <a:tr h="280335">
                <a:tc>
                  <a:txBody>
                    <a:bodyPr/>
                    <a:lstStyle/>
                    <a:p>
                      <a:pPr>
                        <a:lnSpc>
                          <a:spcPct val="115000"/>
                        </a:lnSpc>
                        <a:spcBef>
                          <a:spcPts val="400"/>
                        </a:spcBef>
                        <a:spcAft>
                          <a:spcPts val="400"/>
                        </a:spcAft>
                      </a:pPr>
                      <a:r>
                        <a:rPr lang="es-ES" sz="2000" b="0">
                          <a:solidFill>
                            <a:srgbClr val="115076"/>
                          </a:solidFill>
                          <a:effectLst/>
                        </a:rPr>
                        <a:t>2. El edificio ______ muchas ventanas.	</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400"/>
                        </a:spcBef>
                        <a:spcAft>
                          <a:spcPts val="400"/>
                        </a:spcAft>
                      </a:pPr>
                      <a:r>
                        <a:rPr lang="en-GB" sz="2000" b="0">
                          <a:solidFill>
                            <a:srgbClr val="115076"/>
                          </a:solidFill>
                          <a:effectLst/>
                        </a:rPr>
                        <a:t>☐ hay</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400"/>
                        </a:spcBef>
                        <a:spcAft>
                          <a:spcPts val="400"/>
                        </a:spcAft>
                      </a:pPr>
                      <a:r>
                        <a:rPr lang="en-GB" sz="2000" b="0">
                          <a:solidFill>
                            <a:srgbClr val="115076"/>
                          </a:solidFill>
                          <a:effectLst/>
                        </a:rPr>
                        <a:t>☐ tiene</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7295299"/>
                  </a:ext>
                </a:extLst>
              </a:tr>
            </a:tbl>
          </a:graphicData>
        </a:graphic>
      </p:graphicFrame>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4" name="Title 3"/>
          <p:cNvSpPr>
            <a:spLocks noGrp="1"/>
          </p:cNvSpPr>
          <p:nvPr>
            <p:ph type="title"/>
          </p:nvPr>
        </p:nvSpPr>
        <p:spPr>
          <a:xfrm>
            <a:off x="-72086" y="280417"/>
            <a:ext cx="8317728" cy="721474"/>
          </a:xfrm>
        </p:spPr>
        <p:txBody>
          <a:bodyPr>
            <a:normAutofit/>
          </a:bodyPr>
          <a:lstStyle/>
          <a:p>
            <a:r>
              <a:rPr lang="en-GB" sz="2800" b="1">
                <a:solidFill>
                  <a:schemeClr val="bg1"/>
                </a:solidFill>
              </a:rPr>
              <a:t>Section B: Reading - Grammar</a:t>
            </a:r>
            <a:r>
              <a:rPr lang="en-GB"/>
              <a:t> </a:t>
            </a:r>
          </a:p>
        </p:txBody>
      </p:sp>
      <p:sp>
        <p:nvSpPr>
          <p:cNvPr id="5" name="Rounded Rectangular Callout 4"/>
          <p:cNvSpPr/>
          <p:nvPr/>
        </p:nvSpPr>
        <p:spPr>
          <a:xfrm>
            <a:off x="9329404" y="89261"/>
            <a:ext cx="2540000" cy="1074729"/>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9" name="TextBox 8"/>
          <p:cNvSpPr txBox="1"/>
          <p:nvPr/>
        </p:nvSpPr>
        <p:spPr>
          <a:xfrm>
            <a:off x="9561806" y="5167692"/>
            <a:ext cx="363236" cy="400110"/>
          </a:xfrm>
          <a:prstGeom prst="rect">
            <a:avLst/>
          </a:prstGeom>
          <a:noFill/>
        </p:spPr>
        <p:txBody>
          <a:bodyPr wrap="square" rtlCol="0">
            <a:spAutoFit/>
          </a:bodyPr>
          <a:lstStyle/>
          <a:p>
            <a:pPr algn="l"/>
            <a:r>
              <a:rPr lang="en-GB" sz="2000">
                <a:solidFill>
                  <a:schemeClr val="accent5">
                    <a:lumMod val="50000"/>
                  </a:schemeClr>
                </a:solidFill>
              </a:rPr>
              <a:t>x</a:t>
            </a:r>
            <a:endParaRPr lang="en-GB" sz="2000" dirty="0">
              <a:solidFill>
                <a:schemeClr val="accent5">
                  <a:lumMod val="50000"/>
                </a:schemeClr>
              </a:solidFill>
            </a:endParaRPr>
          </a:p>
        </p:txBody>
      </p:sp>
      <p:sp>
        <p:nvSpPr>
          <p:cNvPr id="10" name="TextBox 9"/>
          <p:cNvSpPr txBox="1"/>
          <p:nvPr/>
        </p:nvSpPr>
        <p:spPr>
          <a:xfrm>
            <a:off x="7916696" y="4394190"/>
            <a:ext cx="363236" cy="400110"/>
          </a:xfrm>
          <a:prstGeom prst="rect">
            <a:avLst/>
          </a:prstGeom>
          <a:noFill/>
        </p:spPr>
        <p:txBody>
          <a:bodyPr wrap="square" rtlCol="0">
            <a:spAutoFit/>
          </a:bodyPr>
          <a:lstStyle/>
          <a:p>
            <a:pPr algn="l"/>
            <a:r>
              <a:rPr lang="en-GB" sz="2000">
                <a:solidFill>
                  <a:srgbClr val="104F75"/>
                </a:solidFill>
              </a:rPr>
              <a:t>x</a:t>
            </a:r>
            <a:endParaRPr lang="en-GB" sz="2000" dirty="0">
              <a:solidFill>
                <a:srgbClr val="104F75"/>
              </a:solidFill>
            </a:endParaRPr>
          </a:p>
        </p:txBody>
      </p:sp>
      <p:sp>
        <p:nvSpPr>
          <p:cNvPr id="11" name="Rectangle 2"/>
          <p:cNvSpPr>
            <a:spLocks noChangeArrowheads="1"/>
          </p:cNvSpPr>
          <p:nvPr/>
        </p:nvSpPr>
        <p:spPr bwMode="auto">
          <a:xfrm>
            <a:off x="1579926" y="1701625"/>
            <a:ext cx="690493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1" i="0" u="none" strike="noStrike" cap="none" normalizeH="0" baseline="0">
                <a:ln>
                  <a:noFill/>
                </a:ln>
                <a:solidFill>
                  <a:srgbClr val="115076"/>
                </a:solidFill>
                <a:effectLst/>
                <a:ea typeface="SimSun" panose="02010600030101010101" pitchFamily="2" charset="-122"/>
                <a:cs typeface="Times New Roman" panose="02020603050405020304" pitchFamily="18" charset="0"/>
              </a:rPr>
              <a:t>PART 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2000" b="0" i="0" u="none" strike="noStrike" cap="none" normalizeH="0" baseline="0">
              <a:ln>
                <a:noFill/>
              </a:ln>
              <a:solidFill>
                <a:srgbClr val="115076"/>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a:ln>
                  <a:noFill/>
                </a:ln>
                <a:solidFill>
                  <a:srgbClr val="115076"/>
                </a:solidFill>
                <a:effectLst/>
                <a:ea typeface="SimSun" panose="02010600030101010101" pitchFamily="2" charset="-122"/>
                <a:cs typeface="Helvetica" panose="020B0604020202020204" pitchFamily="34" charset="0"/>
              </a:rPr>
              <a:t>Choose either </a:t>
            </a:r>
            <a:r>
              <a:rPr kumimoji="0" lang="en-GB" altLang="zh-CN" sz="2000" b="1" i="1" u="none" strike="noStrike" cap="none" normalizeH="0" baseline="0">
                <a:ln>
                  <a:noFill/>
                </a:ln>
                <a:solidFill>
                  <a:srgbClr val="115076"/>
                </a:solidFill>
                <a:effectLst/>
                <a:ea typeface="SimSun" panose="02010600030101010101" pitchFamily="2" charset="-122"/>
                <a:cs typeface="Arial" panose="020B0604020202020204" pitchFamily="34" charset="0"/>
              </a:rPr>
              <a:t>hay</a:t>
            </a:r>
            <a:r>
              <a:rPr kumimoji="0" lang="en-GB" altLang="zh-CN" sz="2000" b="0" i="0" u="none" strike="noStrike" cap="none" normalizeH="0" baseline="0">
                <a:ln>
                  <a:noFill/>
                </a:ln>
                <a:solidFill>
                  <a:srgbClr val="115076"/>
                </a:solidFill>
                <a:effectLst/>
                <a:ea typeface="SimSun" panose="02010600030101010101" pitchFamily="2" charset="-122"/>
                <a:cs typeface="Arial" panose="020B0604020202020204" pitchFamily="34" charset="0"/>
              </a:rPr>
              <a:t> or </a:t>
            </a:r>
            <a:r>
              <a:rPr kumimoji="0" lang="en-GB" altLang="zh-CN" sz="2000" b="1" i="1" u="none" strike="noStrike" cap="none" normalizeH="0" baseline="0">
                <a:ln>
                  <a:noFill/>
                </a:ln>
                <a:solidFill>
                  <a:srgbClr val="115076"/>
                </a:solidFill>
                <a:effectLst/>
                <a:ea typeface="SimSun" panose="02010600030101010101" pitchFamily="2" charset="-122"/>
                <a:cs typeface="Helvetica" panose="020B0604020202020204" pitchFamily="34" charset="0"/>
              </a:rPr>
              <a:t>tiene</a:t>
            </a:r>
            <a:r>
              <a:rPr kumimoji="0" lang="en-GB" altLang="zh-CN" sz="2000" b="0" i="1" u="none" strike="noStrike" cap="none" normalizeH="0" baseline="0">
                <a:ln>
                  <a:noFill/>
                </a:ln>
                <a:solidFill>
                  <a:srgbClr val="115076"/>
                </a:solidFill>
                <a:effectLst/>
                <a:ea typeface="SimSun" panose="02010600030101010101" pitchFamily="2" charset="-122"/>
                <a:cs typeface="Helvetica" panose="020B0604020202020204" pitchFamily="34" charset="0"/>
              </a:rPr>
              <a:t> </a:t>
            </a:r>
            <a:r>
              <a:rPr kumimoji="0" lang="en-GB" altLang="zh-CN" sz="2000" b="0" i="0" u="none" strike="noStrike" cap="none" normalizeH="0" baseline="0">
                <a:ln>
                  <a:noFill/>
                </a:ln>
                <a:solidFill>
                  <a:srgbClr val="115076"/>
                </a:solidFill>
                <a:effectLst/>
                <a:ea typeface="SimSun" panose="02010600030101010101" pitchFamily="2" charset="-122"/>
                <a:cs typeface="Helvetica" panose="020B0604020202020204" pitchFamily="34" charset="0"/>
              </a:rPr>
              <a:t>to complete the sentence. </a:t>
            </a:r>
            <a:endParaRPr kumimoji="0" lang="en-GB" altLang="zh-CN" sz="2000" b="0" i="0" u="none" strike="noStrike" cap="none" normalizeH="0" baseline="0">
              <a:ln>
                <a:noFill/>
              </a:ln>
              <a:solidFill>
                <a:srgbClr val="115076"/>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Put a </a:t>
            </a:r>
            <a:r>
              <a:rPr kumimoji="0" lang="en-GB" altLang="zh-CN" sz="2000" b="1" i="0" u="none" strike="noStrike" cap="none" normalizeH="0" baseline="0">
                <a:ln>
                  <a:noFill/>
                </a:ln>
                <a:solidFill>
                  <a:srgbClr val="115076"/>
                </a:solidFill>
                <a:effectLst/>
                <a:ea typeface="SimSun" panose="02010600030101010101" pitchFamily="2" charset="-122"/>
                <a:cs typeface="Times New Roman" panose="02020603050405020304" pitchFamily="18" charset="0"/>
              </a:rPr>
              <a:t>cross (x)</a:t>
            </a:r>
            <a:r>
              <a:rPr kumimoji="0" lang="en-GB"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 </a:t>
            </a:r>
            <a:r>
              <a:rPr kumimoji="0" lang="en-GB" altLang="zh-CN" sz="2000" b="0" i="0" u="none" strike="noStrike" cap="none" normalizeH="0" baseline="0">
                <a:ln>
                  <a:noFill/>
                </a:ln>
                <a:solidFill>
                  <a:srgbClr val="115076"/>
                </a:solidFill>
                <a:effectLst/>
                <a:ea typeface="SimSun" panose="02010600030101010101" pitchFamily="2" charset="-122"/>
                <a:cs typeface="Helvetica" panose="020B0604020202020204" pitchFamily="34" charset="0"/>
              </a:rPr>
              <a:t>by your answer.</a:t>
            </a:r>
            <a:endParaRPr kumimoji="0" lang="en-GB" altLang="zh-CN" sz="2000" b="0" i="0" u="none" strike="noStrike" cap="none" normalizeH="0" baseline="0">
              <a:ln>
                <a:noFill/>
              </a:ln>
              <a:solidFill>
                <a:srgbClr val="115076"/>
              </a:solidFill>
              <a:effectLst/>
            </a:endParaRPr>
          </a:p>
        </p:txBody>
      </p:sp>
    </p:spTree>
    <p:extLst>
      <p:ext uri="{BB962C8B-B14F-4D97-AF65-F5344CB8AC3E}">
        <p14:creationId xmlns:p14="http://schemas.microsoft.com/office/powerpoint/2010/main" val="40892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51331286"/>
              </p:ext>
            </p:extLst>
          </p:nvPr>
        </p:nvGraphicFramePr>
        <p:xfrm>
          <a:off x="692583" y="3782023"/>
          <a:ext cx="10698478" cy="1569688"/>
        </p:xfrm>
        <a:graphic>
          <a:graphicData uri="http://schemas.openxmlformats.org/drawingml/2006/table">
            <a:tbl>
              <a:tblPr firstRow="1" firstCol="1" bandRow="1">
                <a:tableStyleId>{5C22544A-7EE6-4342-B048-85BDC9FD1C3A}</a:tableStyleId>
              </a:tblPr>
              <a:tblGrid>
                <a:gridCol w="3445077">
                  <a:extLst>
                    <a:ext uri="{9D8B030D-6E8A-4147-A177-3AD203B41FA5}">
                      <a16:colId xmlns:a16="http://schemas.microsoft.com/office/drawing/2014/main" val="4182047274"/>
                    </a:ext>
                  </a:extLst>
                </a:gridCol>
                <a:gridCol w="3395885">
                  <a:extLst>
                    <a:ext uri="{9D8B030D-6E8A-4147-A177-3AD203B41FA5}">
                      <a16:colId xmlns:a16="http://schemas.microsoft.com/office/drawing/2014/main" val="1850313472"/>
                    </a:ext>
                  </a:extLst>
                </a:gridCol>
                <a:gridCol w="3857516">
                  <a:extLst>
                    <a:ext uri="{9D8B030D-6E8A-4147-A177-3AD203B41FA5}">
                      <a16:colId xmlns:a16="http://schemas.microsoft.com/office/drawing/2014/main" val="324909409"/>
                    </a:ext>
                  </a:extLst>
                </a:gridCol>
              </a:tblGrid>
              <a:tr h="1046459">
                <a:tc>
                  <a:txBody>
                    <a:bodyPr/>
                    <a:lstStyle/>
                    <a:p>
                      <a:pPr algn="l">
                        <a:lnSpc>
                          <a:spcPct val="115000"/>
                        </a:lnSpc>
                        <a:spcAft>
                          <a:spcPts val="600"/>
                        </a:spcAft>
                      </a:pPr>
                      <a:r>
                        <a:rPr lang="en-GB" sz="2000" b="0">
                          <a:solidFill>
                            <a:srgbClr val="115076"/>
                          </a:solidFill>
                          <a:effectLst/>
                        </a:rPr>
                        <a:t>1. No tiene un</a:t>
                      </a:r>
                      <a:r>
                        <a:rPr lang="en-GB" sz="2000" b="0" baseline="0">
                          <a:solidFill>
                            <a:srgbClr val="115076"/>
                          </a:solidFill>
                          <a:effectLst/>
                        </a:rPr>
                        <a:t> coche.</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600"/>
                        </a:spcAft>
                      </a:pPr>
                      <a:r>
                        <a:rPr lang="en-GB" sz="2000" b="0">
                          <a:solidFill>
                            <a:srgbClr val="115076"/>
                          </a:solidFill>
                          <a:effectLst/>
                        </a:rPr>
                        <a:t>☐ He has a car.</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600"/>
                        </a:spcAft>
                      </a:pPr>
                      <a:r>
                        <a:rPr lang="en-GB" sz="2000" b="0">
                          <a:solidFill>
                            <a:srgbClr val="115076"/>
                          </a:solidFill>
                          <a:effectLst/>
                        </a:rPr>
                        <a:t>☐ He does not have a car.</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0800364"/>
                  </a:ext>
                </a:extLst>
              </a:tr>
              <a:tr h="523229">
                <a:tc>
                  <a:txBody>
                    <a:bodyPr/>
                    <a:lstStyle/>
                    <a:p>
                      <a:pPr algn="l">
                        <a:lnSpc>
                          <a:spcPct val="115000"/>
                        </a:lnSpc>
                        <a:spcAft>
                          <a:spcPts val="600"/>
                        </a:spcAft>
                      </a:pPr>
                      <a:r>
                        <a:rPr lang="en-GB" sz="2000" b="0">
                          <a:solidFill>
                            <a:srgbClr val="115076"/>
                          </a:solidFill>
                          <a:effectLst/>
                        </a:rPr>
                        <a:t>2. Trabajas en casa.</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600"/>
                        </a:spcAft>
                      </a:pPr>
                      <a:r>
                        <a:rPr lang="en-GB" sz="2000" b="0">
                          <a:solidFill>
                            <a:srgbClr val="115076"/>
                          </a:solidFill>
                          <a:effectLst/>
                        </a:rPr>
                        <a:t>☐ You work at home.</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600"/>
                        </a:spcAft>
                      </a:pPr>
                      <a:r>
                        <a:rPr lang="en-GB" sz="2000" b="0">
                          <a:solidFill>
                            <a:srgbClr val="115076"/>
                          </a:solidFill>
                          <a:effectLst/>
                        </a:rPr>
                        <a:t>☐ You</a:t>
                      </a:r>
                      <a:r>
                        <a:rPr lang="en-GB" sz="2000" b="0" baseline="0">
                          <a:solidFill>
                            <a:srgbClr val="115076"/>
                          </a:solidFill>
                          <a:effectLst/>
                        </a:rPr>
                        <a:t> do not work at home</a:t>
                      </a:r>
                      <a:r>
                        <a:rPr lang="en-GB" sz="2000" b="0">
                          <a:solidFill>
                            <a:srgbClr val="115076"/>
                          </a:solidFill>
                          <a:effectLst/>
                        </a:rPr>
                        <a:t>.</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7342024"/>
                  </a:ext>
                </a:extLst>
              </a:tr>
            </a:tbl>
          </a:graphicData>
        </a:graphic>
      </p:graphicFrame>
      <p:pic>
        <p:nvPicPr>
          <p:cNvPr id="10" name="Picture 9"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4" name="Title 3"/>
          <p:cNvSpPr>
            <a:spLocks noGrp="1"/>
          </p:cNvSpPr>
          <p:nvPr>
            <p:ph type="title"/>
          </p:nvPr>
        </p:nvSpPr>
        <p:spPr>
          <a:xfrm>
            <a:off x="-72086" y="280417"/>
            <a:ext cx="7082486" cy="721474"/>
          </a:xfrm>
        </p:spPr>
        <p:txBody>
          <a:bodyPr>
            <a:noAutofit/>
          </a:bodyPr>
          <a:lstStyle/>
          <a:p>
            <a:r>
              <a:rPr lang="en-GB" sz="2800" b="1">
                <a:solidFill>
                  <a:schemeClr val="bg1"/>
                </a:solidFill>
              </a:rPr>
              <a:t>Section B: Reading - Grammar</a:t>
            </a:r>
            <a:endParaRPr lang="en-GB" sz="2800" b="1" dirty="0">
              <a:solidFill>
                <a:schemeClr val="bg1"/>
              </a:solidFill>
            </a:endParaRPr>
          </a:p>
        </p:txBody>
      </p:sp>
      <p:sp>
        <p:nvSpPr>
          <p:cNvPr id="5" name="Rounded Rectangular Callout 4"/>
          <p:cNvSpPr/>
          <p:nvPr/>
        </p:nvSpPr>
        <p:spPr>
          <a:xfrm>
            <a:off x="9329404" y="89262"/>
            <a:ext cx="2540000" cy="875016"/>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16" name="TextBox 15"/>
          <p:cNvSpPr txBox="1"/>
          <p:nvPr/>
        </p:nvSpPr>
        <p:spPr>
          <a:xfrm>
            <a:off x="4156686" y="4864923"/>
            <a:ext cx="363236" cy="400110"/>
          </a:xfrm>
          <a:prstGeom prst="rect">
            <a:avLst/>
          </a:prstGeom>
          <a:noFill/>
        </p:spPr>
        <p:txBody>
          <a:bodyPr wrap="square" rtlCol="0">
            <a:spAutoFit/>
          </a:bodyPr>
          <a:lstStyle/>
          <a:p>
            <a:pPr algn="l"/>
            <a:r>
              <a:rPr lang="en-GB" sz="2000">
                <a:solidFill>
                  <a:schemeClr val="accent5">
                    <a:lumMod val="50000"/>
                  </a:schemeClr>
                </a:solidFill>
              </a:rPr>
              <a:t>x</a:t>
            </a:r>
            <a:endParaRPr lang="en-GB" sz="2000" dirty="0">
              <a:solidFill>
                <a:schemeClr val="accent5">
                  <a:lumMod val="50000"/>
                </a:schemeClr>
              </a:solidFill>
            </a:endParaRPr>
          </a:p>
        </p:txBody>
      </p:sp>
      <p:sp>
        <p:nvSpPr>
          <p:cNvPr id="17" name="TextBox 16"/>
          <p:cNvSpPr txBox="1"/>
          <p:nvPr/>
        </p:nvSpPr>
        <p:spPr>
          <a:xfrm>
            <a:off x="7551396" y="4087951"/>
            <a:ext cx="363236" cy="400110"/>
          </a:xfrm>
          <a:prstGeom prst="rect">
            <a:avLst/>
          </a:prstGeom>
          <a:noFill/>
        </p:spPr>
        <p:txBody>
          <a:bodyPr wrap="square" rtlCol="0">
            <a:spAutoFit/>
          </a:bodyPr>
          <a:lstStyle/>
          <a:p>
            <a:pPr algn="l"/>
            <a:r>
              <a:rPr lang="en-GB" sz="2000">
                <a:solidFill>
                  <a:srgbClr val="104F75"/>
                </a:solidFill>
              </a:rPr>
              <a:t>x</a:t>
            </a:r>
            <a:endParaRPr lang="en-GB" sz="2000" dirty="0">
              <a:solidFill>
                <a:srgbClr val="104F75"/>
              </a:solidFill>
            </a:endParaRPr>
          </a:p>
        </p:txBody>
      </p:sp>
      <p:sp>
        <p:nvSpPr>
          <p:cNvPr id="6" name="Rectangle 1"/>
          <p:cNvSpPr>
            <a:spLocks noChangeArrowheads="1"/>
          </p:cNvSpPr>
          <p:nvPr/>
        </p:nvSpPr>
        <p:spPr bwMode="auto">
          <a:xfrm>
            <a:off x="877628" y="1917028"/>
            <a:ext cx="1032838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i="0" u="none" strike="noStrike" cap="none" normalizeH="0" baseline="0">
                <a:ln>
                  <a:noFill/>
                </a:ln>
                <a:solidFill>
                  <a:srgbClr val="115076"/>
                </a:solidFill>
                <a:effectLst/>
                <a:ea typeface="SimSun" panose="02010600030101010101" pitchFamily="2" charset="-122"/>
                <a:cs typeface="Times New Roman" panose="02020603050405020304" pitchFamily="18" charset="0"/>
              </a:rPr>
              <a:t>PART F</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i="0" u="none" strike="noStrike" cap="none" normalizeH="0" baseline="0">
                <a:ln>
                  <a:noFill/>
                </a:ln>
                <a:solidFill>
                  <a:srgbClr val="115076"/>
                </a:solidFill>
                <a:effectLst/>
                <a:ea typeface="SimSun" panose="02010600030101010101" pitchFamily="2" charset="-122"/>
                <a:cs typeface="Times New Roman" panose="02020603050405020304" pitchFamily="18" charset="0"/>
              </a:rPr>
              <a:t> </a:t>
            </a:r>
            <a:endParaRPr kumimoji="0" lang="en-GB" altLang="zh-CN" sz="2000" i="0" u="none" strike="noStrike" cap="none" normalizeH="0" baseline="0">
              <a:ln>
                <a:noFill/>
              </a:ln>
              <a:solidFill>
                <a:srgbClr val="115076"/>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i="0" u="none" strike="noStrike" cap="none" normalizeH="0" baseline="0">
                <a:ln>
                  <a:noFill/>
                </a:ln>
                <a:solidFill>
                  <a:srgbClr val="115076"/>
                </a:solidFill>
                <a:effectLst/>
                <a:ea typeface="SimSun" panose="02010600030101010101" pitchFamily="2" charset="-122"/>
                <a:cs typeface="Times New Roman" panose="02020603050405020304" pitchFamily="18" charset="0"/>
              </a:rPr>
              <a:t>Decide what the sentences mean. Put a </a:t>
            </a:r>
            <a:r>
              <a:rPr kumimoji="0" lang="en-GB" altLang="zh-CN" sz="2000" b="1" i="0" u="none" strike="noStrike" cap="none" normalizeH="0" baseline="0">
                <a:ln>
                  <a:noFill/>
                </a:ln>
                <a:solidFill>
                  <a:srgbClr val="115076"/>
                </a:solidFill>
                <a:effectLst/>
                <a:ea typeface="SimSun" panose="02010600030101010101" pitchFamily="2" charset="-122"/>
                <a:cs typeface="Times New Roman" panose="02020603050405020304" pitchFamily="18" charset="0"/>
              </a:rPr>
              <a:t>cross (x) </a:t>
            </a:r>
            <a:r>
              <a:rPr kumimoji="0" lang="en-GB" altLang="zh-CN" sz="2000" i="0" u="none" strike="noStrike" cap="none" normalizeH="0" baseline="0">
                <a:ln>
                  <a:noFill/>
                </a:ln>
                <a:solidFill>
                  <a:srgbClr val="115076"/>
                </a:solidFill>
                <a:effectLst/>
                <a:ea typeface="SimSun" panose="02010600030101010101" pitchFamily="2" charset="-122"/>
                <a:cs typeface="Helvetica" panose="020B0604020202020204" pitchFamily="34" charset="0"/>
              </a:rPr>
              <a:t>by your answer.</a:t>
            </a:r>
            <a:endParaRPr kumimoji="0" lang="en-GB" altLang="zh-CN" sz="2000" i="0" u="none" strike="noStrike" cap="none" normalizeH="0" baseline="0">
              <a:ln>
                <a:noFill/>
              </a:ln>
              <a:solidFill>
                <a:srgbClr val="115076"/>
              </a:solidFill>
              <a:effectLst/>
            </a:endParaRPr>
          </a:p>
        </p:txBody>
      </p:sp>
    </p:spTree>
    <p:extLst>
      <p:ext uri="{BB962C8B-B14F-4D97-AF65-F5344CB8AC3E}">
        <p14:creationId xmlns:p14="http://schemas.microsoft.com/office/powerpoint/2010/main" val="28181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4" name="Title 3"/>
          <p:cNvSpPr>
            <a:spLocks noGrp="1"/>
          </p:cNvSpPr>
          <p:nvPr>
            <p:ph type="title"/>
          </p:nvPr>
        </p:nvSpPr>
        <p:spPr>
          <a:xfrm>
            <a:off x="-72086" y="280417"/>
            <a:ext cx="7403328" cy="721474"/>
          </a:xfrm>
        </p:spPr>
        <p:txBody>
          <a:bodyPr>
            <a:normAutofit/>
          </a:bodyPr>
          <a:lstStyle/>
          <a:p>
            <a:r>
              <a:rPr lang="en-GB" sz="2800" b="1">
                <a:solidFill>
                  <a:schemeClr val="bg1"/>
                </a:solidFill>
              </a:rPr>
              <a:t>SECTION C: Writing - Vocabulary</a:t>
            </a:r>
            <a:endParaRPr lang="en-GB" sz="1600" b="1" dirty="0">
              <a:solidFill>
                <a:schemeClr val="bg1"/>
              </a:solidFill>
            </a:endParaRPr>
          </a:p>
        </p:txBody>
      </p:sp>
      <p:sp>
        <p:nvSpPr>
          <p:cNvPr id="2" name="Rectangle 1"/>
          <p:cNvSpPr/>
          <p:nvPr/>
        </p:nvSpPr>
        <p:spPr>
          <a:xfrm>
            <a:off x="800501" y="2122057"/>
            <a:ext cx="11502190" cy="3170099"/>
          </a:xfrm>
          <a:prstGeom prst="rect">
            <a:avLst/>
          </a:prstGeom>
        </p:spPr>
        <p:txBody>
          <a:bodyPr wrap="square">
            <a:spAutoFit/>
          </a:bodyPr>
          <a:lstStyle/>
          <a:p>
            <a:r>
              <a:rPr lang="en-GB" sz="2000" b="1">
                <a:solidFill>
                  <a:srgbClr val="104F75"/>
                </a:solidFill>
              </a:rPr>
              <a:t>Translate</a:t>
            </a:r>
            <a:r>
              <a:rPr lang="en-GB" sz="2000">
                <a:solidFill>
                  <a:srgbClr val="104F75"/>
                </a:solidFill>
              </a:rPr>
              <a:t> the </a:t>
            </a:r>
            <a:r>
              <a:rPr lang="en-GB" sz="2000" b="1">
                <a:solidFill>
                  <a:srgbClr val="104F75"/>
                </a:solidFill>
              </a:rPr>
              <a:t>English in brackets</a:t>
            </a:r>
            <a:r>
              <a:rPr lang="en-GB" sz="2000">
                <a:solidFill>
                  <a:srgbClr val="104F75"/>
                </a:solidFill>
              </a:rPr>
              <a:t> to complete the Spanish sentence.</a:t>
            </a:r>
          </a:p>
          <a:p>
            <a:endParaRPr lang="en-GB" sz="2000">
              <a:solidFill>
                <a:srgbClr val="104F75"/>
              </a:solidFill>
            </a:endParaRPr>
          </a:p>
          <a:p>
            <a:r>
              <a:rPr lang="en-GB" sz="2000">
                <a:solidFill>
                  <a:srgbClr val="104F75"/>
                </a:solidFill>
              </a:rPr>
              <a:t>This part of the test will take around </a:t>
            </a:r>
            <a:r>
              <a:rPr lang="en-GB" sz="2000" b="1">
                <a:solidFill>
                  <a:srgbClr val="104F75"/>
                </a:solidFill>
              </a:rPr>
              <a:t>5 minutes.</a:t>
            </a:r>
            <a:endParaRPr lang="en-GB" sz="2000">
              <a:solidFill>
                <a:srgbClr val="104F75"/>
              </a:solidFill>
            </a:endParaRPr>
          </a:p>
          <a:p>
            <a:r>
              <a:rPr lang="en-GB" sz="2000">
                <a:solidFill>
                  <a:srgbClr val="104F75"/>
                </a:solidFill>
              </a:rPr>
              <a:t> </a:t>
            </a:r>
          </a:p>
          <a:p>
            <a:endParaRPr lang="en-GB" sz="2000">
              <a:solidFill>
                <a:srgbClr val="104F75"/>
              </a:solidFill>
            </a:endParaRPr>
          </a:p>
          <a:p>
            <a:r>
              <a:rPr lang="en-GB" sz="2000">
                <a:solidFill>
                  <a:srgbClr val="104F75"/>
                </a:solidFill>
              </a:rPr>
              <a:t> </a:t>
            </a:r>
          </a:p>
          <a:p>
            <a:r>
              <a:rPr lang="en-GB" sz="2000">
                <a:solidFill>
                  <a:srgbClr val="104F75"/>
                </a:solidFill>
              </a:rPr>
              <a:t>1) Debo __________ la casa. </a:t>
            </a:r>
            <a:r>
              <a:rPr lang="en-GB" sz="2000" b="1">
                <a:solidFill>
                  <a:srgbClr val="104F75"/>
                </a:solidFill>
              </a:rPr>
              <a:t>(to clean)            </a:t>
            </a:r>
            <a:r>
              <a:rPr lang="en-GB" sz="2000">
                <a:solidFill>
                  <a:srgbClr val="104F75"/>
                </a:solidFill>
              </a:rPr>
              <a:t>			 	</a:t>
            </a:r>
          </a:p>
          <a:p>
            <a:endParaRPr lang="en-GB" sz="2000">
              <a:solidFill>
                <a:srgbClr val="104F75"/>
              </a:solidFill>
            </a:endParaRPr>
          </a:p>
          <a:p>
            <a:endParaRPr lang="en-GB" sz="2000">
              <a:solidFill>
                <a:srgbClr val="104F75"/>
              </a:solidFill>
            </a:endParaRPr>
          </a:p>
          <a:p>
            <a:r>
              <a:rPr lang="en-GB" sz="2000">
                <a:solidFill>
                  <a:srgbClr val="104F75"/>
                </a:solidFill>
              </a:rPr>
              <a:t>2) Es ______ _____________ simpático. (</a:t>
            </a:r>
            <a:r>
              <a:rPr lang="en-GB" sz="2000" b="1">
                <a:solidFill>
                  <a:srgbClr val="104F75"/>
                </a:solidFill>
              </a:rPr>
              <a:t>classmate [m.]</a:t>
            </a:r>
            <a:r>
              <a:rPr lang="en-GB" sz="2000">
                <a:solidFill>
                  <a:srgbClr val="104F75"/>
                </a:solidFill>
              </a:rPr>
              <a:t>)                            (write </a:t>
            </a:r>
            <a:r>
              <a:rPr lang="en-GB" sz="2000" b="1">
                <a:solidFill>
                  <a:srgbClr val="104F75"/>
                </a:solidFill>
              </a:rPr>
              <a:t>two</a:t>
            </a:r>
            <a:r>
              <a:rPr lang="en-GB" sz="2000">
                <a:solidFill>
                  <a:srgbClr val="104F75"/>
                </a:solidFill>
              </a:rPr>
              <a:t> words)</a:t>
            </a:r>
          </a:p>
        </p:txBody>
      </p:sp>
      <p:sp>
        <p:nvSpPr>
          <p:cNvPr id="5" name="Rounded Rectangular Callout 4"/>
          <p:cNvSpPr/>
          <p:nvPr/>
        </p:nvSpPr>
        <p:spPr>
          <a:xfrm>
            <a:off x="6879286" y="89262"/>
            <a:ext cx="4990118" cy="2501538"/>
          </a:xfrm>
          <a:prstGeom prst="wedgeRoundRectCallout">
            <a:avLst>
              <a:gd name="adj1" fmla="val -31217"/>
              <a:gd name="adj2" fmla="val 56865"/>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a:p>
            <a:pPr algn="ctr"/>
            <a:r>
              <a:rPr lang="en-GB"/>
              <a:t>There is one mark for each item.</a:t>
            </a:r>
          </a:p>
          <a:p>
            <a:r>
              <a:rPr lang="en-GB" b="1"/>
              <a:t>1 </a:t>
            </a:r>
            <a:r>
              <a:rPr lang="en-GB"/>
              <a:t>mark awarded for a correctly spelt word but with a missing, incorrect, or unnecessary accent.</a:t>
            </a:r>
          </a:p>
          <a:p>
            <a:r>
              <a:rPr lang="en-GB" b="1"/>
              <a:t>0.5</a:t>
            </a:r>
            <a:r>
              <a:rPr lang="en-GB"/>
              <a:t> mark awarded for a correct noun with a missing or incorrect article.</a:t>
            </a:r>
          </a:p>
          <a:p>
            <a:r>
              <a:rPr lang="en-GB" b="1"/>
              <a:t>0 </a:t>
            </a:r>
            <a:r>
              <a:rPr lang="en-GB"/>
              <a:t>marks for a correct article but no noun or an incorrect noun.</a:t>
            </a:r>
          </a:p>
          <a:p>
            <a:pPr algn="ctr"/>
            <a:endParaRPr lang="en-GB"/>
          </a:p>
        </p:txBody>
      </p:sp>
      <p:sp>
        <p:nvSpPr>
          <p:cNvPr id="8" name="TextBox 7"/>
          <p:cNvSpPr txBox="1"/>
          <p:nvPr/>
        </p:nvSpPr>
        <p:spPr>
          <a:xfrm>
            <a:off x="2118360" y="3933991"/>
            <a:ext cx="2245360" cy="400110"/>
          </a:xfrm>
          <a:prstGeom prst="rect">
            <a:avLst/>
          </a:prstGeom>
          <a:noFill/>
        </p:spPr>
        <p:txBody>
          <a:bodyPr wrap="square" rtlCol="0">
            <a:spAutoFit/>
          </a:bodyPr>
          <a:lstStyle/>
          <a:p>
            <a:pPr algn="l"/>
            <a:r>
              <a:rPr lang="en-GB" sz="2000">
                <a:solidFill>
                  <a:schemeClr val="accent5">
                    <a:lumMod val="50000"/>
                  </a:schemeClr>
                </a:solidFill>
              </a:rPr>
              <a:t>limpiar</a:t>
            </a:r>
            <a:endParaRPr lang="en-GB" sz="2000" dirty="0">
              <a:solidFill>
                <a:schemeClr val="accent5">
                  <a:lumMod val="50000"/>
                </a:schemeClr>
              </a:solidFill>
            </a:endParaRPr>
          </a:p>
        </p:txBody>
      </p:sp>
      <p:sp>
        <p:nvSpPr>
          <p:cNvPr id="9" name="TextBox 8"/>
          <p:cNvSpPr txBox="1"/>
          <p:nvPr/>
        </p:nvSpPr>
        <p:spPr>
          <a:xfrm>
            <a:off x="1675130" y="4846326"/>
            <a:ext cx="2462530" cy="400110"/>
          </a:xfrm>
          <a:prstGeom prst="rect">
            <a:avLst/>
          </a:prstGeom>
          <a:noFill/>
        </p:spPr>
        <p:txBody>
          <a:bodyPr wrap="square" rtlCol="0">
            <a:spAutoFit/>
          </a:bodyPr>
          <a:lstStyle/>
          <a:p>
            <a:r>
              <a:rPr lang="en-GB" sz="2000">
                <a:solidFill>
                  <a:schemeClr val="accent5">
                    <a:lumMod val="50000"/>
                  </a:schemeClr>
                </a:solidFill>
              </a:rPr>
              <a:t>un     compañero</a:t>
            </a:r>
            <a:endParaRPr lang="en-GB" sz="2000" dirty="0">
              <a:solidFill>
                <a:schemeClr val="accent5">
                  <a:lumMod val="50000"/>
                </a:schemeClr>
              </a:solidFill>
            </a:endParaRPr>
          </a:p>
        </p:txBody>
      </p:sp>
    </p:spTree>
    <p:extLst>
      <p:ext uri="{BB962C8B-B14F-4D97-AF65-F5344CB8AC3E}">
        <p14:creationId xmlns:p14="http://schemas.microsoft.com/office/powerpoint/2010/main" val="164125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5830" y="2140378"/>
            <a:ext cx="9818370" cy="3851311"/>
          </a:xfrm>
          <a:prstGeom prst="rect">
            <a:avLst/>
          </a:prstGeom>
        </p:spPr>
        <p:txBody>
          <a:bodyPr wrap="square">
            <a:spAutoFit/>
          </a:bodyPr>
          <a:lstStyle/>
          <a:p>
            <a:pPr>
              <a:lnSpc>
                <a:spcPct val="107000"/>
              </a:lnSpc>
              <a:spcAft>
                <a:spcPts val="800"/>
              </a:spcAft>
            </a:pPr>
            <a:r>
              <a:rPr lang="en-GB"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rPr>
              <a:t>This part of the test will take around</a:t>
            </a:r>
            <a:r>
              <a:rPr lang="en-GB" sz="2000" b="1" dirty="0">
                <a:solidFill>
                  <a:srgbClr val="115076"/>
                </a:solidFill>
                <a:latin typeface="Century Gothic" panose="020B0502020202020204" pitchFamily="34" charset="0"/>
                <a:ea typeface="SimSun" panose="02010600030101010101" pitchFamily="2" charset="-122"/>
                <a:cs typeface="Times New Roman" panose="02020603050405020304" pitchFamily="18" charset="0"/>
              </a:rPr>
              <a:t> 5</a:t>
            </a:r>
            <a:r>
              <a:rPr lang="en-GB" sz="2000" b="1" dirty="0">
                <a:solidFill>
                  <a:srgbClr val="115076"/>
                </a:solidFill>
                <a:latin typeface="Century Gothic" panose="020B0502020202020204" pitchFamily="34" charset="0"/>
                <a:ea typeface="Times New Roman" panose="02020603050405020304" pitchFamily="18" charset="0"/>
                <a:cs typeface="Arial" panose="020B0604020202020204" pitchFamily="34" charset="0"/>
              </a:rPr>
              <a:t>½</a:t>
            </a:r>
            <a:r>
              <a:rPr lang="en-GB" sz="2000" b="1" dirty="0">
                <a:solidFill>
                  <a:srgbClr val="115076"/>
                </a:solidFill>
                <a:latin typeface="Century Gothic" panose="020B0502020202020204" pitchFamily="34" charset="0"/>
                <a:ea typeface="SimSun" panose="02010600030101010101" pitchFamily="2" charset="-122"/>
                <a:cs typeface="Times New Roman" panose="02020603050405020304" pitchFamily="18" charset="0"/>
              </a:rPr>
              <a:t> minutes.</a:t>
            </a:r>
            <a:endParaRPr lang="en-GB"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endParaRPr lang="en-GB" sz="2000" b="1" dirty="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b="1" dirty="0">
                <a:solidFill>
                  <a:srgbClr val="115076"/>
                </a:solidFill>
                <a:latin typeface="Century Gothic" panose="020B0502020202020204" pitchFamily="34" charset="0"/>
                <a:ea typeface="SimSun" panose="02010600030101010101" pitchFamily="2" charset="-122"/>
                <a:cs typeface="Times New Roman" panose="02020603050405020304" pitchFamily="18" charset="0"/>
              </a:rPr>
              <a:t>PART A</a:t>
            </a:r>
            <a:endParaRPr lang="en-GB"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rPr>
              <a:t>Complete the sentences by writing the Spanish for the English in brackets.</a:t>
            </a:r>
          </a:p>
          <a:p>
            <a:pPr>
              <a:lnSpc>
                <a:spcPct val="107000"/>
              </a:lnSpc>
              <a:spcAft>
                <a:spcPts val="800"/>
              </a:spcAft>
            </a:pPr>
            <a:endParaRPr lang="en-GB"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tabLst>
                <a:tab pos="457200" algn="l"/>
                <a:tab pos="914400" algn="l"/>
                <a:tab pos="1371600" algn="l"/>
                <a:tab pos="1828800" algn="l"/>
                <a:tab pos="2286000" algn="l"/>
                <a:tab pos="2743200" algn="l"/>
                <a:tab pos="3200400" algn="l"/>
                <a:tab pos="3657600" algn="l"/>
                <a:tab pos="4038600" algn="l"/>
                <a:tab pos="4114800" algn="l"/>
                <a:tab pos="4476750" algn="l"/>
              </a:tabLst>
            </a:pPr>
            <a:r>
              <a:rPr lang="en-GB" sz="2000" dirty="0">
                <a:solidFill>
                  <a:srgbClr val="115076"/>
                </a:solidFill>
                <a:latin typeface="Century Gothic" panose="020B0502020202020204" pitchFamily="34" charset="0"/>
                <a:ea typeface="SimSun" panose="02010600030101010101" pitchFamily="2" charset="-122"/>
                <a:cs typeface="Arial" panose="020B0604020202020204" pitchFamily="34" charset="0"/>
              </a:rPr>
              <a:t>														     </a:t>
            </a:r>
            <a:r>
              <a:rPr lang="en-GB" sz="2000" b="1" dirty="0">
                <a:solidFill>
                  <a:srgbClr val="115076"/>
                </a:solidFill>
                <a:latin typeface="Century Gothic" panose="020B0502020202020204" pitchFamily="34" charset="0"/>
                <a:ea typeface="SimSun" panose="02010600030101010101" pitchFamily="2" charset="-122"/>
                <a:cs typeface="Arial" panose="020B0604020202020204" pitchFamily="34" charset="0"/>
              </a:rPr>
              <a:t>clues:</a:t>
            </a:r>
            <a:endParaRPr lang="en-GB" sz="2000" dirty="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dirty="0">
                <a:solidFill>
                  <a:srgbClr val="115076"/>
                </a:solidFill>
                <a:latin typeface="Century Gothic" panose="020B0502020202020204" pitchFamily="34" charset="0"/>
                <a:ea typeface="SimSun" panose="02010600030101010101" pitchFamily="2" charset="-122"/>
                <a:cs typeface="Arial" panose="020B0604020202020204" pitchFamily="34" charset="0"/>
              </a:rPr>
              <a:t>1. </a:t>
            </a:r>
            <a:r>
              <a:rPr lang="en-GB" sz="2000" dirty="0">
                <a:solidFill>
                  <a:srgbClr val="115076"/>
                </a:solidFill>
                <a:latin typeface="Century Gothic" panose="020B0502020202020204" pitchFamily="34" charset="0"/>
                <a:ea typeface="SimSun" panose="02010600030101010101" pitchFamily="2" charset="-122"/>
                <a:cs typeface="Helvetica" panose="020B0604020202020204" pitchFamily="34" charset="0"/>
              </a:rPr>
              <a:t>___________</a:t>
            </a:r>
            <a:r>
              <a:rPr lang="en-GB" sz="2000" dirty="0">
                <a:solidFill>
                  <a:srgbClr val="115076"/>
                </a:solidFill>
                <a:latin typeface="Century Gothic" panose="020B0502020202020204" pitchFamily="34" charset="0"/>
                <a:ea typeface="SimSun" panose="02010600030101010101" pitchFamily="2" charset="-122"/>
                <a:cs typeface="Arial" panose="020B0604020202020204" pitchFamily="34" charset="0"/>
              </a:rPr>
              <a:t> </a:t>
            </a:r>
            <a:r>
              <a:rPr lang="en-GB" sz="2000" dirty="0" err="1">
                <a:solidFill>
                  <a:srgbClr val="115076"/>
                </a:solidFill>
                <a:latin typeface="Century Gothic" panose="020B0502020202020204" pitchFamily="34" charset="0"/>
                <a:ea typeface="SimSun" panose="02010600030101010101" pitchFamily="2" charset="-122"/>
                <a:cs typeface="Arial" panose="020B0604020202020204" pitchFamily="34" charset="0"/>
              </a:rPr>
              <a:t>música</a:t>
            </a:r>
            <a:r>
              <a:rPr lang="en-GB" sz="2000" dirty="0">
                <a:solidFill>
                  <a:srgbClr val="115076"/>
                </a:solidFill>
                <a:latin typeface="Century Gothic" panose="020B0502020202020204" pitchFamily="34" charset="0"/>
                <a:ea typeface="SimSun" panose="02010600030101010101" pitchFamily="2" charset="-122"/>
                <a:cs typeface="Arial" panose="020B0604020202020204" pitchFamily="34" charset="0"/>
              </a:rPr>
              <a:t>. (they listen to)		     	</a:t>
            </a:r>
            <a:r>
              <a:rPr lang="en-GB" sz="2000" b="1" dirty="0" err="1">
                <a:solidFill>
                  <a:srgbClr val="115076"/>
                </a:solidFill>
                <a:latin typeface="Century Gothic" panose="020B0502020202020204" pitchFamily="34" charset="0"/>
                <a:ea typeface="SimSun" panose="02010600030101010101" pitchFamily="2" charset="-122"/>
                <a:cs typeface="Arial" panose="020B0604020202020204" pitchFamily="34" charset="0"/>
              </a:rPr>
              <a:t>escuchar</a:t>
            </a:r>
            <a:r>
              <a:rPr lang="en-GB" sz="2000" dirty="0">
                <a:solidFill>
                  <a:srgbClr val="115076"/>
                </a:solidFill>
                <a:latin typeface="Century Gothic" panose="020B0502020202020204" pitchFamily="34" charset="0"/>
                <a:ea typeface="SimSun" panose="02010600030101010101" pitchFamily="2" charset="-122"/>
                <a:cs typeface="Arial" panose="020B0604020202020204" pitchFamily="34" charset="0"/>
              </a:rPr>
              <a:t> = </a:t>
            </a:r>
            <a:r>
              <a:rPr lang="en-GB" sz="2000" i="1" dirty="0">
                <a:solidFill>
                  <a:srgbClr val="115076"/>
                </a:solidFill>
                <a:latin typeface="Century Gothic" panose="020B0502020202020204" pitchFamily="34" charset="0"/>
                <a:ea typeface="SimSun" panose="02010600030101010101" pitchFamily="2" charset="-122"/>
                <a:cs typeface="Arial" panose="020B0604020202020204" pitchFamily="34" charset="0"/>
              </a:rPr>
              <a:t>to listen to</a:t>
            </a:r>
          </a:p>
          <a:p>
            <a:pPr>
              <a:lnSpc>
                <a:spcPct val="107000"/>
              </a:lnSpc>
              <a:spcAft>
                <a:spcPts val="800"/>
              </a:spcAft>
            </a:pPr>
            <a:endParaRPr lang="en-GB" sz="2000" dirty="0">
              <a:solidFill>
                <a:srgbClr val="115076"/>
              </a:solidFill>
            </a:endParaRPr>
          </a:p>
          <a:p>
            <a:pPr>
              <a:lnSpc>
                <a:spcPct val="107000"/>
              </a:lnSpc>
              <a:spcAft>
                <a:spcPts val="800"/>
              </a:spcAft>
            </a:pPr>
            <a:r>
              <a:rPr lang="en-GB" sz="2000" dirty="0">
                <a:solidFill>
                  <a:srgbClr val="115076"/>
                </a:solidFill>
              </a:rPr>
              <a:t>2. ¿ ___________ </a:t>
            </a:r>
            <a:r>
              <a:rPr lang="en-GB" sz="2000" dirty="0" err="1">
                <a:solidFill>
                  <a:srgbClr val="115076"/>
                </a:solidFill>
              </a:rPr>
              <a:t>saber</a:t>
            </a:r>
            <a:r>
              <a:rPr lang="en-GB" sz="2000" dirty="0">
                <a:solidFill>
                  <a:srgbClr val="115076"/>
                </a:solidFill>
              </a:rPr>
              <a:t> la </a:t>
            </a:r>
            <a:r>
              <a:rPr lang="en-GB" sz="2000" dirty="0" err="1">
                <a:solidFill>
                  <a:srgbClr val="115076"/>
                </a:solidFill>
              </a:rPr>
              <a:t>respuesta</a:t>
            </a:r>
            <a:r>
              <a:rPr lang="en-GB" sz="2000" dirty="0">
                <a:solidFill>
                  <a:srgbClr val="115076"/>
                </a:solidFill>
              </a:rPr>
              <a:t>? (do you have to)   </a:t>
            </a:r>
            <a:r>
              <a:rPr lang="en-GB" sz="2000" b="1" dirty="0" err="1">
                <a:solidFill>
                  <a:srgbClr val="115076"/>
                </a:solidFill>
              </a:rPr>
              <a:t>deber</a:t>
            </a:r>
            <a:r>
              <a:rPr lang="en-GB" sz="2000" dirty="0">
                <a:solidFill>
                  <a:srgbClr val="115076"/>
                </a:solidFill>
              </a:rPr>
              <a:t> = </a:t>
            </a:r>
            <a:r>
              <a:rPr lang="en-GB" sz="2000" i="1" dirty="0">
                <a:solidFill>
                  <a:srgbClr val="115076"/>
                </a:solidFill>
              </a:rPr>
              <a:t>to have to</a:t>
            </a:r>
            <a:endParaRPr lang="en-GB" sz="2000" dirty="0">
              <a:solidFill>
                <a:srgbClr val="115076"/>
              </a:solidFill>
            </a:endParaRPr>
          </a:p>
        </p:txBody>
      </p:sp>
      <p:pic>
        <p:nvPicPr>
          <p:cNvPr id="12" name="Picture 11"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4" name="Title 3"/>
          <p:cNvSpPr>
            <a:spLocks noGrp="1"/>
          </p:cNvSpPr>
          <p:nvPr>
            <p:ph type="title"/>
          </p:nvPr>
        </p:nvSpPr>
        <p:spPr>
          <a:xfrm>
            <a:off x="-72086" y="280417"/>
            <a:ext cx="6879286" cy="721474"/>
          </a:xfrm>
        </p:spPr>
        <p:txBody>
          <a:bodyPr>
            <a:normAutofit/>
          </a:bodyPr>
          <a:lstStyle/>
          <a:p>
            <a:r>
              <a:rPr lang="en-GB" sz="2800" b="1">
                <a:solidFill>
                  <a:schemeClr val="bg1"/>
                </a:solidFill>
              </a:rPr>
              <a:t>SECTION C: Writing - Grammar</a:t>
            </a:r>
            <a:endParaRPr lang="en-GB" sz="2800" b="1" dirty="0">
              <a:solidFill>
                <a:schemeClr val="bg1"/>
              </a:solidFill>
            </a:endParaRPr>
          </a:p>
        </p:txBody>
      </p:sp>
      <p:sp>
        <p:nvSpPr>
          <p:cNvPr id="5" name="Rounded Rectangular Callout 4"/>
          <p:cNvSpPr/>
          <p:nvPr/>
        </p:nvSpPr>
        <p:spPr>
          <a:xfrm>
            <a:off x="8849360" y="89262"/>
            <a:ext cx="3020044" cy="2108119"/>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a:p>
            <a:pPr algn="ctr"/>
            <a:r>
              <a:rPr lang="en-GB"/>
              <a:t>Verbs must be spelt correctly to demonstrate knowledge of the verb inflections.</a:t>
            </a:r>
          </a:p>
        </p:txBody>
      </p:sp>
      <p:sp>
        <p:nvSpPr>
          <p:cNvPr id="10" name="TextBox 9"/>
          <p:cNvSpPr txBox="1"/>
          <p:nvPr/>
        </p:nvSpPr>
        <p:spPr>
          <a:xfrm>
            <a:off x="1268730" y="4675927"/>
            <a:ext cx="1440181" cy="400110"/>
          </a:xfrm>
          <a:prstGeom prst="rect">
            <a:avLst/>
          </a:prstGeom>
          <a:noFill/>
        </p:spPr>
        <p:txBody>
          <a:bodyPr wrap="square" rtlCol="0">
            <a:spAutoFit/>
          </a:bodyPr>
          <a:lstStyle/>
          <a:p>
            <a:pPr algn="l"/>
            <a:r>
              <a:rPr lang="en-GB" sz="2000">
                <a:solidFill>
                  <a:schemeClr val="accent5">
                    <a:lumMod val="50000"/>
                  </a:schemeClr>
                </a:solidFill>
              </a:rPr>
              <a:t>Escuchan</a:t>
            </a:r>
            <a:endParaRPr lang="en-GB" sz="2000" dirty="0">
              <a:solidFill>
                <a:schemeClr val="accent5">
                  <a:lumMod val="50000"/>
                </a:schemeClr>
              </a:solidFill>
            </a:endParaRPr>
          </a:p>
        </p:txBody>
      </p:sp>
      <p:sp>
        <p:nvSpPr>
          <p:cNvPr id="11" name="TextBox 10"/>
          <p:cNvSpPr txBox="1"/>
          <p:nvPr/>
        </p:nvSpPr>
        <p:spPr>
          <a:xfrm>
            <a:off x="1600200" y="5529940"/>
            <a:ext cx="1108711" cy="400110"/>
          </a:xfrm>
          <a:prstGeom prst="rect">
            <a:avLst/>
          </a:prstGeom>
          <a:noFill/>
        </p:spPr>
        <p:txBody>
          <a:bodyPr wrap="square" rtlCol="0">
            <a:spAutoFit/>
          </a:bodyPr>
          <a:lstStyle/>
          <a:p>
            <a:pPr algn="l"/>
            <a:r>
              <a:rPr lang="en-GB" sz="2000">
                <a:solidFill>
                  <a:schemeClr val="accent5">
                    <a:lumMod val="50000"/>
                  </a:schemeClr>
                </a:solidFill>
              </a:rPr>
              <a:t>Debes</a:t>
            </a:r>
            <a:endParaRPr lang="en-GB" sz="2000" dirty="0">
              <a:solidFill>
                <a:schemeClr val="accent5">
                  <a:lumMod val="50000"/>
                </a:schemeClr>
              </a:solidFill>
            </a:endParaRPr>
          </a:p>
        </p:txBody>
      </p:sp>
    </p:spTree>
    <p:extLst>
      <p:ext uri="{BB962C8B-B14F-4D97-AF65-F5344CB8AC3E}">
        <p14:creationId xmlns:p14="http://schemas.microsoft.com/office/powerpoint/2010/main" val="327026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4" name="Title 3"/>
          <p:cNvSpPr>
            <a:spLocks noGrp="1"/>
          </p:cNvSpPr>
          <p:nvPr>
            <p:ph type="title"/>
          </p:nvPr>
        </p:nvSpPr>
        <p:spPr>
          <a:xfrm>
            <a:off x="-72086" y="280417"/>
            <a:ext cx="7560006" cy="721474"/>
          </a:xfrm>
        </p:spPr>
        <p:txBody>
          <a:bodyPr>
            <a:normAutofit/>
          </a:bodyPr>
          <a:lstStyle/>
          <a:p>
            <a:r>
              <a:rPr lang="en-GB" sz="2800" b="1">
                <a:solidFill>
                  <a:schemeClr val="bg1"/>
                </a:solidFill>
              </a:rPr>
              <a:t>SECTION C: Writing - Grammar</a:t>
            </a:r>
            <a:endParaRPr lang="en-GB" sz="2800" b="1" dirty="0">
              <a:solidFill>
                <a:schemeClr val="bg1"/>
              </a:solidFill>
            </a:endParaRPr>
          </a:p>
        </p:txBody>
      </p:sp>
      <p:sp>
        <p:nvSpPr>
          <p:cNvPr id="2" name="Rectangle 1"/>
          <p:cNvSpPr/>
          <p:nvPr/>
        </p:nvSpPr>
        <p:spPr>
          <a:xfrm>
            <a:off x="690880" y="1992197"/>
            <a:ext cx="10810240" cy="3170099"/>
          </a:xfrm>
          <a:prstGeom prst="rect">
            <a:avLst/>
          </a:prstGeom>
        </p:spPr>
        <p:txBody>
          <a:bodyPr wrap="square">
            <a:spAutoFit/>
          </a:bodyPr>
          <a:lstStyle/>
          <a:p>
            <a:endParaRPr lang="en-GB" sz="2000" b="1">
              <a:solidFill>
                <a:srgbClr val="115076"/>
              </a:solidFill>
            </a:endParaRPr>
          </a:p>
          <a:p>
            <a:r>
              <a:rPr lang="en-GB" sz="2000" b="1">
                <a:solidFill>
                  <a:srgbClr val="115076"/>
                </a:solidFill>
              </a:rPr>
              <a:t>PART B</a:t>
            </a:r>
            <a:r>
              <a:rPr lang="en-GB" sz="2000">
                <a:solidFill>
                  <a:srgbClr val="115076"/>
                </a:solidFill>
              </a:rPr>
              <a:t> </a:t>
            </a:r>
          </a:p>
          <a:p>
            <a:endParaRPr lang="en-GB" sz="2000">
              <a:solidFill>
                <a:srgbClr val="115076"/>
              </a:solidFill>
            </a:endParaRPr>
          </a:p>
          <a:p>
            <a:r>
              <a:rPr lang="en-GB" sz="2000">
                <a:solidFill>
                  <a:srgbClr val="115076"/>
                </a:solidFill>
              </a:rPr>
              <a:t>Complete these sentences with the </a:t>
            </a:r>
            <a:r>
              <a:rPr lang="en-GB" sz="2000" b="1">
                <a:solidFill>
                  <a:srgbClr val="115076"/>
                </a:solidFill>
              </a:rPr>
              <a:t>Spanish</a:t>
            </a:r>
            <a:r>
              <a:rPr lang="en-GB" sz="2000">
                <a:solidFill>
                  <a:srgbClr val="115076"/>
                </a:solidFill>
              </a:rPr>
              <a:t> for the English in brackets.</a:t>
            </a:r>
          </a:p>
          <a:p>
            <a:r>
              <a:rPr lang="en-GB" sz="2000">
                <a:solidFill>
                  <a:srgbClr val="115076"/>
                </a:solidFill>
              </a:rPr>
              <a:t> </a:t>
            </a:r>
          </a:p>
          <a:p>
            <a:endParaRPr lang="es-CO" sz="2000">
              <a:solidFill>
                <a:srgbClr val="115076"/>
              </a:solidFill>
            </a:endParaRPr>
          </a:p>
          <a:p>
            <a:r>
              <a:rPr lang="es-CO" sz="2000">
                <a:solidFill>
                  <a:srgbClr val="115076"/>
                </a:solidFill>
              </a:rPr>
              <a:t>1. ___________ un regalo</a:t>
            </a:r>
            <a:r>
              <a:rPr lang="es-CO" sz="2000" i="1">
                <a:solidFill>
                  <a:srgbClr val="115076"/>
                </a:solidFill>
              </a:rPr>
              <a:t>.</a:t>
            </a:r>
            <a:r>
              <a:rPr lang="es-CO" sz="2000">
                <a:solidFill>
                  <a:srgbClr val="115076"/>
                </a:solidFill>
              </a:rPr>
              <a:t>   (I give) </a:t>
            </a:r>
          </a:p>
          <a:p>
            <a:endParaRPr lang="es-ES" sz="2000">
              <a:solidFill>
                <a:srgbClr val="115076"/>
              </a:solidFill>
            </a:endParaRPr>
          </a:p>
          <a:p>
            <a:endParaRPr lang="en-GB" sz="2000">
              <a:solidFill>
                <a:srgbClr val="115076"/>
              </a:solidFill>
            </a:endParaRPr>
          </a:p>
          <a:p>
            <a:r>
              <a:rPr lang="es-CO" sz="2000">
                <a:solidFill>
                  <a:srgbClr val="115076"/>
                </a:solidFill>
              </a:rPr>
              <a:t>2. ___________ un profesor simpático</a:t>
            </a:r>
            <a:r>
              <a:rPr lang="es-CO" sz="2000" i="1">
                <a:solidFill>
                  <a:srgbClr val="115076"/>
                </a:solidFill>
              </a:rPr>
              <a:t>.</a:t>
            </a:r>
            <a:r>
              <a:rPr lang="es-CO" sz="2000">
                <a:solidFill>
                  <a:srgbClr val="115076"/>
                </a:solidFill>
              </a:rPr>
              <a:t>   </a:t>
            </a:r>
            <a:r>
              <a:rPr lang="en-GB" sz="2000">
                <a:solidFill>
                  <a:srgbClr val="115076"/>
                </a:solidFill>
              </a:rPr>
              <a:t>(you have)</a:t>
            </a:r>
          </a:p>
        </p:txBody>
      </p:sp>
      <p:sp>
        <p:nvSpPr>
          <p:cNvPr id="5" name="TextBox 4"/>
          <p:cNvSpPr txBox="1"/>
          <p:nvPr/>
        </p:nvSpPr>
        <p:spPr>
          <a:xfrm>
            <a:off x="1421130" y="3799840"/>
            <a:ext cx="819150" cy="400110"/>
          </a:xfrm>
          <a:prstGeom prst="rect">
            <a:avLst/>
          </a:prstGeom>
          <a:noFill/>
        </p:spPr>
        <p:txBody>
          <a:bodyPr wrap="square" rtlCol="0">
            <a:spAutoFit/>
          </a:bodyPr>
          <a:lstStyle/>
          <a:p>
            <a:pPr algn="l"/>
            <a:r>
              <a:rPr lang="en-GB" sz="2000">
                <a:solidFill>
                  <a:schemeClr val="accent5">
                    <a:lumMod val="50000"/>
                  </a:schemeClr>
                </a:solidFill>
              </a:rPr>
              <a:t>Doy</a:t>
            </a:r>
            <a:endParaRPr lang="en-GB" sz="2000" dirty="0">
              <a:solidFill>
                <a:schemeClr val="accent5">
                  <a:lumMod val="50000"/>
                </a:schemeClr>
              </a:solidFill>
            </a:endParaRPr>
          </a:p>
        </p:txBody>
      </p:sp>
      <p:sp>
        <p:nvSpPr>
          <p:cNvPr id="12" name="TextBox 11"/>
          <p:cNvSpPr txBox="1"/>
          <p:nvPr/>
        </p:nvSpPr>
        <p:spPr>
          <a:xfrm>
            <a:off x="1289050" y="4685196"/>
            <a:ext cx="1054100" cy="400110"/>
          </a:xfrm>
          <a:prstGeom prst="rect">
            <a:avLst/>
          </a:prstGeom>
          <a:noFill/>
        </p:spPr>
        <p:txBody>
          <a:bodyPr wrap="square" rtlCol="0">
            <a:spAutoFit/>
          </a:bodyPr>
          <a:lstStyle/>
          <a:p>
            <a:pPr algn="l"/>
            <a:r>
              <a:rPr lang="en-GB" sz="2000">
                <a:solidFill>
                  <a:schemeClr val="accent5">
                    <a:lumMod val="50000"/>
                  </a:schemeClr>
                </a:solidFill>
              </a:rPr>
              <a:t>Tienes</a:t>
            </a:r>
            <a:endParaRPr lang="en-GB" sz="2000" dirty="0">
              <a:solidFill>
                <a:schemeClr val="accent5">
                  <a:lumMod val="50000"/>
                </a:schemeClr>
              </a:solidFill>
            </a:endParaRPr>
          </a:p>
        </p:txBody>
      </p:sp>
      <p:sp>
        <p:nvSpPr>
          <p:cNvPr id="10" name="Rounded Rectangular Callout 9"/>
          <p:cNvSpPr/>
          <p:nvPr/>
        </p:nvSpPr>
        <p:spPr>
          <a:xfrm>
            <a:off x="8849360" y="89262"/>
            <a:ext cx="3020044" cy="2108119"/>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a:p>
            <a:pPr algn="ctr"/>
            <a:r>
              <a:rPr lang="en-GB"/>
              <a:t>Verbs must be spelt correctly to demonstrate knowledge of the verb inflections.</a:t>
            </a:r>
          </a:p>
        </p:txBody>
      </p:sp>
    </p:spTree>
    <p:extLst>
      <p:ext uri="{BB962C8B-B14F-4D97-AF65-F5344CB8AC3E}">
        <p14:creationId xmlns:p14="http://schemas.microsoft.com/office/powerpoint/2010/main" val="181471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4" name="Title 3"/>
          <p:cNvSpPr>
            <a:spLocks noGrp="1"/>
          </p:cNvSpPr>
          <p:nvPr>
            <p:ph type="title"/>
          </p:nvPr>
        </p:nvSpPr>
        <p:spPr>
          <a:xfrm>
            <a:off x="-72086" y="280417"/>
            <a:ext cx="7387286" cy="721474"/>
          </a:xfrm>
        </p:spPr>
        <p:txBody>
          <a:bodyPr>
            <a:normAutofit/>
          </a:bodyPr>
          <a:lstStyle/>
          <a:p>
            <a:r>
              <a:rPr lang="en-GB" sz="2800" b="1">
                <a:solidFill>
                  <a:schemeClr val="bg1"/>
                </a:solidFill>
              </a:rPr>
              <a:t>SECTION C: Writing - Grammar</a:t>
            </a:r>
            <a:endParaRPr lang="en-GB" sz="2800" b="1" dirty="0">
              <a:solidFill>
                <a:schemeClr val="bg1"/>
              </a:solidFill>
            </a:endParaRPr>
          </a:p>
        </p:txBody>
      </p:sp>
      <p:sp>
        <p:nvSpPr>
          <p:cNvPr id="2" name="Rectangle 1"/>
          <p:cNvSpPr/>
          <p:nvPr/>
        </p:nvSpPr>
        <p:spPr>
          <a:xfrm>
            <a:off x="579120" y="1924268"/>
            <a:ext cx="11277600" cy="3170099"/>
          </a:xfrm>
          <a:prstGeom prst="rect">
            <a:avLst/>
          </a:prstGeom>
        </p:spPr>
        <p:txBody>
          <a:bodyPr wrap="square">
            <a:spAutoFit/>
          </a:bodyPr>
          <a:lstStyle/>
          <a:p>
            <a:r>
              <a:rPr lang="en-GB" sz="2000" b="1">
                <a:solidFill>
                  <a:srgbClr val="115076"/>
                </a:solidFill>
              </a:rPr>
              <a:t>PART C</a:t>
            </a:r>
            <a:endParaRPr lang="en-GB" sz="2000">
              <a:solidFill>
                <a:srgbClr val="115076"/>
              </a:solidFill>
            </a:endParaRPr>
          </a:p>
          <a:p>
            <a:endParaRPr lang="en-GB" sz="2000">
              <a:solidFill>
                <a:srgbClr val="115076"/>
              </a:solidFill>
            </a:endParaRPr>
          </a:p>
          <a:p>
            <a:r>
              <a:rPr lang="en-GB" sz="2000">
                <a:solidFill>
                  <a:srgbClr val="115076"/>
                </a:solidFill>
              </a:rPr>
              <a:t>Complete these sentences with the </a:t>
            </a:r>
            <a:r>
              <a:rPr lang="en-GB" sz="2000" b="1">
                <a:solidFill>
                  <a:srgbClr val="115076"/>
                </a:solidFill>
              </a:rPr>
              <a:t>Spanish </a:t>
            </a:r>
            <a:r>
              <a:rPr lang="en-GB" sz="2000">
                <a:solidFill>
                  <a:srgbClr val="115076"/>
                </a:solidFill>
              </a:rPr>
              <a:t>for the English in brackets.</a:t>
            </a:r>
            <a:endParaRPr lang="de-DE" sz="2000">
              <a:solidFill>
                <a:srgbClr val="104F75"/>
              </a:solidFill>
            </a:endParaRPr>
          </a:p>
          <a:p>
            <a:endParaRPr lang="de-DE" sz="2000">
              <a:solidFill>
                <a:srgbClr val="104F75"/>
              </a:solidFill>
            </a:endParaRPr>
          </a:p>
          <a:p>
            <a:r>
              <a:rPr lang="es-CO" sz="2000" b="1">
                <a:solidFill>
                  <a:srgbClr val="115076"/>
                </a:solidFill>
              </a:rPr>
              <a:t> 								clues:</a:t>
            </a:r>
          </a:p>
          <a:p>
            <a:endParaRPr lang="en-GB" sz="2000">
              <a:solidFill>
                <a:srgbClr val="115076"/>
              </a:solidFill>
            </a:endParaRPr>
          </a:p>
          <a:p>
            <a:r>
              <a:rPr lang="es-CO" sz="2000">
                <a:solidFill>
                  <a:srgbClr val="115076"/>
                </a:solidFill>
              </a:rPr>
              <a:t>1. Son las personas ___________.  (short)		          	</a:t>
            </a:r>
            <a:r>
              <a:rPr lang="es-CO" sz="2000" b="1">
                <a:solidFill>
                  <a:srgbClr val="115076"/>
                </a:solidFill>
              </a:rPr>
              <a:t>bajo</a:t>
            </a:r>
            <a:r>
              <a:rPr lang="es-CO" sz="2000" i="1">
                <a:solidFill>
                  <a:srgbClr val="115076"/>
                </a:solidFill>
              </a:rPr>
              <a:t> </a:t>
            </a:r>
            <a:r>
              <a:rPr lang="es-CO" sz="2000">
                <a:solidFill>
                  <a:srgbClr val="115076"/>
                </a:solidFill>
              </a:rPr>
              <a:t>= </a:t>
            </a:r>
            <a:r>
              <a:rPr lang="es-CO" sz="2000" i="1">
                <a:solidFill>
                  <a:srgbClr val="115076"/>
                </a:solidFill>
              </a:rPr>
              <a:t>short</a:t>
            </a:r>
          </a:p>
          <a:p>
            <a:endParaRPr lang="en-GB" sz="2000">
              <a:solidFill>
                <a:srgbClr val="115076"/>
              </a:solidFill>
            </a:endParaRPr>
          </a:p>
          <a:p>
            <a:r>
              <a:rPr lang="es-CO" sz="2000">
                <a:solidFill>
                  <a:srgbClr val="115076"/>
                </a:solidFill>
              </a:rPr>
              <a:t>2. Es una respuesta ___________.  </a:t>
            </a:r>
            <a:r>
              <a:rPr lang="en-GB" sz="2000">
                <a:solidFill>
                  <a:srgbClr val="115076"/>
                </a:solidFill>
              </a:rPr>
              <a:t>(false)		          	</a:t>
            </a:r>
            <a:r>
              <a:rPr lang="en-GB" sz="2000" b="1">
                <a:solidFill>
                  <a:srgbClr val="115076"/>
                </a:solidFill>
              </a:rPr>
              <a:t>falso</a:t>
            </a:r>
            <a:r>
              <a:rPr lang="en-GB" sz="2000" i="1">
                <a:solidFill>
                  <a:srgbClr val="115076"/>
                </a:solidFill>
              </a:rPr>
              <a:t> </a:t>
            </a:r>
            <a:r>
              <a:rPr lang="en-GB" sz="2000">
                <a:solidFill>
                  <a:srgbClr val="115076"/>
                </a:solidFill>
              </a:rPr>
              <a:t>=</a:t>
            </a:r>
            <a:r>
              <a:rPr lang="en-GB" sz="2000" i="1">
                <a:solidFill>
                  <a:srgbClr val="115076"/>
                </a:solidFill>
              </a:rPr>
              <a:t> false</a:t>
            </a:r>
            <a:endParaRPr lang="en-GB" sz="2000">
              <a:solidFill>
                <a:srgbClr val="115076"/>
              </a:solidFill>
            </a:endParaRPr>
          </a:p>
          <a:p>
            <a:r>
              <a:rPr lang="en-GB" sz="2000">
                <a:solidFill>
                  <a:srgbClr val="115076"/>
                </a:solidFill>
              </a:rPr>
              <a:t> </a:t>
            </a:r>
          </a:p>
        </p:txBody>
      </p:sp>
      <p:sp>
        <p:nvSpPr>
          <p:cNvPr id="5" name="Rounded Rectangular Callout 4"/>
          <p:cNvSpPr/>
          <p:nvPr/>
        </p:nvSpPr>
        <p:spPr>
          <a:xfrm>
            <a:off x="6663556" y="199460"/>
            <a:ext cx="5413178" cy="1137850"/>
          </a:xfrm>
          <a:prstGeom prst="wedgeRoundRectCallout">
            <a:avLst>
              <a:gd name="adj1" fmla="val -28341"/>
              <a:gd name="adj2" fmla="val 56986"/>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a:p>
            <a:pPr algn="ctr"/>
            <a:r>
              <a:rPr lang="en-GB"/>
              <a:t>There is one mark per item.</a:t>
            </a:r>
          </a:p>
          <a:p>
            <a:r>
              <a:rPr lang="en-GB"/>
              <a:t>0.5 mark if </a:t>
            </a:r>
            <a:r>
              <a:rPr lang="en-GB" i="1"/>
              <a:t>one</a:t>
            </a:r>
            <a:r>
              <a:rPr lang="en-GB"/>
              <a:t> error in adjectival agreement where two needed (e.g., gender </a:t>
            </a:r>
            <a:r>
              <a:rPr lang="en-GB" i="1"/>
              <a:t>or </a:t>
            </a:r>
            <a:r>
              <a:rPr lang="en-GB"/>
              <a:t>number)</a:t>
            </a:r>
          </a:p>
          <a:p>
            <a:pPr algn="ctr"/>
            <a:endParaRPr lang="en-GB"/>
          </a:p>
        </p:txBody>
      </p:sp>
      <p:sp>
        <p:nvSpPr>
          <p:cNvPr id="6" name="TextBox 5"/>
          <p:cNvSpPr txBox="1"/>
          <p:nvPr/>
        </p:nvSpPr>
        <p:spPr>
          <a:xfrm>
            <a:off x="3037851" y="3713357"/>
            <a:ext cx="1327432" cy="400110"/>
          </a:xfrm>
          <a:prstGeom prst="rect">
            <a:avLst/>
          </a:prstGeom>
          <a:noFill/>
        </p:spPr>
        <p:txBody>
          <a:bodyPr wrap="square" rtlCol="0">
            <a:spAutoFit/>
          </a:bodyPr>
          <a:lstStyle/>
          <a:p>
            <a:pPr algn="l"/>
            <a:r>
              <a:rPr lang="en-GB" sz="2000">
                <a:solidFill>
                  <a:srgbClr val="104F75"/>
                </a:solidFill>
              </a:rPr>
              <a:t>    bajas</a:t>
            </a:r>
            <a:endParaRPr lang="en-GB" sz="2000" dirty="0">
              <a:solidFill>
                <a:srgbClr val="104F75"/>
              </a:solidFill>
            </a:endParaRPr>
          </a:p>
        </p:txBody>
      </p:sp>
      <p:sp>
        <p:nvSpPr>
          <p:cNvPr id="8" name="TextBox 7"/>
          <p:cNvSpPr txBox="1"/>
          <p:nvPr/>
        </p:nvSpPr>
        <p:spPr>
          <a:xfrm>
            <a:off x="3101057" y="4323175"/>
            <a:ext cx="1269599" cy="400110"/>
          </a:xfrm>
          <a:prstGeom prst="rect">
            <a:avLst/>
          </a:prstGeom>
          <a:noFill/>
        </p:spPr>
        <p:txBody>
          <a:bodyPr wrap="square" rtlCol="0">
            <a:spAutoFit/>
          </a:bodyPr>
          <a:lstStyle/>
          <a:p>
            <a:pPr algn="l"/>
            <a:r>
              <a:rPr lang="en-GB" sz="2000">
                <a:solidFill>
                  <a:schemeClr val="accent5">
                    <a:lumMod val="50000"/>
                  </a:schemeClr>
                </a:solidFill>
              </a:rPr>
              <a:t>   </a:t>
            </a:r>
            <a:r>
              <a:rPr lang="en-GB" sz="2000">
                <a:solidFill>
                  <a:srgbClr val="104F75"/>
                </a:solidFill>
              </a:rPr>
              <a:t>falsa</a:t>
            </a:r>
            <a:endParaRPr lang="en-GB" sz="2000" dirty="0">
              <a:solidFill>
                <a:srgbClr val="104F75"/>
              </a:solidFill>
            </a:endParaRPr>
          </a:p>
        </p:txBody>
      </p:sp>
    </p:spTree>
    <p:extLst>
      <p:ext uri="{BB962C8B-B14F-4D97-AF65-F5344CB8AC3E}">
        <p14:creationId xmlns:p14="http://schemas.microsoft.com/office/powerpoint/2010/main" val="111596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998977199"/>
              </p:ext>
            </p:extLst>
          </p:nvPr>
        </p:nvGraphicFramePr>
        <p:xfrm>
          <a:off x="922963" y="2599135"/>
          <a:ext cx="10571746" cy="3393650"/>
        </p:xfrm>
        <a:graphic>
          <a:graphicData uri="http://schemas.openxmlformats.org/drawingml/2006/table">
            <a:tbl>
              <a:tblPr firstRow="1" firstCol="1" bandRow="1">
                <a:tableStyleId>{5C22544A-7EE6-4342-B048-85BDC9FD1C3A}</a:tableStyleId>
              </a:tblPr>
              <a:tblGrid>
                <a:gridCol w="574429">
                  <a:extLst>
                    <a:ext uri="{9D8B030D-6E8A-4147-A177-3AD203B41FA5}">
                      <a16:colId xmlns:a16="http://schemas.microsoft.com/office/drawing/2014/main" val="2950903673"/>
                    </a:ext>
                  </a:extLst>
                </a:gridCol>
                <a:gridCol w="4926599">
                  <a:extLst>
                    <a:ext uri="{9D8B030D-6E8A-4147-A177-3AD203B41FA5}">
                      <a16:colId xmlns:a16="http://schemas.microsoft.com/office/drawing/2014/main" val="2998454245"/>
                    </a:ext>
                  </a:extLst>
                </a:gridCol>
                <a:gridCol w="5070718">
                  <a:extLst>
                    <a:ext uri="{9D8B030D-6E8A-4147-A177-3AD203B41FA5}">
                      <a16:colId xmlns:a16="http://schemas.microsoft.com/office/drawing/2014/main" val="2446119672"/>
                    </a:ext>
                  </a:extLst>
                </a:gridCol>
              </a:tblGrid>
              <a:tr h="587298">
                <a:tc>
                  <a:txBody>
                    <a:bodyPr/>
                    <a:lstStyle/>
                    <a:p>
                      <a:pPr>
                        <a:lnSpc>
                          <a:spcPct val="107000"/>
                        </a:lnSpc>
                        <a:spcAft>
                          <a:spcPts val="0"/>
                        </a:spcAft>
                      </a:pPr>
                      <a:r>
                        <a:rPr lang="en-GB" sz="2000">
                          <a:solidFill>
                            <a:srgbClr val="104F75"/>
                          </a:solidFill>
                          <a:effectLst/>
                        </a:rPr>
                        <a:t> </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de-DE" sz="2000">
                        <a:solidFill>
                          <a:srgbClr val="104F75"/>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de-DE" sz="2000">
                        <a:solidFill>
                          <a:srgbClr val="104F75"/>
                        </a:solidFill>
                        <a:effectLst/>
                      </a:endParaRPr>
                    </a:p>
                    <a:p>
                      <a:pPr>
                        <a:lnSpc>
                          <a:spcPct val="107000"/>
                        </a:lnSpc>
                        <a:spcAft>
                          <a:spcPts val="0"/>
                        </a:spcAft>
                      </a:pPr>
                      <a:r>
                        <a:rPr lang="de-DE" sz="2000">
                          <a:solidFill>
                            <a:srgbClr val="104F75"/>
                          </a:solidFill>
                          <a:effectLst/>
                        </a:rPr>
                        <a:t>CLUES:</a:t>
                      </a:r>
                    </a:p>
                    <a:p>
                      <a:pPr>
                        <a:lnSpc>
                          <a:spcPct val="107000"/>
                        </a:lnSpc>
                        <a:spcAft>
                          <a:spcPts val="0"/>
                        </a:spcAft>
                      </a:pP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3593905"/>
                  </a:ext>
                </a:extLst>
              </a:tr>
              <a:tr h="1220702">
                <a:tc>
                  <a:txBody>
                    <a:bodyPr/>
                    <a:lstStyle/>
                    <a:p>
                      <a:pPr>
                        <a:lnSpc>
                          <a:spcPct val="107000"/>
                        </a:lnSpc>
                        <a:spcAft>
                          <a:spcPts val="0"/>
                        </a:spcAft>
                      </a:pPr>
                      <a:endParaRPr lang="de-DE" sz="2000">
                        <a:solidFill>
                          <a:srgbClr val="104F75"/>
                        </a:solidFill>
                        <a:effectLst/>
                      </a:endParaRPr>
                    </a:p>
                    <a:p>
                      <a:pPr>
                        <a:lnSpc>
                          <a:spcPct val="107000"/>
                        </a:lnSpc>
                        <a:spcAft>
                          <a:spcPts val="0"/>
                        </a:spcAft>
                      </a:pPr>
                      <a:r>
                        <a:rPr lang="de-DE" sz="2000">
                          <a:solidFill>
                            <a:srgbClr val="104F75"/>
                          </a:solidFill>
                          <a:effectLst/>
                        </a:rPr>
                        <a:t>1.</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2000">
                          <a:solidFill>
                            <a:srgbClr val="115076"/>
                          </a:solidFill>
                          <a:effectLst/>
                          <a:latin typeface="+mn-lt"/>
                          <a:ea typeface="SimSun" panose="02010600030101010101" pitchFamily="2" charset="-122"/>
                          <a:cs typeface="Helvetica" panose="020B0604020202020204" pitchFamily="34" charset="0"/>
                        </a:rPr>
                        <a:t> </a:t>
                      </a:r>
                      <a:r>
                        <a:rPr lang="en-GB" sz="2000" kern="1200">
                          <a:solidFill>
                            <a:srgbClr val="115076"/>
                          </a:solidFill>
                          <a:effectLst/>
                          <a:latin typeface="+mn-lt"/>
                          <a:ea typeface="+mn-ea"/>
                          <a:cs typeface="+mn-cs"/>
                        </a:rPr>
                        <a:t>___________   ___________ una</a:t>
                      </a:r>
                      <a:r>
                        <a:rPr lang="en-GB" sz="2000" kern="1200" baseline="0">
                          <a:solidFill>
                            <a:srgbClr val="115076"/>
                          </a:solidFill>
                          <a:effectLst/>
                          <a:latin typeface="+mn-lt"/>
                          <a:ea typeface="+mn-ea"/>
                          <a:cs typeface="+mn-cs"/>
                        </a:rPr>
                        <a:t> casa.</a:t>
                      </a:r>
                    </a:p>
                    <a:p>
                      <a:endParaRPr lang="en-GB" sz="2000" kern="1200">
                        <a:solidFill>
                          <a:srgbClr val="115076"/>
                        </a:solidFill>
                        <a:effectLst/>
                        <a:latin typeface="+mn-lt"/>
                        <a:ea typeface="+mn-ea"/>
                        <a:cs typeface="+mn-cs"/>
                      </a:endParaRPr>
                    </a:p>
                    <a:p>
                      <a:r>
                        <a:rPr lang="en-GB" sz="2000" kern="1200">
                          <a:solidFill>
                            <a:srgbClr val="115076"/>
                          </a:solidFill>
                          <a:effectLst/>
                          <a:latin typeface="+mn-lt"/>
                          <a:ea typeface="+mn-ea"/>
                          <a:cs typeface="+mn-cs"/>
                        </a:rPr>
                        <a:t>(he wants to buy)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1" kern="1200">
                          <a:solidFill>
                            <a:srgbClr val="115076"/>
                          </a:solidFill>
                          <a:effectLst/>
                          <a:latin typeface="+mn-lt"/>
                          <a:ea typeface="+mn-ea"/>
                          <a:cs typeface="+mn-cs"/>
                        </a:rPr>
                        <a:t>querer</a:t>
                      </a:r>
                      <a:r>
                        <a:rPr lang="en-GB" sz="2000" kern="1200">
                          <a:solidFill>
                            <a:srgbClr val="115076"/>
                          </a:solidFill>
                          <a:effectLst/>
                          <a:latin typeface="+mn-lt"/>
                          <a:ea typeface="+mn-ea"/>
                          <a:cs typeface="+mn-cs"/>
                        </a:rPr>
                        <a:t> = </a:t>
                      </a:r>
                      <a:r>
                        <a:rPr lang="en-GB" sz="2000" i="1" kern="1200">
                          <a:solidFill>
                            <a:srgbClr val="115076"/>
                          </a:solidFill>
                          <a:effectLst/>
                          <a:latin typeface="+mn-lt"/>
                          <a:ea typeface="+mn-ea"/>
                          <a:cs typeface="+mn-cs"/>
                        </a:rPr>
                        <a:t>to want to, </a:t>
                      </a:r>
                      <a:endParaRPr lang="en-GB" sz="2000" kern="1200">
                        <a:solidFill>
                          <a:srgbClr val="115076"/>
                        </a:solidFill>
                        <a:effectLst/>
                        <a:latin typeface="+mn-lt"/>
                        <a:ea typeface="+mn-ea"/>
                        <a:cs typeface="+mn-cs"/>
                      </a:endParaRPr>
                    </a:p>
                    <a:p>
                      <a:r>
                        <a:rPr lang="en-GB" sz="2000" b="1" kern="1200">
                          <a:solidFill>
                            <a:srgbClr val="115076"/>
                          </a:solidFill>
                          <a:effectLst/>
                          <a:latin typeface="+mn-lt"/>
                          <a:ea typeface="+mn-ea"/>
                          <a:cs typeface="+mn-cs"/>
                        </a:rPr>
                        <a:t>comprar</a:t>
                      </a:r>
                      <a:r>
                        <a:rPr lang="en-GB" sz="2000" kern="1200">
                          <a:solidFill>
                            <a:srgbClr val="115076"/>
                          </a:solidFill>
                          <a:effectLst/>
                          <a:latin typeface="+mn-lt"/>
                          <a:ea typeface="+mn-ea"/>
                          <a:cs typeface="+mn-cs"/>
                        </a:rPr>
                        <a:t> = </a:t>
                      </a:r>
                      <a:r>
                        <a:rPr lang="en-GB" sz="2000" i="1" kern="1200">
                          <a:solidFill>
                            <a:srgbClr val="115076"/>
                          </a:solidFill>
                          <a:effectLst/>
                          <a:latin typeface="+mn-lt"/>
                          <a:ea typeface="+mn-ea"/>
                          <a:cs typeface="+mn-cs"/>
                        </a:rPr>
                        <a:t>to buy</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4741833"/>
                  </a:ext>
                </a:extLst>
              </a:tr>
              <a:tr h="1220702">
                <a:tc>
                  <a:txBody>
                    <a:bodyPr/>
                    <a:lstStyle/>
                    <a:p>
                      <a:pPr>
                        <a:lnSpc>
                          <a:spcPct val="107000"/>
                        </a:lnSpc>
                        <a:spcAft>
                          <a:spcPts val="0"/>
                        </a:spcAft>
                      </a:pPr>
                      <a:endParaRPr lang="de-DE" sz="2000">
                        <a:solidFill>
                          <a:srgbClr val="104F75"/>
                        </a:solidFill>
                        <a:effectLst/>
                      </a:endParaRPr>
                    </a:p>
                    <a:p>
                      <a:pPr>
                        <a:lnSpc>
                          <a:spcPct val="107000"/>
                        </a:lnSpc>
                        <a:spcAft>
                          <a:spcPts val="0"/>
                        </a:spcAft>
                      </a:pPr>
                      <a:r>
                        <a:rPr lang="de-DE" sz="2000">
                          <a:solidFill>
                            <a:srgbClr val="104F75"/>
                          </a:solidFill>
                          <a:effectLst/>
                        </a:rPr>
                        <a:t>2.</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1200"/>
                        </a:spcBef>
                        <a:spcAft>
                          <a:spcPts val="1200"/>
                        </a:spcAft>
                      </a:pPr>
                      <a:r>
                        <a:rPr lang="en-GB" sz="1800" kern="1200">
                          <a:solidFill>
                            <a:srgbClr val="115076"/>
                          </a:solidFill>
                          <a:effectLst/>
                          <a:latin typeface="+mn-lt"/>
                          <a:ea typeface="+mn-ea"/>
                          <a:cs typeface="+mn-cs"/>
                        </a:rPr>
                        <a:t>___________   ___________ temprano</a:t>
                      </a:r>
                      <a:r>
                        <a:rPr lang="de-DE" sz="2000" b="0" u="none" kern="1200">
                          <a:solidFill>
                            <a:srgbClr val="115076"/>
                          </a:solidFill>
                          <a:effectLst/>
                          <a:latin typeface="+mn-lt"/>
                          <a:ea typeface="+mn-ea"/>
                          <a:cs typeface="+mn-cs"/>
                        </a:rPr>
                        <a:t>.</a:t>
                      </a:r>
                    </a:p>
                    <a:p>
                      <a:pPr>
                        <a:lnSpc>
                          <a:spcPct val="107000"/>
                        </a:lnSpc>
                        <a:spcBef>
                          <a:spcPts val="1200"/>
                        </a:spcBef>
                        <a:spcAft>
                          <a:spcPts val="1200"/>
                        </a:spcAft>
                      </a:pPr>
                      <a:r>
                        <a:rPr lang="de-DE" sz="2000" b="0" u="none" kern="1200">
                          <a:solidFill>
                            <a:srgbClr val="115076"/>
                          </a:solidFill>
                          <a:effectLst/>
                          <a:latin typeface="+mn-lt"/>
                          <a:ea typeface="+mn-ea"/>
                          <a:cs typeface="+mn-cs"/>
                        </a:rPr>
                        <a:t>(I can</a:t>
                      </a:r>
                      <a:r>
                        <a:rPr lang="de-DE" sz="2000" b="0" u="none" kern="1200" baseline="0">
                          <a:solidFill>
                            <a:srgbClr val="115076"/>
                          </a:solidFill>
                          <a:effectLst/>
                          <a:latin typeface="+mn-lt"/>
                          <a:ea typeface="+mn-ea"/>
                          <a:cs typeface="+mn-cs"/>
                        </a:rPr>
                        <a:t> arrive)</a:t>
                      </a:r>
                      <a:endParaRPr lang="en-GB" sz="2000" b="0" u="none">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1" kern="1200">
                          <a:solidFill>
                            <a:srgbClr val="115076"/>
                          </a:solidFill>
                          <a:effectLst/>
                          <a:latin typeface="+mn-lt"/>
                          <a:ea typeface="+mn-ea"/>
                          <a:cs typeface="+mn-cs"/>
                        </a:rPr>
                        <a:t>poder</a:t>
                      </a:r>
                      <a:r>
                        <a:rPr lang="en-GB" sz="2000" kern="1200">
                          <a:solidFill>
                            <a:srgbClr val="115076"/>
                          </a:solidFill>
                          <a:effectLst/>
                          <a:latin typeface="+mn-lt"/>
                          <a:ea typeface="+mn-ea"/>
                          <a:cs typeface="+mn-cs"/>
                        </a:rPr>
                        <a:t> = </a:t>
                      </a:r>
                      <a:r>
                        <a:rPr lang="en-GB" sz="2000" i="1" kern="1200">
                          <a:solidFill>
                            <a:srgbClr val="115076"/>
                          </a:solidFill>
                          <a:effectLst/>
                          <a:latin typeface="+mn-lt"/>
                          <a:ea typeface="+mn-ea"/>
                          <a:cs typeface="+mn-cs"/>
                        </a:rPr>
                        <a:t>to be able to, can</a:t>
                      </a:r>
                      <a:endParaRPr lang="en-GB" sz="2000" kern="1200">
                        <a:solidFill>
                          <a:srgbClr val="115076"/>
                        </a:solidFill>
                        <a:effectLst/>
                        <a:latin typeface="+mn-lt"/>
                        <a:ea typeface="+mn-ea"/>
                        <a:cs typeface="+mn-cs"/>
                      </a:endParaRPr>
                    </a:p>
                    <a:p>
                      <a:r>
                        <a:rPr lang="en-GB" sz="2000" b="1" kern="1200">
                          <a:solidFill>
                            <a:srgbClr val="115076"/>
                          </a:solidFill>
                          <a:effectLst/>
                          <a:latin typeface="+mn-lt"/>
                          <a:ea typeface="+mn-ea"/>
                          <a:cs typeface="+mn-cs"/>
                        </a:rPr>
                        <a:t>llegar</a:t>
                      </a:r>
                      <a:r>
                        <a:rPr lang="en-GB" sz="2000" kern="1200">
                          <a:solidFill>
                            <a:srgbClr val="115076"/>
                          </a:solidFill>
                          <a:effectLst/>
                          <a:latin typeface="+mn-lt"/>
                          <a:ea typeface="+mn-ea"/>
                          <a:cs typeface="+mn-cs"/>
                        </a:rPr>
                        <a:t> = </a:t>
                      </a:r>
                      <a:r>
                        <a:rPr lang="en-GB" sz="2000" i="1" kern="1200">
                          <a:solidFill>
                            <a:srgbClr val="115076"/>
                          </a:solidFill>
                          <a:effectLst/>
                          <a:latin typeface="+mn-lt"/>
                          <a:ea typeface="+mn-ea"/>
                          <a:cs typeface="+mn-cs"/>
                        </a:rPr>
                        <a:t>to arrive</a:t>
                      </a:r>
                      <a:endParaRPr lang="en-GB" sz="24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0759497"/>
                  </a:ext>
                </a:extLst>
              </a:tr>
            </a:tbl>
          </a:graphicData>
        </a:graphic>
      </p:graphicFrame>
      <p:sp>
        <p:nvSpPr>
          <p:cNvPr id="4" name="Title 3"/>
          <p:cNvSpPr>
            <a:spLocks noGrp="1"/>
          </p:cNvSpPr>
          <p:nvPr>
            <p:ph type="title"/>
          </p:nvPr>
        </p:nvSpPr>
        <p:spPr>
          <a:xfrm>
            <a:off x="-72086" y="280417"/>
            <a:ext cx="7062166" cy="721474"/>
          </a:xfrm>
        </p:spPr>
        <p:txBody>
          <a:bodyPr>
            <a:normAutofit/>
          </a:bodyPr>
          <a:lstStyle/>
          <a:p>
            <a:r>
              <a:rPr lang="en-GB" sz="2800" b="1">
                <a:solidFill>
                  <a:schemeClr val="bg1"/>
                </a:solidFill>
              </a:rPr>
              <a:t>SECTION C: Writing - Grammar</a:t>
            </a:r>
            <a:endParaRPr lang="en-GB" sz="2800" b="1" dirty="0">
              <a:solidFill>
                <a:schemeClr val="bg1"/>
              </a:solidFill>
            </a:endParaRPr>
          </a:p>
        </p:txBody>
      </p:sp>
      <p:sp>
        <p:nvSpPr>
          <p:cNvPr id="5" name="Rounded Rectangular Callout 4"/>
          <p:cNvSpPr/>
          <p:nvPr/>
        </p:nvSpPr>
        <p:spPr>
          <a:xfrm>
            <a:off x="7212330" y="89262"/>
            <a:ext cx="4657074" cy="1648098"/>
          </a:xfrm>
          <a:prstGeom prst="wedgeRoundRectCallout">
            <a:avLst>
              <a:gd name="adj1" fmla="val -29914"/>
              <a:gd name="adj2" fmla="val 59491"/>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a:p>
            <a:pPr algn="ctr"/>
            <a:r>
              <a:rPr lang="en-GB"/>
              <a:t>There are two marks for each item.</a:t>
            </a:r>
          </a:p>
          <a:p>
            <a:r>
              <a:rPr lang="en-GB" b="1"/>
              <a:t>1 mark </a:t>
            </a:r>
            <a:r>
              <a:rPr lang="en-GB"/>
              <a:t>for correct form of modal verb</a:t>
            </a:r>
          </a:p>
          <a:p>
            <a:r>
              <a:rPr lang="en-GB" b="1"/>
              <a:t>1 mark</a:t>
            </a:r>
            <a:r>
              <a:rPr lang="en-GB"/>
              <a:t> for infinitive verb </a:t>
            </a:r>
          </a:p>
          <a:p>
            <a:r>
              <a:rPr lang="en-GB"/>
              <a:t>(</a:t>
            </a:r>
            <a:r>
              <a:rPr lang="en-GB" b="1"/>
              <a:t>0.5</a:t>
            </a:r>
            <a:r>
              <a:rPr lang="en-GB"/>
              <a:t> if the infinitive is inflected)</a:t>
            </a:r>
          </a:p>
          <a:p>
            <a:pPr algn="ctr"/>
            <a:endParaRPr lang="en-GB"/>
          </a:p>
        </p:txBody>
      </p:sp>
      <p:sp>
        <p:nvSpPr>
          <p:cNvPr id="6" name="TextBox 5"/>
          <p:cNvSpPr txBox="1"/>
          <p:nvPr/>
        </p:nvSpPr>
        <p:spPr>
          <a:xfrm>
            <a:off x="1760605" y="3632313"/>
            <a:ext cx="3127945" cy="400110"/>
          </a:xfrm>
          <a:prstGeom prst="rect">
            <a:avLst/>
          </a:prstGeom>
          <a:noFill/>
        </p:spPr>
        <p:txBody>
          <a:bodyPr wrap="square" rtlCol="0">
            <a:spAutoFit/>
          </a:bodyPr>
          <a:lstStyle/>
          <a:p>
            <a:pPr algn="l"/>
            <a:r>
              <a:rPr lang="en-GB" sz="2000">
                <a:solidFill>
                  <a:srgbClr val="115076"/>
                </a:solidFill>
              </a:rPr>
              <a:t>Quiere          comprar</a:t>
            </a:r>
            <a:endParaRPr lang="en-GB" sz="2000" dirty="0">
              <a:solidFill>
                <a:srgbClr val="115076"/>
              </a:solidFill>
            </a:endParaRPr>
          </a:p>
        </p:txBody>
      </p:sp>
      <p:sp>
        <p:nvSpPr>
          <p:cNvPr id="7" name="TextBox 6"/>
          <p:cNvSpPr txBox="1"/>
          <p:nvPr/>
        </p:nvSpPr>
        <p:spPr>
          <a:xfrm>
            <a:off x="1760604" y="4819873"/>
            <a:ext cx="2445635" cy="400110"/>
          </a:xfrm>
          <a:prstGeom prst="rect">
            <a:avLst/>
          </a:prstGeom>
          <a:noFill/>
        </p:spPr>
        <p:txBody>
          <a:bodyPr wrap="square" rtlCol="0">
            <a:spAutoFit/>
          </a:bodyPr>
          <a:lstStyle/>
          <a:p>
            <a:pPr algn="l"/>
            <a:r>
              <a:rPr lang="en-GB" sz="2000">
                <a:solidFill>
                  <a:srgbClr val="115076"/>
                </a:solidFill>
              </a:rPr>
              <a:t>Puedo         llegar</a:t>
            </a:r>
            <a:endParaRPr lang="en-GB" sz="2000" dirty="0">
              <a:solidFill>
                <a:srgbClr val="115076"/>
              </a:solidFill>
            </a:endParaRPr>
          </a:p>
        </p:txBody>
      </p:sp>
      <p:sp>
        <p:nvSpPr>
          <p:cNvPr id="9" name="Rectangle 1"/>
          <p:cNvSpPr>
            <a:spLocks noChangeArrowheads="1"/>
          </p:cNvSpPr>
          <p:nvPr/>
        </p:nvSpPr>
        <p:spPr bwMode="auto">
          <a:xfrm>
            <a:off x="765395" y="1373731"/>
            <a:ext cx="1001305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115076"/>
                </a:solidFill>
                <a:effectLst/>
                <a:ea typeface="Times New Roman" panose="02020603050405020304" pitchFamily="18" charset="0"/>
                <a:cs typeface="Helvetica" panose="020B0604020202020204" pitchFamily="34" charset="0"/>
              </a:rPr>
              <a:t>PART D</a:t>
            </a: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a:ln>
                <a:noFill/>
              </a:ln>
              <a:solidFill>
                <a:srgbClr val="115076"/>
              </a:solidFill>
              <a:effectLst/>
            </a:endParaRPr>
          </a:p>
          <a:p>
            <a:r>
              <a:rPr lang="en-GB" sz="2000">
                <a:solidFill>
                  <a:srgbClr val="115076"/>
                </a:solidFill>
              </a:rPr>
              <a:t>Complete these sentences with the </a:t>
            </a:r>
            <a:r>
              <a:rPr lang="en-GB" sz="2000" b="1">
                <a:solidFill>
                  <a:srgbClr val="115076"/>
                </a:solidFill>
              </a:rPr>
              <a:t>Spanish</a:t>
            </a:r>
            <a:r>
              <a:rPr lang="en-GB" sz="2000">
                <a:solidFill>
                  <a:srgbClr val="115076"/>
                </a:solidFill>
              </a:rPr>
              <a:t> for the English in brackets.</a:t>
            </a:r>
          </a:p>
        </p:txBody>
      </p:sp>
    </p:spTree>
    <p:extLst>
      <p:ext uri="{BB962C8B-B14F-4D97-AF65-F5344CB8AC3E}">
        <p14:creationId xmlns:p14="http://schemas.microsoft.com/office/powerpoint/2010/main" val="226926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ckground rectangle">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4" name="Title 3"/>
          <p:cNvSpPr>
            <a:spLocks noGrp="1"/>
          </p:cNvSpPr>
          <p:nvPr>
            <p:ph type="title"/>
          </p:nvPr>
        </p:nvSpPr>
        <p:spPr>
          <a:xfrm>
            <a:off x="-72086" y="280417"/>
            <a:ext cx="6631382" cy="721474"/>
          </a:xfrm>
        </p:spPr>
        <p:txBody>
          <a:bodyPr>
            <a:normAutofit/>
          </a:bodyPr>
          <a:lstStyle/>
          <a:p>
            <a:r>
              <a:rPr lang="en-GB" sz="2800" b="1">
                <a:solidFill>
                  <a:schemeClr val="bg1"/>
                </a:solidFill>
              </a:rPr>
              <a:t>Section A: Listening - Phonics</a:t>
            </a:r>
            <a:endParaRPr lang="en-GB" sz="2800" b="1" dirty="0">
              <a:solidFill>
                <a:schemeClr val="bg1"/>
              </a:solidFill>
            </a:endParaRPr>
          </a:p>
        </p:txBody>
      </p:sp>
      <p:sp>
        <p:nvSpPr>
          <p:cNvPr id="2" name="Rectangle 1"/>
          <p:cNvSpPr/>
          <p:nvPr/>
        </p:nvSpPr>
        <p:spPr>
          <a:xfrm>
            <a:off x="487680" y="1193657"/>
            <a:ext cx="11362944" cy="5016758"/>
          </a:xfrm>
          <a:prstGeom prst="rect">
            <a:avLst/>
          </a:prstGeom>
        </p:spPr>
        <p:txBody>
          <a:bodyPr wrap="square">
            <a:spAutoFit/>
          </a:bodyPr>
          <a:lstStyle/>
          <a:p>
            <a:r>
              <a:rPr lang="en-GB" sz="2000">
                <a:solidFill>
                  <a:srgbClr val="115076"/>
                </a:solidFill>
              </a:rPr>
              <a:t>This part of the test will take around </a:t>
            </a:r>
            <a:r>
              <a:rPr lang="en-GB" sz="2000" b="1">
                <a:solidFill>
                  <a:srgbClr val="115076"/>
                </a:solidFill>
              </a:rPr>
              <a:t>4 minutes</a:t>
            </a:r>
            <a:r>
              <a:rPr lang="en-GB" sz="2000">
                <a:solidFill>
                  <a:srgbClr val="115076"/>
                </a:solidFill>
              </a:rPr>
              <a:t>. You will hear the Spanish words listed below. </a:t>
            </a:r>
          </a:p>
          <a:p>
            <a:r>
              <a:rPr lang="en-GB" sz="2000">
                <a:solidFill>
                  <a:srgbClr val="115076"/>
                </a:solidFill>
              </a:rPr>
              <a:t> </a:t>
            </a:r>
          </a:p>
          <a:p>
            <a:r>
              <a:rPr lang="en-GB" sz="2000">
                <a:solidFill>
                  <a:srgbClr val="115076"/>
                </a:solidFill>
              </a:rPr>
              <a:t>Complete the spelling of each word by filling in the missing letters. </a:t>
            </a:r>
          </a:p>
          <a:p>
            <a:r>
              <a:rPr lang="en-GB" sz="2000" b="1">
                <a:solidFill>
                  <a:srgbClr val="115076"/>
                </a:solidFill>
              </a:rPr>
              <a:t>Each dash (_) represents one missing letter. </a:t>
            </a:r>
            <a:endParaRPr lang="en-GB" sz="2000">
              <a:solidFill>
                <a:srgbClr val="115076"/>
              </a:solidFill>
            </a:endParaRPr>
          </a:p>
          <a:p>
            <a:r>
              <a:rPr lang="en-GB" sz="2000">
                <a:solidFill>
                  <a:srgbClr val="115076"/>
                </a:solidFill>
              </a:rPr>
              <a:t> </a:t>
            </a:r>
          </a:p>
          <a:p>
            <a:r>
              <a:rPr lang="en-GB" sz="2000">
                <a:solidFill>
                  <a:srgbClr val="115076"/>
                </a:solidFill>
              </a:rPr>
              <a:t>For some of the words you hear, there may be more than one way of spelling them.  </a:t>
            </a:r>
          </a:p>
          <a:p>
            <a:r>
              <a:rPr lang="en-GB" sz="2000">
                <a:solidFill>
                  <a:srgbClr val="115076"/>
                </a:solidFill>
              </a:rPr>
              <a:t>Just type in any one possible spelling for each word. </a:t>
            </a:r>
          </a:p>
          <a:p>
            <a:r>
              <a:rPr lang="en-GB" sz="2000">
                <a:solidFill>
                  <a:srgbClr val="115076"/>
                </a:solidFill>
              </a:rPr>
              <a:t> </a:t>
            </a:r>
          </a:p>
          <a:p>
            <a:r>
              <a:rPr lang="en-GB" sz="2000">
                <a:solidFill>
                  <a:srgbClr val="115076"/>
                </a:solidFill>
              </a:rPr>
              <a:t>The aim is to see how you write the sounds that you hear. You won’t know these words. Don’t worry – just do your best! </a:t>
            </a:r>
          </a:p>
          <a:p>
            <a:r>
              <a:rPr lang="en-GB" sz="2000">
                <a:solidFill>
                  <a:srgbClr val="115076"/>
                </a:solidFill>
              </a:rPr>
              <a:t> </a:t>
            </a:r>
          </a:p>
          <a:p>
            <a:r>
              <a:rPr lang="en-GB" sz="2000">
                <a:solidFill>
                  <a:srgbClr val="115076"/>
                </a:solidFill>
              </a:rPr>
              <a:t>You will hear each word</a:t>
            </a:r>
            <a:r>
              <a:rPr lang="en-GB" sz="2000" b="1">
                <a:solidFill>
                  <a:srgbClr val="115076"/>
                </a:solidFill>
              </a:rPr>
              <a:t> twice</a:t>
            </a:r>
            <a:r>
              <a:rPr lang="en-GB" sz="2000">
                <a:solidFill>
                  <a:srgbClr val="115076"/>
                </a:solidFill>
              </a:rPr>
              <a:t>.  </a:t>
            </a:r>
          </a:p>
          <a:p>
            <a:endParaRPr lang="en-GB" sz="2000">
              <a:solidFill>
                <a:srgbClr val="115076"/>
              </a:solidFill>
            </a:endParaRPr>
          </a:p>
          <a:p>
            <a:r>
              <a:rPr lang="en-GB" sz="2000">
                <a:solidFill>
                  <a:srgbClr val="115076"/>
                </a:solidFill>
              </a:rPr>
              <a:t>1. </a:t>
            </a:r>
            <a:r>
              <a:rPr lang="es-CO" sz="2000">
                <a:solidFill>
                  <a:srgbClr val="115076"/>
                </a:solidFill>
              </a:rPr>
              <a:t>te _ ido</a:t>
            </a:r>
          </a:p>
          <a:p>
            <a:endParaRPr lang="es-CO" sz="2000">
              <a:solidFill>
                <a:srgbClr val="115076"/>
              </a:solidFill>
            </a:endParaRPr>
          </a:p>
          <a:p>
            <a:r>
              <a:rPr lang="es-CO" sz="2000">
                <a:solidFill>
                  <a:srgbClr val="115076"/>
                </a:solidFill>
              </a:rPr>
              <a:t>2. </a:t>
            </a:r>
            <a:r>
              <a:rPr lang="en-GB" sz="2000">
                <a:solidFill>
                  <a:srgbClr val="115076"/>
                </a:solidFill>
              </a:rPr>
              <a:t>ba _ ar</a:t>
            </a:r>
          </a:p>
        </p:txBody>
      </p:sp>
      <p:sp>
        <p:nvSpPr>
          <p:cNvPr id="8" name="Rounded Rectangular Callout 7"/>
          <p:cNvSpPr/>
          <p:nvPr/>
        </p:nvSpPr>
        <p:spPr>
          <a:xfrm>
            <a:off x="9379476" y="4731504"/>
            <a:ext cx="2540000" cy="1219200"/>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9" name="TextBox 8"/>
          <p:cNvSpPr txBox="1"/>
          <p:nvPr/>
        </p:nvSpPr>
        <p:spPr>
          <a:xfrm>
            <a:off x="2196818" y="5129879"/>
            <a:ext cx="2255520" cy="400110"/>
          </a:xfrm>
          <a:prstGeom prst="rect">
            <a:avLst/>
          </a:prstGeom>
          <a:noFill/>
        </p:spPr>
        <p:txBody>
          <a:bodyPr wrap="square" rtlCol="0">
            <a:spAutoFit/>
          </a:bodyPr>
          <a:lstStyle/>
          <a:p>
            <a:r>
              <a:rPr lang="en-GB" sz="2000">
                <a:solidFill>
                  <a:schemeClr val="accent5">
                    <a:lumMod val="50000"/>
                  </a:schemeClr>
                </a:solidFill>
              </a:rPr>
              <a:t>Answer: te</a:t>
            </a:r>
            <a:r>
              <a:rPr lang="en-GB" sz="2000" b="1">
                <a:solidFill>
                  <a:schemeClr val="accent5">
                    <a:lumMod val="50000"/>
                  </a:schemeClr>
                </a:solidFill>
              </a:rPr>
              <a:t>j</a:t>
            </a:r>
            <a:r>
              <a:rPr lang="en-GB" sz="2000">
                <a:solidFill>
                  <a:schemeClr val="accent5">
                    <a:lumMod val="50000"/>
                  </a:schemeClr>
                </a:solidFill>
              </a:rPr>
              <a:t>ido</a:t>
            </a:r>
            <a:endParaRPr lang="en-GB" sz="2000" dirty="0">
              <a:solidFill>
                <a:schemeClr val="accent5">
                  <a:lumMod val="50000"/>
                </a:schemeClr>
              </a:solidFill>
            </a:endParaRPr>
          </a:p>
        </p:txBody>
      </p:sp>
      <p:sp>
        <p:nvSpPr>
          <p:cNvPr id="10" name="TextBox 9"/>
          <p:cNvSpPr txBox="1"/>
          <p:nvPr/>
        </p:nvSpPr>
        <p:spPr>
          <a:xfrm>
            <a:off x="2198167" y="5740258"/>
            <a:ext cx="2504281" cy="400110"/>
          </a:xfrm>
          <a:prstGeom prst="rect">
            <a:avLst/>
          </a:prstGeom>
          <a:noFill/>
        </p:spPr>
        <p:txBody>
          <a:bodyPr wrap="square" rtlCol="0">
            <a:spAutoFit/>
          </a:bodyPr>
          <a:lstStyle/>
          <a:p>
            <a:r>
              <a:rPr lang="en-GB" sz="2000">
                <a:solidFill>
                  <a:schemeClr val="accent5">
                    <a:lumMod val="50000"/>
                  </a:schemeClr>
                </a:solidFill>
              </a:rPr>
              <a:t>Answer</a:t>
            </a:r>
            <a:r>
              <a:rPr lang="en-GB" sz="2000">
                <a:solidFill>
                  <a:srgbClr val="115076"/>
                </a:solidFill>
              </a:rPr>
              <a:t>: ba</a:t>
            </a:r>
            <a:r>
              <a:rPr lang="en-GB" sz="2000" b="1">
                <a:solidFill>
                  <a:srgbClr val="115076"/>
                </a:solidFill>
              </a:rPr>
              <a:t>ñ</a:t>
            </a:r>
            <a:r>
              <a:rPr lang="en-GB" sz="2000">
                <a:solidFill>
                  <a:srgbClr val="115076"/>
                </a:solidFill>
              </a:rPr>
              <a:t>ar</a:t>
            </a:r>
            <a:endParaRPr lang="en-GB" sz="2000" dirty="0">
              <a:solidFill>
                <a:srgbClr val="115076"/>
              </a:solidFill>
            </a:endParaRPr>
          </a:p>
        </p:txBody>
      </p:sp>
      <p:pic>
        <p:nvPicPr>
          <p:cNvPr id="3" name="teji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0" y="5036304"/>
            <a:ext cx="609600" cy="609600"/>
          </a:xfrm>
          <a:prstGeom prst="rect">
            <a:avLst/>
          </a:prstGeom>
        </p:spPr>
      </p:pic>
      <p:pic>
        <p:nvPicPr>
          <p:cNvPr id="5" name="baña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0" y="5667796"/>
            <a:ext cx="609600" cy="609600"/>
          </a:xfrm>
          <a:prstGeom prst="rect">
            <a:avLst/>
          </a:prstGeom>
        </p:spPr>
      </p:pic>
    </p:spTree>
    <p:extLst>
      <p:ext uri="{BB962C8B-B14F-4D97-AF65-F5344CB8AC3E}">
        <p14:creationId xmlns:p14="http://schemas.microsoft.com/office/powerpoint/2010/main" val="348644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3680" fill="hold"/>
                                        <p:tgtEl>
                                          <p:spTgt spid="3"/>
                                        </p:tgtEl>
                                      </p:cBhvr>
                                    </p:cmd>
                                  </p:childTnLst>
                                </p:cTn>
                              </p:par>
                            </p:childTnLst>
                          </p:cTn>
                        </p:par>
                      </p:childTnLst>
                    </p:cTn>
                  </p:par>
                </p:childTnLst>
              </p:cTn>
              <p:nextCondLst>
                <p:cond evt="onClick" delay="0">
                  <p:tgtEl>
                    <p:spTgt spid="3"/>
                  </p:tgtEl>
                </p:cond>
              </p:nextCondLst>
            </p:seq>
            <p:audio>
              <p:cMediaNode vol="80000">
                <p:cTn id="20" fill="hold" display="0">
                  <p:stCondLst>
                    <p:cond delay="indefinite"/>
                  </p:stCondLst>
                  <p:endCondLst>
                    <p:cond evt="onStopAudio" delay="0">
                      <p:tgtEl>
                        <p:sldTgt/>
                      </p:tgtEl>
                    </p:cond>
                  </p:endCondLst>
                </p:cTn>
                <p:tgtEl>
                  <p:spTgt spid="3"/>
                </p:tgtEl>
              </p:cMediaNode>
            </p:audio>
            <p:seq concurrent="1" nextAc="seek">
              <p:cTn id="21" restart="whenNotActive" fill="hold" evtFilter="cancelBubble" nodeType="interactiveSeq">
                <p:stCondLst>
                  <p:cond evt="onClick" delay="0">
                    <p:tgtEl>
                      <p:spTgt spid="5"/>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4040" fill="hold"/>
                                        <p:tgtEl>
                                          <p:spTgt spid="5"/>
                                        </p:tgtEl>
                                      </p:cBhvr>
                                    </p:cmd>
                                  </p:childTnLst>
                                </p:cTn>
                              </p:par>
                            </p:childTnLst>
                          </p:cTn>
                        </p:par>
                      </p:childTnLst>
                    </p:cTn>
                  </p:par>
                </p:childTnLst>
              </p:cTn>
              <p:nextCondLst>
                <p:cond evt="onClick" delay="0">
                  <p:tgtEl>
                    <p:spTgt spid="5"/>
                  </p:tgtEl>
                </p:cond>
              </p:nextCondLst>
            </p:seq>
            <p:audio>
              <p:cMediaNode vol="80000">
                <p:cTn id="26" fill="hold" display="0">
                  <p:stCondLst>
                    <p:cond delay="indefinite"/>
                  </p:stCondLst>
                  <p:endCondLst>
                    <p:cond evt="onStopAudio" delay="0">
                      <p:tgtEl>
                        <p:sldTgt/>
                      </p:tgtEl>
                    </p:cond>
                  </p:endCondLst>
                </p:cTn>
                <p:tgtEl>
                  <p:spTgt spid="5"/>
                </p:tgtEl>
              </p:cMediaNode>
            </p:audio>
          </p:childTnLst>
        </p:cTn>
      </p:par>
    </p:tnLst>
    <p:bldLst>
      <p:bldP spid="8" grpId="0" animBg="1"/>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4" name="Title 3"/>
          <p:cNvSpPr>
            <a:spLocks noGrp="1"/>
          </p:cNvSpPr>
          <p:nvPr>
            <p:ph type="title"/>
          </p:nvPr>
        </p:nvSpPr>
        <p:spPr>
          <a:xfrm>
            <a:off x="-72086" y="280417"/>
            <a:ext cx="6503366" cy="721474"/>
          </a:xfrm>
        </p:spPr>
        <p:txBody>
          <a:bodyPr>
            <a:normAutofit/>
          </a:bodyPr>
          <a:lstStyle/>
          <a:p>
            <a:r>
              <a:rPr lang="en-GB" sz="2800" b="1">
                <a:solidFill>
                  <a:schemeClr val="bg1"/>
                </a:solidFill>
              </a:rPr>
              <a:t>SECTION D: Speaking - Phonics</a:t>
            </a:r>
            <a:endParaRPr lang="en-GB" sz="1600" b="1" dirty="0">
              <a:solidFill>
                <a:schemeClr val="bg1"/>
              </a:solidFill>
            </a:endParaRPr>
          </a:p>
        </p:txBody>
      </p:sp>
      <p:sp>
        <p:nvSpPr>
          <p:cNvPr id="8" name="Rectangle 7"/>
          <p:cNvSpPr/>
          <p:nvPr/>
        </p:nvSpPr>
        <p:spPr>
          <a:xfrm>
            <a:off x="494022" y="1598198"/>
            <a:ext cx="11013440" cy="4389920"/>
          </a:xfrm>
          <a:prstGeom prst="rect">
            <a:avLst/>
          </a:prstGeom>
        </p:spPr>
        <p:txBody>
          <a:bodyPr wrap="square">
            <a:spAutoFit/>
          </a:bodyPr>
          <a:lstStyle/>
          <a:p>
            <a:pPr>
              <a:lnSpc>
                <a:spcPct val="107000"/>
              </a:lnSpc>
            </a:pPr>
            <a:r>
              <a:rPr lang="en-GB" sz="2000">
                <a:solidFill>
                  <a:srgbClr val="2F5496"/>
                </a:solidFill>
                <a:latin typeface="Century Gothic" panose="020B0502020202020204" pitchFamily="34" charset="0"/>
                <a:ea typeface="SimSun" panose="02010600030101010101" pitchFamily="2" charset="-122"/>
                <a:cs typeface="Arial" panose="020B0604020202020204" pitchFamily="34" charset="0"/>
              </a:rPr>
              <a:t>Read this list of Spanish words aloud. You won't know the words. Just say them as you think they should sound. You will get marks for pronouncing the </a:t>
            </a:r>
            <a:r>
              <a:rPr lang="en-GB" sz="2000" b="1" u="sng">
                <a:solidFill>
                  <a:srgbClr val="2F5496"/>
                </a:solidFill>
                <a:latin typeface="Century Gothic" panose="020B0502020202020204" pitchFamily="34" charset="0"/>
                <a:ea typeface="SimSun" panose="02010600030101010101" pitchFamily="2" charset="-122"/>
                <a:cs typeface="Arial" panose="020B0604020202020204" pitchFamily="34" charset="0"/>
              </a:rPr>
              <a:t>bold</a:t>
            </a:r>
            <a:r>
              <a:rPr lang="en-GB" sz="2000">
                <a:solidFill>
                  <a:srgbClr val="2F5496"/>
                </a:solidFill>
                <a:latin typeface="Century Gothic" panose="020B0502020202020204" pitchFamily="34" charset="0"/>
                <a:ea typeface="SimSun" panose="02010600030101010101" pitchFamily="2" charset="-122"/>
                <a:cs typeface="Arial" panose="020B0604020202020204" pitchFamily="34" charset="0"/>
              </a:rPr>
              <a:t>, </a:t>
            </a:r>
            <a:r>
              <a:rPr lang="en-GB" sz="2000" b="1" u="sng">
                <a:solidFill>
                  <a:srgbClr val="2F5496"/>
                </a:solidFill>
                <a:latin typeface="Century Gothic" panose="020B0502020202020204" pitchFamily="34" charset="0"/>
                <a:ea typeface="SimSun" panose="02010600030101010101" pitchFamily="2" charset="-122"/>
                <a:cs typeface="Arial" panose="020B0604020202020204" pitchFamily="34" charset="0"/>
              </a:rPr>
              <a:t>underlined</a:t>
            </a:r>
            <a:r>
              <a:rPr lang="en-GB" sz="2000">
                <a:solidFill>
                  <a:srgbClr val="2F5496"/>
                </a:solidFill>
                <a:latin typeface="Century Gothic" panose="020B0502020202020204" pitchFamily="34" charset="0"/>
                <a:ea typeface="SimSun" panose="02010600030101010101" pitchFamily="2" charset="-122"/>
                <a:cs typeface="Arial" panose="020B0604020202020204" pitchFamily="34" charset="0"/>
              </a:rPr>
              <a:t> parts of each word correctly. If you’re not sure, don’t worry – just have a go and do your best. </a:t>
            </a:r>
            <a:endParaRPr lang="en-GB" sz="200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endParaRPr lang="en-GB" sz="2000">
              <a:solidFill>
                <a:srgbClr val="2F5496"/>
              </a:solidFill>
              <a:latin typeface="Century Gothic" panose="020B0502020202020204" pitchFamily="34" charset="0"/>
              <a:ea typeface="Times New Roman" panose="02020603050405020304" pitchFamily="18" charset="0"/>
              <a:cs typeface="Arial" panose="020B0604020202020204" pitchFamily="34" charset="0"/>
            </a:endParaRPr>
          </a:p>
          <a:p>
            <a:pPr>
              <a:lnSpc>
                <a:spcPct val="107000"/>
              </a:lnSpc>
              <a:spcAft>
                <a:spcPts val="0"/>
              </a:spcAft>
            </a:pPr>
            <a:r>
              <a:rPr lang="en-GB" sz="2000">
                <a:solidFill>
                  <a:srgbClr val="2F5496"/>
                </a:solidFill>
                <a:latin typeface="Century Gothic" panose="020B0502020202020204" pitchFamily="34" charset="0"/>
                <a:ea typeface="Times New Roman" panose="02020603050405020304" pitchFamily="18" charset="0"/>
                <a:cs typeface="Arial" panose="020B0604020202020204" pitchFamily="34" charset="0"/>
              </a:rPr>
              <a:t>The phonics part of the test will take around </a:t>
            </a:r>
            <a:r>
              <a:rPr lang="en-GB" sz="2000" b="1">
                <a:solidFill>
                  <a:srgbClr val="2F5496"/>
                </a:solidFill>
                <a:latin typeface="Century Gothic" panose="020B0502020202020204" pitchFamily="34" charset="0"/>
                <a:ea typeface="Times New Roman" panose="02020603050405020304" pitchFamily="18" charset="0"/>
                <a:cs typeface="Arial" panose="020B0604020202020204" pitchFamily="34" charset="0"/>
              </a:rPr>
              <a:t>2 minutes.</a:t>
            </a:r>
            <a:r>
              <a:rPr lang="en-GB" sz="2000">
                <a:solidFill>
                  <a:srgbClr val="2F5496"/>
                </a:solidFill>
                <a:latin typeface="Century Gothic" panose="020B0502020202020204" pitchFamily="34" charset="0"/>
                <a:ea typeface="Times New Roman" panose="02020603050405020304" pitchFamily="18" charset="0"/>
                <a:cs typeface="Arial" panose="020B0604020202020204" pitchFamily="34" charset="0"/>
              </a:rPr>
              <a:t> </a:t>
            </a:r>
            <a:r>
              <a:rPr lang="en-GB" sz="2000">
                <a:solidFill>
                  <a:srgbClr val="1F3864"/>
                </a:solidFill>
                <a:latin typeface="Century Gothic" panose="020B0502020202020204" pitchFamily="34" charset="0"/>
                <a:ea typeface="SimSun" panose="02010600030101010101" pitchFamily="2" charset="-122"/>
                <a:cs typeface="Times New Roman" panose="02020603050405020304" pitchFamily="18" charset="0"/>
              </a:rPr>
              <a:t>T</a:t>
            </a:r>
            <a:r>
              <a:rPr lang="en-GB" sz="2000">
                <a:solidFill>
                  <a:srgbClr val="2F5496"/>
                </a:solidFill>
                <a:latin typeface="Century Gothic" panose="020B0502020202020204" pitchFamily="34" charset="0"/>
                <a:ea typeface="Times New Roman" panose="02020603050405020304" pitchFamily="18" charset="0"/>
                <a:cs typeface="Arial" panose="020B0604020202020204" pitchFamily="34" charset="0"/>
              </a:rPr>
              <a:t>hat’s 6 seconds per word – you have time to think about each one carefully. </a:t>
            </a:r>
            <a:endParaRPr lang="en-GB" sz="200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endParaRPr lang="en-GB" sz="2000">
              <a:solidFill>
                <a:srgbClr val="2F5496"/>
              </a:solidFill>
              <a:latin typeface="Century Gothic" panose="020B0502020202020204" pitchFamily="34" charset="0"/>
              <a:ea typeface="SimSun" panose="02010600030101010101" pitchFamily="2" charset="-122"/>
              <a:cs typeface="Arial" panose="020B0604020202020204" pitchFamily="34" charset="0"/>
            </a:endParaRPr>
          </a:p>
          <a:p>
            <a:pPr>
              <a:lnSpc>
                <a:spcPct val="107000"/>
              </a:lnSpc>
              <a:spcAft>
                <a:spcPts val="800"/>
              </a:spcAft>
            </a:pPr>
            <a:endParaRPr lang="en-GB" sz="2000">
              <a:solidFill>
                <a:srgbClr val="2F5496"/>
              </a:solidFill>
              <a:latin typeface="Century Gothic" panose="020B0502020202020204" pitchFamily="34" charset="0"/>
              <a:ea typeface="SimSun" panose="02010600030101010101" pitchFamily="2" charset="-122"/>
              <a:cs typeface="Arial" panose="020B0604020202020204" pitchFamily="34" charset="0"/>
            </a:endParaRPr>
          </a:p>
          <a:p>
            <a:pPr>
              <a:lnSpc>
                <a:spcPct val="107000"/>
              </a:lnSpc>
              <a:spcAft>
                <a:spcPts val="800"/>
              </a:spcAft>
            </a:pPr>
            <a:endParaRPr lang="en-GB" sz="2000">
              <a:solidFill>
                <a:srgbClr val="2F5496"/>
              </a:solidFill>
              <a:latin typeface="Century Gothic" panose="020B0502020202020204" pitchFamily="34" charset="0"/>
              <a:ea typeface="SimSun" panose="02010600030101010101" pitchFamily="2" charset="-122"/>
              <a:cs typeface="Arial" panose="020B0604020202020204" pitchFamily="34" charset="0"/>
            </a:endParaRPr>
          </a:p>
          <a:p>
            <a:pPr marL="342900" lvl="0" indent="-342900">
              <a:lnSpc>
                <a:spcPct val="150000"/>
              </a:lnSpc>
              <a:spcAft>
                <a:spcPts val="800"/>
              </a:spcAft>
              <a:buFont typeface="+mj-lt"/>
              <a:buAutoNum type="arabicPeriod"/>
            </a:pPr>
            <a:r>
              <a:rPr lang="en-GB" sz="2000" b="1" u="sng">
                <a:solidFill>
                  <a:srgbClr val="2F5496"/>
                </a:solidFill>
                <a:latin typeface="Century Gothic" panose="020B0502020202020204" pitchFamily="34" charset="0"/>
                <a:ea typeface="SimSun" panose="02010600030101010101" pitchFamily="2" charset="-122"/>
                <a:cs typeface="Arial" panose="020B0604020202020204" pitchFamily="34" charset="0"/>
              </a:rPr>
              <a:t>v</a:t>
            </a:r>
            <a:r>
              <a:rPr lang="en-GB" sz="2000">
                <a:solidFill>
                  <a:srgbClr val="2F5496"/>
                </a:solidFill>
                <a:latin typeface="Century Gothic" panose="020B0502020202020204" pitchFamily="34" charset="0"/>
                <a:ea typeface="SimSun" panose="02010600030101010101" pitchFamily="2" charset="-122"/>
                <a:cs typeface="Arial" panose="020B0604020202020204" pitchFamily="34" charset="0"/>
              </a:rPr>
              <a:t>otar</a:t>
            </a:r>
          </a:p>
          <a:p>
            <a:pPr marL="342900" lvl="0" indent="-342900">
              <a:lnSpc>
                <a:spcPct val="150000"/>
              </a:lnSpc>
              <a:spcAft>
                <a:spcPts val="800"/>
              </a:spcAft>
              <a:buFont typeface="+mj-lt"/>
              <a:buAutoNum type="arabicPeriod"/>
            </a:pPr>
            <a:r>
              <a:rPr lang="de-DE" sz="2000" b="1" u="sng">
                <a:solidFill>
                  <a:srgbClr val="2F5496"/>
                </a:solidFill>
                <a:latin typeface="Century Gothic" panose="020B0502020202020204" pitchFamily="34" charset="0"/>
                <a:ea typeface="SimSun" panose="02010600030101010101" pitchFamily="2" charset="-122"/>
                <a:cs typeface="Arial" panose="020B0604020202020204" pitchFamily="34" charset="0"/>
              </a:rPr>
              <a:t>g</a:t>
            </a:r>
            <a:r>
              <a:rPr lang="de-DE" sz="2000">
                <a:solidFill>
                  <a:srgbClr val="2F5496"/>
                </a:solidFill>
                <a:latin typeface="Century Gothic" panose="020B0502020202020204" pitchFamily="34" charset="0"/>
                <a:ea typeface="SimSun" panose="02010600030101010101" pitchFamily="2" charset="-122"/>
                <a:cs typeface="Arial" panose="020B0604020202020204" pitchFamily="34" charset="0"/>
              </a:rPr>
              <a:t>eneral</a:t>
            </a:r>
            <a:endParaRPr lang="en-GB" sz="200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p:txBody>
      </p:sp>
      <p:sp>
        <p:nvSpPr>
          <p:cNvPr id="13" name="Rounded Rectangular Callout 12"/>
          <p:cNvSpPr/>
          <p:nvPr/>
        </p:nvSpPr>
        <p:spPr>
          <a:xfrm>
            <a:off x="5151120" y="4533642"/>
            <a:ext cx="6776720" cy="1616857"/>
          </a:xfrm>
          <a:prstGeom prst="wedgeRoundRectCallout">
            <a:avLst>
              <a:gd name="adj1" fmla="val -25631"/>
              <a:gd name="adj2" fmla="val 58101"/>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a:t>0 marks: Incorrect pronunciation based on English SSC.</a:t>
            </a:r>
          </a:p>
          <a:p>
            <a:pPr>
              <a:lnSpc>
                <a:spcPct val="107000"/>
              </a:lnSpc>
              <a:spcAft>
                <a:spcPts val="800"/>
              </a:spcAft>
            </a:pPr>
            <a:r>
              <a:rPr lang="en-GB"/>
              <a:t>1 mark: Correct knowledge of target SSC, but pronunciation with an English accent.</a:t>
            </a:r>
          </a:p>
          <a:p>
            <a:pPr>
              <a:lnSpc>
                <a:spcPct val="107000"/>
              </a:lnSpc>
              <a:spcAft>
                <a:spcPts val="800"/>
              </a:spcAft>
            </a:pPr>
            <a:r>
              <a:rPr lang="en-GB"/>
              <a:t>1 mark: Correct pronunciation of target SSC</a:t>
            </a:r>
            <a:endParaRPr lang="en-GB">
              <a:latin typeface="Century Gothic" panose="020B0502020202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2160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4" name="Title 3"/>
          <p:cNvSpPr>
            <a:spLocks noGrp="1"/>
          </p:cNvSpPr>
          <p:nvPr>
            <p:ph type="title"/>
          </p:nvPr>
        </p:nvSpPr>
        <p:spPr>
          <a:xfrm>
            <a:off x="-72087" y="280417"/>
            <a:ext cx="6472887" cy="721474"/>
          </a:xfrm>
        </p:spPr>
        <p:txBody>
          <a:bodyPr>
            <a:normAutofit/>
          </a:bodyPr>
          <a:lstStyle/>
          <a:p>
            <a:r>
              <a:rPr lang="en-GB" sz="2400" b="1">
                <a:solidFill>
                  <a:schemeClr val="bg1"/>
                </a:solidFill>
              </a:rPr>
              <a:t>SECTION D: Speaking - Vocabulary</a:t>
            </a:r>
            <a:endParaRPr lang="en-GB" sz="1400" b="1" dirty="0">
              <a:solidFill>
                <a:schemeClr val="bg1"/>
              </a:solidFill>
            </a:endParaRPr>
          </a:p>
        </p:txBody>
      </p:sp>
      <p:sp>
        <p:nvSpPr>
          <p:cNvPr id="6" name="Rectangle 5"/>
          <p:cNvSpPr/>
          <p:nvPr/>
        </p:nvSpPr>
        <p:spPr>
          <a:xfrm>
            <a:off x="935990" y="2281821"/>
            <a:ext cx="10678160" cy="3094180"/>
          </a:xfrm>
          <a:prstGeom prst="rect">
            <a:avLst/>
          </a:prstGeom>
        </p:spPr>
        <p:txBody>
          <a:bodyPr wrap="square">
            <a:spAutoFit/>
          </a:bodyPr>
          <a:lstStyle/>
          <a:p>
            <a:pPr>
              <a:lnSpc>
                <a:spcPct val="107000"/>
              </a:lnSpc>
              <a:spcAft>
                <a:spcPts val="0"/>
              </a:spcAft>
            </a:pPr>
            <a:r>
              <a:rPr lang="en-GB" sz="2000" b="1">
                <a:solidFill>
                  <a:srgbClr val="115076"/>
                </a:solidFill>
                <a:latin typeface="Century Gothic" panose="020B0502020202020204" pitchFamily="34" charset="0"/>
                <a:ea typeface="Times New Roman" panose="02020603050405020304" pitchFamily="18" charset="0"/>
                <a:cs typeface="Arial" panose="020B0604020202020204" pitchFamily="34" charset="0"/>
              </a:rPr>
              <a:t>Say </a:t>
            </a:r>
            <a:r>
              <a:rPr lang="en-GB" sz="2000">
                <a:solidFill>
                  <a:srgbClr val="115076"/>
                </a:solidFill>
                <a:latin typeface="Century Gothic" panose="020B0502020202020204" pitchFamily="34" charset="0"/>
                <a:ea typeface="Times New Roman" panose="02020603050405020304" pitchFamily="18" charset="0"/>
                <a:cs typeface="Arial" panose="020B0604020202020204" pitchFamily="34" charset="0"/>
              </a:rPr>
              <a:t>the </a:t>
            </a:r>
            <a:r>
              <a:rPr lang="en-GB" sz="2000" b="1">
                <a:solidFill>
                  <a:srgbClr val="115076"/>
                </a:solidFill>
                <a:latin typeface="Century Gothic" panose="020B0502020202020204" pitchFamily="34" charset="0"/>
                <a:ea typeface="Times New Roman" panose="02020603050405020304" pitchFamily="18" charset="0"/>
                <a:cs typeface="Arial" panose="020B0604020202020204" pitchFamily="34" charset="0"/>
              </a:rPr>
              <a:t>Spanish </a:t>
            </a:r>
            <a:r>
              <a:rPr lang="en-GB" sz="2000">
                <a:solidFill>
                  <a:srgbClr val="115076"/>
                </a:solidFill>
                <a:latin typeface="Century Gothic" panose="020B0502020202020204" pitchFamily="34" charset="0"/>
                <a:ea typeface="Times New Roman" panose="02020603050405020304" pitchFamily="18" charset="0"/>
                <a:cs typeface="Arial" panose="020B0604020202020204" pitchFamily="34" charset="0"/>
              </a:rPr>
              <a:t>for the words below. </a:t>
            </a:r>
            <a:r>
              <a:rPr lang="en-GB" sz="2000" b="1">
                <a:solidFill>
                  <a:srgbClr val="115076"/>
                </a:solidFill>
                <a:latin typeface="Century Gothic" panose="020B0502020202020204" pitchFamily="34" charset="0"/>
                <a:ea typeface="Times New Roman" panose="02020603050405020304" pitchFamily="18" charset="0"/>
                <a:cs typeface="Arial" panose="020B0604020202020204" pitchFamily="34" charset="0"/>
              </a:rPr>
              <a:t>Remember</a:t>
            </a:r>
            <a:r>
              <a:rPr lang="en-GB" sz="2000">
                <a:solidFill>
                  <a:srgbClr val="115076"/>
                </a:solidFill>
                <a:latin typeface="Century Gothic" panose="020B0502020202020204" pitchFamily="34" charset="0"/>
                <a:ea typeface="Times New Roman" panose="02020603050405020304" pitchFamily="18" charset="0"/>
                <a:cs typeface="Arial" panose="020B0604020202020204" pitchFamily="34" charset="0"/>
              </a:rPr>
              <a:t> to say the word for ‘</a:t>
            </a:r>
            <a:r>
              <a:rPr lang="en-GB" sz="2000" b="1">
                <a:solidFill>
                  <a:srgbClr val="115076"/>
                </a:solidFill>
                <a:latin typeface="Century Gothic" panose="020B0502020202020204" pitchFamily="34" charset="0"/>
                <a:ea typeface="Times New Roman" panose="02020603050405020304" pitchFamily="18" charset="0"/>
                <a:cs typeface="Arial" panose="020B0604020202020204" pitchFamily="34" charset="0"/>
              </a:rPr>
              <a:t>the’</a:t>
            </a:r>
            <a:r>
              <a:rPr lang="en-GB" sz="2000">
                <a:solidFill>
                  <a:srgbClr val="115076"/>
                </a:solidFill>
                <a:latin typeface="Century Gothic" panose="020B0502020202020204" pitchFamily="34" charset="0"/>
                <a:ea typeface="Times New Roman" panose="02020603050405020304" pitchFamily="18" charset="0"/>
                <a:cs typeface="Arial" panose="020B0604020202020204" pitchFamily="34" charset="0"/>
              </a:rPr>
              <a:t> if needed!</a:t>
            </a:r>
            <a:endParaRPr lang="en-GB" sz="200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pPr>
            <a:endParaRPr lang="en-GB" sz="2000">
              <a:solidFill>
                <a:srgbClr val="115076"/>
              </a:solidFill>
            </a:endParaRPr>
          </a:p>
          <a:p>
            <a:pPr>
              <a:lnSpc>
                <a:spcPct val="107000"/>
              </a:lnSpc>
            </a:pPr>
            <a:r>
              <a:rPr lang="en-GB" sz="2000">
                <a:solidFill>
                  <a:srgbClr val="115076"/>
                </a:solidFill>
              </a:rPr>
              <a:t>This part of the test takes </a:t>
            </a:r>
            <a:r>
              <a:rPr lang="en-GB" sz="2000" b="1">
                <a:solidFill>
                  <a:srgbClr val="115076"/>
                </a:solidFill>
              </a:rPr>
              <a:t>2 minutes</a:t>
            </a:r>
            <a:r>
              <a:rPr lang="en-GB" sz="2000">
                <a:solidFill>
                  <a:srgbClr val="115076"/>
                </a:solidFill>
              </a:rPr>
              <a:t>. </a:t>
            </a:r>
          </a:p>
          <a:p>
            <a:pPr>
              <a:lnSpc>
                <a:spcPct val="107000"/>
              </a:lnSpc>
            </a:pPr>
            <a:r>
              <a:rPr lang="en-GB" sz="2000">
                <a:solidFill>
                  <a:srgbClr val="115076"/>
                </a:solidFill>
              </a:rPr>
              <a:t>That’s 6 seconds per item – you have time to think about each one.</a:t>
            </a:r>
          </a:p>
          <a:p>
            <a:pPr>
              <a:lnSpc>
                <a:spcPct val="107000"/>
              </a:lnSpc>
              <a:spcAft>
                <a:spcPts val="0"/>
              </a:spcAft>
            </a:pPr>
            <a:r>
              <a:rPr lang="en-GB" sz="2000">
                <a:solidFill>
                  <a:srgbClr val="115076"/>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115076"/>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50000"/>
              </a:lnSpc>
              <a:spcAft>
                <a:spcPts val="800"/>
              </a:spcAft>
            </a:pPr>
            <a:r>
              <a:rPr lang="en-GB" sz="2000">
                <a:solidFill>
                  <a:srgbClr val="115076"/>
                </a:solidFill>
                <a:latin typeface="Century Gothic" panose="020B0502020202020204" pitchFamily="34" charset="0"/>
                <a:ea typeface="Times New Roman" panose="02020603050405020304" pitchFamily="18" charset="0"/>
                <a:cs typeface="Arial" panose="020B0604020202020204" pitchFamily="34" charset="0"/>
              </a:rPr>
              <a:t>1. </a:t>
            </a:r>
            <a:r>
              <a:rPr lang="en-GB" sz="2000">
                <a:solidFill>
                  <a:srgbClr val="115076"/>
                </a:solidFill>
                <a:latin typeface="Century Gothic" panose="020B0502020202020204" pitchFamily="34" charset="0"/>
                <a:ea typeface="SimSun" panose="02010600030101010101" pitchFamily="2" charset="-122"/>
                <a:cs typeface="Times New Roman" panose="02020603050405020304" pitchFamily="18" charset="0"/>
              </a:rPr>
              <a:t>the bird</a:t>
            </a:r>
            <a:r>
              <a:rPr lang="en-GB" sz="2000">
                <a:solidFill>
                  <a:srgbClr val="115076"/>
                </a:solidFill>
                <a:latin typeface="Century Gothic" panose="020B0502020202020204" pitchFamily="34" charset="0"/>
                <a:ea typeface="Times New Roman" panose="02020603050405020304" pitchFamily="18" charset="0"/>
                <a:cs typeface="Arial" panose="020B0604020202020204" pitchFamily="34" charset="0"/>
              </a:rPr>
              <a:t>				(</a:t>
            </a:r>
            <a:r>
              <a:rPr lang="en-GB" sz="2000" b="1">
                <a:solidFill>
                  <a:srgbClr val="115076"/>
                </a:solidFill>
                <a:latin typeface="Century Gothic" panose="020B0502020202020204" pitchFamily="34" charset="0"/>
                <a:ea typeface="Times New Roman" panose="02020603050405020304" pitchFamily="18" charset="0"/>
                <a:cs typeface="Arial" panose="020B0604020202020204" pitchFamily="34" charset="0"/>
              </a:rPr>
              <a:t>two </a:t>
            </a:r>
            <a:r>
              <a:rPr lang="en-GB" sz="2000">
                <a:solidFill>
                  <a:srgbClr val="115076"/>
                </a:solidFill>
                <a:latin typeface="Century Gothic" panose="020B0502020202020204" pitchFamily="34" charset="0"/>
                <a:ea typeface="Times New Roman" panose="02020603050405020304" pitchFamily="18" charset="0"/>
                <a:cs typeface="Arial" panose="020B0604020202020204" pitchFamily="34" charset="0"/>
              </a:rPr>
              <a:t>Spanish words, include the word for ‘the’)</a:t>
            </a:r>
          </a:p>
          <a:p>
            <a:pPr>
              <a:lnSpc>
                <a:spcPct val="150000"/>
              </a:lnSpc>
              <a:spcAft>
                <a:spcPts val="800"/>
              </a:spcAft>
            </a:pPr>
            <a:r>
              <a:rPr lang="en-GB" sz="2000">
                <a:solidFill>
                  <a:srgbClr val="115076"/>
                </a:solidFill>
                <a:latin typeface="Century Gothic" panose="020B0502020202020204" pitchFamily="34" charset="0"/>
                <a:ea typeface="Times New Roman" panose="02020603050405020304" pitchFamily="18" charset="0"/>
                <a:cs typeface="Arial" panose="020B0604020202020204" pitchFamily="34" charset="0"/>
              </a:rPr>
              <a:t>2. </a:t>
            </a:r>
            <a:r>
              <a:rPr lang="en-GB" sz="2000">
                <a:solidFill>
                  <a:srgbClr val="115076"/>
                </a:solidFill>
                <a:latin typeface="Century Gothic" panose="020B0502020202020204" pitchFamily="34" charset="0"/>
                <a:ea typeface="SimSun" panose="02010600030101010101" pitchFamily="2" charset="-122"/>
                <a:cs typeface="Times New Roman" panose="02020603050405020304" pitchFamily="18" charset="0"/>
              </a:rPr>
              <a:t>quite			</a:t>
            </a:r>
            <a:r>
              <a:rPr lang="en-GB" sz="2000">
                <a:solidFill>
                  <a:srgbClr val="115076"/>
                </a:solidFill>
                <a:latin typeface="Century Gothic" panose="020B0502020202020204" pitchFamily="34" charset="0"/>
                <a:ea typeface="Times New Roman" panose="02020603050405020304" pitchFamily="18" charset="0"/>
                <a:cs typeface="Arial" panose="020B0604020202020204" pitchFamily="34" charset="0"/>
              </a:rPr>
              <a:t>		(</a:t>
            </a:r>
            <a:r>
              <a:rPr lang="en-GB" sz="2000" b="1">
                <a:solidFill>
                  <a:srgbClr val="115076"/>
                </a:solidFill>
                <a:latin typeface="Century Gothic" panose="020B0502020202020204" pitchFamily="34" charset="0"/>
                <a:ea typeface="Times New Roman" panose="02020603050405020304" pitchFamily="18" charset="0"/>
                <a:cs typeface="Arial" panose="020B0604020202020204" pitchFamily="34" charset="0"/>
              </a:rPr>
              <a:t>one </a:t>
            </a:r>
            <a:r>
              <a:rPr lang="en-GB" sz="2000">
                <a:solidFill>
                  <a:srgbClr val="115076"/>
                </a:solidFill>
                <a:latin typeface="Century Gothic" panose="020B0502020202020204" pitchFamily="34" charset="0"/>
                <a:ea typeface="Times New Roman" panose="02020603050405020304" pitchFamily="18" charset="0"/>
                <a:cs typeface="Arial" panose="020B0604020202020204" pitchFamily="34" charset="0"/>
              </a:rPr>
              <a:t>Spanish word)</a:t>
            </a:r>
            <a:endParaRPr lang="en-GB" sz="2000">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p:txBody>
      </p:sp>
      <p:sp>
        <p:nvSpPr>
          <p:cNvPr id="7" name="Rounded Rectangular Callout 6"/>
          <p:cNvSpPr/>
          <p:nvPr/>
        </p:nvSpPr>
        <p:spPr>
          <a:xfrm>
            <a:off x="6649156" y="336721"/>
            <a:ext cx="5364480" cy="2852250"/>
          </a:xfrm>
          <a:prstGeom prst="wedgeRoundRectCallout">
            <a:avLst>
              <a:gd name="adj1" fmla="val -33327"/>
              <a:gd name="adj2" fmla="val 54407"/>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a:t>There is one mark per item.</a:t>
            </a:r>
          </a:p>
          <a:p>
            <a:pPr>
              <a:lnSpc>
                <a:spcPct val="107000"/>
              </a:lnSpc>
              <a:spcAft>
                <a:spcPts val="800"/>
              </a:spcAft>
            </a:pPr>
            <a:r>
              <a:rPr lang="en-GB"/>
              <a:t>0 errors = 1 mark</a:t>
            </a:r>
            <a:endParaRPr lang="en-GB" sz="2000"/>
          </a:p>
          <a:p>
            <a:pPr>
              <a:lnSpc>
                <a:spcPct val="107000"/>
              </a:lnSpc>
              <a:spcAft>
                <a:spcPts val="800"/>
              </a:spcAft>
            </a:pPr>
            <a:r>
              <a:rPr lang="en-GB"/>
              <a:t>1 or 2 errors = 0.5 marks</a:t>
            </a:r>
            <a:endParaRPr lang="en-GB" sz="2000"/>
          </a:p>
          <a:p>
            <a:pPr>
              <a:lnSpc>
                <a:spcPct val="107000"/>
              </a:lnSpc>
              <a:spcAft>
                <a:spcPts val="800"/>
              </a:spcAft>
            </a:pPr>
            <a:r>
              <a:rPr lang="en-GB"/>
              <a:t>3 or more errors = 0 marks</a:t>
            </a:r>
            <a:endParaRPr lang="en-GB" sz="2000"/>
          </a:p>
          <a:p>
            <a:pPr>
              <a:lnSpc>
                <a:spcPct val="107000"/>
              </a:lnSpc>
              <a:spcAft>
                <a:spcPts val="800"/>
              </a:spcAft>
            </a:pPr>
            <a:r>
              <a:rPr lang="en-GB"/>
              <a:t>Errors are defined as: </a:t>
            </a:r>
            <a:endParaRPr lang="en-GB" sz="2000"/>
          </a:p>
          <a:p>
            <a:pPr marL="285750" indent="-285750">
              <a:lnSpc>
                <a:spcPct val="107000"/>
              </a:lnSpc>
              <a:spcAft>
                <a:spcPts val="800"/>
              </a:spcAft>
              <a:buFont typeface="Arial" panose="020B0604020202020204" pitchFamily="34" charset="0"/>
              <a:buChar char="•"/>
            </a:pPr>
            <a:r>
              <a:rPr lang="en-GB"/>
              <a:t>no gender, indiscernible / wrong gender</a:t>
            </a:r>
          </a:p>
          <a:p>
            <a:pPr marL="285750" indent="-285750">
              <a:lnSpc>
                <a:spcPct val="107000"/>
              </a:lnSpc>
              <a:spcAft>
                <a:spcPts val="800"/>
              </a:spcAft>
              <a:buFont typeface="Arial" panose="020B0604020202020204" pitchFamily="34" charset="0"/>
              <a:buChar char="•"/>
            </a:pPr>
            <a:r>
              <a:rPr lang="en-GB"/>
              <a:t>one incorrect or omitted SSC</a:t>
            </a:r>
          </a:p>
        </p:txBody>
      </p:sp>
      <p:sp>
        <p:nvSpPr>
          <p:cNvPr id="8" name="TextBox 7"/>
          <p:cNvSpPr txBox="1"/>
          <p:nvPr/>
        </p:nvSpPr>
        <p:spPr>
          <a:xfrm>
            <a:off x="2581910" y="4344670"/>
            <a:ext cx="3200400" cy="400110"/>
          </a:xfrm>
          <a:prstGeom prst="rect">
            <a:avLst/>
          </a:prstGeom>
          <a:noFill/>
        </p:spPr>
        <p:txBody>
          <a:bodyPr wrap="square" rtlCol="0">
            <a:spAutoFit/>
          </a:bodyPr>
          <a:lstStyle/>
          <a:p>
            <a:r>
              <a:rPr lang="en-GB" sz="2000">
                <a:solidFill>
                  <a:srgbClr val="115076"/>
                </a:solidFill>
              </a:rPr>
              <a:t>Answer: el pájaro</a:t>
            </a:r>
            <a:endParaRPr lang="en-GB" sz="2000" dirty="0">
              <a:solidFill>
                <a:srgbClr val="115076"/>
              </a:solidFill>
            </a:endParaRPr>
          </a:p>
        </p:txBody>
      </p:sp>
      <p:sp>
        <p:nvSpPr>
          <p:cNvPr id="9" name="TextBox 8"/>
          <p:cNvSpPr txBox="1"/>
          <p:nvPr/>
        </p:nvSpPr>
        <p:spPr>
          <a:xfrm>
            <a:off x="2581910" y="4884451"/>
            <a:ext cx="3200400" cy="400110"/>
          </a:xfrm>
          <a:prstGeom prst="rect">
            <a:avLst/>
          </a:prstGeom>
          <a:noFill/>
        </p:spPr>
        <p:txBody>
          <a:bodyPr wrap="square" rtlCol="0">
            <a:spAutoFit/>
          </a:bodyPr>
          <a:lstStyle/>
          <a:p>
            <a:pPr algn="l"/>
            <a:r>
              <a:rPr lang="en-GB" sz="2000">
                <a:solidFill>
                  <a:srgbClr val="115076"/>
                </a:solidFill>
              </a:rPr>
              <a:t>Answer: bastante</a:t>
            </a:r>
            <a:endParaRPr lang="en-GB" sz="2000" dirty="0">
              <a:solidFill>
                <a:srgbClr val="115076"/>
              </a:solidFill>
            </a:endParaRPr>
          </a:p>
        </p:txBody>
      </p:sp>
    </p:spTree>
    <p:extLst>
      <p:ext uri="{BB962C8B-B14F-4D97-AF65-F5344CB8AC3E}">
        <p14:creationId xmlns:p14="http://schemas.microsoft.com/office/powerpoint/2010/main" val="17909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7" name="Rectangle 6"/>
          <p:cNvSpPr/>
          <p:nvPr/>
        </p:nvSpPr>
        <p:spPr>
          <a:xfrm>
            <a:off x="711200" y="1420368"/>
            <a:ext cx="11003280" cy="4206280"/>
          </a:xfrm>
          <a:prstGeom prst="rect">
            <a:avLst/>
          </a:prstGeom>
        </p:spPr>
        <p:txBody>
          <a:bodyPr wrap="square">
            <a:spAutoFit/>
          </a:bodyPr>
          <a:lstStyle/>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This part of the test will take around </a:t>
            </a:r>
            <a:r>
              <a:rPr lang="en-GB" sz="2000" b="1"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5 minutes.</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800"/>
              </a:spcAft>
            </a:pP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PART A</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Say the</a:t>
            </a: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Spanish </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for the English in brackets, using the </a:t>
            </a: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correct form </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of the verb. </a:t>
            </a:r>
          </a:p>
          <a:p>
            <a:pPr>
              <a:lnSpc>
                <a:spcPct val="107000"/>
              </a:lnSpc>
              <a:spcAft>
                <a:spcPts val="80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The lines tell you how many Spanish words you need. The clues tell you the </a:t>
            </a: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verb</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to use.</a:t>
            </a:r>
          </a:p>
          <a:p>
            <a:pPr>
              <a:lnSpc>
                <a:spcPct val="107000"/>
              </a:lnSpc>
              <a:spcAft>
                <a:spcPts val="80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r>
              <a:rPr lang="de-DE"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Clue</a:t>
            </a:r>
            <a:r>
              <a:rPr lang="de-DE"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de-DE"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1. </a:t>
            </a:r>
            <a:r>
              <a:rPr lang="en-GB" dirty="0">
                <a:solidFill>
                  <a:srgbClr val="104F75"/>
                </a:solidFill>
              </a:rPr>
              <a:t>¿ </a:t>
            </a:r>
            <a:r>
              <a:rPr lang="de-DE" sz="2000" dirty="0">
                <a:solidFill>
                  <a:srgbClr val="104F75"/>
                </a:solidFill>
                <a:latin typeface="Century Gothic" panose="020B0502020202020204" pitchFamily="34" charset="0"/>
                <a:ea typeface="SimSun" panose="02010600030101010101" pitchFamily="2" charset="-122"/>
                <a:cs typeface="Helvetica" panose="020B0604020202020204" pitchFamily="34" charset="0"/>
              </a:rPr>
              <a:t>__________ el coche?</a:t>
            </a:r>
            <a:r>
              <a:rPr lang="de-DE"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(do they wash)			</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to wash </a:t>
            </a:r>
            <a:r>
              <a:rPr lang="en-GB" sz="2000" i="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r>
              <a:rPr lang="en-GB" sz="2000" i="1" dirty="0" err="1">
                <a:solidFill>
                  <a:srgbClr val="104F75"/>
                </a:solidFill>
                <a:latin typeface="Century Gothic" panose="020B0502020202020204" pitchFamily="34" charset="0"/>
                <a:ea typeface="SimSun" panose="02010600030101010101" pitchFamily="2" charset="-122"/>
                <a:cs typeface="Times New Roman" panose="02020603050405020304" pitchFamily="18" charset="0"/>
              </a:rPr>
              <a:t>lavar</a:t>
            </a:r>
            <a:endParaRPr lang="en-GB" sz="2000" i="1"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2. </a:t>
            </a:r>
            <a:r>
              <a:rPr lang="en-GB" sz="2000" dirty="0">
                <a:solidFill>
                  <a:srgbClr val="104F75"/>
                </a:solidFill>
                <a:latin typeface="Century Gothic" panose="020B0502020202020204" pitchFamily="34" charset="0"/>
                <a:ea typeface="SimSun" panose="02010600030101010101" pitchFamily="2" charset="-122"/>
                <a:cs typeface="Helvetica" panose="020B0604020202020204" pitchFamily="34" charset="0"/>
              </a:rPr>
              <a:t>______________ </a:t>
            </a:r>
            <a:r>
              <a:rPr lang="en-GB" sz="2000" dirty="0" err="1">
                <a:solidFill>
                  <a:srgbClr val="104F75"/>
                </a:solidFill>
                <a:latin typeface="Century Gothic" panose="020B0502020202020204" pitchFamily="34" charset="0"/>
                <a:ea typeface="SimSun" panose="02010600030101010101" pitchFamily="2" charset="-122"/>
                <a:cs typeface="Helvetica" panose="020B0604020202020204" pitchFamily="34" charset="0"/>
              </a:rPr>
              <a:t>ayuda</a:t>
            </a:r>
            <a:r>
              <a:rPr lang="en-GB" sz="2000" dirty="0">
                <a:solidFill>
                  <a:srgbClr val="104F75"/>
                </a:solidFill>
                <a:latin typeface="Century Gothic" panose="020B0502020202020204" pitchFamily="34" charset="0"/>
                <a:ea typeface="SimSun" panose="02010600030101010101" pitchFamily="2" charset="-122"/>
                <a:cs typeface="Helvetica" panose="020B0604020202020204" pitchFamily="34" charset="0"/>
              </a:rPr>
              <a:t>.	(we need)         		to need = </a:t>
            </a:r>
            <a:r>
              <a:rPr lang="en-GB" sz="2000" i="1" dirty="0" err="1">
                <a:solidFill>
                  <a:srgbClr val="104F75"/>
                </a:solidFill>
                <a:latin typeface="Century Gothic" panose="020B0502020202020204" pitchFamily="34" charset="0"/>
                <a:ea typeface="SimSun" panose="02010600030101010101" pitchFamily="2" charset="-122"/>
                <a:cs typeface="Helvetica" panose="020B0604020202020204" pitchFamily="34" charset="0"/>
              </a:rPr>
              <a:t>necesitar</a:t>
            </a:r>
            <a:r>
              <a:rPr lang="en-GB" sz="2000" dirty="0">
                <a:solidFill>
                  <a:srgbClr val="104F75"/>
                </a:solidFill>
                <a:latin typeface="Century Gothic" panose="020B0502020202020204" pitchFamily="34" charset="0"/>
                <a:ea typeface="SimSun" panose="02010600030101010101" pitchFamily="2" charset="-122"/>
                <a:cs typeface="Helvetica" panose="020B0604020202020204" pitchFamily="34"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p:txBody>
      </p:sp>
      <p:sp>
        <p:nvSpPr>
          <p:cNvPr id="5" name="Rounded Rectangular Callout 4"/>
          <p:cNvSpPr/>
          <p:nvPr/>
        </p:nvSpPr>
        <p:spPr>
          <a:xfrm>
            <a:off x="7406640" y="107697"/>
            <a:ext cx="4673600" cy="2625343"/>
          </a:xfrm>
          <a:prstGeom prst="wedgeRoundRectCallout">
            <a:avLst>
              <a:gd name="adj1" fmla="val -31268"/>
              <a:gd name="adj2" fmla="val 57469"/>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a:t>There is one mark per item.</a:t>
            </a:r>
          </a:p>
          <a:p>
            <a:pPr>
              <a:lnSpc>
                <a:spcPct val="107000"/>
              </a:lnSpc>
              <a:spcAft>
                <a:spcPts val="800"/>
              </a:spcAft>
            </a:pPr>
            <a:r>
              <a:rPr lang="en-GB"/>
              <a:t>1 mark: Correct verb form. </a:t>
            </a:r>
            <a:endParaRPr lang="en-GB" sz="2000"/>
          </a:p>
          <a:p>
            <a:pPr>
              <a:lnSpc>
                <a:spcPct val="107000"/>
              </a:lnSpc>
              <a:spcAft>
                <a:spcPts val="800"/>
              </a:spcAft>
            </a:pPr>
            <a:r>
              <a:rPr lang="en-GB"/>
              <a:t>Do not penalise incorrect pronunciation if the grammar is comprehensible.</a:t>
            </a:r>
            <a:endParaRPr lang="en-GB" sz="2000">
              <a:latin typeface="Century Gothic" panose="020B0502020202020204" pitchFamily="34" charset="0"/>
              <a:ea typeface="SimSun" panose="02010600030101010101" pitchFamily="2" charset="-122"/>
              <a:cs typeface="Times New Roman" panose="02020603050405020304" pitchFamily="18" charset="0"/>
            </a:endParaRPr>
          </a:p>
        </p:txBody>
      </p:sp>
      <p:sp>
        <p:nvSpPr>
          <p:cNvPr id="4" name="Title 3"/>
          <p:cNvSpPr>
            <a:spLocks noGrp="1"/>
          </p:cNvSpPr>
          <p:nvPr>
            <p:ph type="title"/>
          </p:nvPr>
        </p:nvSpPr>
        <p:spPr>
          <a:xfrm>
            <a:off x="-72087" y="280417"/>
            <a:ext cx="5964887" cy="721474"/>
          </a:xfrm>
        </p:spPr>
        <p:txBody>
          <a:bodyPr>
            <a:normAutofit/>
          </a:bodyPr>
          <a:lstStyle/>
          <a:p>
            <a:r>
              <a:rPr lang="en-GB" sz="2800" b="1">
                <a:solidFill>
                  <a:schemeClr val="bg1"/>
                </a:solidFill>
              </a:rPr>
              <a:t>SECTION D: Speaking - Grammar</a:t>
            </a:r>
            <a:endParaRPr lang="en-GB" sz="1600" b="1" dirty="0">
              <a:solidFill>
                <a:schemeClr val="bg1"/>
              </a:solidFill>
            </a:endParaRPr>
          </a:p>
        </p:txBody>
      </p:sp>
      <p:sp>
        <p:nvSpPr>
          <p:cNvPr id="9" name="TextBox 8"/>
          <p:cNvSpPr txBox="1"/>
          <p:nvPr/>
        </p:nvSpPr>
        <p:spPr>
          <a:xfrm>
            <a:off x="1450340" y="4265200"/>
            <a:ext cx="1109980" cy="400110"/>
          </a:xfrm>
          <a:prstGeom prst="rect">
            <a:avLst/>
          </a:prstGeom>
          <a:noFill/>
        </p:spPr>
        <p:txBody>
          <a:bodyPr wrap="square" rtlCol="0">
            <a:spAutoFit/>
          </a:bodyPr>
          <a:lstStyle/>
          <a:p>
            <a:pPr algn="l"/>
            <a:r>
              <a:rPr lang="en-GB" sz="2000">
                <a:solidFill>
                  <a:srgbClr val="115076"/>
                </a:solidFill>
              </a:rPr>
              <a:t>Lavan</a:t>
            </a:r>
            <a:endParaRPr lang="en-GB" sz="2000" dirty="0">
              <a:solidFill>
                <a:srgbClr val="115076"/>
              </a:solidFill>
            </a:endParaRPr>
          </a:p>
        </p:txBody>
      </p:sp>
      <p:sp>
        <p:nvSpPr>
          <p:cNvPr id="10" name="TextBox 9"/>
          <p:cNvSpPr txBox="1"/>
          <p:nvPr/>
        </p:nvSpPr>
        <p:spPr>
          <a:xfrm>
            <a:off x="1060450" y="5100199"/>
            <a:ext cx="3200400" cy="400110"/>
          </a:xfrm>
          <a:prstGeom prst="rect">
            <a:avLst/>
          </a:prstGeom>
          <a:noFill/>
        </p:spPr>
        <p:txBody>
          <a:bodyPr wrap="square" rtlCol="0">
            <a:spAutoFit/>
          </a:bodyPr>
          <a:lstStyle/>
          <a:p>
            <a:pPr algn="l"/>
            <a:r>
              <a:rPr lang="en-GB" sz="2000">
                <a:solidFill>
                  <a:srgbClr val="115076"/>
                </a:solidFill>
              </a:rPr>
              <a:t>Necesitamos</a:t>
            </a:r>
            <a:endParaRPr lang="en-GB" sz="2000" dirty="0">
              <a:solidFill>
                <a:srgbClr val="115076"/>
              </a:solidFill>
            </a:endParaRPr>
          </a:p>
        </p:txBody>
      </p:sp>
    </p:spTree>
    <p:extLst>
      <p:ext uri="{BB962C8B-B14F-4D97-AF65-F5344CB8AC3E}">
        <p14:creationId xmlns:p14="http://schemas.microsoft.com/office/powerpoint/2010/main" val="357368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03580" y="1798109"/>
            <a:ext cx="10927080" cy="4535601"/>
          </a:xfrm>
          <a:prstGeom prst="rect">
            <a:avLst/>
          </a:prstGeom>
        </p:spPr>
        <p:txBody>
          <a:bodyPr wrap="square">
            <a:spAutoFit/>
          </a:bodyPr>
          <a:lstStyle/>
          <a:p>
            <a:pPr>
              <a:lnSpc>
                <a:spcPct val="107000"/>
              </a:lnSpc>
              <a:spcAft>
                <a:spcPts val="800"/>
              </a:spcAft>
            </a:pPr>
            <a:r>
              <a:rPr lang="en-GB" sz="2000" b="1">
                <a:solidFill>
                  <a:srgbClr val="115076"/>
                </a:solidFill>
                <a:latin typeface="Century Gothic" panose="020B0502020202020204" pitchFamily="34" charset="0"/>
                <a:ea typeface="SimSun" panose="02010600030101010101" pitchFamily="2" charset="-122"/>
                <a:cs typeface="Times New Roman" panose="02020603050405020304" pitchFamily="18" charset="0"/>
              </a:rPr>
              <a:t>PART B</a:t>
            </a:r>
            <a:r>
              <a:rPr lang="en-GB" sz="2000">
                <a:solidFill>
                  <a:srgbClr val="115076"/>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800"/>
              </a:spcAft>
            </a:pP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Say the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Spanish</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for the English in brackets. </a:t>
            </a:r>
            <a:endParaRPr lang="en-GB" sz="200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The lines tell you how many words you need. The clue tells you which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noun</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&amp;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adjective</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to use.</a:t>
            </a:r>
            <a:endParaRPr lang="en-GB" sz="200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tabLst>
                <a:tab pos="4019550" algn="l"/>
                <a:tab pos="4171950" algn="l"/>
                <a:tab pos="4238625" algn="l"/>
              </a:tabLs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clues:</a:t>
            </a:r>
            <a:endParaRPr lang="en-GB" sz="200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1. Tenemos </a:t>
            </a:r>
            <a:r>
              <a:rPr lang="en-GB" sz="2000">
                <a:solidFill>
                  <a:srgbClr val="104F75"/>
                </a:solidFill>
                <a:latin typeface="Century Gothic" panose="020B0502020202020204" pitchFamily="34" charset="0"/>
                <a:ea typeface="SimSun" panose="02010600030101010101" pitchFamily="2" charset="-122"/>
                <a:cs typeface="Helvetica" panose="020B0604020202020204" pitchFamily="34" charset="0"/>
              </a:rPr>
              <a:t>_____  _____  _____.</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 pretty view)		pretty = </a:t>
            </a:r>
            <a:r>
              <a:rPr lang="en-GB" sz="2000" i="1">
                <a:solidFill>
                  <a:srgbClr val="104F75"/>
                </a:solidFill>
                <a:latin typeface="Century Gothic" panose="020B0502020202020204" pitchFamily="34" charset="0"/>
                <a:ea typeface="SimSun" panose="02010600030101010101" pitchFamily="2" charset="-122"/>
                <a:cs typeface="Times New Roman" panose="02020603050405020304" pitchFamily="18" charset="0"/>
              </a:rPr>
              <a:t>bonito; </a:t>
            </a:r>
          </a:p>
          <a:p>
            <a:pPr>
              <a:lnSpc>
                <a:spcPct val="107000"/>
              </a:lnSpc>
              <a:spcAft>
                <a:spcPts val="800"/>
              </a:spcAft>
            </a:pPr>
            <a:r>
              <a:rPr lang="en-GB" sz="2000" i="1">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view =</a:t>
            </a:r>
            <a:r>
              <a:rPr lang="en-GB" sz="2000" i="1">
                <a:solidFill>
                  <a:srgbClr val="104F75"/>
                </a:solidFill>
                <a:latin typeface="Century Gothic" panose="020B0502020202020204" pitchFamily="34" charset="0"/>
                <a:ea typeface="SimSun" panose="02010600030101010101" pitchFamily="2" charset="-122"/>
                <a:cs typeface="Times New Roman" panose="02020603050405020304" pitchFamily="18" charset="0"/>
              </a:rPr>
              <a:t> vista (f.)</a:t>
            </a:r>
            <a:endParaRPr lang="en-GB" sz="200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2. Son </a:t>
            </a:r>
            <a:r>
              <a:rPr lang="en-GB" sz="2000">
                <a:solidFill>
                  <a:srgbClr val="104F75"/>
                </a:solidFill>
                <a:latin typeface="Century Gothic" panose="020B0502020202020204" pitchFamily="34" charset="0"/>
                <a:ea typeface="SimSun" panose="02010600030101010101" pitchFamily="2" charset="-122"/>
                <a:cs typeface="Helvetica" panose="020B0604020202020204" pitchFamily="34" charset="0"/>
              </a:rPr>
              <a:t>_____  _________  _____. (the expensive products) 	expensive</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 car</a:t>
            </a:r>
            <a:r>
              <a:rPr lang="en-GB" sz="2000" i="1">
                <a:solidFill>
                  <a:srgbClr val="104F75"/>
                </a:solidFill>
                <a:latin typeface="Century Gothic" panose="020B0502020202020204" pitchFamily="34" charset="0"/>
                <a:ea typeface="SimSun" panose="02010600030101010101" pitchFamily="2" charset="-122"/>
                <a:cs typeface="Times New Roman" panose="02020603050405020304" pitchFamily="18" charset="0"/>
              </a:rPr>
              <a:t>o</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product = </a:t>
            </a:r>
            <a:r>
              <a:rPr lang="en-GB" sz="2000" i="1">
                <a:solidFill>
                  <a:srgbClr val="104F75"/>
                </a:solidFill>
                <a:latin typeface="Century Gothic" panose="020B0502020202020204" pitchFamily="34" charset="0"/>
                <a:ea typeface="SimSun" panose="02010600030101010101" pitchFamily="2" charset="-122"/>
                <a:cs typeface="Times New Roman" panose="02020603050405020304" pitchFamily="18" charset="0"/>
              </a:rPr>
              <a:t>producto (m.) </a:t>
            </a:r>
            <a:endParaRPr lang="en-GB" sz="200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p:txBody>
      </p:sp>
      <p:pic>
        <p:nvPicPr>
          <p:cNvPr id="9" name="Picture 8"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4" name="Title 3"/>
          <p:cNvSpPr>
            <a:spLocks noGrp="1"/>
          </p:cNvSpPr>
          <p:nvPr>
            <p:ph type="title"/>
          </p:nvPr>
        </p:nvSpPr>
        <p:spPr>
          <a:xfrm>
            <a:off x="-72087" y="280417"/>
            <a:ext cx="6239207" cy="721474"/>
          </a:xfrm>
        </p:spPr>
        <p:txBody>
          <a:bodyPr>
            <a:normAutofit/>
          </a:bodyPr>
          <a:lstStyle/>
          <a:p>
            <a:r>
              <a:rPr lang="en-GB" sz="2800" b="1">
                <a:solidFill>
                  <a:schemeClr val="bg1"/>
                </a:solidFill>
              </a:rPr>
              <a:t>SECTION D: Speaking - Grammar</a:t>
            </a:r>
            <a:endParaRPr lang="en-GB" sz="1600" b="1" dirty="0">
              <a:solidFill>
                <a:schemeClr val="bg1"/>
              </a:solidFill>
            </a:endParaRPr>
          </a:p>
        </p:txBody>
      </p:sp>
      <p:sp>
        <p:nvSpPr>
          <p:cNvPr id="2" name="Rounded Rectangular Callout 1"/>
          <p:cNvSpPr/>
          <p:nvPr/>
        </p:nvSpPr>
        <p:spPr>
          <a:xfrm>
            <a:off x="6721242" y="188976"/>
            <a:ext cx="5343757" cy="3560063"/>
          </a:xfrm>
          <a:prstGeom prst="wedgeRoundRectCallout">
            <a:avLst>
              <a:gd name="adj1" fmla="val -28827"/>
              <a:gd name="adj2" fmla="val 59061"/>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endParaRPr lang="en-GB"/>
          </a:p>
          <a:p>
            <a:pPr algn="ctr">
              <a:lnSpc>
                <a:spcPct val="107000"/>
              </a:lnSpc>
              <a:spcAft>
                <a:spcPts val="800"/>
              </a:spcAft>
            </a:pPr>
            <a:r>
              <a:rPr lang="en-GB"/>
              <a:t>There are two marks per item.</a:t>
            </a:r>
            <a:endParaRPr lang="en-GB" sz="2000"/>
          </a:p>
          <a:p>
            <a:pPr>
              <a:lnSpc>
                <a:spcPct val="107000"/>
              </a:lnSpc>
              <a:spcAft>
                <a:spcPts val="800"/>
              </a:spcAft>
            </a:pPr>
            <a:r>
              <a:rPr lang="en-GB"/>
              <a:t>1 mark: Correct word order (article – noun – adjective)</a:t>
            </a:r>
            <a:endParaRPr lang="en-GB" sz="2000"/>
          </a:p>
          <a:p>
            <a:pPr>
              <a:lnSpc>
                <a:spcPct val="107000"/>
              </a:lnSpc>
              <a:spcAft>
                <a:spcPts val="800"/>
              </a:spcAft>
            </a:pPr>
            <a:r>
              <a:rPr lang="en-GB"/>
              <a:t>0.5 mark: Correct article (e.g. feminine, singular)</a:t>
            </a:r>
            <a:endParaRPr lang="en-GB" sz="2000"/>
          </a:p>
          <a:p>
            <a:pPr>
              <a:lnSpc>
                <a:spcPct val="107000"/>
              </a:lnSpc>
              <a:spcAft>
                <a:spcPts val="800"/>
              </a:spcAft>
            </a:pPr>
            <a:r>
              <a:rPr lang="en-GB"/>
              <a:t>0.5 mark: Correct adjective form (e.g. feminine, singular; all agreements needed) </a:t>
            </a:r>
            <a:endParaRPr lang="en-GB" sz="2000"/>
          </a:p>
          <a:p>
            <a:pPr>
              <a:lnSpc>
                <a:spcPct val="107000"/>
              </a:lnSpc>
              <a:spcAft>
                <a:spcPts val="800"/>
              </a:spcAft>
            </a:pPr>
            <a:r>
              <a:rPr lang="en-GB"/>
              <a:t>Nouns must have plural marking where needed - cut 0.5 mark from remaining total for item if ‘s’ is omitted.</a:t>
            </a:r>
            <a:endParaRPr lang="en-GB" sz="2000">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endParaRPr lang="en-GB"/>
          </a:p>
        </p:txBody>
      </p:sp>
      <p:sp>
        <p:nvSpPr>
          <p:cNvPr id="7" name="TextBox 6"/>
          <p:cNvSpPr txBox="1"/>
          <p:nvPr/>
        </p:nvSpPr>
        <p:spPr>
          <a:xfrm>
            <a:off x="2245560" y="4568404"/>
            <a:ext cx="4114800" cy="400110"/>
          </a:xfrm>
          <a:prstGeom prst="rect">
            <a:avLst/>
          </a:prstGeom>
          <a:noFill/>
        </p:spPr>
        <p:txBody>
          <a:bodyPr wrap="square" rtlCol="0">
            <a:spAutoFit/>
          </a:bodyPr>
          <a:lstStyle/>
          <a:p>
            <a:pPr algn="l"/>
            <a:r>
              <a:rPr lang="en-GB" sz="2000">
                <a:solidFill>
                  <a:schemeClr val="accent5">
                    <a:lumMod val="50000"/>
                  </a:schemeClr>
                </a:solidFill>
              </a:rPr>
              <a:t>una vista bonita</a:t>
            </a:r>
            <a:endParaRPr lang="en-GB" sz="2000" dirty="0">
              <a:solidFill>
                <a:schemeClr val="accent5">
                  <a:lumMod val="50000"/>
                </a:schemeClr>
              </a:solidFill>
            </a:endParaRPr>
          </a:p>
        </p:txBody>
      </p:sp>
      <p:sp>
        <p:nvSpPr>
          <p:cNvPr id="8" name="TextBox 7"/>
          <p:cNvSpPr txBox="1"/>
          <p:nvPr/>
        </p:nvSpPr>
        <p:spPr>
          <a:xfrm>
            <a:off x="1662630" y="5402577"/>
            <a:ext cx="4612640" cy="400110"/>
          </a:xfrm>
          <a:prstGeom prst="rect">
            <a:avLst/>
          </a:prstGeom>
          <a:noFill/>
        </p:spPr>
        <p:txBody>
          <a:bodyPr wrap="square" rtlCol="0">
            <a:spAutoFit/>
          </a:bodyPr>
          <a:lstStyle/>
          <a:p>
            <a:pPr algn="l"/>
            <a:r>
              <a:rPr lang="en-GB" sz="2000">
                <a:solidFill>
                  <a:schemeClr val="accent5">
                    <a:lumMod val="50000"/>
                  </a:schemeClr>
                </a:solidFill>
              </a:rPr>
              <a:t>los productos caros</a:t>
            </a:r>
            <a:endParaRPr lang="en-GB" sz="2000" dirty="0">
              <a:solidFill>
                <a:schemeClr val="accent5">
                  <a:lumMod val="50000"/>
                </a:schemeClr>
              </a:solidFill>
            </a:endParaRPr>
          </a:p>
        </p:txBody>
      </p:sp>
    </p:spTree>
    <p:extLst>
      <p:ext uri="{BB962C8B-B14F-4D97-AF65-F5344CB8AC3E}">
        <p14:creationId xmlns:p14="http://schemas.microsoft.com/office/powerpoint/2010/main" val="411098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4" name="Title 3"/>
          <p:cNvSpPr>
            <a:spLocks noGrp="1"/>
          </p:cNvSpPr>
          <p:nvPr>
            <p:ph type="title"/>
          </p:nvPr>
        </p:nvSpPr>
        <p:spPr>
          <a:xfrm>
            <a:off x="-72087" y="280417"/>
            <a:ext cx="6442407" cy="721474"/>
          </a:xfrm>
        </p:spPr>
        <p:txBody>
          <a:bodyPr>
            <a:normAutofit/>
          </a:bodyPr>
          <a:lstStyle/>
          <a:p>
            <a:r>
              <a:rPr lang="en-GB" sz="2800" b="1">
                <a:solidFill>
                  <a:schemeClr val="bg1"/>
                </a:solidFill>
              </a:rPr>
              <a:t>SECTION D: Speaking - Grammar</a:t>
            </a:r>
            <a:endParaRPr lang="en-GB" sz="1600" b="1" dirty="0">
              <a:solidFill>
                <a:schemeClr val="bg1"/>
              </a:solidFill>
            </a:endParaRPr>
          </a:p>
        </p:txBody>
      </p:sp>
      <p:sp>
        <p:nvSpPr>
          <p:cNvPr id="2" name="Rectangle 1"/>
          <p:cNvSpPr/>
          <p:nvPr/>
        </p:nvSpPr>
        <p:spPr>
          <a:xfrm>
            <a:off x="585536" y="2200518"/>
            <a:ext cx="11400110" cy="3477875"/>
          </a:xfrm>
          <a:prstGeom prst="rect">
            <a:avLst/>
          </a:prstGeom>
        </p:spPr>
        <p:txBody>
          <a:bodyPr wrap="square">
            <a:spAutoFit/>
          </a:bodyPr>
          <a:lstStyle/>
          <a:p>
            <a:r>
              <a:rPr lang="en-GB" sz="2000" b="1">
                <a:solidFill>
                  <a:srgbClr val="115076"/>
                </a:solidFill>
              </a:rPr>
              <a:t>PART C</a:t>
            </a:r>
            <a:r>
              <a:rPr lang="en-GB" sz="2000">
                <a:solidFill>
                  <a:srgbClr val="115076"/>
                </a:solidFill>
              </a:rPr>
              <a:t> </a:t>
            </a:r>
          </a:p>
          <a:p>
            <a:endParaRPr lang="en-GB" sz="2000">
              <a:solidFill>
                <a:srgbClr val="115076"/>
              </a:solidFill>
            </a:endParaRPr>
          </a:p>
          <a:p>
            <a:r>
              <a:rPr lang="en-GB" sz="2000">
                <a:solidFill>
                  <a:srgbClr val="115076"/>
                </a:solidFill>
              </a:rPr>
              <a:t>Say the </a:t>
            </a:r>
            <a:r>
              <a:rPr lang="en-GB" sz="2000" b="1">
                <a:solidFill>
                  <a:srgbClr val="115076"/>
                </a:solidFill>
              </a:rPr>
              <a:t>Spanish</a:t>
            </a:r>
            <a:r>
              <a:rPr lang="en-GB" sz="2000">
                <a:solidFill>
                  <a:srgbClr val="115076"/>
                </a:solidFill>
              </a:rPr>
              <a:t> for the English in brackets. The clues tell you which </a:t>
            </a:r>
            <a:r>
              <a:rPr lang="en-GB" sz="2000" b="1">
                <a:solidFill>
                  <a:srgbClr val="115076"/>
                </a:solidFill>
              </a:rPr>
              <a:t>verbs</a:t>
            </a:r>
            <a:r>
              <a:rPr lang="en-GB" sz="2000">
                <a:solidFill>
                  <a:srgbClr val="115076"/>
                </a:solidFill>
              </a:rPr>
              <a:t> to use.	</a:t>
            </a:r>
          </a:p>
          <a:p>
            <a:endParaRPr lang="en-GB" sz="2000">
              <a:solidFill>
                <a:srgbClr val="115076"/>
              </a:solidFill>
            </a:endParaRPr>
          </a:p>
          <a:p>
            <a:endParaRPr lang="en-GB" sz="2000">
              <a:solidFill>
                <a:srgbClr val="115076"/>
              </a:solidFill>
            </a:endParaRPr>
          </a:p>
          <a:p>
            <a:r>
              <a:rPr lang="en-GB" sz="2000">
                <a:solidFill>
                  <a:srgbClr val="115076"/>
                </a:solidFill>
              </a:rPr>
              <a:t>      								</a:t>
            </a:r>
            <a:r>
              <a:rPr lang="en-GB" sz="2000" b="1">
                <a:solidFill>
                  <a:srgbClr val="115076"/>
                </a:solidFill>
              </a:rPr>
              <a:t>clues</a:t>
            </a:r>
            <a:r>
              <a:rPr lang="en-GB" sz="2000">
                <a:solidFill>
                  <a:srgbClr val="115076"/>
                </a:solidFill>
              </a:rPr>
              <a:t>:</a:t>
            </a:r>
          </a:p>
          <a:p>
            <a:r>
              <a:rPr lang="en-GB" sz="2000">
                <a:solidFill>
                  <a:srgbClr val="115076"/>
                </a:solidFill>
              </a:rPr>
              <a:t>1. ________ __________ en clase. (you must participate)     	to have to, must = </a:t>
            </a:r>
            <a:r>
              <a:rPr lang="en-GB" sz="2000" i="1">
                <a:solidFill>
                  <a:srgbClr val="115076"/>
                </a:solidFill>
              </a:rPr>
              <a:t>deber</a:t>
            </a:r>
            <a:r>
              <a:rPr lang="en-GB" sz="2000">
                <a:solidFill>
                  <a:srgbClr val="115076"/>
                </a:solidFill>
              </a:rPr>
              <a:t>; </a:t>
            </a:r>
          </a:p>
          <a:p>
            <a:r>
              <a:rPr lang="en-GB" sz="2000">
                <a:solidFill>
                  <a:srgbClr val="115076"/>
                </a:solidFill>
              </a:rPr>
              <a:t>								to participate = </a:t>
            </a:r>
            <a:r>
              <a:rPr lang="en-GB" sz="2000" i="1">
                <a:solidFill>
                  <a:srgbClr val="115076"/>
                </a:solidFill>
              </a:rPr>
              <a:t>participar</a:t>
            </a:r>
            <a:endParaRPr lang="en-GB" sz="2000">
              <a:solidFill>
                <a:srgbClr val="115076"/>
              </a:solidFill>
            </a:endParaRPr>
          </a:p>
          <a:p>
            <a:endParaRPr lang="en-GB" sz="2000">
              <a:solidFill>
                <a:srgbClr val="115076"/>
              </a:solidFill>
            </a:endParaRPr>
          </a:p>
          <a:p>
            <a:r>
              <a:rPr lang="en-GB" sz="2000">
                <a:solidFill>
                  <a:srgbClr val="115076"/>
                </a:solidFill>
              </a:rPr>
              <a:t>2. ________ ________ al fútbol. (he wants to play)   		to want to = </a:t>
            </a:r>
            <a:r>
              <a:rPr lang="en-GB" sz="2000" i="1">
                <a:solidFill>
                  <a:srgbClr val="115076"/>
                </a:solidFill>
              </a:rPr>
              <a:t>querer</a:t>
            </a:r>
            <a:r>
              <a:rPr lang="en-GB" sz="2000">
                <a:solidFill>
                  <a:srgbClr val="115076"/>
                </a:solidFill>
              </a:rPr>
              <a:t>; </a:t>
            </a:r>
          </a:p>
          <a:p>
            <a:r>
              <a:rPr lang="en-GB" sz="2000">
                <a:solidFill>
                  <a:srgbClr val="115076"/>
                </a:solidFill>
              </a:rPr>
              <a:t>								to play = </a:t>
            </a:r>
            <a:r>
              <a:rPr lang="en-GB" sz="2000" i="1">
                <a:solidFill>
                  <a:srgbClr val="115076"/>
                </a:solidFill>
              </a:rPr>
              <a:t>jugar</a:t>
            </a:r>
            <a:endParaRPr lang="en-GB" sz="2000">
              <a:solidFill>
                <a:srgbClr val="115076"/>
              </a:solidFill>
            </a:endParaRPr>
          </a:p>
        </p:txBody>
      </p:sp>
      <p:sp>
        <p:nvSpPr>
          <p:cNvPr id="5" name="Rounded Rectangular Callout 4"/>
          <p:cNvSpPr/>
          <p:nvPr/>
        </p:nvSpPr>
        <p:spPr>
          <a:xfrm>
            <a:off x="6831372" y="280417"/>
            <a:ext cx="5269188" cy="1503467"/>
          </a:xfrm>
          <a:prstGeom prst="wedgeRoundRectCallout">
            <a:avLst>
              <a:gd name="adj1" fmla="val -29261"/>
              <a:gd name="adj2" fmla="val 61148"/>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a:p>
            <a:pPr algn="ctr"/>
            <a:r>
              <a:rPr lang="en-GB"/>
              <a:t>There is one mark per item.</a:t>
            </a:r>
          </a:p>
          <a:p>
            <a:endParaRPr lang="en-GB"/>
          </a:p>
          <a:p>
            <a:r>
              <a:rPr lang="en-GB"/>
              <a:t>1 mark: Correct article form </a:t>
            </a:r>
          </a:p>
          <a:p>
            <a:r>
              <a:rPr lang="en-GB"/>
              <a:t>(e.g. accusative, masculine, definite article)</a:t>
            </a:r>
          </a:p>
          <a:p>
            <a:r>
              <a:rPr lang="en-GB"/>
              <a:t> </a:t>
            </a:r>
          </a:p>
        </p:txBody>
      </p:sp>
      <p:sp>
        <p:nvSpPr>
          <p:cNvPr id="7" name="TextBox 6"/>
          <p:cNvSpPr txBox="1"/>
          <p:nvPr/>
        </p:nvSpPr>
        <p:spPr>
          <a:xfrm>
            <a:off x="991053" y="4015365"/>
            <a:ext cx="4644190" cy="400110"/>
          </a:xfrm>
          <a:prstGeom prst="rect">
            <a:avLst/>
          </a:prstGeom>
          <a:noFill/>
        </p:spPr>
        <p:txBody>
          <a:bodyPr wrap="square" rtlCol="0">
            <a:spAutoFit/>
          </a:bodyPr>
          <a:lstStyle/>
          <a:p>
            <a:pPr algn="l"/>
            <a:r>
              <a:rPr lang="en-GB" sz="2000">
                <a:solidFill>
                  <a:schemeClr val="accent5">
                    <a:lumMod val="50000"/>
                  </a:schemeClr>
                </a:solidFill>
              </a:rPr>
              <a:t>Debes   participar</a:t>
            </a:r>
            <a:endParaRPr lang="en-GB" sz="2000" dirty="0">
              <a:solidFill>
                <a:schemeClr val="accent5">
                  <a:lumMod val="50000"/>
                </a:schemeClr>
              </a:solidFill>
            </a:endParaRPr>
          </a:p>
        </p:txBody>
      </p:sp>
      <p:sp>
        <p:nvSpPr>
          <p:cNvPr id="8" name="TextBox 7"/>
          <p:cNvSpPr txBox="1"/>
          <p:nvPr/>
        </p:nvSpPr>
        <p:spPr>
          <a:xfrm>
            <a:off x="979623" y="4915287"/>
            <a:ext cx="4114800" cy="400110"/>
          </a:xfrm>
          <a:prstGeom prst="rect">
            <a:avLst/>
          </a:prstGeom>
          <a:noFill/>
        </p:spPr>
        <p:txBody>
          <a:bodyPr wrap="square" rtlCol="0">
            <a:spAutoFit/>
          </a:bodyPr>
          <a:lstStyle/>
          <a:p>
            <a:pPr algn="l"/>
            <a:r>
              <a:rPr lang="en-GB" sz="2000">
                <a:solidFill>
                  <a:schemeClr val="accent5">
                    <a:lumMod val="50000"/>
                  </a:schemeClr>
                </a:solidFill>
              </a:rPr>
              <a:t>Quiere     jugar</a:t>
            </a:r>
            <a:endParaRPr lang="en-GB" sz="2000" dirty="0">
              <a:solidFill>
                <a:schemeClr val="accent5">
                  <a:lumMod val="50000"/>
                </a:schemeClr>
              </a:solidFill>
            </a:endParaRPr>
          </a:p>
        </p:txBody>
      </p:sp>
    </p:spTree>
    <p:extLst>
      <p:ext uri="{BB962C8B-B14F-4D97-AF65-F5344CB8AC3E}">
        <p14:creationId xmlns:p14="http://schemas.microsoft.com/office/powerpoint/2010/main" val="337301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ackground rectangle">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graphicFrame>
        <p:nvGraphicFramePr>
          <p:cNvPr id="20" name="Table 19"/>
          <p:cNvGraphicFramePr>
            <a:graphicFrameLocks noGrp="1"/>
          </p:cNvGraphicFramePr>
          <p:nvPr>
            <p:extLst>
              <p:ext uri="{D42A27DB-BD31-4B8C-83A1-F6EECF244321}">
                <p14:modId xmlns:p14="http://schemas.microsoft.com/office/powerpoint/2010/main" val="1444335463"/>
              </p:ext>
            </p:extLst>
          </p:nvPr>
        </p:nvGraphicFramePr>
        <p:xfrm>
          <a:off x="627016" y="2211502"/>
          <a:ext cx="10920550" cy="2191504"/>
        </p:xfrm>
        <a:graphic>
          <a:graphicData uri="http://schemas.openxmlformats.org/drawingml/2006/table">
            <a:tbl>
              <a:tblPr firstRow="1" bandRow="1">
                <a:tableStyleId>{5C22544A-7EE6-4342-B048-85BDC9FD1C3A}</a:tableStyleId>
              </a:tblPr>
              <a:tblGrid>
                <a:gridCol w="574767">
                  <a:extLst>
                    <a:ext uri="{9D8B030D-6E8A-4147-A177-3AD203B41FA5}">
                      <a16:colId xmlns:a16="http://schemas.microsoft.com/office/drawing/2014/main" val="1132730928"/>
                    </a:ext>
                  </a:extLst>
                </a:gridCol>
                <a:gridCol w="2416628">
                  <a:extLst>
                    <a:ext uri="{9D8B030D-6E8A-4147-A177-3AD203B41FA5}">
                      <a16:colId xmlns:a16="http://schemas.microsoft.com/office/drawing/2014/main" val="1682723028"/>
                    </a:ext>
                  </a:extLst>
                </a:gridCol>
                <a:gridCol w="2651760">
                  <a:extLst>
                    <a:ext uri="{9D8B030D-6E8A-4147-A177-3AD203B41FA5}">
                      <a16:colId xmlns:a16="http://schemas.microsoft.com/office/drawing/2014/main" val="455830765"/>
                    </a:ext>
                  </a:extLst>
                </a:gridCol>
                <a:gridCol w="2690949">
                  <a:extLst>
                    <a:ext uri="{9D8B030D-6E8A-4147-A177-3AD203B41FA5}">
                      <a16:colId xmlns:a16="http://schemas.microsoft.com/office/drawing/2014/main" val="3740180447"/>
                    </a:ext>
                  </a:extLst>
                </a:gridCol>
                <a:gridCol w="2586446">
                  <a:extLst>
                    <a:ext uri="{9D8B030D-6E8A-4147-A177-3AD203B41FA5}">
                      <a16:colId xmlns:a16="http://schemas.microsoft.com/office/drawing/2014/main" val="969596953"/>
                    </a:ext>
                  </a:extLst>
                </a:gridCol>
              </a:tblGrid>
              <a:tr h="1825744">
                <a:tc rowSpan="2">
                  <a:txBody>
                    <a:bodyPr/>
                    <a:lstStyle/>
                    <a:p>
                      <a:pPr algn="ctr"/>
                      <a:r>
                        <a:rPr lang="en-GB">
                          <a:solidFill>
                            <a:srgbClr val="104F75"/>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000" b="0">
                        <a:solidFill>
                          <a:srgbClr val="104F75"/>
                        </a:solidFill>
                      </a:endParaRPr>
                    </a:p>
                    <a:p>
                      <a:pPr algn="ctr"/>
                      <a:endParaRPr lang="en-GB" sz="2000" b="0">
                        <a:solidFill>
                          <a:srgbClr val="104F75"/>
                        </a:solidFill>
                      </a:endParaRPr>
                    </a:p>
                    <a:p>
                      <a:pPr algn="ctr"/>
                      <a:r>
                        <a:rPr lang="en-GB" sz="2000" b="0">
                          <a:solidFill>
                            <a:srgbClr val="104F75"/>
                          </a:solidFill>
                        </a:rPr>
                        <a:t>to  work, </a:t>
                      </a:r>
                    </a:p>
                    <a:p>
                      <a:pPr algn="ctr"/>
                      <a:r>
                        <a:rPr lang="en-GB" sz="2000" b="0">
                          <a:solidFill>
                            <a:srgbClr val="104F75"/>
                          </a:solidFill>
                        </a:rPr>
                        <a:t>working</a:t>
                      </a:r>
                    </a:p>
                    <a:p>
                      <a:endParaRPr lang="en-GB" sz="2000" b="0">
                        <a:solidFill>
                          <a:srgbClr val="104F7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b="0">
                        <a:solidFill>
                          <a:srgbClr val="104F75"/>
                        </a:solidFill>
                      </a:endParaRPr>
                    </a:p>
                    <a:p>
                      <a:endParaRPr lang="en-GB" sz="2000" b="0">
                        <a:solidFill>
                          <a:srgbClr val="104F75"/>
                        </a:solidFill>
                      </a:endParaRPr>
                    </a:p>
                    <a:p>
                      <a:r>
                        <a:rPr lang="en-GB" sz="2000" b="0">
                          <a:solidFill>
                            <a:srgbClr val="104F75"/>
                          </a:solidFill>
                        </a:rPr>
                        <a:t>to</a:t>
                      </a:r>
                      <a:r>
                        <a:rPr lang="en-GB" sz="2000" b="0" baseline="0">
                          <a:solidFill>
                            <a:srgbClr val="104F75"/>
                          </a:solidFill>
                        </a:rPr>
                        <a:t> know, knowing</a:t>
                      </a:r>
                      <a:endParaRPr lang="en-GB" sz="2000" b="0">
                        <a:solidFill>
                          <a:srgbClr val="104F7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000" b="0">
                        <a:solidFill>
                          <a:srgbClr val="104F75"/>
                        </a:solidFill>
                      </a:endParaRPr>
                    </a:p>
                    <a:p>
                      <a:pPr algn="ctr"/>
                      <a:endParaRPr lang="en-GB" sz="2000" b="0">
                        <a:solidFill>
                          <a:srgbClr val="104F75"/>
                        </a:solidFill>
                      </a:endParaRPr>
                    </a:p>
                    <a:p>
                      <a:pPr algn="ctr"/>
                      <a:r>
                        <a:rPr lang="en-GB" sz="2000" b="0">
                          <a:solidFill>
                            <a:srgbClr val="104F75"/>
                          </a:solidFill>
                        </a:rPr>
                        <a:t>to look for, </a:t>
                      </a:r>
                    </a:p>
                    <a:p>
                      <a:pPr algn="ctr"/>
                      <a:r>
                        <a:rPr lang="en-GB" sz="2000" b="0">
                          <a:solidFill>
                            <a:srgbClr val="104F75"/>
                          </a:solidFill>
                        </a:rPr>
                        <a:t>looking for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b="0">
                        <a:solidFill>
                          <a:srgbClr val="104F75"/>
                        </a:solidFill>
                      </a:endParaRPr>
                    </a:p>
                    <a:p>
                      <a:endParaRPr lang="en-GB" sz="2000" b="0">
                        <a:solidFill>
                          <a:srgbClr val="104F75"/>
                        </a:solidFill>
                      </a:endParaRPr>
                    </a:p>
                    <a:p>
                      <a:r>
                        <a:rPr lang="en-GB" sz="2000" b="0">
                          <a:solidFill>
                            <a:srgbClr val="104F75"/>
                          </a:solidFill>
                        </a:rPr>
                        <a:t>to wear, to carry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1775244"/>
                  </a:ext>
                </a:extLst>
              </a:tr>
              <a:tr h="300122">
                <a:tc vMerge="1">
                  <a:txBody>
                    <a:bodyPr/>
                    <a:lstStyle/>
                    <a:p>
                      <a:endParaRPr lang="en-GB">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rgbClr val="104F75"/>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4744757"/>
                  </a:ext>
                </a:extLst>
              </a:tr>
            </a:tbl>
          </a:graphicData>
        </a:graphic>
      </p:graphicFrame>
      <p:sp>
        <p:nvSpPr>
          <p:cNvPr id="4" name="Title 3"/>
          <p:cNvSpPr>
            <a:spLocks noGrp="1"/>
          </p:cNvSpPr>
          <p:nvPr>
            <p:ph type="title"/>
          </p:nvPr>
        </p:nvSpPr>
        <p:spPr>
          <a:xfrm>
            <a:off x="-72086" y="280417"/>
            <a:ext cx="6381446" cy="721474"/>
          </a:xfrm>
        </p:spPr>
        <p:txBody>
          <a:bodyPr>
            <a:normAutofit/>
          </a:bodyPr>
          <a:lstStyle/>
          <a:p>
            <a:r>
              <a:rPr lang="en-GB" sz="2800" b="1">
                <a:solidFill>
                  <a:schemeClr val="bg1"/>
                </a:solidFill>
              </a:rPr>
              <a:t>Section A: Listening - Vocabulary</a:t>
            </a:r>
            <a:endParaRPr lang="en-GB" sz="2800" b="1" dirty="0">
              <a:solidFill>
                <a:schemeClr val="bg1"/>
              </a:solidFill>
            </a:endParaRPr>
          </a:p>
        </p:txBody>
      </p:sp>
      <p:sp>
        <p:nvSpPr>
          <p:cNvPr id="17" name="Rectangle 16"/>
          <p:cNvSpPr/>
          <p:nvPr/>
        </p:nvSpPr>
        <p:spPr>
          <a:xfrm>
            <a:off x="487300" y="1172979"/>
            <a:ext cx="11382104" cy="1015663"/>
          </a:xfrm>
          <a:prstGeom prst="rect">
            <a:avLst/>
          </a:prstGeom>
        </p:spPr>
        <p:txBody>
          <a:bodyPr wrap="square">
            <a:spAutoFit/>
          </a:bodyPr>
          <a:lstStyle/>
          <a:p>
            <a:r>
              <a:rPr lang="en-GB" sz="2000">
                <a:solidFill>
                  <a:srgbClr val="115076"/>
                </a:solidFill>
              </a:rPr>
              <a:t>This part of the test will take around </a:t>
            </a:r>
            <a:r>
              <a:rPr lang="en-GB" sz="2000" b="1">
                <a:solidFill>
                  <a:srgbClr val="115076"/>
                </a:solidFill>
              </a:rPr>
              <a:t>9 minutes.</a:t>
            </a:r>
            <a:endParaRPr lang="en-GB" sz="2000">
              <a:solidFill>
                <a:srgbClr val="115076"/>
              </a:solidFill>
            </a:endParaRPr>
          </a:p>
          <a:p>
            <a:r>
              <a:rPr lang="en-GB" sz="2000" b="1">
                <a:solidFill>
                  <a:srgbClr val="115076"/>
                </a:solidFill>
              </a:rPr>
              <a:t>PART A – MEANING.</a:t>
            </a:r>
            <a:r>
              <a:rPr lang="en-GB" sz="2000">
                <a:solidFill>
                  <a:srgbClr val="115076"/>
                </a:solidFill>
              </a:rPr>
              <a:t>You will hear some</a:t>
            </a:r>
            <a:r>
              <a:rPr lang="en-GB" sz="2000" b="1">
                <a:solidFill>
                  <a:srgbClr val="115076"/>
                </a:solidFill>
              </a:rPr>
              <a:t> </a:t>
            </a:r>
            <a:r>
              <a:rPr lang="en-GB" sz="2000">
                <a:solidFill>
                  <a:srgbClr val="115076"/>
                </a:solidFill>
              </a:rPr>
              <a:t>Spanish words. Put a </a:t>
            </a:r>
            <a:r>
              <a:rPr lang="en-GB" sz="2000" b="1">
                <a:solidFill>
                  <a:srgbClr val="115076"/>
                </a:solidFill>
              </a:rPr>
              <a:t>cross (x)</a:t>
            </a:r>
            <a:r>
              <a:rPr lang="en-GB" sz="2000">
                <a:solidFill>
                  <a:srgbClr val="115076"/>
                </a:solidFill>
              </a:rPr>
              <a:t> </a:t>
            </a:r>
            <a:r>
              <a:rPr lang="en-GB" sz="2000" b="1">
                <a:solidFill>
                  <a:srgbClr val="115076"/>
                </a:solidFill>
              </a:rPr>
              <a:t>under the picture or English word</a:t>
            </a:r>
            <a:r>
              <a:rPr lang="en-GB" sz="2000">
                <a:solidFill>
                  <a:srgbClr val="115076"/>
                </a:solidFill>
              </a:rPr>
              <a:t> that best matches what you hear.You will hear each Spanish word </a:t>
            </a:r>
            <a:r>
              <a:rPr lang="en-GB" sz="2000" b="1">
                <a:solidFill>
                  <a:srgbClr val="115076"/>
                </a:solidFill>
              </a:rPr>
              <a:t>twice.</a:t>
            </a:r>
            <a:endParaRPr lang="en-GB" sz="2000">
              <a:solidFill>
                <a:srgbClr val="115076"/>
              </a:solidFill>
            </a:endParaRPr>
          </a:p>
        </p:txBody>
      </p:sp>
      <p:graphicFrame>
        <p:nvGraphicFramePr>
          <p:cNvPr id="40" name="Table 39"/>
          <p:cNvGraphicFramePr>
            <a:graphicFrameLocks noGrp="1"/>
          </p:cNvGraphicFramePr>
          <p:nvPr>
            <p:extLst>
              <p:ext uri="{D42A27DB-BD31-4B8C-83A1-F6EECF244321}">
                <p14:modId xmlns:p14="http://schemas.microsoft.com/office/powerpoint/2010/main" val="4105933852"/>
              </p:ext>
            </p:extLst>
          </p:nvPr>
        </p:nvGraphicFramePr>
        <p:xfrm>
          <a:off x="627016" y="4363720"/>
          <a:ext cx="10920550" cy="1986280"/>
        </p:xfrm>
        <a:graphic>
          <a:graphicData uri="http://schemas.openxmlformats.org/drawingml/2006/table">
            <a:tbl>
              <a:tblPr firstRow="1" bandRow="1">
                <a:tableStyleId>{5C22544A-7EE6-4342-B048-85BDC9FD1C3A}</a:tableStyleId>
              </a:tblPr>
              <a:tblGrid>
                <a:gridCol w="574767">
                  <a:extLst>
                    <a:ext uri="{9D8B030D-6E8A-4147-A177-3AD203B41FA5}">
                      <a16:colId xmlns:a16="http://schemas.microsoft.com/office/drawing/2014/main" val="1132730928"/>
                    </a:ext>
                  </a:extLst>
                </a:gridCol>
                <a:gridCol w="2416628">
                  <a:extLst>
                    <a:ext uri="{9D8B030D-6E8A-4147-A177-3AD203B41FA5}">
                      <a16:colId xmlns:a16="http://schemas.microsoft.com/office/drawing/2014/main" val="1682723028"/>
                    </a:ext>
                  </a:extLst>
                </a:gridCol>
                <a:gridCol w="2651760">
                  <a:extLst>
                    <a:ext uri="{9D8B030D-6E8A-4147-A177-3AD203B41FA5}">
                      <a16:colId xmlns:a16="http://schemas.microsoft.com/office/drawing/2014/main" val="455830765"/>
                    </a:ext>
                  </a:extLst>
                </a:gridCol>
                <a:gridCol w="2690949">
                  <a:extLst>
                    <a:ext uri="{9D8B030D-6E8A-4147-A177-3AD203B41FA5}">
                      <a16:colId xmlns:a16="http://schemas.microsoft.com/office/drawing/2014/main" val="3740180447"/>
                    </a:ext>
                  </a:extLst>
                </a:gridCol>
                <a:gridCol w="2586446">
                  <a:extLst>
                    <a:ext uri="{9D8B030D-6E8A-4147-A177-3AD203B41FA5}">
                      <a16:colId xmlns:a16="http://schemas.microsoft.com/office/drawing/2014/main" val="969596953"/>
                    </a:ext>
                  </a:extLst>
                </a:gridCol>
              </a:tblGrid>
              <a:tr h="370840">
                <a:tc rowSpan="2">
                  <a:txBody>
                    <a:bodyPr/>
                    <a:lstStyle/>
                    <a:p>
                      <a:pPr algn="ctr"/>
                      <a:r>
                        <a:rPr lang="en-GB">
                          <a:solidFill>
                            <a:srgbClr val="104F75"/>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000" b="0">
                        <a:solidFill>
                          <a:srgbClr val="104F75"/>
                        </a:solidFill>
                      </a:endParaRPr>
                    </a:p>
                    <a:p>
                      <a:pPr algn="ctr"/>
                      <a:endParaRPr lang="en-GB" sz="2000" b="0">
                        <a:solidFill>
                          <a:srgbClr val="104F75"/>
                        </a:solidFill>
                      </a:endParaRPr>
                    </a:p>
                    <a:p>
                      <a:pPr algn="ctr"/>
                      <a:endParaRPr lang="en-GB" sz="2000" b="0">
                        <a:solidFill>
                          <a:srgbClr val="104F75"/>
                        </a:solidFill>
                      </a:endParaRPr>
                    </a:p>
                    <a:p>
                      <a:pPr algn="ctr"/>
                      <a:endParaRPr lang="en-GB" sz="2000" b="0">
                        <a:solidFill>
                          <a:srgbClr val="104F75"/>
                        </a:solidFill>
                      </a:endParaRPr>
                    </a:p>
                    <a:p>
                      <a:pPr algn="ctr"/>
                      <a:endParaRPr lang="en-GB" sz="2000" b="0">
                        <a:solidFill>
                          <a:srgbClr val="104F7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000" b="0">
                        <a:solidFill>
                          <a:srgbClr val="104F7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000" b="0">
                        <a:solidFill>
                          <a:srgbClr val="104F7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000" b="0">
                        <a:solidFill>
                          <a:srgbClr val="104F7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1775244"/>
                  </a:ext>
                </a:extLst>
              </a:tr>
              <a:tr h="370840">
                <a:tc vMerge="1">
                  <a:txBody>
                    <a:bodyPr/>
                    <a:lstStyle/>
                    <a:p>
                      <a:endParaRPr lang="en-GB">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4744757"/>
                  </a:ext>
                </a:extLst>
              </a:tr>
            </a:tbl>
          </a:graphicData>
        </a:graphic>
      </p:graphicFrame>
      <p:sp>
        <p:nvSpPr>
          <p:cNvPr id="14" name="Rounded Rectangular Callout 13"/>
          <p:cNvSpPr/>
          <p:nvPr/>
        </p:nvSpPr>
        <p:spPr>
          <a:xfrm>
            <a:off x="9329404" y="89262"/>
            <a:ext cx="2540000" cy="875016"/>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10" name="TextBox 9"/>
          <p:cNvSpPr txBox="1"/>
          <p:nvPr/>
        </p:nvSpPr>
        <p:spPr>
          <a:xfrm>
            <a:off x="4776146" y="5926783"/>
            <a:ext cx="547678" cy="461665"/>
          </a:xfrm>
          <a:prstGeom prst="rect">
            <a:avLst/>
          </a:prstGeom>
          <a:noFill/>
        </p:spPr>
        <p:txBody>
          <a:bodyPr wrap="square" rtlCol="0">
            <a:spAutoFit/>
          </a:bodyPr>
          <a:lstStyle/>
          <a:p>
            <a:pPr algn="l"/>
            <a:r>
              <a:rPr lang="en-GB" sz="2400">
                <a:solidFill>
                  <a:schemeClr val="accent5">
                    <a:lumMod val="50000"/>
                  </a:schemeClr>
                </a:solidFill>
              </a:rPr>
              <a:t>x</a:t>
            </a:r>
            <a:endParaRPr lang="en-GB" sz="2400" dirty="0">
              <a:solidFill>
                <a:schemeClr val="accent5">
                  <a:lumMod val="50000"/>
                </a:schemeClr>
              </a:solidFill>
            </a:endParaRPr>
          </a:p>
        </p:txBody>
      </p:sp>
      <p:sp>
        <p:nvSpPr>
          <p:cNvPr id="28" name="TextBox 27"/>
          <p:cNvSpPr txBox="1"/>
          <p:nvPr/>
        </p:nvSpPr>
        <p:spPr>
          <a:xfrm>
            <a:off x="7450453" y="3998429"/>
            <a:ext cx="547678" cy="461665"/>
          </a:xfrm>
          <a:prstGeom prst="rect">
            <a:avLst/>
          </a:prstGeom>
          <a:noFill/>
        </p:spPr>
        <p:txBody>
          <a:bodyPr wrap="square" rtlCol="0">
            <a:spAutoFit/>
          </a:bodyPr>
          <a:lstStyle/>
          <a:p>
            <a:pPr algn="l"/>
            <a:r>
              <a:rPr lang="en-GB" sz="2400">
                <a:solidFill>
                  <a:schemeClr val="accent5">
                    <a:lumMod val="50000"/>
                  </a:schemeClr>
                </a:solidFill>
              </a:rPr>
              <a:t>x</a:t>
            </a:r>
            <a:endParaRPr lang="en-GB" sz="2400" dirty="0">
              <a:solidFill>
                <a:schemeClr val="accent5">
                  <a:lumMod val="50000"/>
                </a:schemeClr>
              </a:solidFill>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50733" y="4634044"/>
            <a:ext cx="1278611" cy="946172"/>
          </a:xfrm>
          <a:prstGeom prst="rect">
            <a:avLst/>
          </a:prstGeom>
        </p:spPr>
      </p:pic>
      <p:pic>
        <p:nvPicPr>
          <p:cNvPr id="1026" name="Picture 2" descr="http://www.clker.com/cliparts/d/a/2/7/11949838001908812435phone_sergio_luiz_araujo_01.svg.me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27196" y="4613232"/>
            <a:ext cx="870285" cy="9669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icycle Clip Ar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49156" y="4528674"/>
            <a:ext cx="1938959" cy="11569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Bicycle Clip Ar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49156" y="4505814"/>
            <a:ext cx="1938959" cy="1156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Pen 1 Clip Ar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07927" y="4634044"/>
            <a:ext cx="1058685" cy="1041041"/>
          </a:xfrm>
          <a:prstGeom prst="rect">
            <a:avLst/>
          </a:prstGeom>
          <a:noFill/>
          <a:extLst>
            <a:ext uri="{909E8E84-426E-40DD-AFC4-6F175D3DCCD1}">
              <a14:hiddenFill xmlns:a14="http://schemas.microsoft.com/office/drawing/2010/main">
                <a:solidFill>
                  <a:srgbClr val="FFFFFF"/>
                </a:solidFill>
              </a14:hiddenFill>
            </a:ext>
          </a:extLst>
        </p:spPr>
      </p:pic>
      <p:pic>
        <p:nvPicPr>
          <p:cNvPr id="3" name="busca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7416" y="3011409"/>
            <a:ext cx="609600" cy="609600"/>
          </a:xfrm>
          <a:prstGeom prst="rect">
            <a:avLst/>
          </a:prstGeom>
        </p:spPr>
      </p:pic>
      <p:pic>
        <p:nvPicPr>
          <p:cNvPr id="5" name="el ordenado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7416" y="5053126"/>
            <a:ext cx="609600" cy="609600"/>
          </a:xfrm>
          <a:prstGeom prst="rect">
            <a:avLst/>
          </a:prstGeom>
        </p:spPr>
      </p:pic>
    </p:spTree>
    <p:extLst>
      <p:ext uri="{BB962C8B-B14F-4D97-AF65-F5344CB8AC3E}">
        <p14:creationId xmlns:p14="http://schemas.microsoft.com/office/powerpoint/2010/main" val="37281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4934" fill="hold"/>
                                        <p:tgtEl>
                                          <p:spTgt spid="3"/>
                                        </p:tgtEl>
                                      </p:cBhvr>
                                    </p:cmd>
                                  </p:childTnLst>
                                </p:cTn>
                              </p:par>
                            </p:childTnLst>
                          </p:cTn>
                        </p:par>
                      </p:childTnLst>
                    </p:cTn>
                  </p:par>
                </p:childTnLst>
              </p:cTn>
              <p:nextCondLst>
                <p:cond evt="onClick" delay="0">
                  <p:tgtEl>
                    <p:spTgt spid="3"/>
                  </p:tgtEl>
                </p:cond>
              </p:nextCondLst>
            </p:seq>
            <p:audio>
              <p:cMediaNode vol="80000">
                <p:cTn id="20" fill="hold" display="0">
                  <p:stCondLst>
                    <p:cond delay="indefinite"/>
                  </p:stCondLst>
                  <p:endCondLst>
                    <p:cond evt="onStopAudio" delay="0">
                      <p:tgtEl>
                        <p:sldTgt/>
                      </p:tgtEl>
                    </p:cond>
                  </p:endCondLst>
                </p:cTn>
                <p:tgtEl>
                  <p:spTgt spid="3"/>
                </p:tgtEl>
              </p:cMediaNode>
            </p:audio>
            <p:seq concurrent="1" nextAc="seek">
              <p:cTn id="21" restart="whenNotActive" fill="hold" evtFilter="cancelBubble" nodeType="interactiveSeq">
                <p:stCondLst>
                  <p:cond evt="onClick" delay="0">
                    <p:tgtEl>
                      <p:spTgt spid="5"/>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4876" fill="hold"/>
                                        <p:tgtEl>
                                          <p:spTgt spid="5"/>
                                        </p:tgtEl>
                                      </p:cBhvr>
                                    </p:cmd>
                                  </p:childTnLst>
                                </p:cTn>
                              </p:par>
                            </p:childTnLst>
                          </p:cTn>
                        </p:par>
                      </p:childTnLst>
                    </p:cTn>
                  </p:par>
                </p:childTnLst>
              </p:cTn>
              <p:nextCondLst>
                <p:cond evt="onClick" delay="0">
                  <p:tgtEl>
                    <p:spTgt spid="5"/>
                  </p:tgtEl>
                </p:cond>
              </p:nextCondLst>
            </p:seq>
            <p:audio>
              <p:cMediaNode vol="80000">
                <p:cTn id="26" fill="hold" display="0">
                  <p:stCondLst>
                    <p:cond delay="indefinite"/>
                  </p:stCondLst>
                  <p:endCondLst>
                    <p:cond evt="onStopAudio" delay="0">
                      <p:tgtEl>
                        <p:sldTgt/>
                      </p:tgtEl>
                    </p:cond>
                  </p:endCondLst>
                </p:cTn>
                <p:tgtEl>
                  <p:spTgt spid="5"/>
                </p:tgtEl>
              </p:cMediaNode>
            </p:audio>
          </p:childTnLst>
        </p:cTn>
      </p:par>
    </p:tnLst>
    <p:bldLst>
      <p:bldP spid="14" grpId="0" animBg="1"/>
      <p:bldP spid="10"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rectangle">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4" name="Title 3"/>
          <p:cNvSpPr>
            <a:spLocks noGrp="1"/>
          </p:cNvSpPr>
          <p:nvPr>
            <p:ph type="title"/>
          </p:nvPr>
        </p:nvSpPr>
        <p:spPr>
          <a:xfrm>
            <a:off x="-72086" y="280417"/>
            <a:ext cx="6604966" cy="721474"/>
          </a:xfrm>
        </p:spPr>
        <p:txBody>
          <a:bodyPr>
            <a:normAutofit/>
          </a:bodyPr>
          <a:lstStyle/>
          <a:p>
            <a:r>
              <a:rPr lang="en-GB" sz="2800" b="1">
                <a:solidFill>
                  <a:schemeClr val="bg1"/>
                </a:solidFill>
              </a:rPr>
              <a:t>Section A: Listening - Vocabulary</a:t>
            </a:r>
            <a:endParaRPr lang="en-GB" sz="2800" b="1" dirty="0">
              <a:solidFill>
                <a:schemeClr val="bg1"/>
              </a:solidFill>
            </a:endParaRPr>
          </a:p>
        </p:txBody>
      </p:sp>
      <p:sp>
        <p:nvSpPr>
          <p:cNvPr id="2" name="Rectangle 1"/>
          <p:cNvSpPr/>
          <p:nvPr/>
        </p:nvSpPr>
        <p:spPr>
          <a:xfrm>
            <a:off x="367218" y="1289965"/>
            <a:ext cx="11357810" cy="3385542"/>
          </a:xfrm>
          <a:prstGeom prst="rect">
            <a:avLst/>
          </a:prstGeom>
        </p:spPr>
        <p:txBody>
          <a:bodyPr wrap="square">
            <a:spAutoFit/>
          </a:bodyPr>
          <a:lstStyle/>
          <a:p>
            <a:r>
              <a:rPr lang="en-GB" sz="2000" b="1">
                <a:solidFill>
                  <a:srgbClr val="115076"/>
                </a:solidFill>
                <a:ea typeface="Times New Roman" panose="02020603050405020304" pitchFamily="18" charset="0"/>
                <a:cs typeface="Arial" panose="020B0604020202020204" pitchFamily="34" charset="0"/>
              </a:rPr>
              <a:t>PART B – CATEGORIES</a:t>
            </a:r>
          </a:p>
          <a:p>
            <a:endParaRPr lang="en-GB" sz="2000" b="1">
              <a:solidFill>
                <a:srgbClr val="115076"/>
              </a:solidFill>
              <a:cs typeface="Arial" panose="020B0604020202020204" pitchFamily="34" charset="0"/>
            </a:endParaRPr>
          </a:p>
          <a:p>
            <a:r>
              <a:rPr lang="en-GB" sz="2000">
                <a:solidFill>
                  <a:srgbClr val="115076"/>
                </a:solidFill>
              </a:rPr>
              <a:t>Here are some English categories. You will hear the categories read out to you. Then, you will </a:t>
            </a:r>
            <a:r>
              <a:rPr lang="en-GB" sz="2000" b="1">
                <a:solidFill>
                  <a:srgbClr val="115076"/>
                </a:solidFill>
              </a:rPr>
              <a:t>hear </a:t>
            </a:r>
            <a:r>
              <a:rPr lang="en-GB" sz="2000">
                <a:solidFill>
                  <a:srgbClr val="115076"/>
                </a:solidFill>
              </a:rPr>
              <a:t>four words in Spanish. Put a </a:t>
            </a:r>
            <a:r>
              <a:rPr lang="en-GB" sz="2000" b="1">
                <a:solidFill>
                  <a:srgbClr val="115076"/>
                </a:solidFill>
              </a:rPr>
              <a:t>cross (x)</a:t>
            </a:r>
            <a:r>
              <a:rPr lang="en-GB" sz="2000">
                <a:solidFill>
                  <a:srgbClr val="115076"/>
                </a:solidFill>
              </a:rPr>
              <a:t> under the word (A, B, C or D) which is a good example of the category. You will hear each set of Spanish words </a:t>
            </a:r>
            <a:r>
              <a:rPr lang="en-GB" sz="2000" b="1">
                <a:solidFill>
                  <a:srgbClr val="115076"/>
                </a:solidFill>
              </a:rPr>
              <a:t>twice.</a:t>
            </a:r>
          </a:p>
          <a:p>
            <a:endParaRPr lang="en-GB" sz="2000" b="1">
              <a:solidFill>
                <a:srgbClr val="115076"/>
              </a:solidFill>
            </a:endParaRPr>
          </a:p>
          <a:p>
            <a:r>
              <a:rPr lang="en-GB" sz="2000" b="1">
                <a:solidFill>
                  <a:srgbClr val="115076"/>
                </a:solidFill>
              </a:rPr>
              <a:t>Which Spanish word is a good example of …?</a:t>
            </a:r>
            <a:endParaRPr lang="en-GB" sz="2000">
              <a:solidFill>
                <a:srgbClr val="115076"/>
              </a:solidFill>
            </a:endParaRPr>
          </a:p>
          <a:p>
            <a:r>
              <a:rPr lang="en-GB" sz="2000">
                <a:solidFill>
                  <a:srgbClr val="115076"/>
                </a:solidFill>
              </a:rPr>
              <a:t> </a:t>
            </a:r>
          </a:p>
          <a:p>
            <a:br>
              <a:rPr lang="en-GB" b="1"/>
            </a:br>
            <a:br>
              <a:rPr lang="en-GB" b="1"/>
            </a:br>
            <a:endParaRPr lang="en-GB"/>
          </a:p>
        </p:txBody>
      </p:sp>
      <p:sp>
        <p:nvSpPr>
          <p:cNvPr id="9" name="Rounded Rectangular Callout 8"/>
          <p:cNvSpPr/>
          <p:nvPr/>
        </p:nvSpPr>
        <p:spPr>
          <a:xfrm>
            <a:off x="9329404" y="89262"/>
            <a:ext cx="2540000" cy="875016"/>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graphicFrame>
        <p:nvGraphicFramePr>
          <p:cNvPr id="14" name="Table 13"/>
          <p:cNvGraphicFramePr>
            <a:graphicFrameLocks noGrp="1"/>
          </p:cNvGraphicFramePr>
          <p:nvPr>
            <p:extLst>
              <p:ext uri="{D42A27DB-BD31-4B8C-83A1-F6EECF244321}">
                <p14:modId xmlns:p14="http://schemas.microsoft.com/office/powerpoint/2010/main" val="2946532031"/>
              </p:ext>
            </p:extLst>
          </p:nvPr>
        </p:nvGraphicFramePr>
        <p:xfrm>
          <a:off x="2494898" y="3646170"/>
          <a:ext cx="6834505" cy="1262063"/>
        </p:xfrm>
        <a:graphic>
          <a:graphicData uri="http://schemas.openxmlformats.org/drawingml/2006/table">
            <a:tbl>
              <a:tblPr firstRow="1" firstCol="1" bandRow="1">
                <a:tableStyleId>{5C22544A-7EE6-4342-B048-85BDC9FD1C3A}</a:tableStyleId>
              </a:tblPr>
              <a:tblGrid>
                <a:gridCol w="334645">
                  <a:extLst>
                    <a:ext uri="{9D8B030D-6E8A-4147-A177-3AD203B41FA5}">
                      <a16:colId xmlns:a16="http://schemas.microsoft.com/office/drawing/2014/main" val="1023294234"/>
                    </a:ext>
                  </a:extLst>
                </a:gridCol>
                <a:gridCol w="2077085">
                  <a:extLst>
                    <a:ext uri="{9D8B030D-6E8A-4147-A177-3AD203B41FA5}">
                      <a16:colId xmlns:a16="http://schemas.microsoft.com/office/drawing/2014/main" val="3258000693"/>
                    </a:ext>
                  </a:extLst>
                </a:gridCol>
                <a:gridCol w="1106805">
                  <a:extLst>
                    <a:ext uri="{9D8B030D-6E8A-4147-A177-3AD203B41FA5}">
                      <a16:colId xmlns:a16="http://schemas.microsoft.com/office/drawing/2014/main" val="2772409017"/>
                    </a:ext>
                  </a:extLst>
                </a:gridCol>
                <a:gridCol w="1101725">
                  <a:extLst>
                    <a:ext uri="{9D8B030D-6E8A-4147-A177-3AD203B41FA5}">
                      <a16:colId xmlns:a16="http://schemas.microsoft.com/office/drawing/2014/main" val="2198589131"/>
                    </a:ext>
                  </a:extLst>
                </a:gridCol>
                <a:gridCol w="1108710">
                  <a:extLst>
                    <a:ext uri="{9D8B030D-6E8A-4147-A177-3AD203B41FA5}">
                      <a16:colId xmlns:a16="http://schemas.microsoft.com/office/drawing/2014/main" val="1661682231"/>
                    </a:ext>
                  </a:extLst>
                </a:gridCol>
                <a:gridCol w="1105535">
                  <a:extLst>
                    <a:ext uri="{9D8B030D-6E8A-4147-A177-3AD203B41FA5}">
                      <a16:colId xmlns:a16="http://schemas.microsoft.com/office/drawing/2014/main" val="1353110989"/>
                    </a:ext>
                  </a:extLst>
                </a:gridCol>
              </a:tblGrid>
              <a:tr h="403709">
                <a:tc>
                  <a:txBody>
                    <a:bodyPr/>
                    <a:lstStyle/>
                    <a:p>
                      <a:pPr algn="ctr">
                        <a:lnSpc>
                          <a:spcPct val="107000"/>
                        </a:lnSpc>
                        <a:spcAft>
                          <a:spcPts val="0"/>
                        </a:spcAft>
                      </a:pPr>
                      <a:r>
                        <a:rPr lang="en-GB" sz="2000">
                          <a:solidFill>
                            <a:srgbClr val="115076"/>
                          </a:solidFill>
                          <a:effectLst/>
                          <a:latin typeface="+mn-lt"/>
                        </a:rPr>
                        <a:t> </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000">
                          <a:solidFill>
                            <a:srgbClr val="115076"/>
                          </a:solidFill>
                          <a:effectLst/>
                          <a:latin typeface="+mn-lt"/>
                        </a:rPr>
                        <a:t> </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15076"/>
                          </a:solidFill>
                          <a:effectLst/>
                          <a:latin typeface="+mn-lt"/>
                        </a:rPr>
                        <a:t>A</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15076"/>
                          </a:solidFill>
                          <a:effectLst/>
                          <a:latin typeface="+mn-lt"/>
                        </a:rPr>
                        <a:t>B</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15076"/>
                          </a:solidFill>
                          <a:effectLst/>
                          <a:latin typeface="+mn-lt"/>
                        </a:rPr>
                        <a:t>C</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15076"/>
                          </a:solidFill>
                          <a:effectLst/>
                          <a:latin typeface="+mn-lt"/>
                        </a:rPr>
                        <a:t>D</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3858222"/>
                  </a:ext>
                </a:extLst>
              </a:tr>
              <a:tr h="858354">
                <a:tc>
                  <a:txBody>
                    <a:bodyPr/>
                    <a:lstStyle/>
                    <a:p>
                      <a:pPr algn="ctr">
                        <a:lnSpc>
                          <a:spcPct val="150000"/>
                        </a:lnSpc>
                        <a:spcAft>
                          <a:spcPts val="0"/>
                        </a:spcAft>
                      </a:pPr>
                      <a:r>
                        <a:rPr lang="en-GB" sz="2000">
                          <a:solidFill>
                            <a:srgbClr val="115076"/>
                          </a:solidFill>
                          <a:effectLst/>
                          <a:latin typeface="+mn-lt"/>
                        </a:rPr>
                        <a:t>1</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GB" sz="2000">
                          <a:solidFill>
                            <a:srgbClr val="115076"/>
                          </a:solidFill>
                          <a:effectLst/>
                          <a:latin typeface="+mn-lt"/>
                          <a:ea typeface="SimSun" panose="02010600030101010101" pitchFamily="2" charset="-122"/>
                          <a:cs typeface="Times New Roman" panose="02020603050405020304" pitchFamily="18" charset="0"/>
                        </a:rPr>
                        <a:t>a means of transport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000">
                          <a:solidFill>
                            <a:srgbClr val="115076"/>
                          </a:solidFill>
                          <a:effectLst/>
                          <a:latin typeface="+mn-lt"/>
                        </a:rPr>
                        <a:t>☐</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000">
                          <a:solidFill>
                            <a:srgbClr val="115076"/>
                          </a:solidFill>
                          <a:effectLst/>
                          <a:latin typeface="+mn-lt"/>
                        </a:rPr>
                        <a:t>☐</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000">
                          <a:solidFill>
                            <a:srgbClr val="115076"/>
                          </a:solidFill>
                          <a:effectLst/>
                          <a:latin typeface="+mn-lt"/>
                        </a:rPr>
                        <a:t>☐</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000">
                          <a:solidFill>
                            <a:srgbClr val="115076"/>
                          </a:solidFill>
                          <a:effectLst/>
                          <a:latin typeface="+mn-lt"/>
                        </a:rPr>
                        <a:t>☐</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6185414"/>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32466234"/>
              </p:ext>
            </p:extLst>
          </p:nvPr>
        </p:nvGraphicFramePr>
        <p:xfrm>
          <a:off x="2494898" y="4908234"/>
          <a:ext cx="6834505" cy="1435416"/>
        </p:xfrm>
        <a:graphic>
          <a:graphicData uri="http://schemas.openxmlformats.org/drawingml/2006/table">
            <a:tbl>
              <a:tblPr firstRow="1" firstCol="1" bandRow="1">
                <a:tableStyleId>{5C22544A-7EE6-4342-B048-85BDC9FD1C3A}</a:tableStyleId>
              </a:tblPr>
              <a:tblGrid>
                <a:gridCol w="334645">
                  <a:extLst>
                    <a:ext uri="{9D8B030D-6E8A-4147-A177-3AD203B41FA5}">
                      <a16:colId xmlns:a16="http://schemas.microsoft.com/office/drawing/2014/main" val="772810036"/>
                    </a:ext>
                  </a:extLst>
                </a:gridCol>
                <a:gridCol w="2077085">
                  <a:extLst>
                    <a:ext uri="{9D8B030D-6E8A-4147-A177-3AD203B41FA5}">
                      <a16:colId xmlns:a16="http://schemas.microsoft.com/office/drawing/2014/main" val="2445187714"/>
                    </a:ext>
                  </a:extLst>
                </a:gridCol>
                <a:gridCol w="1106805">
                  <a:extLst>
                    <a:ext uri="{9D8B030D-6E8A-4147-A177-3AD203B41FA5}">
                      <a16:colId xmlns:a16="http://schemas.microsoft.com/office/drawing/2014/main" val="3714384313"/>
                    </a:ext>
                  </a:extLst>
                </a:gridCol>
                <a:gridCol w="1101725">
                  <a:extLst>
                    <a:ext uri="{9D8B030D-6E8A-4147-A177-3AD203B41FA5}">
                      <a16:colId xmlns:a16="http://schemas.microsoft.com/office/drawing/2014/main" val="2267352237"/>
                    </a:ext>
                  </a:extLst>
                </a:gridCol>
                <a:gridCol w="1108710">
                  <a:extLst>
                    <a:ext uri="{9D8B030D-6E8A-4147-A177-3AD203B41FA5}">
                      <a16:colId xmlns:a16="http://schemas.microsoft.com/office/drawing/2014/main" val="3188580129"/>
                    </a:ext>
                  </a:extLst>
                </a:gridCol>
                <a:gridCol w="1105535">
                  <a:extLst>
                    <a:ext uri="{9D8B030D-6E8A-4147-A177-3AD203B41FA5}">
                      <a16:colId xmlns:a16="http://schemas.microsoft.com/office/drawing/2014/main" val="4197908510"/>
                    </a:ext>
                  </a:extLst>
                </a:gridCol>
              </a:tblGrid>
              <a:tr h="575721">
                <a:tc>
                  <a:txBody>
                    <a:bodyPr/>
                    <a:lstStyle/>
                    <a:p>
                      <a:pPr algn="ctr">
                        <a:lnSpc>
                          <a:spcPct val="107000"/>
                        </a:lnSpc>
                        <a:spcAft>
                          <a:spcPts val="0"/>
                        </a:spcAft>
                      </a:pPr>
                      <a:r>
                        <a:rPr lang="en-GB" sz="2000">
                          <a:solidFill>
                            <a:srgbClr val="115076"/>
                          </a:solidFill>
                          <a:effectLst/>
                          <a:latin typeface="+mn-lt"/>
                        </a:rPr>
                        <a:t> </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15076"/>
                          </a:solidFill>
                          <a:effectLst/>
                          <a:latin typeface="+mn-lt"/>
                        </a:rPr>
                        <a:t> </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15076"/>
                          </a:solidFill>
                          <a:effectLst/>
                          <a:latin typeface="+mn-lt"/>
                        </a:rPr>
                        <a:t>A</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15076"/>
                          </a:solidFill>
                          <a:effectLst/>
                          <a:latin typeface="+mn-lt"/>
                        </a:rPr>
                        <a:t>B</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15076"/>
                          </a:solidFill>
                          <a:effectLst/>
                          <a:latin typeface="+mn-lt"/>
                        </a:rPr>
                        <a:t>C</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15076"/>
                          </a:solidFill>
                          <a:effectLst/>
                          <a:latin typeface="+mn-lt"/>
                        </a:rPr>
                        <a:t>D</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3276973"/>
                  </a:ext>
                </a:extLst>
              </a:tr>
              <a:tr h="859695">
                <a:tc>
                  <a:txBody>
                    <a:bodyPr/>
                    <a:lstStyle/>
                    <a:p>
                      <a:pPr algn="ctr">
                        <a:lnSpc>
                          <a:spcPct val="150000"/>
                        </a:lnSpc>
                        <a:spcAft>
                          <a:spcPts val="0"/>
                        </a:spcAft>
                      </a:pPr>
                      <a:r>
                        <a:rPr lang="en-GB" sz="2000">
                          <a:solidFill>
                            <a:srgbClr val="115076"/>
                          </a:solidFill>
                          <a:effectLst/>
                          <a:latin typeface="+mn-lt"/>
                          <a:ea typeface="+mn-ea"/>
                          <a:cs typeface="+mn-cs"/>
                        </a:rPr>
                        <a:t>2</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GB" sz="2000">
                          <a:solidFill>
                            <a:srgbClr val="115076"/>
                          </a:solidFill>
                          <a:effectLst/>
                          <a:latin typeface="+mn-lt"/>
                        </a:rPr>
                        <a:t>something</a:t>
                      </a:r>
                      <a:r>
                        <a:rPr lang="en-GB" sz="2000" baseline="0">
                          <a:solidFill>
                            <a:srgbClr val="115076"/>
                          </a:solidFill>
                          <a:effectLst/>
                          <a:latin typeface="+mn-lt"/>
                        </a:rPr>
                        <a:t> you would write</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000">
                          <a:solidFill>
                            <a:srgbClr val="115076"/>
                          </a:solidFill>
                          <a:effectLst/>
                          <a:latin typeface="+mn-lt"/>
                        </a:rPr>
                        <a:t>☐</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000">
                          <a:solidFill>
                            <a:srgbClr val="115076"/>
                          </a:solidFill>
                          <a:effectLst/>
                          <a:latin typeface="+mn-lt"/>
                        </a:rPr>
                        <a:t>☐</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000">
                          <a:solidFill>
                            <a:srgbClr val="115076"/>
                          </a:solidFill>
                          <a:effectLst/>
                          <a:latin typeface="+mn-lt"/>
                        </a:rPr>
                        <a:t>☐</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000">
                          <a:solidFill>
                            <a:srgbClr val="115076"/>
                          </a:solidFill>
                          <a:effectLst/>
                          <a:latin typeface="+mn-lt"/>
                        </a:rPr>
                        <a:t>☐</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6923407"/>
                  </a:ext>
                </a:extLst>
              </a:tr>
            </a:tbl>
          </a:graphicData>
        </a:graphic>
      </p:graphicFrame>
      <p:sp>
        <p:nvSpPr>
          <p:cNvPr id="16" name="TextBox 15"/>
          <p:cNvSpPr txBox="1"/>
          <p:nvPr/>
        </p:nvSpPr>
        <p:spPr>
          <a:xfrm>
            <a:off x="5291766" y="5713423"/>
            <a:ext cx="547678" cy="461665"/>
          </a:xfrm>
          <a:prstGeom prst="rect">
            <a:avLst/>
          </a:prstGeom>
          <a:noFill/>
        </p:spPr>
        <p:txBody>
          <a:bodyPr wrap="square" rtlCol="0">
            <a:spAutoFit/>
          </a:bodyPr>
          <a:lstStyle/>
          <a:p>
            <a:pPr algn="l"/>
            <a:r>
              <a:rPr lang="en-GB" sz="2400">
                <a:solidFill>
                  <a:schemeClr val="accent5">
                    <a:lumMod val="50000"/>
                  </a:schemeClr>
                </a:solidFill>
              </a:rPr>
              <a:t>x</a:t>
            </a:r>
            <a:endParaRPr lang="en-GB" sz="2400" dirty="0">
              <a:solidFill>
                <a:schemeClr val="accent5">
                  <a:lumMod val="50000"/>
                </a:schemeClr>
              </a:solidFill>
            </a:endParaRPr>
          </a:p>
        </p:txBody>
      </p:sp>
      <p:sp>
        <p:nvSpPr>
          <p:cNvPr id="17" name="TextBox 16"/>
          <p:cNvSpPr txBox="1"/>
          <p:nvPr/>
        </p:nvSpPr>
        <p:spPr>
          <a:xfrm>
            <a:off x="8606466" y="4271873"/>
            <a:ext cx="547678" cy="461665"/>
          </a:xfrm>
          <a:prstGeom prst="rect">
            <a:avLst/>
          </a:prstGeom>
          <a:noFill/>
        </p:spPr>
        <p:txBody>
          <a:bodyPr wrap="square" rtlCol="0">
            <a:spAutoFit/>
          </a:bodyPr>
          <a:lstStyle/>
          <a:p>
            <a:pPr algn="l"/>
            <a:r>
              <a:rPr lang="en-GB" sz="2400">
                <a:solidFill>
                  <a:schemeClr val="accent5">
                    <a:lumMod val="50000"/>
                  </a:schemeClr>
                </a:solidFill>
              </a:rPr>
              <a:t>x</a:t>
            </a:r>
            <a:endParaRPr lang="en-GB" sz="2400" dirty="0">
              <a:solidFill>
                <a:schemeClr val="accent5">
                  <a:lumMod val="50000"/>
                </a:schemeClr>
              </a:solidFill>
            </a:endParaRPr>
          </a:p>
        </p:txBody>
      </p:sp>
      <p:pic>
        <p:nvPicPr>
          <p:cNvPr id="3" name="A – la comida    B – la montaña    C –  el ejercicio D – el coch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10039" y="4210293"/>
            <a:ext cx="609600" cy="609600"/>
          </a:xfrm>
          <a:prstGeom prst="rect">
            <a:avLst/>
          </a:prstGeom>
        </p:spPr>
      </p:pic>
      <p:pic>
        <p:nvPicPr>
          <p:cNvPr id="5" name="A – el mensaje_  B – la ropa__C – el oeste_            D – el material ">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710039" y="5653294"/>
            <a:ext cx="609600" cy="609600"/>
          </a:xfrm>
          <a:prstGeom prst="rect">
            <a:avLst/>
          </a:prstGeom>
        </p:spPr>
      </p:pic>
    </p:spTree>
    <p:extLst>
      <p:ext uri="{BB962C8B-B14F-4D97-AF65-F5344CB8AC3E}">
        <p14:creationId xmlns:p14="http://schemas.microsoft.com/office/powerpoint/2010/main" val="156599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25286" fill="hold"/>
                                        <p:tgtEl>
                                          <p:spTgt spid="3"/>
                                        </p:tgtEl>
                                      </p:cBhvr>
                                    </p:cmd>
                                  </p:childTnLst>
                                </p:cTn>
                              </p:par>
                            </p:childTnLst>
                          </p:cTn>
                        </p:par>
                      </p:childTnLst>
                    </p:cTn>
                  </p:par>
                </p:childTnLst>
              </p:cTn>
              <p:nextCondLst>
                <p:cond evt="onClick" delay="0">
                  <p:tgtEl>
                    <p:spTgt spid="3"/>
                  </p:tgtEl>
                </p:cond>
              </p:nextCondLst>
            </p:seq>
            <p:audio>
              <p:cMediaNode vol="80000">
                <p:cTn id="20" fill="hold" display="0">
                  <p:stCondLst>
                    <p:cond delay="indefinite"/>
                  </p:stCondLst>
                  <p:endCondLst>
                    <p:cond evt="onStopAudio" delay="0">
                      <p:tgtEl>
                        <p:sldTgt/>
                      </p:tgtEl>
                    </p:cond>
                  </p:endCondLst>
                </p:cTn>
                <p:tgtEl>
                  <p:spTgt spid="3"/>
                </p:tgtEl>
              </p:cMediaNode>
            </p:audio>
            <p:seq concurrent="1" nextAc="seek">
              <p:cTn id="21" restart="whenNotActive" fill="hold" evtFilter="cancelBubble" nodeType="interactiveSeq">
                <p:stCondLst>
                  <p:cond evt="onClick" delay="0">
                    <p:tgtEl>
                      <p:spTgt spid="5"/>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25808" fill="hold"/>
                                        <p:tgtEl>
                                          <p:spTgt spid="5"/>
                                        </p:tgtEl>
                                      </p:cBhvr>
                                    </p:cmd>
                                  </p:childTnLst>
                                </p:cTn>
                              </p:par>
                            </p:childTnLst>
                          </p:cTn>
                        </p:par>
                      </p:childTnLst>
                    </p:cTn>
                  </p:par>
                </p:childTnLst>
              </p:cTn>
              <p:nextCondLst>
                <p:cond evt="onClick" delay="0">
                  <p:tgtEl>
                    <p:spTgt spid="5"/>
                  </p:tgtEl>
                </p:cond>
              </p:nextCondLst>
            </p:seq>
            <p:audio>
              <p:cMediaNode vol="80000">
                <p:cTn id="26" fill="hold" display="0">
                  <p:stCondLst>
                    <p:cond delay="indefinite"/>
                  </p:stCondLst>
                  <p:endCondLst>
                    <p:cond evt="onStopAudio" delay="0">
                      <p:tgtEl>
                        <p:sldTgt/>
                      </p:tgtEl>
                    </p:cond>
                  </p:endCondLst>
                </p:cTn>
                <p:tgtEl>
                  <p:spTgt spid="5"/>
                </p:tgtEl>
              </p:cMediaNode>
            </p:audio>
          </p:childTnLst>
        </p:cTn>
      </p:par>
    </p:tnLst>
    <p:bldLst>
      <p:bldP spid="9"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4" name="Title 3"/>
          <p:cNvSpPr>
            <a:spLocks noGrp="1"/>
          </p:cNvSpPr>
          <p:nvPr>
            <p:ph type="title"/>
          </p:nvPr>
        </p:nvSpPr>
        <p:spPr>
          <a:xfrm>
            <a:off x="-72087" y="280417"/>
            <a:ext cx="6249367" cy="721474"/>
          </a:xfrm>
        </p:spPr>
        <p:txBody>
          <a:bodyPr>
            <a:normAutofit/>
          </a:bodyPr>
          <a:lstStyle/>
          <a:p>
            <a:r>
              <a:rPr lang="en-GB" sz="2800" b="1">
                <a:solidFill>
                  <a:schemeClr val="bg1"/>
                </a:solidFill>
              </a:rPr>
              <a:t>Section A: Listening - Grammar</a:t>
            </a:r>
            <a:endParaRPr lang="en-GB" sz="2800" b="1" dirty="0">
              <a:solidFill>
                <a:schemeClr val="bg1"/>
              </a:solidFill>
            </a:endParaRPr>
          </a:p>
        </p:txBody>
      </p:sp>
      <p:sp>
        <p:nvSpPr>
          <p:cNvPr id="5" name="Rounded Rectangular Callout 4"/>
          <p:cNvSpPr/>
          <p:nvPr/>
        </p:nvSpPr>
        <p:spPr>
          <a:xfrm>
            <a:off x="9329404" y="89262"/>
            <a:ext cx="2540000" cy="875016"/>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graphicFrame>
        <p:nvGraphicFramePr>
          <p:cNvPr id="3" name="Table 2"/>
          <p:cNvGraphicFramePr>
            <a:graphicFrameLocks noGrp="1"/>
          </p:cNvGraphicFramePr>
          <p:nvPr>
            <p:extLst>
              <p:ext uri="{D42A27DB-BD31-4B8C-83A1-F6EECF244321}">
                <p14:modId xmlns:p14="http://schemas.microsoft.com/office/powerpoint/2010/main" val="266040799"/>
              </p:ext>
            </p:extLst>
          </p:nvPr>
        </p:nvGraphicFramePr>
        <p:xfrm>
          <a:off x="1143000" y="3954779"/>
          <a:ext cx="9749789" cy="1725930"/>
        </p:xfrm>
        <a:graphic>
          <a:graphicData uri="http://schemas.openxmlformats.org/drawingml/2006/table">
            <a:tbl>
              <a:tblPr firstRow="1" firstCol="1" bandRow="1">
                <a:tableStyleId>{5C22544A-7EE6-4342-B048-85BDC9FD1C3A}</a:tableStyleId>
              </a:tblPr>
              <a:tblGrid>
                <a:gridCol w="781111">
                  <a:extLst>
                    <a:ext uri="{9D8B030D-6E8A-4147-A177-3AD203B41FA5}">
                      <a16:colId xmlns:a16="http://schemas.microsoft.com/office/drawing/2014/main" val="793349593"/>
                    </a:ext>
                  </a:extLst>
                </a:gridCol>
                <a:gridCol w="2050529">
                  <a:extLst>
                    <a:ext uri="{9D8B030D-6E8A-4147-A177-3AD203B41FA5}">
                      <a16:colId xmlns:a16="http://schemas.microsoft.com/office/drawing/2014/main" val="1633336154"/>
                    </a:ext>
                  </a:extLst>
                </a:gridCol>
                <a:gridCol w="2191474">
                  <a:extLst>
                    <a:ext uri="{9D8B030D-6E8A-4147-A177-3AD203B41FA5}">
                      <a16:colId xmlns:a16="http://schemas.microsoft.com/office/drawing/2014/main" val="1301824586"/>
                    </a:ext>
                  </a:extLst>
                </a:gridCol>
                <a:gridCol w="2448813">
                  <a:extLst>
                    <a:ext uri="{9D8B030D-6E8A-4147-A177-3AD203B41FA5}">
                      <a16:colId xmlns:a16="http://schemas.microsoft.com/office/drawing/2014/main" val="3552577943"/>
                    </a:ext>
                  </a:extLst>
                </a:gridCol>
                <a:gridCol w="2277862">
                  <a:extLst>
                    <a:ext uri="{9D8B030D-6E8A-4147-A177-3AD203B41FA5}">
                      <a16:colId xmlns:a16="http://schemas.microsoft.com/office/drawing/2014/main" val="2839344737"/>
                    </a:ext>
                  </a:extLst>
                </a:gridCol>
              </a:tblGrid>
              <a:tr h="862965">
                <a:tc>
                  <a:txBody>
                    <a:bodyPr/>
                    <a:lstStyle/>
                    <a:p>
                      <a:pPr algn="ctr">
                        <a:lnSpc>
                          <a:spcPct val="107000"/>
                        </a:lnSpc>
                        <a:spcBef>
                          <a:spcPts val="600"/>
                        </a:spcBef>
                        <a:spcAft>
                          <a:spcPts val="600"/>
                        </a:spcAft>
                      </a:pPr>
                      <a:r>
                        <a:rPr lang="en-GB" sz="2000" b="0">
                          <a:solidFill>
                            <a:srgbClr val="115076"/>
                          </a:solidFill>
                          <a:effectLst/>
                        </a:rPr>
                        <a:t>1</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Bef>
                          <a:spcPts val="600"/>
                        </a:spcBef>
                        <a:spcAft>
                          <a:spcPts val="600"/>
                        </a:spcAft>
                      </a:pPr>
                      <a:r>
                        <a:rPr lang="en-GB" sz="2000" b="0">
                          <a:solidFill>
                            <a:srgbClr val="115076"/>
                          </a:solidFill>
                          <a:effectLst/>
                        </a:rPr>
                        <a:t>I   </a:t>
                      </a:r>
                      <a:r>
                        <a:rPr lang="zh-CN" sz="2000" b="0">
                          <a:solidFill>
                            <a:srgbClr val="115076"/>
                          </a:solidFill>
                          <a:effectLst/>
                        </a:rPr>
                        <a:t>☐</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Bef>
                          <a:spcPts val="600"/>
                        </a:spcBef>
                        <a:spcAft>
                          <a:spcPts val="600"/>
                        </a:spcAft>
                      </a:pPr>
                      <a:r>
                        <a:rPr lang="en-GB" sz="2000" b="0">
                          <a:solidFill>
                            <a:srgbClr val="115076"/>
                          </a:solidFill>
                          <a:effectLst/>
                        </a:rPr>
                        <a:t>you  </a:t>
                      </a:r>
                      <a:r>
                        <a:rPr lang="zh-CN" sz="2000" b="0">
                          <a:solidFill>
                            <a:srgbClr val="115076"/>
                          </a:solidFill>
                          <a:effectLst/>
                        </a:rPr>
                        <a:t>☐</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Bef>
                          <a:spcPts val="600"/>
                        </a:spcBef>
                        <a:spcAft>
                          <a:spcPts val="600"/>
                        </a:spcAft>
                      </a:pPr>
                      <a:r>
                        <a:rPr lang="en-GB" sz="2000" b="0">
                          <a:solidFill>
                            <a:srgbClr val="115076"/>
                          </a:solidFill>
                          <a:effectLst/>
                        </a:rPr>
                        <a:t>he/she  </a:t>
                      </a:r>
                      <a:r>
                        <a:rPr lang="zh-CN" sz="2000" b="0">
                          <a:solidFill>
                            <a:srgbClr val="115076"/>
                          </a:solidFill>
                          <a:effectLst/>
                        </a:rPr>
                        <a:t>☐</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Bef>
                          <a:spcPts val="600"/>
                        </a:spcBef>
                        <a:spcAft>
                          <a:spcPts val="600"/>
                        </a:spcAft>
                      </a:pPr>
                      <a:r>
                        <a:rPr lang="en-GB" sz="2000" b="0">
                          <a:solidFill>
                            <a:srgbClr val="115076"/>
                          </a:solidFill>
                          <a:effectLst/>
                        </a:rPr>
                        <a:t>we</a:t>
                      </a:r>
                      <a:r>
                        <a:rPr lang="en-GB" sz="2000" b="0" baseline="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a:t>
                      </a:r>
                      <a:r>
                        <a:rPr lang="zh-CN" sz="2000" b="0">
                          <a:solidFill>
                            <a:srgbClr val="115076"/>
                          </a:solidFill>
                          <a:effectLst/>
                        </a:rPr>
                        <a:t>☐</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7399819"/>
                  </a:ext>
                </a:extLst>
              </a:tr>
              <a:tr h="862965">
                <a:tc>
                  <a:txBody>
                    <a:bodyPr/>
                    <a:lstStyle/>
                    <a:p>
                      <a:pPr algn="ctr">
                        <a:lnSpc>
                          <a:spcPct val="107000"/>
                        </a:lnSpc>
                        <a:spcBef>
                          <a:spcPts val="600"/>
                        </a:spcBef>
                        <a:spcAft>
                          <a:spcPts val="600"/>
                        </a:spcAft>
                      </a:pPr>
                      <a:r>
                        <a:rPr lang="en-GB" sz="2000" b="0">
                          <a:solidFill>
                            <a:srgbClr val="115076"/>
                          </a:solidFill>
                          <a:effectLst/>
                        </a:rPr>
                        <a:t>2</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Bef>
                          <a:spcPts val="600"/>
                        </a:spcBef>
                        <a:spcAft>
                          <a:spcPts val="600"/>
                        </a:spcAft>
                      </a:pPr>
                      <a:r>
                        <a:rPr lang="en-GB" sz="2000" b="0">
                          <a:solidFill>
                            <a:srgbClr val="115076"/>
                          </a:solidFill>
                          <a:effectLst/>
                        </a:rPr>
                        <a:t>you </a:t>
                      </a:r>
                      <a:r>
                        <a:rPr lang="en-GB" sz="2000" b="0" baseline="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a:t>
                      </a:r>
                      <a:r>
                        <a:rPr lang="zh-CN" sz="2000" b="0">
                          <a:solidFill>
                            <a:srgbClr val="115076"/>
                          </a:solidFill>
                          <a:effectLst/>
                        </a:rPr>
                        <a:t>☐</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Bef>
                          <a:spcPts val="600"/>
                        </a:spcBef>
                        <a:spcAft>
                          <a:spcPts val="600"/>
                        </a:spcAft>
                      </a:pPr>
                      <a:r>
                        <a:rPr lang="en-GB" sz="2000" b="0">
                          <a:solidFill>
                            <a:srgbClr val="115076"/>
                          </a:solidFill>
                          <a:effectLst/>
                        </a:rPr>
                        <a:t>he/she</a:t>
                      </a:r>
                      <a:r>
                        <a:rPr lang="en-GB" sz="2000" b="0" baseline="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a:t>
                      </a:r>
                      <a:r>
                        <a:rPr lang="zh-CN" sz="2000" b="0">
                          <a:solidFill>
                            <a:srgbClr val="115076"/>
                          </a:solidFill>
                          <a:effectLst/>
                        </a:rPr>
                        <a:t>☐</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Bef>
                          <a:spcPts val="600"/>
                        </a:spcBef>
                        <a:spcAft>
                          <a:spcPts val="600"/>
                        </a:spcAft>
                      </a:pPr>
                      <a:r>
                        <a:rPr lang="en-GB" sz="2000" b="0">
                          <a:solidFill>
                            <a:srgbClr val="115076"/>
                          </a:solidFill>
                          <a:effectLst/>
                        </a:rPr>
                        <a:t>they </a:t>
                      </a:r>
                      <a:r>
                        <a:rPr lang="en-GB" sz="2000" b="0" baseline="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a:t>
                      </a:r>
                      <a:r>
                        <a:rPr lang="zh-CN" sz="2000" b="0">
                          <a:solidFill>
                            <a:srgbClr val="115076"/>
                          </a:solidFill>
                          <a:effectLst/>
                        </a:rPr>
                        <a:t>☐</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Bef>
                          <a:spcPts val="600"/>
                        </a:spcBef>
                        <a:spcAft>
                          <a:spcPts val="600"/>
                        </a:spcAft>
                      </a:pPr>
                      <a:r>
                        <a:rPr lang="en-GB" sz="2000" b="0">
                          <a:solidFill>
                            <a:srgbClr val="115076"/>
                          </a:solidFill>
                          <a:effectLst/>
                        </a:rPr>
                        <a:t>we</a:t>
                      </a:r>
                      <a:r>
                        <a:rPr lang="en-GB" sz="2000" b="0" baseline="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a:t>
                      </a:r>
                      <a:r>
                        <a:rPr lang="zh-CN" sz="2000" b="0">
                          <a:solidFill>
                            <a:srgbClr val="115076"/>
                          </a:solidFill>
                          <a:effectLst/>
                        </a:rPr>
                        <a:t>☐</a:t>
                      </a:r>
                      <a:endParaRPr lang="en-GB" sz="2000" b="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7697230"/>
                  </a:ext>
                </a:extLst>
              </a:tr>
            </a:tbl>
          </a:graphicData>
        </a:graphic>
      </p:graphicFrame>
      <p:sp>
        <p:nvSpPr>
          <p:cNvPr id="9" name="Rectangle 1"/>
          <p:cNvSpPr>
            <a:spLocks noChangeArrowheads="1"/>
          </p:cNvSpPr>
          <p:nvPr/>
        </p:nvSpPr>
        <p:spPr bwMode="auto">
          <a:xfrm>
            <a:off x="1143000" y="1699798"/>
            <a:ext cx="9686290" cy="19389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104F75"/>
                </a:solidFill>
                <a:effectLst/>
                <a:latin typeface="Century Gothic" panose="020B0502020202020204" pitchFamily="34" charset="0"/>
                <a:ea typeface="Times New Roman" panose="02020603050405020304" pitchFamily="18" charset="0"/>
                <a:cs typeface="Arial" panose="020B0604020202020204" pitchFamily="34" charset="0"/>
              </a:rPr>
              <a:t>This part of the test will take</a:t>
            </a:r>
            <a:r>
              <a:rPr kumimoji="0" lang="en-GB" altLang="en-US" sz="2000" b="1" i="0" u="none" strike="noStrike" cap="none" normalizeH="0" baseline="0">
                <a:ln>
                  <a:noFill/>
                </a:ln>
                <a:solidFill>
                  <a:srgbClr val="104F75"/>
                </a:solidFill>
                <a:effectLst/>
                <a:latin typeface="Century Gothic" panose="020B0502020202020204" pitchFamily="34" charset="0"/>
                <a:ea typeface="Times New Roman" panose="02020603050405020304" pitchFamily="18" charset="0"/>
                <a:cs typeface="Arial" panose="020B0604020202020204" pitchFamily="34" charset="0"/>
              </a:rPr>
              <a:t> </a:t>
            </a:r>
            <a:r>
              <a:rPr kumimoji="0" lang="en-GB" altLang="en-US" sz="2000" b="0" i="0" u="none" strike="noStrike" cap="none" normalizeH="0" baseline="0">
                <a:ln>
                  <a:noFill/>
                </a:ln>
                <a:solidFill>
                  <a:srgbClr val="104F75"/>
                </a:solidFill>
                <a:effectLst/>
                <a:latin typeface="Century Gothic" panose="020B0502020202020204" pitchFamily="34" charset="0"/>
                <a:ea typeface="Times New Roman" panose="02020603050405020304" pitchFamily="18" charset="0"/>
                <a:cs typeface="Arial" panose="020B0604020202020204" pitchFamily="34" charset="0"/>
              </a:rPr>
              <a:t>around</a:t>
            </a:r>
            <a:r>
              <a:rPr kumimoji="0" lang="en-GB" altLang="en-US" sz="2000" b="1" i="0" u="none" strike="noStrike" cap="none" normalizeH="0" baseline="0">
                <a:ln>
                  <a:noFill/>
                </a:ln>
                <a:solidFill>
                  <a:srgbClr val="104F75"/>
                </a:solidFill>
                <a:effectLst/>
                <a:latin typeface="Century Gothic" panose="020B0502020202020204" pitchFamily="34" charset="0"/>
                <a:ea typeface="Times New Roman" panose="02020603050405020304" pitchFamily="18" charset="0"/>
                <a:cs typeface="Arial" panose="020B0604020202020204" pitchFamily="34" charset="0"/>
              </a:rPr>
              <a:t> 4</a:t>
            </a:r>
            <a:r>
              <a:rPr kumimoji="0" lang="en-GB" altLang="en-US" sz="2000" b="0" i="0" u="none" strike="noStrike" cap="none" normalizeH="0" baseline="0">
                <a:ln>
                  <a:noFill/>
                </a:ln>
                <a:solidFill>
                  <a:srgbClr val="104F75"/>
                </a:solidFill>
                <a:effectLst/>
                <a:latin typeface="Century Gothic" panose="020B0502020202020204" pitchFamily="34" charset="0"/>
                <a:ea typeface="Times New Roman" panose="02020603050405020304" pitchFamily="18" charset="0"/>
                <a:cs typeface="Arial" panose="020B0604020202020204" pitchFamily="34" charset="0"/>
              </a:rPr>
              <a:t> minutes.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104F75"/>
                </a:solidFill>
                <a:effectLst/>
                <a:latin typeface="Century Gothic" panose="020B0502020202020204" pitchFamily="34" charset="0"/>
                <a:ea typeface="Times New Roman" panose="02020603050405020304" pitchFamily="18" charset="0"/>
                <a:cs typeface="Arial" panose="020B0604020202020204" pitchFamily="34" charset="0"/>
              </a:rPr>
              <a:t>  </a:t>
            </a:r>
            <a:endParaRPr kumimoji="0" lang="en-GB" altLang="en-US" sz="2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a:ln>
                  <a:noFill/>
                </a:ln>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rPr>
              <a:t>You will hear some sentences. You will hear each sentence </a:t>
            </a:r>
            <a:r>
              <a:rPr kumimoji="0" lang="en-GB" altLang="zh-CN" sz="2000" b="1" i="0" u="none" strike="noStrike" cap="none" normalizeH="0" baseline="0">
                <a:ln>
                  <a:noFill/>
                </a:ln>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rPr>
              <a:t>twice</a:t>
            </a:r>
            <a:r>
              <a:rPr kumimoji="0" lang="en-GB" altLang="zh-CN" sz="2000" b="0" i="0" u="none" strike="noStrike" cap="none" normalizeH="0" baseline="0">
                <a:ln>
                  <a:noFill/>
                </a:ln>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rPr>
              <a:t>. </a:t>
            </a:r>
            <a:endParaRPr kumimoji="0" lang="en-GB" altLang="zh-CN" sz="2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2000" b="0" i="0" u="none" strike="noStrike" cap="none" normalizeH="0" baseline="0">
              <a:ln>
                <a:noFill/>
              </a:ln>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a:ln>
                  <a:noFill/>
                </a:ln>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rPr>
              <a:t>Decide </a:t>
            </a:r>
            <a:r>
              <a:rPr kumimoji="0" lang="en-GB" altLang="zh-CN" sz="2000" b="1" i="0" u="none" strike="noStrike" cap="none" normalizeH="0" baseline="0">
                <a:ln>
                  <a:noFill/>
                </a:ln>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rPr>
              <a:t>who the verb is referring to</a:t>
            </a:r>
            <a:r>
              <a:rPr kumimoji="0" lang="en-GB" altLang="zh-CN" sz="2000" b="0" i="0" u="none" strike="noStrike" cap="none" normalizeH="0" baseline="0">
                <a:ln>
                  <a:noFill/>
                </a:ln>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rPr>
              <a:t>. </a:t>
            </a:r>
            <a:r>
              <a:rPr kumimoji="0" lang="en-GB" altLang="zh-CN" sz="2000" b="1" i="0" u="none" strike="noStrike" cap="none" normalizeH="0" baseline="0">
                <a:ln>
                  <a:noFill/>
                </a:ln>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rPr>
              <a:t>Put a</a:t>
            </a:r>
            <a:r>
              <a:rPr kumimoji="0" lang="en-GB" altLang="zh-CN" sz="2000" b="0" i="0" u="none" strike="noStrike" cap="none" normalizeH="0" baseline="0">
                <a:ln>
                  <a:noFill/>
                </a:ln>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rPr>
              <a:t> </a:t>
            </a:r>
            <a:r>
              <a:rPr kumimoji="0" lang="en-GB" altLang="zh-CN" sz="2000" b="1" i="0" u="none" strike="noStrike" cap="none" normalizeH="0" baseline="0">
                <a:ln>
                  <a:noFill/>
                </a:ln>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rPr>
              <a:t>cross (x) next to your answer.</a:t>
            </a:r>
            <a:endParaRPr kumimoji="0" lang="en-GB" altLang="zh-CN" sz="2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2000" b="0" i="0" u="none" strike="noStrike" cap="none" normalizeH="0" baseline="0">
              <a:ln>
                <a:noFill/>
              </a:ln>
              <a:solidFill>
                <a:schemeClr val="tx1"/>
              </a:solidFill>
              <a:effectLst/>
              <a:latin typeface="Arial" panose="020B0604020202020204" pitchFamily="34" charset="0"/>
            </a:endParaRPr>
          </a:p>
        </p:txBody>
      </p:sp>
      <p:sp>
        <p:nvSpPr>
          <p:cNvPr id="7" name="TextBox 6"/>
          <p:cNvSpPr txBox="1"/>
          <p:nvPr/>
        </p:nvSpPr>
        <p:spPr>
          <a:xfrm>
            <a:off x="5827706" y="4978093"/>
            <a:ext cx="547678" cy="461665"/>
          </a:xfrm>
          <a:prstGeom prst="rect">
            <a:avLst/>
          </a:prstGeom>
          <a:noFill/>
        </p:spPr>
        <p:txBody>
          <a:bodyPr wrap="square" rtlCol="0">
            <a:spAutoFit/>
          </a:bodyPr>
          <a:lstStyle/>
          <a:p>
            <a:pPr algn="l"/>
            <a:r>
              <a:rPr lang="en-GB" sz="2400">
                <a:solidFill>
                  <a:schemeClr val="accent5">
                    <a:lumMod val="50000"/>
                  </a:schemeClr>
                </a:solidFill>
              </a:rPr>
              <a:t>x</a:t>
            </a:r>
            <a:endParaRPr lang="en-GB" sz="2400" dirty="0">
              <a:solidFill>
                <a:schemeClr val="accent5">
                  <a:lumMod val="50000"/>
                </a:schemeClr>
              </a:solidFill>
            </a:endParaRPr>
          </a:p>
        </p:txBody>
      </p:sp>
      <p:sp>
        <p:nvSpPr>
          <p:cNvPr id="10" name="TextBox 9"/>
          <p:cNvSpPr txBox="1"/>
          <p:nvPr/>
        </p:nvSpPr>
        <p:spPr>
          <a:xfrm>
            <a:off x="3632833" y="4117448"/>
            <a:ext cx="547678" cy="461665"/>
          </a:xfrm>
          <a:prstGeom prst="rect">
            <a:avLst/>
          </a:prstGeom>
          <a:noFill/>
        </p:spPr>
        <p:txBody>
          <a:bodyPr wrap="square" rtlCol="0">
            <a:spAutoFit/>
          </a:bodyPr>
          <a:lstStyle/>
          <a:p>
            <a:pPr algn="l"/>
            <a:r>
              <a:rPr lang="en-GB" sz="2400">
                <a:solidFill>
                  <a:schemeClr val="accent5">
                    <a:lumMod val="50000"/>
                  </a:schemeClr>
                </a:solidFill>
              </a:rPr>
              <a:t>x</a:t>
            </a:r>
            <a:endParaRPr lang="en-GB" sz="2400" dirty="0">
              <a:solidFill>
                <a:schemeClr val="accent5">
                  <a:lumMod val="50000"/>
                </a:schemeClr>
              </a:solidFill>
            </a:endParaRPr>
          </a:p>
        </p:txBody>
      </p:sp>
      <p:pic>
        <p:nvPicPr>
          <p:cNvPr id="2" name="como frut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41960" y="4117448"/>
            <a:ext cx="609600" cy="609600"/>
          </a:xfrm>
          <a:prstGeom prst="rect">
            <a:avLst/>
          </a:prstGeom>
        </p:spPr>
      </p:pic>
      <p:pic>
        <p:nvPicPr>
          <p:cNvPr id="6" name="viaja normalmente en coche">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441960" y="4904125"/>
            <a:ext cx="609600" cy="609600"/>
          </a:xfrm>
          <a:prstGeom prst="rect">
            <a:avLst/>
          </a:prstGeom>
        </p:spPr>
      </p:pic>
    </p:spTree>
    <p:extLst>
      <p:ext uri="{BB962C8B-B14F-4D97-AF65-F5344CB8AC3E}">
        <p14:creationId xmlns:p14="http://schemas.microsoft.com/office/powerpoint/2010/main" val="161793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4562" fill="hold"/>
                                        <p:tgtEl>
                                          <p:spTgt spid="2"/>
                                        </p:tgtEl>
                                      </p:cBhvr>
                                    </p:cmd>
                                  </p:childTnLst>
                                </p:cTn>
                              </p:par>
                            </p:childTnLst>
                          </p:cTn>
                        </p:par>
                      </p:childTnLst>
                    </p:cTn>
                  </p:par>
                </p:childTnLst>
              </p:cTn>
              <p:nextCondLst>
                <p:cond evt="onClick" delay="0">
                  <p:tgtEl>
                    <p:spTgt spid="2"/>
                  </p:tgtEl>
                </p:cond>
              </p:nextCondLst>
            </p:seq>
            <p:audio>
              <p:cMediaNode vol="80000">
                <p:cTn id="20" fill="hold" display="0">
                  <p:stCondLst>
                    <p:cond delay="indefinite"/>
                  </p:stCondLst>
                  <p:endCondLst>
                    <p:cond evt="onStopAudio" delay="0">
                      <p:tgtEl>
                        <p:sldTgt/>
                      </p:tgtEl>
                    </p:cond>
                  </p:endCondLst>
                </p:cTn>
                <p:tgtEl>
                  <p:spTgt spid="2"/>
                </p:tgtEl>
              </p:cMediaNode>
            </p:audio>
            <p:seq concurrent="1" nextAc="seek">
              <p:cTn id="21" restart="whenNotActive" fill="hold" evtFilter="cancelBubble" nodeType="interactiveSeq">
                <p:stCondLst>
                  <p:cond evt="onClick" delay="0">
                    <p:tgtEl>
                      <p:spTgt spid="6"/>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6675" fill="hold"/>
                                        <p:tgtEl>
                                          <p:spTgt spid="6"/>
                                        </p:tgtEl>
                                      </p:cBhvr>
                                    </p:cmd>
                                  </p:childTnLst>
                                </p:cTn>
                              </p:par>
                            </p:childTnLst>
                          </p:cTn>
                        </p:par>
                      </p:childTnLst>
                    </p:cTn>
                  </p:par>
                </p:childTnLst>
              </p:cTn>
              <p:nextCondLst>
                <p:cond evt="onClick" delay="0">
                  <p:tgtEl>
                    <p:spTgt spid="6"/>
                  </p:tgtEl>
                </p:cond>
              </p:nextCondLst>
            </p:seq>
            <p:audio>
              <p:cMediaNode vol="80000">
                <p:cTn id="26" fill="hold" display="0">
                  <p:stCondLst>
                    <p:cond delay="indefinite"/>
                  </p:stCondLst>
                  <p:endCondLst>
                    <p:cond evt="onStopAudio" delay="0">
                      <p:tgtEl>
                        <p:sldTgt/>
                      </p:tgtEl>
                    </p:cond>
                  </p:endCondLst>
                </p:cTn>
                <p:tgtEl>
                  <p:spTgt spid="6"/>
                </p:tgtEl>
              </p:cMediaNode>
            </p:audio>
          </p:childTnLst>
        </p:cTn>
      </p:par>
    </p:tnLst>
    <p:bldLst>
      <p:bldP spid="5" grpId="0" animBg="1"/>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872704015"/>
              </p:ext>
            </p:extLst>
          </p:nvPr>
        </p:nvGraphicFramePr>
        <p:xfrm>
          <a:off x="1169795" y="4825978"/>
          <a:ext cx="9736773" cy="1207516"/>
        </p:xfrm>
        <a:graphic>
          <a:graphicData uri="http://schemas.openxmlformats.org/drawingml/2006/table">
            <a:tbl>
              <a:tblPr firstRow="1" firstCol="1" bandRow="1">
                <a:tableStyleId>{5C22544A-7EE6-4342-B048-85BDC9FD1C3A}</a:tableStyleId>
              </a:tblPr>
              <a:tblGrid>
                <a:gridCol w="6189659">
                  <a:extLst>
                    <a:ext uri="{9D8B030D-6E8A-4147-A177-3AD203B41FA5}">
                      <a16:colId xmlns:a16="http://schemas.microsoft.com/office/drawing/2014/main" val="833318671"/>
                    </a:ext>
                  </a:extLst>
                </a:gridCol>
                <a:gridCol w="2921716">
                  <a:extLst>
                    <a:ext uri="{9D8B030D-6E8A-4147-A177-3AD203B41FA5}">
                      <a16:colId xmlns:a16="http://schemas.microsoft.com/office/drawing/2014/main" val="2494574201"/>
                    </a:ext>
                  </a:extLst>
                </a:gridCol>
                <a:gridCol w="625398">
                  <a:extLst>
                    <a:ext uri="{9D8B030D-6E8A-4147-A177-3AD203B41FA5}">
                      <a16:colId xmlns:a16="http://schemas.microsoft.com/office/drawing/2014/main" val="2003025632"/>
                    </a:ext>
                  </a:extLst>
                </a:gridCol>
              </a:tblGrid>
              <a:tr h="0">
                <a:tc rowSpan="4">
                  <a:txBody>
                    <a:bodyPr/>
                    <a:lstStyle/>
                    <a:p>
                      <a:pPr>
                        <a:lnSpc>
                          <a:spcPct val="107000"/>
                        </a:lnSpc>
                        <a:spcAft>
                          <a:spcPts val="0"/>
                        </a:spcAft>
                      </a:pPr>
                      <a:r>
                        <a:rPr lang="de-DE" sz="2000" b="0">
                          <a:solidFill>
                            <a:srgbClr val="104F75"/>
                          </a:solidFill>
                          <a:effectLst/>
                        </a:rPr>
                        <a:t>2) </a:t>
                      </a:r>
                      <a:r>
                        <a:rPr lang="de-DE" sz="2000" b="1">
                          <a:solidFill>
                            <a:srgbClr val="104F75"/>
                          </a:solidFill>
                          <a:effectLst/>
                        </a:rPr>
                        <a:t>El edificio </a:t>
                      </a:r>
                      <a:r>
                        <a:rPr lang="de-DE" sz="2000" b="0">
                          <a:solidFill>
                            <a:srgbClr val="104F75"/>
                          </a:solidFill>
                          <a:effectLst/>
                        </a:rPr>
                        <a:t>es grande.</a:t>
                      </a:r>
                      <a:endParaRPr lang="en-GB" sz="2000" b="0">
                        <a:solidFill>
                          <a:srgbClr val="104F75"/>
                        </a:solidFill>
                        <a:effectLst/>
                      </a:endParaRPr>
                    </a:p>
                    <a:p>
                      <a:pPr>
                        <a:lnSpc>
                          <a:spcPct val="107000"/>
                        </a:lnSpc>
                        <a:spcAft>
                          <a:spcPts val="0"/>
                        </a:spcAft>
                      </a:pPr>
                      <a:r>
                        <a:rPr lang="de-DE" sz="2000" b="0">
                          <a:solidFill>
                            <a:srgbClr val="104F75"/>
                          </a:solidFill>
                          <a:effectLst/>
                        </a:rPr>
                        <a:t>    __________ es grande.</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b="0">
                          <a:solidFill>
                            <a:srgbClr val="104F75"/>
                          </a:solidFill>
                          <a:effectLst/>
                        </a:rPr>
                        <a:t>a) el árbol</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a:solidFill>
                            <a:srgbClr val="104F75"/>
                          </a:solidFill>
                          <a:effectLst/>
                        </a:rPr>
                        <a:t>☐</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5201727"/>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b) la película</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a:solidFill>
                            <a:srgbClr val="104F75"/>
                          </a:solidFill>
                          <a:effectLst/>
                        </a:rPr>
                        <a:t>☐</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1567874"/>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c) la estación</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a:solidFill>
                            <a:srgbClr val="104F75"/>
                          </a:solidFill>
                          <a:effectLst/>
                        </a:rPr>
                        <a:t>☐</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4989739"/>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d) el regalo</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a:solidFill>
                            <a:srgbClr val="104F75"/>
                          </a:solidFill>
                          <a:effectLst/>
                        </a:rPr>
                        <a:t>☐</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680825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43315317"/>
              </p:ext>
            </p:extLst>
          </p:nvPr>
        </p:nvGraphicFramePr>
        <p:xfrm>
          <a:off x="1160604" y="3313435"/>
          <a:ext cx="9736773" cy="1207516"/>
        </p:xfrm>
        <a:graphic>
          <a:graphicData uri="http://schemas.openxmlformats.org/drawingml/2006/table">
            <a:tbl>
              <a:tblPr firstRow="1" firstCol="1" bandRow="1">
                <a:tableStyleId>{5C22544A-7EE6-4342-B048-85BDC9FD1C3A}</a:tableStyleId>
              </a:tblPr>
              <a:tblGrid>
                <a:gridCol w="6189659">
                  <a:extLst>
                    <a:ext uri="{9D8B030D-6E8A-4147-A177-3AD203B41FA5}">
                      <a16:colId xmlns:a16="http://schemas.microsoft.com/office/drawing/2014/main" val="833318671"/>
                    </a:ext>
                  </a:extLst>
                </a:gridCol>
                <a:gridCol w="2921716">
                  <a:extLst>
                    <a:ext uri="{9D8B030D-6E8A-4147-A177-3AD203B41FA5}">
                      <a16:colId xmlns:a16="http://schemas.microsoft.com/office/drawing/2014/main" val="2494574201"/>
                    </a:ext>
                  </a:extLst>
                </a:gridCol>
                <a:gridCol w="625398">
                  <a:extLst>
                    <a:ext uri="{9D8B030D-6E8A-4147-A177-3AD203B41FA5}">
                      <a16:colId xmlns:a16="http://schemas.microsoft.com/office/drawing/2014/main" val="2003025632"/>
                    </a:ext>
                  </a:extLst>
                </a:gridCol>
              </a:tblGrid>
              <a:tr h="0">
                <a:tc rowSpan="4">
                  <a:txBody>
                    <a:bodyPr/>
                    <a:lstStyle/>
                    <a:p>
                      <a:pPr>
                        <a:lnSpc>
                          <a:spcPct val="107000"/>
                        </a:lnSpc>
                        <a:spcAft>
                          <a:spcPts val="0"/>
                        </a:spcAft>
                      </a:pPr>
                      <a:r>
                        <a:rPr lang="de-DE" sz="2000" b="0">
                          <a:solidFill>
                            <a:srgbClr val="104F75"/>
                          </a:solidFill>
                          <a:effectLst/>
                        </a:rPr>
                        <a:t>1) </a:t>
                      </a:r>
                      <a:r>
                        <a:rPr lang="en-GB" sz="2000" b="0">
                          <a:solidFill>
                            <a:srgbClr val="104F75"/>
                          </a:solidFill>
                          <a:effectLst/>
                        </a:rPr>
                        <a:t>Miro </a:t>
                      </a:r>
                      <a:r>
                        <a:rPr lang="en-GB" sz="2000" b="1">
                          <a:solidFill>
                            <a:srgbClr val="104F75"/>
                          </a:solidFill>
                          <a:effectLst/>
                        </a:rPr>
                        <a:t>la naturaleza.</a:t>
                      </a:r>
                      <a:endParaRPr lang="en-GB" sz="2000" b="0">
                        <a:solidFill>
                          <a:srgbClr val="104F75"/>
                        </a:solidFill>
                        <a:effectLst/>
                      </a:endParaRPr>
                    </a:p>
                    <a:p>
                      <a:pPr>
                        <a:lnSpc>
                          <a:spcPct val="107000"/>
                        </a:lnSpc>
                        <a:spcAft>
                          <a:spcPts val="0"/>
                        </a:spcAft>
                      </a:pPr>
                      <a:r>
                        <a:rPr lang="de-DE" sz="2000" b="0">
                          <a:solidFill>
                            <a:srgbClr val="104F75"/>
                          </a:solidFill>
                          <a:effectLst/>
                        </a:rPr>
                        <a:t>   Miro __________.</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b="0">
                          <a:solidFill>
                            <a:srgbClr val="104F75"/>
                          </a:solidFill>
                          <a:effectLst/>
                        </a:rPr>
                        <a:t>a) el</a:t>
                      </a:r>
                      <a:r>
                        <a:rPr lang="en-GB" sz="2000" b="0" baseline="0">
                          <a:solidFill>
                            <a:srgbClr val="104F75"/>
                          </a:solidFill>
                          <a:effectLst/>
                        </a:rPr>
                        <a:t> pueblo</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a:solidFill>
                            <a:srgbClr val="104F75"/>
                          </a:solidFill>
                          <a:effectLst/>
                        </a:rPr>
                        <a:t>☐</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5201727"/>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b) la puerta</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a:solidFill>
                            <a:srgbClr val="104F75"/>
                          </a:solidFill>
                          <a:effectLst/>
                        </a:rPr>
                        <a:t>☐</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1567874"/>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c) la silla</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a:solidFill>
                            <a:srgbClr val="104F75"/>
                          </a:solidFill>
                          <a:effectLst/>
                        </a:rPr>
                        <a:t>☐</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4989739"/>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d)</a:t>
                      </a:r>
                      <a:r>
                        <a:rPr lang="en-GB" sz="2000" b="0" baseline="0">
                          <a:solidFill>
                            <a:srgbClr val="104F75"/>
                          </a:solidFill>
                          <a:effectLst/>
                        </a:rPr>
                        <a:t> el campo</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a:solidFill>
                            <a:srgbClr val="104F75"/>
                          </a:solidFill>
                          <a:effectLst/>
                        </a:rPr>
                        <a:t>☐</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6808254"/>
                  </a:ext>
                </a:extLst>
              </a:tr>
            </a:tbl>
          </a:graphicData>
        </a:graphic>
      </p:graphicFrame>
      <p:sp>
        <p:nvSpPr>
          <p:cNvPr id="10" name="Rectangle 9"/>
          <p:cNvSpPr/>
          <p:nvPr/>
        </p:nvSpPr>
        <p:spPr>
          <a:xfrm>
            <a:off x="1004870" y="1370588"/>
            <a:ext cx="10048240" cy="1574149"/>
          </a:xfrm>
          <a:prstGeom prst="rect">
            <a:avLst/>
          </a:prstGeom>
        </p:spPr>
        <p:txBody>
          <a:bodyPr wrap="square">
            <a:spAutoFit/>
          </a:bodyPr>
          <a:lstStyle/>
          <a:p>
            <a:pPr>
              <a:lnSpc>
                <a:spcPct val="107000"/>
              </a:lnSpc>
              <a:spcAft>
                <a:spcPts val="0"/>
              </a:spcAft>
              <a:tabLst>
                <a:tab pos="4616450" algn="l"/>
              </a:tabLst>
            </a:pPr>
            <a:r>
              <a:rPr lang="en-GB">
                <a:solidFill>
                  <a:srgbClr val="104F75"/>
                </a:solidFill>
                <a:latin typeface="Century Gothic" panose="020B0502020202020204" pitchFamily="34" charset="0"/>
                <a:ea typeface="Times New Roman" panose="02020603050405020304" pitchFamily="18" charset="0"/>
                <a:cs typeface="Arial" panose="020B0604020202020204" pitchFamily="34" charset="0"/>
              </a:rPr>
              <a:t>This part of the test will take around </a:t>
            </a:r>
            <a:r>
              <a:rPr lang="en-GB" b="1">
                <a:solidFill>
                  <a:srgbClr val="104F75"/>
                </a:solidFill>
                <a:latin typeface="Century Gothic" panose="020B0502020202020204" pitchFamily="34" charset="0"/>
                <a:ea typeface="Times New Roman" panose="02020603050405020304" pitchFamily="18" charset="0"/>
                <a:cs typeface="Arial" panose="020B0604020202020204" pitchFamily="34" charset="0"/>
              </a:rPr>
              <a:t>5 minutes</a:t>
            </a:r>
            <a:r>
              <a:rPr lang="en-GB">
                <a:solidFill>
                  <a:srgbClr val="104F75"/>
                </a:solidFill>
                <a:latin typeface="Century Gothic" panose="020B0502020202020204" pitchFamily="34" charset="0"/>
                <a:ea typeface="Times New Roman" panose="02020603050405020304" pitchFamily="18" charset="0"/>
                <a:cs typeface="Arial" panose="020B0604020202020204" pitchFamily="34" charset="0"/>
              </a:rPr>
              <a:t>.</a:t>
            </a:r>
            <a:endParaRPr lang="en-GB">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b="1">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b="1">
                <a:solidFill>
                  <a:srgbClr val="104F75"/>
                </a:solidFill>
                <a:latin typeface="Century Gothic" panose="020B0502020202020204" pitchFamily="34" charset="0"/>
                <a:ea typeface="Times New Roman" panose="02020603050405020304" pitchFamily="18" charset="0"/>
                <a:cs typeface="Arial" panose="020B0604020202020204" pitchFamily="34" charset="0"/>
              </a:rPr>
              <a:t>PART A – SYNONYMS</a:t>
            </a:r>
            <a:endParaRPr lang="en-GB">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endParaRPr lang="en-GB">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a:solidFill>
                  <a:srgbClr val="104F75"/>
                </a:solidFill>
                <a:latin typeface="Century Gothic" panose="020B0502020202020204" pitchFamily="34" charset="0"/>
                <a:ea typeface="SimSun" panose="02010600030101010101" pitchFamily="2" charset="-122"/>
                <a:cs typeface="Times New Roman" panose="02020603050405020304" pitchFamily="18" charset="0"/>
              </a:rPr>
              <a:t>Put</a:t>
            </a:r>
            <a:r>
              <a:rPr lang="en-GB"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r>
              <a:rPr lang="en-GB">
                <a:solidFill>
                  <a:srgbClr val="104F75"/>
                </a:solidFill>
                <a:latin typeface="Century Gothic" panose="020B0502020202020204" pitchFamily="34" charset="0"/>
                <a:ea typeface="SimSun" panose="02010600030101010101" pitchFamily="2" charset="-122"/>
                <a:cs typeface="Times New Roman" panose="02020603050405020304" pitchFamily="18" charset="0"/>
              </a:rPr>
              <a:t>a </a:t>
            </a:r>
            <a:r>
              <a:rPr lang="en-GB"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cross (x)</a:t>
            </a:r>
            <a:r>
              <a:rPr lang="en-GB">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r>
              <a:rPr lang="en-GB">
                <a:solidFill>
                  <a:srgbClr val="104F75"/>
                </a:solidFill>
                <a:latin typeface="Century Gothic" panose="020B0502020202020204" pitchFamily="34" charset="0"/>
                <a:ea typeface="Times New Roman" panose="02020603050405020304" pitchFamily="18" charset="0"/>
                <a:cs typeface="Arial" panose="020B0604020202020204" pitchFamily="34" charset="0"/>
              </a:rPr>
              <a:t>next to the word with </a:t>
            </a:r>
            <a:r>
              <a:rPr lang="en-GB" b="1">
                <a:solidFill>
                  <a:srgbClr val="104F75"/>
                </a:solidFill>
                <a:latin typeface="Century Gothic" panose="020B0502020202020204" pitchFamily="34" charset="0"/>
                <a:ea typeface="Times New Roman" panose="02020603050405020304" pitchFamily="18" charset="0"/>
                <a:cs typeface="Arial" panose="020B0604020202020204" pitchFamily="34" charset="0"/>
              </a:rPr>
              <a:t>the most</a:t>
            </a:r>
            <a:r>
              <a:rPr lang="en-GB">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r>
              <a:rPr lang="en-GB" b="1">
                <a:solidFill>
                  <a:srgbClr val="104F75"/>
                </a:solidFill>
                <a:latin typeface="Century Gothic" panose="020B0502020202020204" pitchFamily="34" charset="0"/>
                <a:ea typeface="Times New Roman" panose="02020603050405020304" pitchFamily="18" charset="0"/>
                <a:cs typeface="Arial" panose="020B0604020202020204" pitchFamily="34" charset="0"/>
              </a:rPr>
              <a:t>similar </a:t>
            </a:r>
            <a:r>
              <a:rPr lang="en-GB">
                <a:solidFill>
                  <a:srgbClr val="104F75"/>
                </a:solidFill>
                <a:latin typeface="Century Gothic" panose="020B0502020202020204" pitchFamily="34" charset="0"/>
                <a:ea typeface="Times New Roman" panose="02020603050405020304" pitchFamily="18" charset="0"/>
                <a:cs typeface="Arial" panose="020B0604020202020204" pitchFamily="34" charset="0"/>
              </a:rPr>
              <a:t>meaning to the word in bold.</a:t>
            </a:r>
            <a:endParaRPr lang="en-GB">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p:txBody>
      </p:sp>
      <p:sp>
        <p:nvSpPr>
          <p:cNvPr id="4" name="Title 3"/>
          <p:cNvSpPr>
            <a:spLocks noGrp="1"/>
          </p:cNvSpPr>
          <p:nvPr>
            <p:ph type="title"/>
          </p:nvPr>
        </p:nvSpPr>
        <p:spPr>
          <a:xfrm>
            <a:off x="-72087" y="280417"/>
            <a:ext cx="7194781" cy="721474"/>
          </a:xfrm>
        </p:spPr>
        <p:txBody>
          <a:bodyPr>
            <a:noAutofit/>
          </a:bodyPr>
          <a:lstStyle/>
          <a:p>
            <a:r>
              <a:rPr lang="en-GB" sz="2800" b="1">
                <a:solidFill>
                  <a:schemeClr val="bg1"/>
                </a:solidFill>
              </a:rPr>
              <a:t>Section B: Reading - Vocabulary</a:t>
            </a:r>
            <a:endParaRPr lang="en-GB" sz="2000" b="1" dirty="0">
              <a:solidFill>
                <a:schemeClr val="bg1"/>
              </a:solidFill>
            </a:endParaRPr>
          </a:p>
        </p:txBody>
      </p:sp>
      <p:sp>
        <p:nvSpPr>
          <p:cNvPr id="5" name="Rounded Rectangular Callout 4"/>
          <p:cNvSpPr/>
          <p:nvPr/>
        </p:nvSpPr>
        <p:spPr>
          <a:xfrm>
            <a:off x="9329404" y="89262"/>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6" name="TextBox 5"/>
          <p:cNvSpPr txBox="1"/>
          <p:nvPr/>
        </p:nvSpPr>
        <p:spPr>
          <a:xfrm>
            <a:off x="10438106" y="5345734"/>
            <a:ext cx="317524" cy="411975"/>
          </a:xfrm>
          <a:prstGeom prst="rect">
            <a:avLst/>
          </a:prstGeom>
          <a:noFill/>
        </p:spPr>
        <p:txBody>
          <a:bodyPr wrap="square" rtlCol="0">
            <a:spAutoFit/>
          </a:bodyPr>
          <a:lstStyle/>
          <a:p>
            <a:pPr algn="l"/>
            <a:r>
              <a:rPr lang="en-GB" sz="2000">
                <a:solidFill>
                  <a:schemeClr val="accent5">
                    <a:lumMod val="50000"/>
                  </a:schemeClr>
                </a:solidFill>
              </a:rPr>
              <a:t>x</a:t>
            </a:r>
            <a:endParaRPr lang="en-GB" sz="2000" dirty="0">
              <a:solidFill>
                <a:schemeClr val="accent5">
                  <a:lumMod val="50000"/>
                </a:schemeClr>
              </a:solidFill>
            </a:endParaRPr>
          </a:p>
        </p:txBody>
      </p:sp>
      <p:sp>
        <p:nvSpPr>
          <p:cNvPr id="7" name="TextBox 6"/>
          <p:cNvSpPr txBox="1"/>
          <p:nvPr/>
        </p:nvSpPr>
        <p:spPr>
          <a:xfrm>
            <a:off x="10438106" y="4157844"/>
            <a:ext cx="363236" cy="400110"/>
          </a:xfrm>
          <a:prstGeom prst="rect">
            <a:avLst/>
          </a:prstGeom>
          <a:noFill/>
        </p:spPr>
        <p:txBody>
          <a:bodyPr wrap="square" rtlCol="0">
            <a:spAutoFit/>
          </a:bodyPr>
          <a:lstStyle/>
          <a:p>
            <a:pPr algn="l"/>
            <a:r>
              <a:rPr lang="en-GB" sz="2000" dirty="0">
                <a:solidFill>
                  <a:srgbClr val="104F75"/>
                </a:solidFill>
              </a:rPr>
              <a:t>x</a:t>
            </a:r>
          </a:p>
        </p:txBody>
      </p:sp>
    </p:spTree>
    <p:extLst>
      <p:ext uri="{BB962C8B-B14F-4D97-AF65-F5344CB8AC3E}">
        <p14:creationId xmlns:p14="http://schemas.microsoft.com/office/powerpoint/2010/main" val="45584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973451124"/>
              </p:ext>
            </p:extLst>
          </p:nvPr>
        </p:nvGraphicFramePr>
        <p:xfrm>
          <a:off x="1169795" y="4825978"/>
          <a:ext cx="9736773" cy="1207516"/>
        </p:xfrm>
        <a:graphic>
          <a:graphicData uri="http://schemas.openxmlformats.org/drawingml/2006/table">
            <a:tbl>
              <a:tblPr firstRow="1" firstCol="1" bandRow="1">
                <a:tableStyleId>{5C22544A-7EE6-4342-B048-85BDC9FD1C3A}</a:tableStyleId>
              </a:tblPr>
              <a:tblGrid>
                <a:gridCol w="6189659">
                  <a:extLst>
                    <a:ext uri="{9D8B030D-6E8A-4147-A177-3AD203B41FA5}">
                      <a16:colId xmlns:a16="http://schemas.microsoft.com/office/drawing/2014/main" val="833318671"/>
                    </a:ext>
                  </a:extLst>
                </a:gridCol>
                <a:gridCol w="2921716">
                  <a:extLst>
                    <a:ext uri="{9D8B030D-6E8A-4147-A177-3AD203B41FA5}">
                      <a16:colId xmlns:a16="http://schemas.microsoft.com/office/drawing/2014/main" val="2494574201"/>
                    </a:ext>
                  </a:extLst>
                </a:gridCol>
                <a:gridCol w="625398">
                  <a:extLst>
                    <a:ext uri="{9D8B030D-6E8A-4147-A177-3AD203B41FA5}">
                      <a16:colId xmlns:a16="http://schemas.microsoft.com/office/drawing/2014/main" val="2003025632"/>
                    </a:ext>
                  </a:extLst>
                </a:gridCol>
              </a:tblGrid>
              <a:tr h="0">
                <a:tc rowSpan="4">
                  <a:txBody>
                    <a:bodyPr/>
                    <a:lstStyle/>
                    <a:p>
                      <a:pPr>
                        <a:lnSpc>
                          <a:spcPct val="107000"/>
                        </a:lnSpc>
                        <a:spcAft>
                          <a:spcPts val="0"/>
                        </a:spcAft>
                      </a:pPr>
                      <a:r>
                        <a:rPr lang="de-DE" sz="2000" b="0" dirty="0">
                          <a:solidFill>
                            <a:srgbClr val="104F75"/>
                          </a:solidFill>
                          <a:effectLst/>
                        </a:rPr>
                        <a:t>2) La película es </a:t>
                      </a:r>
                      <a:r>
                        <a:rPr lang="de-DE" sz="2000" b="1" dirty="0">
                          <a:solidFill>
                            <a:srgbClr val="104F75"/>
                          </a:solidFill>
                          <a:effectLst/>
                        </a:rPr>
                        <a:t>aburrida</a:t>
                      </a:r>
                      <a:r>
                        <a:rPr lang="de-DE" sz="2000" b="0" dirty="0">
                          <a:solidFill>
                            <a:srgbClr val="104F75"/>
                          </a:solidFill>
                          <a:effectLst/>
                        </a:rPr>
                        <a:t>.</a:t>
                      </a:r>
                      <a:endParaRPr lang="en-GB" sz="2000" b="0" dirty="0">
                        <a:solidFill>
                          <a:srgbClr val="104F75"/>
                        </a:solidFill>
                        <a:effectLst/>
                      </a:endParaRPr>
                    </a:p>
                    <a:p>
                      <a:pPr>
                        <a:lnSpc>
                          <a:spcPct val="107000"/>
                        </a:lnSpc>
                        <a:spcAft>
                          <a:spcPts val="0"/>
                        </a:spcAft>
                      </a:pPr>
                      <a:r>
                        <a:rPr lang="de-DE" sz="2000" b="0" dirty="0">
                          <a:solidFill>
                            <a:srgbClr val="104F75"/>
                          </a:solidFill>
                          <a:effectLst/>
                        </a:rPr>
                        <a:t>    La película es __________.</a:t>
                      </a:r>
                      <a:endParaRPr lang="en-GB" sz="2000" b="0" dirty="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b="0">
                          <a:solidFill>
                            <a:srgbClr val="104F75"/>
                          </a:solidFill>
                          <a:effectLst/>
                        </a:rPr>
                        <a:t>a) correcta</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a:solidFill>
                            <a:srgbClr val="104F75"/>
                          </a:solidFill>
                          <a:effectLst/>
                        </a:rPr>
                        <a:t>☐</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5201727"/>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b) interesante</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a:solidFill>
                            <a:srgbClr val="104F75"/>
                          </a:solidFill>
                          <a:effectLst/>
                        </a:rPr>
                        <a:t>☐</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1567874"/>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c) nerviosa</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a:solidFill>
                            <a:srgbClr val="104F75"/>
                          </a:solidFill>
                          <a:effectLst/>
                        </a:rPr>
                        <a:t>☐</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4989739"/>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d) lista</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rgbClr val="104F75"/>
                          </a:solidFill>
                          <a:effectLst/>
                        </a:rPr>
                        <a:t>☐</a:t>
                      </a:r>
                      <a:endParaRPr lang="en-GB" sz="2000" b="0" dirty="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680825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853126830"/>
              </p:ext>
            </p:extLst>
          </p:nvPr>
        </p:nvGraphicFramePr>
        <p:xfrm>
          <a:off x="1160604" y="3313435"/>
          <a:ext cx="9736773" cy="1207516"/>
        </p:xfrm>
        <a:graphic>
          <a:graphicData uri="http://schemas.openxmlformats.org/drawingml/2006/table">
            <a:tbl>
              <a:tblPr firstRow="1" firstCol="1" bandRow="1">
                <a:tableStyleId>{5C22544A-7EE6-4342-B048-85BDC9FD1C3A}</a:tableStyleId>
              </a:tblPr>
              <a:tblGrid>
                <a:gridCol w="6189659">
                  <a:extLst>
                    <a:ext uri="{9D8B030D-6E8A-4147-A177-3AD203B41FA5}">
                      <a16:colId xmlns:a16="http://schemas.microsoft.com/office/drawing/2014/main" val="833318671"/>
                    </a:ext>
                  </a:extLst>
                </a:gridCol>
                <a:gridCol w="2921716">
                  <a:extLst>
                    <a:ext uri="{9D8B030D-6E8A-4147-A177-3AD203B41FA5}">
                      <a16:colId xmlns:a16="http://schemas.microsoft.com/office/drawing/2014/main" val="2494574201"/>
                    </a:ext>
                  </a:extLst>
                </a:gridCol>
                <a:gridCol w="625398">
                  <a:extLst>
                    <a:ext uri="{9D8B030D-6E8A-4147-A177-3AD203B41FA5}">
                      <a16:colId xmlns:a16="http://schemas.microsoft.com/office/drawing/2014/main" val="2003025632"/>
                    </a:ext>
                  </a:extLst>
                </a:gridCol>
              </a:tblGrid>
              <a:tr h="0">
                <a:tc rowSpan="4">
                  <a:txBody>
                    <a:bodyPr/>
                    <a:lstStyle/>
                    <a:p>
                      <a:pPr>
                        <a:lnSpc>
                          <a:spcPct val="107000"/>
                        </a:lnSpc>
                        <a:spcAft>
                          <a:spcPts val="0"/>
                        </a:spcAft>
                      </a:pPr>
                      <a:r>
                        <a:rPr lang="de-DE" sz="2000" b="0">
                          <a:solidFill>
                            <a:srgbClr val="104F75"/>
                          </a:solidFill>
                          <a:effectLst/>
                        </a:rPr>
                        <a:t>1) </a:t>
                      </a:r>
                      <a:r>
                        <a:rPr lang="en-GB" sz="2000" b="0">
                          <a:solidFill>
                            <a:srgbClr val="104F75"/>
                          </a:solidFill>
                          <a:effectLst/>
                        </a:rPr>
                        <a:t>Llega </a:t>
                      </a:r>
                      <a:r>
                        <a:rPr lang="en-GB" sz="2000" b="1">
                          <a:solidFill>
                            <a:srgbClr val="104F75"/>
                          </a:solidFill>
                          <a:effectLst/>
                        </a:rPr>
                        <a:t>tarde</a:t>
                      </a:r>
                      <a:r>
                        <a:rPr lang="en-GB" sz="2000" b="0">
                          <a:solidFill>
                            <a:srgbClr val="104F75"/>
                          </a:solidFill>
                          <a:effectLst/>
                        </a:rPr>
                        <a:t>.</a:t>
                      </a:r>
                    </a:p>
                    <a:p>
                      <a:pPr>
                        <a:lnSpc>
                          <a:spcPct val="107000"/>
                        </a:lnSpc>
                        <a:spcAft>
                          <a:spcPts val="0"/>
                        </a:spcAft>
                      </a:pPr>
                      <a:r>
                        <a:rPr lang="de-DE" sz="2000" b="0">
                          <a:solidFill>
                            <a:srgbClr val="104F75"/>
                          </a:solidFill>
                          <a:effectLst/>
                        </a:rPr>
                        <a:t>   </a:t>
                      </a:r>
                      <a:r>
                        <a:rPr lang="en-GB" sz="2000" b="0">
                          <a:solidFill>
                            <a:srgbClr val="104F75"/>
                          </a:solidFill>
                          <a:effectLst/>
                        </a:rPr>
                        <a:t>Llega </a:t>
                      </a:r>
                      <a:r>
                        <a:rPr lang="de-DE" sz="2000" b="0">
                          <a:solidFill>
                            <a:srgbClr val="104F75"/>
                          </a:solidFill>
                          <a:effectLst/>
                        </a:rPr>
                        <a:t>__________.</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b="0">
                          <a:solidFill>
                            <a:srgbClr val="104F75"/>
                          </a:solidFill>
                          <a:effectLst/>
                        </a:rPr>
                        <a:t>a) temprano</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a:solidFill>
                            <a:srgbClr val="104F75"/>
                          </a:solidFill>
                          <a:effectLst/>
                        </a:rPr>
                        <a:t>☐</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5201727"/>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b) bonito</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a:solidFill>
                            <a:srgbClr val="104F75"/>
                          </a:solidFill>
                          <a:effectLst/>
                        </a:rPr>
                        <a:t>☐</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1567874"/>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c) caro</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a:solidFill>
                            <a:srgbClr val="104F75"/>
                          </a:solidFill>
                          <a:effectLst/>
                        </a:rPr>
                        <a:t>☐</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4989739"/>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d) barato</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a:solidFill>
                            <a:srgbClr val="104F75"/>
                          </a:solidFill>
                          <a:effectLst/>
                        </a:rPr>
                        <a:t>☐</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6808254"/>
                  </a:ext>
                </a:extLst>
              </a:tr>
            </a:tbl>
          </a:graphicData>
        </a:graphic>
      </p:graphicFrame>
      <p:sp>
        <p:nvSpPr>
          <p:cNvPr id="10" name="Rectangle 9"/>
          <p:cNvSpPr/>
          <p:nvPr/>
        </p:nvSpPr>
        <p:spPr>
          <a:xfrm>
            <a:off x="1004870" y="1370588"/>
            <a:ext cx="10048240" cy="1600438"/>
          </a:xfrm>
          <a:prstGeom prst="rect">
            <a:avLst/>
          </a:prstGeom>
        </p:spPr>
        <p:txBody>
          <a:bodyPr wrap="square">
            <a:spAutoFit/>
          </a:bodyPr>
          <a:lstStyle/>
          <a:p>
            <a:r>
              <a:rPr lang="en-GB" sz="2000" b="1">
                <a:solidFill>
                  <a:srgbClr val="104F75"/>
                </a:solidFill>
              </a:rPr>
              <a:t>PART B – OPPOSITES</a:t>
            </a:r>
            <a:endParaRPr lang="en-GB" sz="2000">
              <a:solidFill>
                <a:srgbClr val="104F75"/>
              </a:solidFill>
            </a:endParaRPr>
          </a:p>
          <a:p>
            <a:r>
              <a:rPr lang="en-GB" sz="2000" b="1">
                <a:solidFill>
                  <a:srgbClr val="104F75"/>
                </a:solidFill>
              </a:rPr>
              <a:t> </a:t>
            </a:r>
            <a:endParaRPr lang="en-GB" sz="2000">
              <a:solidFill>
                <a:srgbClr val="104F75"/>
              </a:solidFill>
            </a:endParaRPr>
          </a:p>
          <a:p>
            <a:r>
              <a:rPr lang="en-GB" sz="2000">
                <a:solidFill>
                  <a:srgbClr val="104F75"/>
                </a:solidFill>
              </a:rPr>
              <a:t>Put a </a:t>
            </a:r>
            <a:r>
              <a:rPr lang="en-GB" sz="2000" b="1">
                <a:solidFill>
                  <a:srgbClr val="104F75"/>
                </a:solidFill>
              </a:rPr>
              <a:t>cross (x)</a:t>
            </a:r>
            <a:r>
              <a:rPr lang="en-GB" sz="2000">
                <a:solidFill>
                  <a:srgbClr val="104F75"/>
                </a:solidFill>
              </a:rPr>
              <a:t> next to the word which has the </a:t>
            </a:r>
            <a:r>
              <a:rPr lang="en-GB" sz="2000" b="1">
                <a:solidFill>
                  <a:srgbClr val="104F75"/>
                </a:solidFill>
              </a:rPr>
              <a:t>opposite </a:t>
            </a:r>
            <a:r>
              <a:rPr lang="en-GB" sz="2000">
                <a:solidFill>
                  <a:srgbClr val="104F75"/>
                </a:solidFill>
              </a:rPr>
              <a:t>meaning to the word in bold.</a:t>
            </a:r>
          </a:p>
          <a:p>
            <a:r>
              <a:rPr lang="en-GB"/>
              <a:t> </a:t>
            </a:r>
          </a:p>
        </p:txBody>
      </p:sp>
      <p:sp>
        <p:nvSpPr>
          <p:cNvPr id="4" name="Title 3"/>
          <p:cNvSpPr>
            <a:spLocks noGrp="1"/>
          </p:cNvSpPr>
          <p:nvPr>
            <p:ph type="title"/>
          </p:nvPr>
        </p:nvSpPr>
        <p:spPr>
          <a:xfrm>
            <a:off x="-72087" y="280417"/>
            <a:ext cx="7194781" cy="721474"/>
          </a:xfrm>
        </p:spPr>
        <p:txBody>
          <a:bodyPr>
            <a:noAutofit/>
          </a:bodyPr>
          <a:lstStyle/>
          <a:p>
            <a:r>
              <a:rPr lang="en-GB" sz="2800" b="1">
                <a:solidFill>
                  <a:schemeClr val="bg1"/>
                </a:solidFill>
              </a:rPr>
              <a:t>Section B: Reading - Vocabulary</a:t>
            </a:r>
            <a:endParaRPr lang="en-GB" sz="2000" b="1" dirty="0">
              <a:solidFill>
                <a:schemeClr val="bg1"/>
              </a:solidFill>
            </a:endParaRPr>
          </a:p>
        </p:txBody>
      </p:sp>
      <p:sp>
        <p:nvSpPr>
          <p:cNvPr id="5" name="Rounded Rectangular Callout 4"/>
          <p:cNvSpPr/>
          <p:nvPr/>
        </p:nvSpPr>
        <p:spPr>
          <a:xfrm>
            <a:off x="9329404" y="89262"/>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6" name="TextBox 5"/>
          <p:cNvSpPr txBox="1"/>
          <p:nvPr/>
        </p:nvSpPr>
        <p:spPr>
          <a:xfrm>
            <a:off x="10447020" y="5072962"/>
            <a:ext cx="308610" cy="400110"/>
          </a:xfrm>
          <a:prstGeom prst="rect">
            <a:avLst/>
          </a:prstGeom>
          <a:noFill/>
        </p:spPr>
        <p:txBody>
          <a:bodyPr wrap="square" rtlCol="0">
            <a:spAutoFit/>
          </a:bodyPr>
          <a:lstStyle/>
          <a:p>
            <a:pPr algn="l"/>
            <a:r>
              <a:rPr lang="en-GB" sz="2000">
                <a:solidFill>
                  <a:schemeClr val="accent5">
                    <a:lumMod val="50000"/>
                  </a:schemeClr>
                </a:solidFill>
              </a:rPr>
              <a:t>x</a:t>
            </a:r>
            <a:endParaRPr lang="en-GB" sz="2000" dirty="0">
              <a:solidFill>
                <a:schemeClr val="accent5">
                  <a:lumMod val="50000"/>
                </a:schemeClr>
              </a:solidFill>
            </a:endParaRPr>
          </a:p>
        </p:txBody>
      </p:sp>
      <p:sp>
        <p:nvSpPr>
          <p:cNvPr id="7" name="TextBox 6"/>
          <p:cNvSpPr txBox="1"/>
          <p:nvPr/>
        </p:nvSpPr>
        <p:spPr>
          <a:xfrm>
            <a:off x="10434320" y="3236953"/>
            <a:ext cx="336542" cy="400110"/>
          </a:xfrm>
          <a:prstGeom prst="rect">
            <a:avLst/>
          </a:prstGeom>
          <a:noFill/>
        </p:spPr>
        <p:txBody>
          <a:bodyPr wrap="square" rtlCol="0">
            <a:spAutoFit/>
          </a:bodyPr>
          <a:lstStyle/>
          <a:p>
            <a:pPr algn="l"/>
            <a:r>
              <a:rPr lang="en-GB" sz="2000">
                <a:solidFill>
                  <a:srgbClr val="104F75"/>
                </a:solidFill>
              </a:rPr>
              <a:t>x</a:t>
            </a:r>
            <a:endParaRPr lang="en-GB" sz="2000" dirty="0">
              <a:solidFill>
                <a:srgbClr val="104F75"/>
              </a:solidFill>
            </a:endParaRPr>
          </a:p>
        </p:txBody>
      </p:sp>
    </p:spTree>
    <p:extLst>
      <p:ext uri="{BB962C8B-B14F-4D97-AF65-F5344CB8AC3E}">
        <p14:creationId xmlns:p14="http://schemas.microsoft.com/office/powerpoint/2010/main" val="326105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4206058969"/>
              </p:ext>
            </p:extLst>
          </p:nvPr>
        </p:nvGraphicFramePr>
        <p:xfrm>
          <a:off x="1169795" y="4825978"/>
          <a:ext cx="9736773" cy="1207516"/>
        </p:xfrm>
        <a:graphic>
          <a:graphicData uri="http://schemas.openxmlformats.org/drawingml/2006/table">
            <a:tbl>
              <a:tblPr firstRow="1" firstCol="1" bandRow="1">
                <a:tableStyleId>{5C22544A-7EE6-4342-B048-85BDC9FD1C3A}</a:tableStyleId>
              </a:tblPr>
              <a:tblGrid>
                <a:gridCol w="6189659">
                  <a:extLst>
                    <a:ext uri="{9D8B030D-6E8A-4147-A177-3AD203B41FA5}">
                      <a16:colId xmlns:a16="http://schemas.microsoft.com/office/drawing/2014/main" val="833318671"/>
                    </a:ext>
                  </a:extLst>
                </a:gridCol>
                <a:gridCol w="2921716">
                  <a:extLst>
                    <a:ext uri="{9D8B030D-6E8A-4147-A177-3AD203B41FA5}">
                      <a16:colId xmlns:a16="http://schemas.microsoft.com/office/drawing/2014/main" val="2494574201"/>
                    </a:ext>
                  </a:extLst>
                </a:gridCol>
                <a:gridCol w="625398">
                  <a:extLst>
                    <a:ext uri="{9D8B030D-6E8A-4147-A177-3AD203B41FA5}">
                      <a16:colId xmlns:a16="http://schemas.microsoft.com/office/drawing/2014/main" val="2003025632"/>
                    </a:ext>
                  </a:extLst>
                </a:gridCol>
              </a:tblGrid>
              <a:tr h="0">
                <a:tc rowSpan="4">
                  <a:txBody>
                    <a:bodyPr/>
                    <a:lstStyle/>
                    <a:p>
                      <a:pPr>
                        <a:lnSpc>
                          <a:spcPct val="107000"/>
                        </a:lnSpc>
                        <a:spcAft>
                          <a:spcPts val="0"/>
                        </a:spcAft>
                      </a:pPr>
                      <a:r>
                        <a:rPr lang="de-DE" sz="2000" b="0">
                          <a:solidFill>
                            <a:srgbClr val="104F75"/>
                          </a:solidFill>
                          <a:effectLst/>
                        </a:rPr>
                        <a:t>2) </a:t>
                      </a:r>
                      <a:r>
                        <a:rPr lang="en-GB" sz="2000" b="0">
                          <a:solidFill>
                            <a:srgbClr val="104F75"/>
                          </a:solidFill>
                          <a:effectLst/>
                        </a:rPr>
                        <a:t>trabajar</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b="0">
                          <a:solidFill>
                            <a:srgbClr val="104F75"/>
                          </a:solidFill>
                          <a:effectLst/>
                        </a:rPr>
                        <a:t>a) estudiar</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a:solidFill>
                            <a:srgbClr val="104F75"/>
                          </a:solidFill>
                          <a:effectLst/>
                        </a:rPr>
                        <a:t>☐</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5201727"/>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b) comer</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a:solidFill>
                            <a:srgbClr val="104F75"/>
                          </a:solidFill>
                          <a:effectLst/>
                        </a:rPr>
                        <a:t>☐</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1567874"/>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c) jugar</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a:solidFill>
                            <a:srgbClr val="104F75"/>
                          </a:solidFill>
                          <a:effectLst/>
                        </a:rPr>
                        <a:t>☐</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4989739"/>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d) descansar</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a:solidFill>
                            <a:srgbClr val="104F75"/>
                          </a:solidFill>
                          <a:effectLst/>
                        </a:rPr>
                        <a:t>☐</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680825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78561323"/>
              </p:ext>
            </p:extLst>
          </p:nvPr>
        </p:nvGraphicFramePr>
        <p:xfrm>
          <a:off x="1160604" y="3313435"/>
          <a:ext cx="9736773" cy="1207516"/>
        </p:xfrm>
        <a:graphic>
          <a:graphicData uri="http://schemas.openxmlformats.org/drawingml/2006/table">
            <a:tbl>
              <a:tblPr firstRow="1" firstCol="1" bandRow="1">
                <a:tableStyleId>{5C22544A-7EE6-4342-B048-85BDC9FD1C3A}</a:tableStyleId>
              </a:tblPr>
              <a:tblGrid>
                <a:gridCol w="6189659">
                  <a:extLst>
                    <a:ext uri="{9D8B030D-6E8A-4147-A177-3AD203B41FA5}">
                      <a16:colId xmlns:a16="http://schemas.microsoft.com/office/drawing/2014/main" val="833318671"/>
                    </a:ext>
                  </a:extLst>
                </a:gridCol>
                <a:gridCol w="2921716">
                  <a:extLst>
                    <a:ext uri="{9D8B030D-6E8A-4147-A177-3AD203B41FA5}">
                      <a16:colId xmlns:a16="http://schemas.microsoft.com/office/drawing/2014/main" val="2494574201"/>
                    </a:ext>
                  </a:extLst>
                </a:gridCol>
                <a:gridCol w="625398">
                  <a:extLst>
                    <a:ext uri="{9D8B030D-6E8A-4147-A177-3AD203B41FA5}">
                      <a16:colId xmlns:a16="http://schemas.microsoft.com/office/drawing/2014/main" val="2003025632"/>
                    </a:ext>
                  </a:extLst>
                </a:gridCol>
              </a:tblGrid>
              <a:tr h="0">
                <a:tc rowSpan="4">
                  <a:txBody>
                    <a:bodyPr/>
                    <a:lstStyle/>
                    <a:p>
                      <a:pPr>
                        <a:lnSpc>
                          <a:spcPct val="107000"/>
                        </a:lnSpc>
                        <a:spcAft>
                          <a:spcPts val="0"/>
                        </a:spcAft>
                      </a:pPr>
                      <a:r>
                        <a:rPr lang="de-DE" sz="2000" b="0" dirty="0">
                          <a:solidFill>
                            <a:srgbClr val="104F75"/>
                          </a:solidFill>
                          <a:effectLst/>
                        </a:rPr>
                        <a:t>1) </a:t>
                      </a:r>
                      <a:r>
                        <a:rPr lang="en-GB" sz="2000" b="0" dirty="0">
                          <a:solidFill>
                            <a:srgbClr val="104F75"/>
                          </a:solidFill>
                          <a:effectLst/>
                        </a:rPr>
                        <a:t>el pueblo</a:t>
                      </a:r>
                      <a:endParaRPr lang="en-GB" sz="2000" b="0" dirty="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b="0">
                          <a:solidFill>
                            <a:srgbClr val="104F75"/>
                          </a:solidFill>
                          <a:effectLst/>
                        </a:rPr>
                        <a:t>a) la ventana</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a:solidFill>
                            <a:srgbClr val="104F75"/>
                          </a:solidFill>
                          <a:effectLst/>
                        </a:rPr>
                        <a:t>☐</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5201727"/>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b) la mesa</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a:solidFill>
                            <a:srgbClr val="104F75"/>
                          </a:solidFill>
                          <a:effectLst/>
                        </a:rPr>
                        <a:t>☐</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1567874"/>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c) la planta</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a:solidFill>
                            <a:srgbClr val="104F75"/>
                          </a:solidFill>
                          <a:effectLst/>
                        </a:rPr>
                        <a:t>☐</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4989739"/>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d) la plaza</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rgbClr val="104F75"/>
                          </a:solidFill>
                          <a:effectLst/>
                        </a:rPr>
                        <a:t>☐</a:t>
                      </a:r>
                      <a:endParaRPr lang="en-GB" sz="2000" b="0" dirty="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6808254"/>
                  </a:ext>
                </a:extLst>
              </a:tr>
            </a:tbl>
          </a:graphicData>
        </a:graphic>
      </p:graphicFrame>
      <p:sp>
        <p:nvSpPr>
          <p:cNvPr id="10" name="Rectangle 9"/>
          <p:cNvSpPr/>
          <p:nvPr/>
        </p:nvSpPr>
        <p:spPr>
          <a:xfrm>
            <a:off x="1004870" y="1370588"/>
            <a:ext cx="10048240" cy="1200329"/>
          </a:xfrm>
          <a:prstGeom prst="rect">
            <a:avLst/>
          </a:prstGeom>
        </p:spPr>
        <p:txBody>
          <a:bodyPr wrap="square">
            <a:spAutoFit/>
          </a:bodyPr>
          <a:lstStyle/>
          <a:p>
            <a:r>
              <a:rPr lang="en-GB" b="1">
                <a:solidFill>
                  <a:srgbClr val="104F75"/>
                </a:solidFill>
              </a:rPr>
              <a:t>PART C – ASSOCIATIONS</a:t>
            </a:r>
            <a:endParaRPr lang="en-GB">
              <a:solidFill>
                <a:srgbClr val="104F75"/>
              </a:solidFill>
            </a:endParaRPr>
          </a:p>
          <a:p>
            <a:r>
              <a:rPr lang="en-GB" b="1">
                <a:solidFill>
                  <a:srgbClr val="104F75"/>
                </a:solidFill>
              </a:rPr>
              <a:t> </a:t>
            </a:r>
            <a:endParaRPr lang="en-GB">
              <a:solidFill>
                <a:srgbClr val="104F75"/>
              </a:solidFill>
            </a:endParaRPr>
          </a:p>
          <a:p>
            <a:r>
              <a:rPr lang="en-GB">
                <a:solidFill>
                  <a:srgbClr val="104F75"/>
                </a:solidFill>
              </a:rPr>
              <a:t>Put a </a:t>
            </a:r>
            <a:r>
              <a:rPr lang="en-GB" b="1">
                <a:solidFill>
                  <a:srgbClr val="104F75"/>
                </a:solidFill>
              </a:rPr>
              <a:t>cross (x)</a:t>
            </a:r>
            <a:r>
              <a:rPr lang="en-GB">
                <a:solidFill>
                  <a:srgbClr val="104F75"/>
                </a:solidFill>
              </a:rPr>
              <a:t> next to the word which </a:t>
            </a:r>
            <a:r>
              <a:rPr lang="en-GB" b="1">
                <a:solidFill>
                  <a:srgbClr val="104F75"/>
                </a:solidFill>
              </a:rPr>
              <a:t>best goes together</a:t>
            </a:r>
            <a:r>
              <a:rPr lang="en-GB">
                <a:solidFill>
                  <a:srgbClr val="104F75"/>
                </a:solidFill>
              </a:rPr>
              <a:t> with the word in bold.</a:t>
            </a:r>
          </a:p>
          <a:p>
            <a:r>
              <a:rPr lang="en-GB">
                <a:solidFill>
                  <a:srgbClr val="104F75"/>
                </a:solidFill>
              </a:rPr>
              <a:t> </a:t>
            </a:r>
          </a:p>
        </p:txBody>
      </p:sp>
      <p:sp>
        <p:nvSpPr>
          <p:cNvPr id="4" name="Title 3"/>
          <p:cNvSpPr>
            <a:spLocks noGrp="1"/>
          </p:cNvSpPr>
          <p:nvPr>
            <p:ph type="title"/>
          </p:nvPr>
        </p:nvSpPr>
        <p:spPr>
          <a:xfrm>
            <a:off x="-72087" y="280417"/>
            <a:ext cx="7194781" cy="721474"/>
          </a:xfrm>
        </p:spPr>
        <p:txBody>
          <a:bodyPr>
            <a:noAutofit/>
          </a:bodyPr>
          <a:lstStyle/>
          <a:p>
            <a:r>
              <a:rPr lang="en-GB" sz="2800" b="1">
                <a:solidFill>
                  <a:schemeClr val="bg1"/>
                </a:solidFill>
              </a:rPr>
              <a:t>Section B: Reading - Vocabulary</a:t>
            </a:r>
            <a:endParaRPr lang="en-GB" sz="2000" b="1" dirty="0">
              <a:solidFill>
                <a:schemeClr val="bg1"/>
              </a:solidFill>
            </a:endParaRPr>
          </a:p>
        </p:txBody>
      </p:sp>
      <p:sp>
        <p:nvSpPr>
          <p:cNvPr id="5" name="Rounded Rectangular Callout 4"/>
          <p:cNvSpPr/>
          <p:nvPr/>
        </p:nvSpPr>
        <p:spPr>
          <a:xfrm>
            <a:off x="9329404" y="89262"/>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6" name="TextBox 5"/>
          <p:cNvSpPr txBox="1"/>
          <p:nvPr/>
        </p:nvSpPr>
        <p:spPr>
          <a:xfrm>
            <a:off x="10438106" y="4740538"/>
            <a:ext cx="363236" cy="400110"/>
          </a:xfrm>
          <a:prstGeom prst="rect">
            <a:avLst/>
          </a:prstGeom>
          <a:noFill/>
        </p:spPr>
        <p:txBody>
          <a:bodyPr wrap="square" rtlCol="0">
            <a:spAutoFit/>
          </a:bodyPr>
          <a:lstStyle/>
          <a:p>
            <a:pPr algn="l"/>
            <a:r>
              <a:rPr lang="en-GB" sz="2000">
                <a:solidFill>
                  <a:schemeClr val="accent5">
                    <a:lumMod val="50000"/>
                  </a:schemeClr>
                </a:solidFill>
              </a:rPr>
              <a:t>x</a:t>
            </a:r>
            <a:endParaRPr lang="en-GB" sz="2000" dirty="0">
              <a:solidFill>
                <a:schemeClr val="accent5">
                  <a:lumMod val="50000"/>
                </a:schemeClr>
              </a:solidFill>
            </a:endParaRPr>
          </a:p>
        </p:txBody>
      </p:sp>
      <p:sp>
        <p:nvSpPr>
          <p:cNvPr id="7" name="TextBox 6"/>
          <p:cNvSpPr txBox="1"/>
          <p:nvPr/>
        </p:nvSpPr>
        <p:spPr>
          <a:xfrm>
            <a:off x="10438106" y="4153995"/>
            <a:ext cx="363236" cy="400110"/>
          </a:xfrm>
          <a:prstGeom prst="rect">
            <a:avLst/>
          </a:prstGeom>
          <a:noFill/>
        </p:spPr>
        <p:txBody>
          <a:bodyPr wrap="square" rtlCol="0">
            <a:spAutoFit/>
          </a:bodyPr>
          <a:lstStyle/>
          <a:p>
            <a:pPr algn="l"/>
            <a:r>
              <a:rPr lang="en-GB" sz="2000">
                <a:solidFill>
                  <a:srgbClr val="104F75"/>
                </a:solidFill>
              </a:rPr>
              <a:t>x</a:t>
            </a:r>
            <a:endParaRPr lang="en-GB" sz="2000" dirty="0">
              <a:solidFill>
                <a:srgbClr val="104F75"/>
              </a:solidFill>
            </a:endParaRPr>
          </a:p>
        </p:txBody>
      </p:sp>
    </p:spTree>
    <p:extLst>
      <p:ext uri="{BB962C8B-B14F-4D97-AF65-F5344CB8AC3E}">
        <p14:creationId xmlns:p14="http://schemas.microsoft.com/office/powerpoint/2010/main" val="392960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4" name="Title 3"/>
          <p:cNvSpPr>
            <a:spLocks noGrp="1"/>
          </p:cNvSpPr>
          <p:nvPr>
            <p:ph type="title"/>
          </p:nvPr>
        </p:nvSpPr>
        <p:spPr>
          <a:xfrm>
            <a:off x="-72087" y="280417"/>
            <a:ext cx="7531665" cy="721474"/>
          </a:xfrm>
        </p:spPr>
        <p:txBody>
          <a:bodyPr>
            <a:normAutofit/>
          </a:bodyPr>
          <a:lstStyle/>
          <a:p>
            <a:r>
              <a:rPr lang="en-GB" sz="2800" b="1">
                <a:solidFill>
                  <a:schemeClr val="bg1"/>
                </a:solidFill>
              </a:rPr>
              <a:t>Section B: Reading - Grammar</a:t>
            </a:r>
            <a:endParaRPr lang="en-GB" sz="2800" b="1" dirty="0">
              <a:solidFill>
                <a:schemeClr val="bg1"/>
              </a:solidFill>
            </a:endParaRPr>
          </a:p>
        </p:txBody>
      </p:sp>
      <p:sp>
        <p:nvSpPr>
          <p:cNvPr id="2" name="Rectangle 2"/>
          <p:cNvSpPr>
            <a:spLocks noChangeArrowheads="1"/>
          </p:cNvSpPr>
          <p:nvPr/>
        </p:nvSpPr>
        <p:spPr bwMode="auto">
          <a:xfrm>
            <a:off x="351322" y="1502788"/>
            <a:ext cx="9512970" cy="19389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000">
                <a:solidFill>
                  <a:srgbClr val="115076"/>
                </a:solidFill>
              </a:rPr>
              <a:t>This part of the test will take around </a:t>
            </a:r>
            <a:r>
              <a:rPr lang="en-GB" sz="2000" b="1">
                <a:solidFill>
                  <a:srgbClr val="115076"/>
                </a:solidFill>
              </a:rPr>
              <a:t>6½ minutes</a:t>
            </a:r>
            <a:r>
              <a:rPr lang="en-GB" sz="2000">
                <a:solidFill>
                  <a:srgbClr val="115076"/>
                </a:solidFill>
              </a:rPr>
              <a:t>.   </a:t>
            </a:r>
          </a:p>
          <a:p>
            <a:r>
              <a:rPr lang="en-GB" sz="2000">
                <a:solidFill>
                  <a:srgbClr val="115076"/>
                </a:solidFill>
              </a:rPr>
              <a:t> </a:t>
            </a:r>
          </a:p>
          <a:p>
            <a:r>
              <a:rPr lang="en-GB" sz="2000" b="1">
                <a:solidFill>
                  <a:srgbClr val="115076"/>
                </a:solidFill>
              </a:rPr>
              <a:t>PART A</a:t>
            </a:r>
            <a:endParaRPr lang="en-GB" sz="2000">
              <a:solidFill>
                <a:srgbClr val="115076"/>
              </a:solidFill>
            </a:endParaRPr>
          </a:p>
          <a:p>
            <a:r>
              <a:rPr lang="en-GB" sz="2000" b="1">
                <a:solidFill>
                  <a:srgbClr val="115076"/>
                </a:solidFill>
              </a:rPr>
              <a:t>Read </a:t>
            </a:r>
            <a:r>
              <a:rPr lang="en-GB" sz="2000">
                <a:solidFill>
                  <a:srgbClr val="115076"/>
                </a:solidFill>
              </a:rPr>
              <a:t>the sentences. </a:t>
            </a:r>
          </a:p>
          <a:p>
            <a:r>
              <a:rPr lang="en-GB" sz="2000">
                <a:solidFill>
                  <a:srgbClr val="115076"/>
                </a:solidFill>
              </a:rPr>
              <a:t>Choose </a:t>
            </a:r>
            <a:r>
              <a:rPr lang="en-GB" sz="2000" b="1">
                <a:solidFill>
                  <a:srgbClr val="115076"/>
                </a:solidFill>
              </a:rPr>
              <a:t>who the verb is referring to</a:t>
            </a:r>
            <a:r>
              <a:rPr lang="en-GB" sz="2000">
                <a:solidFill>
                  <a:srgbClr val="115076"/>
                </a:solidFill>
              </a:rPr>
              <a:t>. Put a </a:t>
            </a:r>
            <a:r>
              <a:rPr lang="en-GB" sz="2000" b="1">
                <a:solidFill>
                  <a:srgbClr val="115076"/>
                </a:solidFill>
              </a:rPr>
              <a:t>cross (x)</a:t>
            </a:r>
            <a:r>
              <a:rPr lang="en-GB" sz="2000">
                <a:solidFill>
                  <a:srgbClr val="115076"/>
                </a:solidFill>
              </a:rPr>
              <a:t> next to the person or people the sentence is about. </a:t>
            </a:r>
          </a:p>
        </p:txBody>
      </p:sp>
      <p:graphicFrame>
        <p:nvGraphicFramePr>
          <p:cNvPr id="28" name="Table 27"/>
          <p:cNvGraphicFramePr>
            <a:graphicFrameLocks noGrp="1"/>
          </p:cNvGraphicFramePr>
          <p:nvPr>
            <p:extLst>
              <p:ext uri="{D42A27DB-BD31-4B8C-83A1-F6EECF244321}">
                <p14:modId xmlns:p14="http://schemas.microsoft.com/office/powerpoint/2010/main" val="2009141007"/>
              </p:ext>
            </p:extLst>
          </p:nvPr>
        </p:nvGraphicFramePr>
        <p:xfrm>
          <a:off x="701038" y="3942675"/>
          <a:ext cx="10454641" cy="2062671"/>
        </p:xfrm>
        <a:graphic>
          <a:graphicData uri="http://schemas.openxmlformats.org/drawingml/2006/table">
            <a:tbl>
              <a:tblPr firstRow="1" firstCol="1" bandRow="1">
                <a:tableStyleId>{5C22544A-7EE6-4342-B048-85BDC9FD1C3A}</a:tableStyleId>
              </a:tblPr>
              <a:tblGrid>
                <a:gridCol w="387977">
                  <a:extLst>
                    <a:ext uri="{9D8B030D-6E8A-4147-A177-3AD203B41FA5}">
                      <a16:colId xmlns:a16="http://schemas.microsoft.com/office/drawing/2014/main" val="1801964773"/>
                    </a:ext>
                  </a:extLst>
                </a:gridCol>
                <a:gridCol w="1576904">
                  <a:extLst>
                    <a:ext uri="{9D8B030D-6E8A-4147-A177-3AD203B41FA5}">
                      <a16:colId xmlns:a16="http://schemas.microsoft.com/office/drawing/2014/main" val="546424307"/>
                    </a:ext>
                  </a:extLst>
                </a:gridCol>
                <a:gridCol w="3018619">
                  <a:extLst>
                    <a:ext uri="{9D8B030D-6E8A-4147-A177-3AD203B41FA5}">
                      <a16:colId xmlns:a16="http://schemas.microsoft.com/office/drawing/2014/main" val="1404531500"/>
                    </a:ext>
                  </a:extLst>
                </a:gridCol>
                <a:gridCol w="351525">
                  <a:extLst>
                    <a:ext uri="{9D8B030D-6E8A-4147-A177-3AD203B41FA5}">
                      <a16:colId xmlns:a16="http://schemas.microsoft.com/office/drawing/2014/main" val="1596037134"/>
                    </a:ext>
                  </a:extLst>
                </a:gridCol>
                <a:gridCol w="394459">
                  <a:extLst>
                    <a:ext uri="{9D8B030D-6E8A-4147-A177-3AD203B41FA5}">
                      <a16:colId xmlns:a16="http://schemas.microsoft.com/office/drawing/2014/main" val="3399165808"/>
                    </a:ext>
                  </a:extLst>
                </a:gridCol>
                <a:gridCol w="1705613">
                  <a:extLst>
                    <a:ext uri="{9D8B030D-6E8A-4147-A177-3AD203B41FA5}">
                      <a16:colId xmlns:a16="http://schemas.microsoft.com/office/drawing/2014/main" val="3183563533"/>
                    </a:ext>
                  </a:extLst>
                </a:gridCol>
                <a:gridCol w="3019544">
                  <a:extLst>
                    <a:ext uri="{9D8B030D-6E8A-4147-A177-3AD203B41FA5}">
                      <a16:colId xmlns:a16="http://schemas.microsoft.com/office/drawing/2014/main" val="3855569732"/>
                    </a:ext>
                  </a:extLst>
                </a:gridCol>
              </a:tblGrid>
              <a:tr h="1087834">
                <a:tc>
                  <a:txBody>
                    <a:bodyPr/>
                    <a:lstStyle/>
                    <a:p>
                      <a:pPr algn="ctr">
                        <a:lnSpc>
                          <a:spcPct val="150000"/>
                        </a:lnSpc>
                        <a:spcAft>
                          <a:spcPts val="0"/>
                        </a:spcAft>
                      </a:pPr>
                      <a:r>
                        <a:rPr lang="en-GB" sz="2000" b="1">
                          <a:solidFill>
                            <a:srgbClr val="104F75"/>
                          </a:solidFill>
                          <a:effectLst/>
                          <a:latin typeface="+mn-lt"/>
                        </a:rPr>
                        <a:t>1</a:t>
                      </a:r>
                      <a:r>
                        <a:rPr lang="en-GB" sz="2000" b="0">
                          <a:solidFill>
                            <a:srgbClr val="104F75"/>
                          </a:solidFill>
                          <a:effectLst/>
                          <a:latin typeface="+mn-lt"/>
                        </a:rPr>
                        <a:t>.</a:t>
                      </a:r>
                      <a:endParaRPr lang="en-GB" sz="2000" b="0">
                        <a:solidFill>
                          <a:srgbClr val="104F75"/>
                        </a:solidFill>
                        <a:effectLst/>
                        <a:latin typeface="+mn-lt"/>
                        <a:ea typeface="SimSun" panose="02010600030101010101" pitchFamily="2" charset="-122"/>
                        <a:cs typeface="Times New Roman" panose="02020603050405020304" pitchFamily="18" charset="0"/>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600"/>
                        </a:spcBef>
                        <a:spcAft>
                          <a:spcPts val="600"/>
                        </a:spcAft>
                      </a:pPr>
                      <a:r>
                        <a:rPr lang="zh-CN" sz="2000" b="0">
                          <a:solidFill>
                            <a:srgbClr val="104F75"/>
                          </a:solidFill>
                          <a:effectLst/>
                          <a:latin typeface="+mn-lt"/>
                        </a:rPr>
                        <a:t>☐</a:t>
                      </a:r>
                      <a:r>
                        <a:rPr lang="en-GB" sz="2000" b="0">
                          <a:solidFill>
                            <a:srgbClr val="104F75"/>
                          </a:solidFill>
                          <a:effectLst/>
                          <a:latin typeface="+mn-lt"/>
                        </a:rPr>
                        <a:t>  I </a:t>
                      </a:r>
                    </a:p>
                    <a:p>
                      <a:pPr algn="ctr">
                        <a:lnSpc>
                          <a:spcPct val="107000"/>
                        </a:lnSpc>
                        <a:spcBef>
                          <a:spcPts val="600"/>
                        </a:spcBef>
                        <a:spcAft>
                          <a:spcPts val="600"/>
                        </a:spcAft>
                      </a:pPr>
                      <a:r>
                        <a:rPr lang="zh-CN" sz="2000" b="0">
                          <a:solidFill>
                            <a:srgbClr val="104F75"/>
                          </a:solidFill>
                          <a:effectLst/>
                          <a:latin typeface="+mn-lt"/>
                        </a:rPr>
                        <a:t>☐</a:t>
                      </a:r>
                      <a:r>
                        <a:rPr lang="en-GB" sz="2000" b="0">
                          <a:solidFill>
                            <a:srgbClr val="104F75"/>
                          </a:solidFill>
                          <a:effectLst/>
                          <a:latin typeface="+mn-lt"/>
                        </a:rPr>
                        <a:t> you </a:t>
                      </a:r>
                    </a:p>
                    <a:p>
                      <a:pPr algn="ctr">
                        <a:lnSpc>
                          <a:spcPct val="107000"/>
                        </a:lnSpc>
                        <a:spcBef>
                          <a:spcPts val="600"/>
                        </a:spcBef>
                        <a:spcAft>
                          <a:spcPts val="600"/>
                        </a:spcAft>
                      </a:pPr>
                      <a:r>
                        <a:rPr lang="zh-CN" sz="2000" b="0">
                          <a:solidFill>
                            <a:srgbClr val="104F75"/>
                          </a:solidFill>
                          <a:effectLst/>
                          <a:latin typeface="+mn-lt"/>
                        </a:rPr>
                        <a:t>☐</a:t>
                      </a:r>
                      <a:r>
                        <a:rPr lang="en-GB" sz="2000" b="0">
                          <a:solidFill>
                            <a:srgbClr val="104F75"/>
                          </a:solidFill>
                          <a:effectLst/>
                          <a:latin typeface="+mn-lt"/>
                        </a:rPr>
                        <a:t> he/she</a:t>
                      </a:r>
                    </a:p>
                    <a:p>
                      <a:pPr algn="ctr">
                        <a:lnSpc>
                          <a:spcPct val="107000"/>
                        </a:lnSpc>
                        <a:spcBef>
                          <a:spcPts val="600"/>
                        </a:spcBef>
                        <a:spcAft>
                          <a:spcPts val="600"/>
                        </a:spcAft>
                      </a:pPr>
                      <a:r>
                        <a:rPr lang="zh-CN" sz="2000" b="0">
                          <a:solidFill>
                            <a:srgbClr val="104F75"/>
                          </a:solidFill>
                          <a:effectLst/>
                          <a:latin typeface="+mn-lt"/>
                        </a:rPr>
                        <a:t>☐</a:t>
                      </a:r>
                      <a:r>
                        <a:rPr lang="en-GB" sz="2000" b="0">
                          <a:solidFill>
                            <a:srgbClr val="104F75"/>
                          </a:solidFill>
                          <a:effectLst/>
                          <a:latin typeface="+mn-lt"/>
                        </a:rPr>
                        <a:t> we OR they</a:t>
                      </a:r>
                      <a:endParaRPr lang="en-GB" sz="2000" b="0">
                        <a:solidFill>
                          <a:srgbClr val="104F75"/>
                        </a:solidFill>
                        <a:effectLst/>
                        <a:latin typeface="+mn-lt"/>
                        <a:ea typeface="SimSun" panose="02010600030101010101" pitchFamily="2" charset="-122"/>
                        <a:cs typeface="Times New Roman" panose="02020603050405020304" pitchFamily="18" charset="0"/>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04F75"/>
                          </a:solidFill>
                          <a:effectLst/>
                          <a:latin typeface="+mn-lt"/>
                        </a:rPr>
                        <a:t>   Buscas el dinero.</a:t>
                      </a:r>
                      <a:endParaRPr lang="en-GB" sz="2000">
                        <a:solidFill>
                          <a:srgbClr val="104F75"/>
                        </a:solidFill>
                        <a:effectLst/>
                        <a:latin typeface="+mn-lt"/>
                        <a:ea typeface="SimSun" panose="02010600030101010101" pitchFamily="2" charset="-122"/>
                        <a:cs typeface="Times New Roman" panose="02020603050405020304" pitchFamily="18" charset="0"/>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04F75"/>
                          </a:solidFill>
                          <a:effectLst/>
                          <a:latin typeface="+mn-lt"/>
                        </a:rPr>
                        <a:t> </a:t>
                      </a:r>
                      <a:endParaRPr lang="en-GB" sz="2000">
                        <a:solidFill>
                          <a:srgbClr val="104F75"/>
                        </a:solidFill>
                        <a:effectLst/>
                        <a:latin typeface="+mn-lt"/>
                        <a:ea typeface="SimSun" panose="02010600030101010101" pitchFamily="2" charset="-122"/>
                        <a:cs typeface="Times New Roman" panose="02020603050405020304" pitchFamily="18" charset="0"/>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04F75"/>
                          </a:solidFill>
                          <a:effectLst/>
                          <a:latin typeface="+mn-lt"/>
                        </a:rPr>
                        <a:t>2.</a:t>
                      </a:r>
                      <a:endParaRPr lang="en-GB" sz="2000">
                        <a:solidFill>
                          <a:srgbClr val="104F75"/>
                        </a:solidFill>
                        <a:effectLst/>
                        <a:latin typeface="+mn-lt"/>
                        <a:ea typeface="SimSun" panose="02010600030101010101" pitchFamily="2" charset="-122"/>
                        <a:cs typeface="Times New Roman" panose="02020603050405020304" pitchFamily="18" charset="0"/>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600"/>
                        </a:spcBef>
                        <a:spcAft>
                          <a:spcPts val="600"/>
                        </a:spcAft>
                      </a:pPr>
                      <a:r>
                        <a:rPr lang="zh-CN" sz="2000" b="0">
                          <a:solidFill>
                            <a:srgbClr val="104F75"/>
                          </a:solidFill>
                          <a:effectLst/>
                          <a:latin typeface="+mn-lt"/>
                        </a:rPr>
                        <a:t>☐</a:t>
                      </a:r>
                      <a:r>
                        <a:rPr lang="en-GB" sz="2000" b="0">
                          <a:solidFill>
                            <a:srgbClr val="104F75"/>
                          </a:solidFill>
                          <a:effectLst/>
                          <a:latin typeface="+mn-lt"/>
                        </a:rPr>
                        <a:t> I </a:t>
                      </a:r>
                    </a:p>
                    <a:p>
                      <a:pPr algn="ctr">
                        <a:lnSpc>
                          <a:spcPct val="107000"/>
                        </a:lnSpc>
                        <a:spcBef>
                          <a:spcPts val="600"/>
                        </a:spcBef>
                        <a:spcAft>
                          <a:spcPts val="600"/>
                        </a:spcAft>
                      </a:pPr>
                      <a:r>
                        <a:rPr lang="zh-CN" sz="2000" b="0">
                          <a:solidFill>
                            <a:srgbClr val="104F75"/>
                          </a:solidFill>
                          <a:effectLst/>
                          <a:latin typeface="+mn-lt"/>
                        </a:rPr>
                        <a:t>☐</a:t>
                      </a:r>
                      <a:r>
                        <a:rPr lang="en-GB" sz="2000" b="0">
                          <a:solidFill>
                            <a:srgbClr val="104F75"/>
                          </a:solidFill>
                          <a:effectLst/>
                          <a:latin typeface="+mn-lt"/>
                        </a:rPr>
                        <a:t> you </a:t>
                      </a:r>
                    </a:p>
                    <a:p>
                      <a:pPr algn="ctr">
                        <a:lnSpc>
                          <a:spcPct val="107000"/>
                        </a:lnSpc>
                        <a:spcBef>
                          <a:spcPts val="600"/>
                        </a:spcBef>
                        <a:spcAft>
                          <a:spcPts val="600"/>
                        </a:spcAft>
                      </a:pPr>
                      <a:r>
                        <a:rPr lang="zh-CN" sz="2000" b="0">
                          <a:solidFill>
                            <a:srgbClr val="104F75"/>
                          </a:solidFill>
                          <a:effectLst/>
                          <a:latin typeface="+mn-lt"/>
                        </a:rPr>
                        <a:t>☐</a:t>
                      </a:r>
                      <a:r>
                        <a:rPr lang="en-GB" sz="2000" b="0">
                          <a:solidFill>
                            <a:srgbClr val="104F75"/>
                          </a:solidFill>
                          <a:effectLst/>
                          <a:latin typeface="+mn-lt"/>
                        </a:rPr>
                        <a:t> he/she</a:t>
                      </a:r>
                    </a:p>
                    <a:p>
                      <a:pPr algn="ctr">
                        <a:lnSpc>
                          <a:spcPct val="107000"/>
                        </a:lnSpc>
                        <a:spcBef>
                          <a:spcPts val="600"/>
                        </a:spcBef>
                        <a:spcAft>
                          <a:spcPts val="600"/>
                        </a:spcAft>
                      </a:pPr>
                      <a:r>
                        <a:rPr lang="zh-CN" sz="2000" b="0">
                          <a:solidFill>
                            <a:srgbClr val="104F75"/>
                          </a:solidFill>
                          <a:effectLst/>
                          <a:latin typeface="+mn-lt"/>
                        </a:rPr>
                        <a:t>☐</a:t>
                      </a:r>
                      <a:r>
                        <a:rPr lang="en-GB" sz="2000" b="0">
                          <a:solidFill>
                            <a:srgbClr val="104F75"/>
                          </a:solidFill>
                          <a:effectLst/>
                          <a:latin typeface="+mn-lt"/>
                        </a:rPr>
                        <a:t> we OR they</a:t>
                      </a:r>
                      <a:endParaRPr lang="en-GB" sz="2000" b="0">
                        <a:solidFill>
                          <a:srgbClr val="104F75"/>
                        </a:solidFill>
                        <a:effectLst/>
                        <a:latin typeface="+mn-lt"/>
                        <a:ea typeface="SimSun" panose="02010600030101010101" pitchFamily="2" charset="-122"/>
                        <a:cs typeface="Times New Roman" panose="02020603050405020304" pitchFamily="18" charset="0"/>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04F75"/>
                          </a:solidFill>
                          <a:effectLst/>
                          <a:latin typeface="+mn-lt"/>
                        </a:rPr>
                        <a:t>   </a:t>
                      </a:r>
                      <a:r>
                        <a:rPr lang="fr-FR" sz="2000">
                          <a:solidFill>
                            <a:srgbClr val="104F75"/>
                          </a:solidFill>
                          <a:effectLst/>
                          <a:latin typeface="+mn-lt"/>
                        </a:rPr>
                        <a:t>Hace los deberes.	</a:t>
                      </a:r>
                      <a:endParaRPr lang="en-GB" sz="2000">
                        <a:solidFill>
                          <a:srgbClr val="104F75"/>
                        </a:solidFill>
                        <a:effectLst/>
                        <a:latin typeface="+mn-lt"/>
                        <a:ea typeface="SimSun" panose="02010600030101010101" pitchFamily="2" charset="-122"/>
                        <a:cs typeface="Times New Roman" panose="02020603050405020304" pitchFamily="18" charset="0"/>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3639921"/>
                  </a:ext>
                </a:extLst>
              </a:tr>
            </a:tbl>
          </a:graphicData>
        </a:graphic>
      </p:graphicFrame>
      <p:sp>
        <p:nvSpPr>
          <p:cNvPr id="37" name="TextBox 36"/>
          <p:cNvSpPr txBox="1"/>
          <p:nvPr/>
        </p:nvSpPr>
        <p:spPr>
          <a:xfrm flipV="1">
            <a:off x="6663690" y="4886466"/>
            <a:ext cx="308602" cy="400110"/>
          </a:xfrm>
          <a:prstGeom prst="rect">
            <a:avLst/>
          </a:prstGeom>
          <a:noFill/>
        </p:spPr>
        <p:txBody>
          <a:bodyPr wrap="square" rtlCol="0">
            <a:spAutoFit/>
          </a:bodyPr>
          <a:lstStyle/>
          <a:p>
            <a:pPr algn="l"/>
            <a:r>
              <a:rPr lang="en-GB" sz="2000">
                <a:solidFill>
                  <a:schemeClr val="accent5">
                    <a:lumMod val="50000"/>
                  </a:schemeClr>
                </a:solidFill>
              </a:rPr>
              <a:t>x</a:t>
            </a:r>
            <a:endParaRPr lang="en-GB" sz="2000" dirty="0">
              <a:solidFill>
                <a:schemeClr val="accent5">
                  <a:lumMod val="50000"/>
                </a:schemeClr>
              </a:solidFill>
            </a:endParaRPr>
          </a:p>
        </p:txBody>
      </p:sp>
      <p:sp>
        <p:nvSpPr>
          <p:cNvPr id="38" name="TextBox 37"/>
          <p:cNvSpPr txBox="1"/>
          <p:nvPr/>
        </p:nvSpPr>
        <p:spPr>
          <a:xfrm>
            <a:off x="1457936" y="4354523"/>
            <a:ext cx="363236" cy="400110"/>
          </a:xfrm>
          <a:prstGeom prst="rect">
            <a:avLst/>
          </a:prstGeom>
          <a:noFill/>
        </p:spPr>
        <p:txBody>
          <a:bodyPr wrap="square" rtlCol="0">
            <a:spAutoFit/>
          </a:bodyPr>
          <a:lstStyle/>
          <a:p>
            <a:pPr algn="l"/>
            <a:r>
              <a:rPr lang="en-GB" sz="2000">
                <a:solidFill>
                  <a:srgbClr val="104F75"/>
                </a:solidFill>
              </a:rPr>
              <a:t>x</a:t>
            </a:r>
            <a:endParaRPr lang="en-GB" sz="2000" dirty="0">
              <a:solidFill>
                <a:srgbClr val="104F75"/>
              </a:solidFill>
            </a:endParaRPr>
          </a:p>
        </p:txBody>
      </p:sp>
      <p:sp>
        <p:nvSpPr>
          <p:cNvPr id="40" name="Rounded Rectangular Callout 39"/>
          <p:cNvSpPr/>
          <p:nvPr/>
        </p:nvSpPr>
        <p:spPr>
          <a:xfrm>
            <a:off x="9329404" y="89262"/>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Tree>
    <p:extLst>
      <p:ext uri="{BB962C8B-B14F-4D97-AF65-F5344CB8AC3E}">
        <p14:creationId xmlns:p14="http://schemas.microsoft.com/office/powerpoint/2010/main" val="203622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0"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smtClean="0">
            <a:solidFill>
              <a:schemeClr val="accent5">
                <a:lumMod val="50000"/>
              </a:schemeClr>
            </a:solidFill>
          </a:defRPr>
        </a:defPPr>
      </a:lstStyle>
    </a:txDef>
  </a:objectDefaults>
  <a:extraClrSchemeLst/>
  <a:extLst>
    <a:ext uri="{05A4C25C-085E-4340-85A3-A5531E510DB2}">
      <thm15:themeFamily xmlns:thm15="http://schemas.microsoft.com/office/thememl/2012/main" name="Spanish_skeleton_template" id="{D516910C-3984-F642-B62D-0B286BDFA9E5}" vid="{EFD5087C-8A53-184F-A2D5-40DFC47BF8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Spanish_skeleton_template</Template>
  <TotalTime>1394</TotalTime>
  <Words>3008</Words>
  <Application>Microsoft Office PowerPoint</Application>
  <PresentationFormat>Widescreen</PresentationFormat>
  <Paragraphs>520</Paragraphs>
  <Slides>24</Slides>
  <Notes>24</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Century Gothic</vt:lpstr>
      <vt:lpstr>1_Office Theme</vt:lpstr>
      <vt:lpstr>Practice assessment</vt:lpstr>
      <vt:lpstr>Section A: Listening - Phonics</vt:lpstr>
      <vt:lpstr>Section A: Listening - Vocabulary</vt:lpstr>
      <vt:lpstr>Section A: Listening - Vocabulary</vt:lpstr>
      <vt:lpstr>Section A: Listening - Grammar</vt:lpstr>
      <vt:lpstr>Section B: Reading - Vocabulary</vt:lpstr>
      <vt:lpstr>Section B: Reading - Vocabulary</vt:lpstr>
      <vt:lpstr>Section B: Reading - Vocabulary</vt:lpstr>
      <vt:lpstr>Section B: Reading - Grammar</vt:lpstr>
      <vt:lpstr>Section B: Reading - Grammar</vt:lpstr>
      <vt:lpstr>Section B: Reading - Grammar</vt:lpstr>
      <vt:lpstr>Section B: Reading - Grammar</vt:lpstr>
      <vt:lpstr>Section B: Reading - Grammar </vt:lpstr>
      <vt:lpstr>Section B: Reading - Grammar</vt:lpstr>
      <vt:lpstr>SECTION C: Writing - Vocabulary</vt:lpstr>
      <vt:lpstr>SECTION C: Writing - Grammar</vt:lpstr>
      <vt:lpstr>SECTION C: Writing - Grammar</vt:lpstr>
      <vt:lpstr>SECTION C: Writing - Grammar</vt:lpstr>
      <vt:lpstr>SECTION C: Writing - Grammar</vt:lpstr>
      <vt:lpstr>SECTION D: Speaking - Phonics</vt:lpstr>
      <vt:lpstr>SECTION D: Speaking - Vocabulary</vt:lpstr>
      <vt:lpstr>SECTION D: Speaking - Grammar</vt:lpstr>
      <vt:lpstr>SECTION D: Speaking - Grammar</vt:lpstr>
      <vt:lpstr>SECTION D: Speaking - Grammar</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title</dc:title>
  <dc:creator>Stephen Owen</dc:creator>
  <cp:lastModifiedBy>Rachel Hawkes</cp:lastModifiedBy>
  <cp:revision>416</cp:revision>
  <dcterms:created xsi:type="dcterms:W3CDTF">2020-07-22T08:45:51Z</dcterms:created>
  <dcterms:modified xsi:type="dcterms:W3CDTF">2020-07-31T17:04:10Z</dcterms:modified>
</cp:coreProperties>
</file>