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3" d="100"/>
          <a:sy n="113" d="100"/>
        </p:scale>
        <p:origin x="37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7A13E-4813-45B4-8DE0-1C849792EF50}" type="datetimeFigureOut">
              <a:rPr lang="en-GB" smtClean="0"/>
              <a:t>04/09/2019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A31174-44A7-46C5-A72A-CE6EEAF87158}" type="slidenum">
              <a:rPr lang="en-GB" smtClean="0"/>
              <a:t>‹#›</a:t>
            </a:fld>
            <a:endParaRPr lang="en-GB"/>
          </a:p>
        </p:txBody>
      </p:sp>
    </p:spTree>
    <p:extLst>
      <p:ext uri="{BB962C8B-B14F-4D97-AF65-F5344CB8AC3E}">
        <p14:creationId xmlns:p14="http://schemas.microsoft.com/office/powerpoint/2010/main" val="828328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250367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first</a:t>
            </a:r>
            <a:r>
              <a:rPr lang="en-GB" baseline="0" dirty="0" smtClean="0"/>
              <a:t> reading and listening activities will contrast the first and third person singular forms of </a:t>
            </a:r>
            <a:r>
              <a:rPr lang="en-GB" i="1" baseline="0" dirty="0" err="1" smtClean="0"/>
              <a:t>avoir</a:t>
            </a:r>
            <a:r>
              <a:rPr lang="en-GB" i="0" baseline="0" dirty="0" smtClean="0"/>
              <a:t> in the present tense</a:t>
            </a:r>
            <a:r>
              <a:rPr lang="en-GB" baseline="0" dirty="0" smtClean="0"/>
              <a:t>, hence this explanation with examples.</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150867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Introduce</a:t>
            </a:r>
            <a:r>
              <a:rPr lang="en-GB" sz="1200" b="0" i="0" kern="1200" baseline="0" dirty="0" smtClean="0">
                <a:solidFill>
                  <a:schemeClr val="tx1"/>
                </a:solidFill>
                <a:effectLst/>
                <a:latin typeface="+mn-lt"/>
                <a:ea typeface="+mn-ea"/>
                <a:cs typeface="+mn-cs"/>
              </a:rPr>
              <a:t> </a:t>
            </a:r>
            <a:r>
              <a:rPr lang="en-GB" sz="1200" b="0" i="0" kern="1200" baseline="0" dirty="0" smtClean="0">
                <a:solidFill>
                  <a:schemeClr val="tx1"/>
                </a:solidFill>
                <a:effectLst/>
                <a:latin typeface="+mn-lt"/>
                <a:ea typeface="+mn-ea"/>
                <a:cs typeface="+mn-cs"/>
              </a:rPr>
              <a:t>the new Week 3 vocabulary set (other than the parts of the verb </a:t>
            </a:r>
            <a:r>
              <a:rPr lang="en-GB" sz="1200" b="0" i="1" kern="1200" baseline="0" dirty="0" err="1" smtClean="0">
                <a:solidFill>
                  <a:schemeClr val="tx1"/>
                </a:solidFill>
                <a:effectLst/>
                <a:latin typeface="+mn-lt"/>
                <a:ea typeface="+mn-ea"/>
                <a:cs typeface="+mn-cs"/>
              </a:rPr>
              <a:t>avoir</a:t>
            </a:r>
            <a:r>
              <a:rPr lang="en-GB" sz="1200" b="0" i="0" kern="1200" baseline="0" dirty="0" smtClean="0">
                <a:solidFill>
                  <a:schemeClr val="tx1"/>
                </a:solidFill>
                <a:effectLst/>
                <a:latin typeface="+mn-lt"/>
                <a:ea typeface="+mn-ea"/>
                <a:cs typeface="+mn-cs"/>
              </a:rPr>
              <a:t>, which have already been introduced.</a:t>
            </a:r>
          </a:p>
          <a:p>
            <a:r>
              <a:rPr lang="en-GB" sz="1200" b="0" i="0" kern="1200" baseline="0" dirty="0" smtClean="0">
                <a:solidFill>
                  <a:schemeClr val="tx1"/>
                </a:solidFill>
                <a:effectLst/>
                <a:latin typeface="+mn-lt"/>
                <a:ea typeface="+mn-ea"/>
                <a:cs typeface="+mn-cs"/>
              </a:rPr>
              <a:t>Though the masculine and feminine nouns respectively are grouped (to indicate a pattern in the use of the article rather than a totally random situation), the emphasis is on the meaning of the nouns, rather than on the indefinite article and gender, for now. </a:t>
            </a:r>
            <a:endParaRPr lang="en-GB" sz="1200" b="0" i="0" kern="1200" baseline="0" dirty="0" smtClean="0">
              <a:solidFill>
                <a:schemeClr val="tx1"/>
              </a:solidFill>
              <a:effectLst/>
              <a:latin typeface="+mn-lt"/>
              <a:ea typeface="+mn-ea"/>
              <a:cs typeface="+mn-cs"/>
            </a:endParaRP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Note: both </a:t>
            </a:r>
            <a:r>
              <a:rPr lang="en-GB" sz="1200" b="0" i="0" kern="1200" baseline="0" dirty="0" smtClean="0">
                <a:solidFill>
                  <a:schemeClr val="tx1"/>
                </a:solidFill>
                <a:effectLst/>
                <a:latin typeface="+mn-lt"/>
                <a:ea typeface="+mn-ea"/>
                <a:cs typeface="+mn-cs"/>
              </a:rPr>
              <a:t>meanings of </a:t>
            </a:r>
            <a:r>
              <a:rPr lang="en-GB" sz="1200" b="0" i="1" kern="1200" baseline="0" dirty="0" err="1" smtClean="0">
                <a:solidFill>
                  <a:schemeClr val="tx1"/>
                </a:solidFill>
                <a:effectLst/>
                <a:latin typeface="+mn-lt"/>
                <a:ea typeface="+mn-ea"/>
                <a:cs typeface="+mn-cs"/>
              </a:rPr>
              <a:t>règle</a:t>
            </a:r>
            <a:r>
              <a:rPr lang="en-GB" sz="1200" b="0" i="0" kern="1200" baseline="0" dirty="0" smtClean="0">
                <a:solidFill>
                  <a:schemeClr val="tx1"/>
                </a:solidFill>
                <a:effectLst/>
                <a:latin typeface="+mn-lt"/>
                <a:ea typeface="+mn-ea"/>
                <a:cs typeface="+mn-cs"/>
              </a:rPr>
              <a:t> </a:t>
            </a:r>
            <a:r>
              <a:rPr lang="en-GB" sz="1200" b="0" i="0" kern="1200" baseline="0" dirty="0" smtClean="0">
                <a:solidFill>
                  <a:schemeClr val="tx1"/>
                </a:solidFill>
                <a:effectLst/>
                <a:latin typeface="+mn-lt"/>
                <a:ea typeface="+mn-ea"/>
                <a:cs typeface="+mn-cs"/>
              </a:rPr>
              <a:t>can usefully be introduced </a:t>
            </a:r>
            <a:r>
              <a:rPr lang="en-GB" sz="1200" b="0" i="0" kern="1200" baseline="0" dirty="0" smtClean="0">
                <a:solidFill>
                  <a:schemeClr val="tx1"/>
                </a:solidFill>
                <a:effectLst/>
                <a:latin typeface="+mn-lt"/>
                <a:ea typeface="+mn-ea"/>
                <a:cs typeface="+mn-cs"/>
              </a:rPr>
              <a:t>at this stage, as well as the interpretation of </a:t>
            </a:r>
            <a:r>
              <a:rPr lang="en-GB" sz="1200" b="0" i="1" kern="1200" baseline="0" dirty="0" smtClean="0">
                <a:solidFill>
                  <a:schemeClr val="tx1"/>
                </a:solidFill>
                <a:effectLst/>
                <a:latin typeface="+mn-lt"/>
                <a:ea typeface="+mn-ea"/>
                <a:cs typeface="+mn-cs"/>
              </a:rPr>
              <a:t>animal</a:t>
            </a:r>
            <a:r>
              <a:rPr lang="en-GB" sz="1200" b="0" i="0" kern="1200" baseline="0" dirty="0" smtClean="0">
                <a:solidFill>
                  <a:schemeClr val="tx1"/>
                </a:solidFill>
                <a:effectLst/>
                <a:latin typeface="+mn-lt"/>
                <a:ea typeface="+mn-ea"/>
                <a:cs typeface="+mn-cs"/>
              </a:rPr>
              <a:t> in this context as ‘pet’.</a:t>
            </a:r>
          </a:p>
          <a:p>
            <a:r>
              <a:rPr lang="en-GB" sz="1200" b="0" i="0" kern="1200" baseline="0" dirty="0" smtClean="0">
                <a:solidFill>
                  <a:schemeClr val="tx1"/>
                </a:solidFill>
                <a:effectLst/>
                <a:latin typeface="+mn-lt"/>
                <a:ea typeface="+mn-ea"/>
                <a:cs typeface="+mn-cs"/>
              </a:rPr>
              <a:t>This vocabulary could also have been pre-learned either in class or for homework, using a vocabulary learning </a:t>
            </a:r>
            <a:r>
              <a:rPr lang="en-GB" sz="1200" b="0" i="0" kern="1200" baseline="0" dirty="0" smtClean="0">
                <a:solidFill>
                  <a:schemeClr val="tx1"/>
                </a:solidFill>
                <a:effectLst/>
                <a:latin typeface="+mn-lt"/>
                <a:ea typeface="+mn-ea"/>
                <a:cs typeface="+mn-cs"/>
              </a:rPr>
              <a:t>app/site e.g., Quizlet.</a:t>
            </a:r>
            <a:endParaRPr lang="en-GB" sz="1200" b="0" i="0" kern="1200" baseline="0" dirty="0" smtClean="0">
              <a:solidFill>
                <a:schemeClr val="tx1"/>
              </a:solidFill>
              <a:effectLst/>
              <a:latin typeface="+mn-lt"/>
              <a:ea typeface="+mn-ea"/>
              <a:cs typeface="+mn-cs"/>
            </a:endParaRPr>
          </a:p>
          <a:p>
            <a:endParaRPr lang="en-GB" sz="1200" b="0" i="0" kern="1200" baseline="0" dirty="0" smtClean="0">
              <a:solidFill>
                <a:schemeClr val="tx1"/>
              </a:solidFill>
              <a:effectLst/>
              <a:latin typeface="+mn-lt"/>
              <a:ea typeface="+mn-ea"/>
              <a:cs typeface="+mn-cs"/>
            </a:endParaRPr>
          </a:p>
          <a:p>
            <a:r>
              <a:rPr lang="fr-FR" sz="1200" b="1" i="0" u="none" strike="noStrike" kern="1200" dirty="0" err="1" smtClean="0">
                <a:solidFill>
                  <a:schemeClr val="tx1"/>
                </a:solidFill>
                <a:effectLst/>
                <a:latin typeface="+mn-lt"/>
                <a:ea typeface="+mn-ea"/>
                <a:cs typeface="+mn-cs"/>
              </a:rPr>
              <a:t>Vocabulary</a:t>
            </a:r>
            <a:endParaRPr lang="fr-FR" sz="1200" b="1" i="0" u="none" strike="noStrike" kern="1200" dirty="0" smtClean="0">
              <a:solidFill>
                <a:schemeClr val="tx1"/>
              </a:solidFill>
              <a:effectLst/>
              <a:latin typeface="+mn-lt"/>
              <a:ea typeface="+mn-ea"/>
              <a:cs typeface="+mn-cs"/>
            </a:endParaRPr>
          </a:p>
          <a:p>
            <a:r>
              <a:rPr lang="fr-FR" sz="1200" b="0" i="0" u="none" strike="noStrike" kern="1200" dirty="0" smtClean="0">
                <a:solidFill>
                  <a:schemeClr val="tx1"/>
                </a:solidFill>
                <a:effectLst/>
                <a:latin typeface="+mn-lt"/>
                <a:ea typeface="+mn-ea"/>
                <a:cs typeface="+mn-cs"/>
              </a:rPr>
              <a:t>un [3], une [3], animal [1002], chien [1744], livre [358], portable [4002], chambre [633], chose [125], idée [239], règle [488]</a:t>
            </a:r>
            <a:r>
              <a:rPr lang="fr-FR"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smtClean="0">
                <a:solidFill>
                  <a:schemeClr val="tx1"/>
                </a:solidFill>
                <a:effectLst/>
                <a:latin typeface="+mn-lt"/>
                <a:ea typeface="+mn-ea"/>
                <a:cs typeface="+mn-cs"/>
              </a:rPr>
              <a:t>Source: </a:t>
            </a:r>
            <a:r>
              <a:rPr lang="en-GB" sz="1200" kern="1200" dirty="0" err="1" smtClean="0">
                <a:solidFill>
                  <a:schemeClr val="tx1"/>
                </a:solidFill>
                <a:effectLst/>
                <a:latin typeface="+mn-lt"/>
                <a:ea typeface="+mn-ea"/>
                <a:cs typeface="+mn-cs"/>
              </a:rPr>
              <a:t>Londsale</a:t>
            </a:r>
            <a:r>
              <a:rPr lang="en-GB" sz="1200" kern="1200" dirty="0" smtClean="0">
                <a:solidFill>
                  <a:schemeClr val="tx1"/>
                </a:solidFill>
                <a:effectLst/>
                <a:latin typeface="+mn-lt"/>
                <a:ea typeface="+mn-ea"/>
                <a:cs typeface="+mn-cs"/>
              </a:rPr>
              <a:t>, D., &amp; Le Bras, Y.  (2009). </a:t>
            </a:r>
            <a:r>
              <a:rPr lang="en-GB" sz="1200" i="1" kern="1200" dirty="0" smtClean="0">
                <a:solidFill>
                  <a:schemeClr val="tx1"/>
                </a:solidFill>
                <a:effectLst/>
                <a:latin typeface="+mn-lt"/>
                <a:ea typeface="+mn-ea"/>
                <a:cs typeface="+mn-cs"/>
              </a:rPr>
              <a:t>A Frequency Dictionary of French: Core vocabulary for learners </a:t>
            </a:r>
            <a:r>
              <a:rPr lang="en-GB" sz="1200" kern="1200" dirty="0" smtClean="0">
                <a:solidFill>
                  <a:schemeClr val="tx1"/>
                </a:solidFill>
                <a:effectLst/>
                <a:latin typeface="+mn-lt"/>
                <a:ea typeface="+mn-ea"/>
                <a:cs typeface="+mn-cs"/>
              </a:rPr>
              <a:t>London: Routledge.</a:t>
            </a:r>
          </a:p>
          <a:p>
            <a:endParaRPr lang="fr-FR" sz="1200" b="1"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51212F4-EB5A-464B-92EC-DACFCB1CC2CD}" type="slidenum">
              <a:rPr lang="en-GB" smtClean="0">
                <a:solidFill>
                  <a:prstClr val="black"/>
                </a:solidFill>
              </a:rPr>
              <a:pPr>
                <a:defRPr/>
              </a:pPr>
              <a:t>9</a:t>
            </a:fld>
            <a:endParaRPr lang="en-GB">
              <a:solidFill>
                <a:prstClr val="black"/>
              </a:solidFill>
            </a:endParaRPr>
          </a:p>
        </p:txBody>
      </p:sp>
    </p:spTree>
    <p:extLst>
      <p:ext uri="{BB962C8B-B14F-4D97-AF65-F5344CB8AC3E}">
        <p14:creationId xmlns:p14="http://schemas.microsoft.com/office/powerpoint/2010/main" val="128409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Explain, if necessary, that Michel will be writing about himself in the first person, whereas he will be talking about his sister using the third person.</a:t>
            </a:r>
          </a:p>
          <a:p>
            <a:pPr marL="0" indent="0">
              <a:buNone/>
            </a:pPr>
            <a:r>
              <a:rPr lang="en-GB" dirty="0" smtClean="0"/>
              <a:t>This activity uses the Week 3 vocabulary set. Masculine and feminine nouns are equally distributed</a:t>
            </a:r>
            <a:r>
              <a:rPr lang="en-GB" baseline="0" dirty="0" smtClean="0"/>
              <a:t> between Michel and Sophie, to avoid any potential for the incorrect supposition at any point on the part of the learner that the indefinite article is the key to the answer here (or that it is dependent upon the gender of the subject).</a:t>
            </a:r>
          </a:p>
          <a:p>
            <a:endParaRPr lang="en-GB" sz="1200" b="1" i="0" u="none" strike="noStrike" kern="1200" baseline="0" dirty="0" smtClean="0">
              <a:solidFill>
                <a:schemeClr val="tx1"/>
              </a:solidFill>
              <a:effectLst/>
              <a:latin typeface="+mn-lt"/>
              <a:ea typeface="+mn-ea"/>
              <a:cs typeface="+mn-cs"/>
            </a:endParaRPr>
          </a:p>
          <a:p>
            <a:r>
              <a:rPr lang="en-GB" sz="1200" b="1" i="0" u="none" strike="noStrike" kern="1200" baseline="0" dirty="0" smtClean="0">
                <a:solidFill>
                  <a:schemeClr val="tx1"/>
                </a:solidFill>
                <a:effectLst/>
                <a:latin typeface="+mn-lt"/>
                <a:ea typeface="+mn-ea"/>
                <a:cs typeface="+mn-cs"/>
              </a:rPr>
              <a:t>N.B. Response grid on following slide.</a:t>
            </a:r>
          </a:p>
          <a:p>
            <a:endParaRPr lang="fr-FR" sz="1200" b="1" i="0" u="none" strike="noStrike" kern="1200" dirty="0" smtClean="0">
              <a:solidFill>
                <a:schemeClr val="tx1"/>
              </a:solidFill>
              <a:effectLst/>
              <a:latin typeface="+mn-lt"/>
              <a:ea typeface="+mn-ea"/>
              <a:cs typeface="+mn-cs"/>
            </a:endParaRPr>
          </a:p>
          <a:p>
            <a:r>
              <a:rPr lang="fr-FR" sz="1200" b="1" i="0" u="none" strike="noStrike" kern="1200" dirty="0" err="1" smtClean="0">
                <a:solidFill>
                  <a:schemeClr val="tx1"/>
                </a:solidFill>
                <a:effectLst/>
                <a:latin typeface="+mn-lt"/>
                <a:ea typeface="+mn-ea"/>
                <a:cs typeface="+mn-cs"/>
              </a:rPr>
              <a:t>Vocabulary</a:t>
            </a:r>
            <a:endParaRPr lang="fr-FR" sz="1200" b="1" i="0" u="none" strike="noStrike" kern="1200" dirty="0" smtClean="0">
              <a:solidFill>
                <a:schemeClr val="tx1"/>
              </a:solidFill>
              <a:effectLst/>
              <a:latin typeface="+mn-lt"/>
              <a:ea typeface="+mn-ea"/>
              <a:cs typeface="+mn-cs"/>
            </a:endParaRPr>
          </a:p>
          <a:p>
            <a:r>
              <a:rPr lang="fr-FR" sz="1200" b="0" i="0" u="none" strike="noStrike" kern="1200" dirty="0" smtClean="0">
                <a:solidFill>
                  <a:schemeClr val="tx1"/>
                </a:solidFill>
                <a:effectLst/>
                <a:latin typeface="+mn-lt"/>
                <a:ea typeface="+mn-ea"/>
                <a:cs typeface="+mn-cs"/>
              </a:rPr>
              <a:t>un [3], une [3], animal [1002], chien [1744], livre [358], portable [4002], chambre [633], chose [125], idée [239], règle [488]</a:t>
            </a:r>
            <a:r>
              <a:rPr lang="fr-FR" dirty="0" smtClean="0"/>
              <a:t> </a:t>
            </a:r>
            <a:endParaRPr lang="fr-FR" sz="1200" b="1" i="0" u="none" strike="noStrike" kern="1200" dirty="0" smtClean="0">
              <a:solidFill>
                <a:schemeClr val="tx1"/>
              </a:solidFill>
              <a:effectLst/>
              <a:latin typeface="+mn-lt"/>
              <a:ea typeface="+mn-ea"/>
              <a:cs typeface="+mn-cs"/>
            </a:endParaRPr>
          </a:p>
          <a:p>
            <a:pPr marL="0" indent="0">
              <a:buNone/>
            </a:pPr>
            <a:endParaRPr lang="en-GB" dirty="0"/>
          </a:p>
        </p:txBody>
      </p:sp>
      <p:sp>
        <p:nvSpPr>
          <p:cNvPr id="4" name="Slide Number Placeholder 3"/>
          <p:cNvSpPr>
            <a:spLocks noGrp="1"/>
          </p:cNvSpPr>
          <p:nvPr>
            <p:ph type="sldNum" sz="quarter" idx="10"/>
          </p:nvPr>
        </p:nvSpPr>
        <p:spPr/>
        <p:txBody>
          <a:bodyPr/>
          <a:lstStyle/>
          <a:p>
            <a:pPr>
              <a:defRPr/>
            </a:pPr>
            <a:fld id="{051212F4-EB5A-464B-92EC-DACFCB1CC2CD}" type="slidenum">
              <a:rPr lang="en-GB" smtClean="0">
                <a:solidFill>
                  <a:prstClr val="black"/>
                </a:solidFill>
              </a:rPr>
              <a:pPr>
                <a:defRPr/>
              </a:pPr>
              <a:t>10</a:t>
            </a:fld>
            <a:endParaRPr lang="en-GB">
              <a:solidFill>
                <a:prstClr val="black"/>
              </a:solidFill>
            </a:endParaRPr>
          </a:p>
        </p:txBody>
      </p:sp>
    </p:spTree>
    <p:extLst>
      <p:ext uri="{BB962C8B-B14F-4D97-AF65-F5344CB8AC3E}">
        <p14:creationId xmlns:p14="http://schemas.microsoft.com/office/powerpoint/2010/main" val="4245906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GB" sz="1200" b="1" i="0" dirty="0" smtClean="0">
                <a:solidFill>
                  <a:srgbClr val="FF0000"/>
                </a:solidFill>
              </a:rPr>
              <a:t>N.B.</a:t>
            </a:r>
            <a:r>
              <a:rPr lang="en-GB" sz="1200" b="1" i="0" baseline="0" dirty="0" smtClean="0">
                <a:solidFill>
                  <a:srgbClr val="FF0000"/>
                </a:solidFill>
              </a:rPr>
              <a:t> This is the response grid for the activity on the previous slide. It could be printed out and copies given to learners</a:t>
            </a:r>
            <a:r>
              <a:rPr lang="en-GB" sz="1200" b="1" i="0" baseline="0" dirty="0" smtClean="0">
                <a:solidFill>
                  <a:srgbClr val="FF0000"/>
                </a:solidFill>
              </a:rPr>
              <a:t>.</a:t>
            </a:r>
            <a:br>
              <a:rPr lang="en-GB" sz="1200" b="1" i="0" baseline="0" dirty="0" smtClean="0">
                <a:solidFill>
                  <a:srgbClr val="FF0000"/>
                </a:solidFill>
              </a:rPr>
            </a:br>
            <a:r>
              <a:rPr lang="en-GB" sz="1200" b="1" i="0" baseline="0" dirty="0" smtClean="0">
                <a:solidFill>
                  <a:srgbClr val="FF0000"/>
                </a:solidFill>
              </a:rPr>
              <a:t>Alternatively, students simply write 1-8 and Michael has / Sophie has in their exercise books.</a:t>
            </a:r>
            <a:endParaRPr lang="en-GB" sz="1200" b="1" i="0" dirty="0" smtClean="0">
              <a:solidFill>
                <a:srgbClr val="FF0000"/>
              </a:solidFill>
            </a:endParaRPr>
          </a:p>
          <a:p>
            <a:pPr marL="0" indent="0">
              <a:buNone/>
            </a:pPr>
            <a:endParaRPr lang="en-GB" dirty="0" smtClean="0"/>
          </a:p>
          <a:p>
            <a:pPr marL="0" indent="0">
              <a:buNone/>
            </a:pPr>
            <a:r>
              <a:rPr lang="en-GB" dirty="0" smtClean="0"/>
              <a:t>Explain, if necessary, that Michel will be writing about himself in the first person, whereas he will be talking about his sister using the third person.</a:t>
            </a:r>
          </a:p>
          <a:p>
            <a:pPr marL="0" indent="0">
              <a:buNone/>
            </a:pPr>
            <a:r>
              <a:rPr lang="en-GB" dirty="0" smtClean="0"/>
              <a:t>This activity uses the Week 3 vocabulary set. Masculine and feminine nouns are equally distributed</a:t>
            </a:r>
            <a:r>
              <a:rPr lang="en-GB" baseline="0" dirty="0" smtClean="0"/>
              <a:t> between Michel and Sophie, to avoid any potential for the incorrect supposition at any point on the part of the learner that the indefinite article is the key to the answer here (or that it is dependent upon the gender of the subject).</a:t>
            </a:r>
          </a:p>
          <a:p>
            <a:endParaRPr lang="fr-FR" sz="1200" b="1" i="0" u="none" strike="noStrike" kern="1200" dirty="0" smtClean="0">
              <a:solidFill>
                <a:schemeClr val="tx1"/>
              </a:solidFill>
              <a:effectLst/>
              <a:latin typeface="+mn-lt"/>
              <a:ea typeface="+mn-ea"/>
              <a:cs typeface="+mn-cs"/>
            </a:endParaRPr>
          </a:p>
          <a:p>
            <a:r>
              <a:rPr lang="fr-FR" sz="1200" b="1" i="0" u="none" strike="noStrike" kern="1200" dirty="0" err="1" smtClean="0">
                <a:solidFill>
                  <a:schemeClr val="tx1"/>
                </a:solidFill>
                <a:effectLst/>
                <a:latin typeface="+mn-lt"/>
                <a:ea typeface="+mn-ea"/>
                <a:cs typeface="+mn-cs"/>
              </a:rPr>
              <a:t>Vocabulary</a:t>
            </a:r>
            <a:endParaRPr lang="fr-FR" sz="1200" b="1" i="0" u="none" strike="noStrike" kern="1200" dirty="0" smtClean="0">
              <a:solidFill>
                <a:schemeClr val="tx1"/>
              </a:solidFill>
              <a:effectLst/>
              <a:latin typeface="+mn-lt"/>
              <a:ea typeface="+mn-ea"/>
              <a:cs typeface="+mn-cs"/>
            </a:endParaRPr>
          </a:p>
          <a:p>
            <a:r>
              <a:rPr lang="fr-FR" sz="1200" b="0" i="0" u="none" strike="noStrike" kern="1200" dirty="0" smtClean="0">
                <a:solidFill>
                  <a:schemeClr val="tx1"/>
                </a:solidFill>
                <a:effectLst/>
                <a:latin typeface="+mn-lt"/>
                <a:ea typeface="+mn-ea"/>
                <a:cs typeface="+mn-cs"/>
              </a:rPr>
              <a:t>un [3], une [3], animal [1002], chien [1744], livre [358], portable [4002], chambre [633], chose [125], idée [239], règle [488]</a:t>
            </a:r>
            <a:r>
              <a:rPr lang="fr-FR"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smtClean="0">
                <a:solidFill>
                  <a:schemeClr val="tx1"/>
                </a:solidFill>
                <a:effectLst/>
                <a:latin typeface="+mn-lt"/>
                <a:ea typeface="+mn-ea"/>
                <a:cs typeface="+mn-cs"/>
              </a:rPr>
              <a:t>Source: </a:t>
            </a:r>
            <a:r>
              <a:rPr lang="en-GB" sz="1200" kern="1200" dirty="0" err="1" smtClean="0">
                <a:solidFill>
                  <a:schemeClr val="tx1"/>
                </a:solidFill>
                <a:effectLst/>
                <a:latin typeface="+mn-lt"/>
                <a:ea typeface="+mn-ea"/>
                <a:cs typeface="+mn-cs"/>
              </a:rPr>
              <a:t>Londsale</a:t>
            </a:r>
            <a:r>
              <a:rPr lang="en-GB" sz="1200" kern="1200" dirty="0" smtClean="0">
                <a:solidFill>
                  <a:schemeClr val="tx1"/>
                </a:solidFill>
                <a:effectLst/>
                <a:latin typeface="+mn-lt"/>
                <a:ea typeface="+mn-ea"/>
                <a:cs typeface="+mn-cs"/>
              </a:rPr>
              <a:t>, D., &amp; Le Bras, Y.  (2009). </a:t>
            </a:r>
            <a:r>
              <a:rPr lang="en-GB" sz="1200" i="1" kern="1200" dirty="0" smtClean="0">
                <a:solidFill>
                  <a:schemeClr val="tx1"/>
                </a:solidFill>
                <a:effectLst/>
                <a:latin typeface="+mn-lt"/>
                <a:ea typeface="+mn-ea"/>
                <a:cs typeface="+mn-cs"/>
              </a:rPr>
              <a:t>A Frequency Dictionary of French: Core vocabulary for learners </a:t>
            </a:r>
            <a:r>
              <a:rPr lang="en-GB" sz="1200" kern="1200" dirty="0" smtClean="0">
                <a:solidFill>
                  <a:schemeClr val="tx1"/>
                </a:solidFill>
                <a:effectLst/>
                <a:latin typeface="+mn-lt"/>
                <a:ea typeface="+mn-ea"/>
                <a:cs typeface="+mn-cs"/>
              </a:rPr>
              <a:t>London: Routledge.</a:t>
            </a:r>
          </a:p>
          <a:p>
            <a:endParaRPr lang="fr-FR" sz="1200" b="1" i="0" u="none" strike="noStrike" kern="1200" dirty="0" smtClean="0">
              <a:solidFill>
                <a:schemeClr val="tx1"/>
              </a:solidFill>
              <a:effectLst/>
              <a:latin typeface="+mn-lt"/>
              <a:ea typeface="+mn-ea"/>
              <a:cs typeface="+mn-cs"/>
            </a:endParaRPr>
          </a:p>
          <a:p>
            <a:pPr marL="0" indent="0">
              <a:buNone/>
            </a:pPr>
            <a:endParaRPr lang="en-GB" dirty="0"/>
          </a:p>
        </p:txBody>
      </p:sp>
      <p:sp>
        <p:nvSpPr>
          <p:cNvPr id="4" name="Slide Number Placeholder 3"/>
          <p:cNvSpPr>
            <a:spLocks noGrp="1"/>
          </p:cNvSpPr>
          <p:nvPr>
            <p:ph type="sldNum" sz="quarter" idx="10"/>
          </p:nvPr>
        </p:nvSpPr>
        <p:spPr/>
        <p:txBody>
          <a:bodyPr/>
          <a:lstStyle/>
          <a:p>
            <a:pPr>
              <a:defRPr/>
            </a:pPr>
            <a:fld id="{051212F4-EB5A-464B-92EC-DACFCB1CC2CD}" type="slidenum">
              <a:rPr lang="en-GB" smtClean="0">
                <a:solidFill>
                  <a:prstClr val="black"/>
                </a:solidFill>
              </a:rPr>
              <a:pPr>
                <a:defRPr/>
              </a:pPr>
              <a:t>11</a:t>
            </a:fld>
            <a:endParaRPr lang="en-GB">
              <a:solidFill>
                <a:prstClr val="black"/>
              </a:solidFill>
            </a:endParaRPr>
          </a:p>
        </p:txBody>
      </p:sp>
    </p:spTree>
    <p:extLst>
      <p:ext uri="{BB962C8B-B14F-4D97-AF65-F5344CB8AC3E}">
        <p14:creationId xmlns:p14="http://schemas.microsoft.com/office/powerpoint/2010/main" val="3831335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Since relatively</a:t>
            </a:r>
            <a:r>
              <a:rPr lang="en-GB" baseline="0" dirty="0" smtClean="0"/>
              <a:t> few nouns have been encountered at this point, this activity draws upon some of the phonics cluster words encountered in Weeks 1-3, in order to avoid repeating all of the nouns used in the previous, reading exercise (the association of those paired with Michel or with his sister previously could possibly be used, rather than the verb form, to try to determine the subject of the sentences – even though, logically, Michel’s brother and sister could have some of the same things as Michel!). </a:t>
            </a:r>
          </a:p>
          <a:p>
            <a:pPr marL="0" indent="0">
              <a:buNone/>
            </a:pPr>
            <a:endParaRPr lang="en-GB" baseline="0" dirty="0" smtClean="0"/>
          </a:p>
          <a:p>
            <a:r>
              <a:rPr lang="fr-FR" sz="1200" b="1" i="0" u="none" strike="noStrike" kern="1200" dirty="0" err="1" smtClean="0">
                <a:solidFill>
                  <a:schemeClr val="tx1"/>
                </a:solidFill>
                <a:effectLst/>
                <a:latin typeface="+mn-lt"/>
                <a:ea typeface="+mn-ea"/>
                <a:cs typeface="+mn-cs"/>
              </a:rPr>
              <a:t>Vocabulary</a:t>
            </a:r>
            <a:r>
              <a:rPr lang="fr-FR" sz="1200" b="1" i="0" u="none" strike="noStrike" kern="1200" dirty="0" smtClean="0">
                <a:solidFill>
                  <a:schemeClr val="tx1"/>
                </a:solidFill>
                <a:effectLst/>
                <a:latin typeface="+mn-lt"/>
                <a:ea typeface="+mn-ea"/>
                <a:cs typeface="+mn-cs"/>
              </a:rPr>
              <a:t> (</a:t>
            </a:r>
            <a:r>
              <a:rPr lang="fr-FR" sz="1200" b="1" i="0" u="none" strike="noStrike" kern="1200" dirty="0" err="1" smtClean="0">
                <a:solidFill>
                  <a:schemeClr val="tx1"/>
                </a:solidFill>
                <a:effectLst/>
                <a:latin typeface="+mn-lt"/>
                <a:ea typeface="+mn-ea"/>
                <a:cs typeface="+mn-cs"/>
              </a:rPr>
              <a:t>phonics</a:t>
            </a:r>
            <a:r>
              <a:rPr lang="fr-FR" sz="1200" b="1" i="0" u="none" strike="noStrike" kern="1200" dirty="0" smtClean="0">
                <a:solidFill>
                  <a:schemeClr val="tx1"/>
                </a:solidFill>
                <a:effectLst/>
                <a:latin typeface="+mn-lt"/>
                <a:ea typeface="+mn-ea"/>
                <a:cs typeface="+mn-cs"/>
              </a:rPr>
              <a:t> cluster </a:t>
            </a:r>
            <a:r>
              <a:rPr lang="fr-FR" sz="1200" b="1" i="0" u="none" strike="noStrike" kern="1200" dirty="0" err="1" smtClean="0">
                <a:solidFill>
                  <a:schemeClr val="tx1"/>
                </a:solidFill>
                <a:effectLst/>
                <a:latin typeface="+mn-lt"/>
                <a:ea typeface="+mn-ea"/>
                <a:cs typeface="+mn-cs"/>
              </a:rPr>
              <a:t>word</a:t>
            </a:r>
            <a:r>
              <a:rPr lang="fr-FR" sz="1200" b="1" i="0" u="none" strike="noStrike" kern="1200" dirty="0" smtClean="0">
                <a:solidFill>
                  <a:schemeClr val="tx1"/>
                </a:solidFill>
                <a:effectLst/>
                <a:latin typeface="+mn-lt"/>
                <a:ea typeface="+mn-ea"/>
                <a:cs typeface="+mn-cs"/>
              </a:rPr>
              <a:t> inclusions in </a:t>
            </a:r>
            <a:r>
              <a:rPr lang="fr-FR" sz="1200" b="1" i="0" u="none" strike="noStrike" kern="1200" dirty="0" err="1" smtClean="0">
                <a:solidFill>
                  <a:schemeClr val="tx1"/>
                </a:solidFill>
                <a:effectLst/>
                <a:latin typeface="+mn-lt"/>
                <a:ea typeface="+mn-ea"/>
                <a:cs typeface="+mn-cs"/>
              </a:rPr>
              <a:t>bold</a:t>
            </a:r>
            <a:r>
              <a:rPr lang="fr-FR" sz="1200" b="1" i="0" u="none" strike="noStrike" kern="1200" dirty="0" smtClean="0">
                <a:solidFill>
                  <a:schemeClr val="tx1"/>
                </a:solidFill>
                <a:effectLst/>
                <a:latin typeface="+mn-lt"/>
                <a:ea typeface="+mn-ea"/>
                <a:cs typeface="+mn-cs"/>
              </a:rPr>
              <a:t>)</a:t>
            </a:r>
          </a:p>
          <a:p>
            <a:r>
              <a:rPr lang="fr-FR" sz="1200" b="0" i="0" u="none" strike="noStrike" kern="1200" dirty="0" smtClean="0">
                <a:solidFill>
                  <a:schemeClr val="tx1"/>
                </a:solidFill>
                <a:effectLst/>
                <a:latin typeface="+mn-lt"/>
                <a:ea typeface="+mn-ea"/>
                <a:cs typeface="+mn-cs"/>
              </a:rPr>
              <a:t>un [3], une [3], animal [1002], </a:t>
            </a:r>
            <a:r>
              <a:rPr lang="fr-FR" sz="1200" b="1" i="0" u="none" strike="noStrike" kern="1200" dirty="0" smtClean="0">
                <a:solidFill>
                  <a:schemeClr val="tx1"/>
                </a:solidFill>
                <a:effectLst/>
                <a:latin typeface="+mn-lt"/>
                <a:ea typeface="+mn-ea"/>
                <a:cs typeface="+mn-cs"/>
              </a:rPr>
              <a:t>cheval</a:t>
            </a:r>
            <a:r>
              <a:rPr lang="fr-FR" sz="1200" b="0" i="0" u="none" strike="noStrike" kern="1200" dirty="0" smtClean="0">
                <a:solidFill>
                  <a:schemeClr val="tx1"/>
                </a:solidFill>
                <a:effectLst/>
                <a:latin typeface="+mn-lt"/>
                <a:ea typeface="+mn-ea"/>
                <a:cs typeface="+mn-cs"/>
              </a:rPr>
              <a:t> [2220], </a:t>
            </a:r>
            <a:r>
              <a:rPr lang="fr-FR" sz="1200" b="1" i="0" u="none" strike="noStrike" kern="1200" dirty="0" smtClean="0">
                <a:solidFill>
                  <a:schemeClr val="tx1"/>
                </a:solidFill>
                <a:effectLst/>
                <a:latin typeface="+mn-lt"/>
                <a:ea typeface="+mn-ea"/>
                <a:cs typeface="+mn-cs"/>
              </a:rPr>
              <a:t>sac</a:t>
            </a:r>
            <a:r>
              <a:rPr lang="fr-FR" sz="1200" b="0" i="0" u="none" strike="noStrike" kern="1200" dirty="0" smtClean="0">
                <a:solidFill>
                  <a:schemeClr val="tx1"/>
                </a:solidFill>
                <a:effectLst/>
                <a:latin typeface="+mn-lt"/>
                <a:ea typeface="+mn-ea"/>
                <a:cs typeface="+mn-cs"/>
              </a:rPr>
              <a:t> [2343], portable [4002], chambre [633], </a:t>
            </a:r>
            <a:r>
              <a:rPr lang="fr-FR" sz="1200" b="1" i="0" u="none" strike="noStrike" kern="1200" dirty="0" smtClean="0">
                <a:solidFill>
                  <a:schemeClr val="tx1"/>
                </a:solidFill>
                <a:effectLst/>
                <a:latin typeface="+mn-lt"/>
                <a:ea typeface="+mn-ea"/>
                <a:cs typeface="+mn-cs"/>
              </a:rPr>
              <a:t>photo</a:t>
            </a:r>
            <a:r>
              <a:rPr lang="fr-FR" sz="1200" b="0" i="0" u="none" strike="noStrike" kern="1200" dirty="0" smtClean="0">
                <a:solidFill>
                  <a:schemeClr val="tx1"/>
                </a:solidFill>
                <a:effectLst/>
                <a:latin typeface="+mn-lt"/>
                <a:ea typeface="+mn-ea"/>
                <a:cs typeface="+mn-cs"/>
              </a:rPr>
              <a:t> [1412], idée [239], règle [488]</a:t>
            </a:r>
            <a:r>
              <a:rPr lang="fr-FR"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smtClean="0">
                <a:solidFill>
                  <a:schemeClr val="tx1"/>
                </a:solidFill>
                <a:effectLst/>
                <a:latin typeface="+mn-lt"/>
                <a:ea typeface="+mn-ea"/>
                <a:cs typeface="+mn-cs"/>
              </a:rPr>
              <a:t>Source: </a:t>
            </a:r>
            <a:r>
              <a:rPr lang="en-GB" sz="1200" kern="1200" dirty="0" err="1" smtClean="0">
                <a:solidFill>
                  <a:schemeClr val="tx1"/>
                </a:solidFill>
                <a:effectLst/>
                <a:latin typeface="+mn-lt"/>
                <a:ea typeface="+mn-ea"/>
                <a:cs typeface="+mn-cs"/>
              </a:rPr>
              <a:t>Londsale</a:t>
            </a:r>
            <a:r>
              <a:rPr lang="en-GB" sz="1200" kern="1200" dirty="0" smtClean="0">
                <a:solidFill>
                  <a:schemeClr val="tx1"/>
                </a:solidFill>
                <a:effectLst/>
                <a:latin typeface="+mn-lt"/>
                <a:ea typeface="+mn-ea"/>
                <a:cs typeface="+mn-cs"/>
              </a:rPr>
              <a:t>, D., &amp; Le Bras, Y.  (2009). </a:t>
            </a:r>
            <a:r>
              <a:rPr lang="en-GB" sz="1200" i="1" kern="1200" dirty="0" smtClean="0">
                <a:solidFill>
                  <a:schemeClr val="tx1"/>
                </a:solidFill>
                <a:effectLst/>
                <a:latin typeface="+mn-lt"/>
                <a:ea typeface="+mn-ea"/>
                <a:cs typeface="+mn-cs"/>
              </a:rPr>
              <a:t>A Frequency Dictionary of French: Core vocabulary for learners </a:t>
            </a:r>
            <a:r>
              <a:rPr lang="en-GB" sz="1200" kern="1200" dirty="0" smtClean="0">
                <a:solidFill>
                  <a:schemeClr val="tx1"/>
                </a:solidFill>
                <a:effectLst/>
                <a:latin typeface="+mn-lt"/>
                <a:ea typeface="+mn-ea"/>
                <a:cs typeface="+mn-cs"/>
              </a:rPr>
              <a:t>London: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Transcript (pronouns to be obscured by sound effect)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b="0" kern="1200" baseline="0" dirty="0" smtClean="0">
                <a:solidFill>
                  <a:schemeClr val="tx1"/>
                </a:solidFill>
                <a:effectLst/>
                <a:latin typeface="+mn-lt"/>
                <a:ea typeface="+mn-ea"/>
                <a:cs typeface="+mn-cs"/>
              </a:rPr>
              <a:t>Il a un portable.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b="0" kern="1200" baseline="0" dirty="0" smtClean="0">
                <a:solidFill>
                  <a:schemeClr val="tx1"/>
                </a:solidFill>
                <a:effectLst/>
                <a:latin typeface="+mn-lt"/>
                <a:ea typeface="+mn-ea"/>
                <a:cs typeface="+mn-cs"/>
              </a:rPr>
              <a:t>Il a </a:t>
            </a:r>
            <a:r>
              <a:rPr lang="en-GB" sz="1200" b="0" kern="1200" baseline="0" dirty="0" err="1" smtClean="0">
                <a:solidFill>
                  <a:schemeClr val="tx1"/>
                </a:solidFill>
                <a:effectLst/>
                <a:latin typeface="+mn-lt"/>
                <a:ea typeface="+mn-ea"/>
                <a:cs typeface="+mn-cs"/>
              </a:rPr>
              <a:t>une</a:t>
            </a:r>
            <a:r>
              <a:rPr lang="en-GB" sz="1200" b="0" kern="1200" baseline="0" dirty="0" smtClean="0">
                <a:solidFill>
                  <a:schemeClr val="tx1"/>
                </a:solidFill>
                <a:effectLst/>
                <a:latin typeface="+mn-lt"/>
                <a:ea typeface="+mn-ea"/>
                <a:cs typeface="+mn-cs"/>
              </a:rPr>
              <a:t> </a:t>
            </a:r>
            <a:r>
              <a:rPr lang="en-GB" sz="1200" b="0" kern="1200" baseline="0" dirty="0" err="1" smtClean="0">
                <a:solidFill>
                  <a:schemeClr val="tx1"/>
                </a:solidFill>
                <a:effectLst/>
                <a:latin typeface="+mn-lt"/>
                <a:ea typeface="+mn-ea"/>
                <a:cs typeface="+mn-cs"/>
              </a:rPr>
              <a:t>règle</a:t>
            </a:r>
            <a:r>
              <a:rPr lang="en-GB"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b="0" kern="1200" baseline="0" dirty="0" err="1" smtClean="0">
                <a:solidFill>
                  <a:schemeClr val="tx1"/>
                </a:solidFill>
                <a:effectLst/>
                <a:latin typeface="+mn-lt"/>
                <a:ea typeface="+mn-ea"/>
                <a:cs typeface="+mn-cs"/>
              </a:rPr>
              <a:t>J’ai</a:t>
            </a:r>
            <a:r>
              <a:rPr lang="en-GB" sz="1200" b="0" kern="1200" baseline="0" dirty="0" smtClean="0">
                <a:solidFill>
                  <a:schemeClr val="tx1"/>
                </a:solidFill>
                <a:effectLst/>
                <a:latin typeface="+mn-lt"/>
                <a:ea typeface="+mn-ea"/>
                <a:cs typeface="+mn-cs"/>
              </a:rPr>
              <a:t> </a:t>
            </a:r>
            <a:r>
              <a:rPr lang="en-GB" sz="1200" b="0" kern="1200" baseline="0" dirty="0" err="1" smtClean="0">
                <a:solidFill>
                  <a:schemeClr val="tx1"/>
                </a:solidFill>
                <a:effectLst/>
                <a:latin typeface="+mn-lt"/>
                <a:ea typeface="+mn-ea"/>
                <a:cs typeface="+mn-cs"/>
              </a:rPr>
              <a:t>une</a:t>
            </a:r>
            <a:r>
              <a:rPr lang="en-GB" sz="1200" b="0" kern="1200" baseline="0" dirty="0" smtClean="0">
                <a:solidFill>
                  <a:schemeClr val="tx1"/>
                </a:solidFill>
                <a:effectLst/>
                <a:latin typeface="+mn-lt"/>
                <a:ea typeface="+mn-ea"/>
                <a:cs typeface="+mn-cs"/>
              </a:rPr>
              <a:t> table.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b="0" kern="1200" baseline="0" dirty="0" err="1" smtClean="0">
                <a:solidFill>
                  <a:schemeClr val="tx1"/>
                </a:solidFill>
                <a:effectLst/>
                <a:latin typeface="+mn-lt"/>
                <a:ea typeface="+mn-ea"/>
                <a:cs typeface="+mn-cs"/>
              </a:rPr>
              <a:t>J’ai</a:t>
            </a:r>
            <a:r>
              <a:rPr lang="en-GB" sz="1200" b="0" kern="1200" baseline="0" dirty="0" smtClean="0">
                <a:solidFill>
                  <a:schemeClr val="tx1"/>
                </a:solidFill>
                <a:effectLst/>
                <a:latin typeface="+mn-lt"/>
                <a:ea typeface="+mn-ea"/>
                <a:cs typeface="+mn-cs"/>
              </a:rPr>
              <a:t> un sac.</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b="0" kern="1200" baseline="0" dirty="0" err="1" smtClean="0">
                <a:solidFill>
                  <a:schemeClr val="tx1"/>
                </a:solidFill>
                <a:effectLst/>
                <a:latin typeface="+mn-lt"/>
                <a:ea typeface="+mn-ea"/>
                <a:cs typeface="+mn-cs"/>
              </a:rPr>
              <a:t>J’ai</a:t>
            </a:r>
            <a:r>
              <a:rPr lang="en-GB" sz="1200" b="0" kern="1200" baseline="0" dirty="0" smtClean="0">
                <a:solidFill>
                  <a:schemeClr val="tx1"/>
                </a:solidFill>
                <a:effectLst/>
                <a:latin typeface="+mn-lt"/>
                <a:ea typeface="+mn-ea"/>
                <a:cs typeface="+mn-cs"/>
              </a:rPr>
              <a:t> </a:t>
            </a:r>
            <a:r>
              <a:rPr lang="en-GB" sz="1200" b="0" kern="1200" baseline="0" dirty="0" err="1" smtClean="0">
                <a:solidFill>
                  <a:schemeClr val="tx1"/>
                </a:solidFill>
                <a:effectLst/>
                <a:latin typeface="+mn-lt"/>
                <a:ea typeface="+mn-ea"/>
                <a:cs typeface="+mn-cs"/>
              </a:rPr>
              <a:t>une</a:t>
            </a:r>
            <a:r>
              <a:rPr lang="en-GB" sz="1200" b="0" kern="1200" baseline="0" dirty="0" smtClean="0">
                <a:solidFill>
                  <a:schemeClr val="tx1"/>
                </a:solidFill>
                <a:effectLst/>
                <a:latin typeface="+mn-lt"/>
                <a:ea typeface="+mn-ea"/>
                <a:cs typeface="+mn-cs"/>
              </a:rPr>
              <a:t> photo.</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b="0" kern="1200" baseline="0" dirty="0" smtClean="0">
                <a:solidFill>
                  <a:schemeClr val="tx1"/>
                </a:solidFill>
                <a:effectLst/>
                <a:latin typeface="+mn-lt"/>
                <a:ea typeface="+mn-ea"/>
                <a:cs typeface="+mn-cs"/>
              </a:rPr>
              <a:t>Il a un animal.</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b="0" kern="1200" baseline="0" dirty="0" smtClean="0">
                <a:solidFill>
                  <a:schemeClr val="tx1"/>
                </a:solidFill>
                <a:effectLst/>
                <a:latin typeface="+mn-lt"/>
                <a:ea typeface="+mn-ea"/>
                <a:cs typeface="+mn-cs"/>
              </a:rPr>
              <a:t>Il a </a:t>
            </a:r>
            <a:r>
              <a:rPr lang="en-GB" sz="1200" b="0" kern="1200" baseline="0" dirty="0" err="1" smtClean="0">
                <a:solidFill>
                  <a:schemeClr val="tx1"/>
                </a:solidFill>
                <a:effectLst/>
                <a:latin typeface="+mn-lt"/>
                <a:ea typeface="+mn-ea"/>
                <a:cs typeface="+mn-cs"/>
              </a:rPr>
              <a:t>une</a:t>
            </a:r>
            <a:r>
              <a:rPr lang="en-GB" sz="1200" b="0" kern="1200" baseline="0" dirty="0" smtClean="0">
                <a:solidFill>
                  <a:schemeClr val="tx1"/>
                </a:solidFill>
                <a:effectLst/>
                <a:latin typeface="+mn-lt"/>
                <a:ea typeface="+mn-ea"/>
                <a:cs typeface="+mn-cs"/>
              </a:rPr>
              <a:t> </a:t>
            </a:r>
            <a:r>
              <a:rPr lang="en-GB" sz="1200" b="0" kern="1200" baseline="0" dirty="0" err="1" smtClean="0">
                <a:solidFill>
                  <a:schemeClr val="tx1"/>
                </a:solidFill>
                <a:effectLst/>
                <a:latin typeface="+mn-lt"/>
                <a:ea typeface="+mn-ea"/>
                <a:cs typeface="+mn-cs"/>
              </a:rPr>
              <a:t>chambre</a:t>
            </a:r>
            <a:r>
              <a:rPr lang="en-GB"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b="0" kern="1200" baseline="0" dirty="0" err="1" smtClean="0">
                <a:solidFill>
                  <a:schemeClr val="tx1"/>
                </a:solidFill>
                <a:effectLst/>
                <a:latin typeface="+mn-lt"/>
                <a:ea typeface="+mn-ea"/>
                <a:cs typeface="+mn-cs"/>
              </a:rPr>
              <a:t>J’ai</a:t>
            </a:r>
            <a:r>
              <a:rPr lang="en-GB" sz="1200" b="0" kern="1200" baseline="0" dirty="0" smtClean="0">
                <a:solidFill>
                  <a:schemeClr val="tx1"/>
                </a:solidFill>
                <a:effectLst/>
                <a:latin typeface="+mn-lt"/>
                <a:ea typeface="+mn-ea"/>
                <a:cs typeface="+mn-cs"/>
              </a:rPr>
              <a:t> un cheval.</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sz="1200" b="0" kern="1200" dirty="0" smtClean="0">
              <a:solidFill>
                <a:schemeClr val="tx1"/>
              </a:solidFill>
              <a:effectLst/>
              <a:latin typeface="+mn-lt"/>
              <a:ea typeface="+mn-ea"/>
              <a:cs typeface="+mn-cs"/>
            </a:endParaRPr>
          </a:p>
          <a:p>
            <a:endParaRPr lang="fr-FR" sz="1200" b="1" i="0" u="none" strike="noStrike" kern="1200" dirty="0" smtClean="0">
              <a:solidFill>
                <a:schemeClr val="tx1"/>
              </a:solidFill>
              <a:effectLst/>
              <a:latin typeface="+mn-lt"/>
              <a:ea typeface="+mn-ea"/>
              <a:cs typeface="+mn-cs"/>
            </a:endParaRPr>
          </a:p>
          <a:p>
            <a:pPr marL="0" indent="0">
              <a:buNone/>
            </a:pPr>
            <a:endParaRPr lang="en-GB" dirty="0"/>
          </a:p>
        </p:txBody>
      </p:sp>
      <p:sp>
        <p:nvSpPr>
          <p:cNvPr id="4" name="Slide Number Placeholder 3"/>
          <p:cNvSpPr>
            <a:spLocks noGrp="1"/>
          </p:cNvSpPr>
          <p:nvPr>
            <p:ph type="sldNum" sz="quarter" idx="10"/>
          </p:nvPr>
        </p:nvSpPr>
        <p:spPr/>
        <p:txBody>
          <a:bodyPr/>
          <a:lstStyle/>
          <a:p>
            <a:pPr>
              <a:defRPr/>
            </a:pPr>
            <a:fld id="{051212F4-EB5A-464B-92EC-DACFCB1CC2CD}" type="slidenum">
              <a:rPr lang="en-GB" smtClean="0">
                <a:solidFill>
                  <a:prstClr val="black"/>
                </a:solidFill>
              </a:rPr>
              <a:pPr>
                <a:defRPr/>
              </a:pPr>
              <a:t>12</a:t>
            </a:fld>
            <a:endParaRPr lang="en-GB">
              <a:solidFill>
                <a:prstClr val="black"/>
              </a:solidFill>
            </a:endParaRPr>
          </a:p>
        </p:txBody>
      </p:sp>
    </p:spTree>
    <p:extLst>
      <p:ext uri="{BB962C8B-B14F-4D97-AF65-F5344CB8AC3E}">
        <p14:creationId xmlns:p14="http://schemas.microsoft.com/office/powerpoint/2010/main" val="1447046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34161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76071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3390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7895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48405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1611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3750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94079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04/09/2019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68030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356889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34800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926024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audio" Target="../media/audio12.wav"/><Relationship Id="rId3" Type="http://schemas.openxmlformats.org/officeDocument/2006/relationships/audio" Target="../media/audio7.wav"/><Relationship Id="rId7" Type="http://schemas.openxmlformats.org/officeDocument/2006/relationships/audio" Target="../media/audio11.wav"/><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audio" Target="../media/audio10.wav"/><Relationship Id="rId5" Type="http://schemas.openxmlformats.org/officeDocument/2006/relationships/audio" Target="../media/audio9.wav"/><Relationship Id="rId10" Type="http://schemas.openxmlformats.org/officeDocument/2006/relationships/audio" Target="../media/audio14.wav"/><Relationship Id="rId4" Type="http://schemas.openxmlformats.org/officeDocument/2006/relationships/audio" Target="../media/audio8.wav"/><Relationship Id="rId9" Type="http://schemas.openxmlformats.org/officeDocument/2006/relationships/audio" Target="../media/audio13.wav"/></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4.wav"/></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p:cNvSpPr txBox="1"/>
          <p:nvPr/>
        </p:nvSpPr>
        <p:spPr>
          <a:xfrm>
            <a:off x="466557" y="2206365"/>
            <a:ext cx="7879645" cy="707886"/>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Talking about what you </a:t>
            </a:r>
            <a:r>
              <a:rPr lang="en-GB" sz="4000" b="1" dirty="0" smtClean="0">
                <a:solidFill>
                  <a:prstClr val="white"/>
                </a:solidFill>
                <a:latin typeface="Century Gothic" panose="020B0502020202020204" pitchFamily="34" charset="0"/>
              </a:rPr>
              <a:t>have</a:t>
            </a:r>
            <a:endParaRPr lang="en-GB" sz="4000" b="1" dirty="0">
              <a:solidFill>
                <a:prstClr val="white"/>
              </a:solidFill>
              <a:latin typeface="Century Gothic" panose="020B0502020202020204" pitchFamily="34" charset="0"/>
            </a:endParaRPr>
          </a:p>
        </p:txBody>
      </p:sp>
      <p:sp>
        <p:nvSpPr>
          <p:cNvPr id="14" name="Title 3"/>
          <p:cNvSpPr txBox="1">
            <a:spLocks/>
          </p:cNvSpPr>
          <p:nvPr/>
        </p:nvSpPr>
        <p:spPr>
          <a:xfrm>
            <a:off x="459088" y="2852471"/>
            <a:ext cx="5320595"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dirty="0" smtClean="0">
                <a:solidFill>
                  <a:prstClr val="white"/>
                </a:solidFill>
                <a:latin typeface="Century Gothic" panose="020B0502020202020204" pitchFamily="34" charset="0"/>
              </a:rPr>
              <a:t>The verb </a:t>
            </a:r>
            <a:r>
              <a:rPr lang="en-GB" sz="3200" b="1" i="1" dirty="0" err="1" smtClean="0">
                <a:solidFill>
                  <a:prstClr val="white"/>
                </a:solidFill>
                <a:latin typeface="Century Gothic" panose="020B0502020202020204" pitchFamily="34" charset="0"/>
              </a:rPr>
              <a:t>avoir</a:t>
            </a:r>
            <a:r>
              <a:rPr lang="en-GB" sz="3200" i="1" dirty="0" smtClean="0">
                <a:solidFill>
                  <a:prstClr val="white"/>
                </a:solidFill>
                <a:latin typeface="Century Gothic" panose="020B0502020202020204" pitchFamily="34" charset="0"/>
              </a:rPr>
              <a:t> </a:t>
            </a:r>
            <a:r>
              <a:rPr lang="en-GB" sz="3200" dirty="0" smtClean="0">
                <a:solidFill>
                  <a:prstClr val="white"/>
                </a:solidFill>
                <a:latin typeface="Century Gothic" panose="020B0502020202020204" pitchFamily="34" charset="0"/>
              </a:rPr>
              <a:t>in French</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363794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1"/>
            <p:extLst/>
          </p:nvPr>
        </p:nvGraphicFramePr>
        <p:xfrm>
          <a:off x="587955" y="687356"/>
          <a:ext cx="10812381" cy="4904596"/>
        </p:xfrm>
        <a:graphic>
          <a:graphicData uri="http://schemas.openxmlformats.org/drawingml/2006/table">
            <a:tbl>
              <a:tblPr firstRow="1" bandRow="1">
                <a:tableStyleId>{5C22544A-7EE6-4342-B048-85BDC9FD1C3A}</a:tableStyleId>
              </a:tblPr>
              <a:tblGrid>
                <a:gridCol w="703892">
                  <a:extLst>
                    <a:ext uri="{9D8B030D-6E8A-4147-A177-3AD203B41FA5}">
                      <a16:colId xmlns:a16="http://schemas.microsoft.com/office/drawing/2014/main" xmlns="" val="2548973513"/>
                    </a:ext>
                  </a:extLst>
                </a:gridCol>
                <a:gridCol w="4593595">
                  <a:extLst>
                    <a:ext uri="{9D8B030D-6E8A-4147-A177-3AD203B41FA5}">
                      <a16:colId xmlns:a16="http://schemas.microsoft.com/office/drawing/2014/main" xmlns="" val="2775102314"/>
                    </a:ext>
                  </a:extLst>
                </a:gridCol>
                <a:gridCol w="718305">
                  <a:extLst>
                    <a:ext uri="{9D8B030D-6E8A-4147-A177-3AD203B41FA5}">
                      <a16:colId xmlns:a16="http://schemas.microsoft.com/office/drawing/2014/main" xmlns="" val="3028703937"/>
                    </a:ext>
                  </a:extLst>
                </a:gridCol>
                <a:gridCol w="4796589">
                  <a:extLst>
                    <a:ext uri="{9D8B030D-6E8A-4147-A177-3AD203B41FA5}">
                      <a16:colId xmlns:a16="http://schemas.microsoft.com/office/drawing/2014/main" xmlns="" val="1859025906"/>
                    </a:ext>
                  </a:extLst>
                </a:gridCol>
              </a:tblGrid>
              <a:tr h="1903894">
                <a:tc gridSpan="4">
                  <a:txBody>
                    <a:bodyPr/>
                    <a:lstStyle/>
                    <a:p>
                      <a:pPr lvl="0">
                        <a:defRPr/>
                      </a:pPr>
                      <a:r>
                        <a:rPr kumimoji="0" lang="en-GB" sz="2000" b="0" i="0" u="none" strike="noStrike" kern="1200" cap="none" spc="0" normalizeH="0" baseline="0" noProof="0" dirty="0" smtClean="0">
                          <a:ln>
                            <a:noFill/>
                          </a:ln>
                          <a:solidFill>
                            <a:schemeClr val="accent5">
                              <a:lumMod val="50000"/>
                            </a:schemeClr>
                          </a:solidFill>
                          <a:effectLst/>
                          <a:uLnTx/>
                          <a:uFillTx/>
                          <a:latin typeface="Century Gothic" panose="020B0502020202020204" pitchFamily="34" charset="0"/>
                          <a:ea typeface="+mn-ea"/>
                          <a:cs typeface="+mn-cs"/>
                        </a:rPr>
                        <a:t>Michel’s message was to tell us what </a:t>
                      </a:r>
                      <a:r>
                        <a:rPr kumimoji="0" lang="en-GB" sz="2000" b="1" i="1" u="none" strike="noStrike" kern="1200" cap="none" spc="0" normalizeH="0" baseline="0" noProof="0" dirty="0" smtClean="0">
                          <a:ln>
                            <a:noFill/>
                          </a:ln>
                          <a:solidFill>
                            <a:schemeClr val="accent5">
                              <a:lumMod val="50000"/>
                            </a:schemeClr>
                          </a:solidFill>
                          <a:effectLst/>
                          <a:uLnTx/>
                          <a:uFillTx/>
                          <a:latin typeface="Century Gothic" panose="020B0502020202020204" pitchFamily="34" charset="0"/>
                          <a:ea typeface="+mn-ea"/>
                          <a:cs typeface="+mn-cs"/>
                        </a:rPr>
                        <a:t>he</a:t>
                      </a:r>
                      <a:r>
                        <a:rPr kumimoji="0" lang="en-GB" sz="2000" b="0" i="0" u="none" strike="noStrike" kern="1200" cap="none" spc="0" normalizeH="0" baseline="0" noProof="0" dirty="0" smtClean="0">
                          <a:ln>
                            <a:noFill/>
                          </a:ln>
                          <a:solidFill>
                            <a:schemeClr val="accent5">
                              <a:lumMod val="50000"/>
                            </a:schemeClr>
                          </a:solidFill>
                          <a:effectLst/>
                          <a:uLnTx/>
                          <a:uFillTx/>
                          <a:latin typeface="Century Gothic" panose="020B0502020202020204" pitchFamily="34" charset="0"/>
                          <a:ea typeface="+mn-ea"/>
                          <a:cs typeface="+mn-cs"/>
                        </a:rPr>
                        <a:t> has, and what </a:t>
                      </a:r>
                      <a:r>
                        <a:rPr kumimoji="0" lang="en-GB" sz="2000" b="1" i="1" u="none" strike="noStrike" kern="1200" cap="none" spc="0" normalizeH="0" baseline="0" noProof="0" dirty="0" smtClean="0">
                          <a:ln>
                            <a:noFill/>
                          </a:ln>
                          <a:solidFill>
                            <a:schemeClr val="accent5">
                              <a:lumMod val="50000"/>
                            </a:schemeClr>
                          </a:solidFill>
                          <a:effectLst/>
                          <a:uLnTx/>
                          <a:uFillTx/>
                          <a:latin typeface="Century Gothic" panose="020B0502020202020204" pitchFamily="34" charset="0"/>
                          <a:ea typeface="+mn-ea"/>
                          <a:cs typeface="+mn-cs"/>
                        </a:rPr>
                        <a:t>his sister Sophie </a:t>
                      </a:r>
                      <a:r>
                        <a:rPr kumimoji="0" lang="en-GB" sz="2000" b="0" i="0" u="none" strike="noStrike" kern="1200" cap="none" spc="0" normalizeH="0" baseline="0" noProof="0" dirty="0" smtClean="0">
                          <a:ln>
                            <a:noFill/>
                          </a:ln>
                          <a:solidFill>
                            <a:schemeClr val="accent5">
                              <a:lumMod val="50000"/>
                            </a:schemeClr>
                          </a:solidFill>
                          <a:effectLst/>
                          <a:uLnTx/>
                          <a:uFillTx/>
                          <a:latin typeface="Century Gothic" panose="020B0502020202020204" pitchFamily="34" charset="0"/>
                          <a:ea typeface="+mn-ea"/>
                          <a:cs typeface="+mn-cs"/>
                        </a:rPr>
                        <a:t>has.</a:t>
                      </a:r>
                    </a:p>
                    <a:p>
                      <a:pPr lvl="0">
                        <a:defRPr/>
                      </a:pPr>
                      <a:r>
                        <a:rPr kumimoji="0" lang="en-GB" sz="2000" b="0" i="0" u="none" strike="noStrike" kern="1200" cap="none" spc="0" normalizeH="0" baseline="0" noProof="0" dirty="0" smtClean="0">
                          <a:ln>
                            <a:noFill/>
                          </a:ln>
                          <a:solidFill>
                            <a:schemeClr val="accent5">
                              <a:lumMod val="50000"/>
                            </a:schemeClr>
                          </a:solidFill>
                          <a:effectLst/>
                          <a:uLnTx/>
                          <a:uFillTx/>
                          <a:latin typeface="Century Gothic" panose="020B0502020202020204" pitchFamily="34" charset="0"/>
                          <a:ea typeface="+mn-ea"/>
                          <a:cs typeface="+mn-cs"/>
                        </a:rPr>
                        <a:t> </a:t>
                      </a:r>
                    </a:p>
                    <a:p>
                      <a:pPr lvl="0">
                        <a:defRPr/>
                      </a:pPr>
                      <a:r>
                        <a:rPr kumimoji="0" lang="en-GB" sz="2000" b="0" i="0" u="none" strike="noStrike" kern="1200" cap="none" spc="0" normalizeH="0" baseline="0" noProof="0" dirty="0" smtClean="0">
                          <a:ln>
                            <a:noFill/>
                          </a:ln>
                          <a:solidFill>
                            <a:schemeClr val="accent5">
                              <a:lumMod val="50000"/>
                            </a:schemeClr>
                          </a:solidFill>
                          <a:effectLst/>
                          <a:uLnTx/>
                          <a:uFillTx/>
                          <a:latin typeface="Century Gothic" panose="020B0502020202020204" pitchFamily="34" charset="0"/>
                          <a:ea typeface="+mn-ea"/>
                          <a:cs typeface="+mn-cs"/>
                        </a:rPr>
                        <a:t>The app has a bug! It deleted all the pronouns. </a:t>
                      </a:r>
                    </a:p>
                    <a:p>
                      <a:pPr lvl="0">
                        <a:defRPr/>
                      </a:pPr>
                      <a:endParaRPr kumimoji="0" lang="en-GB" sz="2000" b="0" i="0" u="none" strike="noStrike" kern="1200" cap="none" spc="0" normalizeH="0" baseline="0" noProof="0" dirty="0" smtClean="0">
                        <a:ln>
                          <a:noFill/>
                        </a:ln>
                        <a:solidFill>
                          <a:schemeClr val="accent5">
                            <a:lumMod val="50000"/>
                          </a:schemeClr>
                        </a:solidFill>
                        <a:effectLst/>
                        <a:uLnTx/>
                        <a:uFillTx/>
                        <a:latin typeface="Century Gothic" panose="020B0502020202020204" pitchFamily="34" charset="0"/>
                        <a:ea typeface="+mn-ea"/>
                        <a:cs typeface="+mn-cs"/>
                      </a:endParaRPr>
                    </a:p>
                    <a:p>
                      <a:pPr lvl="0">
                        <a:defRPr/>
                      </a:pPr>
                      <a:r>
                        <a:rPr lang="en-GB" sz="2000" b="0" i="0" dirty="0" smtClean="0">
                          <a:solidFill>
                            <a:schemeClr val="accent5">
                              <a:lumMod val="50000"/>
                            </a:schemeClr>
                          </a:solidFill>
                          <a:latin typeface="Century Gothic" panose="020B0502020202020204" pitchFamily="34" charset="0"/>
                        </a:rPr>
                        <a:t>Write the items, in English, in the appropriate column of the response</a:t>
                      </a:r>
                      <a:r>
                        <a:rPr lang="en-GB" sz="2000" b="0" i="0" baseline="0" dirty="0" smtClean="0">
                          <a:solidFill>
                            <a:schemeClr val="accent5">
                              <a:lumMod val="50000"/>
                            </a:schemeClr>
                          </a:solidFill>
                          <a:latin typeface="Century Gothic" panose="020B0502020202020204" pitchFamily="34" charset="0"/>
                        </a:rPr>
                        <a:t> grid shown on the following slide</a:t>
                      </a:r>
                      <a:r>
                        <a:rPr lang="en-GB" sz="2000" b="0" i="0" dirty="0" smtClean="0">
                          <a:solidFill>
                            <a:schemeClr val="accent5">
                              <a:lumMod val="50000"/>
                            </a:schemeClr>
                          </a:solidFill>
                          <a:latin typeface="Century Gothic" panose="020B0502020202020204" pitchFamily="34" charset="0"/>
                        </a:rPr>
                        <a:t>.</a:t>
                      </a:r>
                    </a:p>
                    <a:p>
                      <a:pPr lvl="0">
                        <a:defRPr/>
                      </a:pPr>
                      <a:endParaRPr lang="en-GB" sz="2000" b="0" i="0" dirty="0" smtClean="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61482725"/>
                  </a:ext>
                </a:extLst>
              </a:tr>
              <a:tr h="669889">
                <a:tc>
                  <a:txBody>
                    <a:bodyPr/>
                    <a:lstStyle/>
                    <a:p>
                      <a:r>
                        <a:rPr lang="en-GB" sz="3200" b="1" dirty="0">
                          <a:solidFill>
                            <a:schemeClr val="accent5">
                              <a:lumMod val="50000"/>
                            </a:schemeClr>
                          </a:solidFill>
                          <a:latin typeface="Century Gothic" panose="020B0502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accent5">
                              <a:lumMod val="50000"/>
                            </a:schemeClr>
                          </a:solidFill>
                          <a:latin typeface="Century Gothic" panose="020B0502020202020204" pitchFamily="34" charset="0"/>
                        </a:rPr>
                        <a:t>        </a:t>
                      </a:r>
                      <a:r>
                        <a:rPr lang="en-GB" sz="2400" b="0" dirty="0" smtClean="0">
                          <a:solidFill>
                            <a:schemeClr val="accent5">
                              <a:lumMod val="50000"/>
                            </a:schemeClr>
                          </a:solidFill>
                          <a:latin typeface="Century Gothic" panose="020B0502020202020204" pitchFamily="34" charset="0"/>
                        </a:rPr>
                        <a:t> </a:t>
                      </a:r>
                      <a:r>
                        <a:rPr lang="en-GB" sz="2400" b="0" dirty="0" err="1" smtClean="0">
                          <a:solidFill>
                            <a:schemeClr val="accent5">
                              <a:lumMod val="50000"/>
                            </a:schemeClr>
                          </a:solidFill>
                          <a:latin typeface="Century Gothic" panose="020B0502020202020204" pitchFamily="34" charset="0"/>
                        </a:rPr>
                        <a:t>ai</a:t>
                      </a:r>
                      <a:r>
                        <a:rPr lang="en-GB" sz="2400" b="0" dirty="0" smtClean="0">
                          <a:solidFill>
                            <a:schemeClr val="accent5">
                              <a:lumMod val="50000"/>
                            </a:schemeClr>
                          </a:solidFill>
                          <a:latin typeface="Century Gothic" panose="020B0502020202020204" pitchFamily="34" charset="0"/>
                        </a:rPr>
                        <a:t> un animal.</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accent5">
                              <a:lumMod val="50000"/>
                            </a:schemeClr>
                          </a:solidFill>
                          <a:latin typeface="Century Gothic" panose="020B0502020202020204" pitchFamily="34" charset="0"/>
                        </a:rPr>
                        <a:t>         </a:t>
                      </a:r>
                      <a:r>
                        <a:rPr lang="en-GB" sz="2400" b="0" dirty="0" err="1" smtClean="0">
                          <a:solidFill>
                            <a:schemeClr val="accent5">
                              <a:lumMod val="50000"/>
                            </a:schemeClr>
                          </a:solidFill>
                          <a:latin typeface="Century Gothic" panose="020B0502020202020204" pitchFamily="34" charset="0"/>
                        </a:rPr>
                        <a:t>ai</a:t>
                      </a:r>
                      <a:r>
                        <a:rPr lang="en-GB" sz="2400" b="0" dirty="0" smtClean="0">
                          <a:solidFill>
                            <a:schemeClr val="accent5">
                              <a:lumMod val="50000"/>
                            </a:schemeClr>
                          </a:solidFill>
                          <a:latin typeface="Century Gothic" panose="020B0502020202020204" pitchFamily="34" charset="0"/>
                        </a:rPr>
                        <a:t> </a:t>
                      </a:r>
                      <a:r>
                        <a:rPr lang="en-GB" sz="2400" b="0" dirty="0" err="1" smtClean="0">
                          <a:solidFill>
                            <a:schemeClr val="accent5">
                              <a:lumMod val="50000"/>
                            </a:schemeClr>
                          </a:solidFill>
                          <a:latin typeface="Century Gothic" panose="020B0502020202020204" pitchFamily="34" charset="0"/>
                        </a:rPr>
                        <a:t>une</a:t>
                      </a:r>
                      <a:r>
                        <a:rPr lang="en-GB" sz="2400" b="0" dirty="0" smtClean="0">
                          <a:solidFill>
                            <a:schemeClr val="accent5">
                              <a:lumMod val="50000"/>
                            </a:schemeClr>
                          </a:solidFill>
                          <a:latin typeface="Century Gothic" panose="020B0502020202020204" pitchFamily="34" charset="0"/>
                        </a:rPr>
                        <a:t> idée.</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61245337"/>
                  </a:ext>
                </a:extLst>
              </a:tr>
              <a:tr h="669889">
                <a:tc>
                  <a:txBody>
                    <a:bodyPr/>
                    <a:lstStyle/>
                    <a:p>
                      <a:r>
                        <a:rPr lang="en-GB" sz="3200" b="1" dirty="0">
                          <a:solidFill>
                            <a:schemeClr val="accent5">
                              <a:lumMod val="50000"/>
                            </a:schemeClr>
                          </a:solidFill>
                          <a:latin typeface="Century Gothic" panose="020B0502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accent5">
                              <a:lumMod val="50000"/>
                            </a:schemeClr>
                          </a:solidFill>
                          <a:latin typeface="Century Gothic" panose="020B0502020202020204" pitchFamily="34" charset="0"/>
                        </a:rPr>
                        <a:t>        </a:t>
                      </a:r>
                      <a:r>
                        <a:rPr lang="en-GB" sz="2400" b="0" dirty="0" smtClean="0">
                          <a:solidFill>
                            <a:schemeClr val="accent5">
                              <a:lumMod val="50000"/>
                            </a:schemeClr>
                          </a:solidFill>
                          <a:latin typeface="Century Gothic" panose="020B0502020202020204" pitchFamily="34" charset="0"/>
                        </a:rPr>
                        <a:t> a un livre.</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5">
                              <a:lumMod val="50000"/>
                            </a:schemeClr>
                          </a:solidFill>
                          <a:latin typeface="Century Gothic" panose="020B0502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chemeClr val="accent5">
                              <a:lumMod val="50000"/>
                            </a:schemeClr>
                          </a:solidFill>
                          <a:latin typeface="Century Gothic" panose="020B0502020202020204" pitchFamily="34" charset="0"/>
                        </a:rPr>
                        <a:t>         </a:t>
                      </a:r>
                      <a:r>
                        <a:rPr lang="en-GB" sz="2400" dirty="0" smtClean="0">
                          <a:solidFill>
                            <a:schemeClr val="accent5">
                              <a:lumMod val="50000"/>
                            </a:schemeClr>
                          </a:solidFill>
                          <a:latin typeface="Century Gothic" panose="020B0502020202020204" pitchFamily="34" charset="0"/>
                        </a:rPr>
                        <a:t>a </a:t>
                      </a:r>
                      <a:r>
                        <a:rPr lang="en-GB" sz="2400" dirty="0" err="1" smtClean="0">
                          <a:solidFill>
                            <a:schemeClr val="accent5">
                              <a:lumMod val="50000"/>
                            </a:schemeClr>
                          </a:solidFill>
                          <a:latin typeface="Century Gothic" panose="020B0502020202020204" pitchFamily="34" charset="0"/>
                        </a:rPr>
                        <a:t>une</a:t>
                      </a:r>
                      <a:r>
                        <a:rPr lang="en-GB" sz="2400" dirty="0" smtClean="0">
                          <a:solidFill>
                            <a:schemeClr val="accent5">
                              <a:lumMod val="50000"/>
                            </a:schemeClr>
                          </a:solidFill>
                          <a:latin typeface="Century Gothic" panose="020B0502020202020204" pitchFamily="34" charset="0"/>
                        </a:rPr>
                        <a:t> chose.</a:t>
                      </a:r>
                      <a:endParaRPr lang="en-GB" sz="240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33114728"/>
                  </a:ext>
                </a:extLst>
              </a:tr>
              <a:tr h="669889">
                <a:tc>
                  <a:txBody>
                    <a:bodyPr/>
                    <a:lstStyle/>
                    <a:p>
                      <a:r>
                        <a:rPr lang="en-GB" sz="3200" b="1" dirty="0">
                          <a:solidFill>
                            <a:schemeClr val="accent5">
                              <a:lumMod val="50000"/>
                            </a:schemeClr>
                          </a:solidFill>
                          <a:latin typeface="Century Gothic" panose="020B0502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accent5">
                              <a:lumMod val="50000"/>
                            </a:schemeClr>
                          </a:solidFill>
                          <a:latin typeface="Century Gothic" panose="020B0502020202020204" pitchFamily="34" charset="0"/>
                        </a:rPr>
                        <a:t>    </a:t>
                      </a:r>
                      <a:r>
                        <a:rPr lang="en-GB" sz="2400" b="0" dirty="0" smtClean="0">
                          <a:solidFill>
                            <a:schemeClr val="accent5">
                              <a:lumMod val="50000"/>
                            </a:schemeClr>
                          </a:solidFill>
                          <a:latin typeface="Century Gothic" panose="020B0502020202020204" pitchFamily="34" charset="0"/>
                        </a:rPr>
                        <a:t>     a</a:t>
                      </a:r>
                      <a:r>
                        <a:rPr lang="en-GB" sz="2400" b="0" baseline="0" dirty="0" smtClean="0">
                          <a:solidFill>
                            <a:schemeClr val="accent5">
                              <a:lumMod val="50000"/>
                            </a:schemeClr>
                          </a:solidFill>
                          <a:latin typeface="Century Gothic" panose="020B0502020202020204" pitchFamily="34" charset="0"/>
                        </a:rPr>
                        <a:t> </a:t>
                      </a:r>
                      <a:r>
                        <a:rPr lang="en-GB" sz="2400" b="0" baseline="0" dirty="0" err="1" smtClean="0">
                          <a:solidFill>
                            <a:schemeClr val="accent5">
                              <a:lumMod val="50000"/>
                            </a:schemeClr>
                          </a:solidFill>
                          <a:latin typeface="Century Gothic" panose="020B0502020202020204" pitchFamily="34" charset="0"/>
                        </a:rPr>
                        <a:t>u</a:t>
                      </a:r>
                      <a:r>
                        <a:rPr lang="en-GB" sz="2400" b="0" dirty="0" err="1" smtClean="0">
                          <a:solidFill>
                            <a:schemeClr val="accent5">
                              <a:lumMod val="50000"/>
                            </a:schemeClr>
                          </a:solidFill>
                          <a:latin typeface="Century Gothic" panose="020B0502020202020204" pitchFamily="34" charset="0"/>
                        </a:rPr>
                        <a:t>ne</a:t>
                      </a:r>
                      <a:r>
                        <a:rPr lang="en-GB" sz="2400" b="0" dirty="0" smtClean="0">
                          <a:solidFill>
                            <a:schemeClr val="accent5">
                              <a:lumMod val="50000"/>
                            </a:schemeClr>
                          </a:solidFill>
                          <a:latin typeface="Century Gothic" panose="020B0502020202020204" pitchFamily="34" charset="0"/>
                        </a:rPr>
                        <a:t> </a:t>
                      </a:r>
                      <a:r>
                        <a:rPr lang="en-GB" sz="2400" b="0" dirty="0" err="1" smtClean="0">
                          <a:solidFill>
                            <a:schemeClr val="accent5">
                              <a:lumMod val="50000"/>
                            </a:schemeClr>
                          </a:solidFill>
                          <a:latin typeface="Century Gothic" panose="020B0502020202020204" pitchFamily="34" charset="0"/>
                        </a:rPr>
                        <a:t>chambre</a:t>
                      </a:r>
                      <a:r>
                        <a:rPr lang="en-GB" sz="2400" b="0" dirty="0" smtClean="0">
                          <a:solidFill>
                            <a:schemeClr val="accent5">
                              <a:lumMod val="50000"/>
                            </a:schemeClr>
                          </a:solidFill>
                          <a:latin typeface="Century Gothic" panose="020B0502020202020204" pitchFamily="34" charset="0"/>
                        </a:rPr>
                        <a:t>.</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accent5">
                              <a:lumMod val="50000"/>
                            </a:schemeClr>
                          </a:solidFill>
                          <a:latin typeface="Century Gothic" panose="020B0502020202020204" pitchFamily="34" charset="0"/>
                        </a:rPr>
                        <a:t>          </a:t>
                      </a:r>
                      <a:r>
                        <a:rPr lang="en-GB" sz="2400" dirty="0" err="1" smtClean="0">
                          <a:solidFill>
                            <a:schemeClr val="accent5">
                              <a:lumMod val="50000"/>
                            </a:schemeClr>
                          </a:solidFill>
                          <a:latin typeface="Century Gothic" panose="020B0502020202020204" pitchFamily="34" charset="0"/>
                        </a:rPr>
                        <a:t>ai</a:t>
                      </a:r>
                      <a:r>
                        <a:rPr lang="en-GB" sz="2400" dirty="0" smtClean="0">
                          <a:solidFill>
                            <a:schemeClr val="accent5">
                              <a:lumMod val="50000"/>
                            </a:schemeClr>
                          </a:solidFill>
                          <a:latin typeface="Century Gothic" panose="020B0502020202020204" pitchFamily="34" charset="0"/>
                        </a:rPr>
                        <a:t> un </a:t>
                      </a:r>
                      <a:r>
                        <a:rPr lang="en-GB" sz="2400" dirty="0" err="1" smtClean="0">
                          <a:solidFill>
                            <a:schemeClr val="accent5">
                              <a:lumMod val="50000"/>
                            </a:schemeClr>
                          </a:solidFill>
                          <a:latin typeface="Century Gothic" panose="020B0502020202020204" pitchFamily="34" charset="0"/>
                        </a:rPr>
                        <a:t>chien</a:t>
                      </a:r>
                      <a:r>
                        <a:rPr lang="en-GB" sz="2400" dirty="0" smtClean="0">
                          <a:solidFill>
                            <a:schemeClr val="accent5">
                              <a:lumMod val="50000"/>
                            </a:schemeClr>
                          </a:solidFill>
                          <a:latin typeface="Century Gothic" panose="020B0502020202020204" pitchFamily="34" charset="0"/>
                        </a:rPr>
                        <a:t>.</a:t>
                      </a:r>
                      <a:endParaRPr lang="en-GB" sz="240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67591263"/>
                  </a:ext>
                </a:extLst>
              </a:tr>
              <a:tr h="669889">
                <a:tc>
                  <a:txBody>
                    <a:bodyPr/>
                    <a:lstStyle/>
                    <a:p>
                      <a:r>
                        <a:rPr lang="en-GB" sz="3200" b="1" dirty="0">
                          <a:solidFill>
                            <a:schemeClr val="accent5">
                              <a:lumMod val="50000"/>
                            </a:schemeClr>
                          </a:solidFill>
                          <a:latin typeface="Century Gothic" panose="020B0502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accent5">
                              <a:lumMod val="50000"/>
                            </a:schemeClr>
                          </a:solidFill>
                          <a:latin typeface="Century Gothic" panose="020B0502020202020204" pitchFamily="34" charset="0"/>
                        </a:rPr>
                        <a:t>        </a:t>
                      </a:r>
                      <a:r>
                        <a:rPr lang="en-GB" sz="2400" b="0" dirty="0" smtClean="0">
                          <a:solidFill>
                            <a:schemeClr val="accent5">
                              <a:lumMod val="50000"/>
                            </a:schemeClr>
                          </a:solidFill>
                          <a:latin typeface="Century Gothic" panose="020B0502020202020204" pitchFamily="34" charset="0"/>
                        </a:rPr>
                        <a:t> </a:t>
                      </a:r>
                      <a:r>
                        <a:rPr lang="en-GB" sz="2400" b="0" dirty="0" err="1" smtClean="0">
                          <a:solidFill>
                            <a:schemeClr val="accent5">
                              <a:lumMod val="50000"/>
                            </a:schemeClr>
                          </a:solidFill>
                          <a:latin typeface="Century Gothic" panose="020B0502020202020204" pitchFamily="34" charset="0"/>
                        </a:rPr>
                        <a:t>ai</a:t>
                      </a:r>
                      <a:r>
                        <a:rPr lang="en-GB" sz="2400" b="0" dirty="0" smtClean="0">
                          <a:solidFill>
                            <a:schemeClr val="accent5">
                              <a:lumMod val="50000"/>
                            </a:schemeClr>
                          </a:solidFill>
                          <a:latin typeface="Century Gothic" panose="020B0502020202020204" pitchFamily="34" charset="0"/>
                        </a:rPr>
                        <a:t> </a:t>
                      </a:r>
                      <a:r>
                        <a:rPr lang="en-GB" sz="2400" b="0" dirty="0" err="1" smtClean="0">
                          <a:solidFill>
                            <a:schemeClr val="accent5">
                              <a:lumMod val="50000"/>
                            </a:schemeClr>
                          </a:solidFill>
                          <a:latin typeface="Century Gothic" panose="020B0502020202020204" pitchFamily="34" charset="0"/>
                        </a:rPr>
                        <a:t>une</a:t>
                      </a:r>
                      <a:r>
                        <a:rPr lang="en-GB" sz="2400" b="0" dirty="0" smtClean="0">
                          <a:solidFill>
                            <a:schemeClr val="accent5">
                              <a:lumMod val="50000"/>
                            </a:schemeClr>
                          </a:solidFill>
                          <a:latin typeface="Century Gothic" panose="020B0502020202020204" pitchFamily="34" charset="0"/>
                        </a:rPr>
                        <a:t> </a:t>
                      </a:r>
                      <a:r>
                        <a:rPr lang="en-GB" sz="2400" b="0" dirty="0" err="1" smtClean="0">
                          <a:solidFill>
                            <a:schemeClr val="accent5">
                              <a:lumMod val="50000"/>
                            </a:schemeClr>
                          </a:solidFill>
                          <a:latin typeface="Century Gothic" panose="020B0502020202020204" pitchFamily="34" charset="0"/>
                        </a:rPr>
                        <a:t>règle</a:t>
                      </a:r>
                      <a:r>
                        <a:rPr lang="en-GB" sz="2400" b="0" dirty="0" smtClean="0">
                          <a:solidFill>
                            <a:schemeClr val="accent5">
                              <a:lumMod val="50000"/>
                            </a:schemeClr>
                          </a:solidFill>
                          <a:latin typeface="Century Gothic" panose="020B0502020202020204" pitchFamily="34" charset="0"/>
                        </a:rPr>
                        <a:t>.</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accent5">
                              <a:lumMod val="50000"/>
                            </a:schemeClr>
                          </a:solidFill>
                          <a:latin typeface="Century Gothic" panose="020B0502020202020204" pitchFamily="34" charset="0"/>
                        </a:rPr>
                        <a:t>          </a:t>
                      </a:r>
                      <a:r>
                        <a:rPr lang="en-GB" sz="2400" baseline="0" dirty="0" smtClean="0">
                          <a:solidFill>
                            <a:schemeClr val="accent5">
                              <a:lumMod val="50000"/>
                            </a:schemeClr>
                          </a:solidFill>
                          <a:latin typeface="Century Gothic" panose="020B0502020202020204" pitchFamily="34" charset="0"/>
                        </a:rPr>
                        <a:t>a un portable.</a:t>
                      </a:r>
                      <a:endParaRPr lang="en-GB" sz="240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04809608"/>
                  </a:ext>
                </a:extLst>
              </a:tr>
            </a:tbl>
          </a:graphicData>
        </a:graphic>
      </p:graphicFrame>
      <p:sp>
        <p:nvSpPr>
          <p:cNvPr id="4" name="TextBox 3"/>
          <p:cNvSpPr txBox="1"/>
          <p:nvPr/>
        </p:nvSpPr>
        <p:spPr>
          <a:xfrm>
            <a:off x="8369300" y="99594"/>
            <a:ext cx="3733800" cy="584775"/>
          </a:xfrm>
          <a:prstGeom prst="rect">
            <a:avLst/>
          </a:prstGeom>
          <a:noFill/>
        </p:spPr>
        <p:txBody>
          <a:bodyPr wrap="square" rtlCol="0">
            <a:spAutoFit/>
          </a:bodyPr>
          <a:lstStyle/>
          <a:p>
            <a:pPr algn="ctr">
              <a:defRPr/>
            </a:pPr>
            <a:r>
              <a:rPr lang="en-GB" sz="3200" b="1" dirty="0">
                <a:solidFill>
                  <a:srgbClr val="4472C4">
                    <a:lumMod val="50000"/>
                  </a:srgbClr>
                </a:solidFill>
                <a:latin typeface="Century Gothic" panose="020B0502020202020204" pitchFamily="34" charset="0"/>
              </a:rPr>
              <a:t>Lire</a:t>
            </a:r>
            <a:endParaRPr lang="en-GB" sz="3200" b="1" dirty="0">
              <a:solidFill>
                <a:srgbClr val="4472C4">
                  <a:lumMod val="50000"/>
                </a:srgbClr>
              </a:solidFill>
              <a:latin typeface="Century Gothic" panose="020B0502020202020204" pitchFamily="34" charset="0"/>
            </a:endParaRPr>
          </a:p>
        </p:txBody>
      </p:sp>
      <p:sp>
        <p:nvSpPr>
          <p:cNvPr id="20" name="TextBox 19"/>
          <p:cNvSpPr txBox="1"/>
          <p:nvPr/>
        </p:nvSpPr>
        <p:spPr>
          <a:xfrm>
            <a:off x="7836452" y="6487183"/>
            <a:ext cx="3135086" cy="276999"/>
          </a:xfrm>
          <a:prstGeom prst="rect">
            <a:avLst/>
          </a:prstGeom>
          <a:noFill/>
        </p:spPr>
        <p:txBody>
          <a:bodyPr wrap="square" rtlCol="0">
            <a:spAutoFit/>
          </a:bodyPr>
          <a:lstStyle/>
          <a:p>
            <a:pPr>
              <a:defRPr/>
            </a:pPr>
            <a:r>
              <a:rPr lang="en-GB" sz="1200" dirty="0">
                <a:solidFill>
                  <a:prstClr val="white"/>
                </a:solidFill>
                <a:latin typeface="Century Gothic" panose="020B0502020202020204" pitchFamily="34" charset="0"/>
              </a:rPr>
              <a:t>Stephen Owen</a:t>
            </a:r>
            <a:endParaRPr lang="en-GB" sz="1200" dirty="0">
              <a:solidFill>
                <a:prstClr val="white"/>
              </a:solidFill>
              <a:latin typeface="Century Gothic" panose="020B0502020202020204" pitchFamily="34" charset="0"/>
            </a:endParaRPr>
          </a:p>
        </p:txBody>
      </p:sp>
      <p:sp>
        <p:nvSpPr>
          <p:cNvPr id="5" name="Explosion 2 4"/>
          <p:cNvSpPr>
            <a:spLocks noChangeAspect="1"/>
          </p:cNvSpPr>
          <p:nvPr/>
        </p:nvSpPr>
        <p:spPr>
          <a:xfrm rot="1587298">
            <a:off x="1387736" y="5055200"/>
            <a:ext cx="719578" cy="43306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31" name="Explosion 2 30"/>
          <p:cNvSpPr>
            <a:spLocks noChangeAspect="1"/>
          </p:cNvSpPr>
          <p:nvPr/>
        </p:nvSpPr>
        <p:spPr>
          <a:xfrm rot="1587298">
            <a:off x="1340974" y="3094026"/>
            <a:ext cx="719578" cy="43306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32" name="Explosion 2 31"/>
          <p:cNvSpPr>
            <a:spLocks noChangeAspect="1"/>
          </p:cNvSpPr>
          <p:nvPr/>
        </p:nvSpPr>
        <p:spPr>
          <a:xfrm rot="1587298">
            <a:off x="1366818" y="3710847"/>
            <a:ext cx="719578" cy="43306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33" name="Explosion 2 32"/>
          <p:cNvSpPr>
            <a:spLocks noChangeAspect="1"/>
          </p:cNvSpPr>
          <p:nvPr/>
        </p:nvSpPr>
        <p:spPr>
          <a:xfrm rot="1587298">
            <a:off x="1406378" y="4360150"/>
            <a:ext cx="719578" cy="43306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35" name="Explosion 2 34"/>
          <p:cNvSpPr>
            <a:spLocks noChangeAspect="1"/>
          </p:cNvSpPr>
          <p:nvPr/>
        </p:nvSpPr>
        <p:spPr>
          <a:xfrm rot="1587298">
            <a:off x="6696787" y="3066942"/>
            <a:ext cx="719578" cy="43306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40" name="Explosion 2 39"/>
          <p:cNvSpPr>
            <a:spLocks noChangeAspect="1"/>
          </p:cNvSpPr>
          <p:nvPr/>
        </p:nvSpPr>
        <p:spPr>
          <a:xfrm rot="1587298">
            <a:off x="6693152" y="3710847"/>
            <a:ext cx="719578" cy="43306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41" name="Explosion 2 40"/>
          <p:cNvSpPr>
            <a:spLocks noChangeAspect="1"/>
          </p:cNvSpPr>
          <p:nvPr/>
        </p:nvSpPr>
        <p:spPr>
          <a:xfrm rot="1587298">
            <a:off x="6732712" y="4320826"/>
            <a:ext cx="719578" cy="43306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42" name="Explosion 2 41"/>
          <p:cNvSpPr>
            <a:spLocks noChangeAspect="1"/>
          </p:cNvSpPr>
          <p:nvPr/>
        </p:nvSpPr>
        <p:spPr>
          <a:xfrm rot="1587298">
            <a:off x="6741835" y="4993360"/>
            <a:ext cx="719578" cy="43306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Tree>
    <p:extLst>
      <p:ext uri="{BB962C8B-B14F-4D97-AF65-F5344CB8AC3E}">
        <p14:creationId xmlns:p14="http://schemas.microsoft.com/office/powerpoint/2010/main" val="2968142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69300" y="99594"/>
            <a:ext cx="3733800" cy="584775"/>
          </a:xfrm>
          <a:prstGeom prst="rect">
            <a:avLst/>
          </a:prstGeom>
          <a:noFill/>
        </p:spPr>
        <p:txBody>
          <a:bodyPr wrap="square" rtlCol="0">
            <a:spAutoFit/>
          </a:bodyPr>
          <a:lstStyle/>
          <a:p>
            <a:pPr algn="ctr">
              <a:defRPr/>
            </a:pPr>
            <a:r>
              <a:rPr lang="en-GB" sz="3200" b="1" dirty="0">
                <a:solidFill>
                  <a:srgbClr val="4472C4">
                    <a:lumMod val="50000"/>
                  </a:srgbClr>
                </a:solidFill>
                <a:latin typeface="Century Gothic" panose="020B0502020202020204" pitchFamily="34" charset="0"/>
              </a:rPr>
              <a:t>Lire</a:t>
            </a:r>
            <a:endParaRPr lang="en-GB" sz="3200" b="1" dirty="0">
              <a:solidFill>
                <a:srgbClr val="4472C4">
                  <a:lumMod val="50000"/>
                </a:srgbClr>
              </a:solidFill>
              <a:latin typeface="Century Gothic" panose="020B0502020202020204" pitchFamily="34" charset="0"/>
            </a:endParaRPr>
          </a:p>
        </p:txBody>
      </p:sp>
      <p:sp>
        <p:nvSpPr>
          <p:cNvPr id="20" name="TextBox 19"/>
          <p:cNvSpPr txBox="1"/>
          <p:nvPr/>
        </p:nvSpPr>
        <p:spPr>
          <a:xfrm>
            <a:off x="7836452" y="6487183"/>
            <a:ext cx="3135086" cy="276999"/>
          </a:xfrm>
          <a:prstGeom prst="rect">
            <a:avLst/>
          </a:prstGeom>
          <a:noFill/>
        </p:spPr>
        <p:txBody>
          <a:bodyPr wrap="square" rtlCol="0">
            <a:spAutoFit/>
          </a:bodyPr>
          <a:lstStyle/>
          <a:p>
            <a:pPr>
              <a:defRPr/>
            </a:pPr>
            <a:r>
              <a:rPr lang="en-GB" sz="1200" dirty="0">
                <a:solidFill>
                  <a:prstClr val="white"/>
                </a:solidFill>
                <a:latin typeface="Century Gothic" panose="020B0502020202020204" pitchFamily="34" charset="0"/>
              </a:rPr>
              <a:t>Stephen Owen</a:t>
            </a:r>
            <a:endParaRPr lang="en-GB" sz="1200" dirty="0">
              <a:solidFill>
                <a:prstClr val="white"/>
              </a:solidFill>
              <a:latin typeface="Century Gothic" panose="020B0502020202020204" pitchFamily="34" charset="0"/>
            </a:endParaRPr>
          </a:p>
        </p:txBody>
      </p:sp>
      <p:graphicFrame>
        <p:nvGraphicFramePr>
          <p:cNvPr id="6" name="Content Placeholder 5"/>
          <p:cNvGraphicFramePr>
            <a:graphicFrameLocks noGrp="1"/>
          </p:cNvGraphicFramePr>
          <p:nvPr>
            <p:ph idx="1"/>
            <p:extLst/>
          </p:nvPr>
        </p:nvGraphicFramePr>
        <p:xfrm>
          <a:off x="663161" y="939024"/>
          <a:ext cx="10515600" cy="4663440"/>
        </p:xfrm>
        <a:graphic>
          <a:graphicData uri="http://schemas.openxmlformats.org/drawingml/2006/table">
            <a:tbl>
              <a:tblPr firstRow="1" bandRow="1">
                <a:tableStyleId>{5C22544A-7EE6-4342-B048-85BDC9FD1C3A}</a:tableStyleId>
              </a:tblPr>
              <a:tblGrid>
                <a:gridCol w="960630">
                  <a:extLst>
                    <a:ext uri="{9D8B030D-6E8A-4147-A177-3AD203B41FA5}">
                      <a16:colId xmlns:a16="http://schemas.microsoft.com/office/drawing/2014/main" xmlns="" val="65936079"/>
                    </a:ext>
                  </a:extLst>
                </a:gridCol>
                <a:gridCol w="4377764">
                  <a:extLst>
                    <a:ext uri="{9D8B030D-6E8A-4147-A177-3AD203B41FA5}">
                      <a16:colId xmlns:a16="http://schemas.microsoft.com/office/drawing/2014/main" xmlns="" val="3317005183"/>
                    </a:ext>
                  </a:extLst>
                </a:gridCol>
                <a:gridCol w="5177206">
                  <a:extLst>
                    <a:ext uri="{9D8B030D-6E8A-4147-A177-3AD203B41FA5}">
                      <a16:colId xmlns:a16="http://schemas.microsoft.com/office/drawing/2014/main" xmlns="" val="4293147557"/>
                    </a:ext>
                  </a:extLst>
                </a:gridCol>
              </a:tblGrid>
              <a:tr h="193856">
                <a:tc>
                  <a:txBody>
                    <a:bodyPr/>
                    <a:lstStyle/>
                    <a:p>
                      <a:endParaRPr lang="en-GB" dirty="0"/>
                    </a:p>
                  </a:txBody>
                  <a:tcPr/>
                </a:tc>
                <a:tc>
                  <a:txBody>
                    <a:bodyPr/>
                    <a:lstStyle/>
                    <a:p>
                      <a:pPr algn="ctr"/>
                      <a:r>
                        <a:rPr lang="en-GB" sz="2800" dirty="0" smtClean="0">
                          <a:latin typeface="Century Gothic" panose="020B0502020202020204" pitchFamily="34" charset="0"/>
                        </a:rPr>
                        <a:t>Michel has...</a:t>
                      </a:r>
                      <a:endParaRPr lang="en-GB" sz="2800" dirty="0">
                        <a:latin typeface="Century Gothic" panose="020B0502020202020204" pitchFamily="34" charset="0"/>
                      </a:endParaRPr>
                    </a:p>
                  </a:txBody>
                  <a:tcPr/>
                </a:tc>
                <a:tc>
                  <a:txBody>
                    <a:bodyPr/>
                    <a:lstStyle/>
                    <a:p>
                      <a:pPr algn="ctr"/>
                      <a:r>
                        <a:rPr lang="en-GB" sz="2800" dirty="0" smtClean="0">
                          <a:latin typeface="Century Gothic" panose="020B0502020202020204" pitchFamily="34" charset="0"/>
                        </a:rPr>
                        <a:t>Sophie has...</a:t>
                      </a:r>
                      <a:endParaRPr lang="en-GB" sz="2800" dirty="0">
                        <a:latin typeface="Century Gothic" panose="020B0502020202020204" pitchFamily="34" charset="0"/>
                      </a:endParaRPr>
                    </a:p>
                  </a:txBody>
                  <a:tcPr/>
                </a:tc>
                <a:extLst>
                  <a:ext uri="{0D108BD9-81ED-4DB2-BD59-A6C34878D82A}">
                    <a16:rowId xmlns:a16="http://schemas.microsoft.com/office/drawing/2014/main" xmlns="" val="3585969815"/>
                  </a:ext>
                </a:extLst>
              </a:tr>
              <a:tr h="370840">
                <a:tc>
                  <a:txBody>
                    <a:bodyPr/>
                    <a:lstStyle/>
                    <a:p>
                      <a:r>
                        <a:rPr lang="en-GB" sz="2800" b="1" dirty="0" smtClean="0">
                          <a:solidFill>
                            <a:srgbClr val="002060"/>
                          </a:solidFill>
                          <a:latin typeface="Century Gothic" panose="020B0502020202020204" pitchFamily="34" charset="0"/>
                        </a:rPr>
                        <a:t>1</a:t>
                      </a:r>
                      <a:endParaRPr lang="en-GB" sz="2800" b="1" dirty="0">
                        <a:solidFill>
                          <a:srgbClr val="002060"/>
                        </a:solidFill>
                        <a:latin typeface="Century Gothic" panose="020B0502020202020204" pitchFamily="34" charset="0"/>
                      </a:endParaRP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720189548"/>
                  </a:ext>
                </a:extLst>
              </a:tr>
              <a:tr h="370840">
                <a:tc>
                  <a:txBody>
                    <a:bodyPr/>
                    <a:lstStyle/>
                    <a:p>
                      <a:r>
                        <a:rPr lang="en-GB" sz="2800" b="1" dirty="0" smtClean="0">
                          <a:solidFill>
                            <a:srgbClr val="002060"/>
                          </a:solidFill>
                          <a:latin typeface="Century Gothic" panose="020B0502020202020204" pitchFamily="34" charset="0"/>
                        </a:rPr>
                        <a:t>2</a:t>
                      </a:r>
                      <a:endParaRPr lang="en-GB" sz="2800" b="1" dirty="0">
                        <a:solidFill>
                          <a:srgbClr val="002060"/>
                        </a:solidFill>
                        <a:latin typeface="Century Gothic" panose="020B0502020202020204" pitchFamily="34" charset="0"/>
                      </a:endParaRP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568798639"/>
                  </a:ext>
                </a:extLst>
              </a:tr>
              <a:tr h="370840">
                <a:tc>
                  <a:txBody>
                    <a:bodyPr/>
                    <a:lstStyle/>
                    <a:p>
                      <a:r>
                        <a:rPr lang="en-GB" sz="2800" b="1" dirty="0" smtClean="0">
                          <a:solidFill>
                            <a:srgbClr val="002060"/>
                          </a:solidFill>
                          <a:latin typeface="Century Gothic" panose="020B0502020202020204" pitchFamily="34" charset="0"/>
                        </a:rPr>
                        <a:t>3</a:t>
                      </a:r>
                      <a:endParaRPr lang="en-GB" sz="2800" b="1" dirty="0">
                        <a:solidFill>
                          <a:srgbClr val="002060"/>
                        </a:solidFill>
                        <a:latin typeface="Century Gothic" panose="020B0502020202020204" pitchFamily="34" charset="0"/>
                      </a:endParaRP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2049515245"/>
                  </a:ext>
                </a:extLst>
              </a:tr>
              <a:tr h="370840">
                <a:tc>
                  <a:txBody>
                    <a:bodyPr/>
                    <a:lstStyle/>
                    <a:p>
                      <a:r>
                        <a:rPr lang="en-GB" sz="2800" b="1" dirty="0" smtClean="0">
                          <a:solidFill>
                            <a:srgbClr val="002060"/>
                          </a:solidFill>
                          <a:latin typeface="Century Gothic" panose="020B0502020202020204" pitchFamily="34" charset="0"/>
                        </a:rPr>
                        <a:t>4</a:t>
                      </a:r>
                      <a:endParaRPr lang="en-GB" sz="2800" b="1" dirty="0">
                        <a:solidFill>
                          <a:srgbClr val="002060"/>
                        </a:solidFill>
                        <a:latin typeface="Century Gothic" panose="020B0502020202020204" pitchFamily="34" charset="0"/>
                      </a:endParaRP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318049299"/>
                  </a:ext>
                </a:extLst>
              </a:tr>
              <a:tr h="370840">
                <a:tc>
                  <a:txBody>
                    <a:bodyPr/>
                    <a:lstStyle/>
                    <a:p>
                      <a:r>
                        <a:rPr lang="en-GB" sz="2800" b="1" dirty="0" smtClean="0">
                          <a:solidFill>
                            <a:srgbClr val="002060"/>
                          </a:solidFill>
                          <a:latin typeface="Century Gothic" panose="020B0502020202020204" pitchFamily="34" charset="0"/>
                        </a:rPr>
                        <a:t>5</a:t>
                      </a:r>
                      <a:endParaRPr lang="en-GB" sz="2800" b="1" dirty="0">
                        <a:solidFill>
                          <a:srgbClr val="002060"/>
                        </a:solidFill>
                        <a:latin typeface="Century Gothic" panose="020B0502020202020204" pitchFamily="34" charset="0"/>
                      </a:endParaRPr>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xmlns="" val="2333934784"/>
                  </a:ext>
                </a:extLst>
              </a:tr>
              <a:tr h="370840">
                <a:tc>
                  <a:txBody>
                    <a:bodyPr/>
                    <a:lstStyle/>
                    <a:p>
                      <a:r>
                        <a:rPr lang="en-GB" sz="2800" b="1" dirty="0" smtClean="0">
                          <a:solidFill>
                            <a:srgbClr val="002060"/>
                          </a:solidFill>
                          <a:latin typeface="Century Gothic" panose="020B0502020202020204" pitchFamily="34" charset="0"/>
                        </a:rPr>
                        <a:t>6</a:t>
                      </a:r>
                      <a:endParaRPr lang="en-GB" sz="2800" b="1" dirty="0">
                        <a:solidFill>
                          <a:srgbClr val="002060"/>
                        </a:solidFill>
                        <a:latin typeface="Century Gothic" panose="020B0502020202020204" pitchFamily="34" charset="0"/>
                      </a:endParaRP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3033093083"/>
                  </a:ext>
                </a:extLst>
              </a:tr>
              <a:tr h="185420">
                <a:tc>
                  <a:txBody>
                    <a:bodyPr/>
                    <a:lstStyle/>
                    <a:p>
                      <a:r>
                        <a:rPr lang="en-GB" sz="2800" b="1" dirty="0" smtClean="0">
                          <a:solidFill>
                            <a:srgbClr val="002060"/>
                          </a:solidFill>
                          <a:latin typeface="Century Gothic" panose="020B0502020202020204" pitchFamily="34" charset="0"/>
                        </a:rPr>
                        <a:t>7</a:t>
                      </a:r>
                      <a:endParaRPr lang="en-GB" sz="2800" b="1" dirty="0">
                        <a:solidFill>
                          <a:srgbClr val="002060"/>
                        </a:solidFill>
                        <a:latin typeface="Century Gothic" panose="020B0502020202020204" pitchFamily="34" charset="0"/>
                      </a:endParaRP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324345315"/>
                  </a:ext>
                </a:extLst>
              </a:tr>
              <a:tr h="185420">
                <a:tc>
                  <a:txBody>
                    <a:bodyPr/>
                    <a:lstStyle/>
                    <a:p>
                      <a:r>
                        <a:rPr lang="en-GB" sz="2800" b="1" dirty="0" smtClean="0">
                          <a:solidFill>
                            <a:srgbClr val="002060"/>
                          </a:solidFill>
                          <a:latin typeface="Century Gothic" panose="020B0502020202020204" pitchFamily="34" charset="0"/>
                        </a:rPr>
                        <a:t>8</a:t>
                      </a:r>
                      <a:endParaRPr lang="en-GB" sz="2800" b="1" dirty="0">
                        <a:solidFill>
                          <a:srgbClr val="002060"/>
                        </a:solidFill>
                        <a:latin typeface="Century Gothic" panose="020B0502020202020204" pitchFamily="34" charset="0"/>
                      </a:endParaRP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4016188903"/>
                  </a:ext>
                </a:extLst>
              </a:tr>
            </a:tbl>
          </a:graphicData>
        </a:graphic>
      </p:graphicFrame>
    </p:spTree>
    <p:extLst>
      <p:ext uri="{BB962C8B-B14F-4D97-AF65-F5344CB8AC3E}">
        <p14:creationId xmlns:p14="http://schemas.microsoft.com/office/powerpoint/2010/main" val="3357898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1"/>
            <p:extLst/>
          </p:nvPr>
        </p:nvGraphicFramePr>
        <p:xfrm>
          <a:off x="681936" y="684369"/>
          <a:ext cx="10909050" cy="5367298"/>
        </p:xfrm>
        <a:graphic>
          <a:graphicData uri="http://schemas.openxmlformats.org/drawingml/2006/table">
            <a:tbl>
              <a:tblPr firstRow="1" bandRow="1">
                <a:tableStyleId>{5C22544A-7EE6-4342-B048-85BDC9FD1C3A}</a:tableStyleId>
              </a:tblPr>
              <a:tblGrid>
                <a:gridCol w="703892">
                  <a:extLst>
                    <a:ext uri="{9D8B030D-6E8A-4147-A177-3AD203B41FA5}">
                      <a16:colId xmlns:a16="http://schemas.microsoft.com/office/drawing/2014/main" xmlns="" val="2548973513"/>
                    </a:ext>
                  </a:extLst>
                </a:gridCol>
                <a:gridCol w="2142983">
                  <a:extLst>
                    <a:ext uri="{9D8B030D-6E8A-4147-A177-3AD203B41FA5}">
                      <a16:colId xmlns:a16="http://schemas.microsoft.com/office/drawing/2014/main" xmlns="" val="2775102314"/>
                    </a:ext>
                  </a:extLst>
                </a:gridCol>
                <a:gridCol w="2450613">
                  <a:extLst>
                    <a:ext uri="{9D8B030D-6E8A-4147-A177-3AD203B41FA5}">
                      <a16:colId xmlns:a16="http://schemas.microsoft.com/office/drawing/2014/main" xmlns="" val="2604779787"/>
                    </a:ext>
                  </a:extLst>
                </a:gridCol>
                <a:gridCol w="726442">
                  <a:extLst>
                    <a:ext uri="{9D8B030D-6E8A-4147-A177-3AD203B41FA5}">
                      <a16:colId xmlns:a16="http://schemas.microsoft.com/office/drawing/2014/main" xmlns="" val="3028703937"/>
                    </a:ext>
                  </a:extLst>
                </a:gridCol>
                <a:gridCol w="2373740">
                  <a:extLst>
                    <a:ext uri="{9D8B030D-6E8A-4147-A177-3AD203B41FA5}">
                      <a16:colId xmlns:a16="http://schemas.microsoft.com/office/drawing/2014/main" xmlns="" val="1859025906"/>
                    </a:ext>
                  </a:extLst>
                </a:gridCol>
                <a:gridCol w="2511380">
                  <a:extLst>
                    <a:ext uri="{9D8B030D-6E8A-4147-A177-3AD203B41FA5}">
                      <a16:colId xmlns:a16="http://schemas.microsoft.com/office/drawing/2014/main" xmlns="" val="3045522425"/>
                    </a:ext>
                  </a:extLst>
                </a:gridCol>
              </a:tblGrid>
              <a:tr h="1701363">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rPr>
                        <a:t>Michel phones instead. But reception is poor! </a:t>
                      </a:r>
                      <a:r>
                        <a:rPr kumimoji="0" lang="en-GB" sz="24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sym typeface="Wingdings" panose="05000000000000000000" pitchFamily="2" charset="2"/>
                        </a:rPr>
                        <a:t> </a:t>
                      </a:r>
                      <a:r>
                        <a:rPr kumimoji="0" lang="en-GB" sz="24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sym typeface="Wingdings" panose="05000000000000000000" pitchFamily="2" charset="2"/>
                        </a:rPr>
                        <a:t/>
                      </a:r>
                      <a:br>
                        <a:rPr kumimoji="0" lang="en-GB" sz="24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sym typeface="Wingdings" panose="05000000000000000000" pitchFamily="2" charset="2"/>
                        </a:rPr>
                      </a:br>
                      <a:r>
                        <a:rPr kumimoji="0" lang="en-GB" sz="24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sym typeface="Wingdings" panose="05000000000000000000" pitchFamily="2" charset="2"/>
                        </a:rPr>
                        <a:t>He </a:t>
                      </a:r>
                      <a:r>
                        <a:rPr kumimoji="0" lang="en-GB" sz="24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sym typeface="Wingdings" panose="05000000000000000000" pitchFamily="2" charset="2"/>
                        </a:rPr>
                        <a:t>is now talking about </a:t>
                      </a:r>
                      <a:r>
                        <a:rPr kumimoji="0" lang="en-GB" sz="2400" b="1" i="1"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sym typeface="Wingdings" panose="05000000000000000000" pitchFamily="2" charset="2"/>
                        </a:rPr>
                        <a:t>himself </a:t>
                      </a:r>
                      <a:r>
                        <a:rPr kumimoji="0" lang="en-GB" sz="24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sym typeface="Wingdings" panose="05000000000000000000" pitchFamily="2" charset="2"/>
                        </a:rPr>
                        <a:t>and </a:t>
                      </a:r>
                      <a:r>
                        <a:rPr kumimoji="0" lang="en-GB" sz="2400" b="1" i="1"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sym typeface="Wingdings" panose="05000000000000000000" pitchFamily="2" charset="2"/>
                        </a:rPr>
                        <a:t>his brother, Pierre</a:t>
                      </a:r>
                      <a:r>
                        <a:rPr kumimoji="0" lang="en-GB" sz="24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sym typeface="Wingdings" panose="05000000000000000000" pitchFamily="2" charset="2"/>
                        </a:rPr>
                        <a:t>, but which? </a:t>
                      </a:r>
                      <a:r>
                        <a:rPr kumimoji="0" lang="en-GB" sz="24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sym typeface="Wingdings" panose="05000000000000000000" pitchFamily="2" charset="2"/>
                        </a:rPr>
                        <a:t/>
                      </a:r>
                      <a:br>
                        <a:rPr kumimoji="0" lang="en-GB" sz="24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sym typeface="Wingdings" panose="05000000000000000000" pitchFamily="2" charset="2"/>
                        </a:rPr>
                      </a:br>
                      <a:r>
                        <a:rPr kumimoji="0" lang="en-GB" sz="24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sym typeface="Wingdings" panose="05000000000000000000" pitchFamily="2" charset="2"/>
                        </a:rPr>
                        <a:t>Tick</a:t>
                      </a:r>
                      <a:r>
                        <a:rPr kumimoji="0" lang="en-GB" sz="2400" b="1"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sym typeface="Wingdings" panose="05000000000000000000" pitchFamily="2" charset="2"/>
                        </a:rPr>
                        <a:t> Pierre </a:t>
                      </a:r>
                      <a:r>
                        <a:rPr kumimoji="0" lang="en-GB" sz="2400" b="1" i="1"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sym typeface="Wingdings" panose="05000000000000000000" pitchFamily="2" charset="2"/>
                        </a:rPr>
                        <a:t>(‘he has’) </a:t>
                      </a:r>
                      <a:r>
                        <a:rPr kumimoji="0" lang="en-GB" sz="24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sym typeface="Wingdings" panose="05000000000000000000" pitchFamily="2" charset="2"/>
                        </a:rPr>
                        <a:t>or </a:t>
                      </a:r>
                      <a:r>
                        <a:rPr kumimoji="0" lang="en-GB" sz="2400" b="1"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sym typeface="Wingdings" panose="05000000000000000000" pitchFamily="2" charset="2"/>
                        </a:rPr>
                        <a:t>Michel </a:t>
                      </a:r>
                      <a:r>
                        <a:rPr kumimoji="0" lang="en-GB" sz="2400" b="1" i="1"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sym typeface="Wingdings" panose="05000000000000000000" pitchFamily="2" charset="2"/>
                        </a:rPr>
                        <a:t>(‘I have’). </a:t>
                      </a:r>
                      <a:endParaRPr kumimoji="0" lang="en-GB" sz="2400" b="1" i="1"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sym typeface="Wingdings" panose="05000000000000000000" pitchFamily="2" charset="2"/>
                        </a:rPr>
                        <a:t>Now </a:t>
                      </a:r>
                      <a:r>
                        <a:rPr kumimoji="0" lang="en-GB" sz="24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mn-cs"/>
                          <a:sym typeface="Wingdings" panose="05000000000000000000" pitchFamily="2" charset="2"/>
                        </a:rPr>
                        <a:t>decide who has what? Make a list in English.</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xmlns="" val="2861482725"/>
                  </a:ext>
                </a:extLst>
              </a:tr>
              <a:tr h="733187">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1764126"/>
                  </a:ext>
                </a:extLst>
              </a:tr>
              <a:tr h="733187">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accent5">
                              <a:lumMod val="50000"/>
                            </a:schemeClr>
                          </a:solidFill>
                          <a:latin typeface="Century Gothic" panose="020B0502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61245337"/>
                  </a:ext>
                </a:extLst>
              </a:tr>
              <a:tr h="733187">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chemeClr val="accent5">
                              <a:lumMod val="50000"/>
                            </a:schemeClr>
                          </a:solidFill>
                          <a:latin typeface="Century Gothic" panose="020B0502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33114728"/>
                  </a:ext>
                </a:extLst>
              </a:tr>
              <a:tr h="733187">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smtClean="0">
                          <a:solidFill>
                            <a:schemeClr val="accent5">
                              <a:lumMod val="50000"/>
                            </a:schemeClr>
                          </a:solidFill>
                          <a:latin typeface="Century Gothic" panose="020B0502020202020204" pitchFamily="34" charset="0"/>
                        </a:rPr>
                        <a:t>         </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67591263"/>
                  </a:ext>
                </a:extLst>
              </a:tr>
              <a:tr h="733187">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accent5">
                              <a:lumMod val="50000"/>
                            </a:schemeClr>
                          </a:solidFill>
                          <a:latin typeface="Century Gothic" panose="020B0502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04809608"/>
                  </a:ext>
                </a:extLst>
              </a:tr>
            </a:tbl>
          </a:graphicData>
        </a:graphic>
      </p:graphicFrame>
      <p:sp>
        <p:nvSpPr>
          <p:cNvPr id="4" name="TextBox 3"/>
          <p:cNvSpPr txBox="1"/>
          <p:nvPr/>
        </p:nvSpPr>
        <p:spPr>
          <a:xfrm>
            <a:off x="8369300" y="99594"/>
            <a:ext cx="3733800" cy="584775"/>
          </a:xfrm>
          <a:prstGeom prst="rect">
            <a:avLst/>
          </a:prstGeom>
          <a:noFill/>
        </p:spPr>
        <p:txBody>
          <a:bodyPr wrap="square" rtlCol="0">
            <a:spAutoFit/>
          </a:bodyPr>
          <a:lstStyle/>
          <a:p>
            <a:pPr algn="ctr">
              <a:defRPr/>
            </a:pPr>
            <a:r>
              <a:rPr lang="en-GB" sz="3200" b="1" dirty="0" err="1">
                <a:solidFill>
                  <a:srgbClr val="4472C4">
                    <a:lumMod val="50000"/>
                  </a:srgbClr>
                </a:solidFill>
                <a:latin typeface="Century Gothic" panose="020B0502020202020204" pitchFamily="34" charset="0"/>
              </a:rPr>
              <a:t>Écouter</a:t>
            </a:r>
            <a:endParaRPr lang="en-GB" sz="3200" b="1" dirty="0">
              <a:solidFill>
                <a:srgbClr val="4472C4">
                  <a:lumMod val="50000"/>
                </a:srgbClr>
              </a:solidFill>
              <a:latin typeface="Century Gothic" panose="020B0502020202020204" pitchFamily="34" charset="0"/>
            </a:endParaRPr>
          </a:p>
        </p:txBody>
      </p:sp>
      <p:sp>
        <p:nvSpPr>
          <p:cNvPr id="20" name="TextBox 19"/>
          <p:cNvSpPr txBox="1"/>
          <p:nvPr/>
        </p:nvSpPr>
        <p:spPr>
          <a:xfrm>
            <a:off x="7836452" y="6487183"/>
            <a:ext cx="3135086" cy="276999"/>
          </a:xfrm>
          <a:prstGeom prst="rect">
            <a:avLst/>
          </a:prstGeom>
          <a:noFill/>
        </p:spPr>
        <p:txBody>
          <a:bodyPr wrap="square" rtlCol="0">
            <a:spAutoFit/>
          </a:bodyPr>
          <a:lstStyle/>
          <a:p>
            <a:pPr>
              <a:defRPr/>
            </a:pPr>
            <a:r>
              <a:rPr lang="en-GB" sz="1200" dirty="0">
                <a:solidFill>
                  <a:prstClr val="white"/>
                </a:solidFill>
                <a:latin typeface="Century Gothic" panose="020B0502020202020204" pitchFamily="34" charset="0"/>
              </a:rPr>
              <a:t>Stephen Owen</a:t>
            </a:r>
            <a:endParaRPr lang="en-GB" sz="1200" dirty="0">
              <a:solidFill>
                <a:prstClr val="white"/>
              </a:solidFill>
              <a:latin typeface="Century Gothic" panose="020B0502020202020204" pitchFamily="34" charset="0"/>
            </a:endParaRPr>
          </a:p>
        </p:txBody>
      </p:sp>
      <p:sp>
        <p:nvSpPr>
          <p:cNvPr id="36" name="Rectangle 35"/>
          <p:cNvSpPr/>
          <p:nvPr/>
        </p:nvSpPr>
        <p:spPr>
          <a:xfrm>
            <a:off x="3820480" y="2340523"/>
            <a:ext cx="1972015" cy="707886"/>
          </a:xfrm>
          <a:prstGeom prst="rect">
            <a:avLst/>
          </a:prstGeom>
          <a:noFill/>
        </p:spPr>
        <p:txBody>
          <a:bodyPr wrap="none" lIns="91440" tIns="45720" rIns="91440" bIns="45720">
            <a:spAutoFit/>
          </a:bodyPr>
          <a:lstStyle/>
          <a:p>
            <a:pPr algn="ctr"/>
            <a:r>
              <a:rPr lang="en-US" sz="4000" b="1" dirty="0">
                <a:ln w="6600">
                  <a:solidFill>
                    <a:srgbClr val="ED7D31"/>
                  </a:solidFill>
                  <a:prstDash val="solid"/>
                </a:ln>
                <a:solidFill>
                  <a:srgbClr val="FFFFFF"/>
                </a:solidFill>
                <a:effectLst>
                  <a:outerShdw dist="38100" dir="2700000" algn="tl" rotWithShape="0">
                    <a:srgbClr val="ED7D31"/>
                  </a:outerShdw>
                </a:effectLst>
                <a:latin typeface="Bookman Old Style" panose="02050604050505020204" pitchFamily="18" charset="0"/>
              </a:rPr>
              <a:t>Michel</a:t>
            </a:r>
            <a:endParaRPr lang="en-US" sz="4000" b="1" dirty="0">
              <a:ln w="6600">
                <a:solidFill>
                  <a:srgbClr val="ED7D31"/>
                </a:solidFill>
                <a:prstDash val="solid"/>
              </a:ln>
              <a:solidFill>
                <a:srgbClr val="FFFFFF"/>
              </a:solidFill>
              <a:effectLst>
                <a:outerShdw dist="38100" dir="2700000" algn="tl" rotWithShape="0">
                  <a:srgbClr val="ED7D31"/>
                </a:outerShdw>
              </a:effectLst>
              <a:latin typeface="Bookman Old Style" panose="02050604050505020204" pitchFamily="18" charset="0"/>
            </a:endParaRPr>
          </a:p>
        </p:txBody>
      </p:sp>
      <p:sp>
        <p:nvSpPr>
          <p:cNvPr id="37" name="Rectangle 36"/>
          <p:cNvSpPr/>
          <p:nvPr/>
        </p:nvSpPr>
        <p:spPr>
          <a:xfrm>
            <a:off x="9390649" y="2360955"/>
            <a:ext cx="1972015" cy="707886"/>
          </a:xfrm>
          <a:prstGeom prst="rect">
            <a:avLst/>
          </a:prstGeom>
          <a:noFill/>
        </p:spPr>
        <p:txBody>
          <a:bodyPr wrap="none" lIns="91440" tIns="45720" rIns="91440" bIns="45720">
            <a:spAutoFit/>
          </a:bodyPr>
          <a:lstStyle/>
          <a:p>
            <a:pPr algn="ctr"/>
            <a:r>
              <a:rPr lang="en-US" sz="4000" b="1" dirty="0">
                <a:ln w="6600">
                  <a:solidFill>
                    <a:srgbClr val="ED7D31"/>
                  </a:solidFill>
                  <a:prstDash val="solid"/>
                </a:ln>
                <a:solidFill>
                  <a:srgbClr val="FFFFFF"/>
                </a:solidFill>
                <a:effectLst>
                  <a:outerShdw dist="38100" dir="2700000" algn="tl" rotWithShape="0">
                    <a:srgbClr val="ED7D31"/>
                  </a:outerShdw>
                </a:effectLst>
                <a:latin typeface="Bookman Old Style" panose="02050604050505020204" pitchFamily="18" charset="0"/>
              </a:rPr>
              <a:t>Michel</a:t>
            </a:r>
            <a:endParaRPr lang="en-US" sz="4000" b="1" dirty="0">
              <a:ln w="6600">
                <a:solidFill>
                  <a:srgbClr val="ED7D31"/>
                </a:solidFill>
                <a:prstDash val="solid"/>
              </a:ln>
              <a:solidFill>
                <a:srgbClr val="FFFFFF"/>
              </a:solidFill>
              <a:effectLst>
                <a:outerShdw dist="38100" dir="2700000" algn="tl" rotWithShape="0">
                  <a:srgbClr val="ED7D31"/>
                </a:outerShdw>
              </a:effectLst>
              <a:latin typeface="Bookman Old Style" panose="02050604050505020204" pitchFamily="18" charset="0"/>
            </a:endParaRPr>
          </a:p>
        </p:txBody>
      </p:sp>
      <p:sp>
        <p:nvSpPr>
          <p:cNvPr id="38" name="Rectangle 37"/>
          <p:cNvSpPr/>
          <p:nvPr/>
        </p:nvSpPr>
        <p:spPr>
          <a:xfrm>
            <a:off x="1598086" y="2340523"/>
            <a:ext cx="1774846" cy="707886"/>
          </a:xfrm>
          <a:prstGeom prst="rect">
            <a:avLst/>
          </a:prstGeom>
          <a:noFill/>
        </p:spPr>
        <p:txBody>
          <a:bodyPr wrap="none" lIns="91440" tIns="45720" rIns="91440" bIns="45720">
            <a:spAutoFit/>
          </a:bodyPr>
          <a:lstStyle/>
          <a:p>
            <a:pPr algn="ctr"/>
            <a:r>
              <a:rPr lang="en-US" sz="4000" b="1" dirty="0">
                <a:ln w="6600">
                  <a:solidFill>
                    <a:srgbClr val="ED7D31"/>
                  </a:solidFill>
                  <a:prstDash val="solid"/>
                </a:ln>
                <a:solidFill>
                  <a:srgbClr val="FFFFFF"/>
                </a:solidFill>
                <a:effectLst>
                  <a:outerShdw dist="38100" dir="2700000" algn="tl" rotWithShape="0">
                    <a:srgbClr val="ED7D31"/>
                  </a:outerShdw>
                </a:effectLst>
                <a:latin typeface="Bookman Old Style" panose="02050604050505020204" pitchFamily="18" charset="0"/>
              </a:rPr>
              <a:t>Pierre</a:t>
            </a:r>
            <a:endParaRPr lang="en-US" sz="4000" b="1" dirty="0">
              <a:ln w="6600">
                <a:solidFill>
                  <a:srgbClr val="ED7D31"/>
                </a:solidFill>
                <a:prstDash val="solid"/>
              </a:ln>
              <a:solidFill>
                <a:srgbClr val="FFFFFF"/>
              </a:solidFill>
              <a:effectLst>
                <a:outerShdw dist="38100" dir="2700000" algn="tl" rotWithShape="0">
                  <a:srgbClr val="ED7D31"/>
                </a:outerShdw>
              </a:effectLst>
              <a:latin typeface="Bookman Old Style" panose="02050604050505020204" pitchFamily="18" charset="0"/>
            </a:endParaRPr>
          </a:p>
        </p:txBody>
      </p:sp>
      <p:sp>
        <p:nvSpPr>
          <p:cNvPr id="39" name="Rectangle 38"/>
          <p:cNvSpPr/>
          <p:nvPr/>
        </p:nvSpPr>
        <p:spPr>
          <a:xfrm>
            <a:off x="7019735" y="2360955"/>
            <a:ext cx="1774846" cy="707886"/>
          </a:xfrm>
          <a:prstGeom prst="rect">
            <a:avLst/>
          </a:prstGeom>
          <a:noFill/>
        </p:spPr>
        <p:txBody>
          <a:bodyPr wrap="none" lIns="91440" tIns="45720" rIns="91440" bIns="45720">
            <a:spAutoFit/>
          </a:bodyPr>
          <a:lstStyle/>
          <a:p>
            <a:pPr algn="ctr"/>
            <a:r>
              <a:rPr lang="en-US" sz="4000" b="1" dirty="0">
                <a:ln w="6600">
                  <a:solidFill>
                    <a:srgbClr val="ED7D31"/>
                  </a:solidFill>
                  <a:prstDash val="solid"/>
                </a:ln>
                <a:solidFill>
                  <a:srgbClr val="FFFFFF"/>
                </a:solidFill>
                <a:effectLst>
                  <a:outerShdw dist="38100" dir="2700000" algn="tl" rotWithShape="0">
                    <a:srgbClr val="ED7D31"/>
                  </a:outerShdw>
                </a:effectLst>
                <a:latin typeface="Bookman Old Style" panose="02050604050505020204" pitchFamily="18" charset="0"/>
              </a:rPr>
              <a:t>Pierre</a:t>
            </a:r>
            <a:endParaRPr lang="en-US" sz="4000" b="1" dirty="0">
              <a:ln w="6600">
                <a:solidFill>
                  <a:srgbClr val="ED7D31"/>
                </a:solidFill>
                <a:prstDash val="solid"/>
              </a:ln>
              <a:solidFill>
                <a:srgbClr val="FFFFFF"/>
              </a:solidFill>
              <a:effectLst>
                <a:outerShdw dist="38100" dir="2700000" algn="tl" rotWithShape="0">
                  <a:srgbClr val="ED7D31"/>
                </a:outerShdw>
              </a:effectLst>
              <a:latin typeface="Bookman Old Style" panose="02050604050505020204" pitchFamily="18" charset="0"/>
            </a:endParaRPr>
          </a:p>
        </p:txBody>
      </p:sp>
      <p:sp>
        <p:nvSpPr>
          <p:cNvPr id="2" name="TextBox 1"/>
          <p:cNvSpPr txBox="1"/>
          <p:nvPr/>
        </p:nvSpPr>
        <p:spPr>
          <a:xfrm>
            <a:off x="1099643" y="3273861"/>
            <a:ext cx="2720837"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mobile phone</a:t>
            </a:r>
            <a:endParaRPr lang="en-GB" sz="2400" b="1" dirty="0">
              <a:solidFill>
                <a:srgbClr val="002060"/>
              </a:solidFill>
              <a:latin typeface="Century Gothic" panose="020B0502020202020204" pitchFamily="34" charset="0"/>
            </a:endParaRPr>
          </a:p>
        </p:txBody>
      </p:sp>
      <p:sp>
        <p:nvSpPr>
          <p:cNvPr id="43" name="TextBox 42"/>
          <p:cNvSpPr txBox="1"/>
          <p:nvPr/>
        </p:nvSpPr>
        <p:spPr>
          <a:xfrm>
            <a:off x="1951879" y="3960978"/>
            <a:ext cx="1958669"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ruler</a:t>
            </a:r>
            <a:endParaRPr lang="en-GB" sz="2400" b="1" dirty="0">
              <a:solidFill>
                <a:srgbClr val="002060"/>
              </a:solidFill>
              <a:latin typeface="Century Gothic" panose="020B0502020202020204" pitchFamily="34" charset="0"/>
            </a:endParaRPr>
          </a:p>
        </p:txBody>
      </p:sp>
      <p:sp>
        <p:nvSpPr>
          <p:cNvPr id="44" name="TextBox 43"/>
          <p:cNvSpPr txBox="1"/>
          <p:nvPr/>
        </p:nvSpPr>
        <p:spPr>
          <a:xfrm>
            <a:off x="4293430" y="5479068"/>
            <a:ext cx="1958669"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bag</a:t>
            </a:r>
            <a:endParaRPr lang="en-GB" sz="2400" b="1" dirty="0">
              <a:solidFill>
                <a:srgbClr val="002060"/>
              </a:solidFill>
              <a:latin typeface="Century Gothic" panose="020B0502020202020204" pitchFamily="34" charset="0"/>
            </a:endParaRPr>
          </a:p>
        </p:txBody>
      </p:sp>
      <p:sp>
        <p:nvSpPr>
          <p:cNvPr id="45" name="TextBox 44"/>
          <p:cNvSpPr txBox="1"/>
          <p:nvPr/>
        </p:nvSpPr>
        <p:spPr>
          <a:xfrm>
            <a:off x="4293429" y="4680858"/>
            <a:ext cx="1958669"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table</a:t>
            </a:r>
            <a:endParaRPr lang="en-GB" sz="2400" b="1" dirty="0">
              <a:solidFill>
                <a:srgbClr val="002060"/>
              </a:solidFill>
              <a:latin typeface="Century Gothic" panose="020B0502020202020204" pitchFamily="34" charset="0"/>
            </a:endParaRPr>
          </a:p>
        </p:txBody>
      </p:sp>
      <p:sp>
        <p:nvSpPr>
          <p:cNvPr id="46" name="TextBox 45"/>
          <p:cNvSpPr txBox="1"/>
          <p:nvPr/>
        </p:nvSpPr>
        <p:spPr>
          <a:xfrm>
            <a:off x="9863593" y="5479068"/>
            <a:ext cx="1958669"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horse</a:t>
            </a:r>
            <a:endParaRPr lang="en-GB" sz="2400" b="1" dirty="0">
              <a:solidFill>
                <a:srgbClr val="002060"/>
              </a:solidFill>
              <a:latin typeface="Century Gothic" panose="020B0502020202020204" pitchFamily="34" charset="0"/>
            </a:endParaRPr>
          </a:p>
        </p:txBody>
      </p:sp>
      <p:sp>
        <p:nvSpPr>
          <p:cNvPr id="47" name="TextBox 46"/>
          <p:cNvSpPr txBox="1"/>
          <p:nvPr/>
        </p:nvSpPr>
        <p:spPr>
          <a:xfrm>
            <a:off x="7164099" y="4745427"/>
            <a:ext cx="1958669"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bedroom</a:t>
            </a:r>
            <a:endParaRPr lang="en-GB" sz="2400" b="1" dirty="0">
              <a:solidFill>
                <a:srgbClr val="002060"/>
              </a:solidFill>
              <a:latin typeface="Century Gothic" panose="020B0502020202020204" pitchFamily="34" charset="0"/>
            </a:endParaRPr>
          </a:p>
        </p:txBody>
      </p:sp>
      <p:sp>
        <p:nvSpPr>
          <p:cNvPr id="48" name="TextBox 47"/>
          <p:cNvSpPr txBox="1"/>
          <p:nvPr/>
        </p:nvSpPr>
        <p:spPr>
          <a:xfrm>
            <a:off x="6581509" y="3936091"/>
            <a:ext cx="2651297"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pet (animal)</a:t>
            </a:r>
            <a:endParaRPr lang="en-GB" sz="2400" b="1" dirty="0">
              <a:solidFill>
                <a:srgbClr val="002060"/>
              </a:solidFill>
              <a:latin typeface="Century Gothic" panose="020B0502020202020204" pitchFamily="34" charset="0"/>
            </a:endParaRPr>
          </a:p>
        </p:txBody>
      </p:sp>
      <p:sp>
        <p:nvSpPr>
          <p:cNvPr id="49" name="TextBox 48"/>
          <p:cNvSpPr txBox="1"/>
          <p:nvPr/>
        </p:nvSpPr>
        <p:spPr>
          <a:xfrm>
            <a:off x="9403995" y="3210701"/>
            <a:ext cx="1958669"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photograph</a:t>
            </a:r>
            <a:endParaRPr lang="en-GB" sz="2400" b="1" dirty="0">
              <a:solidFill>
                <a:srgbClr val="002060"/>
              </a:solidFill>
              <a:latin typeface="Century Gothic" panose="020B0502020202020204" pitchFamily="34" charset="0"/>
            </a:endParaRPr>
          </a:p>
        </p:txBody>
      </p:sp>
      <p:sp>
        <p:nvSpPr>
          <p:cNvPr id="22" name="Action Button: Custom 21">
            <a:hlinkClick r:id="" action="ppaction://noaction" highlightClick="1">
              <a:snd r:embed="rId3" name="week 3_slide 16_item 1_final.wav"/>
            </a:hlinkClick>
          </p:cNvPr>
          <p:cNvSpPr/>
          <p:nvPr/>
        </p:nvSpPr>
        <p:spPr>
          <a:xfrm>
            <a:off x="804179" y="3252712"/>
            <a:ext cx="455430" cy="419654"/>
          </a:xfrm>
          <a:prstGeom prst="actionButtonBlank">
            <a:avLst/>
          </a:prstGeom>
          <a:solidFill>
            <a:schemeClr val="accent5">
              <a:lumMod val="50000"/>
            </a:schemeClr>
          </a:solidFill>
          <a:ln w="38100">
            <a:solidFill>
              <a:srgbClr val="F262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prstClr val="white"/>
                </a:solidFill>
                <a:latin typeface="Century Gothic" panose="020B0502020202020204" pitchFamily="34" charset="0"/>
              </a:rPr>
              <a:t>1</a:t>
            </a:r>
            <a:endParaRPr lang="en-GB" sz="2800" b="1" dirty="0">
              <a:solidFill>
                <a:prstClr val="white"/>
              </a:solidFill>
              <a:latin typeface="Century Gothic" panose="020B0502020202020204" pitchFamily="34" charset="0"/>
            </a:endParaRPr>
          </a:p>
        </p:txBody>
      </p:sp>
      <p:sp>
        <p:nvSpPr>
          <p:cNvPr id="23" name="Action Button: Custom 22">
            <a:hlinkClick r:id="" action="ppaction://noaction" highlightClick="1">
              <a:snd r:embed="rId4" name="week 3_slide 16_item 2_final.wav"/>
            </a:hlinkClick>
          </p:cNvPr>
          <p:cNvSpPr/>
          <p:nvPr/>
        </p:nvSpPr>
        <p:spPr>
          <a:xfrm>
            <a:off x="804179" y="3993003"/>
            <a:ext cx="455430" cy="419654"/>
          </a:xfrm>
          <a:prstGeom prst="actionButtonBlank">
            <a:avLst/>
          </a:prstGeom>
          <a:solidFill>
            <a:schemeClr val="accent5">
              <a:lumMod val="50000"/>
            </a:schemeClr>
          </a:solidFill>
          <a:ln w="38100">
            <a:solidFill>
              <a:srgbClr val="F262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prstClr val="white"/>
                </a:solidFill>
                <a:latin typeface="Century Gothic" panose="020B0502020202020204" pitchFamily="34" charset="0"/>
              </a:rPr>
              <a:t>2</a:t>
            </a:r>
            <a:endParaRPr lang="en-GB" sz="2800" b="1" dirty="0">
              <a:solidFill>
                <a:prstClr val="white"/>
              </a:solidFill>
              <a:latin typeface="Century Gothic" panose="020B0502020202020204" pitchFamily="34" charset="0"/>
            </a:endParaRPr>
          </a:p>
        </p:txBody>
      </p:sp>
      <p:sp>
        <p:nvSpPr>
          <p:cNvPr id="24" name="Action Button: Custom 23">
            <a:hlinkClick r:id="" action="ppaction://noaction" highlightClick="1">
              <a:snd r:embed="rId5" name="week 3_slide 16_item 3_final.wav"/>
            </a:hlinkClick>
          </p:cNvPr>
          <p:cNvSpPr/>
          <p:nvPr/>
        </p:nvSpPr>
        <p:spPr>
          <a:xfrm>
            <a:off x="804179" y="4718723"/>
            <a:ext cx="455430" cy="419654"/>
          </a:xfrm>
          <a:prstGeom prst="actionButtonBlank">
            <a:avLst/>
          </a:prstGeom>
          <a:solidFill>
            <a:schemeClr val="accent5">
              <a:lumMod val="50000"/>
            </a:schemeClr>
          </a:solidFill>
          <a:ln w="38100">
            <a:solidFill>
              <a:srgbClr val="F262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prstClr val="white"/>
                </a:solidFill>
                <a:latin typeface="Century Gothic" panose="020B0502020202020204" pitchFamily="34" charset="0"/>
              </a:rPr>
              <a:t>3</a:t>
            </a:r>
            <a:endParaRPr lang="en-GB" sz="2800" b="1" dirty="0">
              <a:solidFill>
                <a:prstClr val="white"/>
              </a:solidFill>
              <a:latin typeface="Century Gothic" panose="020B0502020202020204" pitchFamily="34" charset="0"/>
            </a:endParaRPr>
          </a:p>
        </p:txBody>
      </p:sp>
      <p:sp>
        <p:nvSpPr>
          <p:cNvPr id="25" name="Action Button: Custom 24">
            <a:hlinkClick r:id="" action="ppaction://noaction" highlightClick="1">
              <a:snd r:embed="rId6" name="week 3_slide 16_item 4_final.wav"/>
            </a:hlinkClick>
          </p:cNvPr>
          <p:cNvSpPr/>
          <p:nvPr/>
        </p:nvSpPr>
        <p:spPr>
          <a:xfrm>
            <a:off x="804179" y="5453766"/>
            <a:ext cx="455430" cy="419654"/>
          </a:xfrm>
          <a:prstGeom prst="actionButtonBlank">
            <a:avLst/>
          </a:prstGeom>
          <a:solidFill>
            <a:schemeClr val="accent5">
              <a:lumMod val="50000"/>
            </a:schemeClr>
          </a:solidFill>
          <a:ln w="38100">
            <a:solidFill>
              <a:srgbClr val="F262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prstClr val="white"/>
                </a:solidFill>
                <a:latin typeface="Century Gothic" panose="020B0502020202020204" pitchFamily="34" charset="0"/>
              </a:rPr>
              <a:t>4</a:t>
            </a:r>
            <a:endParaRPr lang="en-GB" sz="2800" b="1" dirty="0">
              <a:solidFill>
                <a:prstClr val="white"/>
              </a:solidFill>
              <a:latin typeface="Century Gothic" panose="020B0502020202020204" pitchFamily="34" charset="0"/>
            </a:endParaRPr>
          </a:p>
        </p:txBody>
      </p:sp>
      <p:sp>
        <p:nvSpPr>
          <p:cNvPr id="26" name="Action Button: Custom 25">
            <a:hlinkClick r:id="" action="ppaction://noaction" highlightClick="1">
              <a:snd r:embed="rId7" name="week 3_slide 16_item 5_final.wav"/>
            </a:hlinkClick>
          </p:cNvPr>
          <p:cNvSpPr/>
          <p:nvPr/>
        </p:nvSpPr>
        <p:spPr>
          <a:xfrm>
            <a:off x="6115607" y="3252712"/>
            <a:ext cx="455430" cy="419654"/>
          </a:xfrm>
          <a:prstGeom prst="actionButtonBlank">
            <a:avLst/>
          </a:prstGeom>
          <a:solidFill>
            <a:schemeClr val="accent5">
              <a:lumMod val="50000"/>
            </a:schemeClr>
          </a:solidFill>
          <a:ln w="38100">
            <a:solidFill>
              <a:srgbClr val="F262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prstClr val="white"/>
                </a:solidFill>
                <a:latin typeface="Century Gothic" panose="020B0502020202020204" pitchFamily="34" charset="0"/>
              </a:rPr>
              <a:t>5</a:t>
            </a:r>
          </a:p>
        </p:txBody>
      </p:sp>
      <p:sp>
        <p:nvSpPr>
          <p:cNvPr id="27" name="Action Button: Custom 26">
            <a:hlinkClick r:id="" action="ppaction://noaction" highlightClick="1">
              <a:snd r:embed="rId8" name="week 3_slide 16_item 6_final.wav"/>
            </a:hlinkClick>
          </p:cNvPr>
          <p:cNvSpPr/>
          <p:nvPr/>
        </p:nvSpPr>
        <p:spPr>
          <a:xfrm>
            <a:off x="6115607" y="3972139"/>
            <a:ext cx="455430" cy="419654"/>
          </a:xfrm>
          <a:prstGeom prst="actionButtonBlank">
            <a:avLst/>
          </a:prstGeom>
          <a:solidFill>
            <a:schemeClr val="accent5">
              <a:lumMod val="50000"/>
            </a:schemeClr>
          </a:solidFill>
          <a:ln w="38100">
            <a:solidFill>
              <a:srgbClr val="F262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prstClr val="white"/>
                </a:solidFill>
                <a:latin typeface="Century Gothic" panose="020B0502020202020204" pitchFamily="34" charset="0"/>
              </a:rPr>
              <a:t>6</a:t>
            </a:r>
            <a:endParaRPr lang="en-GB" sz="2800" b="1" dirty="0">
              <a:solidFill>
                <a:prstClr val="white"/>
              </a:solidFill>
              <a:latin typeface="Century Gothic" panose="020B0502020202020204" pitchFamily="34" charset="0"/>
            </a:endParaRPr>
          </a:p>
        </p:txBody>
      </p:sp>
      <p:sp>
        <p:nvSpPr>
          <p:cNvPr id="28" name="Action Button: Custom 27">
            <a:hlinkClick r:id="" action="ppaction://noaction" highlightClick="1">
              <a:snd r:embed="rId9" name="week 3_slide 16_item 7_final.wav"/>
            </a:hlinkClick>
          </p:cNvPr>
          <p:cNvSpPr/>
          <p:nvPr/>
        </p:nvSpPr>
        <p:spPr>
          <a:xfrm>
            <a:off x="6115607" y="4713718"/>
            <a:ext cx="455430" cy="419654"/>
          </a:xfrm>
          <a:prstGeom prst="actionButtonBlank">
            <a:avLst/>
          </a:prstGeom>
          <a:solidFill>
            <a:schemeClr val="accent5">
              <a:lumMod val="50000"/>
            </a:schemeClr>
          </a:solidFill>
          <a:ln w="38100">
            <a:solidFill>
              <a:srgbClr val="F262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prstClr val="white"/>
                </a:solidFill>
                <a:latin typeface="Century Gothic" panose="020B0502020202020204" pitchFamily="34" charset="0"/>
              </a:rPr>
              <a:t>7</a:t>
            </a:r>
            <a:endParaRPr lang="en-GB" sz="2800" b="1" dirty="0">
              <a:solidFill>
                <a:prstClr val="white"/>
              </a:solidFill>
              <a:latin typeface="Century Gothic" panose="020B0502020202020204" pitchFamily="34" charset="0"/>
            </a:endParaRPr>
          </a:p>
        </p:txBody>
      </p:sp>
      <p:sp>
        <p:nvSpPr>
          <p:cNvPr id="29" name="Action Button: Custom 28">
            <a:hlinkClick r:id="" action="ppaction://noaction" highlightClick="1">
              <a:snd r:embed="rId10" name="week 3_slide 16_item 8_final.wav"/>
            </a:hlinkClick>
          </p:cNvPr>
          <p:cNvSpPr/>
          <p:nvPr/>
        </p:nvSpPr>
        <p:spPr>
          <a:xfrm>
            <a:off x="6126079" y="5463509"/>
            <a:ext cx="455430" cy="419654"/>
          </a:xfrm>
          <a:prstGeom prst="actionButtonBlank">
            <a:avLst/>
          </a:prstGeom>
          <a:solidFill>
            <a:schemeClr val="accent5">
              <a:lumMod val="50000"/>
            </a:schemeClr>
          </a:solidFill>
          <a:ln w="38100">
            <a:solidFill>
              <a:srgbClr val="F262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prstClr val="white"/>
                </a:solidFill>
                <a:latin typeface="Century Gothic" panose="020B0502020202020204" pitchFamily="34" charset="0"/>
              </a:rPr>
              <a:t>8</a:t>
            </a:r>
            <a:endParaRPr lang="en-GB" sz="28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97520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p:bldP spid="44" grpId="0"/>
      <p:bldP spid="45" grpId="0"/>
      <p:bldP spid="46" grpId="0"/>
      <p:bldP spid="47" grpId="0"/>
      <p:bldP spid="48"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34543" y="6494075"/>
            <a:ext cx="3193192"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a:t>
            </a:r>
            <a:r>
              <a:rPr lang="en-GB" sz="1200" dirty="0">
                <a:solidFill>
                  <a:prstClr val="white"/>
                </a:solidFill>
                <a:latin typeface="Century Gothic" panose="020B0502020202020204" pitchFamily="34" charset="0"/>
              </a:rPr>
              <a:t>&amp; </a:t>
            </a:r>
            <a:r>
              <a:rPr lang="en-GB" sz="1200" dirty="0">
                <a:solidFill>
                  <a:prstClr val="white"/>
                </a:solidFill>
                <a:latin typeface="Century Gothic" panose="020B0502020202020204" pitchFamily="34" charset="0"/>
              </a:rPr>
              <a:t>Emma Marsden</a:t>
            </a:r>
          </a:p>
        </p:txBody>
      </p:sp>
      <p:sp>
        <p:nvSpPr>
          <p:cNvPr id="7" name="TextBox 6"/>
          <p:cNvSpPr txBox="1"/>
          <p:nvPr/>
        </p:nvSpPr>
        <p:spPr>
          <a:xfrm>
            <a:off x="3038170" y="486077"/>
            <a:ext cx="5414904" cy="1862048"/>
          </a:xfrm>
          <a:prstGeom prst="rect">
            <a:avLst/>
          </a:prstGeom>
          <a:solidFill>
            <a:schemeClr val="bg1"/>
          </a:solid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avoir</a:t>
            </a:r>
            <a:endParaRPr lang="en-GB" sz="11500" b="1" dirty="0">
              <a:solidFill>
                <a:srgbClr val="5B9BD5">
                  <a:lumMod val="50000"/>
                </a:srgbClr>
              </a:solidFill>
              <a:latin typeface="Century Gothic" panose="020B0502020202020204" pitchFamily="34" charset="0"/>
            </a:endParaRPr>
          </a:p>
        </p:txBody>
      </p:sp>
      <p:sp>
        <p:nvSpPr>
          <p:cNvPr id="9" name="TextBox 8"/>
          <p:cNvSpPr txBox="1"/>
          <p:nvPr/>
        </p:nvSpPr>
        <p:spPr>
          <a:xfrm>
            <a:off x="3038170" y="2189979"/>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[to have | having]</a:t>
            </a:r>
          </a:p>
        </p:txBody>
      </p:sp>
      <p:sp>
        <p:nvSpPr>
          <p:cNvPr id="10" name="TextBox 9"/>
          <p:cNvSpPr txBox="1"/>
          <p:nvPr/>
        </p:nvSpPr>
        <p:spPr>
          <a:xfrm>
            <a:off x="2961258" y="3334455"/>
            <a:ext cx="5414904" cy="1862048"/>
          </a:xfrm>
          <a:prstGeom prst="rect">
            <a:avLst/>
          </a:prstGeom>
          <a:noFill/>
        </p:spPr>
        <p:txBody>
          <a:bodyPr wrap="square" rtlCol="0">
            <a:spAutoFit/>
          </a:bodyPr>
          <a:lstStyle/>
          <a:p>
            <a:pPr algn="ctr"/>
            <a:r>
              <a:rPr lang="en-GB" sz="11500" b="1" dirty="0">
                <a:solidFill>
                  <a:srgbClr val="5B9BD5">
                    <a:lumMod val="50000"/>
                  </a:srgbClr>
                </a:solidFill>
                <a:latin typeface="Century Gothic" panose="020B0502020202020204" pitchFamily="34" charset="0"/>
              </a:rPr>
              <a:t>a</a:t>
            </a:r>
          </a:p>
        </p:txBody>
      </p:sp>
      <p:sp>
        <p:nvSpPr>
          <p:cNvPr id="11" name="TextBox 10"/>
          <p:cNvSpPr txBox="1"/>
          <p:nvPr/>
        </p:nvSpPr>
        <p:spPr>
          <a:xfrm>
            <a:off x="2961258" y="5060519"/>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[has]</a:t>
            </a:r>
          </a:p>
        </p:txBody>
      </p:sp>
    </p:spTree>
    <p:extLst>
      <p:ext uri="{BB962C8B-B14F-4D97-AF65-F5344CB8AC3E}">
        <p14:creationId xmlns:p14="http://schemas.microsoft.com/office/powerpoint/2010/main" val="245309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AVOIR.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3" name="a.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34543" y="6494075"/>
            <a:ext cx="3193192"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a:t>
            </a:r>
            <a:r>
              <a:rPr lang="en-GB" sz="1200" dirty="0">
                <a:solidFill>
                  <a:prstClr val="white"/>
                </a:solidFill>
                <a:latin typeface="Century Gothic" panose="020B0502020202020204" pitchFamily="34" charset="0"/>
              </a:rPr>
              <a:t>&amp; </a:t>
            </a:r>
            <a:r>
              <a:rPr lang="en-GB" sz="1200" dirty="0">
                <a:solidFill>
                  <a:prstClr val="white"/>
                </a:solidFill>
                <a:latin typeface="Century Gothic" panose="020B0502020202020204" pitchFamily="34" charset="0"/>
              </a:rPr>
              <a:t>Emma Marsden</a:t>
            </a:r>
          </a:p>
        </p:txBody>
      </p:sp>
      <p:sp>
        <p:nvSpPr>
          <p:cNvPr id="8" name="TextBox 7"/>
          <p:cNvSpPr txBox="1"/>
          <p:nvPr/>
        </p:nvSpPr>
        <p:spPr>
          <a:xfrm>
            <a:off x="3038170" y="486077"/>
            <a:ext cx="5414904" cy="1862048"/>
          </a:xfrm>
          <a:prstGeom prst="rect">
            <a:avLst/>
          </a:prstGeom>
          <a:solidFill>
            <a:schemeClr val="bg1"/>
          </a:solid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avoir</a:t>
            </a:r>
            <a:endParaRPr lang="en-GB" sz="11500" b="1" dirty="0">
              <a:solidFill>
                <a:srgbClr val="5B9BD5">
                  <a:lumMod val="50000"/>
                </a:srgbClr>
              </a:solidFill>
              <a:latin typeface="Century Gothic" panose="020B0502020202020204" pitchFamily="34" charset="0"/>
            </a:endParaRPr>
          </a:p>
        </p:txBody>
      </p:sp>
      <p:sp>
        <p:nvSpPr>
          <p:cNvPr id="12" name="TextBox 11"/>
          <p:cNvSpPr txBox="1"/>
          <p:nvPr/>
        </p:nvSpPr>
        <p:spPr>
          <a:xfrm>
            <a:off x="3038170" y="2177384"/>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[to have | having]</a:t>
            </a:r>
          </a:p>
        </p:txBody>
      </p:sp>
      <p:sp>
        <p:nvSpPr>
          <p:cNvPr id="13" name="TextBox 12"/>
          <p:cNvSpPr txBox="1"/>
          <p:nvPr/>
        </p:nvSpPr>
        <p:spPr>
          <a:xfrm>
            <a:off x="3038170" y="3382063"/>
            <a:ext cx="5414904" cy="1862048"/>
          </a:xfrm>
          <a:prstGeom prst="rect">
            <a:avLst/>
          </a:prstGeom>
          <a:noFill/>
        </p:spPr>
        <p:txBody>
          <a:bodyPr wrap="square" rtlCol="0">
            <a:spAutoFit/>
          </a:bodyPr>
          <a:lstStyle/>
          <a:p>
            <a:pPr algn="ctr"/>
            <a:r>
              <a:rPr lang="en-GB" sz="11500" b="1" dirty="0">
                <a:solidFill>
                  <a:srgbClr val="5B9BD5">
                    <a:lumMod val="50000"/>
                  </a:srgbClr>
                </a:solidFill>
                <a:latin typeface="Century Gothic" panose="020B0502020202020204" pitchFamily="34" charset="0"/>
              </a:rPr>
              <a:t>a</a:t>
            </a:r>
          </a:p>
        </p:txBody>
      </p:sp>
      <p:sp>
        <p:nvSpPr>
          <p:cNvPr id="14" name="TextBox 13"/>
          <p:cNvSpPr txBox="1"/>
          <p:nvPr/>
        </p:nvSpPr>
        <p:spPr>
          <a:xfrm>
            <a:off x="3038170" y="5077809"/>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[has]</a:t>
            </a:r>
          </a:p>
        </p:txBody>
      </p:sp>
      <p:sp>
        <p:nvSpPr>
          <p:cNvPr id="15" name="Action Button: Help 14">
            <a:hlinkClick r:id="" action="ppaction://noaction" highlightClick="1"/>
          </p:cNvPr>
          <p:cNvSpPr/>
          <p:nvPr/>
        </p:nvSpPr>
        <p:spPr>
          <a:xfrm>
            <a:off x="2495652" y="2222061"/>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Action Button: Help 15">
            <a:hlinkClick r:id="" action="ppaction://noaction" highlightClick="1"/>
          </p:cNvPr>
          <p:cNvSpPr/>
          <p:nvPr/>
        </p:nvSpPr>
        <p:spPr>
          <a:xfrm>
            <a:off x="2495652" y="5110179"/>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92639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AVOIR.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3" name="a.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34543" y="6494075"/>
            <a:ext cx="3193192"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a:t>
            </a:r>
            <a:r>
              <a:rPr lang="en-GB" sz="1200" dirty="0">
                <a:solidFill>
                  <a:prstClr val="white"/>
                </a:solidFill>
                <a:latin typeface="Century Gothic" panose="020B0502020202020204" pitchFamily="34" charset="0"/>
              </a:rPr>
              <a:t>&amp; </a:t>
            </a:r>
            <a:r>
              <a:rPr lang="en-GB" sz="1200" dirty="0">
                <a:solidFill>
                  <a:prstClr val="white"/>
                </a:solidFill>
                <a:latin typeface="Century Gothic" panose="020B0502020202020204" pitchFamily="34" charset="0"/>
              </a:rPr>
              <a:t>Emma Marsden</a:t>
            </a:r>
          </a:p>
        </p:txBody>
      </p:sp>
      <p:sp>
        <p:nvSpPr>
          <p:cNvPr id="3" name="TextBox 2"/>
          <p:cNvSpPr txBox="1"/>
          <p:nvPr/>
        </p:nvSpPr>
        <p:spPr>
          <a:xfrm>
            <a:off x="3038170" y="486077"/>
            <a:ext cx="5414904" cy="1862048"/>
          </a:xfrm>
          <a:prstGeom prst="rect">
            <a:avLst/>
          </a:prstGeom>
          <a:solidFill>
            <a:schemeClr val="bg1"/>
          </a:solidFill>
        </p:spPr>
        <p:txBody>
          <a:bodyPr wrap="square" rtlCol="0">
            <a:spAutoFit/>
          </a:bodyPr>
          <a:lstStyle/>
          <a:p>
            <a:pPr algn="ctr"/>
            <a:r>
              <a:rPr lang="en-GB" sz="11500" b="1" dirty="0">
                <a:solidFill>
                  <a:srgbClr val="5B9BD5">
                    <a:lumMod val="50000"/>
                  </a:srgbClr>
                </a:solidFill>
                <a:latin typeface="Century Gothic" panose="020B0502020202020204" pitchFamily="34" charset="0"/>
              </a:rPr>
              <a:t>a</a:t>
            </a:r>
          </a:p>
        </p:txBody>
      </p:sp>
      <p:sp>
        <p:nvSpPr>
          <p:cNvPr id="4" name="TextBox 3"/>
          <p:cNvSpPr txBox="1"/>
          <p:nvPr/>
        </p:nvSpPr>
        <p:spPr>
          <a:xfrm>
            <a:off x="3038170" y="2177384"/>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[has]</a:t>
            </a:r>
          </a:p>
        </p:txBody>
      </p:sp>
      <p:sp>
        <p:nvSpPr>
          <p:cNvPr id="5" name="TextBox 4"/>
          <p:cNvSpPr txBox="1"/>
          <p:nvPr/>
        </p:nvSpPr>
        <p:spPr>
          <a:xfrm>
            <a:off x="2933323" y="3350789"/>
            <a:ext cx="6225922" cy="1015663"/>
          </a:xfrm>
          <a:prstGeom prst="rect">
            <a:avLst/>
          </a:prstGeom>
          <a:solidFill>
            <a:schemeClr val="bg1"/>
          </a:solidFill>
        </p:spPr>
        <p:txBody>
          <a:bodyPr wrap="square" rtlCol="0">
            <a:spAutoFit/>
          </a:bodyPr>
          <a:lstStyle/>
          <a:p>
            <a:pPr algn="ctr"/>
            <a:r>
              <a:rPr lang="en-GB" sz="6000" dirty="0">
                <a:solidFill>
                  <a:srgbClr val="5B9BD5">
                    <a:lumMod val="50000"/>
                  </a:srgbClr>
                </a:solidFill>
                <a:latin typeface="Century Gothic" panose="020B0502020202020204" pitchFamily="34" charset="0"/>
              </a:rPr>
              <a:t>Il </a:t>
            </a:r>
            <a:r>
              <a:rPr lang="en-GB" sz="6000" b="1" dirty="0">
                <a:solidFill>
                  <a:srgbClr val="EA5F00"/>
                </a:solidFill>
                <a:latin typeface="Century Gothic" panose="020B0502020202020204" pitchFamily="34" charset="0"/>
                <a:cs typeface="Calibri" panose="020F0502020204030204" pitchFamily="34" charset="0"/>
              </a:rPr>
              <a:t>a</a:t>
            </a:r>
            <a:r>
              <a:rPr lang="en-GB" sz="6000" dirty="0">
                <a:solidFill>
                  <a:srgbClr val="5B9BD5">
                    <a:lumMod val="50000"/>
                  </a:srgbClr>
                </a:solidFill>
                <a:latin typeface="Century Gothic" panose="020B0502020202020204" pitchFamily="34" charset="0"/>
              </a:rPr>
              <a:t> un animal. </a:t>
            </a:r>
            <a:endParaRPr lang="fr-FR" sz="6000" dirty="0">
              <a:solidFill>
                <a:srgbClr val="EA5F00"/>
              </a:solidFill>
              <a:latin typeface="Century Gothic" panose="020B0502020202020204" pitchFamily="34" charset="0"/>
              <a:cs typeface="Calibri" panose="020F0502020204030204" pitchFamily="34" charset="0"/>
            </a:endParaRPr>
          </a:p>
        </p:txBody>
      </p:sp>
      <p:sp>
        <p:nvSpPr>
          <p:cNvPr id="7" name="TextBox 6"/>
          <p:cNvSpPr txBox="1"/>
          <p:nvPr/>
        </p:nvSpPr>
        <p:spPr>
          <a:xfrm>
            <a:off x="2585243" y="4366452"/>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[He </a:t>
            </a:r>
            <a:r>
              <a:rPr lang="en-GB" sz="3200" b="1" dirty="0">
                <a:solidFill>
                  <a:srgbClr val="EA5F00"/>
                </a:solidFill>
                <a:latin typeface="Century Gothic" panose="020B0502020202020204" pitchFamily="34" charset="0"/>
                <a:cs typeface="Calibri" panose="020F0502020204030204" pitchFamily="34" charset="0"/>
              </a:rPr>
              <a:t>has</a:t>
            </a:r>
            <a:r>
              <a:rPr lang="en-GB" sz="3200" dirty="0">
                <a:solidFill>
                  <a:srgbClr val="5B9BD5">
                    <a:lumMod val="50000"/>
                  </a:srgbClr>
                </a:solidFill>
                <a:latin typeface="Century Gothic" panose="020B0502020202020204" pitchFamily="34" charset="0"/>
              </a:rPr>
              <a:t> an animal.]</a:t>
            </a:r>
          </a:p>
        </p:txBody>
      </p:sp>
    </p:spTree>
    <p:extLst>
      <p:ext uri="{BB962C8B-B14F-4D97-AF65-F5344CB8AC3E}">
        <p14:creationId xmlns:p14="http://schemas.microsoft.com/office/powerpoint/2010/main" val="194946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3" name="il_a_un_animal.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34543" y="6494075"/>
            <a:ext cx="3193192"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a:t>
            </a:r>
            <a:r>
              <a:rPr lang="en-GB" sz="1200" dirty="0">
                <a:solidFill>
                  <a:prstClr val="white"/>
                </a:solidFill>
                <a:latin typeface="Century Gothic" panose="020B0502020202020204" pitchFamily="34" charset="0"/>
              </a:rPr>
              <a:t>&amp; </a:t>
            </a:r>
            <a:r>
              <a:rPr lang="en-GB" sz="1200" dirty="0">
                <a:solidFill>
                  <a:prstClr val="white"/>
                </a:solidFill>
                <a:latin typeface="Century Gothic" panose="020B0502020202020204" pitchFamily="34" charset="0"/>
              </a:rPr>
              <a:t>Emma Marsden</a:t>
            </a:r>
          </a:p>
        </p:txBody>
      </p:sp>
      <p:sp>
        <p:nvSpPr>
          <p:cNvPr id="3" name="TextBox 2"/>
          <p:cNvSpPr txBox="1"/>
          <p:nvPr/>
        </p:nvSpPr>
        <p:spPr>
          <a:xfrm>
            <a:off x="3038170" y="486077"/>
            <a:ext cx="5414904" cy="1862048"/>
          </a:xfrm>
          <a:prstGeom prst="rect">
            <a:avLst/>
          </a:prstGeom>
          <a:solidFill>
            <a:schemeClr val="bg1"/>
          </a:solid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avoir</a:t>
            </a:r>
            <a:endParaRPr lang="en-GB" sz="11500" b="1" dirty="0">
              <a:solidFill>
                <a:srgbClr val="5B9BD5">
                  <a:lumMod val="50000"/>
                </a:srgbClr>
              </a:solidFill>
              <a:latin typeface="Century Gothic" panose="020B0502020202020204" pitchFamily="34" charset="0"/>
            </a:endParaRPr>
          </a:p>
        </p:txBody>
      </p:sp>
      <p:sp>
        <p:nvSpPr>
          <p:cNvPr id="4" name="TextBox 3"/>
          <p:cNvSpPr txBox="1"/>
          <p:nvPr/>
        </p:nvSpPr>
        <p:spPr>
          <a:xfrm>
            <a:off x="3038170" y="2176662"/>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[to have | having]</a:t>
            </a:r>
          </a:p>
        </p:txBody>
      </p:sp>
      <p:sp>
        <p:nvSpPr>
          <p:cNvPr id="5" name="TextBox 4"/>
          <p:cNvSpPr txBox="1"/>
          <p:nvPr/>
        </p:nvSpPr>
        <p:spPr>
          <a:xfrm>
            <a:off x="1115366" y="4037385"/>
            <a:ext cx="9652335" cy="1015663"/>
          </a:xfrm>
          <a:prstGeom prst="rect">
            <a:avLst/>
          </a:prstGeom>
          <a:solidFill>
            <a:schemeClr val="bg1"/>
          </a:solidFill>
        </p:spPr>
        <p:txBody>
          <a:bodyPr wrap="square" rtlCol="0">
            <a:spAutoFit/>
          </a:bodyPr>
          <a:lstStyle/>
          <a:p>
            <a:pPr algn="ctr"/>
            <a:r>
              <a:rPr lang="fr" sz="6000" dirty="0">
                <a:solidFill>
                  <a:srgbClr val="5B9BD5">
                    <a:lumMod val="50000"/>
                  </a:srgbClr>
                </a:solidFill>
                <a:latin typeface="Century Gothic" panose="020B0502020202020204" pitchFamily="34" charset="0"/>
              </a:rPr>
              <a:t>Il aime </a:t>
            </a:r>
            <a:r>
              <a:rPr lang="fr" sz="6000" b="1" dirty="0">
                <a:solidFill>
                  <a:srgbClr val="EA5F00"/>
                </a:solidFill>
                <a:latin typeface="Century Gothic" panose="020B0502020202020204" pitchFamily="34" charset="0"/>
                <a:cs typeface="Calibri" panose="020F0502020204030204" pitchFamily="34" charset="0"/>
              </a:rPr>
              <a:t>avoir</a:t>
            </a:r>
            <a:r>
              <a:rPr lang="fr" sz="6000" dirty="0">
                <a:solidFill>
                  <a:srgbClr val="5B9BD5">
                    <a:lumMod val="50000"/>
                  </a:srgbClr>
                </a:solidFill>
                <a:latin typeface="Century Gothic" panose="020B0502020202020204" pitchFamily="34" charset="0"/>
              </a:rPr>
              <a:t> un animal. </a:t>
            </a:r>
            <a:endParaRPr lang="en-GB" sz="6000" dirty="0">
              <a:solidFill>
                <a:srgbClr val="5B9BD5">
                  <a:lumMod val="50000"/>
                </a:srgbClr>
              </a:solidFill>
              <a:latin typeface="Century Gothic" panose="020B0502020202020204" pitchFamily="34" charset="0"/>
            </a:endParaRPr>
          </a:p>
        </p:txBody>
      </p:sp>
      <p:sp>
        <p:nvSpPr>
          <p:cNvPr id="7" name="TextBox 6"/>
          <p:cNvSpPr txBox="1"/>
          <p:nvPr/>
        </p:nvSpPr>
        <p:spPr>
          <a:xfrm>
            <a:off x="-649480" y="4967590"/>
            <a:ext cx="12192000" cy="584775"/>
          </a:xfrm>
          <a:prstGeom prst="rect">
            <a:avLst/>
          </a:prstGeom>
          <a:noFill/>
        </p:spPr>
        <p:txBody>
          <a:bodyPr wrap="square" rtlCol="0">
            <a:spAutoFit/>
          </a:bodyPr>
          <a:lstStyle/>
          <a:p>
            <a:pPr algn="ctr"/>
            <a:r>
              <a:rPr lang="en-GB" sz="3200" dirty="0">
                <a:solidFill>
                  <a:srgbClr val="5B9BD5">
                    <a:lumMod val="50000"/>
                  </a:srgbClr>
                </a:solidFill>
                <a:latin typeface="Century Gothic" panose="020B0502020202020204" pitchFamily="34" charset="0"/>
              </a:rPr>
              <a:t>[</a:t>
            </a:r>
            <a:r>
              <a:rPr lang="en-HK" sz="3200" dirty="0">
                <a:solidFill>
                  <a:srgbClr val="5B9BD5">
                    <a:lumMod val="50000"/>
                  </a:srgbClr>
                </a:solidFill>
                <a:latin typeface="Century Gothic" panose="020B0502020202020204" pitchFamily="34" charset="0"/>
              </a:rPr>
              <a:t>He likes </a:t>
            </a:r>
            <a:r>
              <a:rPr lang="en-HK" sz="3200" b="1" dirty="0">
                <a:solidFill>
                  <a:srgbClr val="EA5F00"/>
                </a:solidFill>
                <a:latin typeface="Century Gothic" panose="020B0502020202020204" pitchFamily="34" charset="0"/>
                <a:cs typeface="Calibri" panose="020F0502020204030204" pitchFamily="34" charset="0"/>
              </a:rPr>
              <a:t>having</a:t>
            </a:r>
            <a:r>
              <a:rPr lang="en-HK" sz="3200" dirty="0">
                <a:solidFill>
                  <a:srgbClr val="5B9BD5">
                    <a:lumMod val="50000"/>
                  </a:srgbClr>
                </a:solidFill>
                <a:latin typeface="Century Gothic" panose="020B0502020202020204" pitchFamily="34" charset="0"/>
              </a:rPr>
              <a:t> an animal</a:t>
            </a:r>
            <a:r>
              <a:rPr lang="en-GB" sz="3200" dirty="0">
                <a:solidFill>
                  <a:srgbClr val="5B9BD5">
                    <a:lumMod val="50000"/>
                  </a:srgbClr>
                </a:solidFill>
                <a:latin typeface="Century Gothic" panose="020B0502020202020204" pitchFamily="34" charset="0"/>
              </a:rPr>
              <a:t>.]</a:t>
            </a:r>
          </a:p>
        </p:txBody>
      </p:sp>
    </p:spTree>
    <p:extLst>
      <p:ext uri="{BB962C8B-B14F-4D97-AF65-F5344CB8AC3E}">
        <p14:creationId xmlns:p14="http://schemas.microsoft.com/office/powerpoint/2010/main" val="258769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VOIR.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3" name="il_aime_avoir_un_animal.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34543" y="6494075"/>
            <a:ext cx="3193192"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&amp;</a:t>
            </a:r>
            <a:r>
              <a:rPr lang="en-GB" sz="1200" dirty="0">
                <a:solidFill>
                  <a:prstClr val="white"/>
                </a:solidFill>
                <a:latin typeface="Century Gothic" panose="020B0502020202020204" pitchFamily="34" charset="0"/>
              </a:rPr>
              <a:t> </a:t>
            </a:r>
            <a:r>
              <a:rPr lang="en-GB" sz="1200" dirty="0">
                <a:solidFill>
                  <a:prstClr val="white"/>
                </a:solidFill>
                <a:latin typeface="Century Gothic" panose="020B0502020202020204" pitchFamily="34" charset="0"/>
              </a:rPr>
              <a:t>Emma Marsden</a:t>
            </a:r>
          </a:p>
        </p:txBody>
      </p:sp>
      <p:sp>
        <p:nvSpPr>
          <p:cNvPr id="3" name="TextBox 2"/>
          <p:cNvSpPr txBox="1"/>
          <p:nvPr/>
        </p:nvSpPr>
        <p:spPr>
          <a:xfrm>
            <a:off x="3038170" y="486077"/>
            <a:ext cx="5414904" cy="1862048"/>
          </a:xfrm>
          <a:prstGeom prst="rect">
            <a:avLst/>
          </a:prstGeom>
          <a:solidFill>
            <a:schemeClr val="bg1"/>
          </a:solidFill>
        </p:spPr>
        <p:txBody>
          <a:bodyPr wrap="square" rtlCol="0">
            <a:spAutoFit/>
          </a:bodyPr>
          <a:lstStyle/>
          <a:p>
            <a:pPr algn="ctr"/>
            <a:r>
              <a:rPr lang="en-GB" sz="11500" b="1" dirty="0">
                <a:solidFill>
                  <a:srgbClr val="5B9BD5">
                    <a:lumMod val="50000"/>
                  </a:srgbClr>
                </a:solidFill>
                <a:latin typeface="Century Gothic" panose="020B0502020202020204" pitchFamily="34" charset="0"/>
              </a:rPr>
              <a:t>a</a:t>
            </a:r>
          </a:p>
        </p:txBody>
      </p:sp>
      <p:sp>
        <p:nvSpPr>
          <p:cNvPr id="4" name="TextBox 3"/>
          <p:cNvSpPr txBox="1"/>
          <p:nvPr/>
        </p:nvSpPr>
        <p:spPr>
          <a:xfrm>
            <a:off x="3038170" y="2177384"/>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[has]</a:t>
            </a:r>
          </a:p>
        </p:txBody>
      </p:sp>
      <p:sp>
        <p:nvSpPr>
          <p:cNvPr id="5" name="Action Button: Help 4">
            <a:hlinkClick r:id="" action="ppaction://noaction" highlightClick="1"/>
          </p:cNvPr>
          <p:cNvSpPr/>
          <p:nvPr/>
        </p:nvSpPr>
        <p:spPr>
          <a:xfrm>
            <a:off x="2495652" y="2222061"/>
            <a:ext cx="542518" cy="478022"/>
          </a:xfrm>
          <a:prstGeom prst="actionButtonHelp">
            <a:avLst/>
          </a:prstGeom>
          <a:solidFill>
            <a:srgbClr val="EB6E1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Action Button: Help 6">
            <a:hlinkClick r:id="" action="ppaction://noaction" highlightClick="1"/>
          </p:cNvPr>
          <p:cNvSpPr/>
          <p:nvPr/>
        </p:nvSpPr>
        <p:spPr>
          <a:xfrm>
            <a:off x="2495652" y="4375241"/>
            <a:ext cx="542518" cy="478022"/>
          </a:xfrm>
          <a:prstGeom prst="actionButtonHelp">
            <a:avLst/>
          </a:prstGeom>
          <a:solidFill>
            <a:srgbClr val="EB6E1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a:off x="3168713" y="3244587"/>
            <a:ext cx="6250685" cy="1938992"/>
          </a:xfrm>
          <a:prstGeom prst="rect">
            <a:avLst/>
          </a:prstGeom>
          <a:solidFill>
            <a:schemeClr val="bg1"/>
          </a:solidFill>
        </p:spPr>
        <p:txBody>
          <a:bodyPr wrap="square" rtlCol="0">
            <a:spAutoFit/>
          </a:bodyPr>
          <a:lstStyle/>
          <a:p>
            <a:pPr algn="ctr"/>
            <a:r>
              <a:rPr lang="en-GB" sz="6000" dirty="0">
                <a:solidFill>
                  <a:srgbClr val="5B9BD5">
                    <a:lumMod val="50000"/>
                  </a:srgbClr>
                </a:solidFill>
                <a:latin typeface="Century Gothic" panose="020B0502020202020204" pitchFamily="34" charset="0"/>
              </a:rPr>
              <a:t>Il</a:t>
            </a:r>
            <a:r>
              <a:rPr lang="zh-CN" altLang="en-US" sz="6000" dirty="0">
                <a:solidFill>
                  <a:srgbClr val="5B9BD5">
                    <a:lumMod val="50000"/>
                  </a:srgbClr>
                </a:solidFill>
                <a:latin typeface="Century Gothic" panose="020B0502020202020204" pitchFamily="34" charset="0"/>
              </a:rPr>
              <a:t> </a:t>
            </a:r>
            <a:r>
              <a:rPr lang="en-US" altLang="zh-CN" sz="6000" dirty="0">
                <a:solidFill>
                  <a:srgbClr val="5B9BD5">
                    <a:lumMod val="50000"/>
                  </a:srgbClr>
                </a:solidFill>
                <a:latin typeface="Century Gothic" panose="020B0502020202020204" pitchFamily="34" charset="0"/>
              </a:rPr>
              <a:t>___</a:t>
            </a:r>
            <a:r>
              <a:rPr lang="en-GB" sz="6000" dirty="0">
                <a:solidFill>
                  <a:srgbClr val="5B9BD5">
                    <a:lumMod val="50000"/>
                  </a:srgbClr>
                </a:solidFill>
                <a:latin typeface="Century Gothic" panose="020B0502020202020204" pitchFamily="34" charset="0"/>
              </a:rPr>
              <a:t>un animal. </a:t>
            </a:r>
            <a:endParaRPr lang="fr-FR" sz="6000" dirty="0">
              <a:solidFill>
                <a:srgbClr val="EA5F00"/>
              </a:solidFill>
              <a:latin typeface="Century Gothic" panose="020B0502020202020204" pitchFamily="34" charset="0"/>
              <a:cs typeface="Calibri" panose="020F0502020204030204" pitchFamily="34" charset="0"/>
            </a:endParaRPr>
          </a:p>
          <a:p>
            <a:pPr algn="ctr"/>
            <a:endParaRPr lang="fr-FR" sz="6000" dirty="0">
              <a:solidFill>
                <a:srgbClr val="EA5F00"/>
              </a:solidFill>
              <a:latin typeface="Century Gothic" panose="020B0502020202020204" pitchFamily="34" charset="0"/>
              <a:cs typeface="Calibri" panose="020F0502020204030204" pitchFamily="34" charset="0"/>
            </a:endParaRPr>
          </a:p>
        </p:txBody>
      </p:sp>
      <p:sp>
        <p:nvSpPr>
          <p:cNvPr id="9" name="TextBox 8"/>
          <p:cNvSpPr txBox="1"/>
          <p:nvPr/>
        </p:nvSpPr>
        <p:spPr>
          <a:xfrm>
            <a:off x="3168713" y="4331764"/>
            <a:ext cx="4493705"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[He </a:t>
            </a:r>
            <a:r>
              <a:rPr lang="en-GB" sz="3200" b="1" dirty="0">
                <a:solidFill>
                  <a:srgbClr val="EA5F00"/>
                </a:solidFill>
                <a:latin typeface="Century Gothic" panose="020B0502020202020204" pitchFamily="34" charset="0"/>
                <a:cs typeface="Calibri" panose="020F0502020204030204" pitchFamily="34" charset="0"/>
              </a:rPr>
              <a:t>has</a:t>
            </a:r>
            <a:r>
              <a:rPr lang="en-GB" sz="3200" dirty="0">
                <a:solidFill>
                  <a:srgbClr val="5B9BD5">
                    <a:lumMod val="50000"/>
                  </a:srgbClr>
                </a:solidFill>
                <a:latin typeface="Century Gothic" panose="020B0502020202020204" pitchFamily="34" charset="0"/>
              </a:rPr>
              <a:t> an animal.]</a:t>
            </a:r>
          </a:p>
        </p:txBody>
      </p:sp>
      <p:sp>
        <p:nvSpPr>
          <p:cNvPr id="10" name="Rectangle 9"/>
          <p:cNvSpPr/>
          <p:nvPr/>
        </p:nvSpPr>
        <p:spPr>
          <a:xfrm>
            <a:off x="4234224" y="3244587"/>
            <a:ext cx="692818" cy="1015663"/>
          </a:xfrm>
          <a:prstGeom prst="rect">
            <a:avLst/>
          </a:prstGeom>
        </p:spPr>
        <p:txBody>
          <a:bodyPr wrap="none">
            <a:spAutoFit/>
          </a:bodyPr>
          <a:lstStyle/>
          <a:p>
            <a:r>
              <a:rPr lang="en-GB" sz="6000" b="1" dirty="0">
                <a:solidFill>
                  <a:srgbClr val="EA5F00"/>
                </a:solidFill>
                <a:latin typeface="Century Gothic" panose="020B0502020202020204" pitchFamily="34" charset="0"/>
                <a:cs typeface="Calibri" panose="020F0502020204030204" pitchFamily="34" charset="0"/>
              </a:rPr>
              <a:t>a</a:t>
            </a:r>
            <a:endParaRPr lang="en-GB" sz="6000" dirty="0">
              <a:solidFill>
                <a:prstClr val="black"/>
              </a:solidFill>
            </a:endParaRPr>
          </a:p>
        </p:txBody>
      </p:sp>
    </p:spTree>
    <p:extLst>
      <p:ext uri="{BB962C8B-B14F-4D97-AF65-F5344CB8AC3E}">
        <p14:creationId xmlns:p14="http://schemas.microsoft.com/office/powerpoint/2010/main" val="124300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a.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subTnLst>
                                    <p:audio>
                                      <p:cMediaNode>
                                        <p:cTn display="0" masterRel="sameClick">
                                          <p:stCondLst>
                                            <p:cond evt="begin" delay="0">
                                              <p:tn val="26"/>
                                            </p:cond>
                                          </p:stCondLst>
                                          <p:endCondLst>
                                            <p:cond evt="onStopAudio" delay="0">
                                              <p:tgtEl>
                                                <p:sldTgt/>
                                              </p:tgtEl>
                                            </p:cond>
                                          </p:endCondLst>
                                        </p:cTn>
                                        <p:tgtEl>
                                          <p:sndTgt r:embed="rId3" name="il_GAP_un_animal.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4" name="il_a_un_anim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34543" y="6494075"/>
            <a:ext cx="3193192"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a:t>
            </a:r>
            <a:r>
              <a:rPr lang="en-GB" sz="1200" dirty="0">
                <a:solidFill>
                  <a:prstClr val="white"/>
                </a:solidFill>
                <a:latin typeface="Century Gothic" panose="020B0502020202020204" pitchFamily="34" charset="0"/>
              </a:rPr>
              <a:t>&amp; </a:t>
            </a:r>
            <a:r>
              <a:rPr lang="en-GB" sz="1200" dirty="0">
                <a:solidFill>
                  <a:prstClr val="white"/>
                </a:solidFill>
                <a:latin typeface="Century Gothic" panose="020B0502020202020204" pitchFamily="34" charset="0"/>
              </a:rPr>
              <a:t>Emma Marsden</a:t>
            </a:r>
          </a:p>
        </p:txBody>
      </p:sp>
      <p:sp>
        <p:nvSpPr>
          <p:cNvPr id="3" name="TextBox 2"/>
          <p:cNvSpPr txBox="1"/>
          <p:nvPr/>
        </p:nvSpPr>
        <p:spPr>
          <a:xfrm>
            <a:off x="3038170" y="486077"/>
            <a:ext cx="5414904" cy="1862048"/>
          </a:xfrm>
          <a:prstGeom prst="rect">
            <a:avLst/>
          </a:prstGeom>
          <a:solidFill>
            <a:schemeClr val="bg1"/>
          </a:solid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avoir</a:t>
            </a:r>
            <a:endParaRPr lang="en-GB" sz="11500" b="1" dirty="0">
              <a:solidFill>
                <a:srgbClr val="5B9BD5">
                  <a:lumMod val="50000"/>
                </a:srgbClr>
              </a:solidFill>
              <a:latin typeface="Century Gothic" panose="020B0502020202020204" pitchFamily="34" charset="0"/>
            </a:endParaRPr>
          </a:p>
        </p:txBody>
      </p:sp>
      <p:sp>
        <p:nvSpPr>
          <p:cNvPr id="4" name="TextBox 3"/>
          <p:cNvSpPr txBox="1"/>
          <p:nvPr/>
        </p:nvSpPr>
        <p:spPr>
          <a:xfrm>
            <a:off x="3038170" y="2176662"/>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[to have | having]</a:t>
            </a:r>
          </a:p>
        </p:txBody>
      </p:sp>
      <p:sp>
        <p:nvSpPr>
          <p:cNvPr id="5" name="TextBox 4"/>
          <p:cNvSpPr txBox="1"/>
          <p:nvPr/>
        </p:nvSpPr>
        <p:spPr>
          <a:xfrm>
            <a:off x="3143341" y="4061381"/>
            <a:ext cx="8845459" cy="1015663"/>
          </a:xfrm>
          <a:prstGeom prst="rect">
            <a:avLst/>
          </a:prstGeom>
          <a:solidFill>
            <a:schemeClr val="bg1"/>
          </a:solidFill>
        </p:spPr>
        <p:txBody>
          <a:bodyPr wrap="square" rtlCol="0">
            <a:spAutoFit/>
          </a:bodyPr>
          <a:lstStyle/>
          <a:p>
            <a:pPr algn="ctr"/>
            <a:r>
              <a:rPr lang="fr" sz="6000" dirty="0">
                <a:solidFill>
                  <a:srgbClr val="5B9BD5">
                    <a:lumMod val="50000"/>
                  </a:srgbClr>
                </a:solidFill>
                <a:latin typeface="Century Gothic" panose="020B0502020202020204" pitchFamily="34" charset="0"/>
              </a:rPr>
              <a:t>Il aime _____un animal. </a:t>
            </a:r>
            <a:endParaRPr lang="en-GB" sz="6000" dirty="0">
              <a:solidFill>
                <a:srgbClr val="5B9BD5">
                  <a:lumMod val="50000"/>
                </a:srgbClr>
              </a:solidFill>
              <a:latin typeface="Century Gothic" panose="020B0502020202020204" pitchFamily="34" charset="0"/>
            </a:endParaRPr>
          </a:p>
        </p:txBody>
      </p:sp>
      <p:sp>
        <p:nvSpPr>
          <p:cNvPr id="7" name="TextBox 6"/>
          <p:cNvSpPr txBox="1"/>
          <p:nvPr/>
        </p:nvSpPr>
        <p:spPr>
          <a:xfrm>
            <a:off x="4133628" y="5077044"/>
            <a:ext cx="6094107"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a:t>
            </a:r>
            <a:r>
              <a:rPr lang="en-HK" sz="3200" dirty="0">
                <a:solidFill>
                  <a:srgbClr val="5B9BD5">
                    <a:lumMod val="50000"/>
                  </a:srgbClr>
                </a:solidFill>
                <a:latin typeface="Century Gothic" panose="020B0502020202020204" pitchFamily="34" charset="0"/>
              </a:rPr>
              <a:t>He likes </a:t>
            </a:r>
            <a:r>
              <a:rPr lang="en-HK" sz="3200" b="1" dirty="0">
                <a:solidFill>
                  <a:srgbClr val="EA5F00"/>
                </a:solidFill>
                <a:latin typeface="Century Gothic" panose="020B0502020202020204" pitchFamily="34" charset="0"/>
                <a:cs typeface="Calibri" panose="020F0502020204030204" pitchFamily="34" charset="0"/>
              </a:rPr>
              <a:t>having</a:t>
            </a:r>
            <a:r>
              <a:rPr lang="en-HK" sz="3200" dirty="0">
                <a:solidFill>
                  <a:srgbClr val="5B9BD5">
                    <a:lumMod val="50000"/>
                  </a:srgbClr>
                </a:solidFill>
                <a:latin typeface="Century Gothic" panose="020B0502020202020204" pitchFamily="34" charset="0"/>
              </a:rPr>
              <a:t> an animal</a:t>
            </a:r>
            <a:r>
              <a:rPr lang="en-GB" sz="3200" dirty="0">
                <a:solidFill>
                  <a:srgbClr val="5B9BD5">
                    <a:lumMod val="50000"/>
                  </a:srgbClr>
                </a:solidFill>
                <a:latin typeface="Century Gothic" panose="020B0502020202020204" pitchFamily="34" charset="0"/>
              </a:rPr>
              <a:t>.]</a:t>
            </a:r>
          </a:p>
        </p:txBody>
      </p:sp>
      <p:sp>
        <p:nvSpPr>
          <p:cNvPr id="8" name="Action Button: Help 7">
            <a:hlinkClick r:id="" action="ppaction://noaction" highlightClick="1"/>
          </p:cNvPr>
          <p:cNvSpPr/>
          <p:nvPr/>
        </p:nvSpPr>
        <p:spPr>
          <a:xfrm>
            <a:off x="2495652" y="2222061"/>
            <a:ext cx="542518" cy="478022"/>
          </a:xfrm>
          <a:prstGeom prst="actionButtonHelp">
            <a:avLst/>
          </a:prstGeom>
          <a:solidFill>
            <a:srgbClr val="EB6E1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Action Button: Help 8">
            <a:hlinkClick r:id="" action="ppaction://noaction" highlightClick="1"/>
          </p:cNvPr>
          <p:cNvSpPr/>
          <p:nvPr/>
        </p:nvSpPr>
        <p:spPr>
          <a:xfrm>
            <a:off x="2495652" y="4375241"/>
            <a:ext cx="542518" cy="478022"/>
          </a:xfrm>
          <a:prstGeom prst="actionButtonHelp">
            <a:avLst/>
          </a:prstGeom>
          <a:solidFill>
            <a:srgbClr val="EB6E1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a:extLst>
              <a:ext uri="{FF2B5EF4-FFF2-40B4-BE49-F238E27FC236}">
                <a16:creationId xmlns:a16="http://schemas.microsoft.com/office/drawing/2014/main" xmlns="" id="{3095B070-9F18-1047-AD42-62F8B79E04A2}"/>
              </a:ext>
            </a:extLst>
          </p:cNvPr>
          <p:cNvSpPr/>
          <p:nvPr/>
        </p:nvSpPr>
        <p:spPr>
          <a:xfrm>
            <a:off x="5890522" y="4061381"/>
            <a:ext cx="2047355" cy="1015663"/>
          </a:xfrm>
          <a:prstGeom prst="rect">
            <a:avLst/>
          </a:prstGeom>
        </p:spPr>
        <p:txBody>
          <a:bodyPr wrap="none">
            <a:spAutoFit/>
          </a:bodyPr>
          <a:lstStyle/>
          <a:p>
            <a:r>
              <a:rPr lang="fr" sz="6000" b="1" dirty="0">
                <a:solidFill>
                  <a:srgbClr val="EA5F00"/>
                </a:solidFill>
                <a:latin typeface="Century Gothic" panose="020B0502020202020204" pitchFamily="34" charset="0"/>
                <a:cs typeface="Calibri" panose="020F0502020204030204" pitchFamily="34" charset="0"/>
              </a:rPr>
              <a:t>avoir</a:t>
            </a:r>
            <a:endParaRPr lang="en-GB" sz="6000" dirty="0">
              <a:solidFill>
                <a:prstClr val="black"/>
              </a:solidFill>
            </a:endParaRPr>
          </a:p>
        </p:txBody>
      </p:sp>
    </p:spTree>
    <p:extLst>
      <p:ext uri="{BB962C8B-B14F-4D97-AF65-F5344CB8AC3E}">
        <p14:creationId xmlns:p14="http://schemas.microsoft.com/office/powerpoint/2010/main" val="107067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AVOIR.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subTnLst>
                                    <p:audio>
                                      <p:cMediaNode>
                                        <p:cTn display="0" masterRel="sameClick">
                                          <p:stCondLst>
                                            <p:cond evt="begin" delay="0">
                                              <p:tn val="26"/>
                                            </p:cond>
                                          </p:stCondLst>
                                          <p:endCondLst>
                                            <p:cond evt="onStopAudio" delay="0">
                                              <p:tgtEl>
                                                <p:sldTgt/>
                                              </p:tgtEl>
                                            </p:cond>
                                          </p:endCondLst>
                                        </p:cTn>
                                        <p:tgtEl>
                                          <p:sndTgt r:embed="rId3" name="il_aime_GAP_un_animal.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4" name="il_aime_avoir_un_anim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300038" y="338225"/>
            <a:ext cx="5265384" cy="707849"/>
          </a:xfrm>
        </p:spPr>
        <p:txBody>
          <a:bodyPr>
            <a:normAutofit/>
          </a:bodyPr>
          <a:lstStyle/>
          <a:p>
            <a:r>
              <a:rPr lang="en-GB" sz="3600" b="1" dirty="0" smtClean="0">
                <a:solidFill>
                  <a:schemeClr val="bg1"/>
                </a:solidFill>
              </a:rPr>
              <a:t>Using the verb </a:t>
            </a:r>
            <a:r>
              <a:rPr lang="en-GB" sz="3600" b="1" i="1" dirty="0" err="1" smtClean="0">
                <a:solidFill>
                  <a:schemeClr val="bg1"/>
                </a:solidFill>
              </a:rPr>
              <a:t>avoir</a:t>
            </a:r>
            <a:endParaRPr lang="en-GB" sz="3600" b="1" dirty="0">
              <a:solidFill>
                <a:schemeClr val="bg1"/>
              </a:solidFill>
            </a:endParaRPr>
          </a:p>
        </p:txBody>
      </p:sp>
      <p:sp>
        <p:nvSpPr>
          <p:cNvPr id="6" name="TextBox 5"/>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a:t>
            </a:r>
            <a:endParaRPr lang="en-GB" sz="1200" dirty="0">
              <a:solidFill>
                <a:prstClr val="white"/>
              </a:solidFill>
              <a:latin typeface="Century Gothic" panose="020B0502020202020204" pitchFamily="34" charset="0"/>
            </a:endParaRPr>
          </a:p>
        </p:txBody>
      </p:sp>
      <p:sp>
        <p:nvSpPr>
          <p:cNvPr id="2" name="TextBox 1"/>
          <p:cNvSpPr txBox="1"/>
          <p:nvPr/>
        </p:nvSpPr>
        <p:spPr>
          <a:xfrm>
            <a:off x="496711" y="1343378"/>
            <a:ext cx="11379200"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To talk in French about what you </a:t>
            </a:r>
            <a:r>
              <a:rPr lang="en-GB" sz="2400" b="1" dirty="0">
                <a:solidFill>
                  <a:srgbClr val="002060"/>
                </a:solidFill>
                <a:latin typeface="Century Gothic" panose="020B0502020202020204" pitchFamily="34" charset="0"/>
              </a:rPr>
              <a:t>have</a:t>
            </a:r>
            <a:r>
              <a:rPr lang="en-GB" sz="2400" dirty="0">
                <a:solidFill>
                  <a:srgbClr val="002060"/>
                </a:solidFill>
                <a:latin typeface="Century Gothic" panose="020B0502020202020204" pitchFamily="34" charset="0"/>
              </a:rPr>
              <a:t>, use the verb </a:t>
            </a:r>
            <a:r>
              <a:rPr lang="en-GB" sz="2400" b="1" i="1" dirty="0" err="1">
                <a:solidFill>
                  <a:srgbClr val="002060"/>
                </a:solidFill>
                <a:latin typeface="Century Gothic" panose="020B0502020202020204" pitchFamily="34" charset="0"/>
              </a:rPr>
              <a:t>avoir</a:t>
            </a:r>
            <a:r>
              <a:rPr lang="en-GB" sz="2400" dirty="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sp>
        <p:nvSpPr>
          <p:cNvPr id="3" name="TextBox 2"/>
          <p:cNvSpPr txBox="1"/>
          <p:nvPr/>
        </p:nvSpPr>
        <p:spPr>
          <a:xfrm>
            <a:off x="1078089" y="2096184"/>
            <a:ext cx="10216444" cy="255454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avoir</a:t>
            </a:r>
            <a:r>
              <a:rPr lang="en-GB" sz="3200" dirty="0">
                <a:solidFill>
                  <a:srgbClr val="002060"/>
                </a:solidFill>
                <a:latin typeface="Century Gothic" panose="020B0502020202020204" pitchFamily="34" charset="0"/>
              </a:rPr>
              <a:t>		to </a:t>
            </a:r>
            <a:r>
              <a:rPr lang="en-GB" sz="3200" dirty="0" err="1">
                <a:solidFill>
                  <a:srgbClr val="002060"/>
                </a:solidFill>
                <a:latin typeface="Century Gothic" panose="020B0502020202020204" pitchFamily="34" charset="0"/>
              </a:rPr>
              <a:t>have|having</a:t>
            </a:r>
            <a:endParaRPr lang="en-GB" sz="3200" dirty="0">
              <a:solidFill>
                <a:srgbClr val="002060"/>
              </a:solidFill>
              <a:latin typeface="Century Gothic" panose="020B0502020202020204" pitchFamily="34" charset="0"/>
            </a:endParaRPr>
          </a:p>
          <a:p>
            <a:r>
              <a:rPr lang="en-GB" sz="3200" dirty="0">
                <a:solidFill>
                  <a:srgbClr val="002060"/>
                </a:solidFill>
                <a:latin typeface="Century Gothic" panose="020B0502020202020204" pitchFamily="34" charset="0"/>
              </a:rPr>
              <a:t>			</a:t>
            </a:r>
          </a:p>
          <a:p>
            <a:r>
              <a:rPr lang="en-GB" sz="3200" dirty="0">
                <a:solidFill>
                  <a:srgbClr val="002060"/>
                </a:solidFill>
                <a:latin typeface="Century Gothic" panose="020B0502020202020204" pitchFamily="34" charset="0"/>
              </a:rPr>
              <a:t>	</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j’</a:t>
            </a:r>
            <a:r>
              <a:rPr lang="en-GB" sz="3200" b="1" dirty="0" err="1">
                <a:solidFill>
                  <a:srgbClr val="002060"/>
                </a:solidFill>
                <a:latin typeface="Century Gothic" panose="020B0502020202020204" pitchFamily="34" charset="0"/>
              </a:rPr>
              <a:t>ai</a:t>
            </a:r>
            <a:r>
              <a:rPr lang="en-GB" sz="3200" b="1" dirty="0">
                <a:solidFill>
                  <a:srgbClr val="002060"/>
                </a:solidFill>
                <a:latin typeface="Century Gothic" panose="020B0502020202020204" pitchFamily="34" charset="0"/>
              </a:rPr>
              <a:t> </a:t>
            </a:r>
            <a:r>
              <a:rPr lang="en-GB" sz="3200" dirty="0">
                <a:solidFill>
                  <a:srgbClr val="002060"/>
                </a:solidFill>
                <a:latin typeface="Century Gothic" panose="020B0502020202020204" pitchFamily="34" charset="0"/>
              </a:rPr>
              <a:t>			I have</a:t>
            </a:r>
          </a:p>
          <a:p>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il</a:t>
            </a:r>
            <a:r>
              <a:rPr lang="en-GB" sz="3200" dirty="0">
                <a:solidFill>
                  <a:srgbClr val="002060"/>
                </a:solidFill>
                <a:latin typeface="Century Gothic" panose="020B0502020202020204" pitchFamily="34" charset="0"/>
              </a:rPr>
              <a:t> </a:t>
            </a:r>
            <a:r>
              <a:rPr lang="en-GB" sz="3200" b="1" dirty="0">
                <a:solidFill>
                  <a:srgbClr val="002060"/>
                </a:solidFill>
                <a:latin typeface="Century Gothic" panose="020B0502020202020204" pitchFamily="34" charset="0"/>
              </a:rPr>
              <a:t>a	</a:t>
            </a:r>
            <a:r>
              <a:rPr lang="en-GB" sz="3200" dirty="0">
                <a:solidFill>
                  <a:srgbClr val="002060"/>
                </a:solidFill>
                <a:latin typeface="Century Gothic" panose="020B0502020202020204" pitchFamily="34" charset="0"/>
              </a:rPr>
              <a:t>		he has</a:t>
            </a:r>
          </a:p>
          <a:p>
            <a:r>
              <a:rPr lang="en-GB" sz="3200" dirty="0">
                <a:solidFill>
                  <a:srgbClr val="002060"/>
                </a:solidFill>
                <a:latin typeface="Century Gothic" panose="020B0502020202020204" pitchFamily="34" charset="0"/>
              </a:rPr>
              <a:t>	</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elle</a:t>
            </a:r>
            <a:r>
              <a:rPr lang="en-GB" sz="3200" dirty="0">
                <a:solidFill>
                  <a:srgbClr val="002060"/>
                </a:solidFill>
                <a:latin typeface="Century Gothic" panose="020B0502020202020204" pitchFamily="34" charset="0"/>
              </a:rPr>
              <a:t> </a:t>
            </a:r>
            <a:r>
              <a:rPr lang="en-GB" sz="3200" b="1" dirty="0">
                <a:solidFill>
                  <a:srgbClr val="002060"/>
                </a:solidFill>
                <a:latin typeface="Century Gothic" panose="020B0502020202020204" pitchFamily="34" charset="0"/>
              </a:rPr>
              <a:t>a</a:t>
            </a:r>
            <a:r>
              <a:rPr lang="en-GB" sz="3200" dirty="0">
                <a:solidFill>
                  <a:srgbClr val="002060"/>
                </a:solidFill>
                <a:latin typeface="Century Gothic" panose="020B0502020202020204" pitchFamily="34" charset="0"/>
              </a:rPr>
              <a:t>			she has</a:t>
            </a:r>
            <a:endParaRPr lang="en-GB" sz="3200" dirty="0">
              <a:solidFill>
                <a:srgbClr val="002060"/>
              </a:solidFill>
              <a:latin typeface="Century Gothic" panose="020B0502020202020204" pitchFamily="34" charset="0"/>
            </a:endParaRPr>
          </a:p>
        </p:txBody>
      </p:sp>
      <p:sp>
        <p:nvSpPr>
          <p:cNvPr id="5" name="TextBox 4"/>
          <p:cNvSpPr txBox="1"/>
          <p:nvPr/>
        </p:nvSpPr>
        <p:spPr>
          <a:xfrm>
            <a:off x="780836" y="4941870"/>
            <a:ext cx="10027577" cy="1200329"/>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J’</a:t>
            </a:r>
            <a:r>
              <a:rPr lang="en-GB" sz="2400" b="1" dirty="0" err="1">
                <a:solidFill>
                  <a:srgbClr val="002060"/>
                </a:solidFill>
                <a:latin typeface="Century Gothic" panose="020B0502020202020204" pitchFamily="34" charset="0"/>
              </a:rPr>
              <a:t>ai</a:t>
            </a:r>
            <a:r>
              <a:rPr lang="en-GB" sz="2400" dirty="0">
                <a:solidFill>
                  <a:srgbClr val="002060"/>
                </a:solidFill>
                <a:latin typeface="Century Gothic" panose="020B0502020202020204" pitchFamily="34" charset="0"/>
              </a:rPr>
              <a:t> un animal.	I have an animal (i.e., pet).</a:t>
            </a:r>
          </a:p>
          <a:p>
            <a:r>
              <a:rPr lang="en-GB" sz="2400" dirty="0">
                <a:solidFill>
                  <a:srgbClr val="002060"/>
                </a:solidFill>
                <a:latin typeface="Century Gothic" panose="020B0502020202020204" pitchFamily="34" charset="0"/>
              </a:rPr>
              <a:t>			Il </a:t>
            </a:r>
            <a:r>
              <a:rPr lang="en-GB" sz="2400" b="1" dirty="0">
                <a:solidFill>
                  <a:srgbClr val="002060"/>
                </a:solidFill>
                <a:latin typeface="Century Gothic" panose="020B0502020202020204" pitchFamily="34" charset="0"/>
              </a:rPr>
              <a:t>a</a:t>
            </a:r>
            <a:r>
              <a:rPr lang="en-GB" sz="2400" dirty="0">
                <a:solidFill>
                  <a:srgbClr val="002060"/>
                </a:solidFill>
                <a:latin typeface="Century Gothic" panose="020B0502020202020204" pitchFamily="34" charset="0"/>
              </a:rPr>
              <a:t> un </a:t>
            </a:r>
            <a:r>
              <a:rPr lang="en-GB" sz="2400" dirty="0" err="1">
                <a:solidFill>
                  <a:srgbClr val="002060"/>
                </a:solidFill>
                <a:latin typeface="Century Gothic" panose="020B0502020202020204" pitchFamily="34" charset="0"/>
              </a:rPr>
              <a:t>chien</a:t>
            </a:r>
            <a:r>
              <a:rPr lang="en-GB" sz="2400" dirty="0">
                <a:solidFill>
                  <a:srgbClr val="002060"/>
                </a:solidFill>
                <a:latin typeface="Century Gothic" panose="020B0502020202020204" pitchFamily="34" charset="0"/>
              </a:rPr>
              <a:t>.</a:t>
            </a:r>
            <a:r>
              <a:rPr lang="en-GB" sz="2400" dirty="0">
                <a:solidFill>
                  <a:srgbClr val="002060"/>
                </a:solidFill>
                <a:latin typeface="Century Gothic" panose="020B0502020202020204" pitchFamily="34" charset="0"/>
              </a:rPr>
              <a:t>	He has a dog.</a:t>
            </a:r>
          </a:p>
          <a:p>
            <a:r>
              <a:rPr lang="en-GB" sz="2400" dirty="0">
                <a:solidFill>
                  <a:srgbClr val="002060"/>
                </a:solidFill>
                <a:latin typeface="Century Gothic" panose="020B0502020202020204" pitchFamily="34" charset="0"/>
              </a:rPr>
              <a:t>			Elle </a:t>
            </a:r>
            <a:r>
              <a:rPr lang="en-GB" sz="2400" b="1" dirty="0">
                <a:solidFill>
                  <a:srgbClr val="002060"/>
                </a:solidFill>
                <a:latin typeface="Century Gothic" panose="020B0502020202020204" pitchFamily="34" charset="0"/>
              </a:rPr>
              <a:t>a</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une</a:t>
            </a:r>
            <a:r>
              <a:rPr lang="en-GB" sz="2400" dirty="0">
                <a:solidFill>
                  <a:srgbClr val="002060"/>
                </a:solidFill>
                <a:latin typeface="Century Gothic" panose="020B0502020202020204" pitchFamily="34" charset="0"/>
              </a:rPr>
              <a:t> idée.	She has an idea.</a:t>
            </a:r>
            <a:endParaRPr lang="en-GB" sz="2400" dirty="0">
              <a:solidFill>
                <a:srgbClr val="002060"/>
              </a:solidFill>
              <a:latin typeface="Century Gothic" panose="020B0502020202020204" pitchFamily="34" charset="0"/>
            </a:endParaRPr>
          </a:p>
        </p:txBody>
      </p:sp>
      <p:sp>
        <p:nvSpPr>
          <p:cNvPr id="7" name="Oval Callout 6"/>
          <p:cNvSpPr/>
          <p:nvPr/>
        </p:nvSpPr>
        <p:spPr>
          <a:xfrm>
            <a:off x="300038" y="1805043"/>
            <a:ext cx="3470578" cy="1492961"/>
          </a:xfrm>
          <a:prstGeom prst="wedgeEllipseCallout">
            <a:avLst>
              <a:gd name="adj1" fmla="val 51104"/>
              <a:gd name="adj2" fmla="val 56306"/>
            </a:avLst>
          </a:prstGeom>
          <a:solidFill>
            <a:schemeClr val="accent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TextBox 8"/>
          <p:cNvSpPr txBox="1"/>
          <p:nvPr/>
        </p:nvSpPr>
        <p:spPr>
          <a:xfrm>
            <a:off x="886676" y="1984429"/>
            <a:ext cx="2554714" cy="1200329"/>
          </a:xfrm>
          <a:prstGeom prst="rect">
            <a:avLst/>
          </a:prstGeom>
          <a:noFill/>
        </p:spPr>
        <p:txBody>
          <a:bodyPr wrap="square" rtlCol="0">
            <a:spAutoFit/>
          </a:bodyPr>
          <a:lstStyle/>
          <a:p>
            <a:r>
              <a:rPr lang="en-GB" sz="2400" b="1" dirty="0">
                <a:solidFill>
                  <a:prstClr val="white"/>
                </a:solidFill>
                <a:latin typeface="Century Gothic" panose="020B0502020202020204" pitchFamily="34" charset="0"/>
              </a:rPr>
              <a:t>The pronoun </a:t>
            </a:r>
            <a:r>
              <a:rPr lang="en-GB" sz="2400" b="1" i="1" dirty="0">
                <a:solidFill>
                  <a:prstClr val="white"/>
                </a:solidFill>
                <a:latin typeface="Century Gothic" panose="020B0502020202020204" pitchFamily="34" charset="0"/>
              </a:rPr>
              <a:t>je</a:t>
            </a:r>
            <a:r>
              <a:rPr lang="en-GB" sz="2400" b="1" dirty="0">
                <a:solidFill>
                  <a:prstClr val="white"/>
                </a:solidFill>
                <a:latin typeface="Century Gothic" panose="020B0502020202020204" pitchFamily="34" charset="0"/>
              </a:rPr>
              <a:t> is </a:t>
            </a:r>
            <a:r>
              <a:rPr lang="en-GB" sz="2400" b="1" i="1" dirty="0">
                <a:solidFill>
                  <a:prstClr val="white"/>
                </a:solidFill>
                <a:latin typeface="Century Gothic" panose="020B0502020202020204" pitchFamily="34" charset="0"/>
              </a:rPr>
              <a:t>j’</a:t>
            </a:r>
            <a:r>
              <a:rPr lang="en-GB" sz="2400" b="1" dirty="0">
                <a:solidFill>
                  <a:prstClr val="white"/>
                </a:solidFill>
                <a:latin typeface="Century Gothic" panose="020B0502020202020204" pitchFamily="34" charset="0"/>
              </a:rPr>
              <a:t> before a vowel.</a:t>
            </a:r>
            <a:endParaRPr lang="en-GB" sz="24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25231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7819832" y="6290875"/>
            <a:ext cx="3135086" cy="461665"/>
          </a:xfrm>
          <a:prstGeom prst="rect">
            <a:avLst/>
          </a:prstGeom>
          <a:noFill/>
        </p:spPr>
        <p:txBody>
          <a:bodyPr wrap="square" rtlCol="0" anchor="ctr">
            <a:spAutoFit/>
          </a:bodyPr>
          <a:lstStyle/>
          <a:p>
            <a:pPr>
              <a:defRPr/>
            </a:pPr>
            <a:r>
              <a:rPr lang="en-GB" sz="1200" dirty="0">
                <a:solidFill>
                  <a:prstClr val="white"/>
                </a:solidFill>
                <a:latin typeface="Century Gothic" panose="020B0502020202020204" pitchFamily="34" charset="0"/>
              </a:rPr>
              <a:t/>
            </a:r>
            <a:br>
              <a:rPr lang="en-GB" sz="1200" dirty="0">
                <a:solidFill>
                  <a:prstClr val="white"/>
                </a:solidFill>
                <a:latin typeface="Century Gothic" panose="020B0502020202020204" pitchFamily="34" charset="0"/>
              </a:rPr>
            </a:br>
            <a:r>
              <a:rPr lang="en-GB" sz="1200" dirty="0">
                <a:solidFill>
                  <a:prstClr val="white"/>
                </a:solidFill>
                <a:latin typeface="Century Gothic" panose="020B0502020202020204" pitchFamily="34" charset="0"/>
              </a:rPr>
              <a:t>Stephen Owen</a:t>
            </a:r>
            <a:endParaRPr lang="en-GB" sz="1200" dirty="0">
              <a:solidFill>
                <a:prstClr val="white"/>
              </a:solidFill>
              <a:latin typeface="Century Gothic" panose="020B0502020202020204" pitchFamily="34" charset="0"/>
            </a:endParaRPr>
          </a:p>
        </p:txBody>
      </p:sp>
      <p:sp>
        <p:nvSpPr>
          <p:cNvPr id="15" name="Rectangle 14"/>
          <p:cNvSpPr/>
          <p:nvPr/>
        </p:nvSpPr>
        <p:spPr>
          <a:xfrm>
            <a:off x="3263206" y="353749"/>
            <a:ext cx="1662635" cy="553998"/>
          </a:xfrm>
          <a:prstGeom prst="rect">
            <a:avLst/>
          </a:prstGeom>
          <a:noFill/>
        </p:spPr>
        <p:txBody>
          <a:bodyPr wrap="none" lIns="91440" tIns="45720" rIns="91440" bIns="45720">
            <a:spAutoFit/>
          </a:bodyPr>
          <a:lstStyle/>
          <a:p>
            <a:pPr algn="ctr">
              <a:defRPr/>
            </a:pPr>
            <a:r>
              <a:rPr lang="en-US" sz="3000" b="1"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Century Gothic" panose="020B0502020202020204" pitchFamily="34" charset="0"/>
              </a:rPr>
              <a:t>français</a:t>
            </a:r>
            <a:endParaRPr lang="en-US" sz="3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Century Gothic" panose="020B0502020202020204" pitchFamily="34" charset="0"/>
            </a:endParaRPr>
          </a:p>
        </p:txBody>
      </p:sp>
      <p:sp>
        <p:nvSpPr>
          <p:cNvPr id="17" name="TextBox 16"/>
          <p:cNvSpPr txBox="1"/>
          <p:nvPr/>
        </p:nvSpPr>
        <p:spPr>
          <a:xfrm>
            <a:off x="3049920" y="907747"/>
            <a:ext cx="4083212" cy="553998"/>
          </a:xfrm>
          <a:prstGeom prst="rect">
            <a:avLst/>
          </a:prstGeom>
          <a:noFill/>
        </p:spPr>
        <p:txBody>
          <a:bodyPr wrap="square" rtlCol="0">
            <a:spAutoFit/>
          </a:bodyPr>
          <a:lstStyle/>
          <a:p>
            <a:pPr>
              <a:defRPr/>
            </a:pPr>
            <a:r>
              <a:rPr lang="en-GB" sz="3000" dirty="0">
                <a:solidFill>
                  <a:srgbClr val="4472C4">
                    <a:lumMod val="50000"/>
                  </a:srgbClr>
                </a:solidFill>
                <a:latin typeface="Century Gothic" panose="020B0502020202020204" pitchFamily="34" charset="0"/>
              </a:rPr>
              <a:t>un animal</a:t>
            </a:r>
            <a:endParaRPr lang="en-GB" sz="3000" dirty="0">
              <a:solidFill>
                <a:srgbClr val="4472C4">
                  <a:lumMod val="50000"/>
                </a:srgbClr>
              </a:solidFill>
              <a:latin typeface="Century Gothic" panose="020B0502020202020204" pitchFamily="34" charset="0"/>
            </a:endParaRPr>
          </a:p>
        </p:txBody>
      </p:sp>
      <p:sp>
        <p:nvSpPr>
          <p:cNvPr id="19" name="TextBox 18"/>
          <p:cNvSpPr txBox="1"/>
          <p:nvPr/>
        </p:nvSpPr>
        <p:spPr>
          <a:xfrm>
            <a:off x="3049920" y="1505188"/>
            <a:ext cx="4083212" cy="553998"/>
          </a:xfrm>
          <a:prstGeom prst="rect">
            <a:avLst/>
          </a:prstGeom>
          <a:noFill/>
        </p:spPr>
        <p:txBody>
          <a:bodyPr wrap="square" rtlCol="0">
            <a:spAutoFit/>
          </a:bodyPr>
          <a:lstStyle/>
          <a:p>
            <a:pPr>
              <a:defRPr/>
            </a:pPr>
            <a:r>
              <a:rPr lang="en-GB" sz="3000" dirty="0">
                <a:solidFill>
                  <a:srgbClr val="4472C4">
                    <a:lumMod val="50000"/>
                  </a:srgbClr>
                </a:solidFill>
                <a:latin typeface="Century Gothic" panose="020B0502020202020204" pitchFamily="34" charset="0"/>
              </a:rPr>
              <a:t>un </a:t>
            </a:r>
            <a:r>
              <a:rPr lang="en-GB" sz="3000" dirty="0" err="1">
                <a:solidFill>
                  <a:srgbClr val="4472C4">
                    <a:lumMod val="50000"/>
                  </a:srgbClr>
                </a:solidFill>
                <a:latin typeface="Century Gothic" panose="020B0502020202020204" pitchFamily="34" charset="0"/>
              </a:rPr>
              <a:t>chien</a:t>
            </a:r>
            <a:endParaRPr lang="en-GB" sz="3000" dirty="0">
              <a:solidFill>
                <a:srgbClr val="4472C4">
                  <a:lumMod val="50000"/>
                </a:srgbClr>
              </a:solidFill>
              <a:latin typeface="Century Gothic" panose="020B0502020202020204" pitchFamily="34" charset="0"/>
            </a:endParaRPr>
          </a:p>
        </p:txBody>
      </p:sp>
      <p:sp>
        <p:nvSpPr>
          <p:cNvPr id="22" name="TextBox 21"/>
          <p:cNvSpPr txBox="1"/>
          <p:nvPr/>
        </p:nvSpPr>
        <p:spPr>
          <a:xfrm>
            <a:off x="3049920" y="2151358"/>
            <a:ext cx="4083212" cy="553998"/>
          </a:xfrm>
          <a:prstGeom prst="rect">
            <a:avLst/>
          </a:prstGeom>
          <a:noFill/>
        </p:spPr>
        <p:txBody>
          <a:bodyPr wrap="square" rtlCol="0">
            <a:spAutoFit/>
          </a:bodyPr>
          <a:lstStyle/>
          <a:p>
            <a:pPr>
              <a:defRPr/>
            </a:pPr>
            <a:r>
              <a:rPr lang="en-GB" sz="3000" dirty="0">
                <a:solidFill>
                  <a:srgbClr val="4472C4">
                    <a:lumMod val="50000"/>
                  </a:srgbClr>
                </a:solidFill>
                <a:latin typeface="Century Gothic" panose="020B0502020202020204" pitchFamily="34" charset="0"/>
              </a:rPr>
              <a:t>un livre</a:t>
            </a:r>
            <a:endParaRPr lang="en-GB" sz="3000" dirty="0">
              <a:solidFill>
                <a:srgbClr val="4472C4">
                  <a:lumMod val="50000"/>
                </a:srgbClr>
              </a:solidFill>
              <a:latin typeface="Century Gothic" panose="020B0502020202020204" pitchFamily="34" charset="0"/>
            </a:endParaRPr>
          </a:p>
        </p:txBody>
      </p:sp>
      <p:sp>
        <p:nvSpPr>
          <p:cNvPr id="24" name="TextBox 23"/>
          <p:cNvSpPr txBox="1"/>
          <p:nvPr/>
        </p:nvSpPr>
        <p:spPr>
          <a:xfrm>
            <a:off x="3049920" y="2728493"/>
            <a:ext cx="4083212" cy="553998"/>
          </a:xfrm>
          <a:prstGeom prst="rect">
            <a:avLst/>
          </a:prstGeom>
          <a:noFill/>
        </p:spPr>
        <p:txBody>
          <a:bodyPr wrap="square" rtlCol="0">
            <a:spAutoFit/>
          </a:bodyPr>
          <a:lstStyle/>
          <a:p>
            <a:pPr>
              <a:defRPr/>
            </a:pPr>
            <a:r>
              <a:rPr lang="en-GB" sz="3000" dirty="0">
                <a:solidFill>
                  <a:srgbClr val="4472C4">
                    <a:lumMod val="50000"/>
                  </a:srgbClr>
                </a:solidFill>
                <a:latin typeface="Century Gothic" panose="020B0502020202020204" pitchFamily="34" charset="0"/>
              </a:rPr>
              <a:t>un portable</a:t>
            </a:r>
            <a:endParaRPr lang="en-GB" sz="3000" dirty="0">
              <a:solidFill>
                <a:srgbClr val="4472C4">
                  <a:lumMod val="50000"/>
                </a:srgbClr>
              </a:solidFill>
              <a:latin typeface="Century Gothic" panose="020B0502020202020204" pitchFamily="34" charset="0"/>
            </a:endParaRPr>
          </a:p>
        </p:txBody>
      </p:sp>
      <p:sp>
        <p:nvSpPr>
          <p:cNvPr id="26" name="TextBox 25"/>
          <p:cNvSpPr txBox="1"/>
          <p:nvPr/>
        </p:nvSpPr>
        <p:spPr>
          <a:xfrm>
            <a:off x="3049920" y="3339577"/>
            <a:ext cx="4083212" cy="553998"/>
          </a:xfrm>
          <a:prstGeom prst="rect">
            <a:avLst/>
          </a:prstGeom>
          <a:noFill/>
        </p:spPr>
        <p:txBody>
          <a:bodyPr wrap="square" rtlCol="0">
            <a:spAutoFit/>
          </a:bodyPr>
          <a:lstStyle/>
          <a:p>
            <a:pPr>
              <a:defRPr/>
            </a:pPr>
            <a:r>
              <a:rPr lang="en-GB" sz="3000" dirty="0" err="1">
                <a:solidFill>
                  <a:srgbClr val="4472C4">
                    <a:lumMod val="50000"/>
                  </a:srgbClr>
                </a:solidFill>
                <a:latin typeface="Century Gothic" panose="020B0502020202020204" pitchFamily="34" charset="0"/>
              </a:rPr>
              <a:t>une</a:t>
            </a:r>
            <a:r>
              <a:rPr lang="en-GB" sz="3000" dirty="0">
                <a:solidFill>
                  <a:srgbClr val="4472C4">
                    <a:lumMod val="50000"/>
                  </a:srgbClr>
                </a:solidFill>
                <a:latin typeface="Century Gothic" panose="020B0502020202020204" pitchFamily="34" charset="0"/>
              </a:rPr>
              <a:t> </a:t>
            </a:r>
            <a:r>
              <a:rPr lang="en-GB" sz="3000" dirty="0" err="1">
                <a:solidFill>
                  <a:srgbClr val="4472C4">
                    <a:lumMod val="50000"/>
                  </a:srgbClr>
                </a:solidFill>
                <a:latin typeface="Century Gothic" panose="020B0502020202020204" pitchFamily="34" charset="0"/>
              </a:rPr>
              <a:t>chambre</a:t>
            </a:r>
            <a:endParaRPr lang="en-GB" sz="3000" dirty="0">
              <a:solidFill>
                <a:srgbClr val="4472C4">
                  <a:lumMod val="50000"/>
                </a:srgbClr>
              </a:solidFill>
              <a:latin typeface="Century Gothic" panose="020B0502020202020204" pitchFamily="34" charset="0"/>
            </a:endParaRPr>
          </a:p>
        </p:txBody>
      </p:sp>
      <p:sp>
        <p:nvSpPr>
          <p:cNvPr id="28" name="TextBox 27"/>
          <p:cNvSpPr txBox="1"/>
          <p:nvPr/>
        </p:nvSpPr>
        <p:spPr>
          <a:xfrm>
            <a:off x="3049920" y="3995956"/>
            <a:ext cx="4083212" cy="553998"/>
          </a:xfrm>
          <a:prstGeom prst="rect">
            <a:avLst/>
          </a:prstGeom>
          <a:noFill/>
        </p:spPr>
        <p:txBody>
          <a:bodyPr wrap="square" rtlCol="0">
            <a:spAutoFit/>
          </a:bodyPr>
          <a:lstStyle/>
          <a:p>
            <a:pPr>
              <a:defRPr/>
            </a:pPr>
            <a:r>
              <a:rPr lang="en-GB" sz="3000" dirty="0" err="1">
                <a:solidFill>
                  <a:srgbClr val="4472C4">
                    <a:lumMod val="50000"/>
                  </a:srgbClr>
                </a:solidFill>
                <a:latin typeface="Century Gothic" panose="020B0502020202020204" pitchFamily="34" charset="0"/>
              </a:rPr>
              <a:t>une</a:t>
            </a:r>
            <a:r>
              <a:rPr lang="en-GB" sz="3000" dirty="0">
                <a:solidFill>
                  <a:srgbClr val="4472C4">
                    <a:lumMod val="50000"/>
                  </a:srgbClr>
                </a:solidFill>
                <a:latin typeface="Century Gothic" panose="020B0502020202020204" pitchFamily="34" charset="0"/>
              </a:rPr>
              <a:t> chose</a:t>
            </a:r>
            <a:endParaRPr lang="en-GB" sz="3000" dirty="0">
              <a:solidFill>
                <a:srgbClr val="4472C4">
                  <a:lumMod val="50000"/>
                </a:srgbClr>
              </a:solidFill>
              <a:latin typeface="Century Gothic" panose="020B0502020202020204" pitchFamily="34" charset="0"/>
            </a:endParaRPr>
          </a:p>
        </p:txBody>
      </p:sp>
      <p:sp>
        <p:nvSpPr>
          <p:cNvPr id="32" name="Rectangle 31"/>
          <p:cNvSpPr/>
          <p:nvPr/>
        </p:nvSpPr>
        <p:spPr>
          <a:xfrm>
            <a:off x="7444053" y="339198"/>
            <a:ext cx="1531189" cy="553998"/>
          </a:xfrm>
          <a:prstGeom prst="rect">
            <a:avLst/>
          </a:prstGeom>
          <a:noFill/>
        </p:spPr>
        <p:txBody>
          <a:bodyPr wrap="none" lIns="91440" tIns="45720" rIns="91440" bIns="45720">
            <a:spAutoFit/>
          </a:bodyPr>
          <a:lstStyle/>
          <a:p>
            <a:pPr algn="ctr">
              <a:defRPr/>
            </a:pPr>
            <a:r>
              <a:rPr lang="en-US" sz="3000" b="1" dirty="0" err="1">
                <a:ln w="9525">
                  <a:solidFill>
                    <a:prstClr val="white"/>
                  </a:solidFill>
                  <a:prstDash val="solid"/>
                </a:ln>
                <a:solidFill>
                  <a:srgbClr val="4472C4">
                    <a:lumMod val="50000"/>
                  </a:srgbClr>
                </a:solidFill>
                <a:effectLst>
                  <a:outerShdw blurRad="12700" dist="38100" dir="2700000" algn="tl" rotWithShape="0">
                    <a:srgbClr val="4472C4">
                      <a:lumMod val="60000"/>
                      <a:lumOff val="40000"/>
                    </a:srgbClr>
                  </a:outerShdw>
                </a:effectLst>
                <a:latin typeface="Century Gothic" panose="020B0502020202020204" pitchFamily="34" charset="0"/>
              </a:rPr>
              <a:t>anglais</a:t>
            </a:r>
            <a:endParaRPr lang="en-US" sz="3000" b="1" dirty="0">
              <a:ln w="9525">
                <a:solidFill>
                  <a:prstClr val="white"/>
                </a:solidFill>
                <a:prstDash val="solid"/>
              </a:ln>
              <a:solidFill>
                <a:srgbClr val="4472C4">
                  <a:lumMod val="50000"/>
                </a:srgbClr>
              </a:solidFill>
              <a:effectLst>
                <a:outerShdw blurRad="12700" dist="38100" dir="2700000" algn="tl" rotWithShape="0">
                  <a:srgbClr val="4472C4">
                    <a:lumMod val="60000"/>
                    <a:lumOff val="40000"/>
                  </a:srgbClr>
                </a:outerShdw>
              </a:effectLst>
              <a:latin typeface="Century Gothic" panose="020B0502020202020204" pitchFamily="34" charset="0"/>
            </a:endParaRPr>
          </a:p>
        </p:txBody>
      </p:sp>
      <p:sp>
        <p:nvSpPr>
          <p:cNvPr id="33" name="TextBox 32"/>
          <p:cNvSpPr txBox="1"/>
          <p:nvPr/>
        </p:nvSpPr>
        <p:spPr>
          <a:xfrm>
            <a:off x="7345769" y="918317"/>
            <a:ext cx="4083212" cy="553998"/>
          </a:xfrm>
          <a:prstGeom prst="rect">
            <a:avLst/>
          </a:prstGeom>
          <a:noFill/>
        </p:spPr>
        <p:txBody>
          <a:bodyPr wrap="square" rtlCol="0">
            <a:spAutoFit/>
          </a:bodyPr>
          <a:lstStyle/>
          <a:p>
            <a:pPr>
              <a:defRPr/>
            </a:pPr>
            <a:r>
              <a:rPr lang="en-GB" sz="3000" dirty="0">
                <a:solidFill>
                  <a:srgbClr val="4472C4">
                    <a:lumMod val="50000"/>
                  </a:srgbClr>
                </a:solidFill>
                <a:latin typeface="Century Gothic" panose="020B0502020202020204" pitchFamily="34" charset="0"/>
              </a:rPr>
              <a:t>an animal / a pet</a:t>
            </a:r>
            <a:endParaRPr lang="en-GB" sz="3000" dirty="0">
              <a:solidFill>
                <a:srgbClr val="FF0000"/>
              </a:solidFill>
              <a:latin typeface="Century Gothic" panose="020B0502020202020204" pitchFamily="34" charset="0"/>
            </a:endParaRPr>
          </a:p>
        </p:txBody>
      </p:sp>
      <p:sp>
        <p:nvSpPr>
          <p:cNvPr id="35" name="TextBox 34"/>
          <p:cNvSpPr txBox="1"/>
          <p:nvPr/>
        </p:nvSpPr>
        <p:spPr>
          <a:xfrm>
            <a:off x="7345769" y="1482546"/>
            <a:ext cx="4083212" cy="553998"/>
          </a:xfrm>
          <a:prstGeom prst="rect">
            <a:avLst/>
          </a:prstGeom>
          <a:noFill/>
        </p:spPr>
        <p:txBody>
          <a:bodyPr wrap="square" rtlCol="0">
            <a:spAutoFit/>
          </a:bodyPr>
          <a:lstStyle/>
          <a:p>
            <a:pPr>
              <a:defRPr/>
            </a:pPr>
            <a:r>
              <a:rPr lang="en-GB" sz="3000" dirty="0">
                <a:solidFill>
                  <a:srgbClr val="4472C4">
                    <a:lumMod val="50000"/>
                  </a:srgbClr>
                </a:solidFill>
                <a:latin typeface="Century Gothic" panose="020B0502020202020204" pitchFamily="34" charset="0"/>
              </a:rPr>
              <a:t>a dog</a:t>
            </a:r>
            <a:endParaRPr lang="en-GB" sz="3000" dirty="0">
              <a:solidFill>
                <a:srgbClr val="FF0000"/>
              </a:solidFill>
              <a:latin typeface="Century Gothic" panose="020B0502020202020204" pitchFamily="34" charset="0"/>
            </a:endParaRPr>
          </a:p>
        </p:txBody>
      </p:sp>
      <p:sp>
        <p:nvSpPr>
          <p:cNvPr id="36" name="TextBox 35"/>
          <p:cNvSpPr txBox="1"/>
          <p:nvPr/>
        </p:nvSpPr>
        <p:spPr>
          <a:xfrm>
            <a:off x="7397588" y="2112860"/>
            <a:ext cx="4083212" cy="553998"/>
          </a:xfrm>
          <a:prstGeom prst="rect">
            <a:avLst/>
          </a:prstGeom>
          <a:noFill/>
        </p:spPr>
        <p:txBody>
          <a:bodyPr wrap="square" rtlCol="0">
            <a:spAutoFit/>
          </a:bodyPr>
          <a:lstStyle/>
          <a:p>
            <a:pPr>
              <a:defRPr/>
            </a:pPr>
            <a:r>
              <a:rPr lang="en-GB" sz="3000" dirty="0">
                <a:solidFill>
                  <a:srgbClr val="4472C4">
                    <a:lumMod val="50000"/>
                  </a:srgbClr>
                </a:solidFill>
                <a:latin typeface="Century Gothic" panose="020B0502020202020204" pitchFamily="34" charset="0"/>
              </a:rPr>
              <a:t>a book</a:t>
            </a:r>
            <a:endParaRPr lang="en-GB" sz="3000" dirty="0">
              <a:solidFill>
                <a:srgbClr val="FF0000"/>
              </a:solidFill>
              <a:latin typeface="Century Gothic" panose="020B0502020202020204" pitchFamily="34" charset="0"/>
            </a:endParaRPr>
          </a:p>
        </p:txBody>
      </p:sp>
      <p:sp>
        <p:nvSpPr>
          <p:cNvPr id="37" name="TextBox 36"/>
          <p:cNvSpPr txBox="1"/>
          <p:nvPr/>
        </p:nvSpPr>
        <p:spPr>
          <a:xfrm>
            <a:off x="7397588" y="2666858"/>
            <a:ext cx="4083212" cy="553998"/>
          </a:xfrm>
          <a:prstGeom prst="rect">
            <a:avLst/>
          </a:prstGeom>
          <a:noFill/>
        </p:spPr>
        <p:txBody>
          <a:bodyPr wrap="square" rtlCol="0">
            <a:spAutoFit/>
          </a:bodyPr>
          <a:lstStyle/>
          <a:p>
            <a:pPr>
              <a:defRPr/>
            </a:pPr>
            <a:r>
              <a:rPr lang="en-GB" sz="3000" dirty="0">
                <a:solidFill>
                  <a:srgbClr val="4472C4">
                    <a:lumMod val="50000"/>
                  </a:srgbClr>
                </a:solidFill>
                <a:latin typeface="Century Gothic" panose="020B0502020202020204" pitchFamily="34" charset="0"/>
              </a:rPr>
              <a:t>a mobile phone</a:t>
            </a:r>
            <a:endParaRPr lang="en-GB" sz="3000" dirty="0">
              <a:solidFill>
                <a:srgbClr val="FF0000"/>
              </a:solidFill>
              <a:latin typeface="Century Gothic" panose="020B0502020202020204" pitchFamily="34" charset="0"/>
            </a:endParaRPr>
          </a:p>
        </p:txBody>
      </p:sp>
      <p:sp>
        <p:nvSpPr>
          <p:cNvPr id="38" name="TextBox 37"/>
          <p:cNvSpPr txBox="1"/>
          <p:nvPr/>
        </p:nvSpPr>
        <p:spPr>
          <a:xfrm>
            <a:off x="7397588" y="3339577"/>
            <a:ext cx="4083212" cy="553998"/>
          </a:xfrm>
          <a:prstGeom prst="rect">
            <a:avLst/>
          </a:prstGeom>
          <a:noFill/>
        </p:spPr>
        <p:txBody>
          <a:bodyPr wrap="square" rtlCol="0">
            <a:spAutoFit/>
          </a:bodyPr>
          <a:lstStyle/>
          <a:p>
            <a:pPr>
              <a:defRPr/>
            </a:pPr>
            <a:r>
              <a:rPr lang="en-GB" sz="3000" dirty="0">
                <a:solidFill>
                  <a:srgbClr val="4472C4">
                    <a:lumMod val="50000"/>
                  </a:srgbClr>
                </a:solidFill>
                <a:latin typeface="Century Gothic" panose="020B0502020202020204" pitchFamily="34" charset="0"/>
              </a:rPr>
              <a:t>a bedroom</a:t>
            </a:r>
            <a:endParaRPr lang="en-GB" sz="3000" dirty="0">
              <a:solidFill>
                <a:srgbClr val="FF0000"/>
              </a:solidFill>
              <a:latin typeface="Century Gothic" panose="020B0502020202020204" pitchFamily="34" charset="0"/>
            </a:endParaRPr>
          </a:p>
        </p:txBody>
      </p:sp>
      <p:sp>
        <p:nvSpPr>
          <p:cNvPr id="39" name="TextBox 38"/>
          <p:cNvSpPr txBox="1"/>
          <p:nvPr/>
        </p:nvSpPr>
        <p:spPr>
          <a:xfrm>
            <a:off x="7397588" y="3995956"/>
            <a:ext cx="4083212" cy="553998"/>
          </a:xfrm>
          <a:prstGeom prst="rect">
            <a:avLst/>
          </a:prstGeom>
          <a:noFill/>
        </p:spPr>
        <p:txBody>
          <a:bodyPr wrap="square" rtlCol="0">
            <a:spAutoFit/>
          </a:bodyPr>
          <a:lstStyle/>
          <a:p>
            <a:pPr>
              <a:defRPr/>
            </a:pPr>
            <a:r>
              <a:rPr lang="en-GB" sz="3000" dirty="0">
                <a:solidFill>
                  <a:srgbClr val="4472C4">
                    <a:lumMod val="50000"/>
                  </a:srgbClr>
                </a:solidFill>
                <a:latin typeface="Century Gothic" panose="020B0502020202020204" pitchFamily="34" charset="0"/>
              </a:rPr>
              <a:t>a thing</a:t>
            </a:r>
            <a:endParaRPr lang="en-GB" sz="3000" dirty="0">
              <a:solidFill>
                <a:srgbClr val="FF0000"/>
              </a:solidFill>
              <a:latin typeface="Century Gothic" panose="020B0502020202020204" pitchFamily="34" charset="0"/>
            </a:endParaRPr>
          </a:p>
        </p:txBody>
      </p:sp>
      <p:sp>
        <p:nvSpPr>
          <p:cNvPr id="34" name="TextBox 33"/>
          <p:cNvSpPr txBox="1"/>
          <p:nvPr/>
        </p:nvSpPr>
        <p:spPr>
          <a:xfrm>
            <a:off x="3046799" y="4635554"/>
            <a:ext cx="4083212" cy="553998"/>
          </a:xfrm>
          <a:prstGeom prst="rect">
            <a:avLst/>
          </a:prstGeom>
          <a:noFill/>
        </p:spPr>
        <p:txBody>
          <a:bodyPr wrap="square" rtlCol="0">
            <a:spAutoFit/>
          </a:bodyPr>
          <a:lstStyle/>
          <a:p>
            <a:pPr>
              <a:defRPr/>
            </a:pPr>
            <a:r>
              <a:rPr lang="en-GB" sz="3000" dirty="0" err="1">
                <a:solidFill>
                  <a:srgbClr val="4472C4">
                    <a:lumMod val="50000"/>
                  </a:srgbClr>
                </a:solidFill>
                <a:latin typeface="Century Gothic" panose="020B0502020202020204" pitchFamily="34" charset="0"/>
              </a:rPr>
              <a:t>une</a:t>
            </a:r>
            <a:r>
              <a:rPr lang="en-GB" sz="3000" dirty="0">
                <a:solidFill>
                  <a:srgbClr val="4472C4">
                    <a:lumMod val="50000"/>
                  </a:srgbClr>
                </a:solidFill>
                <a:latin typeface="Century Gothic" panose="020B0502020202020204" pitchFamily="34" charset="0"/>
              </a:rPr>
              <a:t> idée</a:t>
            </a:r>
            <a:endParaRPr lang="en-GB" sz="3000" dirty="0">
              <a:solidFill>
                <a:srgbClr val="4472C4">
                  <a:lumMod val="50000"/>
                </a:srgbClr>
              </a:solidFill>
              <a:latin typeface="Century Gothic" panose="020B0502020202020204" pitchFamily="34" charset="0"/>
            </a:endParaRPr>
          </a:p>
        </p:txBody>
      </p:sp>
      <p:sp>
        <p:nvSpPr>
          <p:cNvPr id="42" name="TextBox 41"/>
          <p:cNvSpPr txBox="1"/>
          <p:nvPr/>
        </p:nvSpPr>
        <p:spPr>
          <a:xfrm>
            <a:off x="7397588" y="4637480"/>
            <a:ext cx="4083212" cy="553998"/>
          </a:xfrm>
          <a:prstGeom prst="rect">
            <a:avLst/>
          </a:prstGeom>
          <a:noFill/>
        </p:spPr>
        <p:txBody>
          <a:bodyPr wrap="square" rtlCol="0">
            <a:spAutoFit/>
          </a:bodyPr>
          <a:lstStyle/>
          <a:p>
            <a:pPr>
              <a:defRPr/>
            </a:pPr>
            <a:r>
              <a:rPr lang="en-GB" sz="3000" dirty="0">
                <a:solidFill>
                  <a:srgbClr val="4472C4">
                    <a:lumMod val="50000"/>
                  </a:srgbClr>
                </a:solidFill>
                <a:latin typeface="Century Gothic" panose="020B0502020202020204" pitchFamily="34" charset="0"/>
              </a:rPr>
              <a:t>an idea</a:t>
            </a:r>
            <a:endParaRPr lang="en-GB" sz="3000" dirty="0">
              <a:solidFill>
                <a:srgbClr val="FF0000"/>
              </a:solidFill>
              <a:latin typeface="Century Gothic" panose="020B0502020202020204" pitchFamily="34" charset="0"/>
            </a:endParaRPr>
          </a:p>
        </p:txBody>
      </p:sp>
      <p:sp>
        <p:nvSpPr>
          <p:cNvPr id="30" name="TextBox 29"/>
          <p:cNvSpPr txBox="1"/>
          <p:nvPr/>
        </p:nvSpPr>
        <p:spPr>
          <a:xfrm>
            <a:off x="3046799" y="5318113"/>
            <a:ext cx="4083212" cy="553998"/>
          </a:xfrm>
          <a:prstGeom prst="rect">
            <a:avLst/>
          </a:prstGeom>
          <a:noFill/>
        </p:spPr>
        <p:txBody>
          <a:bodyPr wrap="square" rtlCol="0">
            <a:spAutoFit/>
          </a:bodyPr>
          <a:lstStyle/>
          <a:p>
            <a:pPr>
              <a:defRPr/>
            </a:pPr>
            <a:r>
              <a:rPr lang="en-GB" sz="3000" dirty="0" err="1">
                <a:solidFill>
                  <a:srgbClr val="4472C4">
                    <a:lumMod val="50000"/>
                  </a:srgbClr>
                </a:solidFill>
                <a:latin typeface="Century Gothic" panose="020B0502020202020204" pitchFamily="34" charset="0"/>
              </a:rPr>
              <a:t>une</a:t>
            </a:r>
            <a:r>
              <a:rPr lang="en-GB" sz="3000" dirty="0">
                <a:solidFill>
                  <a:srgbClr val="4472C4">
                    <a:lumMod val="50000"/>
                  </a:srgbClr>
                </a:solidFill>
                <a:latin typeface="Century Gothic" panose="020B0502020202020204" pitchFamily="34" charset="0"/>
              </a:rPr>
              <a:t> </a:t>
            </a:r>
            <a:r>
              <a:rPr lang="en-GB" sz="3000" dirty="0" err="1">
                <a:solidFill>
                  <a:srgbClr val="4472C4">
                    <a:lumMod val="50000"/>
                  </a:srgbClr>
                </a:solidFill>
                <a:latin typeface="Century Gothic" panose="020B0502020202020204" pitchFamily="34" charset="0"/>
              </a:rPr>
              <a:t>règle</a:t>
            </a:r>
            <a:endParaRPr lang="en-GB" sz="3000" dirty="0">
              <a:solidFill>
                <a:srgbClr val="FF0000"/>
              </a:solidFill>
              <a:latin typeface="Century Gothic" panose="020B0502020202020204" pitchFamily="34" charset="0"/>
            </a:endParaRPr>
          </a:p>
        </p:txBody>
      </p:sp>
      <p:sp>
        <p:nvSpPr>
          <p:cNvPr id="40" name="TextBox 39"/>
          <p:cNvSpPr txBox="1"/>
          <p:nvPr/>
        </p:nvSpPr>
        <p:spPr>
          <a:xfrm>
            <a:off x="7397588" y="5288506"/>
            <a:ext cx="4083212" cy="553998"/>
          </a:xfrm>
          <a:prstGeom prst="rect">
            <a:avLst/>
          </a:prstGeom>
          <a:noFill/>
        </p:spPr>
        <p:txBody>
          <a:bodyPr wrap="square" rtlCol="0">
            <a:spAutoFit/>
          </a:bodyPr>
          <a:lstStyle/>
          <a:p>
            <a:pPr>
              <a:defRPr/>
            </a:pPr>
            <a:r>
              <a:rPr lang="en-GB" sz="3000" dirty="0">
                <a:solidFill>
                  <a:srgbClr val="4472C4">
                    <a:lumMod val="50000"/>
                  </a:srgbClr>
                </a:solidFill>
                <a:latin typeface="Century Gothic" panose="020B0502020202020204" pitchFamily="34" charset="0"/>
              </a:rPr>
              <a:t>a rule / a ruler</a:t>
            </a:r>
            <a:endParaRPr lang="en-GB" sz="3000"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34507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9" presetClass="exit" presetSubtype="0" fill="hold" grpId="1" nodeType="clickEffect">
                                  <p:stCondLst>
                                    <p:cond delay="0"/>
                                  </p:stCondLst>
                                  <p:childTnLst>
                                    <p:animEffect transition="out" filter="dissolve">
                                      <p:cBhvr>
                                        <p:cTn id="78" dur="500"/>
                                        <p:tgtEl>
                                          <p:spTgt spid="24"/>
                                        </p:tgtEl>
                                      </p:cBhvr>
                                    </p:animEffect>
                                    <p:set>
                                      <p:cBhvr>
                                        <p:cTn id="79" dur="1" fill="hold">
                                          <p:stCondLst>
                                            <p:cond delay="499"/>
                                          </p:stCondLst>
                                        </p:cTn>
                                        <p:tgtEl>
                                          <p:spTgt spid="24"/>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2"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dissolve">
                                      <p:cBhvr>
                                        <p:cTn id="84" dur="5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xit" presetSubtype="0" fill="hold" grpId="1" nodeType="clickEffect">
                                  <p:stCondLst>
                                    <p:cond delay="0"/>
                                  </p:stCondLst>
                                  <p:childTnLst>
                                    <p:animEffect transition="out" filter="dissolve">
                                      <p:cBhvr>
                                        <p:cTn id="88" dur="500"/>
                                        <p:tgtEl>
                                          <p:spTgt spid="19"/>
                                        </p:tgtEl>
                                      </p:cBhvr>
                                    </p:animEffect>
                                    <p:set>
                                      <p:cBhvr>
                                        <p:cTn id="89" dur="1" fill="hold">
                                          <p:stCondLst>
                                            <p:cond delay="499"/>
                                          </p:stCondLst>
                                        </p:cTn>
                                        <p:tgtEl>
                                          <p:spTgt spid="19"/>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2" nodeType="click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dissolve">
                                      <p:cBhvr>
                                        <p:cTn id="94" dur="500"/>
                                        <p:tgtEl>
                                          <p:spTgt spid="19"/>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1" nodeType="click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9" presetClass="exit" presetSubtype="0" fill="hold" grpId="2" nodeType="clickEffect">
                                  <p:stCondLst>
                                    <p:cond delay="0"/>
                                  </p:stCondLst>
                                  <p:childTnLst>
                                    <p:animEffect transition="out" filter="dissolve">
                                      <p:cBhvr>
                                        <p:cTn id="102" dur="500"/>
                                        <p:tgtEl>
                                          <p:spTgt spid="28"/>
                                        </p:tgtEl>
                                      </p:cBhvr>
                                    </p:animEffect>
                                    <p:set>
                                      <p:cBhvr>
                                        <p:cTn id="103" dur="1" fill="hold">
                                          <p:stCondLst>
                                            <p:cond delay="499"/>
                                          </p:stCondLst>
                                        </p:cTn>
                                        <p:tgtEl>
                                          <p:spTgt spid="28"/>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3" nodeType="click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dissolve">
                                      <p:cBhvr>
                                        <p:cTn id="108" dur="500"/>
                                        <p:tgtEl>
                                          <p:spTgt spid="28"/>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xit" presetSubtype="0" fill="hold" grpId="1" nodeType="clickEffect">
                                  <p:stCondLst>
                                    <p:cond delay="0"/>
                                  </p:stCondLst>
                                  <p:childTnLst>
                                    <p:animEffect transition="out" filter="dissolve">
                                      <p:cBhvr>
                                        <p:cTn id="112" dur="500"/>
                                        <p:tgtEl>
                                          <p:spTgt spid="26"/>
                                        </p:tgtEl>
                                      </p:cBhvr>
                                    </p:animEffect>
                                    <p:set>
                                      <p:cBhvr>
                                        <p:cTn id="113" dur="1" fill="hold">
                                          <p:stCondLst>
                                            <p:cond delay="499"/>
                                          </p:stCondLst>
                                        </p:cTn>
                                        <p:tgtEl>
                                          <p:spTgt spid="26"/>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grpId="2" nodeType="click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dissolve">
                                      <p:cBhvr>
                                        <p:cTn id="118" dur="500"/>
                                        <p:tgtEl>
                                          <p:spTgt spid="26"/>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xit" presetSubtype="0" fill="hold" grpId="1" nodeType="clickEffect">
                                  <p:stCondLst>
                                    <p:cond delay="0"/>
                                  </p:stCondLst>
                                  <p:childTnLst>
                                    <p:animEffect transition="out" filter="dissolve">
                                      <p:cBhvr>
                                        <p:cTn id="122" dur="500"/>
                                        <p:tgtEl>
                                          <p:spTgt spid="17"/>
                                        </p:tgtEl>
                                      </p:cBhvr>
                                    </p:animEffect>
                                    <p:set>
                                      <p:cBhvr>
                                        <p:cTn id="123" dur="1" fill="hold">
                                          <p:stCondLst>
                                            <p:cond delay="499"/>
                                          </p:stCondLst>
                                        </p:cTn>
                                        <p:tgtEl>
                                          <p:spTgt spid="17"/>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9" presetClass="entr" presetSubtype="0" fill="hold" grpId="2" nodeType="clickEffect">
                                  <p:stCondLst>
                                    <p:cond delay="0"/>
                                  </p:stCondLst>
                                  <p:childTnLst>
                                    <p:set>
                                      <p:cBhvr>
                                        <p:cTn id="127" dur="1" fill="hold">
                                          <p:stCondLst>
                                            <p:cond delay="0"/>
                                          </p:stCondLst>
                                        </p:cTn>
                                        <p:tgtEl>
                                          <p:spTgt spid="17"/>
                                        </p:tgtEl>
                                        <p:attrNameLst>
                                          <p:attrName>style.visibility</p:attrName>
                                        </p:attrNameLst>
                                      </p:cBhvr>
                                      <p:to>
                                        <p:strVal val="visible"/>
                                      </p:to>
                                    </p:set>
                                    <p:animEffect transition="in" filter="dissolve">
                                      <p:cBhvr>
                                        <p:cTn id="128" dur="500"/>
                                        <p:tgtEl>
                                          <p:spTgt spid="17"/>
                                        </p:tgtEl>
                                      </p:cBhvr>
                                    </p:animEffect>
                                  </p:childTnLst>
                                </p:cTn>
                              </p:par>
                            </p:childTnLst>
                          </p:cTn>
                        </p:par>
                      </p:childTnLst>
                    </p:cTn>
                  </p:par>
                  <p:par>
                    <p:cTn id="129" fill="hold">
                      <p:stCondLst>
                        <p:cond delay="indefinite"/>
                      </p:stCondLst>
                      <p:childTnLst>
                        <p:par>
                          <p:cTn id="130" fill="hold">
                            <p:stCondLst>
                              <p:cond delay="0"/>
                            </p:stCondLst>
                            <p:childTnLst>
                              <p:par>
                                <p:cTn id="131" presetID="9" presetClass="exit" presetSubtype="0" fill="hold" grpId="1" nodeType="clickEffect">
                                  <p:stCondLst>
                                    <p:cond delay="0"/>
                                  </p:stCondLst>
                                  <p:childTnLst>
                                    <p:animEffect transition="out" filter="dissolve">
                                      <p:cBhvr>
                                        <p:cTn id="132" dur="500"/>
                                        <p:tgtEl>
                                          <p:spTgt spid="30"/>
                                        </p:tgtEl>
                                      </p:cBhvr>
                                    </p:animEffect>
                                    <p:set>
                                      <p:cBhvr>
                                        <p:cTn id="133" dur="1" fill="hold">
                                          <p:stCondLst>
                                            <p:cond delay="499"/>
                                          </p:stCondLst>
                                        </p:cTn>
                                        <p:tgtEl>
                                          <p:spTgt spid="30"/>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9" presetClass="entr" presetSubtype="0" fill="hold" grpId="2" nodeType="clickEffect">
                                  <p:stCondLst>
                                    <p:cond delay="0"/>
                                  </p:stCondLst>
                                  <p:childTnLst>
                                    <p:set>
                                      <p:cBhvr>
                                        <p:cTn id="137" dur="1" fill="hold">
                                          <p:stCondLst>
                                            <p:cond delay="0"/>
                                          </p:stCondLst>
                                        </p:cTn>
                                        <p:tgtEl>
                                          <p:spTgt spid="30"/>
                                        </p:tgtEl>
                                        <p:attrNameLst>
                                          <p:attrName>style.visibility</p:attrName>
                                        </p:attrNameLst>
                                      </p:cBhvr>
                                      <p:to>
                                        <p:strVal val="visible"/>
                                      </p:to>
                                    </p:set>
                                    <p:animEffect transition="in" filter="dissolve">
                                      <p:cBhvr>
                                        <p:cTn id="138" dur="500"/>
                                        <p:tgtEl>
                                          <p:spTgt spid="30"/>
                                        </p:tgtEl>
                                      </p:cBhvr>
                                    </p:animEffect>
                                  </p:childTnLst>
                                </p:cTn>
                              </p:par>
                            </p:childTnLst>
                          </p:cTn>
                        </p:par>
                      </p:childTnLst>
                    </p:cTn>
                  </p:par>
                  <p:par>
                    <p:cTn id="139" fill="hold">
                      <p:stCondLst>
                        <p:cond delay="indefinite"/>
                      </p:stCondLst>
                      <p:childTnLst>
                        <p:par>
                          <p:cTn id="140" fill="hold">
                            <p:stCondLst>
                              <p:cond delay="0"/>
                            </p:stCondLst>
                            <p:childTnLst>
                              <p:par>
                                <p:cTn id="141" presetID="9" presetClass="exit" presetSubtype="0" fill="hold" grpId="1" nodeType="clickEffect">
                                  <p:stCondLst>
                                    <p:cond delay="0"/>
                                  </p:stCondLst>
                                  <p:childTnLst>
                                    <p:animEffect transition="out" filter="dissolve">
                                      <p:cBhvr>
                                        <p:cTn id="142" dur="500"/>
                                        <p:tgtEl>
                                          <p:spTgt spid="22"/>
                                        </p:tgtEl>
                                      </p:cBhvr>
                                    </p:animEffect>
                                    <p:set>
                                      <p:cBhvr>
                                        <p:cTn id="143" dur="1" fill="hold">
                                          <p:stCondLst>
                                            <p:cond delay="499"/>
                                          </p:stCondLst>
                                        </p:cTn>
                                        <p:tgtEl>
                                          <p:spTgt spid="22"/>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9" presetClass="entr" presetSubtype="0" fill="hold" grpId="2" nodeType="clickEffect">
                                  <p:stCondLst>
                                    <p:cond delay="0"/>
                                  </p:stCondLst>
                                  <p:childTnLst>
                                    <p:set>
                                      <p:cBhvr>
                                        <p:cTn id="147" dur="1" fill="hold">
                                          <p:stCondLst>
                                            <p:cond delay="0"/>
                                          </p:stCondLst>
                                        </p:cTn>
                                        <p:tgtEl>
                                          <p:spTgt spid="22"/>
                                        </p:tgtEl>
                                        <p:attrNameLst>
                                          <p:attrName>style.visibility</p:attrName>
                                        </p:attrNameLst>
                                      </p:cBhvr>
                                      <p:to>
                                        <p:strVal val="visible"/>
                                      </p:to>
                                    </p:set>
                                    <p:animEffect transition="in" filter="dissolve">
                                      <p:cBhvr>
                                        <p:cTn id="148" dur="500"/>
                                        <p:tgtEl>
                                          <p:spTgt spid="22"/>
                                        </p:tgtEl>
                                      </p:cBhvr>
                                    </p:animEffect>
                                  </p:childTnLst>
                                </p:cTn>
                              </p:par>
                            </p:childTnLst>
                          </p:cTn>
                        </p:par>
                      </p:childTnLst>
                    </p:cTn>
                  </p:par>
                  <p:par>
                    <p:cTn id="149" fill="hold">
                      <p:stCondLst>
                        <p:cond delay="indefinite"/>
                      </p:stCondLst>
                      <p:childTnLst>
                        <p:par>
                          <p:cTn id="150" fill="hold">
                            <p:stCondLst>
                              <p:cond delay="0"/>
                            </p:stCondLst>
                            <p:childTnLst>
                              <p:par>
                                <p:cTn id="151" presetID="9" presetClass="exit" presetSubtype="0" fill="hold" grpId="1" nodeType="clickEffect">
                                  <p:stCondLst>
                                    <p:cond delay="0"/>
                                  </p:stCondLst>
                                  <p:childTnLst>
                                    <p:animEffect transition="out" filter="dissolve">
                                      <p:cBhvr>
                                        <p:cTn id="152" dur="500"/>
                                        <p:tgtEl>
                                          <p:spTgt spid="34"/>
                                        </p:tgtEl>
                                      </p:cBhvr>
                                    </p:animEffect>
                                    <p:set>
                                      <p:cBhvr>
                                        <p:cTn id="153" dur="1" fill="hold">
                                          <p:stCondLst>
                                            <p:cond delay="499"/>
                                          </p:stCondLst>
                                        </p:cTn>
                                        <p:tgtEl>
                                          <p:spTgt spid="34"/>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9" presetClass="entr" presetSubtype="0" fill="hold" grpId="2" nodeType="clickEffect">
                                  <p:stCondLst>
                                    <p:cond delay="0"/>
                                  </p:stCondLst>
                                  <p:childTnLst>
                                    <p:set>
                                      <p:cBhvr>
                                        <p:cTn id="157" dur="1" fill="hold">
                                          <p:stCondLst>
                                            <p:cond delay="0"/>
                                          </p:stCondLst>
                                        </p:cTn>
                                        <p:tgtEl>
                                          <p:spTgt spid="34"/>
                                        </p:tgtEl>
                                        <p:attrNameLst>
                                          <p:attrName>style.visibility</p:attrName>
                                        </p:attrNameLst>
                                      </p:cBhvr>
                                      <p:to>
                                        <p:strVal val="visible"/>
                                      </p:to>
                                    </p:set>
                                    <p:animEffect transition="in" filter="dissolve">
                                      <p:cBhvr>
                                        <p:cTn id="1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7" grpId="1"/>
      <p:bldP spid="17" grpId="2"/>
      <p:bldP spid="19" grpId="0"/>
      <p:bldP spid="19" grpId="1"/>
      <p:bldP spid="19" grpId="2"/>
      <p:bldP spid="22" grpId="0"/>
      <p:bldP spid="22" grpId="1"/>
      <p:bldP spid="22" grpId="2"/>
      <p:bldP spid="24" grpId="0"/>
      <p:bldP spid="24" grpId="1"/>
      <p:bldP spid="24" grpId="2"/>
      <p:bldP spid="26" grpId="0"/>
      <p:bldP spid="26" grpId="1"/>
      <p:bldP spid="26" grpId="2"/>
      <p:bldP spid="28" grpId="0"/>
      <p:bldP spid="28" grpId="1"/>
      <p:bldP spid="28" grpId="2"/>
      <p:bldP spid="28" grpId="3"/>
      <p:bldP spid="32" grpId="0"/>
      <p:bldP spid="33" grpId="0"/>
      <p:bldP spid="35" grpId="0"/>
      <p:bldP spid="36" grpId="0"/>
      <p:bldP spid="37" grpId="0"/>
      <p:bldP spid="38" grpId="0"/>
      <p:bldP spid="39" grpId="0"/>
      <p:bldP spid="34" grpId="0"/>
      <p:bldP spid="34" grpId="1"/>
      <p:bldP spid="34" grpId="2"/>
      <p:bldP spid="42" grpId="0"/>
      <p:bldP spid="30" grpId="0"/>
      <p:bldP spid="30" grpId="1"/>
      <p:bldP spid="30" grpId="2"/>
      <p:bldP spid="40"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978</Words>
  <Application>Microsoft Office PowerPoint</Application>
  <PresentationFormat>Widescreen</PresentationFormat>
  <Paragraphs>175</Paragraphs>
  <Slides>12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华文仿宋</vt:lpstr>
      <vt:lpstr>Arial</vt:lpstr>
      <vt:lpstr>Bookman Old Style</vt:lpstr>
      <vt:lpstr>Calibri</vt:lpstr>
      <vt:lpstr>Century Gothic</vt:lpstr>
      <vt:lpstr>Tw Cen MT</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the verb avoir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1</cp:revision>
  <dcterms:created xsi:type="dcterms:W3CDTF">2019-09-04T18:18:02Z</dcterms:created>
  <dcterms:modified xsi:type="dcterms:W3CDTF">2019-09-04T18:18:49Z</dcterms:modified>
</cp:coreProperties>
</file>