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283" r:id="rId4"/>
    <p:sldId id="284" r:id="rId5"/>
    <p:sldId id="285" r:id="rId6"/>
    <p:sldId id="286" r:id="rId7"/>
    <p:sldId id="293" r:id="rId8"/>
    <p:sldId id="297" r:id="rId9"/>
    <p:sldId id="267" r:id="rId10"/>
    <p:sldId id="299" r:id="rId11"/>
    <p:sldId id="291"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86401" autoAdjust="0"/>
  </p:normalViewPr>
  <p:slideViewPr>
    <p:cSldViewPr snapToGrid="0">
      <p:cViewPr varScale="1">
        <p:scale>
          <a:sx n="70" d="100"/>
          <a:sy n="70" d="100"/>
        </p:scale>
        <p:origin x="216" y="1016"/>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09/02/2020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1.1, Week 5:</a:t>
            </a:r>
          </a:p>
          <a:p>
            <a:pPr marL="0" indent="0">
              <a:buFontTx/>
              <a:buNone/>
            </a:pP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SFe</a:t>
            </a:r>
            <a:r>
              <a:rPr lang="en-GB" sz="1200" b="0" i="0" u="none" strike="noStrike" kern="1200" dirty="0">
                <a:solidFill>
                  <a:schemeClr val="tx1"/>
                </a:solidFill>
                <a:effectLst/>
                <a:latin typeface="+mn-lt"/>
                <a:ea typeface="+mn-ea"/>
                <a:cs typeface="+mn-cs"/>
              </a:rPr>
              <a:t>’; </a:t>
            </a:r>
            <a:r>
              <a:rPr lang="en-GB" sz="1200" b="0" i="0" u="none" strike="noStrike" kern="1200" baseline="0" dirty="0">
                <a:solidFill>
                  <a:schemeClr val="tx1"/>
                </a:solidFill>
                <a:effectLst/>
                <a:latin typeface="+mn-lt"/>
                <a:ea typeface="+mn-ea"/>
                <a:cs typeface="+mn-cs"/>
              </a:rPr>
              <a:t>‘</a:t>
            </a:r>
            <a:r>
              <a:rPr lang="en-GB" sz="1200" dirty="0">
                <a:solidFill>
                  <a:srgbClr val="1F4E79"/>
                </a:solidFill>
              </a:rPr>
              <a:t>é</a:t>
            </a:r>
            <a:r>
              <a:rPr lang="en-GB" sz="1200" b="0" i="0" u="none" strike="noStrike" kern="1200" baseline="0" dirty="0">
                <a:solidFill>
                  <a:schemeClr val="tx1"/>
                </a:solidFill>
                <a:effectLst/>
                <a:latin typeface="+mn-lt"/>
                <a:ea typeface="+mn-ea"/>
                <a:cs typeface="+mn-cs"/>
              </a:rPr>
              <a:t>’.</a:t>
            </a: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Alphabetical</a:t>
            </a:r>
            <a:r>
              <a:rPr lang="en-GB" sz="1200" b="1" kern="1200" baseline="0" dirty="0">
                <a:solidFill>
                  <a:schemeClr val="tx1"/>
                </a:solidFill>
                <a:effectLst/>
                <a:latin typeface="+mn-lt"/>
                <a:ea typeface="+mn-ea"/>
                <a:cs typeface="+mn-cs"/>
              </a:rPr>
              <a:t> read aloud</a:t>
            </a:r>
            <a:br>
              <a:rPr lang="en-GB" sz="1200" b="1" kern="1200" baseline="0" dirty="0">
                <a:solidFill>
                  <a:schemeClr val="tx1"/>
                </a:solidFill>
                <a:effectLst/>
                <a:latin typeface="+mn-lt"/>
                <a:ea typeface="+mn-ea"/>
                <a:cs typeface="+mn-cs"/>
              </a:rPr>
            </a:br>
            <a:r>
              <a:rPr lang="en-GB" sz="1200" b="0" kern="1200" baseline="0" dirty="0">
                <a:solidFill>
                  <a:schemeClr val="tx1"/>
                </a:solidFill>
                <a:effectLst/>
                <a:latin typeface="+mn-lt"/>
                <a:ea typeface="+mn-ea"/>
                <a:cs typeface="+mn-cs"/>
              </a:rPr>
              <a:t>Individually (but all at once) pupils read out the words but in </a:t>
            </a:r>
            <a:r>
              <a:rPr lang="en-GB" sz="1200" b="1" kern="1200" baseline="0" dirty="0">
                <a:solidFill>
                  <a:schemeClr val="tx1"/>
                </a:solidFill>
                <a:effectLst/>
                <a:latin typeface="+mn-lt"/>
                <a:ea typeface="+mn-ea"/>
                <a:cs typeface="+mn-cs"/>
              </a:rPr>
              <a:t>alphabetical order</a:t>
            </a:r>
            <a:r>
              <a:rPr lang="en-GB" sz="1200" b="0" kern="1200" baseline="0" dirty="0">
                <a:solidFill>
                  <a:schemeClr val="tx1"/>
                </a:solidFill>
                <a:effectLst/>
                <a:latin typeface="+mn-lt"/>
                <a:ea typeface="+mn-ea"/>
                <a:cs typeface="+mn-cs"/>
              </a:rPr>
              <a:t>.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can circulate to listen into their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5745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 possible gesture for this source word</a:t>
            </a:r>
            <a:r>
              <a:rPr lang="en-GB" baseline="0" dirty="0"/>
              <a:t> </a:t>
            </a:r>
            <a:r>
              <a:rPr lang="en-GB" dirty="0"/>
              <a:t>would be to cower and</a:t>
            </a:r>
            <a:r>
              <a:rPr lang="en-GB" baseline="0" dirty="0"/>
              <a:t> cover one’s face slightly, simulating shyness.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406818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‘SFE’ </a:t>
            </a:r>
            <a:r>
              <a:rPr lang="en-GB" baseline="0" dirty="0"/>
              <a:t>and then the </a:t>
            </a:r>
            <a:r>
              <a:rPr lang="en-GB" b="1" baseline="0" dirty="0"/>
              <a:t>source</a:t>
            </a:r>
            <a:r>
              <a:rPr lang="en-GB" baseline="0" dirty="0"/>
              <a:t> word ‘</a:t>
            </a:r>
            <a:r>
              <a:rPr lang="en-GB" b="1" baseline="0" dirty="0" err="1"/>
              <a:t>timide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monde</a:t>
            </a:r>
            <a:r>
              <a:rPr lang="en-GB" baseline="0" dirty="0"/>
              <a:t> [77]; </a:t>
            </a:r>
            <a:r>
              <a:rPr lang="en-GB" b="1" baseline="0" dirty="0" err="1"/>
              <a:t>moderne</a:t>
            </a:r>
            <a:r>
              <a:rPr lang="en-GB" b="1" baseline="0" dirty="0"/>
              <a:t> </a:t>
            </a:r>
            <a:r>
              <a:rPr lang="en-GB" b="0" baseline="0" dirty="0"/>
              <a:t>[1239]</a:t>
            </a:r>
            <a:r>
              <a:rPr lang="en-GB" baseline="0" dirty="0"/>
              <a:t> </a:t>
            </a:r>
            <a:r>
              <a:rPr lang="en-GB" b="1" baseline="0" dirty="0"/>
              <a:t>centre </a:t>
            </a:r>
            <a:r>
              <a:rPr lang="en-GB" baseline="0" dirty="0"/>
              <a:t>[491]; </a:t>
            </a:r>
            <a:r>
              <a:rPr lang="en-GB" b="1" baseline="0" dirty="0"/>
              <a:t>vie</a:t>
            </a:r>
            <a:r>
              <a:rPr lang="en-GB" baseline="0" dirty="0"/>
              <a:t> [132]; </a:t>
            </a:r>
            <a:r>
              <a:rPr lang="en-GB" b="1" baseline="0" dirty="0" err="1"/>
              <a:t>douze</a:t>
            </a:r>
            <a:r>
              <a:rPr lang="en-GB" baseline="0" dirty="0"/>
              <a:t> [1664]; </a:t>
            </a:r>
            <a:r>
              <a:rPr lang="en-GB" b="1" baseline="0" dirty="0" err="1"/>
              <a:t>timide</a:t>
            </a:r>
            <a:r>
              <a:rPr lang="en-GB" b="1" baseline="0" dirty="0"/>
              <a:t> </a:t>
            </a:r>
            <a:r>
              <a:rPr lang="en-GB" baseline="0" dirty="0"/>
              <a:t>[3835].</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3</a:t>
            </a:fld>
            <a:endParaRPr lang="en-GB" dirty="0"/>
          </a:p>
        </p:txBody>
      </p:sp>
    </p:spTree>
    <p:extLst>
      <p:ext uri="{BB962C8B-B14F-4D97-AF65-F5344CB8AC3E}">
        <p14:creationId xmlns:p14="http://schemas.microsoft.com/office/powerpoint/2010/main" val="360258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4</a:t>
            </a:fld>
            <a:endParaRPr lang="en-GB" dirty="0"/>
          </a:p>
        </p:txBody>
      </p:sp>
    </p:spTree>
    <p:extLst>
      <p:ext uri="{BB962C8B-B14F-4D97-AF65-F5344CB8AC3E}">
        <p14:creationId xmlns:p14="http://schemas.microsoft.com/office/powerpoint/2010/main" val="155873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‘é’ </a:t>
            </a:r>
            <a:r>
              <a:rPr lang="en-GB" baseline="0" dirty="0"/>
              <a:t>and then present and practise the pronunciation of the </a:t>
            </a:r>
            <a:r>
              <a:rPr lang="en-GB" b="1" baseline="0" dirty="0"/>
              <a:t>source word ‘</a:t>
            </a:r>
            <a:r>
              <a:rPr lang="en-GB" b="1" baseline="0" dirty="0" err="1"/>
              <a:t>écrire</a:t>
            </a:r>
            <a:r>
              <a:rPr lang="en-GB" b="1" baseline="0" dirty="0"/>
              <a:t>’.</a:t>
            </a:r>
            <a:br>
              <a:rPr lang="en-GB" baseline="0" dirty="0"/>
            </a:br>
            <a:r>
              <a:rPr lang="en-GB" dirty="0"/>
              <a:t>A possible gesture for this </a:t>
            </a:r>
            <a:r>
              <a:rPr lang="en-GB" b="1" dirty="0"/>
              <a:t>source</a:t>
            </a:r>
            <a:r>
              <a:rPr lang="en-GB" dirty="0"/>
              <a:t> word</a:t>
            </a:r>
            <a:r>
              <a:rPr lang="en-GB" baseline="0" dirty="0"/>
              <a:t> </a:t>
            </a:r>
            <a:r>
              <a:rPr lang="en-GB" dirty="0"/>
              <a:t>would be to mime the act of writing (on</a:t>
            </a:r>
            <a:r>
              <a:rPr lang="en-GB" baseline="0" dirty="0"/>
              <a:t>to the palm of the other hand perhaps)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C4764-0B5C-4A95-8BE3-D72EFF2FC56B}"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738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‘é’ </a:t>
            </a:r>
            <a:r>
              <a:rPr lang="en-GB" baseline="0" dirty="0"/>
              <a:t>and then present and practise the pronunciation of the </a:t>
            </a:r>
            <a:r>
              <a:rPr lang="en-GB" b="1" baseline="0" dirty="0"/>
              <a:t>source word ‘</a:t>
            </a:r>
            <a:r>
              <a:rPr lang="en-GB" b="1" baseline="0" dirty="0" err="1"/>
              <a:t>écrire</a:t>
            </a:r>
            <a:r>
              <a:rPr lang="en-GB" b="1" baseline="0" dirty="0"/>
              <a:t>’.</a:t>
            </a:r>
            <a:br>
              <a:rPr lang="en-GB" baseline="0" dirty="0"/>
            </a:br>
            <a:r>
              <a:rPr lang="en-GB" dirty="0"/>
              <a:t>A possible gesture for this </a:t>
            </a:r>
            <a:r>
              <a:rPr lang="en-GB" b="1" dirty="0"/>
              <a:t>source</a:t>
            </a:r>
            <a:r>
              <a:rPr lang="en-GB" dirty="0"/>
              <a:t> word</a:t>
            </a:r>
            <a:r>
              <a:rPr lang="en-GB" baseline="0" dirty="0"/>
              <a:t> </a:t>
            </a:r>
            <a:r>
              <a:rPr lang="en-GB" dirty="0"/>
              <a:t>would be to mime the act of writing (on</a:t>
            </a:r>
            <a:r>
              <a:rPr lang="en-GB" baseline="0" dirty="0"/>
              <a:t>to the palm of the other hand perhaps)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C4764-0B5C-4A95-8BE3-D72EFF2FC56B}"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478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‘é’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br>
              <a:rPr lang="en-GB" baseline="0" dirty="0"/>
            </a:br>
            <a:r>
              <a:rPr lang="en-GB" baseline="0" dirty="0"/>
              <a:t>Word frequency rankings (1 is the most common word in French): </a:t>
            </a:r>
            <a:br>
              <a:rPr lang="en-GB" baseline="0" dirty="0"/>
            </a:br>
            <a:r>
              <a:rPr lang="en-GB" b="1" baseline="0" dirty="0" err="1"/>
              <a:t>écrire</a:t>
            </a:r>
            <a:r>
              <a:rPr lang="en-GB" b="1" baseline="0" dirty="0"/>
              <a:t> </a:t>
            </a:r>
            <a:r>
              <a:rPr lang="en-GB" baseline="0" dirty="0"/>
              <a:t>[382]; </a:t>
            </a:r>
            <a:r>
              <a:rPr lang="en-GB" b="1" baseline="0" dirty="0" err="1"/>
              <a:t>bébé</a:t>
            </a:r>
            <a:r>
              <a:rPr lang="en-GB" baseline="0" dirty="0"/>
              <a:t> [&gt;5000]; </a:t>
            </a:r>
            <a:r>
              <a:rPr lang="en-GB" b="1" baseline="0" dirty="0" err="1"/>
              <a:t>aller</a:t>
            </a:r>
            <a:r>
              <a:rPr lang="en-GB" b="1" baseline="0" dirty="0"/>
              <a:t> </a:t>
            </a:r>
            <a:r>
              <a:rPr lang="en-GB" b="0" baseline="0" dirty="0"/>
              <a:t>[55]</a:t>
            </a:r>
            <a:r>
              <a:rPr lang="en-GB" baseline="0" dirty="0"/>
              <a:t> </a:t>
            </a:r>
            <a:r>
              <a:rPr lang="en-GB" b="1" baseline="0" dirty="0"/>
              <a:t>donner </a:t>
            </a:r>
            <a:r>
              <a:rPr lang="en-GB" baseline="0" dirty="0"/>
              <a:t>[46]; </a:t>
            </a:r>
            <a:r>
              <a:rPr lang="en-GB" b="1" baseline="0" dirty="0"/>
              <a:t>et</a:t>
            </a:r>
            <a:r>
              <a:rPr lang="en-GB" baseline="0" dirty="0"/>
              <a:t> [6]; </a:t>
            </a:r>
            <a:r>
              <a:rPr lang="en-GB" b="1" baseline="0" dirty="0" err="1"/>
              <a:t>parler</a:t>
            </a:r>
            <a:r>
              <a:rPr lang="en-GB" baseline="0" dirty="0"/>
              <a:t> [106]</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4842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‘é’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br>
              <a:rPr lang="en-GB" baseline="0" dirty="0"/>
            </a:br>
            <a:r>
              <a:rPr lang="en-GB" baseline="0" dirty="0"/>
              <a:t>Word frequency rankings (1 is the most common word in French): </a:t>
            </a:r>
            <a:br>
              <a:rPr lang="en-GB" baseline="0" dirty="0"/>
            </a:br>
            <a:r>
              <a:rPr lang="en-GB" b="1" baseline="0" dirty="0" err="1"/>
              <a:t>écrire</a:t>
            </a:r>
            <a:r>
              <a:rPr lang="en-GB" b="1" baseline="0" dirty="0"/>
              <a:t> </a:t>
            </a:r>
            <a:r>
              <a:rPr lang="en-GB" baseline="0" dirty="0"/>
              <a:t>[382]; </a:t>
            </a:r>
            <a:r>
              <a:rPr lang="en-GB" b="1" baseline="0" dirty="0" err="1"/>
              <a:t>bébé</a:t>
            </a:r>
            <a:r>
              <a:rPr lang="en-GB" baseline="0" dirty="0"/>
              <a:t> [&gt;5000]; </a:t>
            </a:r>
            <a:r>
              <a:rPr lang="en-GB" b="1" baseline="0" dirty="0" err="1"/>
              <a:t>aller</a:t>
            </a:r>
            <a:r>
              <a:rPr lang="en-GB" b="1" baseline="0" dirty="0"/>
              <a:t> </a:t>
            </a:r>
            <a:r>
              <a:rPr lang="en-GB" b="0" baseline="0" dirty="0"/>
              <a:t>[55]</a:t>
            </a:r>
            <a:r>
              <a:rPr lang="en-GB" baseline="0" dirty="0"/>
              <a:t> </a:t>
            </a:r>
            <a:r>
              <a:rPr lang="en-GB" b="1" baseline="0" dirty="0"/>
              <a:t>donner </a:t>
            </a:r>
            <a:r>
              <a:rPr lang="en-GB" baseline="0" dirty="0"/>
              <a:t>[46]; </a:t>
            </a:r>
            <a:r>
              <a:rPr lang="en-GB" b="1" baseline="0" dirty="0"/>
              <a:t>et</a:t>
            </a:r>
            <a:r>
              <a:rPr lang="en-GB" baseline="0" dirty="0"/>
              <a:t> [6]; </a:t>
            </a:r>
            <a:r>
              <a:rPr lang="en-GB" b="1" baseline="0" dirty="0" err="1"/>
              <a:t>parler</a:t>
            </a:r>
            <a:r>
              <a:rPr lang="en-GB" baseline="0" dirty="0"/>
              <a:t> [106]</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6214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Pairwork</a:t>
            </a:r>
            <a:r>
              <a:rPr lang="en-GB" sz="1200" b="1" kern="1200" dirty="0">
                <a:solidFill>
                  <a:schemeClr val="tx1"/>
                </a:solidFill>
                <a:effectLst/>
                <a:latin typeface="+mn-lt"/>
                <a:ea typeface="+mn-ea"/>
                <a:cs typeface="+mn-cs"/>
              </a:rPr>
              <a:t> ‘tennis’</a:t>
            </a:r>
            <a:r>
              <a:rPr lang="en-GB" sz="1200" kern="1200" dirty="0">
                <a:solidFill>
                  <a:schemeClr val="tx1"/>
                </a:solidFill>
                <a:effectLst/>
                <a:latin typeface="+mn-lt"/>
                <a:ea typeface="+mn-ea"/>
                <a:cs typeface="+mn-cs"/>
              </a:rPr>
              <a:t> – pupils say the words alternately out loud with a partner, building up speed, over 1 minute’s intensive practice.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They call in any order they like, pupils are not allowed to repeat the one they said in their last turn.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 can circulate to listen into their SSC knowledge.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on Début</a:t>
            </a:r>
            <a:r>
              <a:rPr lang="en-GB" sz="1200" kern="1200" baseline="0" dirty="0">
                <a:solidFill>
                  <a:schemeClr val="tx1"/>
                </a:solidFill>
                <a:effectLst/>
                <a:latin typeface="+mn-lt"/>
                <a:ea typeface="+mn-ea"/>
                <a:cs typeface="+mn-cs"/>
              </a:rPr>
              <a:t> to start a one minute timer on the screen.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8999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96445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9289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0300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556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144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26838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3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729267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86823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212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5063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198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image" Target="../media/image18.jpeg"/><Relationship Id="rId3" Type="http://schemas.openxmlformats.org/officeDocument/2006/relationships/audio" Target="../media/audio7.wav"/><Relationship Id="rId7" Type="http://schemas.openxmlformats.org/officeDocument/2006/relationships/audio" Target="../media/audio11.wav"/><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10.wav"/><Relationship Id="rId11" Type="http://schemas.openxmlformats.org/officeDocument/2006/relationships/image" Target="../media/image16.png"/><Relationship Id="rId5" Type="http://schemas.openxmlformats.org/officeDocument/2006/relationships/audio" Target="../media/audio9.wav"/><Relationship Id="rId10" Type="http://schemas.openxmlformats.org/officeDocument/2006/relationships/image" Target="../media/image15.png"/><Relationship Id="rId4" Type="http://schemas.openxmlformats.org/officeDocument/2006/relationships/audio" Target="../media/audio8.wav"/><Relationship Id="rId9" Type="http://schemas.openxmlformats.org/officeDocument/2006/relationships/audio" Target="../media/audio13.wav"/><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7.wav"/><Relationship Id="rId7" Type="http://schemas.openxmlformats.org/officeDocument/2006/relationships/audio" Target="../media/audio11.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 Id="rId9"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1.1 - Week 5</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09/02/20</a:t>
              </a:r>
            </a:p>
          </p:txBody>
        </p:sp>
      </p:grpSp>
      <p:sp>
        <p:nvSpPr>
          <p:cNvPr id="6" name="Title 5">
            <a:extLst>
              <a:ext uri="{FF2B5EF4-FFF2-40B4-BE49-F238E27FC236}">
                <a16:creationId xmlns:a16="http://schemas.microsoft.com/office/drawing/2014/main" id="{FB2A88D9-5458-6D49-9B51-5AFA1716688F}"/>
              </a:ext>
            </a:extLst>
          </p:cNvPr>
          <p:cNvSpPr>
            <a:spLocks noGrp="1"/>
          </p:cNvSpPr>
          <p:nvPr>
            <p:ph type="title"/>
          </p:nvPr>
        </p:nvSpPr>
        <p:spPr>
          <a:xfrm>
            <a:off x="185383" y="1796722"/>
            <a:ext cx="2228633"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319" y="265392"/>
            <a:ext cx="923697" cy="1021198"/>
          </a:xfrm>
          <a:prstGeom prst="rect">
            <a:avLst/>
          </a:prstGeom>
        </p:spPr>
      </p:pic>
      <p:sp>
        <p:nvSpPr>
          <p:cNvPr id="10" name="Rectangle 2"/>
          <p:cNvSpPr>
            <a:spLocks noChangeArrowheads="1"/>
          </p:cNvSpPr>
          <p:nvPr/>
        </p:nvSpPr>
        <p:spPr bwMode="auto">
          <a:xfrm>
            <a:off x="10068765" y="65073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1" name="Rectangle 3"/>
          <p:cNvSpPr>
            <a:spLocks noChangeArrowheads="1"/>
          </p:cNvSpPr>
          <p:nvPr/>
        </p:nvSpPr>
        <p:spPr bwMode="auto">
          <a:xfrm>
            <a:off x="10066399" y="65073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Line 4"/>
          <p:cNvSpPr>
            <a:spLocks noChangeShapeType="1"/>
          </p:cNvSpPr>
          <p:nvPr/>
        </p:nvSpPr>
        <p:spPr bwMode="auto">
          <a:xfrm>
            <a:off x="10752138" y="63931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3" name="Line 7"/>
          <p:cNvSpPr>
            <a:spLocks noChangeShapeType="1"/>
          </p:cNvSpPr>
          <p:nvPr/>
        </p:nvSpPr>
        <p:spPr bwMode="auto">
          <a:xfrm>
            <a:off x="10776826" y="63931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9"/>
          <p:cNvSpPr>
            <a:spLocks noChangeShapeType="1"/>
          </p:cNvSpPr>
          <p:nvPr/>
        </p:nvSpPr>
        <p:spPr bwMode="auto">
          <a:xfrm>
            <a:off x="10752138" y="47955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Text Box 10"/>
          <p:cNvSpPr txBox="1">
            <a:spLocks noChangeArrowheads="1"/>
          </p:cNvSpPr>
          <p:nvPr/>
        </p:nvSpPr>
        <p:spPr bwMode="auto">
          <a:xfrm>
            <a:off x="10752138" y="2623213"/>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6" name="Text Box 12"/>
          <p:cNvSpPr txBox="1">
            <a:spLocks noChangeArrowheads="1"/>
          </p:cNvSpPr>
          <p:nvPr/>
        </p:nvSpPr>
        <p:spPr bwMode="auto">
          <a:xfrm>
            <a:off x="10993617" y="481460"/>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7" name="Text Box 14"/>
          <p:cNvSpPr txBox="1">
            <a:spLocks noChangeArrowheads="1"/>
          </p:cNvSpPr>
          <p:nvPr/>
        </p:nvSpPr>
        <p:spPr bwMode="auto">
          <a:xfrm>
            <a:off x="10968929" y="4615042"/>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8" name="Rectangle 17"/>
          <p:cNvSpPr/>
          <p:nvPr/>
        </p:nvSpPr>
        <p:spPr>
          <a:xfrm>
            <a:off x="9915171" y="480699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AutoShape 11">
            <a:hlinkClick r:id="" action="ppaction://noaction" highlightClick="1"/>
          </p:cNvPr>
          <p:cNvSpPr>
            <a:spLocks noChangeArrowheads="1"/>
          </p:cNvSpPr>
          <p:nvPr/>
        </p:nvSpPr>
        <p:spPr bwMode="auto">
          <a:xfrm>
            <a:off x="9805501" y="502599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0" name="TextBox 19"/>
          <p:cNvSpPr txBox="1"/>
          <p:nvPr/>
        </p:nvSpPr>
        <p:spPr>
          <a:xfrm>
            <a:off x="6281194" y="2241214"/>
            <a:ext cx="3007386" cy="1200329"/>
          </a:xfrm>
          <a:prstGeom prst="rect">
            <a:avLst/>
          </a:prstGeom>
          <a:noFill/>
        </p:spPr>
        <p:txBody>
          <a:bodyPr wrap="square" rtlCol="0">
            <a:spAutoFit/>
          </a:bodyPr>
          <a:lstStyle/>
          <a:p>
            <a:pPr algn="ctr"/>
            <a:r>
              <a:rPr lang="en-GB" sz="7200" dirty="0" err="1">
                <a:solidFill>
                  <a:srgbClr val="115076"/>
                </a:solidFill>
                <a:latin typeface="Century Gothic" panose="020B0502020202020204" pitchFamily="34" charset="0"/>
                <a:cs typeface="Calibri" panose="020F0502020204030204" pitchFamily="34" charset="0"/>
              </a:rPr>
              <a:t>b</a:t>
            </a:r>
            <a:r>
              <a:rPr lang="en-GB" sz="7200" dirty="0" err="1">
                <a:solidFill>
                  <a:srgbClr val="FA6500"/>
                </a:solidFill>
                <a:latin typeface="Century Gothic" panose="020B0502020202020204" pitchFamily="34" charset="0"/>
                <a:cs typeface="Calibri" panose="020F0502020204030204" pitchFamily="34" charset="0"/>
              </a:rPr>
              <a:t>é</a:t>
            </a:r>
            <a:r>
              <a:rPr lang="en-GB" sz="7200" dirty="0" err="1">
                <a:solidFill>
                  <a:srgbClr val="115076"/>
                </a:solidFill>
                <a:latin typeface="Century Gothic" panose="020B0502020202020204" pitchFamily="34" charset="0"/>
                <a:cs typeface="Calibri" panose="020F0502020204030204" pitchFamily="34" charset="0"/>
              </a:rPr>
              <a:t>b</a:t>
            </a:r>
            <a:r>
              <a:rPr lang="en-GB" sz="7200" dirty="0" err="1">
                <a:solidFill>
                  <a:srgbClr val="FA6500"/>
                </a:solidFill>
                <a:latin typeface="Century Gothic" panose="020B0502020202020204" pitchFamily="34" charset="0"/>
                <a:cs typeface="Calibri" panose="020F0502020204030204" pitchFamily="34" charset="0"/>
              </a:rPr>
              <a:t>é</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3717583" y="3557099"/>
            <a:ext cx="3007386" cy="1200329"/>
          </a:xfrm>
          <a:prstGeom prst="rect">
            <a:avLst/>
          </a:prstGeom>
          <a:noFill/>
        </p:spPr>
        <p:txBody>
          <a:bodyPr wrap="square" rtlCol="0">
            <a:spAutoFit/>
          </a:bodyPr>
          <a:lstStyle/>
          <a:p>
            <a:pPr algn="ctr"/>
            <a:r>
              <a:rPr lang="en-GB" sz="7200" dirty="0">
                <a:solidFill>
                  <a:srgbClr val="FA6500"/>
                </a:solidFill>
                <a:latin typeface="Century Gothic" panose="020B0502020202020204" pitchFamily="34" charset="0"/>
                <a:cs typeface="Calibri" panose="020F0502020204030204" pitchFamily="34" charset="0"/>
              </a:rPr>
              <a:t>et</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2" name="TextBox 21"/>
          <p:cNvSpPr txBox="1"/>
          <p:nvPr/>
        </p:nvSpPr>
        <p:spPr>
          <a:xfrm>
            <a:off x="-374482" y="4651838"/>
            <a:ext cx="4301405" cy="1200329"/>
          </a:xfrm>
          <a:prstGeom prst="rect">
            <a:avLst/>
          </a:prstGeom>
          <a:noFill/>
        </p:spPr>
        <p:txBody>
          <a:bodyPr wrap="square" rtlCol="0">
            <a:spAutoFit/>
          </a:bodyPr>
          <a:lstStyle/>
          <a:p>
            <a:pPr algn="ctr"/>
            <a:r>
              <a:rPr lang="en-GB" sz="7200" dirty="0" err="1">
                <a:solidFill>
                  <a:srgbClr val="115076"/>
                </a:solidFill>
                <a:latin typeface="Century Gothic" panose="020B0502020202020204" pitchFamily="34" charset="0"/>
                <a:cs typeface="Calibri" panose="020F0502020204030204" pitchFamily="34" charset="0"/>
              </a:rPr>
              <a:t>all</a:t>
            </a:r>
            <a:r>
              <a:rPr lang="en-GB" sz="7200" dirty="0" err="1">
                <a:solidFill>
                  <a:srgbClr val="FA6500"/>
                </a:solidFill>
                <a:latin typeface="Century Gothic" panose="020B0502020202020204" pitchFamily="34" charset="0"/>
                <a:cs typeface="Calibri" panose="020F0502020204030204" pitchFamily="34" charset="0"/>
              </a:rPr>
              <a:t>er</a:t>
            </a:r>
            <a:endParaRPr lang="en-GB" sz="7200" dirty="0">
              <a:solidFill>
                <a:srgbClr val="FA6500"/>
              </a:solidFill>
              <a:latin typeface="Century Gothic" panose="020B0502020202020204" pitchFamily="34" charset="0"/>
              <a:cs typeface="Calibri" panose="020F0502020204030204" pitchFamily="34" charset="0"/>
            </a:endParaRPr>
          </a:p>
        </p:txBody>
      </p:sp>
      <p:sp>
        <p:nvSpPr>
          <p:cNvPr id="23" name="TextBox 22"/>
          <p:cNvSpPr txBox="1"/>
          <p:nvPr/>
        </p:nvSpPr>
        <p:spPr>
          <a:xfrm>
            <a:off x="2880011" y="531236"/>
            <a:ext cx="4287080" cy="1200329"/>
          </a:xfrm>
          <a:prstGeom prst="rect">
            <a:avLst/>
          </a:prstGeom>
          <a:noFill/>
        </p:spPr>
        <p:txBody>
          <a:bodyPr wrap="square" rtlCol="0">
            <a:spAutoFit/>
          </a:bodyPr>
          <a:lstStyle/>
          <a:p>
            <a:pPr algn="ctr"/>
            <a:r>
              <a:rPr lang="en-GB" sz="7200" dirty="0">
                <a:solidFill>
                  <a:srgbClr val="115076"/>
                </a:solidFill>
                <a:latin typeface="Century Gothic" panose="020B0502020202020204" pitchFamily="34" charset="0"/>
                <a:cs typeface="Calibri" panose="020F0502020204030204" pitchFamily="34" charset="0"/>
              </a:rPr>
              <a:t>donn</a:t>
            </a:r>
            <a:r>
              <a:rPr lang="en-GB" sz="7200" dirty="0">
                <a:solidFill>
                  <a:srgbClr val="FA6500"/>
                </a:solidFill>
                <a:latin typeface="Century Gothic" panose="020B0502020202020204" pitchFamily="34" charset="0"/>
                <a:cs typeface="Calibri" panose="020F0502020204030204" pitchFamily="34" charset="0"/>
              </a:rPr>
              <a:t>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4" name="TextBox 23"/>
          <p:cNvSpPr txBox="1"/>
          <p:nvPr/>
        </p:nvSpPr>
        <p:spPr>
          <a:xfrm>
            <a:off x="5482828" y="4988540"/>
            <a:ext cx="4287080" cy="1200329"/>
          </a:xfrm>
          <a:prstGeom prst="rect">
            <a:avLst/>
          </a:prstGeom>
          <a:noFill/>
        </p:spPr>
        <p:txBody>
          <a:bodyPr wrap="square" rtlCol="0">
            <a:spAutoFit/>
          </a:bodyPr>
          <a:lstStyle/>
          <a:p>
            <a:pPr algn="ctr"/>
            <a:r>
              <a:rPr lang="en-GB" sz="7200" dirty="0" err="1">
                <a:solidFill>
                  <a:srgbClr val="115076"/>
                </a:solidFill>
                <a:latin typeface="Century Gothic" panose="020B0502020202020204" pitchFamily="34" charset="0"/>
                <a:cs typeface="Calibri" panose="020F0502020204030204" pitchFamily="34" charset="0"/>
              </a:rPr>
              <a:t>parl</a:t>
            </a:r>
            <a:r>
              <a:rPr lang="en-GB" sz="7200" dirty="0" err="1">
                <a:solidFill>
                  <a:srgbClr val="FA6500"/>
                </a:solidFill>
                <a:latin typeface="Century Gothic" panose="020B0502020202020204" pitchFamily="34" charset="0"/>
                <a:cs typeface="Calibri" panose="020F0502020204030204" pitchFamily="34" charset="0"/>
              </a:rPr>
              <a:t>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2170423" y="2125658"/>
            <a:ext cx="9121870" cy="1200329"/>
          </a:xfrm>
          <a:prstGeom prst="rect">
            <a:avLst/>
          </a:prstGeom>
          <a:noFill/>
        </p:spPr>
        <p:txBody>
          <a:bodyPr wrap="square" rtlCol="0">
            <a:spAutoFit/>
          </a:bodyPr>
          <a:lstStyle/>
          <a:p>
            <a:pPr algn="ctr"/>
            <a:r>
              <a:rPr lang="en-GB" sz="7200" dirty="0" err="1">
                <a:solidFill>
                  <a:srgbClr val="FA6500"/>
                </a:solidFill>
                <a:latin typeface="Century Gothic" panose="020B0502020202020204" pitchFamily="34" charset="0"/>
                <a:cs typeface="Calibri" panose="020F0502020204030204" pitchFamily="34" charset="0"/>
              </a:rPr>
              <a:t>é</a:t>
            </a:r>
            <a:r>
              <a:rPr lang="en-GB" sz="7200" dirty="0" err="1">
                <a:solidFill>
                  <a:srgbClr val="115076"/>
                </a:solidFill>
                <a:latin typeface="Century Gothic" panose="020B0502020202020204" pitchFamily="34" charset="0"/>
                <a:cs typeface="Calibri" panose="020F0502020204030204" pitchFamily="34" charset="0"/>
              </a:rPr>
              <a:t>crire</a:t>
            </a:r>
            <a:endParaRPr lang="en-GB" sz="7200" b="1" dirty="0">
              <a:solidFill>
                <a:srgbClr val="7030A0"/>
              </a:solidFill>
              <a:latin typeface="Century Gothic" panose="020B0502020202020204" pitchFamily="34" charset="0"/>
              <a:cs typeface="Calibri" panose="020F0502020204030204" pitchFamily="34" charset="0"/>
            </a:endParaRPr>
          </a:p>
        </p:txBody>
      </p:sp>
      <p:sp>
        <p:nvSpPr>
          <p:cNvPr id="25" name="TextBox 24"/>
          <p:cNvSpPr txBox="1"/>
          <p:nvPr/>
        </p:nvSpPr>
        <p:spPr>
          <a:xfrm>
            <a:off x="7989127" y="6457367"/>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Sandra Underwood</a:t>
            </a:r>
          </a:p>
        </p:txBody>
      </p:sp>
    </p:spTree>
    <p:extLst>
      <p:ext uri="{BB962C8B-B14F-4D97-AF65-F5344CB8AC3E}">
        <p14:creationId xmlns:p14="http://schemas.microsoft.com/office/powerpoint/2010/main" val="2980967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1"/>
                                        </p:tgtEl>
                                      </p:cBhvr>
                                    </p:animEffect>
                                    <p:set>
                                      <p:cBhvr>
                                        <p:cTn id="7"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1715" y="1626154"/>
            <a:ext cx="6868570" cy="2554545"/>
          </a:xfrm>
          <a:prstGeom prst="rect">
            <a:avLst/>
          </a:prstGeom>
          <a:noFill/>
        </p:spPr>
        <p:txBody>
          <a:bodyPr wrap="square" rtlCol="0">
            <a:spAutoFit/>
          </a:bodyPr>
          <a:lstStyle/>
          <a:p>
            <a:pPr algn="ctr"/>
            <a:r>
              <a:rPr lang="en-GB" sz="16000" dirty="0" err="1">
                <a:solidFill>
                  <a:srgbClr val="1F4E79"/>
                </a:solidFill>
                <a:latin typeface="Century Gothic" panose="020B0502020202020204" pitchFamily="34" charset="0"/>
                <a:cs typeface="Calibri" panose="020F0502020204030204" pitchFamily="34" charset="0"/>
              </a:rPr>
              <a:t>timide</a:t>
            </a:r>
            <a:endParaRPr lang="en-GB" sz="16000" dirty="0">
              <a:solidFill>
                <a:srgbClr val="1F4E79"/>
              </a:solidFill>
              <a:latin typeface="Century Gothic" panose="020B0502020202020204" pitchFamily="34" charset="0"/>
              <a:cs typeface="Calibri" panose="020F0502020204030204" pitchFamily="34" charset="0"/>
            </a:endParaRPr>
          </a:p>
        </p:txBody>
      </p:sp>
      <p:pic>
        <p:nvPicPr>
          <p:cNvPr id="5"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984" y="1317880"/>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&amp; Rachel Hawkes</a:t>
            </a:r>
          </a:p>
        </p:txBody>
      </p:sp>
      <p:sp>
        <p:nvSpPr>
          <p:cNvPr id="8" name="Multiply 7"/>
          <p:cNvSpPr/>
          <p:nvPr/>
        </p:nvSpPr>
        <p:spPr>
          <a:xfrm>
            <a:off x="7644324" y="1931423"/>
            <a:ext cx="1723123" cy="2367203"/>
          </a:xfrm>
          <a:prstGeom prst="mathMultiply">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Century Gothic" panose="020B0502020202020204" pitchFamily="34" charset="0"/>
            </a:endParaRPr>
          </a:p>
        </p:txBody>
      </p:sp>
      <p:sp>
        <p:nvSpPr>
          <p:cNvPr id="11" name="TextBox 10"/>
          <p:cNvSpPr txBox="1"/>
          <p:nvPr/>
        </p:nvSpPr>
        <p:spPr>
          <a:xfrm>
            <a:off x="1089671" y="233511"/>
            <a:ext cx="10012658" cy="1107996"/>
          </a:xfrm>
          <a:prstGeom prst="rect">
            <a:avLst/>
          </a:prstGeom>
          <a:noFill/>
        </p:spPr>
        <p:txBody>
          <a:bodyPr wrap="square" rtlCol="0">
            <a:spAutoFit/>
          </a:bodyPr>
          <a:lstStyle/>
          <a:p>
            <a:pPr algn="ctr"/>
            <a:r>
              <a:rPr lang="en-GB" sz="6600" b="1" dirty="0">
                <a:solidFill>
                  <a:srgbClr val="5B9BD5">
                    <a:lumMod val="50000"/>
                  </a:srgbClr>
                </a:solidFill>
                <a:latin typeface="Century Gothic" panose="020B0502020202020204" pitchFamily="34" charset="0"/>
                <a:cs typeface="Calibri" panose="020F0502020204030204" pitchFamily="34" charset="0"/>
              </a:rPr>
              <a:t>S</a:t>
            </a:r>
            <a:r>
              <a:rPr lang="en-GB" sz="6600" dirty="0">
                <a:solidFill>
                  <a:srgbClr val="5B9BD5">
                    <a:lumMod val="50000"/>
                  </a:srgbClr>
                </a:solidFill>
                <a:latin typeface="Century Gothic" panose="020B0502020202020204" pitchFamily="34" charset="0"/>
                <a:cs typeface="Calibri" panose="020F0502020204030204" pitchFamily="34" charset="0"/>
              </a:rPr>
              <a:t>ilent </a:t>
            </a:r>
            <a:r>
              <a:rPr lang="en-GB" sz="6600" b="1" dirty="0">
                <a:solidFill>
                  <a:srgbClr val="5B9BD5">
                    <a:lumMod val="50000"/>
                  </a:srgbClr>
                </a:solidFill>
                <a:latin typeface="Century Gothic" panose="020B0502020202020204" pitchFamily="34" charset="0"/>
                <a:cs typeface="Calibri" panose="020F0502020204030204" pitchFamily="34" charset="0"/>
              </a:rPr>
              <a:t>f</a:t>
            </a:r>
            <a:r>
              <a:rPr lang="en-GB" sz="6600" dirty="0">
                <a:solidFill>
                  <a:srgbClr val="5B9BD5">
                    <a:lumMod val="50000"/>
                  </a:srgbClr>
                </a:solidFill>
                <a:latin typeface="Century Gothic" panose="020B0502020202020204" pitchFamily="34" charset="0"/>
                <a:cs typeface="Calibri" panose="020F0502020204030204" pitchFamily="34" charset="0"/>
              </a:rPr>
              <a:t>inal </a:t>
            </a:r>
            <a:r>
              <a:rPr lang="en-GB" sz="6600" b="1" dirty="0">
                <a:solidFill>
                  <a:srgbClr val="5B9BD5">
                    <a:lumMod val="50000"/>
                  </a:srgbClr>
                </a:solidFill>
                <a:latin typeface="Century Gothic" panose="020B0502020202020204" pitchFamily="34" charset="0"/>
                <a:cs typeface="Calibri" panose="020F0502020204030204" pitchFamily="34" charset="0"/>
              </a:rPr>
              <a:t>-e</a:t>
            </a:r>
            <a:endParaRPr lang="en-GB" sz="6600" dirty="0">
              <a:solidFill>
                <a:srgbClr val="5B9BD5">
                  <a:lumMod val="50000"/>
                </a:srgbClr>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83920AE7-64D6-AF40-85A2-1953D14589F5}"/>
              </a:ext>
            </a:extLst>
          </p:cNvPr>
          <p:cNvSpPr>
            <a:spLocks noGrp="1"/>
          </p:cNvSpPr>
          <p:nvPr>
            <p:ph type="title"/>
          </p:nvPr>
        </p:nvSpPr>
        <p:spPr>
          <a:xfrm>
            <a:off x="0" y="112914"/>
            <a:ext cx="2661715" cy="1325563"/>
          </a:xfrm>
        </p:spPr>
        <p:txBody>
          <a:bodyPr>
            <a:noAutofit/>
          </a:bodyPr>
          <a:lstStyle/>
          <a:p>
            <a:r>
              <a:rPr lang="en-GB" sz="11600" b="1" dirty="0">
                <a:solidFill>
                  <a:srgbClr val="115076"/>
                </a:solidFill>
                <a:cs typeface="Calibri" panose="020F0502020204030204" pitchFamily="34" charset="0"/>
              </a:rPr>
              <a:t>SFE</a:t>
            </a:r>
            <a:endParaRPr lang="en-US" sz="11600" dirty="0"/>
          </a:p>
        </p:txBody>
      </p:sp>
    </p:spTree>
    <p:extLst>
      <p:ext uri="{BB962C8B-B14F-4D97-AF65-F5344CB8AC3E}">
        <p14:creationId xmlns:p14="http://schemas.microsoft.com/office/powerpoint/2010/main" val="140205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timid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5842" y="1064501"/>
            <a:ext cx="5400316" cy="815608"/>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[silent final –e]</a:t>
            </a:r>
          </a:p>
          <a:p>
            <a:endParaRPr lang="en-GB" sz="1050" dirty="0">
              <a:latin typeface="Century Gothic" panose="020B0502020202020204" pitchFamily="34" charset="0"/>
            </a:endParaRPr>
          </a:p>
        </p:txBody>
      </p:sp>
      <p:sp>
        <p:nvSpPr>
          <p:cNvPr id="6" name="TextBox 5"/>
          <p:cNvSpPr txBox="1"/>
          <p:nvPr/>
        </p:nvSpPr>
        <p:spPr>
          <a:xfrm>
            <a:off x="498325" y="496147"/>
            <a:ext cx="347942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mond</a:t>
            </a:r>
            <a:r>
              <a:rPr lang="en-GB" sz="6000" strike="dblStrike" dirty="0">
                <a:solidFill>
                  <a:srgbClr val="E65D00"/>
                </a:solidFill>
                <a:latin typeface="Century Gothic" panose="020B0502020202020204" pitchFamily="34" charset="0"/>
                <a:cs typeface="Calibri" panose="020F0502020204030204" pitchFamily="34" charset="0"/>
              </a:rPr>
              <a:t>e</a:t>
            </a:r>
          </a:p>
        </p:txBody>
      </p:sp>
      <p:sp>
        <p:nvSpPr>
          <p:cNvPr id="7" name="TextBox 6"/>
          <p:cNvSpPr txBox="1"/>
          <p:nvPr/>
        </p:nvSpPr>
        <p:spPr>
          <a:xfrm>
            <a:off x="4793070" y="4669141"/>
            <a:ext cx="2554014"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vi</a:t>
            </a:r>
            <a:r>
              <a:rPr lang="en-GB" sz="6000" strike="dblStrike" dirty="0">
                <a:solidFill>
                  <a:srgbClr val="E65D00"/>
                </a:solidFill>
                <a:latin typeface="Century Gothic" panose="020B0502020202020204" pitchFamily="34" charset="0"/>
                <a:cs typeface="Calibri" panose="020F0502020204030204" pitchFamily="34" charset="0"/>
              </a:rPr>
              <a:t>e</a:t>
            </a:r>
          </a:p>
        </p:txBody>
      </p:sp>
      <p:sp>
        <p:nvSpPr>
          <p:cNvPr id="8" name="TextBox 7"/>
          <p:cNvSpPr txBox="1"/>
          <p:nvPr/>
        </p:nvSpPr>
        <p:spPr>
          <a:xfrm>
            <a:off x="9130344" y="3559513"/>
            <a:ext cx="255401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douz</a:t>
            </a:r>
            <a:r>
              <a:rPr lang="en-GB" sz="6000" strike="dblStrike" dirty="0" err="1">
                <a:solidFill>
                  <a:srgbClr val="E65D00"/>
                </a:solidFill>
                <a:latin typeface="Century Gothic" panose="020B0502020202020204" pitchFamily="34" charset="0"/>
                <a:cs typeface="Calibri" panose="020F0502020204030204" pitchFamily="34" charset="0"/>
              </a:rPr>
              <a:t>e</a:t>
            </a:r>
            <a:endParaRPr lang="en-GB" sz="6000" strike="dblStrike" dirty="0">
              <a:solidFill>
                <a:srgbClr val="E65D00"/>
              </a:solidFill>
              <a:latin typeface="Century Gothic" panose="020B0502020202020204" pitchFamily="34" charset="0"/>
              <a:cs typeface="Calibri" panose="020F0502020204030204" pitchFamily="34" charset="0"/>
            </a:endParaRPr>
          </a:p>
        </p:txBody>
      </p:sp>
      <p:sp>
        <p:nvSpPr>
          <p:cNvPr id="9" name="TextBox 8"/>
          <p:cNvSpPr txBox="1"/>
          <p:nvPr/>
        </p:nvSpPr>
        <p:spPr>
          <a:xfrm>
            <a:off x="8114192" y="509062"/>
            <a:ext cx="409233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modern</a:t>
            </a:r>
            <a:r>
              <a:rPr lang="en-GB" sz="6000" strike="dblStrike" dirty="0" err="1">
                <a:solidFill>
                  <a:srgbClr val="E65D00"/>
                </a:solidFill>
                <a:latin typeface="Century Gothic" panose="020B0502020202020204" pitchFamily="34" charset="0"/>
                <a:cs typeface="Calibri" panose="020F0502020204030204" pitchFamily="34" charset="0"/>
              </a:rPr>
              <a:t>e</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10" name="TextBox 9"/>
          <p:cNvSpPr txBox="1"/>
          <p:nvPr/>
        </p:nvSpPr>
        <p:spPr>
          <a:xfrm>
            <a:off x="890008" y="3528840"/>
            <a:ext cx="269606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centr</a:t>
            </a:r>
            <a:r>
              <a:rPr lang="en-GB" sz="6000" strike="dblStrike" dirty="0">
                <a:solidFill>
                  <a:srgbClr val="E65D00"/>
                </a:solidFill>
                <a:latin typeface="Century Gothic" panose="020B0502020202020204" pitchFamily="34" charset="0"/>
                <a:cs typeface="Calibri" panose="020F0502020204030204" pitchFamily="34" charset="0"/>
              </a:rPr>
              <a:t>e</a:t>
            </a:r>
          </a:p>
        </p:txBody>
      </p:sp>
      <p:sp>
        <p:nvSpPr>
          <p:cNvPr id="13" name="TextBox 12"/>
          <p:cNvSpPr txBox="1"/>
          <p:nvPr/>
        </p:nvSpPr>
        <p:spPr>
          <a:xfrm>
            <a:off x="4763689" y="3655779"/>
            <a:ext cx="258339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timide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Rounded Rectangle 13"/>
          <p:cNvSpPr/>
          <p:nvPr/>
        </p:nvSpPr>
        <p:spPr>
          <a:xfrm>
            <a:off x="4627118" y="1670603"/>
            <a:ext cx="2864937" cy="304561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6" name="Multiply 15"/>
          <p:cNvSpPr/>
          <p:nvPr/>
        </p:nvSpPr>
        <p:spPr>
          <a:xfrm>
            <a:off x="6651962" y="3769375"/>
            <a:ext cx="590109" cy="914714"/>
          </a:xfrm>
          <a:prstGeom prst="mathMultiply">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Century Gothic" panose="020B0502020202020204" pitchFamily="34" charset="0"/>
            </a:endParaRPr>
          </a:p>
        </p:txBody>
      </p:sp>
      <p:pic>
        <p:nvPicPr>
          <p:cNvPr id="17"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6846" y="171727"/>
            <a:ext cx="6667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45171" y="1724686"/>
            <a:ext cx="1569307" cy="2098238"/>
          </a:xfrm>
          <a:prstGeom prst="rect">
            <a:avLst/>
          </a:prstGeom>
        </p:spPr>
      </p:pic>
      <p:sp>
        <p:nvSpPr>
          <p:cNvPr id="19" name="Rectangle 18"/>
          <p:cNvSpPr/>
          <p:nvPr/>
        </p:nvSpPr>
        <p:spPr>
          <a:xfrm>
            <a:off x="5421323" y="2326845"/>
            <a:ext cx="1217001" cy="646331"/>
          </a:xfrm>
          <a:prstGeom prst="rect">
            <a:avLst/>
          </a:prstGeom>
        </p:spPr>
        <p:txBody>
          <a:bodyPr wrap="none">
            <a:spAutoFit/>
          </a:bodyPr>
          <a:lstStyle/>
          <a:p>
            <a:pPr algn="ctr"/>
            <a:r>
              <a:rPr lang="en-GB" sz="3600" dirty="0">
                <a:solidFill>
                  <a:srgbClr val="115076"/>
                </a:solidFill>
                <a:latin typeface="Century Gothic" panose="020B0502020202020204" pitchFamily="34" charset="0"/>
                <a:cs typeface="Calibri" panose="020F0502020204030204" pitchFamily="34" charset="0"/>
              </a:rPr>
              <a:t>[shy]</a:t>
            </a:r>
          </a:p>
        </p:txBody>
      </p:sp>
      <p:sp>
        <p:nvSpPr>
          <p:cNvPr id="20" name="TextBox 19"/>
          <p:cNvSpPr txBox="1"/>
          <p:nvPr/>
        </p:nvSpPr>
        <p:spPr>
          <a:xfrm>
            <a:off x="3354575" y="5444269"/>
            <a:ext cx="5400316" cy="815608"/>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[life]</a:t>
            </a:r>
          </a:p>
          <a:p>
            <a:endParaRPr lang="en-GB" sz="1050" dirty="0">
              <a:latin typeface="Century Gothic" panose="020B0502020202020204" pitchFamily="34" charset="0"/>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98016" y="1425776"/>
            <a:ext cx="1808976" cy="1688378"/>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10778" y="4442045"/>
            <a:ext cx="1775511" cy="1751189"/>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9575" y="4448000"/>
            <a:ext cx="1815551" cy="1457943"/>
          </a:xfrm>
          <a:prstGeom prst="rect">
            <a:avLst/>
          </a:prstGeom>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98722" y="2041325"/>
            <a:ext cx="2022592" cy="1011296"/>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94313" y="1512160"/>
            <a:ext cx="507691" cy="528844"/>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3680" y="2004569"/>
            <a:ext cx="1520110" cy="954819"/>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50918" y="1437672"/>
            <a:ext cx="497082" cy="566897"/>
          </a:xfrm>
          <a:prstGeom prst="rect">
            <a:avLst/>
          </a:prstGeom>
        </p:spPr>
      </p:pic>
      <p:sp>
        <p:nvSpPr>
          <p:cNvPr id="28" name="TextBox 27"/>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&amp; Rachel Hawkes</a:t>
            </a:r>
          </a:p>
        </p:txBody>
      </p:sp>
      <p:sp>
        <p:nvSpPr>
          <p:cNvPr id="3" name="Title 2">
            <a:extLst>
              <a:ext uri="{FF2B5EF4-FFF2-40B4-BE49-F238E27FC236}">
                <a16:creationId xmlns:a16="http://schemas.microsoft.com/office/drawing/2014/main" id="{AB2E9803-7EC3-AC4F-8569-1AC426318A1E}"/>
              </a:ext>
            </a:extLst>
          </p:cNvPr>
          <p:cNvSpPr>
            <a:spLocks noGrp="1"/>
          </p:cNvSpPr>
          <p:nvPr>
            <p:ph type="title"/>
          </p:nvPr>
        </p:nvSpPr>
        <p:spPr>
          <a:xfrm>
            <a:off x="4613493" y="51665"/>
            <a:ext cx="2440004" cy="1325563"/>
          </a:xfrm>
        </p:spPr>
        <p:txBody>
          <a:bodyPr>
            <a:noAutofit/>
          </a:bodyPr>
          <a:lstStyle/>
          <a:p>
            <a:pPr algn="ctr"/>
            <a:r>
              <a:rPr lang="en-GB" sz="9600" b="1" dirty="0">
                <a:solidFill>
                  <a:srgbClr val="115076"/>
                </a:solidFill>
                <a:cs typeface="Calibri" panose="020F0502020204030204" pitchFamily="34" charset="0"/>
              </a:rPr>
              <a:t>SFE</a:t>
            </a:r>
            <a:endParaRPr lang="en-US" sz="9600" dirty="0"/>
          </a:p>
        </p:txBody>
      </p:sp>
    </p:spTree>
    <p:extLst>
      <p:ext uri="{BB962C8B-B14F-4D97-AF65-F5344CB8AC3E}">
        <p14:creationId xmlns:p14="http://schemas.microsoft.com/office/powerpoint/2010/main" val="196218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3" name="timide.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4" name="mond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subTnLst>
                                    <p:audio>
                                      <p:cMediaNode>
                                        <p:cTn display="0" masterRel="sameClick">
                                          <p:stCondLst>
                                            <p:cond evt="begin" delay="0">
                                              <p:tn val="43"/>
                                            </p:cond>
                                          </p:stCondLst>
                                          <p:endCondLst>
                                            <p:cond evt="onStopAudio" delay="0">
                                              <p:tgtEl>
                                                <p:sldTgt/>
                                              </p:tgtEl>
                                            </p:cond>
                                          </p:endCondLst>
                                        </p:cTn>
                                        <p:tgtEl>
                                          <p:sndTgt r:embed="rId5" name="moderne.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subTnLst>
                                    <p:audio>
                                      <p:cMediaNode>
                                        <p:cTn display="0" masterRel="sameClick">
                                          <p:stCondLst>
                                            <p:cond evt="begin" delay="0">
                                              <p:tn val="62"/>
                                            </p:cond>
                                          </p:stCondLst>
                                          <p:endCondLst>
                                            <p:cond evt="onStopAudio" delay="0">
                                              <p:tgtEl>
                                                <p:sldTgt/>
                                              </p:tgtEl>
                                            </p:cond>
                                          </p:endCondLst>
                                        </p:cTn>
                                        <p:tgtEl>
                                          <p:sndTgt r:embed="rId6" name="centre.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7" name="vie.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subTnLst>
                                    <p:audio>
                                      <p:cMediaNode>
                                        <p:cTn display="0" masterRel="sameClick">
                                          <p:stCondLst>
                                            <p:cond evt="begin" delay="0">
                                              <p:tn val="82"/>
                                            </p:cond>
                                          </p:stCondLst>
                                          <p:endCondLst>
                                            <p:cond evt="onStopAudio" delay="0">
                                              <p:tgtEl>
                                                <p:sldTgt/>
                                              </p:tgtEl>
                                            </p:cond>
                                          </p:endCondLst>
                                        </p:cTn>
                                        <p:tgtEl>
                                          <p:sndTgt r:embed="rId8" name="douze.wav"/>
                                        </p:tgtEl>
                                      </p:cMediaNode>
                                    </p:audio>
                                  </p:sub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3" grpId="0"/>
      <p:bldP spid="14" grpId="0" animBg="1"/>
      <p:bldP spid="16" grpId="0" animBg="1"/>
      <p:bldP spid="19" grpId="0"/>
      <p:bldP spid="2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5842" y="1064501"/>
            <a:ext cx="5400316" cy="815608"/>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[silent final –e]</a:t>
            </a:r>
          </a:p>
          <a:p>
            <a:endParaRPr lang="en-GB" sz="1050" dirty="0">
              <a:latin typeface="Century Gothic" panose="020B0502020202020204" pitchFamily="34" charset="0"/>
            </a:endParaRPr>
          </a:p>
        </p:txBody>
      </p:sp>
      <p:sp>
        <p:nvSpPr>
          <p:cNvPr id="6" name="TextBox 5"/>
          <p:cNvSpPr txBox="1"/>
          <p:nvPr/>
        </p:nvSpPr>
        <p:spPr>
          <a:xfrm>
            <a:off x="498325" y="496147"/>
            <a:ext cx="347942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mond</a:t>
            </a:r>
            <a:r>
              <a:rPr lang="en-GB" sz="6000" strike="dblStrike" dirty="0">
                <a:solidFill>
                  <a:srgbClr val="E65D00"/>
                </a:solidFill>
                <a:latin typeface="Century Gothic" panose="020B0502020202020204" pitchFamily="34" charset="0"/>
                <a:cs typeface="Calibri" panose="020F0502020204030204" pitchFamily="34" charset="0"/>
              </a:rPr>
              <a:t>e</a:t>
            </a:r>
          </a:p>
        </p:txBody>
      </p:sp>
      <p:sp>
        <p:nvSpPr>
          <p:cNvPr id="7" name="TextBox 6"/>
          <p:cNvSpPr txBox="1"/>
          <p:nvPr/>
        </p:nvSpPr>
        <p:spPr>
          <a:xfrm>
            <a:off x="4793070" y="4669141"/>
            <a:ext cx="2554014"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vi</a:t>
            </a:r>
            <a:r>
              <a:rPr lang="en-GB" sz="6000" strike="dblStrike" dirty="0">
                <a:solidFill>
                  <a:srgbClr val="E65D00"/>
                </a:solidFill>
                <a:latin typeface="Century Gothic" panose="020B0502020202020204" pitchFamily="34" charset="0"/>
                <a:cs typeface="Calibri" panose="020F0502020204030204" pitchFamily="34" charset="0"/>
              </a:rPr>
              <a:t>e</a:t>
            </a:r>
          </a:p>
        </p:txBody>
      </p:sp>
      <p:sp>
        <p:nvSpPr>
          <p:cNvPr id="8" name="TextBox 7"/>
          <p:cNvSpPr txBox="1"/>
          <p:nvPr/>
        </p:nvSpPr>
        <p:spPr>
          <a:xfrm>
            <a:off x="9130344" y="3559513"/>
            <a:ext cx="255401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douz</a:t>
            </a:r>
            <a:r>
              <a:rPr lang="en-GB" sz="6000" strike="dblStrike" dirty="0" err="1">
                <a:solidFill>
                  <a:srgbClr val="E65D00"/>
                </a:solidFill>
                <a:latin typeface="Century Gothic" panose="020B0502020202020204" pitchFamily="34" charset="0"/>
                <a:cs typeface="Calibri" panose="020F0502020204030204" pitchFamily="34" charset="0"/>
              </a:rPr>
              <a:t>e</a:t>
            </a:r>
            <a:endParaRPr lang="en-GB" sz="6000" strike="dblStrike" dirty="0">
              <a:solidFill>
                <a:srgbClr val="E65D00"/>
              </a:solidFill>
              <a:latin typeface="Century Gothic" panose="020B0502020202020204" pitchFamily="34" charset="0"/>
              <a:cs typeface="Calibri" panose="020F0502020204030204" pitchFamily="34" charset="0"/>
            </a:endParaRPr>
          </a:p>
        </p:txBody>
      </p:sp>
      <p:sp>
        <p:nvSpPr>
          <p:cNvPr id="9" name="TextBox 8"/>
          <p:cNvSpPr txBox="1"/>
          <p:nvPr/>
        </p:nvSpPr>
        <p:spPr>
          <a:xfrm>
            <a:off x="8114192" y="509062"/>
            <a:ext cx="4092334"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modern</a:t>
            </a:r>
            <a:r>
              <a:rPr lang="en-GB" sz="6000" strike="dblStrike" dirty="0" err="1">
                <a:solidFill>
                  <a:srgbClr val="E65D00"/>
                </a:solidFill>
                <a:latin typeface="Century Gothic" panose="020B0502020202020204" pitchFamily="34" charset="0"/>
                <a:cs typeface="Calibri" panose="020F0502020204030204" pitchFamily="34" charset="0"/>
              </a:rPr>
              <a:t>e</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10" name="TextBox 9"/>
          <p:cNvSpPr txBox="1"/>
          <p:nvPr/>
        </p:nvSpPr>
        <p:spPr>
          <a:xfrm>
            <a:off x="890008" y="3528840"/>
            <a:ext cx="269606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centr</a:t>
            </a:r>
            <a:r>
              <a:rPr lang="en-GB" sz="6000" strike="dblStrike" dirty="0">
                <a:solidFill>
                  <a:srgbClr val="E65D00"/>
                </a:solidFill>
                <a:latin typeface="Century Gothic" panose="020B0502020202020204" pitchFamily="34" charset="0"/>
                <a:cs typeface="Calibri" panose="020F0502020204030204" pitchFamily="34" charset="0"/>
              </a:rPr>
              <a:t>e</a:t>
            </a:r>
          </a:p>
        </p:txBody>
      </p:sp>
      <p:sp>
        <p:nvSpPr>
          <p:cNvPr id="13" name="TextBox 12"/>
          <p:cNvSpPr txBox="1"/>
          <p:nvPr/>
        </p:nvSpPr>
        <p:spPr>
          <a:xfrm>
            <a:off x="4763689" y="3655779"/>
            <a:ext cx="258339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timide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Rounded Rectangle 13"/>
          <p:cNvSpPr/>
          <p:nvPr/>
        </p:nvSpPr>
        <p:spPr>
          <a:xfrm>
            <a:off x="4627118" y="1670603"/>
            <a:ext cx="2864937" cy="304561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6" name="Multiply 15"/>
          <p:cNvSpPr/>
          <p:nvPr/>
        </p:nvSpPr>
        <p:spPr>
          <a:xfrm>
            <a:off x="6651962" y="3769375"/>
            <a:ext cx="590109" cy="914714"/>
          </a:xfrm>
          <a:prstGeom prst="mathMultiply">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Century Gothic" panose="020B0502020202020204" pitchFamily="34" charset="0"/>
            </a:endParaRPr>
          </a:p>
        </p:txBody>
      </p:sp>
      <p:pic>
        <p:nvPicPr>
          <p:cNvPr id="17"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6846" y="171727"/>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&amp; Rachel Hawkes</a:t>
            </a:r>
          </a:p>
        </p:txBody>
      </p:sp>
      <p:sp>
        <p:nvSpPr>
          <p:cNvPr id="3" name="Title 2">
            <a:extLst>
              <a:ext uri="{FF2B5EF4-FFF2-40B4-BE49-F238E27FC236}">
                <a16:creationId xmlns:a16="http://schemas.microsoft.com/office/drawing/2014/main" id="{7F6EBFC4-8DAD-6747-837A-4A34BB1C36C2}"/>
              </a:ext>
            </a:extLst>
          </p:cNvPr>
          <p:cNvSpPr>
            <a:spLocks noGrp="1"/>
          </p:cNvSpPr>
          <p:nvPr>
            <p:ph type="title"/>
          </p:nvPr>
        </p:nvSpPr>
        <p:spPr>
          <a:xfrm>
            <a:off x="4669733" y="21872"/>
            <a:ext cx="2345871" cy="1325563"/>
          </a:xfrm>
        </p:spPr>
        <p:txBody>
          <a:bodyPr>
            <a:noAutofit/>
          </a:bodyPr>
          <a:lstStyle/>
          <a:p>
            <a:pPr algn="ctr"/>
            <a:r>
              <a:rPr lang="en-GB" sz="9600" b="1" dirty="0">
                <a:solidFill>
                  <a:srgbClr val="115076"/>
                </a:solidFill>
                <a:cs typeface="Calibri" panose="020F0502020204030204" pitchFamily="34" charset="0"/>
              </a:rPr>
              <a:t>SFE</a:t>
            </a:r>
            <a:endParaRPr lang="en-US" sz="9600" dirty="0"/>
          </a:p>
        </p:txBody>
      </p:sp>
    </p:spTree>
    <p:extLst>
      <p:ext uri="{BB962C8B-B14F-4D97-AF65-F5344CB8AC3E}">
        <p14:creationId xmlns:p14="http://schemas.microsoft.com/office/powerpoint/2010/main" val="16418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3" name="timide.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4" name="mond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5" name="modern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6" name="centr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subTnLst>
                                    <p:audio>
                                      <p:cMediaNode>
                                        <p:cTn display="0" masterRel="sameClick">
                                          <p:stCondLst>
                                            <p:cond evt="begin" delay="0">
                                              <p:tn val="42"/>
                                            </p:cond>
                                          </p:stCondLst>
                                          <p:endCondLst>
                                            <p:cond evt="onStopAudio" delay="0">
                                              <p:tgtEl>
                                                <p:sldTgt/>
                                              </p:tgtEl>
                                            </p:cond>
                                          </p:endCondLst>
                                        </p:cTn>
                                        <p:tgtEl>
                                          <p:sndTgt r:embed="rId7" name="vie.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8" name="dou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3" grpId="0"/>
      <p:bldP spid="14" grpId="0" animBg="1"/>
      <p:bldP spid="16"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5C2D-67CF-B04A-BCA6-B1A79059443D}"/>
              </a:ext>
            </a:extLst>
          </p:cNvPr>
          <p:cNvSpPr>
            <a:spLocks noGrp="1"/>
          </p:cNvSpPr>
          <p:nvPr>
            <p:ph type="title"/>
          </p:nvPr>
        </p:nvSpPr>
        <p:spPr>
          <a:xfrm>
            <a:off x="315686" y="-356652"/>
            <a:ext cx="10515600" cy="1325563"/>
          </a:xfrm>
        </p:spPr>
        <p:txBody>
          <a:bodyPr/>
          <a:lstStyle/>
          <a:p>
            <a:pPr lvl="0">
              <a:lnSpc>
                <a:spcPct val="100000"/>
              </a:lnSpc>
              <a:spcBef>
                <a:spcPts val="0"/>
              </a:spcBef>
            </a:pPr>
            <a:r>
              <a:rPr lang="en-GB" sz="24000" b="1" dirty="0" err="1">
                <a:solidFill>
                  <a:srgbClr val="115076"/>
                </a:solidFill>
                <a:latin typeface="Century Gothic" panose="020B0502020202020204" pitchFamily="34" charset="0"/>
                <a:ea typeface="+mn-ea"/>
                <a:cs typeface="Calibri" panose="020F0502020204030204" pitchFamily="34" charset="0"/>
              </a:rPr>
              <a:t>é</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6" name="TextBox 5"/>
          <p:cNvSpPr txBox="1"/>
          <p:nvPr/>
        </p:nvSpPr>
        <p:spPr>
          <a:xfrm>
            <a:off x="-503871" y="2740506"/>
            <a:ext cx="37560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[é / -</a:t>
            </a:r>
            <a:r>
              <a:rPr kumimoji="0" lang="en-GB" sz="3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er</a:t>
            </a: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 et]</a:t>
            </a:r>
          </a:p>
        </p:txBody>
      </p:sp>
      <p:pic>
        <p:nvPicPr>
          <p:cNvPr id="7" name="Picture 6" descr="hand holding a pencil and writ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636" y="462553"/>
            <a:ext cx="2802728" cy="4060290"/>
          </a:xfrm>
          <a:prstGeom prst="rect">
            <a:avLst/>
          </a:prstGeom>
        </p:spPr>
      </p:pic>
      <p:sp>
        <p:nvSpPr>
          <p:cNvPr id="8" name="TextBox 7"/>
          <p:cNvSpPr txBox="1"/>
          <p:nvPr/>
        </p:nvSpPr>
        <p:spPr>
          <a:xfrm>
            <a:off x="1535065" y="4381258"/>
            <a:ext cx="91218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crire</a:t>
            </a:r>
            <a:endParaRPr kumimoji="0" lang="en-GB" sz="12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31635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accut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écrir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4" name="écr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3168-331C-594B-8D56-27C80A17B87C}"/>
              </a:ext>
            </a:extLst>
          </p:cNvPr>
          <p:cNvSpPr>
            <a:spLocks noGrp="1"/>
          </p:cNvSpPr>
          <p:nvPr>
            <p:ph type="title"/>
          </p:nvPr>
        </p:nvSpPr>
        <p:spPr>
          <a:xfrm>
            <a:off x="329225" y="-356652"/>
            <a:ext cx="10515600" cy="1325563"/>
          </a:xfrm>
        </p:spPr>
        <p:txBody>
          <a:bodyPr/>
          <a:lstStyle/>
          <a:p>
            <a:pPr lvl="0">
              <a:lnSpc>
                <a:spcPct val="100000"/>
              </a:lnSpc>
              <a:spcBef>
                <a:spcPts val="0"/>
              </a:spcBef>
            </a:pPr>
            <a:r>
              <a:rPr lang="en-GB" sz="24000" b="1" dirty="0" err="1">
                <a:solidFill>
                  <a:srgbClr val="115076"/>
                </a:solidFill>
                <a:latin typeface="Century Gothic" panose="020B0502020202020204" pitchFamily="34" charset="0"/>
                <a:ea typeface="+mn-ea"/>
                <a:cs typeface="Calibri" panose="020F0502020204030204" pitchFamily="34" charset="0"/>
              </a:rPr>
              <a:t>é</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6" name="TextBox 5"/>
          <p:cNvSpPr txBox="1"/>
          <p:nvPr/>
        </p:nvSpPr>
        <p:spPr>
          <a:xfrm>
            <a:off x="-503871" y="2740506"/>
            <a:ext cx="37560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[é / -</a:t>
            </a:r>
            <a:r>
              <a:rPr kumimoji="0" lang="en-GB" sz="32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er</a:t>
            </a: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 et]</a:t>
            </a:r>
          </a:p>
        </p:txBody>
      </p:sp>
      <p:sp>
        <p:nvSpPr>
          <p:cNvPr id="8" name="TextBox 7"/>
          <p:cNvSpPr txBox="1"/>
          <p:nvPr/>
        </p:nvSpPr>
        <p:spPr>
          <a:xfrm>
            <a:off x="1722955" y="1913630"/>
            <a:ext cx="91218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crire</a:t>
            </a:r>
            <a:endParaRPr kumimoji="0" lang="en-GB" sz="12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19169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accut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écr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529591"/>
            <a:ext cx="10515600" cy="1325563"/>
          </a:xfrm>
        </p:spPr>
        <p:txBody>
          <a:bodyPr>
            <a:normAutofit fontScale="90000"/>
          </a:bodyPr>
          <a:lstStyle/>
          <a:p>
            <a:pPr algn="ctr"/>
            <a:r>
              <a:rPr lang="en-GB" sz="13300" b="1" dirty="0">
                <a:solidFill>
                  <a:srgbClr val="115076"/>
                </a:solidFill>
                <a:cs typeface="Calibri" panose="020F0502020204030204" pitchFamily="34" charset="0"/>
              </a:rPr>
              <a:t>é</a:t>
            </a:r>
            <a:br>
              <a:rPr lang="en-GB" sz="9600" b="1" dirty="0">
                <a:solidFill>
                  <a:srgbClr val="115076"/>
                </a:solidFill>
                <a:cs typeface="Calibri" panose="020F0502020204030204" pitchFamily="34" charset="0"/>
              </a:rPr>
            </a:br>
            <a:endParaRPr lang="en-GB" dirty="0"/>
          </a:p>
        </p:txBody>
      </p:sp>
      <p:sp>
        <p:nvSpPr>
          <p:cNvPr id="25" name="TextBox 24"/>
          <p:cNvSpPr txBox="1"/>
          <p:nvPr/>
        </p:nvSpPr>
        <p:spPr>
          <a:xfrm>
            <a:off x="4227042" y="1397457"/>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[é /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 et]</a:t>
            </a:r>
          </a:p>
        </p:txBody>
      </p:sp>
      <p:sp>
        <p:nvSpPr>
          <p:cNvPr id="2" name="Rounded Rectangle 1" descr="rectangle"/>
          <p:cNvSpPr/>
          <p:nvPr/>
        </p:nvSpPr>
        <p:spPr>
          <a:xfrm>
            <a:off x="4405461" y="1953846"/>
            <a:ext cx="3421604" cy="2838943"/>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9" name="Picture 28" descr="hand holding a pencil and writ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2694" y="2039512"/>
            <a:ext cx="1306611" cy="1892877"/>
          </a:xfrm>
          <a:prstGeom prst="rect">
            <a:avLst/>
          </a:prstGeom>
        </p:spPr>
      </p:pic>
      <p:sp>
        <p:nvSpPr>
          <p:cNvPr id="34" name="TextBox 33"/>
          <p:cNvSpPr txBox="1"/>
          <p:nvPr/>
        </p:nvSpPr>
        <p:spPr>
          <a:xfrm>
            <a:off x="4576459" y="3700479"/>
            <a:ext cx="30572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crire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536853" y="334508"/>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5" name="Picture 4" descr="a bab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2665" y="1416619"/>
            <a:ext cx="1567124" cy="1534068"/>
          </a:xfrm>
          <a:prstGeom prst="rect">
            <a:avLst/>
          </a:prstGeom>
        </p:spPr>
      </p:pic>
      <p:sp>
        <p:nvSpPr>
          <p:cNvPr id="18" name="TextBox 17"/>
          <p:cNvSpPr txBox="1"/>
          <p:nvPr/>
        </p:nvSpPr>
        <p:spPr>
          <a:xfrm>
            <a:off x="-329062" y="3260360"/>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all</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pic>
        <p:nvPicPr>
          <p:cNvPr id="14" name="Picture 13" descr="a stick figure walking "/>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5668" y="4275277"/>
            <a:ext cx="821068" cy="1387416"/>
          </a:xfrm>
          <a:prstGeom prst="rect">
            <a:avLst/>
          </a:prstGeom>
        </p:spPr>
      </p:pic>
      <p:sp>
        <p:nvSpPr>
          <p:cNvPr id="15" name="TextBox 14"/>
          <p:cNvSpPr txBox="1"/>
          <p:nvPr/>
        </p:nvSpPr>
        <p:spPr>
          <a:xfrm>
            <a:off x="4592306" y="4693862"/>
            <a:ext cx="30073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et</a:t>
            </a:r>
            <a:endPar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5168197" y="5662693"/>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[and]</a:t>
            </a:r>
          </a:p>
        </p:txBody>
      </p:sp>
      <p:sp>
        <p:nvSpPr>
          <p:cNvPr id="20" name="TextBox 19"/>
          <p:cNvSpPr txBox="1"/>
          <p:nvPr/>
        </p:nvSpPr>
        <p:spPr>
          <a:xfrm>
            <a:off x="8080591" y="216290"/>
            <a:ext cx="42870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donn</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3" name="Picture 2" descr="one figure giving something to another"/>
          <p:cNvPicPr>
            <a:picLocks noChangeAspect="1"/>
          </p:cNvPicPr>
          <p:nvPr/>
        </p:nvPicPr>
        <p:blipFill>
          <a:blip r:embed="rId13" cstate="print">
            <a:clrChange>
              <a:clrFrom>
                <a:srgbClr val="E4E9ED"/>
              </a:clrFrom>
              <a:clrTo>
                <a:srgbClr val="E4E9ED">
                  <a:alpha val="0"/>
                </a:srgbClr>
              </a:clrTo>
            </a:clrChange>
            <a:extLst>
              <a:ext uri="{28A0092B-C50C-407E-A947-70E740481C1C}">
                <a14:useLocalDpi xmlns:a14="http://schemas.microsoft.com/office/drawing/2010/main" val="0"/>
              </a:ext>
            </a:extLst>
          </a:blip>
          <a:stretch>
            <a:fillRect/>
          </a:stretch>
        </p:blipFill>
        <p:spPr>
          <a:xfrm>
            <a:off x="8836702" y="1017213"/>
            <a:ext cx="2785294" cy="1856863"/>
          </a:xfrm>
          <a:prstGeom prst="rect">
            <a:avLst/>
          </a:prstGeom>
        </p:spPr>
      </p:pic>
      <p:sp>
        <p:nvSpPr>
          <p:cNvPr id="30" name="TextBox 29"/>
          <p:cNvSpPr txBox="1"/>
          <p:nvPr/>
        </p:nvSpPr>
        <p:spPr>
          <a:xfrm>
            <a:off x="8080591" y="3107077"/>
            <a:ext cx="42870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parl</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9" name="Picture 8" descr="two stick figures talking to each othe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06262" y="4097839"/>
            <a:ext cx="1635738" cy="1635738"/>
          </a:xfrm>
          <a:prstGeom prst="rect">
            <a:avLst/>
          </a:prstGeom>
        </p:spPr>
      </p:pic>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28475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e-accut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écrir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5" name="bebe.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subTnLst>
                                    <p:audio>
                                      <p:cMediaNode>
                                        <p:cTn display="0" masterRel="sameClick">
                                          <p:stCondLst>
                                            <p:cond evt="begin" delay="0">
                                              <p:tn val="34"/>
                                            </p:cond>
                                          </p:stCondLst>
                                          <p:endCondLst>
                                            <p:cond evt="onStopAudio" delay="0">
                                              <p:tgtEl>
                                                <p:sldTgt/>
                                              </p:tgtEl>
                                            </p:cond>
                                          </p:endCondLst>
                                        </p:cTn>
                                        <p:tgtEl>
                                          <p:sndTgt r:embed="rId6" name="donner.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7" name="aller.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8" name="et.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subTnLst>
                                    <p:audio>
                                      <p:cMediaNode>
                                        <p:cTn display="0" masterRel="sameClick">
                                          <p:stCondLst>
                                            <p:cond evt="begin" delay="0">
                                              <p:tn val="64"/>
                                            </p:cond>
                                          </p:stCondLst>
                                          <p:endCondLst>
                                            <p:cond evt="onStopAudio" delay="0">
                                              <p:tgtEl>
                                                <p:sldTgt/>
                                              </p:tgtEl>
                                            </p:cond>
                                          </p:endCondLst>
                                        </p:cTn>
                                        <p:tgtEl>
                                          <p:sndTgt r:embed="rId9" name="parler.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2" grpId="0" animBg="1"/>
      <p:bldP spid="34" grpId="0"/>
      <p:bldP spid="7" grpId="0"/>
      <p:bldP spid="18" grpId="0"/>
      <p:bldP spid="15" grpId="0"/>
      <p:bldP spid="6" grpId="0"/>
      <p:bldP spid="20"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8463" y="302726"/>
            <a:ext cx="10515600" cy="1325563"/>
          </a:xfrm>
        </p:spPr>
        <p:txBody>
          <a:bodyPr>
            <a:noAutofit/>
          </a:bodyPr>
          <a:lstStyle/>
          <a:p>
            <a:pPr algn="ctr"/>
            <a:r>
              <a:rPr lang="en-GB" sz="12000" b="1" dirty="0">
                <a:solidFill>
                  <a:srgbClr val="115076"/>
                </a:solidFill>
                <a:cs typeface="Calibri" panose="020F0502020204030204" pitchFamily="34" charset="0"/>
              </a:rPr>
              <a:t>é</a:t>
            </a:r>
          </a:p>
        </p:txBody>
      </p:sp>
      <p:sp>
        <p:nvSpPr>
          <p:cNvPr id="25" name="TextBox 24"/>
          <p:cNvSpPr txBox="1"/>
          <p:nvPr/>
        </p:nvSpPr>
        <p:spPr>
          <a:xfrm>
            <a:off x="4227042" y="1397457"/>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[é /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 et]</a:t>
            </a:r>
          </a:p>
        </p:txBody>
      </p:sp>
      <p:sp>
        <p:nvSpPr>
          <p:cNvPr id="2" name="Rounded Rectangle 1" descr="rectangle"/>
          <p:cNvSpPr/>
          <p:nvPr/>
        </p:nvSpPr>
        <p:spPr>
          <a:xfrm>
            <a:off x="4405461" y="1953846"/>
            <a:ext cx="3421604" cy="2838943"/>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TextBox 33"/>
          <p:cNvSpPr txBox="1"/>
          <p:nvPr/>
        </p:nvSpPr>
        <p:spPr>
          <a:xfrm>
            <a:off x="4576459" y="3700479"/>
            <a:ext cx="30572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crire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536853" y="334508"/>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é</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a:off x="-329062" y="3260360"/>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all</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592306" y="4693862"/>
            <a:ext cx="30073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et</a:t>
            </a:r>
            <a:endPar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8080591" y="216290"/>
            <a:ext cx="42870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donn</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30" name="TextBox 29"/>
          <p:cNvSpPr txBox="1"/>
          <p:nvPr/>
        </p:nvSpPr>
        <p:spPr>
          <a:xfrm>
            <a:off x="8080591" y="3107077"/>
            <a:ext cx="42870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parl</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2454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accut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écrir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beb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6" name="donne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subTnLst>
                                    <p:audio>
                                      <p:cMediaNode>
                                        <p:cTn display="0" masterRel="sameClick">
                                          <p:stCondLst>
                                            <p:cond evt="begin" delay="0">
                                              <p:tn val="31"/>
                                            </p:cond>
                                          </p:stCondLst>
                                          <p:endCondLst>
                                            <p:cond evt="onStopAudio" delay="0">
                                              <p:tgtEl>
                                                <p:sldTgt/>
                                              </p:tgtEl>
                                            </p:cond>
                                          </p:endCondLst>
                                        </p:cTn>
                                        <p:tgtEl>
                                          <p:sndTgt r:embed="rId7" name="all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8" name="et.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9" name="par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 grpId="0" animBg="1"/>
      <p:bldP spid="34" grpId="0"/>
      <p:bldP spid="7" grpId="0"/>
      <p:bldP spid="18" grpId="0"/>
      <p:bldP spid="15" grpId="0"/>
      <p:bldP spid="20"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614" y="45341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1378" y="617539"/>
            <a:ext cx="551646" cy="535097"/>
          </a:xfrm>
          <a:prstGeom prst="rect">
            <a:avLst/>
          </a:prstGeom>
        </p:spPr>
      </p:pic>
      <p:sp>
        <p:nvSpPr>
          <p:cNvPr id="11" name="Rectangle 2"/>
          <p:cNvSpPr>
            <a:spLocks noChangeArrowheads="1"/>
          </p:cNvSpPr>
          <p:nvPr/>
        </p:nvSpPr>
        <p:spPr bwMode="auto">
          <a:xfrm>
            <a:off x="9978337" y="617541"/>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Rectangle 3"/>
          <p:cNvSpPr>
            <a:spLocks noChangeArrowheads="1"/>
          </p:cNvSpPr>
          <p:nvPr/>
        </p:nvSpPr>
        <p:spPr bwMode="auto">
          <a:xfrm>
            <a:off x="9975971" y="617539"/>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3" name="Line 4"/>
          <p:cNvSpPr>
            <a:spLocks noChangeShapeType="1"/>
          </p:cNvSpPr>
          <p:nvPr/>
        </p:nvSpPr>
        <p:spPr bwMode="auto">
          <a:xfrm>
            <a:off x="10661710" y="606113"/>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7"/>
          <p:cNvSpPr>
            <a:spLocks noChangeShapeType="1"/>
          </p:cNvSpPr>
          <p:nvPr/>
        </p:nvSpPr>
        <p:spPr bwMode="auto">
          <a:xfrm>
            <a:off x="10686398" y="60611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Line 9"/>
          <p:cNvSpPr>
            <a:spLocks noChangeShapeType="1"/>
          </p:cNvSpPr>
          <p:nvPr/>
        </p:nvSpPr>
        <p:spPr bwMode="auto">
          <a:xfrm>
            <a:off x="10661710" y="476237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6" name="Text Box 10"/>
          <p:cNvSpPr txBox="1">
            <a:spLocks noChangeArrowheads="1"/>
          </p:cNvSpPr>
          <p:nvPr/>
        </p:nvSpPr>
        <p:spPr bwMode="auto">
          <a:xfrm>
            <a:off x="10661710" y="2590015"/>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7" name="Text Box 12"/>
          <p:cNvSpPr txBox="1">
            <a:spLocks noChangeArrowheads="1"/>
          </p:cNvSpPr>
          <p:nvPr/>
        </p:nvSpPr>
        <p:spPr bwMode="auto">
          <a:xfrm>
            <a:off x="10903189" y="448262"/>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8" name="Text Box 14"/>
          <p:cNvSpPr txBox="1">
            <a:spLocks noChangeArrowheads="1"/>
          </p:cNvSpPr>
          <p:nvPr/>
        </p:nvSpPr>
        <p:spPr bwMode="auto">
          <a:xfrm>
            <a:off x="10878501" y="4581844"/>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9" name="Rectangle 18"/>
          <p:cNvSpPr/>
          <p:nvPr/>
        </p:nvSpPr>
        <p:spPr>
          <a:xfrm>
            <a:off x="9824743" y="4773798"/>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AutoShape 11">
            <a:hlinkClick r:id="" action="ppaction://noaction" highlightClick="1"/>
          </p:cNvPr>
          <p:cNvSpPr>
            <a:spLocks noChangeArrowheads="1"/>
          </p:cNvSpPr>
          <p:nvPr/>
        </p:nvSpPr>
        <p:spPr bwMode="auto">
          <a:xfrm>
            <a:off x="9715073" y="4992792"/>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7" name="TextBox 26"/>
          <p:cNvSpPr txBox="1"/>
          <p:nvPr/>
        </p:nvSpPr>
        <p:spPr>
          <a:xfrm>
            <a:off x="6281194" y="2241214"/>
            <a:ext cx="3007386" cy="1200329"/>
          </a:xfrm>
          <a:prstGeom prst="rect">
            <a:avLst/>
          </a:prstGeom>
          <a:noFill/>
        </p:spPr>
        <p:txBody>
          <a:bodyPr wrap="square" rtlCol="0">
            <a:spAutoFit/>
          </a:bodyPr>
          <a:lstStyle/>
          <a:p>
            <a:pPr algn="ctr"/>
            <a:r>
              <a:rPr lang="en-GB" sz="7200" dirty="0" err="1">
                <a:solidFill>
                  <a:srgbClr val="115076"/>
                </a:solidFill>
                <a:latin typeface="Century Gothic" panose="020B0502020202020204" pitchFamily="34" charset="0"/>
                <a:cs typeface="Calibri" panose="020F0502020204030204" pitchFamily="34" charset="0"/>
              </a:rPr>
              <a:t>b</a:t>
            </a:r>
            <a:r>
              <a:rPr lang="en-GB" sz="7200" dirty="0" err="1">
                <a:solidFill>
                  <a:srgbClr val="FA6500"/>
                </a:solidFill>
                <a:latin typeface="Century Gothic" panose="020B0502020202020204" pitchFamily="34" charset="0"/>
                <a:cs typeface="Calibri" panose="020F0502020204030204" pitchFamily="34" charset="0"/>
              </a:rPr>
              <a:t>é</a:t>
            </a:r>
            <a:r>
              <a:rPr lang="en-GB" sz="7200" dirty="0" err="1">
                <a:solidFill>
                  <a:srgbClr val="115076"/>
                </a:solidFill>
                <a:latin typeface="Century Gothic" panose="020B0502020202020204" pitchFamily="34" charset="0"/>
                <a:cs typeface="Calibri" panose="020F0502020204030204" pitchFamily="34" charset="0"/>
              </a:rPr>
              <a:t>b</a:t>
            </a:r>
            <a:r>
              <a:rPr lang="en-GB" sz="7200" dirty="0" err="1">
                <a:solidFill>
                  <a:srgbClr val="FA6500"/>
                </a:solidFill>
                <a:latin typeface="Century Gothic" panose="020B0502020202020204" pitchFamily="34" charset="0"/>
                <a:cs typeface="Calibri" panose="020F0502020204030204" pitchFamily="34" charset="0"/>
              </a:rPr>
              <a:t>é</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8" name="TextBox 27"/>
          <p:cNvSpPr txBox="1"/>
          <p:nvPr/>
        </p:nvSpPr>
        <p:spPr>
          <a:xfrm>
            <a:off x="3717583" y="3557099"/>
            <a:ext cx="3007386" cy="1200329"/>
          </a:xfrm>
          <a:prstGeom prst="rect">
            <a:avLst/>
          </a:prstGeom>
          <a:noFill/>
        </p:spPr>
        <p:txBody>
          <a:bodyPr wrap="square" rtlCol="0">
            <a:spAutoFit/>
          </a:bodyPr>
          <a:lstStyle/>
          <a:p>
            <a:pPr algn="ctr"/>
            <a:r>
              <a:rPr lang="en-GB" sz="7200" dirty="0">
                <a:solidFill>
                  <a:srgbClr val="FA6500"/>
                </a:solidFill>
                <a:latin typeface="Century Gothic" panose="020B0502020202020204" pitchFamily="34" charset="0"/>
                <a:cs typeface="Calibri" panose="020F0502020204030204" pitchFamily="34" charset="0"/>
              </a:rPr>
              <a:t>et</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9" name="TextBox 28"/>
          <p:cNvSpPr txBox="1"/>
          <p:nvPr/>
        </p:nvSpPr>
        <p:spPr>
          <a:xfrm>
            <a:off x="-374482" y="4651838"/>
            <a:ext cx="4301405" cy="1200329"/>
          </a:xfrm>
          <a:prstGeom prst="rect">
            <a:avLst/>
          </a:prstGeom>
          <a:noFill/>
        </p:spPr>
        <p:txBody>
          <a:bodyPr wrap="square" rtlCol="0">
            <a:spAutoFit/>
          </a:bodyPr>
          <a:lstStyle/>
          <a:p>
            <a:pPr algn="ctr"/>
            <a:r>
              <a:rPr lang="en-GB" sz="7200" dirty="0" err="1">
                <a:solidFill>
                  <a:srgbClr val="115076"/>
                </a:solidFill>
                <a:latin typeface="Century Gothic" panose="020B0502020202020204" pitchFamily="34" charset="0"/>
                <a:cs typeface="Calibri" panose="020F0502020204030204" pitchFamily="34" charset="0"/>
              </a:rPr>
              <a:t>all</a:t>
            </a:r>
            <a:r>
              <a:rPr lang="en-GB" sz="7200" dirty="0" err="1">
                <a:solidFill>
                  <a:srgbClr val="FA6500"/>
                </a:solidFill>
                <a:latin typeface="Century Gothic" panose="020B0502020202020204" pitchFamily="34" charset="0"/>
                <a:cs typeface="Calibri" panose="020F0502020204030204" pitchFamily="34" charset="0"/>
              </a:rPr>
              <a:t>er</a:t>
            </a:r>
            <a:endParaRPr lang="en-GB" sz="7200" dirty="0">
              <a:solidFill>
                <a:srgbClr val="FA6500"/>
              </a:solidFill>
              <a:latin typeface="Century Gothic" panose="020B0502020202020204" pitchFamily="34" charset="0"/>
              <a:cs typeface="Calibri" panose="020F0502020204030204" pitchFamily="34" charset="0"/>
            </a:endParaRPr>
          </a:p>
        </p:txBody>
      </p:sp>
      <p:sp>
        <p:nvSpPr>
          <p:cNvPr id="30" name="TextBox 29"/>
          <p:cNvSpPr txBox="1"/>
          <p:nvPr/>
        </p:nvSpPr>
        <p:spPr>
          <a:xfrm>
            <a:off x="2880011" y="531236"/>
            <a:ext cx="4287080" cy="1200329"/>
          </a:xfrm>
          <a:prstGeom prst="rect">
            <a:avLst/>
          </a:prstGeom>
          <a:noFill/>
        </p:spPr>
        <p:txBody>
          <a:bodyPr wrap="square" rtlCol="0">
            <a:spAutoFit/>
          </a:bodyPr>
          <a:lstStyle/>
          <a:p>
            <a:pPr algn="ctr"/>
            <a:r>
              <a:rPr lang="en-GB" sz="7200" dirty="0">
                <a:solidFill>
                  <a:srgbClr val="115076"/>
                </a:solidFill>
                <a:latin typeface="Century Gothic" panose="020B0502020202020204" pitchFamily="34" charset="0"/>
                <a:cs typeface="Calibri" panose="020F0502020204030204" pitchFamily="34" charset="0"/>
              </a:rPr>
              <a:t>donn</a:t>
            </a:r>
            <a:r>
              <a:rPr lang="en-GB" sz="7200" dirty="0">
                <a:solidFill>
                  <a:srgbClr val="FA6500"/>
                </a:solidFill>
                <a:latin typeface="Century Gothic" panose="020B0502020202020204" pitchFamily="34" charset="0"/>
                <a:cs typeface="Calibri" panose="020F0502020204030204" pitchFamily="34" charset="0"/>
              </a:rPr>
              <a:t>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31" name="TextBox 30"/>
          <p:cNvSpPr txBox="1"/>
          <p:nvPr/>
        </p:nvSpPr>
        <p:spPr>
          <a:xfrm>
            <a:off x="5482828" y="4988540"/>
            <a:ext cx="4287080" cy="1200329"/>
          </a:xfrm>
          <a:prstGeom prst="rect">
            <a:avLst/>
          </a:prstGeom>
          <a:noFill/>
        </p:spPr>
        <p:txBody>
          <a:bodyPr wrap="square" rtlCol="0">
            <a:spAutoFit/>
          </a:bodyPr>
          <a:lstStyle/>
          <a:p>
            <a:pPr algn="ctr"/>
            <a:r>
              <a:rPr lang="en-GB" sz="7200" dirty="0" err="1">
                <a:solidFill>
                  <a:srgbClr val="115076"/>
                </a:solidFill>
                <a:latin typeface="Century Gothic" panose="020B0502020202020204" pitchFamily="34" charset="0"/>
                <a:cs typeface="Calibri" panose="020F0502020204030204" pitchFamily="34" charset="0"/>
              </a:rPr>
              <a:t>parl</a:t>
            </a:r>
            <a:r>
              <a:rPr lang="en-GB" sz="7200" dirty="0" err="1">
                <a:solidFill>
                  <a:srgbClr val="FA6500"/>
                </a:solidFill>
                <a:latin typeface="Century Gothic" panose="020B0502020202020204" pitchFamily="34" charset="0"/>
                <a:cs typeface="Calibri" panose="020F0502020204030204" pitchFamily="34" charset="0"/>
              </a:rPr>
              <a:t>er</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32" name="TextBox 31"/>
          <p:cNvSpPr txBox="1"/>
          <p:nvPr/>
        </p:nvSpPr>
        <p:spPr>
          <a:xfrm>
            <a:off x="-2170423" y="2125658"/>
            <a:ext cx="9121870" cy="1200329"/>
          </a:xfrm>
          <a:prstGeom prst="rect">
            <a:avLst/>
          </a:prstGeom>
          <a:noFill/>
        </p:spPr>
        <p:txBody>
          <a:bodyPr wrap="square" rtlCol="0">
            <a:spAutoFit/>
          </a:bodyPr>
          <a:lstStyle/>
          <a:p>
            <a:pPr algn="ctr"/>
            <a:r>
              <a:rPr lang="en-GB" sz="7200" dirty="0" err="1">
                <a:solidFill>
                  <a:srgbClr val="FA6500"/>
                </a:solidFill>
                <a:latin typeface="Century Gothic" panose="020B0502020202020204" pitchFamily="34" charset="0"/>
                <a:cs typeface="Calibri" panose="020F0502020204030204" pitchFamily="34" charset="0"/>
              </a:rPr>
              <a:t>é</a:t>
            </a:r>
            <a:r>
              <a:rPr lang="en-GB" sz="7200" dirty="0" err="1">
                <a:solidFill>
                  <a:srgbClr val="115076"/>
                </a:solidFill>
                <a:latin typeface="Century Gothic" panose="020B0502020202020204" pitchFamily="34" charset="0"/>
                <a:cs typeface="Calibri" panose="020F0502020204030204" pitchFamily="34" charset="0"/>
              </a:rPr>
              <a:t>crire</a:t>
            </a:r>
            <a:endParaRPr lang="en-GB" sz="7200" b="1" dirty="0">
              <a:solidFill>
                <a:srgbClr val="7030A0"/>
              </a:solidFill>
              <a:latin typeface="Century Gothic" panose="020B0502020202020204" pitchFamily="34" charset="0"/>
              <a:cs typeface="Calibri" panose="020F0502020204030204" pitchFamily="34" charset="0"/>
            </a:endParaRPr>
          </a:p>
        </p:txBody>
      </p:sp>
      <p:sp>
        <p:nvSpPr>
          <p:cNvPr id="21" name="TextBox 20"/>
          <p:cNvSpPr txBox="1"/>
          <p:nvPr/>
        </p:nvSpPr>
        <p:spPr>
          <a:xfrm>
            <a:off x="7989127" y="6457367"/>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Sandra Underwood</a:t>
            </a:r>
          </a:p>
        </p:txBody>
      </p:sp>
    </p:spTree>
    <p:extLst>
      <p:ext uri="{BB962C8B-B14F-4D97-AF65-F5344CB8AC3E}">
        <p14:creationId xmlns:p14="http://schemas.microsoft.com/office/powerpoint/2010/main" val="52569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2"/>
                                        </p:tgtEl>
                                      </p:cBhvr>
                                    </p:animEffect>
                                    <p:set>
                                      <p:cBhvr>
                                        <p:cTn id="7" dur="1" fill="hold">
                                          <p:stCondLst>
                                            <p:cond delay="58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376</Words>
  <Application>Microsoft Macintosh PowerPoint</Application>
  <PresentationFormat>Widescreen</PresentationFormat>
  <Paragraphs>107</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Century Gothic</vt:lpstr>
      <vt:lpstr>Tw Cen MT</vt:lpstr>
      <vt:lpstr>1_Office Theme</vt:lpstr>
      <vt:lpstr>2_Office Theme</vt:lpstr>
      <vt:lpstr>NCELP Theme</vt:lpstr>
      <vt:lpstr>Phonics</vt:lpstr>
      <vt:lpstr>SFE</vt:lpstr>
      <vt:lpstr>SFE</vt:lpstr>
      <vt:lpstr>SFE</vt:lpstr>
      <vt:lpstr>é </vt:lpstr>
      <vt:lpstr>é </vt:lpstr>
      <vt:lpstr>é </vt:lpstr>
      <vt:lpstr>é</vt:lpstr>
      <vt:lpstr>PowerPoint Presentation</vt:lpstr>
      <vt:lpstr>PowerPoint Presentation</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319</cp:revision>
  <dcterms:created xsi:type="dcterms:W3CDTF">2019-10-14T11:05:21Z</dcterms:created>
  <dcterms:modified xsi:type="dcterms:W3CDTF">2020-02-09T21:38:14Z</dcterms:modified>
</cp:coreProperties>
</file>