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746" r:id="rId2"/>
    <p:sldId id="777" r:id="rId3"/>
    <p:sldId id="778" r:id="rId4"/>
    <p:sldId id="779" r:id="rId5"/>
    <p:sldId id="780" r:id="rId6"/>
    <p:sldId id="781" r:id="rId7"/>
    <p:sldId id="782" r:id="rId8"/>
    <p:sldId id="783" r:id="rId9"/>
    <p:sldId id="784" r:id="rId10"/>
    <p:sldId id="785" r:id="rId11"/>
    <p:sldId id="789" r:id="rId12"/>
    <p:sldId id="788"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entury Gothic" panose="020B0502020202020204" pitchFamily="34" charset="0"/>
      <p:regular r:id="rId19"/>
      <p:bold r:id="rId20"/>
      <p:italic r:id="rId21"/>
      <p:boldItalic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8" roundtripDataSignature="AMtx7mjOtHbAma5SdN7rinW1hD9fqj+sq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2E844B-6B75-447C-9319-0F99B0D69B9D}">
  <a:tblStyle styleId="{562E844B-6B75-447C-9319-0F99B0D69B9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8890173-11F6-4981-8073-898B6162F20F}" styleName="Table_1">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6E6"/>
          </a:solidFill>
        </a:fill>
      </a:tcStyle>
    </a:wholeTbl>
    <a:band1H>
      <a:tcTxStyle/>
      <a:tcStyle>
        <a:tcBdr/>
        <a:fill>
          <a:solidFill>
            <a:srgbClr val="FFECCA"/>
          </a:solidFill>
        </a:fill>
      </a:tcStyle>
    </a:band1H>
    <a:band2H>
      <a:tcTxStyle/>
      <a:tcStyle>
        <a:tcBdr/>
      </a:tcStyle>
    </a:band2H>
    <a:band1V>
      <a:tcTxStyle/>
      <a:tcStyle>
        <a:tcBdr/>
        <a:fill>
          <a:solidFill>
            <a:srgbClr val="FFECCA"/>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95680" autoAdjust="0"/>
  </p:normalViewPr>
  <p:slideViewPr>
    <p:cSldViewPr snapToGrid="0">
      <p:cViewPr varScale="1">
        <p:scale>
          <a:sx n="103" d="100"/>
          <a:sy n="103" d="100"/>
        </p:scale>
        <p:origin x="87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4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remind students of word order following a question word. To recap question words in German.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to bring up a brief reminder and example.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Ask students to shout out other question words they know.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to reveal answers.</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69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[9/9]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Note: with non-literal use of language, we do not expect students to be able to work out the meanings. The literal translation element elicits vocabulary knowledge. The non-literal translation element is information giving, and for linguistic interest.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435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 </a:t>
            </a:r>
            <a:r>
              <a:rPr lang="en-GB" b="0" i="0" dirty="0">
                <a:solidFill>
                  <a:srgbClr val="202124"/>
                </a:solidFill>
                <a:effectLst/>
                <a:latin typeface="arial" panose="020B0604020202020204" pitchFamily="34" charset="0"/>
              </a:rPr>
              <a:t>(Grey boxes higher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practise listening comprehension and WH-questions.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Note: </a:t>
            </a:r>
            <a:r>
              <a:rPr lang="en-GB" b="0" i="0" dirty="0">
                <a:solidFill>
                  <a:srgbClr val="222222"/>
                </a:solidFill>
                <a:effectLst/>
                <a:latin typeface="Calibri" panose="020F0502020204030204" pitchFamily="34" charset="0"/>
              </a:rPr>
              <a:t>for teaching and learning we have created this as a two-stage activity (listening, then reading) and as such, the listening contains an unknown word that is glossed. We don’t believe this will be a hindrance to students in identifying the correlation between question and statement.</a:t>
            </a: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02124"/>
                </a:solidFill>
                <a:effectLst/>
                <a:latin typeface="arial" panose="020B0604020202020204" pitchFamily="34" charset="0"/>
              </a:rPr>
              <a:t>Click on the audio buttons to play the sentences. </a:t>
            </a:r>
            <a:r>
              <a:rPr lang="en-GB" b="1" i="0" dirty="0">
                <a:solidFill>
                  <a:srgbClr val="202124"/>
                </a:solidFill>
                <a:effectLst/>
                <a:latin typeface="arial" panose="020B0604020202020204" pitchFamily="34" charset="0"/>
              </a:rPr>
              <a:t>Note</a:t>
            </a:r>
            <a:r>
              <a:rPr lang="en-GB" b="0" i="0" dirty="0">
                <a:solidFill>
                  <a:srgbClr val="202124"/>
                </a:solidFill>
                <a:effectLst/>
                <a:latin typeface="arial" panose="020B0604020202020204" pitchFamily="34" charset="0"/>
              </a:rPr>
              <a:t>: the last two sentences contain higher-only vocabulary. Their corresponding questions have not been marked grey as this would give away too large a clue!</a:t>
            </a:r>
          </a:p>
          <a:p>
            <a:pPr marL="228600" indent="-228600">
              <a:buAutoNum type="arabicPeriod"/>
            </a:pPr>
            <a:r>
              <a:rPr lang="en-GB" b="0" i="0" dirty="0">
                <a:solidFill>
                  <a:srgbClr val="202124"/>
                </a:solidFill>
                <a:effectLst/>
                <a:latin typeface="arial" panose="020B0604020202020204" pitchFamily="34" charset="0"/>
              </a:rPr>
              <a:t>Students listen and note down which question is answered by the sentence.</a:t>
            </a:r>
          </a:p>
          <a:p>
            <a:pPr marL="228600" indent="-228600">
              <a:buAutoNum type="arabicPeriod"/>
            </a:pPr>
            <a:r>
              <a:rPr lang="en-GB" b="0" i="0" dirty="0">
                <a:solidFill>
                  <a:srgbClr val="202124"/>
                </a:solidFill>
                <a:effectLst/>
                <a:latin typeface="arial" panose="020B0604020202020204" pitchFamily="34" charset="0"/>
              </a:rPr>
              <a:t>Click to reveal answers.</a:t>
            </a:r>
          </a:p>
          <a:p>
            <a:pPr marL="228600" indent="-228600">
              <a:buAutoNum type="arabicPeriod"/>
            </a:pPr>
            <a:endParaRPr lang="en-GB" b="0" i="0" dirty="0">
              <a:solidFill>
                <a:srgbClr val="202124"/>
              </a:solidFill>
              <a:effectLst/>
              <a:latin typeface="arial" panose="020B0604020202020204" pitchFamily="34" charset="0"/>
            </a:endParaRPr>
          </a:p>
          <a:p>
            <a:pPr marL="0" indent="0">
              <a:buNone/>
            </a:pPr>
            <a:r>
              <a:rPr lang="en-GB" b="1" i="0" dirty="0">
                <a:solidFill>
                  <a:srgbClr val="202124"/>
                </a:solidFill>
                <a:effectLst/>
                <a:latin typeface="arial" panose="020B0604020202020204" pitchFamily="34" charset="0"/>
              </a:rPr>
              <a:t>Transcript</a:t>
            </a:r>
            <a:r>
              <a:rPr lang="en-GB" b="0" i="0" dirty="0">
                <a:solidFill>
                  <a:srgbClr val="202124"/>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1.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Das Saterland ist nicht groß. Es hat nur drei Dörfer: Ramsloh, </a:t>
            </a:r>
            <a:r>
              <a:rPr kumimoji="0" lang="de-DE" sz="1200" b="0" i="0" u="none" strike="noStrike" kern="1200" cap="none" spc="0" normalizeH="0" baseline="0" noProof="0" dirty="0" err="1">
                <a:ln>
                  <a:noFill/>
                </a:ln>
                <a:solidFill>
                  <a:srgbClr val="525050"/>
                </a:solidFill>
                <a:effectLst/>
                <a:uLnTx/>
                <a:uFillTx/>
                <a:latin typeface="Century Gothic"/>
                <a:ea typeface="+mn-ea"/>
                <a:cs typeface="+mn-cs"/>
              </a:rPr>
              <a:t>Strücklingen</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 und Scharrel. </a:t>
            </a: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02124"/>
                </a:solidFill>
                <a:effectLst/>
                <a:latin typeface="arial" panose="020B0604020202020204" pitchFamily="34" charset="0"/>
              </a:rPr>
              <a:t>2.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eine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ziemlich</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unbekannte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 in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Norddeutschland</a:t>
            </a:r>
            <a:r>
              <a:rPr kumimoji="0" lang="en-GB" sz="1200" b="0" i="0" u="none" strike="noStrike" kern="1200" cap="none" spc="0" normalizeH="0" baseline="0" noProof="0" dirty="0">
                <a:ln>
                  <a:noFill/>
                </a:ln>
                <a:solidFill>
                  <a:srgbClr val="525050"/>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3. </a:t>
            </a:r>
            <a:r>
              <a:rPr kumimoji="0" lang="en-GB" sz="1200" b="0" i="0" u="none" strike="noStrike" kern="1200" cap="none" spc="0" normalizeH="0" baseline="0" noProof="0" dirty="0" err="1">
                <a:ln>
                  <a:noFill/>
                </a:ln>
                <a:solidFill>
                  <a:srgbClr val="525050"/>
                </a:solidFill>
                <a:effectLst/>
                <a:uLnTx/>
                <a:uFillTx/>
                <a:latin typeface="Century Gothic"/>
                <a:ea typeface="+mn-ea"/>
                <a:cs typeface="+mn-cs"/>
              </a:rPr>
              <a:t>Frühe</a:t>
            </a:r>
            <a:r>
              <a:rPr lang="de-DE" sz="18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r ist man nur </a:t>
            </a:r>
            <a:r>
              <a:rPr lang="de-DE" sz="1800" b="0" u="none"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mit dem Boot über einen See ins </a:t>
            </a:r>
            <a:r>
              <a:rPr lang="de-DE" sz="1800" dirty="0">
                <a:solidFill>
                  <a:srgbClr val="1F4E79"/>
                </a:solidFill>
                <a:effectLst/>
                <a:latin typeface="Calibri" panose="020F0502020204030204" pitchFamily="34" charset="0"/>
                <a:ea typeface="Times New Roman" panose="02020603050405020304" pitchFamily="18" charset="0"/>
                <a:cs typeface="Calibri" panose="020F0502020204030204" pitchFamily="34" charset="0"/>
              </a:rPr>
              <a:t>Saterland gekommen. Das ist auch der Grund, warum es Saterfriesisch heute noch gibt!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1F4E79"/>
                </a:solidFill>
                <a:effectLst/>
                <a:uLnTx/>
                <a:uFillTx/>
                <a:latin typeface="Calibri" panose="020F0502020204030204" pitchFamily="34" charset="0"/>
                <a:ea typeface="+mn-ea"/>
                <a:cs typeface="Calibri" panose="020F0502020204030204" pitchFamily="34" charset="0"/>
              </a:rPr>
              <a:t>4.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Man kommt jetzt leichter ins Saterland, weil der See weniger Wasser hat. Man braucht kein Boot mehr.</a:t>
            </a:r>
            <a:endParaRPr kumimoji="0" lang="en-GB"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25050"/>
                </a:solidFill>
                <a:effectLst/>
                <a:uLnTx/>
                <a:uFillTx/>
                <a:latin typeface="Century Gothic"/>
                <a:ea typeface="+mn-ea"/>
                <a:cs typeface="+mn-cs"/>
              </a:rPr>
              <a:t>5. </a:t>
            </a:r>
            <a:r>
              <a:rPr kumimoji="0" lang="de-DE" sz="1200" b="0" i="0" u="none" strike="noStrike" kern="1200" cap="none" spc="0" normalizeH="0" baseline="0" noProof="0" dirty="0">
                <a:ln>
                  <a:noFill/>
                </a:ln>
                <a:solidFill>
                  <a:srgbClr val="525050"/>
                </a:solidFill>
                <a:effectLst/>
                <a:uLnTx/>
                <a:uFillTx/>
                <a:latin typeface="Century Gothic"/>
                <a:ea typeface="+mn-ea"/>
                <a:cs typeface="+mn-cs"/>
              </a:rPr>
              <a:t>Das Saterland liegt in der Nähe von Oldenburg in Niedersachsen.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6. Sie haben ihre Sprache nach England gebracht. Schon im Mittelalter sind Boote von Friesland nach England gefahren.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7. </a:t>
            </a:r>
            <a:r>
              <a:rPr kumimoji="0" lang="de-DE" sz="1200" b="0" i="0" u="none" strike="noStrike" kern="1200" cap="none" spc="0" normalizeH="0" baseline="0" noProof="0" dirty="0">
                <a:ln>
                  <a:noFill/>
                </a:ln>
                <a:solidFill>
                  <a:srgbClr val="FFFFFF"/>
                </a:solidFill>
                <a:effectLst/>
                <a:uLnTx/>
                <a:uFillTx/>
                <a:latin typeface="Century Gothic"/>
                <a:ea typeface="+mn-ea"/>
                <a:cs typeface="+mn-cs"/>
              </a:rPr>
              <a:t>Man weiß das, weil  Englisch und Friesisch* ursprünglich sehr ähnlich waren. </a:t>
            </a:r>
            <a:endParaRPr kumimoji="0" lang="en-GB" sz="1200" b="0" i="0" u="none" strike="noStrike" kern="1200" cap="none" spc="0" normalizeH="0" baseline="0" noProof="0" dirty="0">
              <a:ln>
                <a:noFill/>
              </a:ln>
              <a:solidFill>
                <a:srgbClr val="FFFFFF"/>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525050"/>
                </a:solidFill>
                <a:effectLst/>
                <a:uLnTx/>
                <a:uFillTx/>
                <a:latin typeface="Century Gothic"/>
                <a:ea typeface="+mn-ea"/>
                <a:cs typeface="+mn-cs"/>
              </a:rPr>
              <a:t>8. </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Die Menschen in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Saterland</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sprechen</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Sie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eine</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Minderheit</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Nur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ungefähr</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2000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Personen</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 verstehen </a:t>
            </a:r>
            <a:r>
              <a:rPr kumimoji="0" lang="en-GB" sz="12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1200" b="0" i="0" u="none" strike="noStrike" kern="1200" cap="none" spc="0" normalizeH="0" baseline="0" noProof="0" dirty="0">
                <a:ln>
                  <a:noFill/>
                </a:ln>
                <a:solidFill>
                  <a:srgbClr val="FFFFFF"/>
                </a:solidFill>
                <a:effectLst/>
                <a:uLnTx/>
                <a:uFillTx/>
                <a:latin typeface="Century Gothic"/>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Friesisch</a:t>
            </a:r>
            <a:r>
              <a:rPr lang="en-GB" dirty="0">
                <a:solidFill>
                  <a:srgbClr val="000000"/>
                </a:solidFill>
                <a:effectLst/>
                <a:latin typeface="Century Gothic" panose="020B0502020202020204" pitchFamily="34" charset="0"/>
              </a:rPr>
              <a:t> [&gt;5009]</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200" b="0" i="0" u="none" strike="noStrike" kern="1200" cap="none" spc="0" normalizeH="0" baseline="0" noProof="0" dirty="0">
              <a:ln>
                <a:noFill/>
              </a:ln>
              <a:solidFill>
                <a:srgbClr val="52505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525050"/>
              </a:solidFill>
              <a:effectLst/>
              <a:uLnTx/>
              <a:uFillTx/>
              <a:latin typeface="Century Gothic"/>
              <a:ea typeface="+mn-ea"/>
              <a:cs typeface="+mn-cs"/>
            </a:endParaRPr>
          </a:p>
          <a:p>
            <a:pPr marL="0" inden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3379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F+H </a:t>
            </a:r>
            <a:r>
              <a:rPr lang="en-GB" b="0" i="0" dirty="0">
                <a:solidFill>
                  <a:srgbClr val="202124"/>
                </a:solidFill>
                <a:effectLst/>
                <a:latin typeface="arial" panose="020B0604020202020204" pitchFamily="34" charset="0"/>
              </a:rPr>
              <a:t>(Grey boxes higher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Timing</a:t>
            </a:r>
            <a:r>
              <a:rPr lang="en-GB" b="0" i="0" dirty="0">
                <a:solidFill>
                  <a:srgbClr val="202124"/>
                </a:solidFill>
                <a:effectLst/>
                <a:latin typeface="arial" panose="020B0604020202020204" pitchFamily="34" charset="0"/>
              </a:rPr>
              <a:t>: 5 minutes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Aim</a:t>
            </a:r>
            <a:r>
              <a:rPr lang="en-GB" b="0" i="0" dirty="0">
                <a:solidFill>
                  <a:srgbClr val="202124"/>
                </a:solidFill>
                <a:effectLst/>
                <a:latin typeface="arial" panose="020B0604020202020204" pitchFamily="34" charset="0"/>
              </a:rPr>
              <a:t>: to practise WH-questions with WO2 in a reading exercise.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202124"/>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202124"/>
                </a:solidFill>
                <a:effectLst/>
                <a:latin typeface="arial" panose="020B0604020202020204" pitchFamily="34" charset="0"/>
              </a:rPr>
              <a:t>Procedure</a:t>
            </a:r>
            <a:r>
              <a:rPr lang="en-GB" b="0" i="0" dirty="0">
                <a:solidFill>
                  <a:srgbClr val="202124"/>
                </a:solidFill>
                <a:effectLst/>
                <a:latin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solidFill>
                  <a:srgbClr val="222222"/>
                </a:solidFill>
                <a:effectLst/>
                <a:latin typeface="Calibri" panose="020F0502020204030204" pitchFamily="34" charset="0"/>
              </a:rPr>
              <a:t>The teacher asks the questions in a random order and students respond by reading aloud the correct answer.</a:t>
            </a:r>
          </a:p>
          <a:p>
            <a:pPr marL="228600" indent="-228600">
              <a:buAutoNum type="arabicPeriod"/>
            </a:pPr>
            <a:r>
              <a:rPr lang="en-GB" b="0" i="0" dirty="0">
                <a:solidFill>
                  <a:srgbClr val="202124"/>
                </a:solidFill>
                <a:effectLst/>
                <a:latin typeface="arial" panose="020B0604020202020204" pitchFamily="34" charset="0"/>
              </a:rPr>
              <a:t>Click to reveal the questions.</a:t>
            </a:r>
          </a:p>
          <a:p>
            <a:pPr marL="228600" indent="-228600">
              <a:buAutoNum type="arabicPeriod"/>
            </a:pPr>
            <a:r>
              <a:rPr lang="en-GB" b="0" i="0" dirty="0">
                <a:solidFill>
                  <a:srgbClr val="222222"/>
                </a:solidFill>
                <a:effectLst/>
                <a:latin typeface="Calibri" panose="020F0502020204030204" pitchFamily="34" charset="0"/>
              </a:rPr>
              <a:t>Students summarise what they have found out about </a:t>
            </a:r>
            <a:r>
              <a:rPr lang="en-GB" b="0" i="0" dirty="0" err="1">
                <a:solidFill>
                  <a:srgbClr val="222222"/>
                </a:solidFill>
                <a:effectLst/>
                <a:latin typeface="Calibri" panose="020F0502020204030204" pitchFamily="34" charset="0"/>
              </a:rPr>
              <a:t>Friesisch</a:t>
            </a:r>
            <a:r>
              <a:rPr lang="en-GB" b="0" i="0" dirty="0">
                <a:solidFill>
                  <a:srgbClr val="222222"/>
                </a:solidFill>
                <a:effectLst/>
                <a:latin typeface="Calibri" panose="020F0502020204030204" pitchFamily="34" charset="0"/>
              </a:rPr>
              <a:t> in English</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4088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 </a:t>
            </a:r>
          </a:p>
          <a:p>
            <a:r>
              <a:rPr lang="en-GB" b="1" dirty="0"/>
              <a:t>Timing: </a:t>
            </a:r>
            <a:r>
              <a:rPr lang="en-GB" b="0" dirty="0"/>
              <a:t>8 minutes</a:t>
            </a:r>
          </a:p>
          <a:p>
            <a:r>
              <a:rPr lang="en-GB" b="1" dirty="0"/>
              <a:t>Slide 1/9</a:t>
            </a:r>
            <a:br>
              <a:rPr lang="en-GB" dirty="0"/>
            </a:br>
            <a:br>
              <a:rPr lang="en-GB" b="1" dirty="0"/>
            </a:br>
            <a:r>
              <a:rPr lang="en-GB" b="1" dirty="0"/>
              <a:t>Aim: </a:t>
            </a:r>
            <a:r>
              <a:rPr lang="en-GB" b="0" dirty="0"/>
              <a:t>to practise interrogatives and learn about German culture.</a:t>
            </a:r>
            <a:br>
              <a:rPr lang="en-GB" dirty="0"/>
            </a:br>
            <a:br>
              <a:rPr lang="en-GB" dirty="0"/>
            </a:br>
            <a:r>
              <a:rPr lang="en-GB" b="1" dirty="0"/>
              <a:t>Procedure:</a:t>
            </a:r>
            <a:br>
              <a:rPr lang="en-GB" dirty="0"/>
            </a:br>
            <a:r>
              <a:rPr lang="en-GB" dirty="0"/>
              <a:t>1. Click to reveal each slide.</a:t>
            </a:r>
          </a:p>
          <a:p>
            <a:r>
              <a:rPr lang="en-GB" dirty="0"/>
              <a:t>2. Students write down which answer they think is right.</a:t>
            </a:r>
          </a:p>
          <a:p>
            <a:r>
              <a:rPr lang="en-GB" dirty="0"/>
              <a:t>3. Click to reveal the correct answer, students mark their answer.</a:t>
            </a:r>
          </a:p>
          <a:p>
            <a:r>
              <a:rPr lang="en-GB" dirty="0"/>
              <a:t>4. On the final slide, click through the animations to reveal the German saying for how many answers they got right. </a:t>
            </a:r>
          </a:p>
          <a:p>
            <a:r>
              <a:rPr lang="en-GB" dirty="0"/>
              <a:t>5. Students are not expected to know what each of the idioms mean, they are there for interest and to learn more about German culture. The teacher will need to explain each meaning.</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Word frequency of unknown words (1 is the most frequent word in German): </a:t>
            </a:r>
            <a:r>
              <a:rPr lang="de-DE" sz="1200" dirty="0">
                <a:effectLst/>
                <a:latin typeface="+mj-lt"/>
                <a:ea typeface="Calibri" panose="020F0502020204030204" pitchFamily="34" charset="0"/>
                <a:cs typeface="Times New Roman" panose="02020603050405020304" pitchFamily="18" charset="0"/>
              </a:rPr>
              <a:t>Kanzler</a:t>
            </a:r>
            <a:r>
              <a:rPr lang="en-GB" dirty="0">
                <a:solidFill>
                  <a:srgbClr val="000000"/>
                </a:solidFill>
                <a:effectLst/>
                <a:latin typeface="Century Gothic" panose="020B0502020202020204" pitchFamily="34" charset="0"/>
              </a:rPr>
              <a:t> [1983]</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i="1" dirty="0"/>
              <a:t>Source:  Jones, R.L. &amp; </a:t>
            </a:r>
            <a:r>
              <a:rPr lang="en-US" i="1" dirty="0" err="1"/>
              <a:t>Tschirner</a:t>
            </a:r>
            <a:r>
              <a:rPr lang="en-US" i="1" dirty="0"/>
              <a:t>, E. (2019). A frequency dictionary of German: core vocabulary for learners. Routledge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dirty="0">
              <a:solidFill>
                <a:srgbClr val="52505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758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392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[3/9]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232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[4/9]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12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[5/9]</a:t>
            </a:r>
            <a:br>
              <a:rPr lang="en-GB" dirty="0"/>
            </a:br>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642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[6/9]</a:t>
            </a:r>
          </a:p>
          <a:p>
            <a:r>
              <a:rPr lang="en-GB" dirty="0"/>
              <a:t>Angela Merkel By © </a:t>
            </a:r>
            <a:r>
              <a:rPr lang="en-GB" dirty="0" err="1"/>
              <a:t>Raimond</a:t>
            </a:r>
            <a:r>
              <a:rPr lang="en-GB" dirty="0"/>
              <a:t> </a:t>
            </a:r>
            <a:r>
              <a:rPr lang="en-GB" dirty="0" err="1"/>
              <a:t>Spekking</a:t>
            </a:r>
            <a:r>
              <a:rPr lang="en-GB" dirty="0"/>
              <a:t> / CC BY-SA 4.0 (via Wikimedia Commons), CC BY-SA 4.0, https://commons.wikimedia.org/w/index.php?curid=96378820</a:t>
            </a:r>
          </a:p>
          <a:p>
            <a:endParaRPr lang="en-GB" dirty="0"/>
          </a:p>
          <a:p>
            <a:r>
              <a:rPr lang="en-GB" dirty="0"/>
              <a:t>Olaf Scholz </a:t>
            </a:r>
            <a:r>
              <a:rPr lang="fi-FI" dirty="0"/>
              <a:t>By FinnishGovernment - Pääministeri Marinin ja liittokansleri Scholzin tapaaminen 16.3.2022, CC BY 2.0, https://commons.wikimedia.org/w/index.php?curid=117080123</a:t>
            </a:r>
          </a:p>
          <a:p>
            <a:endParaRPr lang="fi-FI" dirty="0"/>
          </a:p>
          <a:p>
            <a:r>
              <a:rPr lang="fi-FI" dirty="0"/>
              <a:t>Emmanuel Macron </a:t>
            </a:r>
            <a:r>
              <a:rPr lang="en-GB" dirty="0"/>
              <a:t>By President.gov.ua, CC BY 4.0, https://commons.wikimedia.org/w/index.php?curid=119423950</a:t>
            </a:r>
          </a:p>
          <a:p>
            <a:br>
              <a:rPr lang="en-GB" b="1" dirty="0"/>
            </a:b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331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000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64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23"/>
        <p:cNvGrpSpPr/>
        <p:nvPr/>
      </p:nvGrpSpPr>
      <p:grpSpPr>
        <a:xfrm>
          <a:off x="0" y="0"/>
          <a:ext cx="0" cy="0"/>
          <a:chOff x="0" y="0"/>
          <a:chExt cx="0" cy="0"/>
        </a:xfrm>
      </p:grpSpPr>
      <p:sp>
        <p:nvSpPr>
          <p:cNvPr id="24" name="Google Shape;24;p22"/>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45"/>
        <p:cNvGrpSpPr/>
        <p:nvPr/>
      </p:nvGrpSpPr>
      <p:grpSpPr>
        <a:xfrm>
          <a:off x="0" y="0"/>
          <a:ext cx="0" cy="0"/>
          <a:chOff x="0" y="0"/>
          <a:chExt cx="0" cy="0"/>
        </a:xfrm>
      </p:grpSpPr>
      <p:sp>
        <p:nvSpPr>
          <p:cNvPr id="46" name="Google Shape;46;p31"/>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1"/>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1"/>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1"/>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1"/>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1"/>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1"/>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55"/>
        <p:cNvGrpSpPr/>
        <p:nvPr/>
      </p:nvGrpSpPr>
      <p:grpSpPr>
        <a:xfrm>
          <a:off x="0" y="0"/>
          <a:ext cx="0" cy="0"/>
          <a:chOff x="0" y="0"/>
          <a:chExt cx="0" cy="0"/>
        </a:xfrm>
      </p:grpSpPr>
      <p:sp>
        <p:nvSpPr>
          <p:cNvPr id="56" name="Google Shape;56;p32"/>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2"/>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2"/>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2"/>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2"/>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2"/>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2"/>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2"/>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19956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25"/>
        <p:cNvGrpSpPr/>
        <p:nvPr/>
      </p:nvGrpSpPr>
      <p:grpSpPr>
        <a:xfrm>
          <a:off x="0" y="0"/>
          <a:ext cx="0" cy="0"/>
          <a:chOff x="0" y="0"/>
          <a:chExt cx="0" cy="0"/>
        </a:xfrm>
      </p:grpSpPr>
      <p:sp>
        <p:nvSpPr>
          <p:cNvPr id="26" name="Google Shape;26;p23"/>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28"/>
        <p:cNvGrpSpPr/>
        <p:nvPr/>
      </p:nvGrpSpPr>
      <p:grpSpPr>
        <a:xfrm>
          <a:off x="0" y="0"/>
          <a:ext cx="0" cy="0"/>
          <a:chOff x="0" y="0"/>
          <a:chExt cx="0" cy="0"/>
        </a:xfrm>
      </p:grpSpPr>
      <p:sp>
        <p:nvSpPr>
          <p:cNvPr id="29" name="Google Shape;29;p25"/>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5"/>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5"/>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32"/>
        <p:cNvGrpSpPr/>
        <p:nvPr/>
      </p:nvGrpSpPr>
      <p:grpSpPr>
        <a:xfrm>
          <a:off x="0" y="0"/>
          <a:ext cx="0" cy="0"/>
          <a:chOff x="0" y="0"/>
          <a:chExt cx="0" cy="0"/>
        </a:xfrm>
      </p:grpSpPr>
      <p:sp>
        <p:nvSpPr>
          <p:cNvPr id="33" name="Google Shape;33;p26"/>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6"/>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35"/>
        <p:cNvGrpSpPr/>
        <p:nvPr/>
      </p:nvGrpSpPr>
      <p:grpSpPr>
        <a:xfrm>
          <a:off x="0" y="0"/>
          <a:ext cx="0" cy="0"/>
          <a:chOff x="0" y="0"/>
          <a:chExt cx="0" cy="0"/>
        </a:xfrm>
      </p:grpSpPr>
      <p:sp>
        <p:nvSpPr>
          <p:cNvPr id="36" name="Google Shape;36;p27"/>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38"/>
        <p:cNvGrpSpPr/>
        <p:nvPr/>
      </p:nvGrpSpPr>
      <p:grpSpPr>
        <a:xfrm>
          <a:off x="0" y="0"/>
          <a:ext cx="0" cy="0"/>
          <a:chOff x="0" y="0"/>
          <a:chExt cx="0" cy="0"/>
        </a:xfrm>
      </p:grpSpPr>
      <p:sp>
        <p:nvSpPr>
          <p:cNvPr id="39" name="Google Shape;39;p28"/>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40"/>
        <p:cNvGrpSpPr/>
        <p:nvPr/>
      </p:nvGrpSpPr>
      <p:grpSpPr>
        <a:xfrm>
          <a:off x="0" y="0"/>
          <a:ext cx="0" cy="0"/>
          <a:chOff x="0" y="0"/>
          <a:chExt cx="0" cy="0"/>
        </a:xfrm>
      </p:grpSpPr>
      <p:sp>
        <p:nvSpPr>
          <p:cNvPr id="41" name="Google Shape;41;p29"/>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29"/>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43"/>
        <p:cNvGrpSpPr/>
        <p:nvPr/>
      </p:nvGrpSpPr>
      <p:grpSpPr>
        <a:xfrm>
          <a:off x="0" y="0"/>
          <a:ext cx="0" cy="0"/>
          <a:chOff x="0" y="0"/>
          <a:chExt cx="0" cy="0"/>
        </a:xfrm>
      </p:grpSpPr>
      <p:sp>
        <p:nvSpPr>
          <p:cNvPr id="44" name="Google Shape;44;p30"/>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gif"/><Relationship Id="rId5" Type="http://schemas.openxmlformats.org/officeDocument/2006/relationships/image" Target="../media/image5.gif"/><Relationship Id="rId4" Type="http://schemas.openxmlformats.org/officeDocument/2006/relationships/image" Target="../media/image4.jpe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2.wav"/><Relationship Id="rId7" Type="http://schemas.openxmlformats.org/officeDocument/2006/relationships/audio" Target="../media/audio6.wav"/><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audio" Target="../media/audio9.wav"/><Relationship Id="rId4" Type="http://schemas.openxmlformats.org/officeDocument/2006/relationships/audio" Target="../media/audio3.wav"/><Relationship Id="rId9" Type="http://schemas.openxmlformats.org/officeDocument/2006/relationships/audio" Target="../media/audio8.wav"/></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95AA-3127-54F0-4003-F34B47C0D913}"/>
              </a:ext>
            </a:extLst>
          </p:cNvPr>
          <p:cNvSpPr>
            <a:spLocks noGrp="1"/>
          </p:cNvSpPr>
          <p:nvPr>
            <p:ph type="title"/>
          </p:nvPr>
        </p:nvSpPr>
        <p:spPr/>
        <p:txBody>
          <a:bodyPr/>
          <a:lstStyle/>
          <a:p>
            <a:r>
              <a:rPr lang="en-GB" dirty="0"/>
              <a:t>WH question words</a:t>
            </a:r>
          </a:p>
        </p:txBody>
      </p:sp>
      <p:sp>
        <p:nvSpPr>
          <p:cNvPr id="3" name="Text Placeholder 2">
            <a:extLst>
              <a:ext uri="{FF2B5EF4-FFF2-40B4-BE49-F238E27FC236}">
                <a16:creationId xmlns:a16="http://schemas.microsoft.com/office/drawing/2014/main" id="{60C41817-B3C5-E1C0-166B-BF2A9FE1C926}"/>
              </a:ext>
            </a:extLst>
          </p:cNvPr>
          <p:cNvSpPr>
            <a:spLocks noGrp="1"/>
          </p:cNvSpPr>
          <p:nvPr>
            <p:ph type="body" sz="quarter" idx="10"/>
          </p:nvPr>
        </p:nvSpPr>
        <p:spPr/>
        <p:txBody>
          <a:bodyPr/>
          <a:lstStyle/>
          <a:p>
            <a:r>
              <a:rPr lang="en-GB" dirty="0"/>
              <a:t>As you know, to form an open question, we use a </a:t>
            </a:r>
            <a:r>
              <a:rPr lang="en-GB" i="1" dirty="0"/>
              <a:t>question word </a:t>
            </a:r>
            <a:r>
              <a:rPr lang="en-GB" dirty="0"/>
              <a:t>before the </a:t>
            </a:r>
            <a:r>
              <a:rPr lang="en-GB" i="1" dirty="0"/>
              <a:t>verb, </a:t>
            </a:r>
            <a:r>
              <a:rPr lang="en-GB" dirty="0"/>
              <a:t>followed by the </a:t>
            </a:r>
            <a:r>
              <a:rPr lang="en-GB" i="1" dirty="0"/>
              <a:t>subject. </a:t>
            </a:r>
            <a:endParaRPr lang="en-GB" dirty="0"/>
          </a:p>
          <a:p>
            <a:endParaRPr lang="en-GB" dirty="0"/>
          </a:p>
        </p:txBody>
      </p:sp>
      <p:sp>
        <p:nvSpPr>
          <p:cNvPr id="25" name="Speech Bubble: Rectangle with Corners Rounded 24">
            <a:extLst>
              <a:ext uri="{FF2B5EF4-FFF2-40B4-BE49-F238E27FC236}">
                <a16:creationId xmlns:a16="http://schemas.microsoft.com/office/drawing/2014/main" id="{1D28566C-1F62-098F-B51E-E06A3233B82E}"/>
              </a:ext>
            </a:extLst>
          </p:cNvPr>
          <p:cNvSpPr/>
          <p:nvPr/>
        </p:nvSpPr>
        <p:spPr>
          <a:xfrm>
            <a:off x="8663834" y="4023497"/>
            <a:ext cx="1865274" cy="750626"/>
          </a:xfrm>
          <a:prstGeom prst="wedgeRoundRectCallout">
            <a:avLst>
              <a:gd name="adj1" fmla="val -76552"/>
              <a:gd name="adj2" fmla="val 1982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Was/</a:t>
            </a:r>
            <a:b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b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was für?</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6" name="Speech Bubble: Rectangle with Corners Rounded 25">
            <a:extLst>
              <a:ext uri="{FF2B5EF4-FFF2-40B4-BE49-F238E27FC236}">
                <a16:creationId xmlns:a16="http://schemas.microsoft.com/office/drawing/2014/main" id="{2B2DA7A2-1924-E53D-08BA-469A5F506BE8}"/>
              </a:ext>
            </a:extLst>
          </p:cNvPr>
          <p:cNvSpPr/>
          <p:nvPr/>
        </p:nvSpPr>
        <p:spPr>
          <a:xfrm>
            <a:off x="5361181" y="5415665"/>
            <a:ext cx="1469638" cy="461737"/>
          </a:xfrm>
          <a:prstGeom prst="wedgeRoundRectCallout">
            <a:avLst>
              <a:gd name="adj1" fmla="val -66031"/>
              <a:gd name="adj2" fmla="val 2171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Wann</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7" name="Speech Bubble: Rectangle with Corners Rounded 26">
            <a:extLst>
              <a:ext uri="{FF2B5EF4-FFF2-40B4-BE49-F238E27FC236}">
                <a16:creationId xmlns:a16="http://schemas.microsoft.com/office/drawing/2014/main" id="{413C304B-F29A-9160-C1DB-FFC55E62CC31}"/>
              </a:ext>
            </a:extLst>
          </p:cNvPr>
          <p:cNvSpPr/>
          <p:nvPr/>
        </p:nvSpPr>
        <p:spPr>
          <a:xfrm>
            <a:off x="2047602" y="3458477"/>
            <a:ext cx="1110511" cy="471229"/>
          </a:xfrm>
          <a:prstGeom prst="wedgeRoundRectCallout">
            <a:avLst>
              <a:gd name="adj1" fmla="val -72597"/>
              <a:gd name="adj2" fmla="val 19068"/>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Wie?</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21FCFC29-C85B-19A4-DDDE-54A14DAC3ABE}"/>
              </a:ext>
            </a:extLst>
          </p:cNvPr>
          <p:cNvSpPr/>
          <p:nvPr/>
        </p:nvSpPr>
        <p:spPr>
          <a:xfrm>
            <a:off x="9776912" y="2718309"/>
            <a:ext cx="2110288" cy="863929"/>
          </a:xfrm>
          <a:prstGeom prst="wedgeRoundRectCallout">
            <a:avLst>
              <a:gd name="adj1" fmla="val -65262"/>
              <a:gd name="adj2" fmla="val 23398"/>
              <a:gd name="adj3" fmla="val 16667"/>
            </a:avLst>
          </a:prstGeom>
          <a:solidFill>
            <a:schemeClr val="tx2"/>
          </a:solidFill>
          <a:ln w="12700" cap="flat" cmpd="sng" algn="ctr">
            <a:solidFill>
              <a:schemeClr val="tx2"/>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Wo/</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wohin</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woher</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31" name="Picture 30">
            <a:extLst>
              <a:ext uri="{FF2B5EF4-FFF2-40B4-BE49-F238E27FC236}">
                <a16:creationId xmlns:a16="http://schemas.microsoft.com/office/drawing/2014/main" id="{5D9C7618-FFB7-8FF4-288A-F0F4EF583D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3189" y="2718309"/>
            <a:ext cx="881399" cy="923607"/>
          </a:xfrm>
          <a:prstGeom prst="rect">
            <a:avLst/>
          </a:prstGeom>
          <a:solidFill>
            <a:schemeClr val="bg2"/>
          </a:solidFill>
          <a:ln>
            <a:solidFill>
              <a:schemeClr val="bg2"/>
            </a:solidFill>
          </a:ln>
        </p:spPr>
      </p:pic>
      <p:pic>
        <p:nvPicPr>
          <p:cNvPr id="32" name="Picture 31">
            <a:extLst>
              <a:ext uri="{FF2B5EF4-FFF2-40B4-BE49-F238E27FC236}">
                <a16:creationId xmlns:a16="http://schemas.microsoft.com/office/drawing/2014/main" id="{0DA07E06-7CF3-1A13-4020-CF3C2C714099}"/>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9691" y="3362033"/>
            <a:ext cx="768734" cy="733599"/>
          </a:xfrm>
          <a:prstGeom prst="rect">
            <a:avLst/>
          </a:prstGeom>
          <a:solidFill>
            <a:schemeClr val="bg2"/>
          </a:solidFill>
          <a:ln>
            <a:solidFill>
              <a:schemeClr val="bg2"/>
            </a:solidFill>
          </a:ln>
        </p:spPr>
      </p:pic>
      <p:pic>
        <p:nvPicPr>
          <p:cNvPr id="33" name="Picture 32">
            <a:extLst>
              <a:ext uri="{FF2B5EF4-FFF2-40B4-BE49-F238E27FC236}">
                <a16:creationId xmlns:a16="http://schemas.microsoft.com/office/drawing/2014/main" id="{59F3D96A-5EC7-64D0-47B8-D94AAC74B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789" y="5011895"/>
            <a:ext cx="698820" cy="865507"/>
          </a:xfrm>
          <a:prstGeom prst="rect">
            <a:avLst/>
          </a:prstGeom>
          <a:solidFill>
            <a:schemeClr val="bg2"/>
          </a:solidFill>
          <a:ln>
            <a:solidFill>
              <a:schemeClr val="bg2"/>
            </a:solidFill>
          </a:ln>
        </p:spPr>
      </p:pic>
      <p:pic>
        <p:nvPicPr>
          <p:cNvPr id="36" name="Picture 35">
            <a:extLst>
              <a:ext uri="{FF2B5EF4-FFF2-40B4-BE49-F238E27FC236}">
                <a16:creationId xmlns:a16="http://schemas.microsoft.com/office/drawing/2014/main" id="{28AD4C29-ABA5-FB29-D3CD-83C3D4C060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3251" y="3752911"/>
            <a:ext cx="771406" cy="796691"/>
          </a:xfrm>
          <a:prstGeom prst="rect">
            <a:avLst/>
          </a:prstGeom>
          <a:solidFill>
            <a:schemeClr val="bg2"/>
          </a:solidFill>
          <a:ln>
            <a:solidFill>
              <a:schemeClr val="bg2"/>
            </a:solidFill>
          </a:ln>
        </p:spPr>
      </p:pic>
      <p:sp>
        <p:nvSpPr>
          <p:cNvPr id="37" name="Speech Bubble: Rectangle with Corners Rounded 36">
            <a:extLst>
              <a:ext uri="{FF2B5EF4-FFF2-40B4-BE49-F238E27FC236}">
                <a16:creationId xmlns:a16="http://schemas.microsoft.com/office/drawing/2014/main" id="{7996E60E-3633-83F5-2726-980B3432AE11}"/>
              </a:ext>
            </a:extLst>
          </p:cNvPr>
          <p:cNvSpPr/>
          <p:nvPr/>
        </p:nvSpPr>
        <p:spPr>
          <a:xfrm>
            <a:off x="9323847" y="5295012"/>
            <a:ext cx="1205261" cy="461737"/>
          </a:xfrm>
          <a:prstGeom prst="wedgeRoundRectCallout">
            <a:avLst>
              <a:gd name="adj1" fmla="val -76552"/>
              <a:gd name="adj2" fmla="val 1982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Wer</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38" name="Picture 37">
            <a:extLst>
              <a:ext uri="{FF2B5EF4-FFF2-40B4-BE49-F238E27FC236}">
                <a16:creationId xmlns:a16="http://schemas.microsoft.com/office/drawing/2014/main" id="{79CFB90D-A2BF-B3A9-131E-2808CBF6FA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3526" y="5314365"/>
            <a:ext cx="1033230" cy="739391"/>
          </a:xfrm>
          <a:prstGeom prst="rect">
            <a:avLst/>
          </a:prstGeom>
          <a:solidFill>
            <a:schemeClr val="bg2"/>
          </a:solidFill>
          <a:ln>
            <a:solidFill>
              <a:schemeClr val="bg2"/>
            </a:solidFill>
          </a:ln>
        </p:spPr>
      </p:pic>
      <p:sp>
        <p:nvSpPr>
          <p:cNvPr id="39" name="Speech Bubble: Rectangle with Corners Rounded 38">
            <a:extLst>
              <a:ext uri="{FF2B5EF4-FFF2-40B4-BE49-F238E27FC236}">
                <a16:creationId xmlns:a16="http://schemas.microsoft.com/office/drawing/2014/main" id="{6C666482-AB5C-B945-F31E-7B5F9E0A9272}"/>
              </a:ext>
            </a:extLst>
          </p:cNvPr>
          <p:cNvSpPr/>
          <p:nvPr/>
        </p:nvSpPr>
        <p:spPr>
          <a:xfrm>
            <a:off x="5110535" y="3617450"/>
            <a:ext cx="1632162" cy="461737"/>
          </a:xfrm>
          <a:prstGeom prst="wedgeRoundRectCallout">
            <a:avLst>
              <a:gd name="adj1" fmla="val -66031"/>
              <a:gd name="adj2" fmla="val 21711"/>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Warum</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sp>
        <p:nvSpPr>
          <p:cNvPr id="40" name="Speech Bubble: Rectangle with Corners Rounded 39">
            <a:extLst>
              <a:ext uri="{FF2B5EF4-FFF2-40B4-BE49-F238E27FC236}">
                <a16:creationId xmlns:a16="http://schemas.microsoft.com/office/drawing/2014/main" id="{D3B133BC-29BE-3504-AC87-00429698BD19}"/>
              </a:ext>
            </a:extLst>
          </p:cNvPr>
          <p:cNvSpPr/>
          <p:nvPr/>
        </p:nvSpPr>
        <p:spPr>
          <a:xfrm>
            <a:off x="1785984" y="4833275"/>
            <a:ext cx="2033915" cy="461737"/>
          </a:xfrm>
          <a:prstGeom prst="wedgeRoundRectCallout">
            <a:avLst>
              <a:gd name="adj1" fmla="val -61720"/>
              <a:gd name="adj2" fmla="val 13573"/>
              <a:gd name="adj3" fmla="val 16667"/>
            </a:avLst>
          </a:prstGeom>
          <a:solidFill>
            <a:schemeClr val="tx2"/>
          </a:solidFill>
          <a:ln w="12700" cap="flat" cmpd="sng" algn="ctr">
            <a:solidFill>
              <a:schemeClr val="accent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Wie </a:t>
            </a:r>
            <a:r>
              <a:rPr kumimoji="0" lang="en-US" sz="2400" b="1" i="0" u="none" strike="noStrike" kern="0" cap="none" spc="0" normalizeH="0" baseline="0" noProof="0" dirty="0" err="1">
                <a:ln>
                  <a:noFill/>
                </a:ln>
                <a:solidFill>
                  <a:srgbClr val="525050"/>
                </a:solidFill>
                <a:effectLst/>
                <a:uLnTx/>
                <a:uFillTx/>
                <a:latin typeface="Century Gothic" panose="020F0302020204030204"/>
                <a:ea typeface="+mn-ea"/>
                <a:cs typeface="+mn-cs"/>
              </a:rPr>
              <a:t>viele</a:t>
            </a:r>
            <a:r>
              <a:rPr kumimoji="0" lang="en-US" sz="2400" b="1" i="0" u="none" strike="noStrike" kern="0" cap="none" spc="0" normalizeH="0" baseline="0" noProof="0" dirty="0">
                <a:ln>
                  <a:noFill/>
                </a:ln>
                <a:solidFill>
                  <a:srgbClr val="525050"/>
                </a:solidFill>
                <a:effectLst/>
                <a:uLnTx/>
                <a:uFillTx/>
                <a:latin typeface="Century Gothic" panose="020F0302020204030204"/>
                <a:ea typeface="+mn-ea"/>
                <a:cs typeface="+mn-cs"/>
              </a:rPr>
              <a:t>?</a:t>
            </a:r>
            <a:endParaRPr kumimoji="0" lang="en-GB" sz="2400" b="1" i="0" u="none" strike="noStrike" kern="0" cap="none" spc="0" normalizeH="0" baseline="0" noProof="0" dirty="0">
              <a:ln>
                <a:noFill/>
              </a:ln>
              <a:solidFill>
                <a:srgbClr val="525050"/>
              </a:solidFill>
              <a:effectLst/>
              <a:uLnTx/>
              <a:uFillTx/>
              <a:latin typeface="Century Gothic" panose="020F0302020204030204"/>
              <a:ea typeface="+mn-ea"/>
              <a:cs typeface="+mn-cs"/>
            </a:endParaRPr>
          </a:p>
        </p:txBody>
      </p:sp>
      <p:pic>
        <p:nvPicPr>
          <p:cNvPr id="41" name="Picture 40">
            <a:extLst>
              <a:ext uri="{FF2B5EF4-FFF2-40B4-BE49-F238E27FC236}">
                <a16:creationId xmlns:a16="http://schemas.microsoft.com/office/drawing/2014/main" id="{6AD28955-BCAD-DDA6-6CD4-74B67D9859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2491" y="4774123"/>
            <a:ext cx="953028" cy="708859"/>
          </a:xfrm>
          <a:prstGeom prst="rect">
            <a:avLst/>
          </a:prstGeom>
          <a:solidFill>
            <a:schemeClr val="bg2"/>
          </a:solidFill>
          <a:ln>
            <a:solidFill>
              <a:schemeClr val="bg2"/>
            </a:solidFill>
          </a:ln>
        </p:spPr>
      </p:pic>
      <p:pic>
        <p:nvPicPr>
          <p:cNvPr id="42" name="Picture 41" descr="A picture containing text, vector graphics&#10;&#10;Description automatically generated">
            <a:extLst>
              <a:ext uri="{FF2B5EF4-FFF2-40B4-BE49-F238E27FC236}">
                <a16:creationId xmlns:a16="http://schemas.microsoft.com/office/drawing/2014/main" id="{E0669BE4-43DC-15A3-B28B-27A7EF8E8A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94362" y="3547613"/>
            <a:ext cx="830432" cy="715173"/>
          </a:xfrm>
          <a:prstGeom prst="rect">
            <a:avLst/>
          </a:prstGeom>
          <a:solidFill>
            <a:schemeClr val="bg2"/>
          </a:solidFill>
          <a:ln>
            <a:solidFill>
              <a:schemeClr val="bg2"/>
            </a:solidFill>
          </a:ln>
        </p:spPr>
      </p:pic>
      <p:sp>
        <p:nvSpPr>
          <p:cNvPr id="44" name="Rectangle: Rounded Corners 43">
            <a:extLst>
              <a:ext uri="{FF2B5EF4-FFF2-40B4-BE49-F238E27FC236}">
                <a16:creationId xmlns:a16="http://schemas.microsoft.com/office/drawing/2014/main" id="{7A7A1A46-D30E-68A1-1EB6-E79A5916712F}"/>
              </a:ext>
            </a:extLst>
          </p:cNvPr>
          <p:cNvSpPr/>
          <p:nvPr/>
        </p:nvSpPr>
        <p:spPr>
          <a:xfrm>
            <a:off x="488515" y="1866378"/>
            <a:ext cx="4121063" cy="4552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Wo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der Stein?</a:t>
            </a:r>
          </a:p>
        </p:txBody>
      </p:sp>
      <p:sp>
        <p:nvSpPr>
          <p:cNvPr id="45" name="TextBox 44">
            <a:extLst>
              <a:ext uri="{FF2B5EF4-FFF2-40B4-BE49-F238E27FC236}">
                <a16:creationId xmlns:a16="http://schemas.microsoft.com/office/drawing/2014/main" id="{A66FA023-EDD2-A5FD-8FF1-7AB09616936C}"/>
              </a:ext>
            </a:extLst>
          </p:cNvPr>
          <p:cNvSpPr txBox="1"/>
          <p:nvPr/>
        </p:nvSpPr>
        <p:spPr>
          <a:xfrm>
            <a:off x="4885151" y="1859992"/>
            <a:ext cx="39206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525050"/>
                </a:solidFill>
                <a:effectLst/>
                <a:uLnTx/>
                <a:uFillTx/>
                <a:latin typeface="Century Gothic"/>
                <a:ea typeface="+mn-ea"/>
                <a:cs typeface="+mn-cs"/>
              </a:rPr>
              <a:t>Where is the rock?</a:t>
            </a:r>
          </a:p>
        </p:txBody>
      </p:sp>
      <p:sp>
        <p:nvSpPr>
          <p:cNvPr id="46" name="TextBox 45">
            <a:extLst>
              <a:ext uri="{FF2B5EF4-FFF2-40B4-BE49-F238E27FC236}">
                <a16:creationId xmlns:a16="http://schemas.microsoft.com/office/drawing/2014/main" id="{7F657782-7CF0-9AE6-502E-6362469F70E8}"/>
              </a:ext>
            </a:extLst>
          </p:cNvPr>
          <p:cNvSpPr txBox="1"/>
          <p:nvPr/>
        </p:nvSpPr>
        <p:spPr>
          <a:xfrm>
            <a:off x="488515" y="2491136"/>
            <a:ext cx="9380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What other question words do you know in German?</a:t>
            </a:r>
          </a:p>
        </p:txBody>
      </p:sp>
      <p:sp>
        <p:nvSpPr>
          <p:cNvPr id="47" name="Rectangle: Rounded Corners 46">
            <a:extLst>
              <a:ext uri="{FF2B5EF4-FFF2-40B4-BE49-F238E27FC236}">
                <a16:creationId xmlns:a16="http://schemas.microsoft.com/office/drawing/2014/main" id="{26EC0EA4-2CAD-CE61-7FCD-1F666BF30CAC}"/>
              </a:ext>
            </a:extLst>
          </p:cNvPr>
          <p:cNvSpPr/>
          <p:nvPr/>
        </p:nvSpPr>
        <p:spPr>
          <a:xfrm>
            <a:off x="10529108" y="213557"/>
            <a:ext cx="1358092" cy="41039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42809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7" grpId="0" animBg="1"/>
      <p:bldP spid="39" grpId="0" animBg="1"/>
      <p:bldP spid="40" grpId="0" animBg="1"/>
      <p:bldP spid="44" grpId="0" animBg="1"/>
      <p:bldP spid="45" grpId="0"/>
      <p:bldP spid="4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5273337" cy="647577"/>
          </a:xfrm>
        </p:spPr>
        <p:txBody>
          <a:bodyPr>
            <a:normAutofit/>
          </a:bodyPr>
          <a:lstStyle/>
          <a:p>
            <a:r>
              <a:rPr lang="en-GB" dirty="0" err="1"/>
              <a:t>Kulturquiz</a:t>
            </a:r>
            <a:r>
              <a:rPr lang="en-GB" dirty="0"/>
              <a:t> – </a:t>
            </a:r>
            <a:r>
              <a:rPr lang="en-GB" dirty="0" err="1"/>
              <a:t>Ergebnisse</a:t>
            </a:r>
            <a:endParaRPr lang="en-GB" dirty="0"/>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D1E9709A-8D5A-396A-A974-0E61F5022381}"/>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hast du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richtig</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3CAD0951-1205-2B3E-6D99-DD4041F86EAE}"/>
              </a:ext>
            </a:extLst>
          </p:cNvPr>
          <p:cNvSpPr/>
          <p:nvPr/>
        </p:nvSpPr>
        <p:spPr>
          <a:xfrm>
            <a:off x="911704" y="4503420"/>
            <a:ext cx="2560150" cy="141732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Das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dir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Wurst!</a:t>
            </a:r>
          </a:p>
        </p:txBody>
      </p:sp>
      <p:sp>
        <p:nvSpPr>
          <p:cNvPr id="7" name="Rectangle: Rounded Corners 6">
            <a:extLst>
              <a:ext uri="{FF2B5EF4-FFF2-40B4-BE49-F238E27FC236}">
                <a16:creationId xmlns:a16="http://schemas.microsoft.com/office/drawing/2014/main" id="{2B935E13-9F67-A708-CEBD-E5D80B691BE5}"/>
              </a:ext>
            </a:extLst>
          </p:cNvPr>
          <p:cNvSpPr/>
          <p:nvPr/>
        </p:nvSpPr>
        <p:spPr>
          <a:xfrm>
            <a:off x="4815924" y="4503420"/>
            <a:ext cx="2560151" cy="141732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Jetzt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geht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es um die Wurst!</a:t>
            </a:r>
          </a:p>
        </p:txBody>
      </p:sp>
      <p:sp>
        <p:nvSpPr>
          <p:cNvPr id="8" name="Rectangle: Rounded Corners 7">
            <a:extLst>
              <a:ext uri="{FF2B5EF4-FFF2-40B4-BE49-F238E27FC236}">
                <a16:creationId xmlns:a16="http://schemas.microsoft.com/office/drawing/2014/main" id="{FED62164-94AC-5A1D-733A-16022B54901A}"/>
              </a:ext>
            </a:extLst>
          </p:cNvPr>
          <p:cNvSpPr/>
          <p:nvPr/>
        </p:nvSpPr>
        <p:spPr>
          <a:xfrm>
            <a:off x="8529660" y="4503420"/>
            <a:ext cx="2557440" cy="152019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zeigst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dich von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deiner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Schokoladen-seite</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9" name="Rectangle: Rounded Corners 8">
            <a:extLst>
              <a:ext uri="{FF2B5EF4-FFF2-40B4-BE49-F238E27FC236}">
                <a16:creationId xmlns:a16="http://schemas.microsoft.com/office/drawing/2014/main" id="{EF6E9DAA-2C62-294E-7000-A6E9C3446FF6}"/>
              </a:ext>
            </a:extLst>
          </p:cNvPr>
          <p:cNvSpPr/>
          <p:nvPr/>
        </p:nvSpPr>
        <p:spPr>
          <a:xfrm>
            <a:off x="911704" y="1998276"/>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1-3</a:t>
            </a:r>
          </a:p>
        </p:txBody>
      </p:sp>
      <p:sp>
        <p:nvSpPr>
          <p:cNvPr id="10" name="Rectangle: Rounded Corners 9">
            <a:extLst>
              <a:ext uri="{FF2B5EF4-FFF2-40B4-BE49-F238E27FC236}">
                <a16:creationId xmlns:a16="http://schemas.microsoft.com/office/drawing/2014/main" id="{99081D37-194D-03C1-C5AF-AA0229D99DA4}"/>
              </a:ext>
            </a:extLst>
          </p:cNvPr>
          <p:cNvSpPr/>
          <p:nvPr/>
        </p:nvSpPr>
        <p:spPr>
          <a:xfrm>
            <a:off x="4815925" y="1995785"/>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4-6</a:t>
            </a:r>
          </a:p>
        </p:txBody>
      </p:sp>
      <p:sp>
        <p:nvSpPr>
          <p:cNvPr id="11" name="Rectangle: Rounded Corners 10">
            <a:extLst>
              <a:ext uri="{FF2B5EF4-FFF2-40B4-BE49-F238E27FC236}">
                <a16:creationId xmlns:a16="http://schemas.microsoft.com/office/drawing/2014/main" id="{52180CAD-335A-913E-A43A-CE2BEF0EE3A3}"/>
              </a:ext>
            </a:extLst>
          </p:cNvPr>
          <p:cNvSpPr/>
          <p:nvPr/>
        </p:nvSpPr>
        <p:spPr>
          <a:xfrm>
            <a:off x="8529660" y="1995785"/>
            <a:ext cx="2560150" cy="461665"/>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7-8</a:t>
            </a:r>
          </a:p>
        </p:txBody>
      </p:sp>
      <p:pic>
        <p:nvPicPr>
          <p:cNvPr id="18" name="Picture 2" descr="Sausage, Bratwurst, Barbecue, Meat, Grilling, Food">
            <a:hlinkClick r:id="" action="ppaction://noaction">
              <a:snd r:embed="rId3" name="9.1.2.7 Slide 7.wav"/>
            </a:hlinkClick>
            <a:extLst>
              <a:ext uri="{FF2B5EF4-FFF2-40B4-BE49-F238E27FC236}">
                <a16:creationId xmlns:a16="http://schemas.microsoft.com/office/drawing/2014/main" id="{DA913A92-9DCA-2931-DDB6-E2506A327B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6916" y="2859249"/>
            <a:ext cx="2489725" cy="12448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ok Salami, Sausage, Beer Sausage, Salami, Food, Eat">
            <a:extLst>
              <a:ext uri="{FF2B5EF4-FFF2-40B4-BE49-F238E27FC236}">
                <a16:creationId xmlns:a16="http://schemas.microsoft.com/office/drawing/2014/main" id="{B69D5478-43D0-FB59-985C-0F305B95B75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2" t="9574" r="1248" b="20693"/>
          <a:stretch/>
        </p:blipFill>
        <p:spPr bwMode="auto">
          <a:xfrm>
            <a:off x="4643315" y="2862680"/>
            <a:ext cx="2629989" cy="125469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hocolate, Sweet, Dessert, Cocoa, Candy, Dark Chocolate">
            <a:extLst>
              <a:ext uri="{FF2B5EF4-FFF2-40B4-BE49-F238E27FC236}">
                <a16:creationId xmlns:a16="http://schemas.microsoft.com/office/drawing/2014/main" id="{59382284-3E74-99D3-F67B-0D78194BED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0622" y="2872382"/>
            <a:ext cx="1607994" cy="1517373"/>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445C776F-FA89-36E7-CA51-963A0779503C}"/>
              </a:ext>
            </a:extLst>
          </p:cNvPr>
          <p:cNvSpPr/>
          <p:nvPr/>
        </p:nvSpPr>
        <p:spPr>
          <a:xfrm>
            <a:off x="3872463" y="2571904"/>
            <a:ext cx="1886921" cy="1520190"/>
          </a:xfrm>
          <a:prstGeom prst="wedgeRoundRectCallout">
            <a:avLst>
              <a:gd name="adj1" fmla="val -99165"/>
              <a:gd name="adj2" fmla="val 657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It’s all the same to you!</a:t>
            </a:r>
          </a:p>
        </p:txBody>
      </p:sp>
      <p:sp>
        <p:nvSpPr>
          <p:cNvPr id="22" name="Speech Bubble: Rectangle with Corners Rounded 21">
            <a:extLst>
              <a:ext uri="{FF2B5EF4-FFF2-40B4-BE49-F238E27FC236}">
                <a16:creationId xmlns:a16="http://schemas.microsoft.com/office/drawing/2014/main" id="{18D869EB-80A9-4CD3-FDFC-725540619464}"/>
              </a:ext>
            </a:extLst>
          </p:cNvPr>
          <p:cNvSpPr/>
          <p:nvPr/>
        </p:nvSpPr>
        <p:spPr>
          <a:xfrm>
            <a:off x="6948720" y="2571115"/>
            <a:ext cx="1886921" cy="1520190"/>
          </a:xfrm>
          <a:prstGeom prst="wedgeRoundRectCallout">
            <a:avLst>
              <a:gd name="adj1" fmla="val -99165"/>
              <a:gd name="adj2" fmla="val 6579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It’s crunch time!</a:t>
            </a:r>
          </a:p>
        </p:txBody>
      </p:sp>
      <p:sp>
        <p:nvSpPr>
          <p:cNvPr id="23" name="Speech Bubble: Rectangle with Corners Rounded 22">
            <a:extLst>
              <a:ext uri="{FF2B5EF4-FFF2-40B4-BE49-F238E27FC236}">
                <a16:creationId xmlns:a16="http://schemas.microsoft.com/office/drawing/2014/main" id="{DC406F7C-858E-685F-0548-52C7320611D9}"/>
              </a:ext>
            </a:extLst>
          </p:cNvPr>
          <p:cNvSpPr/>
          <p:nvPr/>
        </p:nvSpPr>
        <p:spPr>
          <a:xfrm>
            <a:off x="7071210" y="2566409"/>
            <a:ext cx="1886921" cy="1520190"/>
          </a:xfrm>
          <a:prstGeom prst="wedgeRoundRectCallout">
            <a:avLst>
              <a:gd name="adj1" fmla="val 66130"/>
              <a:gd name="adj2" fmla="val -671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You’re showing your best side!</a:t>
            </a:r>
          </a:p>
        </p:txBody>
      </p:sp>
    </p:spTree>
    <p:extLst>
      <p:ext uri="{BB962C8B-B14F-4D97-AF65-F5344CB8AC3E}">
        <p14:creationId xmlns:p14="http://schemas.microsoft.com/office/powerpoint/2010/main" val="67785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21" grpId="0" animBg="1"/>
      <p:bldP spid="21" grpId="1" animBg="1"/>
      <p:bldP spid="22" grpId="0" animBg="1"/>
      <p:bldP spid="22" grpId="1" animBg="1"/>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F92B-64BB-D350-8DF8-15DC2FBA9C18}"/>
              </a:ext>
            </a:extLst>
          </p:cNvPr>
          <p:cNvSpPr>
            <a:spLocks noGrp="1"/>
          </p:cNvSpPr>
          <p:nvPr>
            <p:ph type="title"/>
          </p:nvPr>
        </p:nvSpPr>
        <p:spPr>
          <a:xfrm>
            <a:off x="0" y="213557"/>
            <a:ext cx="3156559" cy="647577"/>
          </a:xfrm>
        </p:spPr>
        <p:txBody>
          <a:bodyPr/>
          <a:lstStyle/>
          <a:p>
            <a:r>
              <a:rPr lang="en-GB" dirty="0" err="1"/>
              <a:t>Saterfriesisch</a:t>
            </a:r>
            <a:endParaRPr lang="en-GB" dirty="0"/>
          </a:p>
        </p:txBody>
      </p:sp>
      <p:sp>
        <p:nvSpPr>
          <p:cNvPr id="3" name="Text Placeholder 2">
            <a:extLst>
              <a:ext uri="{FF2B5EF4-FFF2-40B4-BE49-F238E27FC236}">
                <a16:creationId xmlns:a16="http://schemas.microsoft.com/office/drawing/2014/main" id="{8A4BBA0B-BA0F-6859-4863-CB6E5EA648D0}"/>
              </a:ext>
            </a:extLst>
          </p:cNvPr>
          <p:cNvSpPr>
            <a:spLocks noGrp="1"/>
          </p:cNvSpPr>
          <p:nvPr>
            <p:ph type="body" sz="quarter" idx="10"/>
          </p:nvPr>
        </p:nvSpPr>
        <p:spPr>
          <a:xfrm>
            <a:off x="3156559" y="204566"/>
            <a:ext cx="4263144" cy="722649"/>
          </a:xfrm>
        </p:spPr>
        <p:txBody>
          <a:bodyPr>
            <a:normAutofit/>
          </a:bodyPr>
          <a:lstStyle/>
          <a:p>
            <a:r>
              <a:rPr lang="en-GB" sz="2000" dirty="0" err="1"/>
              <a:t>Hör</a:t>
            </a:r>
            <a:r>
              <a:rPr lang="en-GB" sz="2000" dirty="0"/>
              <a:t> </a:t>
            </a:r>
            <a:r>
              <a:rPr lang="en-GB" sz="2000" dirty="0" err="1"/>
              <a:t>zu</a:t>
            </a:r>
            <a:r>
              <a:rPr lang="en-GB" sz="2000" dirty="0"/>
              <a:t>. Was war die </a:t>
            </a:r>
            <a:r>
              <a:rPr lang="en-GB" sz="2000" dirty="0" err="1"/>
              <a:t>Frage</a:t>
            </a:r>
            <a:r>
              <a:rPr lang="en-GB" sz="2000" dirty="0"/>
              <a:t>?</a:t>
            </a:r>
          </a:p>
        </p:txBody>
      </p:sp>
      <p:sp>
        <p:nvSpPr>
          <p:cNvPr id="15" name="Rectangle: Rounded Corners 14">
            <a:extLst>
              <a:ext uri="{FF2B5EF4-FFF2-40B4-BE49-F238E27FC236}">
                <a16:creationId xmlns:a16="http://schemas.microsoft.com/office/drawing/2014/main" id="{0DCD4B14-3C44-6C62-BDD4-424F12165BA0}"/>
              </a:ext>
            </a:extLst>
          </p:cNvPr>
          <p:cNvSpPr/>
          <p:nvPr/>
        </p:nvSpPr>
        <p:spPr>
          <a:xfrm>
            <a:off x="9258300" y="2177224"/>
            <a:ext cx="2319143"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Rectangle: Rounded Corners 15">
            <a:extLst>
              <a:ext uri="{FF2B5EF4-FFF2-40B4-BE49-F238E27FC236}">
                <a16:creationId xmlns:a16="http://schemas.microsoft.com/office/drawing/2014/main" id="{D44C76C6-E877-30F0-C203-C9B23F1ECE59}"/>
              </a:ext>
            </a:extLst>
          </p:cNvPr>
          <p:cNvSpPr/>
          <p:nvPr/>
        </p:nvSpPr>
        <p:spPr>
          <a:xfrm>
            <a:off x="6124963" y="1449843"/>
            <a:ext cx="2319144" cy="9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Wer</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spricht</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diese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 </a:t>
            </a:r>
            <a:r>
              <a:rPr kumimoji="0" lang="en-GB" sz="2000" b="0" i="0" u="none" strike="noStrike" kern="1200" cap="none" spc="0" normalizeH="0" baseline="0" noProof="0" dirty="0" err="1">
                <a:ln>
                  <a:noFill/>
                </a:ln>
                <a:solidFill>
                  <a:schemeClr val="tx1"/>
                </a:solidFill>
                <a:effectLst/>
                <a:uLnTx/>
                <a:uFillTx/>
                <a:latin typeface="Century Gothic"/>
                <a:ea typeface="+mn-ea"/>
                <a:cs typeface="+mn-cs"/>
              </a:rPr>
              <a:t>Sprache</a:t>
            </a:r>
            <a:r>
              <a:rPr kumimoji="0" lang="en-GB" sz="2000" b="0" i="0" u="none" strike="noStrike" kern="1200" cap="none" spc="0" normalizeH="0" baseline="0" noProof="0" dirty="0">
                <a:ln>
                  <a:noFill/>
                </a:ln>
                <a:solidFill>
                  <a:schemeClr val="tx1"/>
                </a:solidFill>
                <a:effectLst/>
                <a:uLnTx/>
                <a:uFillTx/>
                <a:latin typeface="Century Gothic"/>
                <a:ea typeface="+mn-ea"/>
                <a:cs typeface="+mn-cs"/>
              </a:rPr>
              <a:t>?</a:t>
            </a:r>
          </a:p>
        </p:txBody>
      </p:sp>
      <p:sp>
        <p:nvSpPr>
          <p:cNvPr id="17" name="Rectangle: Rounded Corners 16">
            <a:extLst>
              <a:ext uri="{FF2B5EF4-FFF2-40B4-BE49-F238E27FC236}">
                <a16:creationId xmlns:a16="http://schemas.microsoft.com/office/drawing/2014/main" id="{792CBDFC-D041-FEE8-3B89-42D84F4BF772}"/>
              </a:ext>
            </a:extLst>
          </p:cNvPr>
          <p:cNvSpPr/>
          <p:nvPr/>
        </p:nvSpPr>
        <p:spPr>
          <a:xfrm>
            <a:off x="9405258" y="4624147"/>
            <a:ext cx="1871468"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liegt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8" name="Rectangle: Rounded Corners 17">
            <a:extLst>
              <a:ext uri="{FF2B5EF4-FFF2-40B4-BE49-F238E27FC236}">
                <a16:creationId xmlns:a16="http://schemas.microsoft.com/office/drawing/2014/main" id="{5DC2CBB9-AC81-D6FC-FD77-6105A457343C}"/>
              </a:ext>
            </a:extLst>
          </p:cNvPr>
          <p:cNvSpPr/>
          <p:nvPr/>
        </p:nvSpPr>
        <p:spPr>
          <a:xfrm>
            <a:off x="2036262" y="1369611"/>
            <a:ext cx="2414393"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groß</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9" name="Rectangle: Rounded Corners 18">
            <a:extLst>
              <a:ext uri="{FF2B5EF4-FFF2-40B4-BE49-F238E27FC236}">
                <a16:creationId xmlns:a16="http://schemas.microsoft.com/office/drawing/2014/main" id="{A14B39C9-371E-6EA8-0C33-F9C683411E0F}"/>
              </a:ext>
            </a:extLst>
          </p:cNvPr>
          <p:cNvSpPr/>
          <p:nvPr/>
        </p:nvSpPr>
        <p:spPr>
          <a:xfrm>
            <a:off x="6400996" y="3639178"/>
            <a:ext cx="2576317"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0" name="Rectangle: Rounded Corners 19">
            <a:extLst>
              <a:ext uri="{FF2B5EF4-FFF2-40B4-BE49-F238E27FC236}">
                <a16:creationId xmlns:a16="http://schemas.microsoft.com/office/drawing/2014/main" id="{B9C32604-2F9F-7BD3-13C4-78EA1AE28CC1}"/>
              </a:ext>
            </a:extLst>
          </p:cNvPr>
          <p:cNvSpPr/>
          <p:nvPr/>
        </p:nvSpPr>
        <p:spPr>
          <a:xfrm>
            <a:off x="4179387" y="5316098"/>
            <a:ext cx="3509768"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leichter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21" name="Rectangle: Rounded Corners 20">
            <a:extLst>
              <a:ext uri="{FF2B5EF4-FFF2-40B4-BE49-F238E27FC236}">
                <a16:creationId xmlns:a16="http://schemas.microsoft.com/office/drawing/2014/main" id="{2F544EA2-CC45-EAB5-A435-F58E6E22703F}"/>
              </a:ext>
            </a:extLst>
          </p:cNvPr>
          <p:cNvSpPr/>
          <p:nvPr/>
        </p:nvSpPr>
        <p:spPr>
          <a:xfrm>
            <a:off x="2933700" y="2701894"/>
            <a:ext cx="3162300" cy="900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haben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ihre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gebracht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A7B3E4F0-BBC4-5B66-CBCF-4FDBFBCD5C75}"/>
              </a:ext>
            </a:extLst>
          </p:cNvPr>
          <p:cNvSpPr/>
          <p:nvPr/>
        </p:nvSpPr>
        <p:spPr>
          <a:xfrm>
            <a:off x="2083886" y="4017720"/>
            <a:ext cx="2319144" cy="90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chemeClr val="tx1"/>
                </a:solidFill>
                <a:effectLst/>
                <a:uLnTx/>
                <a:uFillTx/>
                <a:latin typeface="Century Gothic"/>
                <a:ea typeface="+mn-ea"/>
                <a:cs typeface="+mn-cs"/>
              </a:rPr>
              <a:t>Woher weiß man das?</a:t>
            </a:r>
          </a:p>
        </p:txBody>
      </p:sp>
      <p:sp>
        <p:nvSpPr>
          <p:cNvPr id="23" name="Rectangle: Rounded Corners 22">
            <a:extLst>
              <a:ext uri="{FF2B5EF4-FFF2-40B4-BE49-F238E27FC236}">
                <a16:creationId xmlns:a16="http://schemas.microsoft.com/office/drawing/2014/main" id="{E1786052-C200-94C3-01CB-BD0D055DAF42}"/>
              </a:ext>
            </a:extLst>
          </p:cNvPr>
          <p:cNvSpPr/>
          <p:nvPr/>
        </p:nvSpPr>
        <p:spPr>
          <a:xfrm>
            <a:off x="11038113" y="204566"/>
            <a:ext cx="938775" cy="3527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B4D1AA54-6F47-D2A8-E973-5E3168FA1E57}"/>
              </a:ext>
            </a:extLst>
          </p:cNvPr>
          <p:cNvSpPr/>
          <p:nvPr/>
        </p:nvSpPr>
        <p:spPr>
          <a:xfrm>
            <a:off x="8242664" y="158670"/>
            <a:ext cx="2325188" cy="50336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lang="en-GB" dirty="0">
                <a:solidFill>
                  <a:schemeClr val="accent4">
                    <a:lumMod val="20000"/>
                    <a:lumOff val="80000"/>
                  </a:schemeClr>
                </a:solidFill>
                <a:latin typeface="Century Gothic"/>
              </a:rPr>
              <a:t>f</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riesisch</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Frisian</a:t>
            </a:r>
          </a:p>
        </p:txBody>
      </p:sp>
      <p:sp>
        <p:nvSpPr>
          <p:cNvPr id="4" name="Action Button: Custom 16">
            <a:hlinkClick r:id="" action="ppaction://noaction" highlightClick="1">
              <a:snd r:embed="rId3" name="10.1.1.2 L2 slide 15 1.wav"/>
            </a:hlinkClick>
            <a:extLst>
              <a:ext uri="{FF2B5EF4-FFF2-40B4-BE49-F238E27FC236}">
                <a16:creationId xmlns:a16="http://schemas.microsoft.com/office/drawing/2014/main" id="{7F69CD12-74D5-C64A-2B5C-2E9428E3A8D3}"/>
              </a:ext>
            </a:extLst>
          </p:cNvPr>
          <p:cNvSpPr/>
          <p:nvPr/>
        </p:nvSpPr>
        <p:spPr>
          <a:xfrm>
            <a:off x="454713" y="1333853"/>
            <a:ext cx="393922" cy="357939"/>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1</a:t>
            </a:r>
          </a:p>
        </p:txBody>
      </p:sp>
      <p:sp>
        <p:nvSpPr>
          <p:cNvPr id="5" name="Action Button: Custom 16">
            <a:hlinkClick r:id="" action="ppaction://noaction" highlightClick="1">
              <a:snd r:embed="rId4" name="10.1.1.2 L2 slide 15 2.wav"/>
            </a:hlinkClick>
            <a:extLst>
              <a:ext uri="{FF2B5EF4-FFF2-40B4-BE49-F238E27FC236}">
                <a16:creationId xmlns:a16="http://schemas.microsoft.com/office/drawing/2014/main" id="{F3E242CB-61C7-0DE7-D13E-0F59520708D5}"/>
              </a:ext>
            </a:extLst>
          </p:cNvPr>
          <p:cNvSpPr/>
          <p:nvPr/>
        </p:nvSpPr>
        <p:spPr>
          <a:xfrm>
            <a:off x="454713" y="1899843"/>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2</a:t>
            </a:r>
          </a:p>
        </p:txBody>
      </p:sp>
      <p:sp>
        <p:nvSpPr>
          <p:cNvPr id="12" name="Action Button: Custom 16">
            <a:hlinkClick r:id="" action="ppaction://noaction" highlightClick="1">
              <a:snd r:embed="rId5" name="10.1.1.2 L2 slide 15 3.wav"/>
            </a:hlinkClick>
            <a:extLst>
              <a:ext uri="{FF2B5EF4-FFF2-40B4-BE49-F238E27FC236}">
                <a16:creationId xmlns:a16="http://schemas.microsoft.com/office/drawing/2014/main" id="{39954326-8E07-3142-A0A0-099FD3C18072}"/>
              </a:ext>
            </a:extLst>
          </p:cNvPr>
          <p:cNvSpPr/>
          <p:nvPr/>
        </p:nvSpPr>
        <p:spPr>
          <a:xfrm>
            <a:off x="452635" y="2503894"/>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3</a:t>
            </a:r>
          </a:p>
        </p:txBody>
      </p:sp>
      <p:sp>
        <p:nvSpPr>
          <p:cNvPr id="25" name="Action Button: Custom 16">
            <a:hlinkClick r:id="" action="ppaction://noaction" highlightClick="1">
              <a:snd r:embed="rId6" name="10.1.1.2 L2 slide 15 4.wav"/>
            </a:hlinkClick>
            <a:extLst>
              <a:ext uri="{FF2B5EF4-FFF2-40B4-BE49-F238E27FC236}">
                <a16:creationId xmlns:a16="http://schemas.microsoft.com/office/drawing/2014/main" id="{3956623C-3546-9321-F69E-EA76BF9C6997}"/>
              </a:ext>
            </a:extLst>
          </p:cNvPr>
          <p:cNvSpPr/>
          <p:nvPr/>
        </p:nvSpPr>
        <p:spPr>
          <a:xfrm>
            <a:off x="452635" y="3107945"/>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4</a:t>
            </a:r>
          </a:p>
        </p:txBody>
      </p:sp>
      <p:sp>
        <p:nvSpPr>
          <p:cNvPr id="26" name="Action Button: Custom 16">
            <a:hlinkClick r:id="" action="ppaction://noaction" highlightClick="1">
              <a:snd r:embed="rId7" name="10.1.1.2 L2 slide 15 5.wav"/>
            </a:hlinkClick>
            <a:extLst>
              <a:ext uri="{FF2B5EF4-FFF2-40B4-BE49-F238E27FC236}">
                <a16:creationId xmlns:a16="http://schemas.microsoft.com/office/drawing/2014/main" id="{06A1F8E8-B0AB-B352-00FF-37319ED8F7A4}"/>
              </a:ext>
            </a:extLst>
          </p:cNvPr>
          <p:cNvSpPr/>
          <p:nvPr/>
        </p:nvSpPr>
        <p:spPr>
          <a:xfrm>
            <a:off x="452635" y="3711996"/>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5</a:t>
            </a:r>
          </a:p>
        </p:txBody>
      </p:sp>
      <p:sp>
        <p:nvSpPr>
          <p:cNvPr id="27" name="Action Button: Custom 16">
            <a:hlinkClick r:id="" action="ppaction://noaction" highlightClick="1">
              <a:snd r:embed="rId8" name="10.1.1.2 L2 slide 15 6.wav"/>
            </a:hlinkClick>
            <a:extLst>
              <a:ext uri="{FF2B5EF4-FFF2-40B4-BE49-F238E27FC236}">
                <a16:creationId xmlns:a16="http://schemas.microsoft.com/office/drawing/2014/main" id="{3BB84D29-A8CB-3C71-86B7-3BFE6139552A}"/>
              </a:ext>
            </a:extLst>
          </p:cNvPr>
          <p:cNvSpPr/>
          <p:nvPr/>
        </p:nvSpPr>
        <p:spPr>
          <a:xfrm>
            <a:off x="452635" y="4316047"/>
            <a:ext cx="396000" cy="396000"/>
          </a:xfrm>
          <a:prstGeom prst="actionButtonBlank">
            <a:avLst/>
          </a:prstGeom>
          <a:solidFill>
            <a:srgbClr val="FFCC00"/>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mn-cs"/>
              </a:rPr>
              <a:t>6</a:t>
            </a:r>
          </a:p>
        </p:txBody>
      </p:sp>
      <p:sp>
        <p:nvSpPr>
          <p:cNvPr id="28" name="Action Button: Custom 16">
            <a:hlinkClick r:id="" action="ppaction://noaction" highlightClick="1">
              <a:snd r:embed="rId9" name="10.1.1.2 L2 slide 15 7.wav"/>
            </a:hlinkClick>
            <a:extLst>
              <a:ext uri="{FF2B5EF4-FFF2-40B4-BE49-F238E27FC236}">
                <a16:creationId xmlns:a16="http://schemas.microsoft.com/office/drawing/2014/main" id="{D6321CCF-F2C6-69FC-C982-93900031801D}"/>
              </a:ext>
            </a:extLst>
          </p:cNvPr>
          <p:cNvSpPr/>
          <p:nvPr/>
        </p:nvSpPr>
        <p:spPr>
          <a:xfrm>
            <a:off x="452635" y="4920098"/>
            <a:ext cx="396000" cy="396000"/>
          </a:xfrm>
          <a:prstGeom prst="actionButtonBlank">
            <a:avLst/>
          </a:prstGeom>
          <a:solidFill>
            <a:schemeClr val="tx1"/>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2"/>
                </a:solidFill>
                <a:effectLst/>
                <a:uLnTx/>
                <a:uFillTx/>
                <a:latin typeface="Century Gothic" panose="020F0302020204030204"/>
                <a:ea typeface="+mn-ea"/>
                <a:cs typeface="+mn-cs"/>
              </a:rPr>
              <a:t>7</a:t>
            </a:r>
          </a:p>
        </p:txBody>
      </p:sp>
      <p:sp>
        <p:nvSpPr>
          <p:cNvPr id="29" name="Action Button: Custom 16">
            <a:hlinkClick r:id="" action="ppaction://noaction" highlightClick="1">
              <a:snd r:embed="rId10" name="10.1.1.2 L2 slide 15 8.wav"/>
            </a:hlinkClick>
            <a:extLst>
              <a:ext uri="{FF2B5EF4-FFF2-40B4-BE49-F238E27FC236}">
                <a16:creationId xmlns:a16="http://schemas.microsoft.com/office/drawing/2014/main" id="{D59390A8-B90A-CBA3-D4E6-4315FC7AC122}"/>
              </a:ext>
            </a:extLst>
          </p:cNvPr>
          <p:cNvSpPr/>
          <p:nvPr/>
        </p:nvSpPr>
        <p:spPr>
          <a:xfrm>
            <a:off x="452635" y="5524147"/>
            <a:ext cx="396000" cy="396000"/>
          </a:xfrm>
          <a:prstGeom prst="actionButtonBlank">
            <a:avLst/>
          </a:prstGeom>
          <a:solidFill>
            <a:schemeClr val="tx1"/>
          </a:solidFill>
          <a:ln w="12700" cap="flat" cmpd="sng" algn="ctr">
            <a:noFill/>
            <a:prstDash val="solid"/>
            <a:miter lim="800000"/>
          </a:ln>
          <a:effectLst>
            <a:outerShdw blurRad="50800" dist="38100" dir="5400000" algn="t" rotWithShape="0">
              <a:prstClr val="black">
                <a:alpha val="40000"/>
              </a:prstClr>
            </a:outerShdw>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chemeClr val="bg2"/>
                </a:solidFill>
                <a:effectLst/>
                <a:uLnTx/>
                <a:uFillTx/>
                <a:latin typeface="Century Gothic" panose="020F0302020204030204"/>
                <a:ea typeface="+mn-ea"/>
                <a:cs typeface="+mn-cs"/>
              </a:rPr>
              <a:t>8</a:t>
            </a:r>
          </a:p>
        </p:txBody>
      </p:sp>
      <p:sp>
        <p:nvSpPr>
          <p:cNvPr id="30" name="Rectangle 29">
            <a:extLst>
              <a:ext uri="{FF2B5EF4-FFF2-40B4-BE49-F238E27FC236}">
                <a16:creationId xmlns:a16="http://schemas.microsoft.com/office/drawing/2014/main" id="{3858D8AB-89BA-C4F8-81D6-67FBAC4C11FB}"/>
              </a:ext>
            </a:extLst>
          </p:cNvPr>
          <p:cNvSpPr/>
          <p:nvPr/>
        </p:nvSpPr>
        <p:spPr>
          <a:xfrm>
            <a:off x="4171221" y="1049129"/>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a:t>
            </a:r>
          </a:p>
        </p:txBody>
      </p:sp>
      <p:sp>
        <p:nvSpPr>
          <p:cNvPr id="31" name="Rectangle 30">
            <a:extLst>
              <a:ext uri="{FF2B5EF4-FFF2-40B4-BE49-F238E27FC236}">
                <a16:creationId xmlns:a16="http://schemas.microsoft.com/office/drawing/2014/main" id="{167CC217-9F69-76DB-E514-DC909832F186}"/>
              </a:ext>
            </a:extLst>
          </p:cNvPr>
          <p:cNvSpPr/>
          <p:nvPr/>
        </p:nvSpPr>
        <p:spPr>
          <a:xfrm>
            <a:off x="11276726" y="1998453"/>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32" name="Rectangle 31">
            <a:extLst>
              <a:ext uri="{FF2B5EF4-FFF2-40B4-BE49-F238E27FC236}">
                <a16:creationId xmlns:a16="http://schemas.microsoft.com/office/drawing/2014/main" id="{E4D161AA-4D53-93D7-AB51-06731353487D}"/>
              </a:ext>
            </a:extLst>
          </p:cNvPr>
          <p:cNvSpPr/>
          <p:nvPr/>
        </p:nvSpPr>
        <p:spPr>
          <a:xfrm>
            <a:off x="7522144" y="5022199"/>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
        <p:nvSpPr>
          <p:cNvPr id="33" name="Rectangle 32">
            <a:extLst>
              <a:ext uri="{FF2B5EF4-FFF2-40B4-BE49-F238E27FC236}">
                <a16:creationId xmlns:a16="http://schemas.microsoft.com/office/drawing/2014/main" id="{2A8DE800-C2E4-06F6-24E5-B7A0F2C04477}"/>
              </a:ext>
            </a:extLst>
          </p:cNvPr>
          <p:cNvSpPr/>
          <p:nvPr/>
        </p:nvSpPr>
        <p:spPr>
          <a:xfrm>
            <a:off x="8697879" y="3389027"/>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a:t>
            </a:r>
          </a:p>
        </p:txBody>
      </p:sp>
      <p:sp>
        <p:nvSpPr>
          <p:cNvPr id="34" name="Rectangle 33">
            <a:extLst>
              <a:ext uri="{FF2B5EF4-FFF2-40B4-BE49-F238E27FC236}">
                <a16:creationId xmlns:a16="http://schemas.microsoft.com/office/drawing/2014/main" id="{43E04C05-31F2-5780-BF27-01E728F94449}"/>
              </a:ext>
            </a:extLst>
          </p:cNvPr>
          <p:cNvSpPr/>
          <p:nvPr/>
        </p:nvSpPr>
        <p:spPr>
          <a:xfrm>
            <a:off x="11180497" y="4342266"/>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a:t>
            </a:r>
          </a:p>
        </p:txBody>
      </p:sp>
      <p:sp>
        <p:nvSpPr>
          <p:cNvPr id="35" name="Rectangle 34">
            <a:extLst>
              <a:ext uri="{FF2B5EF4-FFF2-40B4-BE49-F238E27FC236}">
                <a16:creationId xmlns:a16="http://schemas.microsoft.com/office/drawing/2014/main" id="{7C5641C2-46A5-CD1D-56BD-2264349A3BA8}"/>
              </a:ext>
            </a:extLst>
          </p:cNvPr>
          <p:cNvSpPr/>
          <p:nvPr/>
        </p:nvSpPr>
        <p:spPr>
          <a:xfrm>
            <a:off x="5810717" y="2479563"/>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a:t>
            </a:r>
          </a:p>
        </p:txBody>
      </p:sp>
      <p:sp>
        <p:nvSpPr>
          <p:cNvPr id="36" name="Rectangle 35">
            <a:extLst>
              <a:ext uri="{FF2B5EF4-FFF2-40B4-BE49-F238E27FC236}">
                <a16:creationId xmlns:a16="http://schemas.microsoft.com/office/drawing/2014/main" id="{3A822B9E-FC70-3483-5898-B30F8D0B9639}"/>
              </a:ext>
            </a:extLst>
          </p:cNvPr>
          <p:cNvSpPr/>
          <p:nvPr/>
        </p:nvSpPr>
        <p:spPr>
          <a:xfrm>
            <a:off x="4123596" y="3824225"/>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a:t>
            </a:r>
          </a:p>
        </p:txBody>
      </p:sp>
      <p:sp>
        <p:nvSpPr>
          <p:cNvPr id="37" name="Rectangle 36">
            <a:extLst>
              <a:ext uri="{FF2B5EF4-FFF2-40B4-BE49-F238E27FC236}">
                <a16:creationId xmlns:a16="http://schemas.microsoft.com/office/drawing/2014/main" id="{90E47E58-87F8-6643-590C-EBF40611B110}"/>
              </a:ext>
            </a:extLst>
          </p:cNvPr>
          <p:cNvSpPr/>
          <p:nvPr/>
        </p:nvSpPr>
        <p:spPr>
          <a:xfrm>
            <a:off x="8121454" y="1262671"/>
            <a:ext cx="558868" cy="500301"/>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a:t>
            </a:r>
          </a:p>
        </p:txBody>
      </p:sp>
    </p:spTree>
    <p:extLst>
      <p:ext uri="{BB962C8B-B14F-4D97-AF65-F5344CB8AC3E}">
        <p14:creationId xmlns:p14="http://schemas.microsoft.com/office/powerpoint/2010/main" val="114838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F92B-64BB-D350-8DF8-15DC2FBA9C18}"/>
              </a:ext>
            </a:extLst>
          </p:cNvPr>
          <p:cNvSpPr>
            <a:spLocks noGrp="1"/>
          </p:cNvSpPr>
          <p:nvPr>
            <p:ph type="title"/>
          </p:nvPr>
        </p:nvSpPr>
        <p:spPr>
          <a:xfrm>
            <a:off x="0" y="213557"/>
            <a:ext cx="3156559" cy="647577"/>
          </a:xfrm>
        </p:spPr>
        <p:txBody>
          <a:bodyPr/>
          <a:lstStyle/>
          <a:p>
            <a:r>
              <a:rPr lang="en-GB" dirty="0" err="1"/>
              <a:t>Saterfriesisch</a:t>
            </a:r>
            <a:endParaRPr lang="en-GB" dirty="0"/>
          </a:p>
        </p:txBody>
      </p:sp>
      <p:sp>
        <p:nvSpPr>
          <p:cNvPr id="3" name="Text Placeholder 2">
            <a:extLst>
              <a:ext uri="{FF2B5EF4-FFF2-40B4-BE49-F238E27FC236}">
                <a16:creationId xmlns:a16="http://schemas.microsoft.com/office/drawing/2014/main" id="{8A4BBA0B-BA0F-6859-4863-CB6E5EA648D0}"/>
              </a:ext>
            </a:extLst>
          </p:cNvPr>
          <p:cNvSpPr>
            <a:spLocks noGrp="1"/>
          </p:cNvSpPr>
          <p:nvPr>
            <p:ph type="body" sz="quarter" idx="10"/>
          </p:nvPr>
        </p:nvSpPr>
        <p:spPr>
          <a:xfrm>
            <a:off x="3156559" y="204566"/>
            <a:ext cx="4263144" cy="722649"/>
          </a:xfrm>
        </p:spPr>
        <p:txBody>
          <a:bodyPr>
            <a:normAutofit/>
          </a:bodyPr>
          <a:lstStyle/>
          <a:p>
            <a:r>
              <a:rPr lang="en-GB" sz="2000" dirty="0"/>
              <a:t>Was war die </a:t>
            </a:r>
            <a:r>
              <a:rPr lang="en-GB" sz="2000" dirty="0" err="1"/>
              <a:t>Frage</a:t>
            </a:r>
            <a:r>
              <a:rPr lang="en-GB" sz="2000" dirty="0"/>
              <a:t>?</a:t>
            </a:r>
          </a:p>
        </p:txBody>
      </p:sp>
      <p:sp>
        <p:nvSpPr>
          <p:cNvPr id="6" name="TextBox 5">
            <a:extLst>
              <a:ext uri="{FF2B5EF4-FFF2-40B4-BE49-F238E27FC236}">
                <a16:creationId xmlns:a16="http://schemas.microsoft.com/office/drawing/2014/main" id="{4FEEAEBA-CF45-7514-DEDE-4CEBBF2E5D08}"/>
              </a:ext>
            </a:extLst>
          </p:cNvPr>
          <p:cNvSpPr txBox="1"/>
          <p:nvPr/>
        </p:nvSpPr>
        <p:spPr>
          <a:xfrm>
            <a:off x="9239925" y="1079831"/>
            <a:ext cx="358244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5F616662-1918-6FDF-630C-90EE540F4392}"/>
              </a:ext>
            </a:extLst>
          </p:cNvPr>
          <p:cNvSpPr txBox="1"/>
          <p:nvPr/>
        </p:nvSpPr>
        <p:spPr>
          <a:xfrm>
            <a:off x="9239925" y="1513942"/>
            <a:ext cx="29728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spricht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diese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8" name="TextBox 7">
            <a:extLst>
              <a:ext uri="{FF2B5EF4-FFF2-40B4-BE49-F238E27FC236}">
                <a16:creationId xmlns:a16="http://schemas.microsoft.com/office/drawing/2014/main" id="{C68DD876-0764-66CD-6B23-8C8893ED24ED}"/>
              </a:ext>
            </a:extLst>
          </p:cNvPr>
          <p:cNvSpPr txBox="1"/>
          <p:nvPr/>
        </p:nvSpPr>
        <p:spPr>
          <a:xfrm>
            <a:off x="8556172" y="2185616"/>
            <a:ext cx="4246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liegt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9" name="TextBox 8">
            <a:extLst>
              <a:ext uri="{FF2B5EF4-FFF2-40B4-BE49-F238E27FC236}">
                <a16:creationId xmlns:a16="http://schemas.microsoft.com/office/drawing/2014/main" id="{1BE7A894-01DD-1606-7872-E43A59C3F70D}"/>
              </a:ext>
            </a:extLst>
          </p:cNvPr>
          <p:cNvSpPr txBox="1"/>
          <p:nvPr/>
        </p:nvSpPr>
        <p:spPr>
          <a:xfrm>
            <a:off x="8123346" y="2714196"/>
            <a:ext cx="4246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groß</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das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8F17178D-5418-08E8-361B-F4142E7F94F0}"/>
              </a:ext>
            </a:extLst>
          </p:cNvPr>
          <p:cNvSpPr txBox="1"/>
          <p:nvPr/>
        </p:nvSpPr>
        <p:spPr>
          <a:xfrm>
            <a:off x="9484181" y="3322193"/>
            <a:ext cx="30939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1" name="TextBox 10">
            <a:extLst>
              <a:ext uri="{FF2B5EF4-FFF2-40B4-BE49-F238E27FC236}">
                <a16:creationId xmlns:a16="http://schemas.microsoft.com/office/drawing/2014/main" id="{9837394A-7FC6-7E76-5F4B-E245916E6983}"/>
              </a:ext>
            </a:extLst>
          </p:cNvPr>
          <p:cNvSpPr txBox="1"/>
          <p:nvPr/>
        </p:nvSpPr>
        <p:spPr>
          <a:xfrm>
            <a:off x="8123346" y="4113672"/>
            <a:ext cx="3853543" cy="7078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kommt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leichter</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ins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27B63744-994A-C7DE-928C-6864380E1B35}"/>
              </a:ext>
            </a:extLst>
          </p:cNvPr>
          <p:cNvSpPr txBox="1"/>
          <p:nvPr/>
        </p:nvSpPr>
        <p:spPr>
          <a:xfrm>
            <a:off x="8710318" y="4844741"/>
            <a:ext cx="307237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Wohin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haben</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sie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ihre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Sprache</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gebracht</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401D4164-DBFB-61A1-38CD-87977C4862B4}"/>
              </a:ext>
            </a:extLst>
          </p:cNvPr>
          <p:cNvSpPr txBox="1"/>
          <p:nvPr/>
        </p:nvSpPr>
        <p:spPr>
          <a:xfrm>
            <a:off x="7637639" y="5778169"/>
            <a:ext cx="91502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Woher</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a:t>
            </a:r>
            <a:r>
              <a:rPr kumimoji="0" lang="en-GB" sz="2000" b="0" i="0" u="none" strike="noStrike" kern="1200" cap="none" spc="0" normalizeH="0" baseline="0" noProof="0" dirty="0" err="1">
                <a:ln>
                  <a:noFill/>
                </a:ln>
                <a:solidFill>
                  <a:srgbClr val="525050"/>
                </a:solidFill>
                <a:effectLst/>
                <a:uLnTx/>
                <a:uFillTx/>
                <a:latin typeface="Century Gothic"/>
                <a:ea typeface="Calibri" panose="020F0502020204030204" pitchFamily="34" charset="0"/>
                <a:cs typeface="Times New Roman" panose="02020603050405020304" pitchFamily="18" charset="0"/>
              </a:rPr>
              <a:t>weiß</a:t>
            </a:r>
            <a:r>
              <a:rPr kumimoji="0" lang="en-GB" sz="2000" b="0" i="0" u="none" strike="noStrike" kern="1200" cap="none" spc="0" normalizeH="0" baseline="0" noProof="0" dirty="0">
                <a:ln>
                  <a:noFill/>
                </a:ln>
                <a:solidFill>
                  <a:srgbClr val="525050"/>
                </a:solidFill>
                <a:effectLst/>
                <a:uLnTx/>
                <a:uFillTx/>
                <a:latin typeface="Century Gothic"/>
                <a:ea typeface="Calibri" panose="020F0502020204030204" pitchFamily="34" charset="0"/>
                <a:cs typeface="Times New Roman" panose="02020603050405020304" pitchFamily="18" charset="0"/>
              </a:rPr>
              <a:t> man das?</a:t>
            </a:r>
            <a:endParaRPr kumimoji="0" lang="en-GB" sz="20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0DCD4B14-3C44-6C62-BDD4-424F12165BA0}"/>
              </a:ext>
            </a:extLst>
          </p:cNvPr>
          <p:cNvSpPr/>
          <p:nvPr/>
        </p:nvSpPr>
        <p:spPr>
          <a:xfrm>
            <a:off x="100207" y="1152757"/>
            <a:ext cx="9139718" cy="29639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ziemlich</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unbekannte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Sprache</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 in </a:t>
            </a:r>
            <a:r>
              <a:rPr kumimoji="0" lang="en-GB" sz="2000" b="0" i="0" u="none" strike="noStrike" kern="1200" cap="none" spc="0" normalizeH="0" baseline="0" noProof="0" dirty="0" err="1">
                <a:ln>
                  <a:noFill/>
                </a:ln>
                <a:solidFill>
                  <a:srgbClr val="525050"/>
                </a:solidFill>
                <a:effectLst/>
                <a:uLnTx/>
                <a:uFillTx/>
                <a:latin typeface="Century Gothic"/>
                <a:ea typeface="+mn-ea"/>
                <a:cs typeface="+mn-cs"/>
              </a:rPr>
              <a:t>Norddeutschland</a:t>
            </a:r>
            <a:r>
              <a:rPr kumimoji="0" lang="en-GB" sz="20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16" name="Rectangle: Rounded Corners 15">
            <a:extLst>
              <a:ext uri="{FF2B5EF4-FFF2-40B4-BE49-F238E27FC236}">
                <a16:creationId xmlns:a16="http://schemas.microsoft.com/office/drawing/2014/main" id="{D44C76C6-E877-30F0-C203-C9B23F1ECE59}"/>
              </a:ext>
            </a:extLst>
          </p:cNvPr>
          <p:cNvSpPr/>
          <p:nvPr/>
        </p:nvSpPr>
        <p:spPr>
          <a:xfrm>
            <a:off x="100207" y="1551413"/>
            <a:ext cx="9018741" cy="5868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Die Menschen in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Saterland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sprechen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Sie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sind</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Minderheit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Nur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ungefähr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2000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Personen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verstehen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Saterfriesisch</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7" name="Rectangle: Rounded Corners 16">
            <a:extLst>
              <a:ext uri="{FF2B5EF4-FFF2-40B4-BE49-F238E27FC236}">
                <a16:creationId xmlns:a16="http://schemas.microsoft.com/office/drawing/2014/main" id="{792CBDFC-D041-FEE8-3B89-42D84F4BF772}"/>
              </a:ext>
            </a:extLst>
          </p:cNvPr>
          <p:cNvSpPr/>
          <p:nvPr/>
        </p:nvSpPr>
        <p:spPr>
          <a:xfrm>
            <a:off x="100207" y="2248869"/>
            <a:ext cx="8286146" cy="288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Das Saterland liegt in der Nähe von Oldenburg in Niedersachsen.</a:t>
            </a:r>
          </a:p>
        </p:txBody>
      </p:sp>
      <p:sp>
        <p:nvSpPr>
          <p:cNvPr id="18" name="Rectangle: Rounded Corners 17">
            <a:extLst>
              <a:ext uri="{FF2B5EF4-FFF2-40B4-BE49-F238E27FC236}">
                <a16:creationId xmlns:a16="http://schemas.microsoft.com/office/drawing/2014/main" id="{5DC2CBB9-AC81-D6FC-FD77-6105A457343C}"/>
              </a:ext>
            </a:extLst>
          </p:cNvPr>
          <p:cNvSpPr/>
          <p:nvPr/>
        </p:nvSpPr>
        <p:spPr>
          <a:xfrm>
            <a:off x="100207" y="2647525"/>
            <a:ext cx="7972639" cy="614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Das Saterland ist nicht groß. Es hat nur drei Dörfer: Ramsloh, </a:t>
            </a:r>
            <a:r>
              <a:rPr kumimoji="0" lang="de-DE" sz="2000" b="0" i="0" u="none" strike="noStrike" kern="1200" cap="none" spc="0" normalizeH="0" baseline="0" noProof="0" dirty="0" err="1">
                <a:ln>
                  <a:noFill/>
                </a:ln>
                <a:solidFill>
                  <a:srgbClr val="525050"/>
                </a:solidFill>
                <a:effectLst/>
                <a:uLnTx/>
                <a:uFillTx/>
                <a:latin typeface="Century Gothic"/>
                <a:ea typeface="+mn-ea"/>
                <a:cs typeface="+mn-cs"/>
              </a:rPr>
              <a:t>Strücklingen</a:t>
            </a:r>
            <a:r>
              <a:rPr kumimoji="0" lang="de-DE" sz="2000" b="0" i="0" u="none" strike="noStrike" kern="1200" cap="none" spc="0" normalizeH="0" baseline="0" noProof="0" dirty="0">
                <a:ln>
                  <a:noFill/>
                </a:ln>
                <a:solidFill>
                  <a:srgbClr val="525050"/>
                </a:solidFill>
                <a:effectLst/>
                <a:uLnTx/>
                <a:uFillTx/>
                <a:latin typeface="Century Gothic"/>
                <a:ea typeface="+mn-ea"/>
                <a:cs typeface="+mn-cs"/>
              </a:rPr>
              <a:t> und Scharrel. </a:t>
            </a:r>
          </a:p>
        </p:txBody>
      </p:sp>
      <p:sp>
        <p:nvSpPr>
          <p:cNvPr id="19" name="Rectangle: Rounded Corners 18">
            <a:extLst>
              <a:ext uri="{FF2B5EF4-FFF2-40B4-BE49-F238E27FC236}">
                <a16:creationId xmlns:a16="http://schemas.microsoft.com/office/drawing/2014/main" id="{A14B39C9-371E-6EA8-0C33-F9C683411E0F}"/>
              </a:ext>
            </a:extLst>
          </p:cNvPr>
          <p:cNvSpPr/>
          <p:nvPr/>
        </p:nvSpPr>
        <p:spPr>
          <a:xfrm>
            <a:off x="100208" y="3372468"/>
            <a:ext cx="9305050" cy="68784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Früher ist man nur mit dem Boot über einen See ins Saterland gekommen. Das ist auch der Grund, warum es Saterfriesisch heute noch gibt!</a:t>
            </a:r>
          </a:p>
        </p:txBody>
      </p:sp>
      <p:sp>
        <p:nvSpPr>
          <p:cNvPr id="20" name="Rectangle: Rounded Corners 19">
            <a:extLst>
              <a:ext uri="{FF2B5EF4-FFF2-40B4-BE49-F238E27FC236}">
                <a16:creationId xmlns:a16="http://schemas.microsoft.com/office/drawing/2014/main" id="{B9C32604-2F9F-7BD3-13C4-78EA1AE28CC1}"/>
              </a:ext>
            </a:extLst>
          </p:cNvPr>
          <p:cNvSpPr/>
          <p:nvPr/>
        </p:nvSpPr>
        <p:spPr>
          <a:xfrm>
            <a:off x="100207" y="4170970"/>
            <a:ext cx="7828947" cy="61428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Man kommt jetzt leichter ins Saterland, weil der See weniger Wasser hat. Man braucht kein Boot mehr.</a:t>
            </a:r>
          </a:p>
        </p:txBody>
      </p:sp>
      <p:sp>
        <p:nvSpPr>
          <p:cNvPr id="21" name="Rectangle: Rounded Corners 20">
            <a:extLst>
              <a:ext uri="{FF2B5EF4-FFF2-40B4-BE49-F238E27FC236}">
                <a16:creationId xmlns:a16="http://schemas.microsoft.com/office/drawing/2014/main" id="{2F544EA2-CC45-EAB5-A435-F58E6E22703F}"/>
              </a:ext>
            </a:extLst>
          </p:cNvPr>
          <p:cNvSpPr/>
          <p:nvPr/>
        </p:nvSpPr>
        <p:spPr>
          <a:xfrm>
            <a:off x="100208" y="4895913"/>
            <a:ext cx="8455964" cy="65671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525050"/>
                </a:solidFill>
                <a:effectLst/>
                <a:uLnTx/>
                <a:uFillTx/>
                <a:latin typeface="Century Gothic"/>
                <a:ea typeface="+mn-ea"/>
                <a:cs typeface="+mn-cs"/>
              </a:rPr>
              <a:t>Sie haben ihre Sprache nach England gebracht. Schon im Mittelalter sind Boote von Friesland nach England gefahren.</a:t>
            </a:r>
          </a:p>
        </p:txBody>
      </p:sp>
      <p:sp>
        <p:nvSpPr>
          <p:cNvPr id="22" name="Rectangle: Rounded Corners 21">
            <a:extLst>
              <a:ext uri="{FF2B5EF4-FFF2-40B4-BE49-F238E27FC236}">
                <a16:creationId xmlns:a16="http://schemas.microsoft.com/office/drawing/2014/main" id="{A7B3E4F0-BBC4-5B66-CBCF-4FDBFBCD5C75}"/>
              </a:ext>
            </a:extLst>
          </p:cNvPr>
          <p:cNvSpPr/>
          <p:nvPr/>
        </p:nvSpPr>
        <p:spPr>
          <a:xfrm>
            <a:off x="100207" y="5663285"/>
            <a:ext cx="7515439" cy="65671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FFFFFF"/>
                </a:solidFill>
                <a:effectLst/>
                <a:uLnTx/>
                <a:uFillTx/>
                <a:latin typeface="Century Gothic"/>
                <a:ea typeface="+mn-ea"/>
                <a:cs typeface="+mn-cs"/>
              </a:rPr>
              <a:t>Man weiß das, weil  Englisch und Friesisch* ursprünglich sehr ähnlich waren. </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E1786052-C200-94C3-01CB-BD0D055DAF42}"/>
              </a:ext>
            </a:extLst>
          </p:cNvPr>
          <p:cNvSpPr/>
          <p:nvPr/>
        </p:nvSpPr>
        <p:spPr>
          <a:xfrm>
            <a:off x="11038113" y="204566"/>
            <a:ext cx="938775" cy="35276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4" name="Rectangle: Rounded Corners 23">
            <a:extLst>
              <a:ext uri="{FF2B5EF4-FFF2-40B4-BE49-F238E27FC236}">
                <a16:creationId xmlns:a16="http://schemas.microsoft.com/office/drawing/2014/main" id="{B4D1AA54-6F47-D2A8-E973-5E3168FA1E57}"/>
              </a:ext>
            </a:extLst>
          </p:cNvPr>
          <p:cNvSpPr/>
          <p:nvPr/>
        </p:nvSpPr>
        <p:spPr>
          <a:xfrm>
            <a:off x="8242664" y="158670"/>
            <a:ext cx="2325188" cy="503361"/>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18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friesisch</a:t>
            </a:r>
            <a:r>
              <a:rPr kumimoji="0" lang="en-GB" sz="18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Frisian</a:t>
            </a:r>
          </a:p>
        </p:txBody>
      </p:sp>
    </p:spTree>
    <p:extLst>
      <p:ext uri="{BB962C8B-B14F-4D97-AF65-F5344CB8AC3E}">
        <p14:creationId xmlns:p14="http://schemas.microsoft.com/office/powerpoint/2010/main" val="328077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1"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941685" cy="647577"/>
          </a:xfrm>
        </p:spPr>
        <p:txBody>
          <a:bodyPr>
            <a:normAutofit/>
          </a:bodyPr>
          <a:lstStyle/>
          <a:p>
            <a:r>
              <a:rPr lang="en-GB" dirty="0" err="1"/>
              <a:t>Kulturquiz</a:t>
            </a:r>
            <a:r>
              <a:rPr lang="en-GB" dirty="0"/>
              <a:t> [1/8]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44C12D8F-170D-951C-9F1E-A60C5D8DD13B}"/>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größer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93C8B749-60B8-AD9F-C12C-F90D280C46B8}"/>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Bayern</a:t>
            </a:r>
          </a:p>
        </p:txBody>
      </p:sp>
      <p:sp>
        <p:nvSpPr>
          <p:cNvPr id="7" name="Rectangle: Rounded Corners 6">
            <a:extLst>
              <a:ext uri="{FF2B5EF4-FFF2-40B4-BE49-F238E27FC236}">
                <a16:creationId xmlns:a16="http://schemas.microsoft.com/office/drawing/2014/main" id="{2488995B-F48F-86C8-E607-557B21362119}"/>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Hamburg</a:t>
            </a:r>
          </a:p>
        </p:txBody>
      </p:sp>
      <p:sp>
        <p:nvSpPr>
          <p:cNvPr id="8" name="Rectangle: Rounded Corners 7">
            <a:extLst>
              <a:ext uri="{FF2B5EF4-FFF2-40B4-BE49-F238E27FC236}">
                <a16:creationId xmlns:a16="http://schemas.microsoft.com/office/drawing/2014/main" id="{7217CF27-4367-3860-4706-FD81B4A9E4A6}"/>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Brandenburg</a:t>
            </a:r>
          </a:p>
        </p:txBody>
      </p:sp>
      <p:pic>
        <p:nvPicPr>
          <p:cNvPr id="9" name="Picture 23" descr="Hintersee, Lake, Mountains, Nature">
            <a:extLst>
              <a:ext uri="{FF2B5EF4-FFF2-40B4-BE49-F238E27FC236}">
                <a16:creationId xmlns:a16="http://schemas.microsoft.com/office/drawing/2014/main" id="{8CEDA6B7-F6D5-4720-9E05-16579544F5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697"/>
          <a:stretch/>
        </p:blipFill>
        <p:spPr bwMode="auto">
          <a:xfrm>
            <a:off x="506163" y="2405124"/>
            <a:ext cx="3187083" cy="235039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Free photos of Hamburg">
            <a:extLst>
              <a:ext uri="{FF2B5EF4-FFF2-40B4-BE49-F238E27FC236}">
                <a16:creationId xmlns:a16="http://schemas.microsoft.com/office/drawing/2014/main" id="{CB3DF210-A604-37B7-D38C-9C8F06362B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3001" y="2400592"/>
            <a:ext cx="3465997" cy="23106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7" descr="Free photos of Lock">
            <a:extLst>
              <a:ext uri="{FF2B5EF4-FFF2-40B4-BE49-F238E27FC236}">
                <a16:creationId xmlns:a16="http://schemas.microsoft.com/office/drawing/2014/main" id="{BA87F581-16D1-BCB4-2E8B-A5E6FE639E7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01" r="7669"/>
          <a:stretch/>
        </p:blipFill>
        <p:spPr bwMode="auto">
          <a:xfrm>
            <a:off x="8475249" y="2407212"/>
            <a:ext cx="3057621" cy="2304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0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764133" cy="647577"/>
          </a:xfrm>
        </p:spPr>
        <p:txBody>
          <a:bodyPr>
            <a:normAutofit/>
          </a:bodyPr>
          <a:lstStyle/>
          <a:p>
            <a:r>
              <a:rPr lang="en-GB" dirty="0" err="1"/>
              <a:t>Kulturquiz</a:t>
            </a:r>
            <a:r>
              <a:rPr lang="en-GB" dirty="0"/>
              <a:t> [2/8]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1000EE8E-64B7-0AE2-A34E-2D8191332926}"/>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Wann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man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normalerweise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Lebkuchen?</a:t>
            </a:r>
          </a:p>
        </p:txBody>
      </p:sp>
      <p:sp>
        <p:nvSpPr>
          <p:cNvPr id="12" name="Rectangle: Rounded Corners 11">
            <a:extLst>
              <a:ext uri="{FF2B5EF4-FFF2-40B4-BE49-F238E27FC236}">
                <a16:creationId xmlns:a16="http://schemas.microsoft.com/office/drawing/2014/main" id="{C1262225-AC25-D88F-33F6-8BE173F7EE89}"/>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April</a:t>
            </a:r>
          </a:p>
        </p:txBody>
      </p:sp>
      <p:sp>
        <p:nvSpPr>
          <p:cNvPr id="13" name="Rectangle: Rounded Corners 12">
            <a:extLst>
              <a:ext uri="{FF2B5EF4-FFF2-40B4-BE49-F238E27FC236}">
                <a16:creationId xmlns:a16="http://schemas.microsoft.com/office/drawing/2014/main" id="{1B618D0D-EE13-485F-57D7-D00561EFEB21}"/>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Sommer</a:t>
            </a:r>
          </a:p>
        </p:txBody>
      </p:sp>
      <p:sp>
        <p:nvSpPr>
          <p:cNvPr id="14" name="Rectangle: Rounded Corners 13">
            <a:extLst>
              <a:ext uri="{FF2B5EF4-FFF2-40B4-BE49-F238E27FC236}">
                <a16:creationId xmlns:a16="http://schemas.microsoft.com/office/drawing/2014/main" id="{89354555-8466-FE9E-DDA9-CB37913F0C4F}"/>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Weihnachten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5" name="Picture 2" descr="Free vector graphics of Easter bunny">
            <a:extLst>
              <a:ext uri="{FF2B5EF4-FFF2-40B4-BE49-F238E27FC236}">
                <a16:creationId xmlns:a16="http://schemas.microsoft.com/office/drawing/2014/main" id="{C8E82A36-B52A-05A7-310A-C230451045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0714" y="2309872"/>
            <a:ext cx="1548345" cy="24501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vector graphics of Warm">
            <a:extLst>
              <a:ext uri="{FF2B5EF4-FFF2-40B4-BE49-F238E27FC236}">
                <a16:creationId xmlns:a16="http://schemas.microsoft.com/office/drawing/2014/main" id="{52079E71-50A4-B795-D6FA-EFA3957441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0393" y="1971719"/>
            <a:ext cx="2943554" cy="29435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ree vector graphics of Christmas">
            <a:extLst>
              <a:ext uri="{FF2B5EF4-FFF2-40B4-BE49-F238E27FC236}">
                <a16:creationId xmlns:a16="http://schemas.microsoft.com/office/drawing/2014/main" id="{39FCC67F-81F8-BDE7-1ED2-7DCDEC04B7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497" y="1786094"/>
            <a:ext cx="2669858" cy="3090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006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673019" cy="647577"/>
          </a:xfrm>
        </p:spPr>
        <p:txBody>
          <a:bodyPr>
            <a:normAutofit/>
          </a:bodyPr>
          <a:lstStyle/>
          <a:p>
            <a:r>
              <a:rPr lang="en-GB" dirty="0" err="1"/>
              <a:t>Kulturquiz</a:t>
            </a:r>
            <a:r>
              <a:rPr lang="en-GB" dirty="0"/>
              <a:t> [3/8]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73700147-74F5-69B5-72FC-B6C8034DF50E}"/>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sind</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Donau und der Rhein?</a:t>
            </a:r>
          </a:p>
        </p:txBody>
      </p:sp>
      <p:sp>
        <p:nvSpPr>
          <p:cNvPr id="6" name="Rectangle: Rounded Corners 5">
            <a:extLst>
              <a:ext uri="{FF2B5EF4-FFF2-40B4-BE49-F238E27FC236}">
                <a16:creationId xmlns:a16="http://schemas.microsoft.com/office/drawing/2014/main" id="{3CE4F253-7C27-A9F0-7CA9-F7E59B41A844}"/>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Städte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793A46AE-4E40-8D8C-892F-633E78D85E02}"/>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Schlösser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FDCAE1AB-7BA4-77BC-5DF5-2549FAB8BD09}"/>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Flüsse</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2" descr="Free vector graphics of City">
            <a:extLst>
              <a:ext uri="{FF2B5EF4-FFF2-40B4-BE49-F238E27FC236}">
                <a16:creationId xmlns:a16="http://schemas.microsoft.com/office/drawing/2014/main" id="{1E0EBF23-1C84-D98D-C450-B18E11C5D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 y="2553057"/>
            <a:ext cx="2933878" cy="2246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vector graphics of Castle">
            <a:extLst>
              <a:ext uri="{FF2B5EF4-FFF2-40B4-BE49-F238E27FC236}">
                <a16:creationId xmlns:a16="http://schemas.microsoft.com/office/drawing/2014/main" id="{DA7EACD0-B857-45CF-A739-4A490F72C5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730" y="1930876"/>
            <a:ext cx="3992880" cy="29946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vector graphics of Water">
            <a:extLst>
              <a:ext uri="{FF2B5EF4-FFF2-40B4-BE49-F238E27FC236}">
                <a16:creationId xmlns:a16="http://schemas.microsoft.com/office/drawing/2014/main" id="{4E830499-CDFF-692A-D2AF-5CE926423AE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19217" y="2654290"/>
            <a:ext cx="3376418" cy="2145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20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34106" cy="647577"/>
          </a:xfrm>
        </p:spPr>
        <p:txBody>
          <a:bodyPr>
            <a:normAutofit/>
          </a:bodyPr>
          <a:lstStyle/>
          <a:p>
            <a:r>
              <a:rPr lang="en-GB" dirty="0" err="1"/>
              <a:t>Kulturquiz</a:t>
            </a:r>
            <a:r>
              <a:rPr lang="en-GB" dirty="0"/>
              <a:t> [4/8]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68D3D4A9-21B8-8909-F719-95E62E999610}"/>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U-Bahn-</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Linien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gibt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es in Berlin?</a:t>
            </a:r>
          </a:p>
        </p:txBody>
      </p:sp>
      <p:sp>
        <p:nvSpPr>
          <p:cNvPr id="12" name="Rectangle: Rounded Corners 11">
            <a:extLst>
              <a:ext uri="{FF2B5EF4-FFF2-40B4-BE49-F238E27FC236}">
                <a16:creationId xmlns:a16="http://schemas.microsoft.com/office/drawing/2014/main" id="{1FAADC56-A601-DE6F-EF07-2211EB9FD94C}"/>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Zwei</a:t>
            </a:r>
          </a:p>
        </p:txBody>
      </p:sp>
      <p:sp>
        <p:nvSpPr>
          <p:cNvPr id="13" name="Rectangle: Rounded Corners 12">
            <a:extLst>
              <a:ext uri="{FF2B5EF4-FFF2-40B4-BE49-F238E27FC236}">
                <a16:creationId xmlns:a16="http://schemas.microsoft.com/office/drawing/2014/main" id="{4D499D55-8D9B-BD68-8A99-3D173A463476}"/>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Neun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7C7673EF-A930-B746-E5F0-259DB67EAC62}"/>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Zwanzig</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5" name="Picture 4" descr="Free photos of Bvg u-bahn">
            <a:extLst>
              <a:ext uri="{FF2B5EF4-FFF2-40B4-BE49-F238E27FC236}">
                <a16:creationId xmlns:a16="http://schemas.microsoft.com/office/drawing/2014/main" id="{113C04DC-974F-D128-2DE7-B78991944EF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823"/>
          <a:stretch/>
        </p:blipFill>
        <p:spPr bwMode="auto">
          <a:xfrm>
            <a:off x="429895" y="2182005"/>
            <a:ext cx="3204210" cy="25681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ree photos of Metro">
            <a:extLst>
              <a:ext uri="{FF2B5EF4-FFF2-40B4-BE49-F238E27FC236}">
                <a16:creationId xmlns:a16="http://schemas.microsoft.com/office/drawing/2014/main" id="{B3A04EB4-F32D-0D48-17E3-9B96E84F5F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20042" y="2192131"/>
            <a:ext cx="3424255" cy="25681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ree photos of U bahn">
            <a:extLst>
              <a:ext uri="{FF2B5EF4-FFF2-40B4-BE49-F238E27FC236}">
                <a16:creationId xmlns:a16="http://schemas.microsoft.com/office/drawing/2014/main" id="{C7291C3E-7751-AEC6-00A7-BEB7163A8F0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95298" y="2176720"/>
            <a:ext cx="3424256" cy="2568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718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3"/>
                                        </p:tgtEl>
                                        <p:attrNameLst>
                                          <p:attrName>fillcolor</p:attrName>
                                        </p:attrNameLst>
                                      </p:cBhvr>
                                      <p:to>
                                        <a:schemeClr val="accent2"/>
                                      </p:to>
                                    </p:animClr>
                                    <p:set>
                                      <p:cBhvr>
                                        <p:cTn id="7" dur="2000" fill="hold"/>
                                        <p:tgtEl>
                                          <p:spTgt spid="13"/>
                                        </p:tgtEl>
                                        <p:attrNameLst>
                                          <p:attrName>fill.type</p:attrName>
                                        </p:attrNameLst>
                                      </p:cBhvr>
                                      <p:to>
                                        <p:strVal val="solid"/>
                                      </p:to>
                                    </p:set>
                                    <p:set>
                                      <p:cBhvr>
                                        <p:cTn id="8" dur="2000" fill="hold"/>
                                        <p:tgtEl>
                                          <p:spTgt spid="1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817399" cy="647577"/>
          </a:xfrm>
        </p:spPr>
        <p:txBody>
          <a:bodyPr>
            <a:normAutofit/>
          </a:bodyPr>
          <a:lstStyle/>
          <a:p>
            <a:r>
              <a:rPr lang="en-GB" dirty="0" err="1"/>
              <a:t>Kulturquiz</a:t>
            </a:r>
            <a:r>
              <a:rPr lang="en-GB" dirty="0"/>
              <a:t> [5/8]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9F390408-2F5E-F5E3-FF18-520DCE931DD1}"/>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Wie lang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der Bodensee?</a:t>
            </a:r>
          </a:p>
        </p:txBody>
      </p:sp>
      <p:sp>
        <p:nvSpPr>
          <p:cNvPr id="6" name="Rectangle: Rounded Corners 5">
            <a:extLst>
              <a:ext uri="{FF2B5EF4-FFF2-40B4-BE49-F238E27FC236}">
                <a16:creationId xmlns:a16="http://schemas.microsoft.com/office/drawing/2014/main" id="{7798B03C-F7B2-0B82-320F-D300C514F7AC}"/>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17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D53E0556-96F5-1F60-927A-34DAE94B8A41}"/>
              </a:ext>
            </a:extLst>
          </p:cNvPr>
          <p:cNvSpPr/>
          <p:nvPr/>
        </p:nvSpPr>
        <p:spPr>
          <a:xfrm>
            <a:off x="4815205"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34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8D7948F2-1817-5A98-A024-EBB39152E49E}"/>
              </a:ext>
            </a:extLst>
          </p:cNvPr>
          <p:cNvSpPr/>
          <p:nvPr/>
        </p:nvSpPr>
        <p:spPr>
          <a:xfrm>
            <a:off x="8718706" y="5166360"/>
            <a:ext cx="237744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63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Kilometer</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2" descr="Free photos of Sailboats">
            <a:extLst>
              <a:ext uri="{FF2B5EF4-FFF2-40B4-BE49-F238E27FC236}">
                <a16:creationId xmlns:a16="http://schemas.microsoft.com/office/drawing/2014/main" id="{8FC317A6-1A55-B77D-1038-F56195746C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982" y="2628900"/>
            <a:ext cx="3618063" cy="22198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Free photos of Swans">
            <a:extLst>
              <a:ext uri="{FF2B5EF4-FFF2-40B4-BE49-F238E27FC236}">
                <a16:creationId xmlns:a16="http://schemas.microsoft.com/office/drawing/2014/main" id="{0FA64352-4A94-9A99-3FEA-CAD6116901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31126" y="2628900"/>
            <a:ext cx="3329748" cy="22198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Free photos of Birds">
            <a:extLst>
              <a:ext uri="{FF2B5EF4-FFF2-40B4-BE49-F238E27FC236}">
                <a16:creationId xmlns:a16="http://schemas.microsoft.com/office/drawing/2014/main" id="{823B4208-BB60-0DAC-1F7C-D5B4CC1F41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42211" y="2628900"/>
            <a:ext cx="3780491" cy="222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18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93112" cy="647577"/>
          </a:xfrm>
        </p:spPr>
        <p:txBody>
          <a:bodyPr>
            <a:normAutofit/>
          </a:bodyPr>
          <a:lstStyle/>
          <a:p>
            <a:r>
              <a:rPr lang="en-GB" dirty="0" err="1"/>
              <a:t>Kulturquiz</a:t>
            </a:r>
            <a:r>
              <a:rPr lang="en-GB" dirty="0"/>
              <a:t> [6/8]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0C34A152-7A30-EB5E-65CB-DC5D460420A5}"/>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Bundeskanzler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von Deutschland?</a:t>
            </a:r>
          </a:p>
        </p:txBody>
      </p:sp>
      <p:sp>
        <p:nvSpPr>
          <p:cNvPr id="12" name="Rectangle: Rounded Corners 11">
            <a:extLst>
              <a:ext uri="{FF2B5EF4-FFF2-40B4-BE49-F238E27FC236}">
                <a16:creationId xmlns:a16="http://schemas.microsoft.com/office/drawing/2014/main" id="{7B1FB330-6C39-0980-2823-7FE847D6D9A9}"/>
              </a:ext>
            </a:extLst>
          </p:cNvPr>
          <p:cNvSpPr/>
          <p:nvPr/>
        </p:nvSpPr>
        <p:spPr>
          <a:xfrm>
            <a:off x="911704" y="5166360"/>
            <a:ext cx="237600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Olaf Scholz</a:t>
            </a:r>
          </a:p>
        </p:txBody>
      </p:sp>
      <p:sp>
        <p:nvSpPr>
          <p:cNvPr id="13" name="Rectangle: Rounded Corners 12">
            <a:extLst>
              <a:ext uri="{FF2B5EF4-FFF2-40B4-BE49-F238E27FC236}">
                <a16:creationId xmlns:a16="http://schemas.microsoft.com/office/drawing/2014/main" id="{A6338F46-1F5A-FBCA-1BBA-B8866B81665F}"/>
              </a:ext>
            </a:extLst>
          </p:cNvPr>
          <p:cNvSpPr/>
          <p:nvPr/>
        </p:nvSpPr>
        <p:spPr>
          <a:xfrm>
            <a:off x="4815204" y="5166360"/>
            <a:ext cx="2530631"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Angela Merkel</a:t>
            </a:r>
          </a:p>
        </p:txBody>
      </p:sp>
      <p:sp>
        <p:nvSpPr>
          <p:cNvPr id="14" name="Rectangle: Rounded Corners 13">
            <a:extLst>
              <a:ext uri="{FF2B5EF4-FFF2-40B4-BE49-F238E27FC236}">
                <a16:creationId xmlns:a16="http://schemas.microsoft.com/office/drawing/2014/main" id="{F8FACD5A-3482-FF55-960D-184EC3F66964}"/>
              </a:ext>
            </a:extLst>
          </p:cNvPr>
          <p:cNvSpPr/>
          <p:nvPr/>
        </p:nvSpPr>
        <p:spPr>
          <a:xfrm>
            <a:off x="8403357" y="5166360"/>
            <a:ext cx="316372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Emmanuel Macron</a:t>
            </a:r>
          </a:p>
        </p:txBody>
      </p:sp>
      <p:pic>
        <p:nvPicPr>
          <p:cNvPr id="15" name="Picture 6">
            <a:extLst>
              <a:ext uri="{FF2B5EF4-FFF2-40B4-BE49-F238E27FC236}">
                <a16:creationId xmlns:a16="http://schemas.microsoft.com/office/drawing/2014/main" id="{71B78199-3450-4A4D-419C-E731CED62A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2780" y="2182005"/>
            <a:ext cx="2009756" cy="28088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a:extLst>
              <a:ext uri="{FF2B5EF4-FFF2-40B4-BE49-F238E27FC236}">
                <a16:creationId xmlns:a16="http://schemas.microsoft.com/office/drawing/2014/main" id="{C5122E04-3BFC-27CE-AC2F-D966E20FFF9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184" y="2182005"/>
            <a:ext cx="2126141" cy="28088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a:extLst>
              <a:ext uri="{FF2B5EF4-FFF2-40B4-BE49-F238E27FC236}">
                <a16:creationId xmlns:a16="http://schemas.microsoft.com/office/drawing/2014/main" id="{D604E0CC-540F-3785-BE0C-BDA75B911E9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09735" y="2182005"/>
            <a:ext cx="2019509" cy="28088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22C3E66A-18A1-4910-DFB7-ECBD012A1FB1}"/>
              </a:ext>
            </a:extLst>
          </p:cNvPr>
          <p:cNvSpPr/>
          <p:nvPr/>
        </p:nvSpPr>
        <p:spPr>
          <a:xfrm>
            <a:off x="7345835" y="180003"/>
            <a:ext cx="3179206" cy="736600"/>
          </a:xfrm>
          <a:prstGeom prst="roundRect">
            <a:avLst/>
          </a:prstGeom>
          <a:solidFill>
            <a:srgbClr val="52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*der </a:t>
            </a:r>
            <a:r>
              <a:rPr kumimoji="0" lang="en-GB" sz="24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Bundeskanzler</a:t>
            </a:r>
            <a:r>
              <a:rPr kumimoji="0" lang="en-GB" sz="24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chancellor</a:t>
            </a:r>
          </a:p>
        </p:txBody>
      </p:sp>
    </p:spTree>
    <p:extLst>
      <p:ext uri="{BB962C8B-B14F-4D97-AF65-F5344CB8AC3E}">
        <p14:creationId xmlns:p14="http://schemas.microsoft.com/office/powerpoint/2010/main" val="17048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2"/>
                                        </p:tgtEl>
                                        <p:attrNameLst>
                                          <p:attrName>fillcolor</p:attrName>
                                        </p:attrNameLst>
                                      </p:cBhvr>
                                      <p:to>
                                        <a:schemeClr val="accent2"/>
                                      </p:to>
                                    </p:animClr>
                                    <p:set>
                                      <p:cBhvr>
                                        <p:cTn id="7" dur="2000" fill="hold"/>
                                        <p:tgtEl>
                                          <p:spTgt spid="12"/>
                                        </p:tgtEl>
                                        <p:attrNameLst>
                                          <p:attrName>fill.type</p:attrName>
                                        </p:attrNameLst>
                                      </p:cBhvr>
                                      <p:to>
                                        <p:strVal val="solid"/>
                                      </p:to>
                                    </p:set>
                                    <p:set>
                                      <p:cBhvr>
                                        <p:cTn id="8" dur="20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1" y="213557"/>
            <a:ext cx="3645629" cy="647577"/>
          </a:xfrm>
        </p:spPr>
        <p:txBody>
          <a:bodyPr>
            <a:normAutofit/>
          </a:bodyPr>
          <a:lstStyle/>
          <a:p>
            <a:r>
              <a:rPr lang="en-GB" dirty="0" err="1"/>
              <a:t>Kulturquiz</a:t>
            </a:r>
            <a:r>
              <a:rPr lang="en-GB" dirty="0"/>
              <a:t> [7/8]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36A6DA06-0982-E611-2926-F88FD315EC1F}"/>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Wo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Ostsee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326340B6-A5D5-C9EF-F437-64F50833839E}"/>
              </a:ext>
            </a:extLst>
          </p:cNvPr>
          <p:cNvSpPr/>
          <p:nvPr/>
        </p:nvSpPr>
        <p:spPr>
          <a:xfrm>
            <a:off x="911704" y="5166360"/>
            <a:ext cx="311165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Norddeutschland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7" name="Rectangle: Rounded Corners 6">
            <a:extLst>
              <a:ext uri="{FF2B5EF4-FFF2-40B4-BE49-F238E27FC236}">
                <a16:creationId xmlns:a16="http://schemas.microsoft.com/office/drawing/2014/main" id="{9513FCE9-0B1B-AE9B-DA40-8E24050C0584}"/>
              </a:ext>
            </a:extLst>
          </p:cNvPr>
          <p:cNvSpPr/>
          <p:nvPr/>
        </p:nvSpPr>
        <p:spPr>
          <a:xfrm>
            <a:off x="4682568" y="5166360"/>
            <a:ext cx="287718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Süddeutschland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B3EC4193-8F78-8965-8FAA-0BE133A451AC}"/>
              </a:ext>
            </a:extLst>
          </p:cNvPr>
          <p:cNvSpPr/>
          <p:nvPr/>
        </p:nvSpPr>
        <p:spPr>
          <a:xfrm>
            <a:off x="8218961" y="5166360"/>
            <a:ext cx="287718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Westdeutschland</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9" name="Picture 8" descr="Free vector graphics of Compass">
            <a:extLst>
              <a:ext uri="{FF2B5EF4-FFF2-40B4-BE49-F238E27FC236}">
                <a16:creationId xmlns:a16="http://schemas.microsoft.com/office/drawing/2014/main" id="{6A121F39-74BB-05CE-6DAB-0B1AFCE418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9435" y="2485698"/>
            <a:ext cx="2356193" cy="23335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Free vector graphics of Compass">
            <a:extLst>
              <a:ext uri="{FF2B5EF4-FFF2-40B4-BE49-F238E27FC236}">
                <a16:creationId xmlns:a16="http://schemas.microsoft.com/office/drawing/2014/main" id="{D09770D1-85E5-FE50-C7D5-6A2F878812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3063" y="2454816"/>
            <a:ext cx="2356193" cy="233350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Free vector graphics of Compass">
            <a:extLst>
              <a:ext uri="{FF2B5EF4-FFF2-40B4-BE49-F238E27FC236}">
                <a16:creationId xmlns:a16="http://schemas.microsoft.com/office/drawing/2014/main" id="{CF3DC8B3-76A6-4007-1411-88EDF58C44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1880" y="2454816"/>
            <a:ext cx="2356193" cy="2333506"/>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9F34F689-53C7-12F7-6445-1713D7F8B5D0}"/>
              </a:ext>
            </a:extLst>
          </p:cNvPr>
          <p:cNvSpPr/>
          <p:nvPr/>
        </p:nvSpPr>
        <p:spPr>
          <a:xfrm>
            <a:off x="2267506" y="2301251"/>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0" name="Oval 19">
            <a:extLst>
              <a:ext uri="{FF2B5EF4-FFF2-40B4-BE49-F238E27FC236}">
                <a16:creationId xmlns:a16="http://schemas.microsoft.com/office/drawing/2014/main" id="{41B65376-6C1C-09AA-8187-D8D51194FACD}"/>
              </a:ext>
            </a:extLst>
          </p:cNvPr>
          <p:cNvSpPr/>
          <p:nvPr/>
        </p:nvSpPr>
        <p:spPr>
          <a:xfrm>
            <a:off x="5886844" y="4459676"/>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21" name="Oval 20">
            <a:extLst>
              <a:ext uri="{FF2B5EF4-FFF2-40B4-BE49-F238E27FC236}">
                <a16:creationId xmlns:a16="http://schemas.microsoft.com/office/drawing/2014/main" id="{E6213B0C-5024-341D-13F0-2EA09079DA6D}"/>
              </a:ext>
            </a:extLst>
          </p:cNvPr>
          <p:cNvSpPr/>
          <p:nvPr/>
        </p:nvSpPr>
        <p:spPr>
          <a:xfrm>
            <a:off x="8128061" y="3390736"/>
            <a:ext cx="468630" cy="461665"/>
          </a:xfrm>
          <a:prstGeom prst="ellipse">
            <a:avLst/>
          </a:prstGeom>
          <a:noFill/>
          <a:ln w="571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3397709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accent2"/>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9A31F-A17A-0F2B-43C2-8E790BB17A74}"/>
              </a:ext>
            </a:extLst>
          </p:cNvPr>
          <p:cNvSpPr>
            <a:spLocks noGrp="1"/>
          </p:cNvSpPr>
          <p:nvPr>
            <p:ph type="title"/>
          </p:nvPr>
        </p:nvSpPr>
        <p:spPr>
          <a:xfrm>
            <a:off x="0" y="213557"/>
            <a:ext cx="3675356" cy="647577"/>
          </a:xfrm>
        </p:spPr>
        <p:txBody>
          <a:bodyPr>
            <a:normAutofit/>
          </a:bodyPr>
          <a:lstStyle/>
          <a:p>
            <a:r>
              <a:rPr lang="en-GB" dirty="0" err="1"/>
              <a:t>Kulturquiz</a:t>
            </a:r>
            <a:r>
              <a:rPr lang="en-GB" dirty="0"/>
              <a:t> [8/8]</a:t>
            </a:r>
          </a:p>
        </p:txBody>
      </p:sp>
      <p:sp>
        <p:nvSpPr>
          <p:cNvPr id="4" name="Rectangle: Rounded Corners 3">
            <a:extLst>
              <a:ext uri="{FF2B5EF4-FFF2-40B4-BE49-F238E27FC236}">
                <a16:creationId xmlns:a16="http://schemas.microsoft.com/office/drawing/2014/main" id="{97D631CE-64CC-5DC2-E799-362CDEE71348}"/>
              </a:ext>
            </a:extLst>
          </p:cNvPr>
          <p:cNvSpPr/>
          <p:nvPr/>
        </p:nvSpPr>
        <p:spPr>
          <a:xfrm>
            <a:off x="10847540" y="213557"/>
            <a:ext cx="1139868" cy="32506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BD50BB96-5CEA-867D-BB04-211542DFFDA9}"/>
              </a:ext>
            </a:extLst>
          </p:cNvPr>
          <p:cNvSpPr txBox="1"/>
          <p:nvPr/>
        </p:nvSpPr>
        <p:spPr>
          <a:xfrm>
            <a:off x="331470" y="1324429"/>
            <a:ext cx="11201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Warum</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fahren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viele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Menschen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im</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September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nach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München?</a:t>
            </a:r>
          </a:p>
        </p:txBody>
      </p:sp>
      <p:sp>
        <p:nvSpPr>
          <p:cNvPr id="12" name="Rectangle: Rounded Corners 11">
            <a:extLst>
              <a:ext uri="{FF2B5EF4-FFF2-40B4-BE49-F238E27FC236}">
                <a16:creationId xmlns:a16="http://schemas.microsoft.com/office/drawing/2014/main" id="{D016AA4B-B6E1-302F-588E-CF104E867F15}"/>
              </a:ext>
            </a:extLst>
          </p:cNvPr>
          <p:cNvSpPr/>
          <p:nvPr/>
        </p:nvSpPr>
        <p:spPr>
          <a:xfrm>
            <a:off x="911704" y="5166360"/>
            <a:ext cx="2560150"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den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Fußball</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CD4360F5-1BBA-DE57-E449-FC2E9334D3C0}"/>
              </a:ext>
            </a:extLst>
          </p:cNvPr>
          <p:cNvSpPr/>
          <p:nvPr/>
        </p:nvSpPr>
        <p:spPr>
          <a:xfrm>
            <a:off x="4540567" y="5166360"/>
            <a:ext cx="2783205"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das Schnitzel</a:t>
            </a:r>
          </a:p>
        </p:txBody>
      </p:sp>
      <p:sp>
        <p:nvSpPr>
          <p:cNvPr id="14" name="Rectangle: Rounded Corners 13">
            <a:extLst>
              <a:ext uri="{FF2B5EF4-FFF2-40B4-BE49-F238E27FC236}">
                <a16:creationId xmlns:a16="http://schemas.microsoft.com/office/drawing/2014/main" id="{79998D7E-0160-71B5-0A41-4EAEFD3B18D1}"/>
              </a:ext>
            </a:extLst>
          </p:cNvPr>
          <p:cNvSpPr/>
          <p:nvPr/>
        </p:nvSpPr>
        <p:spPr>
          <a:xfrm>
            <a:off x="8492490" y="5166360"/>
            <a:ext cx="2603656" cy="754380"/>
          </a:xfrm>
          <a:prstGeom prst="roundRect">
            <a:avLst/>
          </a:prstGeom>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Für das Oktoberfest</a:t>
            </a:r>
          </a:p>
        </p:txBody>
      </p:sp>
      <p:pic>
        <p:nvPicPr>
          <p:cNvPr id="15" name="Picture 2" descr="Free photos of Marching band">
            <a:extLst>
              <a:ext uri="{FF2B5EF4-FFF2-40B4-BE49-F238E27FC236}">
                <a16:creationId xmlns:a16="http://schemas.microsoft.com/office/drawing/2014/main" id="{FF6D4395-E118-11BF-3946-4AD0076329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698"/>
          <a:stretch/>
        </p:blipFill>
        <p:spPr bwMode="auto">
          <a:xfrm>
            <a:off x="8044336" y="2142331"/>
            <a:ext cx="3488534"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Free photos of Schnipo">
            <a:extLst>
              <a:ext uri="{FF2B5EF4-FFF2-40B4-BE49-F238E27FC236}">
                <a16:creationId xmlns:a16="http://schemas.microsoft.com/office/drawing/2014/main" id="{0DA8DF6B-95B3-B801-0098-0EBA823745C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48" r="7712"/>
          <a:stretch/>
        </p:blipFill>
        <p:spPr bwMode="auto">
          <a:xfrm>
            <a:off x="4185832" y="2117809"/>
            <a:ext cx="3488534" cy="262079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Free photos of Bayern munich">
            <a:extLst>
              <a:ext uri="{FF2B5EF4-FFF2-40B4-BE49-F238E27FC236}">
                <a16:creationId xmlns:a16="http://schemas.microsoft.com/office/drawing/2014/main" id="{6CDF5D98-9F70-03E3-B949-542D55EF3F47}"/>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583" r="9167"/>
          <a:stretch/>
        </p:blipFill>
        <p:spPr bwMode="auto">
          <a:xfrm>
            <a:off x="547852" y="2117810"/>
            <a:ext cx="3243540" cy="2620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4"/>
                                        </p:tgtEl>
                                        <p:attrNameLst>
                                          <p:attrName>fillcolor</p:attrName>
                                        </p:attrNameLst>
                                      </p:cBhvr>
                                      <p:to>
                                        <a:schemeClr val="accent2"/>
                                      </p:to>
                                    </p:animClr>
                                    <p:set>
                                      <p:cBhvr>
                                        <p:cTn id="7" dur="2000" fill="hold"/>
                                        <p:tgtEl>
                                          <p:spTgt spid="14"/>
                                        </p:tgtEl>
                                        <p:attrNameLst>
                                          <p:attrName>fill.type</p:attrName>
                                        </p:attrNameLst>
                                      </p:cBhvr>
                                      <p:to>
                                        <p:strVal val="solid"/>
                                      </p:to>
                                    </p:set>
                                    <p:set>
                                      <p:cBhvr>
                                        <p:cTn id="8" dur="2000" fill="hold"/>
                                        <p:tgtEl>
                                          <p:spTgt spid="1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699</TotalTime>
  <Words>1339</Words>
  <Application>Microsoft Macintosh PowerPoint</Application>
  <PresentationFormat>Widescreen</PresentationFormat>
  <Paragraphs>207</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Century Gothic</vt:lpstr>
      <vt:lpstr>Arial</vt:lpstr>
      <vt:lpstr>Arial</vt:lpstr>
      <vt:lpstr>Calibri</vt:lpstr>
      <vt:lpstr>NCELP_German_2022</vt:lpstr>
      <vt:lpstr>WH question words</vt:lpstr>
      <vt:lpstr>Kulturquiz [1/8]</vt:lpstr>
      <vt:lpstr>Kulturquiz [2/8]</vt:lpstr>
      <vt:lpstr>Kulturquiz [3/8]</vt:lpstr>
      <vt:lpstr>Kulturquiz [4/8]</vt:lpstr>
      <vt:lpstr>Kulturquiz [5/8]</vt:lpstr>
      <vt:lpstr>Kulturquiz [6/8]</vt:lpstr>
      <vt:lpstr>Kulturquiz [7/8]</vt:lpstr>
      <vt:lpstr>Kulturquiz [8/8]</vt:lpstr>
      <vt:lpstr>Kulturquiz – Ergebnisse</vt:lpstr>
      <vt:lpstr>Saterfriesisch</vt:lpstr>
      <vt:lpstr>Saterfriesisch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Mary Richardson</cp:lastModifiedBy>
  <cp:revision>68</cp:revision>
  <dcterms:created xsi:type="dcterms:W3CDTF">2022-08-04T04:14:27Z</dcterms:created>
  <dcterms:modified xsi:type="dcterms:W3CDTF">2023-02-28T15:00:02Z</dcterms:modified>
</cp:coreProperties>
</file>