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Lst>
  <p:notesMasterIdLst>
    <p:notesMasterId r:id="rId54"/>
  </p:notesMasterIdLst>
  <p:sldIdLst>
    <p:sldId id="258" r:id="rId6"/>
    <p:sldId id="268" r:id="rId7"/>
    <p:sldId id="383" r:id="rId8"/>
    <p:sldId id="384" r:id="rId9"/>
    <p:sldId id="271" r:id="rId10"/>
    <p:sldId id="385" r:id="rId11"/>
    <p:sldId id="386" r:id="rId12"/>
    <p:sldId id="313" r:id="rId13"/>
    <p:sldId id="337" r:id="rId14"/>
    <p:sldId id="491" r:id="rId15"/>
    <p:sldId id="492" r:id="rId16"/>
    <p:sldId id="319" r:id="rId17"/>
    <p:sldId id="503" r:id="rId18"/>
    <p:sldId id="504" r:id="rId19"/>
    <p:sldId id="505" r:id="rId20"/>
    <p:sldId id="506" r:id="rId21"/>
    <p:sldId id="507" r:id="rId22"/>
    <p:sldId id="508" r:id="rId23"/>
    <p:sldId id="509" r:id="rId24"/>
    <p:sldId id="510" r:id="rId25"/>
    <p:sldId id="512" r:id="rId26"/>
    <p:sldId id="399" r:id="rId27"/>
    <p:sldId id="331" r:id="rId28"/>
    <p:sldId id="322" r:id="rId29"/>
    <p:sldId id="524" r:id="rId30"/>
    <p:sldId id="525" r:id="rId31"/>
    <p:sldId id="526" r:id="rId32"/>
    <p:sldId id="527" r:id="rId33"/>
    <p:sldId id="528" r:id="rId34"/>
    <p:sldId id="323" r:id="rId35"/>
    <p:sldId id="521" r:id="rId36"/>
    <p:sldId id="520" r:id="rId37"/>
    <p:sldId id="519" r:id="rId38"/>
    <p:sldId id="523" r:id="rId39"/>
    <p:sldId id="517" r:id="rId40"/>
    <p:sldId id="278" r:id="rId41"/>
    <p:sldId id="518" r:id="rId42"/>
    <p:sldId id="465" r:id="rId43"/>
    <p:sldId id="513" r:id="rId44"/>
    <p:sldId id="346" r:id="rId45"/>
    <p:sldId id="406" r:id="rId46"/>
    <p:sldId id="345" r:id="rId47"/>
    <p:sldId id="405" r:id="rId48"/>
    <p:sldId id="354" r:id="rId49"/>
    <p:sldId id="407" r:id="rId50"/>
    <p:sldId id="522" r:id="rId51"/>
    <p:sldId id="448" r:id="rId52"/>
    <p:sldId id="5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567603-00A4-4571-8CA0-666D2488B85C}">
          <p14:sldIdLst>
            <p14:sldId id="258"/>
            <p14:sldId id="268"/>
            <p14:sldId id="383"/>
            <p14:sldId id="384"/>
            <p14:sldId id="271"/>
            <p14:sldId id="385"/>
            <p14:sldId id="386"/>
            <p14:sldId id="313"/>
            <p14:sldId id="337"/>
            <p14:sldId id="491"/>
            <p14:sldId id="492"/>
            <p14:sldId id="319"/>
            <p14:sldId id="503"/>
            <p14:sldId id="504"/>
            <p14:sldId id="505"/>
            <p14:sldId id="506"/>
            <p14:sldId id="507"/>
            <p14:sldId id="508"/>
            <p14:sldId id="509"/>
            <p14:sldId id="510"/>
            <p14:sldId id="512"/>
            <p14:sldId id="399"/>
            <p14:sldId id="331"/>
            <p14:sldId id="322"/>
            <p14:sldId id="524"/>
            <p14:sldId id="525"/>
            <p14:sldId id="526"/>
            <p14:sldId id="527"/>
            <p14:sldId id="528"/>
            <p14:sldId id="323"/>
            <p14:sldId id="521"/>
            <p14:sldId id="520"/>
            <p14:sldId id="519"/>
            <p14:sldId id="523"/>
            <p14:sldId id="517"/>
            <p14:sldId id="278"/>
            <p14:sldId id="518"/>
            <p14:sldId id="465"/>
            <p14:sldId id="513"/>
            <p14:sldId id="346"/>
            <p14:sldId id="406"/>
            <p14:sldId id="345"/>
            <p14:sldId id="405"/>
            <p14:sldId id="354"/>
            <p14:sldId id="407"/>
            <p14:sldId id="522"/>
            <p14:sldId id="448"/>
            <p14:sldId id="516"/>
          </p14:sldIdLst>
        </p14:section>
        <p14:section name="Untitled Section" id="{0FA9EB89-1412-4A78-8331-4AEAC35CB9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2" clrIdx="0">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FBF0D5"/>
    <a:srgbClr val="F8D7CD"/>
    <a:srgbClr val="FCECE8"/>
    <a:srgbClr val="203864"/>
    <a:srgbClr val="E3EAFD"/>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35" autoAdjust="0"/>
    <p:restoredTop sz="89360" autoAdjust="0"/>
  </p:normalViewPr>
  <p:slideViewPr>
    <p:cSldViewPr snapToGrid="0">
      <p:cViewPr varScale="1">
        <p:scale>
          <a:sx n="95" d="100"/>
          <a:sy n="95" d="100"/>
        </p:scale>
        <p:origin x="109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62"/>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flickr.com/photos/10653408@N00/2599097210" TargetMode="External"/><Relationship Id="rId3" Type="http://schemas.openxmlformats.org/officeDocument/2006/relationships/hyperlink" Target="https://www.flickr.com/photos/36194864@N00/14508703433" TargetMode="External"/><Relationship Id="rId7" Type="http://schemas.openxmlformats.org/officeDocument/2006/relationships/hyperlink" Target="https://www.flickr.com/photos/46398874@N00"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flickr.com/photos/46398874@N00/27742784632" TargetMode="Externa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36194864@N00" TargetMode="External"/><Relationship Id="rId9" Type="http://schemas.openxmlformats.org/officeDocument/2006/relationships/hyperlink" Target="https://www.flickr.com/photos/10653408@N00"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creativecommons.org/licenses/by-nc-sa/2.0/?ref=ccsearch&amp;atype=rich" TargetMode="External"/><Relationship Id="rId13" Type="http://schemas.openxmlformats.org/officeDocument/2006/relationships/hyperlink" Target="https://www.flickr.com/photos/65590076@N08" TargetMode="External"/><Relationship Id="rId3" Type="http://schemas.openxmlformats.org/officeDocument/2006/relationships/hyperlink" Target="https://www.flickr.com/photos/38516770@N05/24993769673" TargetMode="External"/><Relationship Id="rId7" Type="http://schemas.openxmlformats.org/officeDocument/2006/relationships/hyperlink" Target="https://www.flickr.com/photos/129248199@N08" TargetMode="External"/><Relationship Id="rId12" Type="http://schemas.openxmlformats.org/officeDocument/2006/relationships/hyperlink" Target="https://www.flickr.com/photos/65590076@N08/6815304460"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flickr.com/photos/129248199@N08/16414803898" TargetMode="External"/><Relationship Id="rId11" Type="http://schemas.openxmlformats.org/officeDocument/2006/relationships/hyperlink" Target="https://creativecommons.org/licenses/by-nd/2.0/?ref=ccsearch&amp;atype=rich" TargetMode="External"/><Relationship Id="rId5" Type="http://schemas.openxmlformats.org/officeDocument/2006/relationships/hyperlink" Target="https://creativecommons.org/licenses/by-sa/2.0/?ref=ccsearch&amp;atype=rich" TargetMode="External"/><Relationship Id="rId10" Type="http://schemas.openxmlformats.org/officeDocument/2006/relationships/hyperlink" Target="https://www.flickr.com/photos/38215523@N03" TargetMode="External"/><Relationship Id="rId4" Type="http://schemas.openxmlformats.org/officeDocument/2006/relationships/hyperlink" Target="https://www.flickr.com/photos/38516770@N05" TargetMode="External"/><Relationship Id="rId9" Type="http://schemas.openxmlformats.org/officeDocument/2006/relationships/hyperlink" Target="https://www.flickr.com/photos/38215523@N03/16078831133" TargetMode="External"/><Relationship Id="rId14" Type="http://schemas.openxmlformats.org/officeDocument/2006/relationships/hyperlink" Target="https://creativecommons.org/licenses/by-nc-nd/2.0/?ref=ccsearch&amp;atype=rich"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lickr.com/photos/44745854@N03/16380857943/in/photostrea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[aim/</a:t>
            </a:r>
            <a:r>
              <a:rPr lang="en-GB" b="0" dirty="0" err="1"/>
              <a:t>im</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construction rule for dates</a:t>
            </a:r>
            <a:endParaRPr lang="en-GB" sz="1200" b="0"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 (introduce)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2/3</a:t>
            </a:r>
            <a:r>
              <a:rPr lang="en-US" b="0" dirty="0"/>
              <a:t>.</a:t>
            </a:r>
            <a:endParaRPr lang="en-US" b="1" dirty="0"/>
          </a:p>
          <a:p>
            <a:endParaRPr lang="en-US" b="0" dirty="0"/>
          </a:p>
          <a:p>
            <a:r>
              <a:rPr lang="en-US" b="0"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8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3/3</a:t>
            </a:r>
            <a:r>
              <a:rPr lang="en-US" b="0" dirty="0"/>
              <a:t>.</a:t>
            </a:r>
            <a:endParaRPr lang="en-US" b="1" dirty="0"/>
          </a:p>
          <a:p>
            <a:endParaRPr lang="en-US" b="0" dirty="0"/>
          </a:p>
          <a:p>
            <a:r>
              <a:rPr lang="en-US" b="0" dirty="0"/>
              <a:t>As previous but with 15 fewer seconds on the timer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53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4 </a:t>
            </a:r>
            <a:r>
              <a:rPr lang="en-US" b="1" dirty="0"/>
              <a:t>minutes</a:t>
            </a:r>
          </a:p>
          <a:p>
            <a:endParaRPr lang="en-US" b="1" dirty="0"/>
          </a:p>
          <a:p>
            <a:r>
              <a:rPr lang="en-US" b="1" dirty="0"/>
              <a:t>Aim: </a:t>
            </a:r>
            <a:r>
              <a:rPr lang="en-US" b="0" dirty="0"/>
              <a:t>oral recall of vocabulary.</a:t>
            </a:r>
          </a:p>
          <a:p>
            <a:endParaRPr lang="en-US" b="1" dirty="0"/>
          </a:p>
          <a:p>
            <a:r>
              <a:rPr lang="en-US" b="1" dirty="0"/>
              <a:t>Procedure:</a:t>
            </a:r>
          </a:p>
          <a:p>
            <a:r>
              <a:rPr lang="en-US" b="0" dirty="0"/>
              <a:t>1. Students sketch a 5x4 grid.</a:t>
            </a:r>
          </a:p>
          <a:p>
            <a:r>
              <a:rPr lang="en-US" b="0" dirty="0"/>
              <a:t>2. Working in pairs, they take turns to choose a word to translate orally into French.</a:t>
            </a:r>
          </a:p>
          <a:p>
            <a:r>
              <a:rPr lang="en-US" b="0" dirty="0"/>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p>
          <a:p>
            <a:r>
              <a:rPr lang="en-US" b="0" dirty="0"/>
              <a:t>4. Click to reveal translations one by one.</a:t>
            </a:r>
          </a:p>
          <a:p>
            <a:r>
              <a:rPr lang="en-US" b="0" dirty="0"/>
              <a:t>5. Students count up the number of squares they have claimed. The student with the most squares wins.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préférer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préférer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pointing at two things as if choosing between them</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préfère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préférons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751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aim/</a:t>
            </a:r>
            <a:r>
              <a:rPr lang="en-GB" b="1" baseline="0" dirty="0" err="1"/>
              <a:t>im</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faim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rub your tummy as if hungry.</a:t>
            </a:r>
            <a:br>
              <a:rPr lang="en-GB" baseline="0" dirty="0"/>
            </a:br>
            <a:r>
              <a:rPr lang="en-GB" baseline="0" dirty="0"/>
              <a:t>4. Roll back the animations and work through 1-3 again, but this time, dropping your voice completely to listen carefully to the students saying the </a:t>
            </a:r>
            <a:r>
              <a:rPr lang="en-GB" b="1" baseline="0" dirty="0"/>
              <a:t>[-(a)</a:t>
            </a:r>
            <a:r>
              <a:rPr lang="en-GB" b="1" baseline="0" dirty="0" err="1"/>
              <a:t>im</a:t>
            </a:r>
            <a:r>
              <a:rPr lang="en-GB" b="1" dirty="0"/>
              <a:t>] </a:t>
            </a:r>
            <a:r>
              <a:rPr lang="en-GB" baseline="0" dirty="0"/>
              <a:t>sound, pronouncing </a:t>
            </a:r>
            <a:r>
              <a:rPr lang="en-GB" b="0" baseline="0" dirty="0"/>
              <a:t>”</a:t>
            </a:r>
            <a:r>
              <a:rPr lang="en-GB" b="1" baseline="0" dirty="0" err="1"/>
              <a:t>faim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faim</a:t>
            </a:r>
            <a:r>
              <a:rPr lang="en-GB" b="1" dirty="0"/>
              <a:t> </a:t>
            </a:r>
            <a:r>
              <a:rPr lang="en-GB" b="0" dirty="0"/>
              <a:t>[1986]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5274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date formation with </a:t>
            </a:r>
            <a:r>
              <a:rPr lang="en-US" b="0" i="1" dirty="0"/>
              <a:t>le</a:t>
            </a:r>
            <a:r>
              <a:rPr lang="en-US" b="0" dirty="0"/>
              <a:t> + number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022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comprehension of this week’s new vocabulary in dates</a:t>
            </a:r>
            <a:endParaRPr lang="en-US" b="1" dirty="0"/>
          </a:p>
          <a:p>
            <a:endParaRPr lang="en-US" b="1" dirty="0"/>
          </a:p>
          <a:p>
            <a:r>
              <a:rPr lang="en-US" b="1" dirty="0"/>
              <a:t>Procedure:</a:t>
            </a:r>
          </a:p>
          <a:p>
            <a:r>
              <a:rPr lang="en-US" b="0" dirty="0"/>
              <a:t>1. Click the numbers to play the audio.</a:t>
            </a:r>
          </a:p>
          <a:p>
            <a:r>
              <a:rPr lang="en-US" b="0" dirty="0"/>
              <a:t>2. Students write 1-8 and the date they hear.</a:t>
            </a:r>
          </a:p>
          <a:p>
            <a:r>
              <a:rPr lang="en-US" b="0" dirty="0"/>
              <a:t>3. Click to reveal the answers.</a:t>
            </a:r>
          </a:p>
          <a:p>
            <a:r>
              <a:rPr lang="en-US" b="0" dirty="0"/>
              <a:t>4. Teachers may wish to provide some background to the cultural events.</a:t>
            </a:r>
          </a:p>
          <a:p>
            <a:endParaRPr lang="en-US" b="0" dirty="0"/>
          </a:p>
          <a:p>
            <a:r>
              <a:rPr lang="en-US" b="1" dirty="0"/>
              <a:t>Transcript:</a:t>
            </a:r>
          </a:p>
          <a:p>
            <a:pPr marL="228600" indent="-228600">
              <a:buAutoNum type="arabicPeriod"/>
            </a:pPr>
            <a:r>
              <a:rPr lang="en-US" b="0" dirty="0"/>
              <a:t>le premier </a:t>
            </a:r>
            <a:r>
              <a:rPr lang="en-US" b="0" dirty="0" err="1"/>
              <a:t>mai</a:t>
            </a:r>
            <a:endParaRPr lang="en-US" b="0" dirty="0"/>
          </a:p>
          <a:p>
            <a:pPr marL="228600" indent="-228600">
              <a:buAutoNum type="arabicPeriod"/>
            </a:pPr>
            <a:r>
              <a:rPr lang="en-US" b="0" dirty="0"/>
              <a:t>le six </a:t>
            </a:r>
            <a:r>
              <a:rPr lang="en-US" b="0" dirty="0" err="1"/>
              <a:t>janvier</a:t>
            </a:r>
            <a:endParaRPr lang="en-US" b="0" dirty="0"/>
          </a:p>
          <a:p>
            <a:pPr marL="228600" indent="-228600">
              <a:buAutoNum type="arabicPeriod"/>
            </a:pPr>
            <a:r>
              <a:rPr lang="en-US" b="0" dirty="0"/>
              <a:t>le </a:t>
            </a:r>
            <a:r>
              <a:rPr lang="en-US" b="0" dirty="0" err="1"/>
              <a:t>huit</a:t>
            </a:r>
            <a:r>
              <a:rPr lang="en-US" b="0" dirty="0"/>
              <a:t> mars</a:t>
            </a:r>
          </a:p>
          <a:p>
            <a:pPr marL="228600" indent="-228600">
              <a:buAutoNum type="arabicPeriod"/>
            </a:pPr>
            <a:r>
              <a:rPr lang="en-US" b="0" dirty="0"/>
              <a:t>le </a:t>
            </a:r>
            <a:r>
              <a:rPr lang="en-US" b="0" dirty="0" err="1"/>
              <a:t>vingt-quatre</a:t>
            </a:r>
            <a:r>
              <a:rPr lang="en-US" b="0" dirty="0"/>
              <a:t> </a:t>
            </a:r>
            <a:r>
              <a:rPr lang="en-US" b="0" dirty="0" err="1"/>
              <a:t>juin</a:t>
            </a:r>
            <a:endParaRPr lang="en-US" b="0" dirty="0"/>
          </a:p>
          <a:p>
            <a:pPr marL="228600" indent="-228600">
              <a:buAutoNum type="arabicPeriod"/>
            </a:pPr>
            <a:r>
              <a:rPr lang="en-US" b="0" dirty="0"/>
              <a:t>le deux </a:t>
            </a:r>
            <a:r>
              <a:rPr lang="en-US" b="0" dirty="0" err="1"/>
              <a:t>février</a:t>
            </a:r>
            <a:endParaRPr lang="en-US" b="0" dirty="0"/>
          </a:p>
          <a:p>
            <a:pPr marL="228600" indent="-228600">
              <a:buAutoNum type="arabicPeriod"/>
            </a:pPr>
            <a:r>
              <a:rPr lang="en-US" b="0" dirty="0"/>
              <a:t>le </a:t>
            </a:r>
            <a:r>
              <a:rPr lang="en-US" b="0" dirty="0" err="1"/>
              <a:t>vingt</a:t>
            </a:r>
            <a:r>
              <a:rPr lang="en-US" b="0" dirty="0"/>
              <a:t>-deux </a:t>
            </a:r>
            <a:r>
              <a:rPr lang="en-US" b="0" dirty="0" err="1"/>
              <a:t>avril</a:t>
            </a:r>
            <a:endParaRPr lang="en-US" b="0" dirty="0"/>
          </a:p>
          <a:p>
            <a:endParaRPr lang="en-US" b="1" dirty="0"/>
          </a:p>
          <a:p>
            <a:r>
              <a:rPr lang="en-US" b="1" dirty="0"/>
              <a:t>Image attribution:</a:t>
            </a:r>
          </a:p>
          <a:p>
            <a:r>
              <a:rPr lang="en-US" b="0" dirty="0"/>
              <a:t>Par Steph Gray le 15 </a:t>
            </a:r>
            <a:r>
              <a:rPr lang="en-US" b="0" dirty="0" err="1"/>
              <a:t>janvier</a:t>
            </a:r>
            <a:r>
              <a:rPr lang="en-US" b="0" dirty="0"/>
              <a:t> 2011 CC BY-SA 2.0, https://commons.wikimedia.org/w/index.php?curid=54689390</a:t>
            </a:r>
          </a:p>
          <a:p>
            <a:r>
              <a:rPr lang="en-US" b="0" dirty="0"/>
              <a:t>CC BY-SA 3.0, https://commons.wikimedia.org/w/index.php?curid=190999</a:t>
            </a:r>
          </a:p>
          <a:p>
            <a:r>
              <a:rPr lang="fr-FR" b="0" dirty="0"/>
              <a:t>Par </a:t>
            </a:r>
            <a:r>
              <a:rPr lang="fr-FR" b="0" dirty="0" err="1"/>
              <a:t>Mbiele</a:t>
            </a:r>
            <a:r>
              <a:rPr lang="fr-FR" b="0" dirty="0"/>
              <a:t> Happi — Travail personnel, CC BY-SA 4.0, https://commons.wikimedia.org/w/index.php?curid=45034581</a:t>
            </a:r>
          </a:p>
          <a:p>
            <a:r>
              <a:rPr lang="en-US" b="0" dirty="0"/>
              <a:t>Par John McConnell — from [2]: Earth flag created solely from public domain sources and released into the public domain by Derrick Coetzee., Domaine public, https://commons.wikimedia.org/w/index.php?curid=114292</a:t>
            </a:r>
          </a:p>
          <a:p>
            <a:r>
              <a:rPr lang="en-US" b="0" dirty="0"/>
              <a:t>Par </a:t>
            </a:r>
            <a:r>
              <a:rPr lang="en-US" b="0" dirty="0" err="1"/>
              <a:t>Jüppsche</a:t>
            </a:r>
            <a:r>
              <a:rPr lang="en-US" b="0" dirty="0"/>
              <a:t> — Ripuarian Wikipedia, CC BY-SA 3.0, https://commons.wikimedia.org/w/index.php?curid=765582</a:t>
            </a:r>
          </a:p>
          <a:p>
            <a:r>
              <a:rPr lang="fr-FR" b="0" dirty="0"/>
              <a:t>Domaine public, https://commons.wikimedia.org/w/index.php?curid=1889121</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24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Raising awareness of cross-linguistic differences in article use; written recognition of the two English meanings of </a:t>
            </a:r>
            <a:r>
              <a:rPr lang="en-US" b="0" i="1" dirty="0"/>
              <a:t>le </a:t>
            </a:r>
            <a:r>
              <a:rPr lang="en-US" b="0" i="0" dirty="0"/>
              <a:t>with dates (‘the’ and ‘on the’).</a:t>
            </a:r>
            <a:endParaRPr lang="en-US" b="0" i="1" dirty="0"/>
          </a:p>
          <a:p>
            <a:endParaRPr lang="en-US" b="1" dirty="0"/>
          </a:p>
          <a:p>
            <a:r>
              <a:rPr lang="en-US" b="1" dirty="0"/>
              <a:t>Procedure:</a:t>
            </a:r>
          </a:p>
          <a:p>
            <a:r>
              <a:rPr lang="en-US" b="0" dirty="0"/>
              <a:t>1. Students read the sentences and decide in each case whether ‘le’ translates as ‘the’ or ‘on the’ in English.</a:t>
            </a:r>
          </a:p>
          <a:p>
            <a:r>
              <a:rPr lang="en-US" b="0" dirty="0"/>
              <a:t>2. Click to reveal answers one by one.</a:t>
            </a:r>
          </a:p>
          <a:p>
            <a:r>
              <a:rPr lang="en-US" b="0" dirty="0"/>
              <a:t>3. Aural translation of full sentences.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br>
              <a:rPr lang="en-GB" baseline="0" dirty="0"/>
            </a:br>
            <a:r>
              <a:rPr lang="fr-FR" b="0" i="0" dirty="0">
                <a:solidFill>
                  <a:srgbClr val="000000"/>
                </a:solidFill>
                <a:effectLst/>
                <a:latin typeface="-apple-system"/>
              </a:rPr>
              <a:t>spécial [726], </a:t>
            </a:r>
            <a:r>
              <a:rPr lang="fr-FR" sz="1200" dirty="0">
                <a:solidFill>
                  <a:srgbClr val="115076"/>
                </a:solidFill>
              </a:rPr>
              <a:t>exister [269],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signifier [586]</a:t>
            </a:r>
            <a:endParaRPr lang="fr-FR" b="0" i="0" dirty="0">
              <a:solidFill>
                <a:srgbClr val="000000"/>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1/6.</a:t>
            </a:r>
          </a:p>
          <a:p>
            <a:endParaRPr lang="en-US" b="1" dirty="0"/>
          </a:p>
          <a:p>
            <a:r>
              <a:rPr lang="en-US" b="1" dirty="0"/>
              <a:t>Aim: </a:t>
            </a:r>
            <a:r>
              <a:rPr lang="en-US" b="0" dirty="0"/>
              <a:t>Written production of dates.</a:t>
            </a:r>
          </a:p>
          <a:p>
            <a:endParaRPr lang="en-US" b="1" dirty="0"/>
          </a:p>
          <a:p>
            <a:r>
              <a:rPr lang="en-US" b="1" dirty="0"/>
              <a:t>Procedure:</a:t>
            </a:r>
          </a:p>
          <a:p>
            <a:r>
              <a:rPr lang="en-US" b="0" dirty="0"/>
              <a:t>1. Students write the dates in bold in words.</a:t>
            </a:r>
          </a:p>
          <a:p>
            <a:r>
              <a:rPr lang="en-US" b="0" dirty="0"/>
              <a:t>2. Click to bring up answer.</a:t>
            </a:r>
          </a:p>
          <a:p>
            <a:r>
              <a:rPr lang="en-US" b="0" dirty="0"/>
              <a:t>3. Click again to reveal translation and accompanying information in English.</a:t>
            </a:r>
          </a:p>
          <a:p>
            <a:endParaRPr lang="en-US" b="0"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latin typeface="Century Gothic" panose="020F0302020204030204"/>
              </a:rPr>
              <a:t>r</a:t>
            </a:r>
            <a:r>
              <a:rPr kumimoji="0" lang="en-US"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éécrire</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Galette des </a:t>
            </a:r>
            <a:r>
              <a:rPr lang="en-GB" b="0" dirty="0" err="1"/>
              <a:t>rois</a:t>
            </a:r>
            <a:r>
              <a:rPr lang="en-GB" b="0" dirty="0"/>
              <a:t> image by </a:t>
            </a:r>
            <a:r>
              <a:rPr lang="en-GB" b="0" dirty="0" err="1"/>
              <a:t>Benh</a:t>
            </a:r>
            <a:r>
              <a:rPr lang="en-GB" b="0" dirty="0"/>
              <a:t> LIEU SONG (Flickr) - https://www.flickr.com/photos/blieusong/50904846883/, CC BY-SA 4.0, https://commons.wikimedia.org/w/index.php?curid=99562836</a:t>
            </a:r>
          </a:p>
          <a:p>
            <a:endParaRPr lang="en-GB" b="0" dirty="0"/>
          </a:p>
          <a:p>
            <a:r>
              <a:rPr lang="en-GB" b="0" dirty="0" err="1"/>
              <a:t>Fève</a:t>
            </a:r>
            <a:r>
              <a:rPr lang="en-GB" b="0" dirty="0"/>
              <a:t> image by Hlane13 - Own work, CC BY-SA 3.0, https://commons.wikimedia.org/w/index.php?curid=32609044</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745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090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71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Charles de Gaulle image by </a:t>
            </a:r>
            <a:r>
              <a:rPr lang="en-GB" b="0" dirty="0"/>
              <a:t>Office of War Information, Overseas Picture Division. [1]The image prefix (LC-USW3) at the Library of Congress image page matches that of pictures from the OWI collection (see prefix list here. - This image is available from the United States Library of Congress&amp;#039;s Prints and Photographs </a:t>
            </a:r>
            <a:r>
              <a:rPr lang="en-GB" b="0" dirty="0" err="1"/>
              <a:t>divisionunder</a:t>
            </a:r>
            <a:r>
              <a:rPr lang="en-GB" b="0" dirty="0"/>
              <a:t> the digital ID cph.3b42159.This tag does not indicate the copyright status of the attached work. A normal copyright tag is still required. See </a:t>
            </a:r>
            <a:r>
              <a:rPr lang="en-GB" b="0" dirty="0" err="1"/>
              <a:t>Commons:Licensing</a:t>
            </a:r>
            <a:r>
              <a:rPr lang="en-GB" b="0" dirty="0"/>
              <a:t> for more information., Public Domain, https://commons.wikimedia.org/w/index.php?curid=1778410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26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42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9355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vocabulary; oral production of dates.</a:t>
            </a:r>
          </a:p>
          <a:p>
            <a:endParaRPr lang="en-US" b="1" dirty="0"/>
          </a:p>
          <a:p>
            <a:r>
              <a:rPr lang="en-US" b="1" dirty="0"/>
              <a:t>Procedure:</a:t>
            </a:r>
          </a:p>
          <a:p>
            <a:r>
              <a:rPr lang="en-US" b="0" dirty="0"/>
              <a:t>1.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work in pairs. Print and distribute the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rolecards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slide 32.</a:t>
            </a:r>
          </a:p>
          <a:p>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Student B faces the board, student A turns away. </a:t>
            </a:r>
            <a:r>
              <a:rPr lang="en-US" b="0" dirty="0"/>
              <a:t>Student A reads out the start of the sentence and student B finishes by guessing the picture it represents and saying the date. Student A writes down the dates and turns back to face the board.</a:t>
            </a:r>
          </a:p>
          <a:p>
            <a:r>
              <a:rPr lang="en-US" b="0" dirty="0"/>
              <a:t>3. Click to reveal answers.</a:t>
            </a:r>
          </a:p>
          <a:p>
            <a:r>
              <a:rPr lang="en-US" b="0" dirty="0"/>
              <a:t>4. Students swap roles. Display slide 32 and repeat steps 2-3.</a:t>
            </a:r>
          </a:p>
          <a:p>
            <a:r>
              <a:rPr lang="en-US" b="1" dirty="0"/>
              <a:t>NB: </a:t>
            </a:r>
            <a:r>
              <a:rPr lang="en-US" b="0" dirty="0"/>
              <a:t>students have not yet learned the nominal form </a:t>
            </a:r>
            <a:r>
              <a:rPr lang="en-US" b="0" i="1" dirty="0"/>
              <a:t>le travail </a:t>
            </a:r>
            <a:r>
              <a:rPr lang="en-US" b="0" i="0" dirty="0"/>
              <a:t>but should be able to infer its meaning from their knowledge of the short form of </a:t>
            </a:r>
            <a:r>
              <a:rPr lang="en-US" b="0" i="1" dirty="0" err="1"/>
              <a:t>travailler</a:t>
            </a:r>
            <a:r>
              <a:rPr lang="en-US" b="0" i="1" dirty="0"/>
              <a:t> </a:t>
            </a:r>
            <a:r>
              <a:rPr lang="en-US" b="0" i="0" dirty="0"/>
              <a:t>and the adjective </a:t>
            </a:r>
            <a:r>
              <a:rPr lang="en-US" b="0" i="1" dirty="0" err="1"/>
              <a:t>travailleur</a:t>
            </a:r>
            <a:r>
              <a:rPr lang="en-US" b="0" i="1" dirty="0"/>
              <a:t>.</a:t>
            </a:r>
            <a:endParaRPr lang="en-US" b="1" dirty="0"/>
          </a:p>
          <a:p>
            <a:endParaRPr lang="en-US" b="0"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travail</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[153] </a:t>
            </a:r>
            <a:r>
              <a:rPr lang="en-US" sz="1200" dirty="0" err="1">
                <a:solidFill>
                  <a:srgbClr val="4472C4">
                    <a:lumMod val="50000"/>
                  </a:srgbClr>
                </a:solidFill>
              </a:rPr>
              <a:t>musée</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[2216]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689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 do not display on screen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29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a:t>
            </a:r>
            <a:r>
              <a:rPr lang="en-US" b="1" dirty="0"/>
              <a:t> </a:t>
            </a:r>
            <a:r>
              <a:rPr lang="en-US" b="0" dirty="0"/>
              <a:t>recall and usage of new vocabulary in context.</a:t>
            </a:r>
          </a:p>
          <a:p>
            <a:endParaRPr lang="en-US" b="1" dirty="0"/>
          </a:p>
          <a:p>
            <a:r>
              <a:rPr lang="en-US" b="1" dirty="0"/>
              <a:t>Procedure:</a:t>
            </a:r>
          </a:p>
          <a:p>
            <a:r>
              <a:rPr lang="en-US" b="0" dirty="0"/>
              <a:t>1. Students use the English words at the side to fill the gaps in the conversation.</a:t>
            </a:r>
          </a:p>
          <a:p>
            <a:r>
              <a:rPr lang="en-US" b="0" dirty="0"/>
              <a:t>2. Click to reveal answers one by one.</a:t>
            </a:r>
          </a:p>
          <a:p>
            <a:r>
              <a:rPr lang="en-US" b="0" dirty="0"/>
              <a:t>3. Draw students’ attention to the use of the 24hr clock in French.</a:t>
            </a:r>
          </a:p>
          <a:p>
            <a:r>
              <a:rPr lang="en-US" b="0" dirty="0"/>
              <a:t>4. Word substitution extension: students think about where they could use the other new words in the vocabulary set in this text.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anniversaire</a:t>
            </a:r>
            <a:r>
              <a:rPr lang="en-GB" baseline="0" dirty="0"/>
              <a:t> [2043]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minute [375]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297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[aim/</a:t>
            </a:r>
            <a:r>
              <a:rPr lang="en-GB" b="0" dirty="0" err="1"/>
              <a:t>im</a:t>
            </a:r>
            <a:r>
              <a:rPr lang="en-GB" b="0" dirty="0"/>
              <a:t>] and [ain/in]</a:t>
            </a:r>
          </a:p>
          <a:p>
            <a:pPr algn="l"/>
            <a:r>
              <a:rPr lang="en-GB" b="0" dirty="0"/>
              <a:t>Introduction of </a:t>
            </a:r>
            <a:r>
              <a:rPr lang="en-GB" sz="1200" dirty="0">
                <a:solidFill>
                  <a:prstClr val="white"/>
                </a:solidFill>
              </a:rPr>
              <a:t>pronoun 'on' with impersonal meaning ‘people/you/one’</a:t>
            </a:r>
          </a:p>
          <a:p>
            <a:pPr algn="l"/>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 (introduce)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47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84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distinguishing between [(a)in] / [(a)</a:t>
            </a:r>
            <a:r>
              <a:rPr lang="en-US" b="0" dirty="0" err="1"/>
              <a:t>im</a:t>
            </a:r>
            <a:r>
              <a:rPr lang="en-US" b="0" dirty="0"/>
              <a:t>]</a:t>
            </a:r>
            <a:r>
              <a:rPr lang="en-US" b="0" baseline="0" dirty="0"/>
              <a:t> and other nasal vowel sounds using minimal pairs</a:t>
            </a:r>
            <a:endParaRPr lang="en-US" b="0" dirty="0"/>
          </a:p>
          <a:p>
            <a:endParaRPr lang="en-US" b="1" dirty="0"/>
          </a:p>
          <a:p>
            <a:r>
              <a:rPr lang="en-US" b="1" dirty="0"/>
              <a:t>Procedure:</a:t>
            </a:r>
          </a:p>
          <a:p>
            <a:r>
              <a:rPr lang="en-US" b="0" dirty="0"/>
              <a:t>1. Explain</a:t>
            </a:r>
            <a:r>
              <a:rPr lang="en-US" b="0" baseline="0" dirty="0"/>
              <a:t> the ‘blind date’ theme and that we are looking for words that match in sound (i.e. rhyme).</a:t>
            </a:r>
            <a:endParaRPr lang="en-US" b="0" dirty="0"/>
          </a:p>
          <a:p>
            <a:r>
              <a:rPr lang="en-US" b="0" dirty="0"/>
              <a:t>2.</a:t>
            </a:r>
            <a:r>
              <a:rPr lang="en-US" b="0" baseline="0" dirty="0"/>
              <a:t> </a:t>
            </a:r>
            <a:r>
              <a:rPr lang="en-US" b="0" dirty="0"/>
              <a:t>Click on the audio to play the pairs of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listen to the pairs of words and determine whether the vowel sounds match or not,</a:t>
            </a:r>
            <a:r>
              <a:rPr lang="en-US" b="0" baseline="0" dirty="0"/>
              <a:t> ticking the appropriate column.</a:t>
            </a:r>
            <a:endParaRPr lang="en-US" b="0" dirty="0"/>
          </a:p>
          <a:p>
            <a:r>
              <a:rPr lang="en-US" b="0" dirty="0"/>
              <a:t>4. Click to reveal the pair of words for each question, then again to reveal</a:t>
            </a:r>
            <a:r>
              <a:rPr lang="en-US" b="0" baseline="0" dirty="0"/>
              <a:t> </a:t>
            </a:r>
            <a:r>
              <a:rPr lang="en-US" b="0" dirty="0"/>
              <a:t>the correct tick placement.</a:t>
            </a:r>
          </a:p>
          <a:p>
            <a:endParaRPr lang="en-US" b="0" dirty="0"/>
          </a:p>
          <a:p>
            <a:r>
              <a:rPr lang="en-US" b="1" dirty="0"/>
              <a:t>Transcript:</a:t>
            </a:r>
          </a:p>
          <a:p>
            <a:r>
              <a:rPr lang="en-US" b="0" dirty="0"/>
              <a:t>1) </a:t>
            </a:r>
            <a:r>
              <a:rPr lang="en-US" b="0" dirty="0" err="1"/>
              <a:t>faim</a:t>
            </a:r>
            <a:r>
              <a:rPr lang="en-US" b="0" dirty="0"/>
              <a:t> – pin</a:t>
            </a:r>
          </a:p>
          <a:p>
            <a:r>
              <a:rPr lang="en-US" b="0" dirty="0"/>
              <a:t>2) timbre – ombre</a:t>
            </a:r>
          </a:p>
          <a:p>
            <a:r>
              <a:rPr lang="en-US" b="0" dirty="0"/>
              <a:t>3) </a:t>
            </a:r>
            <a:r>
              <a:rPr lang="en-US" b="0" dirty="0" err="1"/>
              <a:t>sain</a:t>
            </a:r>
            <a:r>
              <a:rPr lang="en-US" b="0" dirty="0"/>
              <a:t> – sang</a:t>
            </a:r>
          </a:p>
          <a:p>
            <a:r>
              <a:rPr lang="en-US" b="0" dirty="0"/>
              <a:t>4) vin – main</a:t>
            </a:r>
          </a:p>
          <a:p>
            <a:r>
              <a:rPr lang="en-US" b="0" dirty="0"/>
              <a:t>5) </a:t>
            </a:r>
            <a:r>
              <a:rPr lang="en-US" b="0" dirty="0" err="1"/>
              <a:t>dinde</a:t>
            </a:r>
            <a:r>
              <a:rPr lang="en-US" b="0" dirty="0"/>
              <a:t> – </a:t>
            </a:r>
            <a:r>
              <a:rPr lang="en-US" b="0" dirty="0" err="1"/>
              <a:t>Inde</a:t>
            </a:r>
            <a:endParaRPr lang="en-US" b="0" dirty="0"/>
          </a:p>
          <a:p>
            <a:r>
              <a:rPr lang="en-US" b="0" dirty="0"/>
              <a:t>6) </a:t>
            </a:r>
            <a:r>
              <a:rPr lang="en-US" b="0" dirty="0" err="1"/>
              <a:t>emporter</a:t>
            </a:r>
            <a:r>
              <a:rPr lang="en-US" b="0" dirty="0"/>
              <a:t> – importer</a:t>
            </a:r>
          </a:p>
          <a:p>
            <a:r>
              <a:rPr lang="en-US" b="0" dirty="0"/>
              <a:t>7) </a:t>
            </a:r>
            <a:r>
              <a:rPr lang="en-US" b="0" dirty="0" err="1"/>
              <a:t>pince</a:t>
            </a:r>
            <a:r>
              <a:rPr lang="en-US" b="0" dirty="0"/>
              <a:t> - mince</a:t>
            </a:r>
          </a:p>
          <a:p>
            <a:r>
              <a:rPr lang="en-US" b="0" dirty="0"/>
              <a:t>8) pain - dans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faim</a:t>
            </a:r>
            <a:r>
              <a:rPr lang="en-GB" baseline="0" dirty="0"/>
              <a:t> [1986], pin [&gt;5000], timbre [&gt;5000], ombre [&gt;5000], </a:t>
            </a:r>
            <a:r>
              <a:rPr lang="en-GB" baseline="0" dirty="0" err="1"/>
              <a:t>sain</a:t>
            </a:r>
            <a:r>
              <a:rPr lang="en-GB" baseline="0" dirty="0"/>
              <a:t> [1763], sang [1126], vin [2309], main [418], </a:t>
            </a:r>
            <a:r>
              <a:rPr lang="en-GB" baseline="0" dirty="0" err="1"/>
              <a:t>dinde</a:t>
            </a:r>
            <a:r>
              <a:rPr lang="en-GB" baseline="0" dirty="0"/>
              <a:t> [&gt;5000], </a:t>
            </a:r>
            <a:r>
              <a:rPr lang="en-GB" baseline="0" dirty="0" err="1"/>
              <a:t>Inde</a:t>
            </a:r>
            <a:r>
              <a:rPr lang="en-GB" baseline="0" dirty="0"/>
              <a:t> [n/a], </a:t>
            </a:r>
            <a:r>
              <a:rPr lang="en-GB" baseline="0" dirty="0" err="1"/>
              <a:t>emporter</a:t>
            </a:r>
            <a:r>
              <a:rPr lang="en-GB" baseline="0" dirty="0"/>
              <a:t> [1128], importer [354] </a:t>
            </a:r>
            <a:r>
              <a:rPr lang="en-GB" baseline="0" dirty="0" err="1"/>
              <a:t>pince</a:t>
            </a:r>
            <a:r>
              <a:rPr lang="en-GB" baseline="0" dirty="0"/>
              <a:t> [&gt;5000], mince [3570], pain [2802],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56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the pronoun </a:t>
            </a:r>
            <a:r>
              <a:rPr lang="en-US" b="0" i="1" dirty="0"/>
              <a:t>on</a:t>
            </a:r>
            <a:r>
              <a:rPr lang="en-US" b="0" i="0" dirty="0"/>
              <a:t> with impersonal meaning ‘people, you, one’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272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6872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written recognition of the </a:t>
            </a:r>
            <a:r>
              <a:rPr lang="en-US" b="0" i="1" dirty="0"/>
              <a:t>on</a:t>
            </a:r>
            <a:r>
              <a:rPr lang="en-US" b="0" i="0" dirty="0"/>
              <a:t> form of a range of irregular verbs, and its impersonal meaning</a:t>
            </a:r>
            <a:endParaRPr lang="en-US" b="1" dirty="0"/>
          </a:p>
          <a:p>
            <a:endParaRPr lang="en-US" b="1" dirty="0"/>
          </a:p>
          <a:p>
            <a:r>
              <a:rPr lang="en-US" b="1" dirty="0"/>
              <a:t>Procedure:</a:t>
            </a:r>
          </a:p>
          <a:p>
            <a:r>
              <a:rPr lang="en-US" b="0" dirty="0"/>
              <a:t>1. Students write two columns in their books, headed ‘people in general’ and ‘just </a:t>
            </a:r>
            <a:r>
              <a:rPr lang="en-US" b="0" dirty="0" err="1"/>
              <a:t>L</a:t>
            </a:r>
            <a:r>
              <a:rPr lang="en-US" sz="1200" i="0" dirty="0" err="1">
                <a:solidFill>
                  <a:schemeClr val="accent1">
                    <a:lumMod val="50000"/>
                  </a:schemeClr>
                </a:solidFill>
                <a:latin typeface="Century Gothic" panose="020F0302020204030204"/>
              </a:rPr>
              <a:t>éa</a:t>
            </a:r>
            <a:r>
              <a:rPr lang="en-US" b="0" dirty="0"/>
              <a:t>’. Using the verb forms to help them, they write (in English) who does what.</a:t>
            </a:r>
          </a:p>
          <a:p>
            <a:r>
              <a:rPr lang="en-US" b="0" dirty="0"/>
              <a:t>2. Click to reveal pronouns.</a:t>
            </a:r>
          </a:p>
          <a:p>
            <a:r>
              <a:rPr lang="en-US" b="0" dirty="0"/>
              <a:t>3. Suggested solutions appear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général</a:t>
            </a:r>
            <a:r>
              <a:rPr lang="en-GB" baseline="0" dirty="0"/>
              <a:t> [147], </a:t>
            </a:r>
            <a:r>
              <a:rPr lang="en-GB" baseline="0" dirty="0" err="1"/>
              <a:t>musicien</a:t>
            </a:r>
            <a:r>
              <a:rPr lang="en-GB" baseline="0" dirty="0"/>
              <a:t> [3100], amateur [2760], </a:t>
            </a:r>
            <a:r>
              <a:rPr lang="en-GB" baseline="0" dirty="0" err="1"/>
              <a:t>professionnel</a:t>
            </a:r>
            <a:r>
              <a:rPr lang="en-GB" baseline="0" dirty="0"/>
              <a:t> [1000], concert [1697], </a:t>
            </a:r>
            <a:r>
              <a:rPr lang="en-GB" baseline="0" dirty="0" err="1"/>
              <a:t>juste</a:t>
            </a:r>
            <a:r>
              <a:rPr lang="en-GB" baseline="0" dirty="0"/>
              <a:t> [304], public [285], instrument [1650], ambiance [4025], fantastique [4107]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r>
              <a:rPr lang="fr-FR" sz="1200" b="0" i="0" u="none" strike="noStrike" kern="1200" dirty="0">
                <a:solidFill>
                  <a:schemeClr val="tx1"/>
                </a:solidFill>
                <a:effectLst/>
                <a:latin typeface="+mn-lt"/>
                <a:ea typeface="+mn-ea"/>
                <a:cs typeface="+mn-cs"/>
                <a:hlinkClick r:id="rId3"/>
              </a:rPr>
              <a:t>"20140622 Fête de la musique - Cinquantenaire (Bruxelles) - </a:t>
            </a:r>
            <a:r>
              <a:rPr lang="fr-FR" sz="1200" b="0" i="0" u="none" strike="noStrike" kern="1200" dirty="0" err="1">
                <a:solidFill>
                  <a:schemeClr val="tx1"/>
                </a:solidFill>
                <a:effectLst/>
                <a:latin typeface="+mn-lt"/>
                <a:ea typeface="+mn-ea"/>
                <a:cs typeface="+mn-cs"/>
                <a:hlinkClick r:id="rId3"/>
              </a:rPr>
              <a:t>Clare</a:t>
            </a:r>
            <a:r>
              <a:rPr lang="fr-FR" sz="1200" b="0" i="0" u="none" strike="noStrike" kern="1200" dirty="0">
                <a:solidFill>
                  <a:schemeClr val="tx1"/>
                </a:solidFill>
                <a:effectLst/>
                <a:latin typeface="+mn-lt"/>
                <a:ea typeface="+mn-ea"/>
                <a:cs typeface="+mn-cs"/>
                <a:hlinkClick r:id="rId3"/>
              </a:rPr>
              <a:t> Louise"</a:t>
            </a:r>
            <a:r>
              <a:rPr lang="fr-FR" sz="1200" b="0" i="0" kern="1200" dirty="0">
                <a:solidFill>
                  <a:schemeClr val="tx1"/>
                </a:solidFill>
                <a:effectLst/>
                <a:latin typeface="+mn-lt"/>
                <a:ea typeface="+mn-ea"/>
                <a:cs typeface="+mn-cs"/>
              </a:rPr>
              <a:t> by </a:t>
            </a:r>
            <a:r>
              <a:rPr lang="fr-FR" sz="1200" b="0" i="0" u="none" strike="noStrike" kern="1200" dirty="0">
                <a:solidFill>
                  <a:schemeClr val="tx1"/>
                </a:solidFill>
                <a:effectLst/>
                <a:latin typeface="+mn-lt"/>
                <a:ea typeface="+mn-ea"/>
                <a:cs typeface="+mn-cs"/>
                <a:hlinkClick r:id="rId4"/>
              </a:rPr>
              <a:t>Philippe Clabots (#</a:t>
            </a:r>
            <a:r>
              <a:rPr lang="fr-FR" sz="1200" b="0" i="0" u="none" strike="noStrike" kern="1200" dirty="0" err="1">
                <a:solidFill>
                  <a:schemeClr val="tx1"/>
                </a:solidFill>
                <a:effectLst/>
                <a:latin typeface="+mn-lt"/>
                <a:ea typeface="+mn-ea"/>
                <a:cs typeface="+mn-cs"/>
                <a:hlinkClick r:id="rId4"/>
              </a:rPr>
              <a:t>PhilippeCPhoto</a:t>
            </a:r>
            <a:r>
              <a:rPr lang="fr-FR" sz="1200" b="0" i="0" u="none" strike="noStrike" kern="1200" dirty="0">
                <a:solidFill>
                  <a:schemeClr val="tx1"/>
                </a:solidFill>
                <a:effectLst/>
                <a:latin typeface="+mn-lt"/>
                <a:ea typeface="+mn-ea"/>
                <a:cs typeface="+mn-cs"/>
                <a:hlinkClick r:id="rId4"/>
              </a:rPr>
              <a:t>)</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BY-NC-SA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6"/>
              </a:rPr>
              <a:t>"</a:t>
            </a:r>
            <a:r>
              <a:rPr lang="fr-FR" sz="1200" b="0" i="0" u="none" strike="noStrike" kern="1200" dirty="0" err="1">
                <a:solidFill>
                  <a:schemeClr val="tx1"/>
                </a:solidFill>
                <a:effectLst/>
                <a:latin typeface="+mn-lt"/>
                <a:ea typeface="+mn-ea"/>
                <a:cs typeface="+mn-cs"/>
                <a:hlinkClick r:id="rId6"/>
              </a:rPr>
              <a:t>Babayaga</a:t>
            </a:r>
            <a:r>
              <a:rPr lang="fr-FR" sz="1200" b="0" i="0" u="none" strike="noStrike" kern="1200" dirty="0">
                <a:solidFill>
                  <a:schemeClr val="tx1"/>
                </a:solidFill>
                <a:effectLst/>
                <a:latin typeface="+mn-lt"/>
                <a:ea typeface="+mn-ea"/>
                <a:cs typeface="+mn-cs"/>
                <a:hlinkClick r:id="rId6"/>
              </a:rPr>
              <a:t> à la fête de la Musique 2016"</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7"/>
              </a:rPr>
              <a:t>ciegalo</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BY-NC-SA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8"/>
              </a:rPr>
              <a:t>Image</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9"/>
              </a:rPr>
              <a:t>Alain </a:t>
            </a:r>
            <a:r>
              <a:rPr lang="en-US" sz="1200" b="0" i="0" u="none" strike="noStrike" kern="1200" dirty="0" err="1">
                <a:solidFill>
                  <a:schemeClr val="tx1"/>
                </a:solidFill>
                <a:effectLst/>
                <a:latin typeface="+mn-lt"/>
                <a:ea typeface="+mn-ea"/>
                <a:cs typeface="+mn-cs"/>
                <a:hlinkClick r:id="rId9"/>
              </a:rPr>
              <a:t>Bachellier</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BY-NC-SA 2.0</a:t>
            </a:r>
            <a:endParaRPr lang="en-US" sz="1200" b="0" i="0" u="none" strike="noStrike" kern="1200" cap="all" dirty="0">
              <a:solidFill>
                <a:schemeClr val="tx1"/>
              </a:solidFill>
              <a:effectLst/>
              <a:latin typeface="+mn-lt"/>
              <a:ea typeface="+mn-ea"/>
              <a:cs typeface="+mn-cs"/>
            </a:endParaRPr>
          </a:p>
          <a:p>
            <a:endParaRPr lang="fr-FR" sz="1200" b="0" i="0" u="none" strike="noStrike" kern="1200" cap="all"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075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Suggested answers appear on clicks.</a:t>
            </a:r>
            <a:endParaRPr lang="en-US" b="0" dirty="0"/>
          </a:p>
          <a:p>
            <a:endParaRPr lang="fr-FR" sz="1200" b="0" i="0" u="none" strike="noStrike" kern="1200" cap="all"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947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written recognition of the the </a:t>
            </a:r>
            <a:r>
              <a:rPr lang="en-US" b="0" i="1" dirty="0"/>
              <a:t>on</a:t>
            </a:r>
            <a:r>
              <a:rPr lang="en-US" b="0" i="0" dirty="0"/>
              <a:t> form of regular –ER verbs, and its impersonal meaning</a:t>
            </a:r>
          </a:p>
          <a:p>
            <a:endParaRPr lang="en-US" b="1" dirty="0"/>
          </a:p>
          <a:p>
            <a:r>
              <a:rPr lang="en-US" b="1" dirty="0"/>
              <a:t>Procedure:</a:t>
            </a:r>
          </a:p>
          <a:p>
            <a:r>
              <a:rPr lang="en-US" b="0" dirty="0"/>
              <a:t>1. Students write two columns in their books, headed ‘people in general’ and ‘just Amir’s family’.</a:t>
            </a:r>
          </a:p>
          <a:p>
            <a:r>
              <a:rPr lang="en-US" b="0" dirty="0"/>
              <a:t>2. Click on the numbers at the top of the screen to hear audio with the pronouns (</a:t>
            </a:r>
            <a:r>
              <a:rPr lang="en-US" b="0" i="1" dirty="0"/>
              <a:t>on </a:t>
            </a:r>
            <a:r>
              <a:rPr lang="en-US" b="0" i="0" dirty="0"/>
              <a:t>and </a:t>
            </a:r>
            <a:r>
              <a:rPr lang="en-US" b="0" i="1" dirty="0"/>
              <a:t>nous</a:t>
            </a:r>
            <a:r>
              <a:rPr lang="en-US" b="0" i="0" dirty="0"/>
              <a:t>) obscured.</a:t>
            </a:r>
            <a:r>
              <a:rPr lang="en-US" b="0" dirty="0"/>
              <a:t> </a:t>
            </a:r>
          </a:p>
          <a:p>
            <a:r>
              <a:rPr lang="en-US" b="0" dirty="0"/>
              <a:t>3. Using the verb forms to guide them, students write (in English) who does what.</a:t>
            </a:r>
          </a:p>
          <a:p>
            <a:r>
              <a:rPr lang="en-US" b="0" dirty="0"/>
              <a:t>4. Click to reveal answers. Full audio can be played at the bottom of the screen.</a:t>
            </a:r>
          </a:p>
          <a:p>
            <a:r>
              <a:rPr lang="en-US" b="0" dirty="0"/>
              <a:t>5. Transcript of audio on next slide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Le carnaval de Nice est un grand événement en février (ou mars).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regarde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la parade.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Il y a un thème différent chaque année. </a:t>
            </a:r>
            <a:r>
              <a:rPr lang="fr-FR" sz="1800" b="1">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a:t>
            </a:r>
            <a:r>
              <a:rPr lang="fr-FR" sz="1800" b="1">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ous</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pensons au</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thème de l’année prochaine.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partage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des fleurs* à la « bataille de fleurs ». C’est une tradition unique à Nice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b="0" dirty="0"/>
              <a:t>4. </a:t>
            </a:r>
            <a:r>
              <a:rPr lang="en-US" b="1" dirty="0"/>
              <a:t>[</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Nous]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marchons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en ville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a:solidFill>
                  <a:srgbClr val="104F75"/>
                </a:solidFill>
                <a:effectLst/>
                <a:latin typeface="Century Gothic" panose="020B0502020202020204" pitchFamily="34" charset="0"/>
                <a:cs typeface="Times New Roman" panose="02020603050405020304" pitchFamily="18" charset="0"/>
              </a:rPr>
              <a:t>5. Et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[nous]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écoutons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la musique.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En février,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[nous]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visitons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la ville de Menton aussi, pour la fête du citron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ne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mange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pas les fruits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b="0" dirty="0"/>
              <a:t>8.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 crée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des sculptures avec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général</a:t>
            </a:r>
            <a:r>
              <a:rPr lang="en-GB" baseline="0" dirty="0"/>
              <a:t> [147], </a:t>
            </a:r>
            <a:r>
              <a:rPr lang="en-GB" baseline="0" dirty="0" err="1"/>
              <a:t>carnaval</a:t>
            </a:r>
            <a:r>
              <a:rPr lang="en-GB" baseline="0" dirty="0"/>
              <a:t> [&gt;5000], parade [&gt;5000], </a:t>
            </a:r>
            <a:r>
              <a:rPr lang="en-GB" baseline="0" dirty="0" err="1"/>
              <a:t>thème</a:t>
            </a:r>
            <a:r>
              <a:rPr lang="en-GB" baseline="0" dirty="0"/>
              <a:t> [1720], fleur [2305], </a:t>
            </a:r>
            <a:r>
              <a:rPr lang="en-GB" baseline="0" dirty="0" err="1"/>
              <a:t>bataille</a:t>
            </a:r>
            <a:r>
              <a:rPr lang="en-GB" baseline="0" dirty="0"/>
              <a:t> [1303], unique [402], </a:t>
            </a:r>
            <a:r>
              <a:rPr lang="en-GB" baseline="0" dirty="0" err="1"/>
              <a:t>groupe</a:t>
            </a:r>
            <a:r>
              <a:rPr lang="en-GB" baseline="0" dirty="0"/>
              <a:t> [187], citron [&gt;5000], sculpture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184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Full text to read through</a:t>
            </a:r>
          </a:p>
          <a:p>
            <a:endParaRPr lang="en-GB" b="0" dirty="0"/>
          </a:p>
          <a:p>
            <a:r>
              <a:rPr lang="en-US" b="1" dirty="0"/>
              <a:t>Image attribution:</a:t>
            </a:r>
          </a:p>
          <a:p>
            <a:r>
              <a:rPr lang="en-US" sz="1200" b="0" i="0" u="none" strike="noStrike" kern="1200" dirty="0">
                <a:solidFill>
                  <a:schemeClr val="tx1"/>
                </a:solidFill>
                <a:effectLst/>
                <a:latin typeface="+mn-lt"/>
                <a:ea typeface="+mn-ea"/>
                <a:cs typeface="+mn-cs"/>
                <a:hlinkClick r:id="rId3"/>
              </a:rPr>
              <a:t>"Attend!"</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4"/>
              </a:rPr>
              <a:t>Chris the Borg</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BY-SA 2.0</a:t>
            </a:r>
            <a:endParaRPr lang="en-US" b="1" dirty="0"/>
          </a:p>
          <a:p>
            <a:r>
              <a:rPr lang="en-US" sz="1200" b="0" i="0" u="none" strike="noStrike" kern="1200" dirty="0">
                <a:solidFill>
                  <a:schemeClr val="tx1"/>
                </a:solidFill>
                <a:effectLst/>
                <a:latin typeface="+mn-lt"/>
                <a:ea typeface="+mn-ea"/>
                <a:cs typeface="+mn-cs"/>
                <a:hlinkClick r:id="rId6"/>
              </a:rPr>
              <a:t>"Corso </a:t>
            </a:r>
            <a:r>
              <a:rPr lang="en-US" sz="1200" b="0" i="0" u="none" strike="noStrike" kern="1200" dirty="0" err="1">
                <a:solidFill>
                  <a:schemeClr val="tx1"/>
                </a:solidFill>
                <a:effectLst/>
                <a:latin typeface="+mn-lt"/>
                <a:ea typeface="+mn-ea"/>
                <a:cs typeface="+mn-cs"/>
                <a:hlinkClick r:id="rId6"/>
              </a:rPr>
              <a:t>illuminé</a:t>
            </a:r>
            <a:r>
              <a:rPr lang="en-US" sz="1200" b="0" i="0" u="none" strike="noStrike" kern="1200" dirty="0">
                <a:solidFill>
                  <a:schemeClr val="tx1"/>
                </a:solidFill>
                <a:effectLst/>
                <a:latin typeface="+mn-lt"/>
                <a:ea typeface="+mn-ea"/>
                <a:cs typeface="+mn-cs"/>
                <a:hlinkClick r:id="rId6"/>
              </a:rPr>
              <a:t> Nice </a:t>
            </a:r>
            <a:r>
              <a:rPr lang="en-US" sz="1200" b="0" i="0" u="none" strike="noStrike" kern="1200" dirty="0" err="1">
                <a:solidFill>
                  <a:schemeClr val="tx1"/>
                </a:solidFill>
                <a:effectLst/>
                <a:latin typeface="+mn-lt"/>
                <a:ea typeface="+mn-ea"/>
                <a:cs typeface="+mn-cs"/>
                <a:hlinkClick r:id="rId6"/>
              </a:rPr>
              <a:t>Carnaval</a:t>
            </a:r>
            <a:r>
              <a:rPr lang="en-US" sz="1200" b="0" i="0" u="none" strike="noStrike" kern="1200" dirty="0">
                <a:solidFill>
                  <a:schemeClr val="tx1"/>
                </a:solidFill>
                <a:effectLst/>
                <a:latin typeface="+mn-lt"/>
                <a:ea typeface="+mn-ea"/>
                <a:cs typeface="+mn-cs"/>
                <a:hlinkClick r:id="rId6"/>
              </a:rPr>
              <a:t> 17/02/2015"</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7"/>
              </a:rPr>
              <a:t>christopher.royer</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8"/>
              </a:rPr>
              <a:t>CC BY-NC-SA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9"/>
              </a:rPr>
              <a:t>"DSC_0474"</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0"/>
              </a:rPr>
              <a:t>Leona Lorraine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1"/>
              </a:rPr>
              <a:t>CC BY-ND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2"/>
              </a:rPr>
              <a:t>"Champagne"</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3"/>
              </a:rPr>
              <a:t>Cappuccino &amp; Baguette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4"/>
              </a:rPr>
              <a:t>CC BY-NC-ND 2.0</a:t>
            </a:r>
            <a:endParaRPr lang="en-US" b="0" dirty="0"/>
          </a:p>
          <a:p>
            <a:r>
              <a:rPr lang="en-GB" b="0" dirty="0" err="1"/>
              <a:t>gh</a:t>
            </a:r>
            <a:r>
              <a:rPr lang="en-GB" b="0" dirty="0"/>
              <a:t> and opportunity to comment on pictures.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510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the </a:t>
            </a:r>
            <a:r>
              <a:rPr lang="en-US" b="0" i="1" dirty="0"/>
              <a:t>on </a:t>
            </a:r>
            <a:r>
              <a:rPr lang="en-US" b="0" i="0" dirty="0"/>
              <a:t>form of regular and irregular verbs</a:t>
            </a:r>
            <a:endParaRPr lang="en-US" b="1" dirty="0"/>
          </a:p>
          <a:p>
            <a:endParaRPr lang="en-US" b="1" dirty="0"/>
          </a:p>
          <a:p>
            <a:r>
              <a:rPr lang="en-US" b="1" dirty="0"/>
              <a:t>Procedure:</a:t>
            </a:r>
          </a:p>
          <a:p>
            <a:r>
              <a:rPr lang="en-US" b="0" dirty="0"/>
              <a:t>1. Write 1-8 and the </a:t>
            </a:r>
            <a:r>
              <a:rPr lang="en-US" b="0" i="1" dirty="0"/>
              <a:t>on</a:t>
            </a:r>
            <a:r>
              <a:rPr lang="en-US" b="0" i="0" dirty="0"/>
              <a:t> form of the verb in brackets.</a:t>
            </a:r>
            <a:endParaRPr lang="en-US" b="0" dirty="0"/>
          </a:p>
          <a:p>
            <a:r>
              <a:rPr lang="en-US" b="0" dirty="0"/>
              <a:t>2. Click to reveal answers.</a:t>
            </a:r>
          </a:p>
          <a:p>
            <a:r>
              <a:rPr lang="en-US" b="0" dirty="0"/>
              <a:t>3. If time permits, ask students to </a:t>
            </a:r>
            <a:r>
              <a:rPr lang="en-US" b="0" dirty="0" err="1"/>
              <a:t>summarise</a:t>
            </a:r>
            <a:r>
              <a:rPr lang="en-US" b="0" dirty="0"/>
              <a:t> the text in English. If there is less time, assign pairs of students a sentence each to translate, and share the information as a class. Suggested answers can be found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information [317], internet [&gt;5000], </a:t>
            </a:r>
            <a:r>
              <a:rPr lang="en-GB" baseline="0" dirty="0" err="1"/>
              <a:t>compléter</a:t>
            </a:r>
            <a:r>
              <a:rPr lang="en-GB" baseline="0" dirty="0"/>
              <a:t> [2034], </a:t>
            </a:r>
            <a:r>
              <a:rPr lang="en-GB" baseline="0" dirty="0" err="1"/>
              <a:t>poisson</a:t>
            </a:r>
            <a:r>
              <a:rPr lang="en-GB" baseline="0" dirty="0"/>
              <a:t> [1616], papier [951], farce [4285], </a:t>
            </a:r>
            <a:r>
              <a:rPr lang="en-GB" baseline="0" dirty="0" err="1"/>
              <a:t>origine</a:t>
            </a:r>
            <a:r>
              <a:rPr lang="en-GB" baseline="0" dirty="0"/>
              <a:t> [709], </a:t>
            </a:r>
            <a:r>
              <a:rPr lang="en-GB" baseline="0" dirty="0" err="1"/>
              <a:t>théorie</a:t>
            </a:r>
            <a:r>
              <a:rPr lang="en-GB" baseline="0" dirty="0"/>
              <a:t> [1773], original [1814], </a:t>
            </a:r>
            <a:r>
              <a:rPr lang="en-GB" baseline="0" dirty="0" err="1"/>
              <a:t>rapporter</a:t>
            </a:r>
            <a:r>
              <a:rPr lang="en-GB" baseline="0" dirty="0"/>
              <a:t> [922]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“Poisson </a:t>
            </a:r>
            <a:r>
              <a:rPr lang="en-GB" sz="1200" b="0" i="0" kern="1200" dirty="0" err="1">
                <a:solidFill>
                  <a:schemeClr val="tx1"/>
                </a:solidFill>
                <a:effectLst/>
                <a:latin typeface="+mn-lt"/>
                <a:ea typeface="+mn-ea"/>
                <a:cs typeface="+mn-cs"/>
              </a:rPr>
              <a:t>d'avril</a:t>
            </a:r>
            <a:r>
              <a:rPr lang="en-GB" sz="1200" b="0" i="0" kern="1200" dirty="0">
                <a:solidFill>
                  <a:schemeClr val="tx1"/>
                </a:solidFill>
                <a:effectLst/>
                <a:latin typeface="+mn-lt"/>
                <a:ea typeface="+mn-ea"/>
                <a:cs typeface="+mn-cs"/>
              </a:rPr>
              <a:t> &gt; April Fools Day” by Ian Thomas is licensed under CC BY-SA 2.0 </a:t>
            </a:r>
            <a:r>
              <a:rPr lang="en-GB" dirty="0">
                <a:hlinkClick r:id="rId3"/>
              </a:rPr>
              <a:t>https://www.flickr.com/photos/44745854@N03/16380857943/in/photostream/</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654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Suggested translations of the sentences on the previous slide.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Note the various different translations of ‘on’ (‘people’, ‘they’, ‘French people’, passive construction).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55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sentences with </a:t>
            </a:r>
            <a:r>
              <a:rPr lang="en-US" b="0" i="1" dirty="0"/>
              <a:t>on </a:t>
            </a:r>
            <a:r>
              <a:rPr lang="en-US" b="0" i="0" dirty="0"/>
              <a:t>+ verb in 3</a:t>
            </a:r>
            <a:r>
              <a:rPr lang="en-US" b="0" i="0" baseline="30000" dirty="0"/>
              <a:t>rd</a:t>
            </a:r>
            <a:r>
              <a:rPr lang="en-US" b="0" i="0" dirty="0"/>
              <a:t> person singular to talk about what people in general do to celebrate.</a:t>
            </a:r>
            <a:endParaRPr lang="en-US" b="0" dirty="0"/>
          </a:p>
          <a:p>
            <a:endParaRPr lang="en-US" b="1" dirty="0"/>
          </a:p>
          <a:p>
            <a:r>
              <a:rPr lang="en-US" b="1" dirty="0"/>
              <a:t>Procedure:</a:t>
            </a:r>
          </a:p>
          <a:p>
            <a:pPr marL="0" indent="0">
              <a:buNone/>
            </a:pPr>
            <a:r>
              <a:rPr lang="en-US" b="0" dirty="0"/>
              <a:t>1. Students take turns to </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roll two dice. The first roll determines the festival they must describe, and the second determines the verb they must use.</a:t>
            </a:r>
          </a:p>
          <a:p>
            <a:pPr marL="0" indent="0">
              <a:buNone/>
            </a:pP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Students form a sentence with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finish it with one of the words on the right (or another appropriate noun or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e.g. 1 -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Pâques … 2 - on mange … des chocolats/ensemble/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feu [786], artifice [&gt;5000], jeu [291], </a:t>
            </a:r>
            <a:r>
              <a:rPr lang="en-GB" baseline="0" dirty="0" err="1"/>
              <a:t>société</a:t>
            </a:r>
            <a:r>
              <a:rPr lang="en-GB" baseline="0" dirty="0"/>
              <a:t> [295], fin [111]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jazz [&gt;5000], parade [&gt;5000], </a:t>
            </a:r>
            <a:r>
              <a:rPr lang="en-GB" baseline="0" dirty="0" err="1"/>
              <a:t>chocolat</a:t>
            </a:r>
            <a:r>
              <a:rPr lang="en-GB" baseline="0" dirty="0"/>
              <a:t> [4556</a:t>
            </a:r>
            <a:r>
              <a:rPr lang="en-GB" baseline="0"/>
              <a:t>], costume [4419]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https://resources.ncelp.org/concern/resources/0c483k04d?locale=en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[aim/</a:t>
            </a:r>
            <a:r>
              <a:rPr lang="en-GB" b="1" baseline="0" dirty="0" err="1"/>
              <a:t>im</a:t>
            </a:r>
            <a:r>
              <a:rPr lang="en-GB" b="1" baseline="0" dirty="0"/>
              <a:t>] </a:t>
            </a:r>
            <a:r>
              <a:rPr lang="en-GB" baseline="0" dirty="0"/>
              <a:t>and then the </a:t>
            </a:r>
            <a:r>
              <a:rPr lang="en-GB" b="1" baseline="0" dirty="0"/>
              <a:t>source</a:t>
            </a:r>
            <a:r>
              <a:rPr lang="en-GB" baseline="0" dirty="0"/>
              <a:t> word again ‘</a:t>
            </a:r>
            <a:r>
              <a:rPr lang="en-GB" b="1" baseline="0" dirty="0" err="1"/>
              <a:t>faim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faim</a:t>
            </a:r>
            <a:r>
              <a:rPr lang="en-GB" baseline="0" dirty="0"/>
              <a:t> [1986]; </a:t>
            </a:r>
            <a:r>
              <a:rPr lang="en-GB" b="1" baseline="0" dirty="0"/>
              <a:t>simple </a:t>
            </a:r>
            <a:r>
              <a:rPr lang="en-GB" b="0" baseline="0" dirty="0"/>
              <a:t>[212];</a:t>
            </a:r>
            <a:r>
              <a:rPr lang="en-GB" baseline="0" dirty="0"/>
              <a:t> </a:t>
            </a:r>
            <a:r>
              <a:rPr lang="en-GB" b="1" baseline="0" dirty="0"/>
              <a:t>important</a:t>
            </a:r>
            <a:r>
              <a:rPr lang="en-GB" baseline="0" dirty="0"/>
              <a:t> [215]; </a:t>
            </a:r>
            <a:r>
              <a:rPr lang="en-GB" b="1" baseline="0" dirty="0" err="1"/>
              <a:t>grimper</a:t>
            </a:r>
            <a:r>
              <a:rPr lang="en-GB" baseline="0" dirty="0"/>
              <a:t> [2646]; </a:t>
            </a:r>
            <a:r>
              <a:rPr lang="en-GB" b="1" baseline="0" dirty="0" err="1"/>
              <a:t>imprimer</a:t>
            </a:r>
            <a:r>
              <a:rPr lang="en-GB" baseline="0" dirty="0"/>
              <a:t> [3092]; </a:t>
            </a:r>
            <a:r>
              <a:rPr lang="en-GB" b="1" baseline="0" dirty="0"/>
              <a:t>impossible </a:t>
            </a:r>
            <a:r>
              <a:rPr lang="en-GB" baseline="0" dirty="0"/>
              <a:t>[3092].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9074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8361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419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a:p>
          <a:p>
            <a:r>
              <a:rPr lang="en-US" b="1"/>
              <a:t>Timing: 5 minutes</a:t>
            </a:r>
          </a:p>
          <a:p>
            <a:endParaRPr lang="en-US" b="1" dirty="0"/>
          </a:p>
          <a:p>
            <a:r>
              <a:rPr lang="en-US" b="1" dirty="0"/>
              <a:t>Aim: </a:t>
            </a:r>
            <a:r>
              <a:rPr lang="en-US" b="0" dirty="0"/>
              <a:t>aural recognition of SSCs [ai], [</a:t>
            </a:r>
            <a:r>
              <a:rPr lang="en-US" b="0" dirty="0" err="1"/>
              <a:t>i</a:t>
            </a:r>
            <a:r>
              <a:rPr lang="en-US" b="0" dirty="0"/>
              <a:t>] and [</a:t>
            </a:r>
            <a:r>
              <a:rPr lang="en-US" b="0" dirty="0" err="1"/>
              <a:t>em</a:t>
            </a:r>
            <a:r>
              <a:rPr lang="en-US" b="0" dirty="0"/>
              <a:t>/am]; raising awareness of the fact that although SSCs [ai] and [</a:t>
            </a:r>
            <a:r>
              <a:rPr lang="en-US" b="0" dirty="0" err="1"/>
              <a:t>i</a:t>
            </a:r>
            <a:r>
              <a:rPr lang="en-US" b="0" dirty="0"/>
              <a:t>] sound different, [aim] and [</a:t>
            </a:r>
            <a:r>
              <a:rPr lang="en-US" b="0" dirty="0" err="1"/>
              <a:t>im</a:t>
            </a:r>
            <a:r>
              <a:rPr lang="en-US" b="0" dirty="0"/>
              <a:t>] sound identical.</a:t>
            </a:r>
          </a:p>
          <a:p>
            <a:endParaRPr lang="en-US" b="1" dirty="0"/>
          </a:p>
          <a:p>
            <a:r>
              <a:rPr lang="en-US" b="1" dirty="0"/>
              <a:t>Procedure:</a:t>
            </a:r>
          </a:p>
          <a:p>
            <a:r>
              <a:rPr lang="en-US" b="0" dirty="0"/>
              <a:t>1. Students sketch the Venn diagram in their books.</a:t>
            </a:r>
          </a:p>
          <a:p>
            <a:r>
              <a:rPr lang="en-US" b="0" dirty="0"/>
              <a:t>2. Click on the numbers to hear the words said aloud.</a:t>
            </a:r>
          </a:p>
          <a:p>
            <a:r>
              <a:rPr lang="en-US" b="0" dirty="0"/>
              <a:t>3. Students decide whether the missing sound is [ai], [aim/</a:t>
            </a:r>
            <a:r>
              <a:rPr lang="en-US" b="0" dirty="0" err="1"/>
              <a:t>im</a:t>
            </a:r>
            <a:r>
              <a:rPr lang="en-US" b="0" dirty="0"/>
              <a:t>] or [</a:t>
            </a:r>
            <a:r>
              <a:rPr lang="en-US" b="0" dirty="0" err="1"/>
              <a:t>i</a:t>
            </a:r>
            <a:r>
              <a:rPr lang="en-US" b="0" dirty="0"/>
              <a:t>] and write the word in full in the correct section of the diagram.</a:t>
            </a:r>
          </a:p>
          <a:p>
            <a:r>
              <a:rPr lang="en-US" b="0" dirty="0"/>
              <a:t>4. Click to reveal missing sounds. As the missing letters are revealed, the words pop up in the appropriate places in the Venn diagram. Displaying the words in this way should help students </a:t>
            </a:r>
            <a:r>
              <a:rPr lang="en-US" b="0" dirty="0" err="1"/>
              <a:t>visualise</a:t>
            </a:r>
            <a:r>
              <a:rPr lang="en-US" b="0" dirty="0"/>
              <a:t> the crossover. On their own, letters [ai] and [</a:t>
            </a:r>
            <a:r>
              <a:rPr lang="en-US" b="0" dirty="0" err="1"/>
              <a:t>i</a:t>
            </a:r>
            <a:r>
              <a:rPr lang="en-US" b="0" dirty="0"/>
              <a:t>] represent different SSCs. When followed by an ‘m’, [ai] and [</a:t>
            </a:r>
            <a:r>
              <a:rPr lang="en-US" b="0" dirty="0" err="1"/>
              <a:t>i</a:t>
            </a:r>
            <a:r>
              <a:rPr lang="en-US" b="0" dirty="0"/>
              <a:t>] enter into an identical nasal sound.</a:t>
            </a:r>
          </a:p>
          <a:p>
            <a:r>
              <a:rPr lang="en-US" b="0" dirty="0"/>
              <a:t>5. Click to reveal pronunciation rule: [ai]/[i] + m = nasal [aim/</a:t>
            </a:r>
            <a:r>
              <a:rPr lang="en-US" b="0" dirty="0" err="1"/>
              <a:t>im</a:t>
            </a:r>
            <a:r>
              <a:rPr lang="en-US" b="0" dirty="0"/>
              <a:t>].</a:t>
            </a:r>
          </a:p>
          <a:p>
            <a:endParaRPr lang="en-US" b="0" dirty="0"/>
          </a:p>
          <a:p>
            <a:r>
              <a:rPr lang="en-US" b="1" dirty="0"/>
              <a:t>Transcript:</a:t>
            </a:r>
          </a:p>
          <a:p>
            <a:pPr marL="0" indent="0">
              <a:buNone/>
            </a:pPr>
            <a:r>
              <a:rPr lang="en-US" b="0" dirty="0"/>
              <a:t>1. la naissance</a:t>
            </a:r>
          </a:p>
          <a:p>
            <a:pPr marL="0" indent="0">
              <a:buNone/>
            </a:pPr>
            <a:r>
              <a:rPr lang="en-US" b="0" dirty="0"/>
              <a:t>2. important</a:t>
            </a:r>
          </a:p>
          <a:p>
            <a:pPr marL="0" indent="0">
              <a:buNone/>
            </a:pPr>
            <a:r>
              <a:rPr lang="en-US" b="0" dirty="0"/>
              <a:t>3. </a:t>
            </a:r>
            <a:r>
              <a:rPr lang="en-US" b="0" dirty="0" err="1"/>
              <a:t>communautaire</a:t>
            </a:r>
            <a:endParaRPr lang="en-US" b="0" dirty="0"/>
          </a:p>
          <a:p>
            <a:pPr marL="0" indent="0">
              <a:buNone/>
            </a:pPr>
            <a:r>
              <a:rPr lang="en-US" b="0" dirty="0"/>
              <a:t>4. </a:t>
            </a:r>
            <a:r>
              <a:rPr lang="en-US" b="0" dirty="0" err="1"/>
              <a:t>l’identité</a:t>
            </a:r>
            <a:endParaRPr lang="en-US" b="0" dirty="0"/>
          </a:p>
          <a:p>
            <a:pPr marL="0" indent="0">
              <a:buNone/>
            </a:pPr>
            <a:r>
              <a:rPr lang="en-US" b="0" dirty="0"/>
              <a:t>5. la </a:t>
            </a:r>
            <a:r>
              <a:rPr lang="en-US" b="0" dirty="0" err="1"/>
              <a:t>faim</a:t>
            </a:r>
            <a:endParaRPr lang="en-US" b="0" dirty="0"/>
          </a:p>
          <a:p>
            <a:pPr marL="0" indent="0">
              <a:buNone/>
            </a:pPr>
            <a:r>
              <a:rPr lang="en-US" b="0" dirty="0"/>
              <a:t>6. importance</a:t>
            </a:r>
          </a:p>
          <a:p>
            <a:pPr marL="0" indent="0">
              <a:buNone/>
            </a:pPr>
            <a:r>
              <a:rPr lang="en-US" b="0" dirty="0"/>
              <a:t>7. </a:t>
            </a:r>
            <a:r>
              <a:rPr lang="en-US" b="0" dirty="0" err="1"/>
              <a:t>l’unité</a:t>
            </a:r>
            <a:endParaRPr lang="en-US" b="0" dirty="0"/>
          </a:p>
          <a:p>
            <a:pPr marL="0" indent="0">
              <a:buNone/>
            </a:pPr>
            <a:r>
              <a:rPr lang="en-US" b="0" dirty="0"/>
              <a:t>8. </a:t>
            </a:r>
            <a:r>
              <a:rPr lang="en-US" b="0" dirty="0" err="1"/>
              <a:t>l’essaim</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naissance [1305], </a:t>
            </a:r>
            <a:r>
              <a:rPr lang="en-GB" sz="1200" b="0" i="0" kern="1200" dirty="0" err="1">
                <a:solidFill>
                  <a:schemeClr val="tx1"/>
                </a:solidFill>
                <a:effectLst/>
                <a:latin typeface="+mn-lt"/>
                <a:ea typeface="+mn-ea"/>
                <a:cs typeface="+mn-cs"/>
              </a:rPr>
              <a:t>impoli</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c</a:t>
            </a:r>
            <a:r>
              <a:rPr lang="en-GB" baseline="0" dirty="0" err="1"/>
              <a:t>ommunautaire</a:t>
            </a:r>
            <a:r>
              <a:rPr lang="en-GB" baseline="0" dirty="0"/>
              <a:t> [1811], </a:t>
            </a:r>
            <a:r>
              <a:rPr lang="en-GB" baseline="0" dirty="0" err="1"/>
              <a:t>identité</a:t>
            </a:r>
            <a:r>
              <a:rPr lang="en-GB" baseline="0" dirty="0"/>
              <a:t> [1437], </a:t>
            </a:r>
            <a:r>
              <a:rPr lang="en-GB" baseline="0" dirty="0" err="1"/>
              <a:t>faim</a:t>
            </a:r>
            <a:r>
              <a:rPr lang="en-GB" baseline="0" dirty="0"/>
              <a:t> [1986], importance [715], </a:t>
            </a:r>
            <a:r>
              <a:rPr lang="en-GB" baseline="0" dirty="0" err="1"/>
              <a:t>unité</a:t>
            </a:r>
            <a:r>
              <a:rPr lang="en-GB" baseline="0" dirty="0"/>
              <a:t> [571], </a:t>
            </a:r>
            <a:r>
              <a:rPr lang="en-GB" baseline="0" dirty="0" err="1"/>
              <a:t>essaim</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This is slide </a:t>
            </a:r>
            <a:r>
              <a:rPr lang="en-US" b="1" dirty="0"/>
              <a:t>1/3</a:t>
            </a:r>
            <a:r>
              <a:rPr lang="en-US" b="0" dirty="0"/>
              <a:t>.</a:t>
            </a:r>
            <a:endParaRPr lang="en-US" b="1" dirty="0"/>
          </a:p>
          <a:p>
            <a:endParaRPr lang="en-US" b="1" dirty="0"/>
          </a:p>
          <a:p>
            <a:r>
              <a:rPr lang="en-US" b="1" dirty="0"/>
              <a:t>Aim: </a:t>
            </a:r>
            <a:r>
              <a:rPr lang="en-US" b="0" dirty="0"/>
              <a:t>To correctly pronounce unknown words containing [aim/</a:t>
            </a:r>
            <a:r>
              <a:rPr lang="en-US" b="0" dirty="0" err="1"/>
              <a:t>im</a:t>
            </a:r>
            <a:r>
              <a:rPr lang="en-US" b="0" dirty="0"/>
              <a:t>] in decreasing amounts of time, helping </a:t>
            </a:r>
            <a:r>
              <a:rPr lang="en-US" b="0" dirty="0" err="1"/>
              <a:t>automisation</a:t>
            </a:r>
            <a:r>
              <a:rPr lang="en-US" b="0" dirty="0"/>
              <a:t> of SSC production. </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trying to say all the words in 30 seconds (run the timer twice). It will be tempting to follow instinct and add an ‘m’! Students should monitor each other to listen out for this, ad apply a three-second ‘pause’ penalty for any incorrectly pronounced words. The student who says the most words correctly in the allotted time wins.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words to hear them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daim</a:t>
            </a:r>
            <a:r>
              <a:rPr lang="en-GB" baseline="0" dirty="0"/>
              <a:t> [&gt;5000], </a:t>
            </a:r>
            <a:r>
              <a:rPr lang="en-GB" sz="1200" b="0" i="0" kern="1200" dirty="0" err="1">
                <a:solidFill>
                  <a:schemeClr val="tx1"/>
                </a:solidFill>
                <a:effectLst/>
                <a:latin typeface="+mn-lt"/>
                <a:ea typeface="+mn-ea"/>
                <a:cs typeface="+mn-cs"/>
              </a:rPr>
              <a:t>essaim</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impoli</a:t>
            </a:r>
            <a:r>
              <a:rPr lang="en-GB" sz="1200" b="0" i="0" kern="1200" dirty="0">
                <a:solidFill>
                  <a:schemeClr val="tx1"/>
                </a:solidFill>
                <a:effectLst/>
                <a:latin typeface="+mn-lt"/>
                <a:ea typeface="+mn-ea"/>
                <a:cs typeface="+mn-cs"/>
              </a:rPr>
              <a:t> [&gt;5000], impatient [4530], </a:t>
            </a:r>
            <a:r>
              <a:rPr lang="en-GB" sz="1200" b="0" i="0" kern="1200" dirty="0" err="1">
                <a:solidFill>
                  <a:schemeClr val="tx1"/>
                </a:solidFill>
                <a:effectLst/>
                <a:latin typeface="+mn-lt"/>
                <a:ea typeface="+mn-ea"/>
                <a:cs typeface="+mn-cs"/>
              </a:rPr>
              <a:t>simplement</a:t>
            </a:r>
            <a:r>
              <a:rPr lang="en-GB" sz="1200" b="0" i="0" kern="1200" dirty="0">
                <a:solidFill>
                  <a:schemeClr val="tx1"/>
                </a:solidFill>
                <a:effectLst/>
                <a:latin typeface="+mn-lt"/>
                <a:ea typeface="+mn-ea"/>
                <a:cs typeface="+mn-cs"/>
              </a:rPr>
              <a:t> [615], impact [2032], </a:t>
            </a:r>
            <a:r>
              <a:rPr lang="en-GB" sz="1200" dirty="0" err="1">
                <a:solidFill>
                  <a:srgbClr val="EE6000"/>
                </a:solidFill>
                <a:latin typeface="Century Gothic" panose="020B0502020202020204" pitchFamily="34" charset="0"/>
                <a:cs typeface="Calibri" panose="020F0502020204030204" pitchFamily="34" charset="0"/>
              </a:rPr>
              <a:t>im</a:t>
            </a:r>
            <a:r>
              <a:rPr lang="en-GB" sz="1200" dirty="0" err="1">
                <a:solidFill>
                  <a:srgbClr val="115076"/>
                </a:solidFill>
                <a:latin typeface="Century Gothic" panose="020B0502020202020204" pitchFamily="34" charset="0"/>
                <a:cs typeface="Calibri" panose="020F0502020204030204" pitchFamily="34" charset="0"/>
              </a:rPr>
              <a:t>perméable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[&gt;5000], denim [&gt;5000], impression [825]</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23349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9957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0358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1690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7039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428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3009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46993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134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3490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3420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92302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497625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24508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239176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4763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27331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663473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46998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563769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917619980"/>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audio" Target="../media/audio9.wav"/><Relationship Id="rId12" Type="http://schemas.openxmlformats.org/officeDocument/2006/relationships/audio" Target="../media/audio23.wav"/><Relationship Id="rId17"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2.wav"/><Relationship Id="rId5" Type="http://schemas.openxmlformats.org/officeDocument/2006/relationships/audio" Target="../media/audio17.wav"/><Relationship Id="rId15" Type="http://schemas.openxmlformats.org/officeDocument/2006/relationships/image" Target="../media/image18.png"/><Relationship Id="rId10" Type="http://schemas.openxmlformats.org/officeDocument/2006/relationships/audio" Target="../media/audio21.wav"/><Relationship Id="rId4" Type="http://schemas.openxmlformats.org/officeDocument/2006/relationships/audio" Target="../media/audio16.wav"/><Relationship Id="rId9" Type="http://schemas.openxmlformats.org/officeDocument/2006/relationships/audio" Target="../media/audio20.wav"/><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audio" Target="../media/audio9.wav"/><Relationship Id="rId12" Type="http://schemas.openxmlformats.org/officeDocument/2006/relationships/audio" Target="../media/audio23.wav"/><Relationship Id="rId17"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2.wav"/><Relationship Id="rId5" Type="http://schemas.openxmlformats.org/officeDocument/2006/relationships/audio" Target="../media/audio17.wav"/><Relationship Id="rId15" Type="http://schemas.openxmlformats.org/officeDocument/2006/relationships/image" Target="../media/image18.png"/><Relationship Id="rId10" Type="http://schemas.openxmlformats.org/officeDocument/2006/relationships/audio" Target="../media/audio21.wav"/><Relationship Id="rId4" Type="http://schemas.openxmlformats.org/officeDocument/2006/relationships/audio" Target="../media/audio16.wav"/><Relationship Id="rId9" Type="http://schemas.openxmlformats.org/officeDocument/2006/relationships/audio" Target="../media/audio20.wav"/><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4.wav"/><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audio" Target="../media/audio26.wav"/><Relationship Id="rId4" Type="http://schemas.openxmlformats.org/officeDocument/2006/relationships/audio" Target="../media/audio25.wav"/></Relationships>
</file>

<file path=ppt/slides/_rels/slide1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audio" Target="../media/audio26.wav"/><Relationship Id="rId4" Type="http://schemas.openxmlformats.org/officeDocument/2006/relationships/audio" Target="../media/audio25.wav"/></Relationships>
</file>

<file path=ppt/slides/_rels/slide1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audio" Target="../media/audio27.wav"/></Relationships>
</file>

<file path=ppt/slides/_rels/slide1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audio" Target="../media/audio28.wav"/></Relationships>
</file>

<file path=ppt/slides/_rels/slide17.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audio" Target="../media/audio29.wav"/></Relationships>
</file>

<file path=ppt/slides/_rels/slide18.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audio" Target="../media/audio30.wav"/><Relationship Id="rId4" Type="http://schemas.openxmlformats.org/officeDocument/2006/relationships/audio" Target="../media/audio27.wav"/></Relationships>
</file>

<file path=ppt/slides/_rels/slide19.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audio" Target="../media/audio2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audio" Target="../media/audio29.wav"/></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audio" Target="../media/audio34.wav"/><Relationship Id="rId3" Type="http://schemas.openxmlformats.org/officeDocument/2006/relationships/image" Target="../media/image10.png"/><Relationship Id="rId7" Type="http://schemas.openxmlformats.org/officeDocument/2006/relationships/image" Target="../media/image28.jpeg"/><Relationship Id="rId12" Type="http://schemas.openxmlformats.org/officeDocument/2006/relationships/audio" Target="../media/audio33.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audio" Target="../media/audio32.wav"/><Relationship Id="rId5" Type="http://schemas.openxmlformats.org/officeDocument/2006/relationships/image" Target="../media/image26.jpe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audio" Target="../media/audio35.wav"/></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28.xml"/><Relationship Id="rId5" Type="http://schemas.openxmlformats.org/officeDocument/2006/relationships/image" Target="../media/image58.png"/><Relationship Id="rId4" Type="http://schemas.openxmlformats.org/officeDocument/2006/relationships/audio" Target="../media/audio37.wav"/></Relationships>
</file>

<file path=ppt/slides/_rels/slide36.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audio" Target="../media/audio40.wav"/><Relationship Id="rId12"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audio" Target="../media/audio39.wav"/><Relationship Id="rId11" Type="http://schemas.openxmlformats.org/officeDocument/2006/relationships/image" Target="../media/image59.png"/><Relationship Id="rId5" Type="http://schemas.openxmlformats.org/officeDocument/2006/relationships/audio" Target="../media/audio37.wav"/><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audio" Target="../media/audio42.wav"/><Relationship Id="rId1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65.png"/><Relationship Id="rId3" Type="http://schemas.openxmlformats.org/officeDocument/2006/relationships/image" Target="../media/image10.png"/><Relationship Id="rId7" Type="http://schemas.openxmlformats.org/officeDocument/2006/relationships/audio" Target="../media/audio47.wav"/><Relationship Id="rId12" Type="http://schemas.openxmlformats.org/officeDocument/2006/relationships/audio" Target="../media/audio52.wav"/><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image" Target="../media/image64.png"/><Relationship Id="rId15" Type="http://schemas.openxmlformats.org/officeDocument/2006/relationships/image" Target="../media/image67.png"/><Relationship Id="rId10" Type="http://schemas.openxmlformats.org/officeDocument/2006/relationships/audio" Target="../media/audio50.wav"/><Relationship Id="rId4" Type="http://schemas.openxmlformats.org/officeDocument/2006/relationships/audio" Target="../media/audio45.wav"/><Relationship Id="rId9" Type="http://schemas.openxmlformats.org/officeDocument/2006/relationships/audio" Target="../media/audio49.wav"/><Relationship Id="rId1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0.png"/><Relationship Id="rId7"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54.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audio" Target="../media/audio66.wav"/><Relationship Id="rId3" Type="http://schemas.openxmlformats.org/officeDocument/2006/relationships/image" Target="../media/image10.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 Type="http://schemas.openxmlformats.org/officeDocument/2006/relationships/notesSlide" Target="../notesSlides/notesSlide42.xml"/><Relationship Id="rId16" Type="http://schemas.openxmlformats.org/officeDocument/2006/relationships/audio" Target="../media/audio64.wav"/><Relationship Id="rId20" Type="http://schemas.openxmlformats.org/officeDocument/2006/relationships/audio" Target="../media/audio68.wav"/><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audio" Target="../media/audio63.wav"/><Relationship Id="rId10" Type="http://schemas.openxmlformats.org/officeDocument/2006/relationships/audio" Target="../media/audio58.wav"/><Relationship Id="rId19" Type="http://schemas.openxmlformats.org/officeDocument/2006/relationships/audio" Target="../media/audio67.wav"/><Relationship Id="rId4" Type="http://schemas.openxmlformats.org/officeDocument/2006/relationships/image" Target="../media/image73.png"/><Relationship Id="rId9" Type="http://schemas.openxmlformats.org/officeDocument/2006/relationships/audio" Target="../media/audio57.wav"/><Relationship Id="rId14" Type="http://schemas.openxmlformats.org/officeDocument/2006/relationships/audio" Target="../media/audio62.wav"/></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png"/><Relationship Id="rId7"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3.png"/><Relationship Id="rId3" Type="http://schemas.openxmlformats.org/officeDocument/2006/relationships/hyperlink" Target="https://quizlet.com/gb/497521418/year-7-french-term-32-week-7-flash-cards/" TargetMode="External"/><Relationship Id="rId7" Type="http://schemas.openxmlformats.org/officeDocument/2006/relationships/image" Target="../media/image10.png"/><Relationship Id="rId12" Type="http://schemas.openxmlformats.org/officeDocument/2006/relationships/hyperlink" Target="https://quizlet.com/gb/516310170/year-8-french-term-11-week-4-flash-card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drive.google.com/file/d/1nTk_nVEGPHQzXZfyWIu-FRrCiqY60fMP/view?usp=sharing" TargetMode="External"/><Relationship Id="rId11" Type="http://schemas.openxmlformats.org/officeDocument/2006/relationships/hyperlink" Target="https://quizlet.com/gb/515991693/year-8-french-term-11-week-3-flash-cards/?new" TargetMode="External"/><Relationship Id="rId5" Type="http://schemas.openxmlformats.org/officeDocument/2006/relationships/hyperlink" Target="https://quizlet.com/gb/495458427/year-7-french-term-31-week-4-flash-cards/" TargetMode="External"/><Relationship Id="rId10" Type="http://schemas.openxmlformats.org/officeDocument/2006/relationships/hyperlink" Target="https://resources.ncelp.org/concern/resources/5138jf21v?locale=en" TargetMode="External"/><Relationship Id="rId4" Type="http://schemas.openxmlformats.org/officeDocument/2006/relationships/hyperlink" Target="https://quizlet.com/gb/499840640/year-7-french-term-31-week-6-flash-cards/" TargetMode="External"/><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13.png"/><Relationship Id="rId10" Type="http://schemas.openxmlformats.org/officeDocument/2006/relationships/audio" Target="../media/audio13.wav"/><Relationship Id="rId4" Type="http://schemas.openxmlformats.org/officeDocument/2006/relationships/image" Target="../media/image10.png"/><Relationship Id="rId9" Type="http://schemas.openxmlformats.org/officeDocument/2006/relationships/audio" Target="../media/audio12.wav"/><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23.wav"/><Relationship Id="rId1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audio" Target="../media/audio18.wav"/><Relationship Id="rId12" Type="http://schemas.openxmlformats.org/officeDocument/2006/relationships/audio" Target="../media/audio22.wav"/><Relationship Id="rId17"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image" Target="../media/image18.png"/><Relationship Id="rId10" Type="http://schemas.openxmlformats.org/officeDocument/2006/relationships/audio" Target="../media/audio20.wav"/><Relationship Id="rId4" Type="http://schemas.openxmlformats.org/officeDocument/2006/relationships/image" Target="../media/image10.png"/><Relationship Id="rId9" Type="http://schemas.openxmlformats.org/officeDocument/2006/relationships/audio" Target="../media/audio19.wav"/><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5361" y="1731536"/>
            <a:ext cx="8906850" cy="1062010"/>
          </a:xfrm>
        </p:spPr>
        <p:txBody>
          <a:bodyPr>
            <a:normAutofit fontScale="90000"/>
          </a:bodyPr>
          <a:lstStyle/>
          <a:p>
            <a:pPr algn="l"/>
            <a:r>
              <a:rPr lang="en-GB" sz="4000" b="1" dirty="0">
                <a:solidFill>
                  <a:prstClr val="white"/>
                </a:solidFill>
              </a:rPr>
              <a:t>Talking about how people celebrate</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01533" y="2780218"/>
            <a:ext cx="7748076" cy="886062"/>
          </a:xfrm>
        </p:spPr>
        <p:txBody>
          <a:bodyPr>
            <a:noAutofit/>
          </a:bodyPr>
          <a:lstStyle/>
          <a:p>
            <a:pPr algn="l"/>
            <a:r>
              <a:rPr lang="en-GB" sz="3000" dirty="0">
                <a:solidFill>
                  <a:prstClr val="white"/>
                </a:solidFill>
              </a:rPr>
              <a:t>Construction rule for dates</a:t>
            </a:r>
          </a:p>
          <a:p>
            <a:pPr algn="l"/>
            <a:r>
              <a:rPr lang="en-GB" sz="3000" dirty="0">
                <a:solidFill>
                  <a:prstClr val="white"/>
                </a:solidFill>
              </a:rPr>
              <a:t>SSCs [a], [</a:t>
            </a:r>
            <a:r>
              <a:rPr lang="en-GB" sz="3000" dirty="0" err="1">
                <a:solidFill>
                  <a:prstClr val="white"/>
                </a:solidFill>
              </a:rPr>
              <a:t>i</a:t>
            </a:r>
            <a:r>
              <a:rPr lang="en-GB" sz="3000" dirty="0">
                <a:solidFill>
                  <a:prstClr val="white"/>
                </a:solidFill>
              </a:rPr>
              <a:t>], [aim/</a:t>
            </a:r>
            <a:r>
              <a:rPr lang="en-GB" sz="3000" dirty="0" err="1">
                <a:solidFill>
                  <a:prstClr val="white"/>
                </a:solidFill>
              </a:rPr>
              <a:t>im</a:t>
            </a:r>
            <a:r>
              <a:rPr lang="en-GB" sz="30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46856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 Morris</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8" name="TextBox 19">
            <a:extLst>
              <a:ext uri="{FF2B5EF4-FFF2-40B4-BE49-F238E27FC236}">
                <a16:creationId xmlns:a16="http://schemas.microsoft.com/office/drawing/2014/main" id="{449C9B33-B45F-4923-B69C-59FF54BB000B}"/>
              </a:ext>
            </a:extLst>
          </p:cNvPr>
          <p:cNvSpPr txBox="1"/>
          <p:nvPr/>
        </p:nvSpPr>
        <p:spPr>
          <a:xfrm>
            <a:off x="5962997" y="277501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[deer]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1A5F62AF-206E-4C46-91BF-26DEFCB5CCAE}"/>
              </a:ext>
            </a:extLst>
          </p:cNvPr>
          <p:cNvSpPr>
            <a:spLocks noGrp="1"/>
          </p:cNvSpPr>
          <p:nvPr>
            <p:ph type="title"/>
          </p:nvPr>
        </p:nvSpPr>
        <p:spPr>
          <a:xfrm>
            <a:off x="838200" y="443073"/>
            <a:ext cx="4509866" cy="523647"/>
          </a:xfrm>
        </p:spPr>
        <p:txBody>
          <a:bodyPr>
            <a:normAutofit fontScale="90000"/>
          </a:bodyPr>
          <a:lstStyle/>
          <a:p>
            <a:r>
              <a:rPr lang="fr-FR" dirty="0"/>
              <a:t>Phonétique </a:t>
            </a:r>
          </a:p>
        </p:txBody>
      </p:sp>
      <p:pic>
        <p:nvPicPr>
          <p:cNvPr id="34" name="Picture 33" descr="background rectangle">
            <a:extLst>
              <a:ext uri="{FF2B5EF4-FFF2-40B4-BE49-F238E27FC236}">
                <a16:creationId xmlns:a16="http://schemas.microsoft.com/office/drawing/2014/main" id="{DBD9C8B1-BBB8-43D8-8FD6-A58E4094D64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19BFC17A-96DA-4856-BAB5-3DF65B80C59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extBox 35">
            <a:hlinkClick r:id="" action="ppaction://noaction">
              <a:snd r:embed="rId4" name="impression.wav"/>
            </a:hlinkClick>
            <a:extLst>
              <a:ext uri="{FF2B5EF4-FFF2-40B4-BE49-F238E27FC236}">
                <a16:creationId xmlns:a16="http://schemas.microsoft.com/office/drawing/2014/main" id="{9EB267D2-01A7-4D17-AE3F-185B3AE54DCB}"/>
              </a:ext>
            </a:extLst>
          </p:cNvPr>
          <p:cNvSpPr txBox="1"/>
          <p:nvPr/>
        </p:nvSpPr>
        <p:spPr>
          <a:xfrm>
            <a:off x="5541611" y="3291829"/>
            <a:ext cx="4410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pression</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37" name="TextBox 36">
            <a:hlinkClick r:id="" action="ppaction://noaction">
              <a:snd r:embed="rId5" name="essaim.wav"/>
            </a:hlinkClick>
            <a:extLst>
              <a:ext uri="{FF2B5EF4-FFF2-40B4-BE49-F238E27FC236}">
                <a16:creationId xmlns:a16="http://schemas.microsoft.com/office/drawing/2014/main" id="{D004DB8B-0057-40E3-9653-BE5862228B05}"/>
              </a:ext>
            </a:extLst>
          </p:cNvPr>
          <p:cNvSpPr txBox="1"/>
          <p:nvPr/>
        </p:nvSpPr>
        <p:spPr>
          <a:xfrm>
            <a:off x="4382675" y="1301014"/>
            <a:ext cx="31241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6" name="impermeable.wav"/>
            </a:hlinkClick>
            <a:extLst>
              <a:ext uri="{FF2B5EF4-FFF2-40B4-BE49-F238E27FC236}">
                <a16:creationId xmlns:a16="http://schemas.microsoft.com/office/drawing/2014/main" id="{EC42F86E-BB3E-4F2D-89D5-7798A833B0FC}"/>
              </a:ext>
            </a:extLst>
          </p:cNvPr>
          <p:cNvSpPr txBox="1"/>
          <p:nvPr/>
        </p:nvSpPr>
        <p:spPr>
          <a:xfrm>
            <a:off x="756418" y="4996311"/>
            <a:ext cx="52098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perméable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7" name="impoli.wav"/>
            </a:hlinkClick>
            <a:extLst>
              <a:ext uri="{FF2B5EF4-FFF2-40B4-BE49-F238E27FC236}">
                <a16:creationId xmlns:a16="http://schemas.microsoft.com/office/drawing/2014/main" id="{43E9BDBC-EB9E-4B04-BCE0-AE82484AE3EB}"/>
              </a:ext>
            </a:extLst>
          </p:cNvPr>
          <p:cNvSpPr txBox="1"/>
          <p:nvPr/>
        </p:nvSpPr>
        <p:spPr>
          <a:xfrm>
            <a:off x="1112494" y="1059051"/>
            <a:ext cx="2872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poli</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19">
            <a:hlinkClick r:id="" action="ppaction://noaction">
              <a:snd r:embed="rId8" name="daim.wav"/>
            </a:hlinkClick>
            <a:extLst>
              <a:ext uri="{FF2B5EF4-FFF2-40B4-BE49-F238E27FC236}">
                <a16:creationId xmlns:a16="http://schemas.microsoft.com/office/drawing/2014/main" id="{58A01042-FD7D-4C15-A213-E77BDECD04B7}"/>
              </a:ext>
            </a:extLst>
          </p:cNvPr>
          <p:cNvSpPr txBox="1"/>
          <p:nvPr/>
        </p:nvSpPr>
        <p:spPr>
          <a:xfrm>
            <a:off x="7088151" y="1973929"/>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9" name="impact.wav"/>
            </a:hlinkClick>
            <a:extLst>
              <a:ext uri="{FF2B5EF4-FFF2-40B4-BE49-F238E27FC236}">
                <a16:creationId xmlns:a16="http://schemas.microsoft.com/office/drawing/2014/main" id="{7E2CB71F-C139-496F-9E94-8C297D9217DB}"/>
              </a:ext>
            </a:extLst>
          </p:cNvPr>
          <p:cNvSpPr txBox="1"/>
          <p:nvPr/>
        </p:nvSpPr>
        <p:spPr>
          <a:xfrm>
            <a:off x="6295342" y="4958841"/>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pact</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2" name="TextBox 19">
            <a:extLst>
              <a:ext uri="{FF2B5EF4-FFF2-40B4-BE49-F238E27FC236}">
                <a16:creationId xmlns:a16="http://schemas.microsoft.com/office/drawing/2014/main" id="{4CFE0029-C8B4-43D2-9F90-90376197FA02}"/>
              </a:ext>
            </a:extLst>
          </p:cNvPr>
          <p:cNvSpPr txBox="1"/>
          <p:nvPr/>
        </p:nvSpPr>
        <p:spPr>
          <a:xfrm>
            <a:off x="1768297" y="1843882"/>
            <a:ext cx="13876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[rude]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19">
            <a:extLst>
              <a:ext uri="{FF2B5EF4-FFF2-40B4-BE49-F238E27FC236}">
                <a16:creationId xmlns:a16="http://schemas.microsoft.com/office/drawing/2014/main" id="{CFFCC932-BC57-4B29-B6EB-D7C8CB8AA78D}"/>
              </a:ext>
            </a:extLst>
          </p:cNvPr>
          <p:cNvSpPr txBox="1"/>
          <p:nvPr/>
        </p:nvSpPr>
        <p:spPr>
          <a:xfrm>
            <a:off x="755411" y="5905745"/>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[raincoat]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4" name="TextBox 19">
            <a:extLst>
              <a:ext uri="{FF2B5EF4-FFF2-40B4-BE49-F238E27FC236}">
                <a16:creationId xmlns:a16="http://schemas.microsoft.com/office/drawing/2014/main" id="{80496A82-40C1-4F46-B509-0618BC551BA3}"/>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19">
            <a:extLst>
              <a:ext uri="{FF2B5EF4-FFF2-40B4-BE49-F238E27FC236}">
                <a16:creationId xmlns:a16="http://schemas.microsoft.com/office/drawing/2014/main" id="{CA8D33E4-A411-4DD0-B5DF-33A46643EB5F}"/>
              </a:ext>
            </a:extLst>
          </p:cNvPr>
          <p:cNvSpPr txBox="1"/>
          <p:nvPr/>
        </p:nvSpPr>
        <p:spPr>
          <a:xfrm>
            <a:off x="5403367" y="411947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[impression]</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19">
            <a:extLst>
              <a:ext uri="{FF2B5EF4-FFF2-40B4-BE49-F238E27FC236}">
                <a16:creationId xmlns:a16="http://schemas.microsoft.com/office/drawing/2014/main" id="{52E59104-7E6F-4FF9-81E8-9391012B7BA1}"/>
              </a:ext>
            </a:extLst>
          </p:cNvPr>
          <p:cNvSpPr txBox="1"/>
          <p:nvPr/>
        </p:nvSpPr>
        <p:spPr>
          <a:xfrm>
            <a:off x="5117384" y="2140751"/>
            <a:ext cx="16546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[swarm]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1" name="TextBox 20">
            <a:hlinkClick r:id="" action="ppaction://noaction">
              <a:snd r:embed="rId10" name="simplement.wav"/>
            </a:hlinkClick>
            <a:extLst>
              <a:ext uri="{FF2B5EF4-FFF2-40B4-BE49-F238E27FC236}">
                <a16:creationId xmlns:a16="http://schemas.microsoft.com/office/drawing/2014/main" id="{86B9969D-3E97-48A6-B486-5B1C7A911A82}"/>
              </a:ext>
            </a:extLst>
          </p:cNvPr>
          <p:cNvSpPr txBox="1"/>
          <p:nvPr/>
        </p:nvSpPr>
        <p:spPr>
          <a:xfrm flipH="1">
            <a:off x="909554" y="3776447"/>
            <a:ext cx="46320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plement</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52" name="TextBox 19">
            <a:extLst>
              <a:ext uri="{FF2B5EF4-FFF2-40B4-BE49-F238E27FC236}">
                <a16:creationId xmlns:a16="http://schemas.microsoft.com/office/drawing/2014/main" id="{E6F8B8AA-9F4E-4FCB-90F4-E60B9C7D1685}"/>
              </a:ext>
            </a:extLst>
          </p:cNvPr>
          <p:cNvSpPr txBox="1"/>
          <p:nvPr/>
        </p:nvSpPr>
        <p:spPr>
          <a:xfrm>
            <a:off x="826167" y="465592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[simply]</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54">
            <a:hlinkClick r:id="" action="ppaction://noaction">
              <a:snd r:embed="rId11" name="impatient.wav"/>
            </a:hlinkClick>
            <a:extLst>
              <a:ext uri="{FF2B5EF4-FFF2-40B4-BE49-F238E27FC236}">
                <a16:creationId xmlns:a16="http://schemas.microsoft.com/office/drawing/2014/main" id="{C0017462-FB7F-49EF-88E8-DB0F0BF073C4}"/>
              </a:ext>
            </a:extLst>
          </p:cNvPr>
          <p:cNvSpPr txBox="1"/>
          <p:nvPr/>
        </p:nvSpPr>
        <p:spPr>
          <a:xfrm>
            <a:off x="-9532" y="2326417"/>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patient</a:t>
            </a:r>
          </a:p>
        </p:txBody>
      </p:sp>
      <p:sp>
        <p:nvSpPr>
          <p:cNvPr id="57" name="TextBox 19">
            <a:extLst>
              <a:ext uri="{FF2B5EF4-FFF2-40B4-BE49-F238E27FC236}">
                <a16:creationId xmlns:a16="http://schemas.microsoft.com/office/drawing/2014/main" id="{E7345928-F2C0-4930-8B13-92C8D47E65B3}"/>
              </a:ext>
            </a:extLst>
          </p:cNvPr>
          <p:cNvSpPr txBox="1"/>
          <p:nvPr/>
        </p:nvSpPr>
        <p:spPr>
          <a:xfrm>
            <a:off x="54924" y="323106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[impatient]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12" name="timbre.wav"/>
            </a:hlinkClick>
            <a:extLst>
              <a:ext uri="{FF2B5EF4-FFF2-40B4-BE49-F238E27FC236}">
                <a16:creationId xmlns:a16="http://schemas.microsoft.com/office/drawing/2014/main" id="{49C7F712-AD52-48BA-A402-B184CE167980}"/>
              </a:ext>
            </a:extLst>
          </p:cNvPr>
          <p:cNvSpPr txBox="1"/>
          <p:nvPr/>
        </p:nvSpPr>
        <p:spPr>
          <a:xfrm>
            <a:off x="6695179" y="158060"/>
            <a:ext cx="28567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bre</a:t>
            </a:r>
          </a:p>
        </p:txBody>
      </p:sp>
      <p:sp>
        <p:nvSpPr>
          <p:cNvPr id="59" name="TextBox 19">
            <a:extLst>
              <a:ext uri="{FF2B5EF4-FFF2-40B4-BE49-F238E27FC236}">
                <a16:creationId xmlns:a16="http://schemas.microsoft.com/office/drawing/2014/main" id="{EE04DFF9-1B41-4085-A137-FE013679E027}"/>
              </a:ext>
            </a:extLst>
          </p:cNvPr>
          <p:cNvSpPr txBox="1"/>
          <p:nvPr/>
        </p:nvSpPr>
        <p:spPr>
          <a:xfrm>
            <a:off x="6855279" y="928151"/>
            <a:ext cx="269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[postage stamp]</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Rounded Rectangle 46">
            <a:extLst>
              <a:ext uri="{FF2B5EF4-FFF2-40B4-BE49-F238E27FC236}">
                <a16:creationId xmlns:a16="http://schemas.microsoft.com/office/drawing/2014/main" id="{1292A97B-1814-493A-B729-9734B1D1BAF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9" name="Picture 2" descr="Birds, Silhouette, Animals, Flying">
            <a:extLst>
              <a:ext uri="{FF2B5EF4-FFF2-40B4-BE49-F238E27FC236}">
                <a16:creationId xmlns:a16="http://schemas.microsoft.com/office/drawing/2014/main" id="{FF63A7F0-71E1-4D12-A3EF-F58CC0EA09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74056" y="1537392"/>
            <a:ext cx="2341340" cy="11706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Deer, Application, Bambi, Wild Animals">
            <a:extLst>
              <a:ext uri="{FF2B5EF4-FFF2-40B4-BE49-F238E27FC236}">
                <a16:creationId xmlns:a16="http://schemas.microsoft.com/office/drawing/2014/main" id="{E138B666-ECC0-489C-8B9F-FFE41BF3146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328"/>
          <a:stretch/>
        </p:blipFill>
        <p:spPr bwMode="auto">
          <a:xfrm>
            <a:off x="9258166" y="2136238"/>
            <a:ext cx="646112" cy="79986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mp, Sticker, Collection, Envelope">
            <a:extLst>
              <a:ext uri="{FF2B5EF4-FFF2-40B4-BE49-F238E27FC236}">
                <a16:creationId xmlns:a16="http://schemas.microsoft.com/office/drawing/2014/main" id="{2D59D7D8-A2B8-4AA9-8332-CA5DDF32C6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7205" y="592387"/>
            <a:ext cx="1130743" cy="74651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Rude, Blowing, Child, Gesture, Girl">
            <a:extLst>
              <a:ext uri="{FF2B5EF4-FFF2-40B4-BE49-F238E27FC236}">
                <a16:creationId xmlns:a16="http://schemas.microsoft.com/office/drawing/2014/main" id="{6749D3A5-FABF-4A81-8895-097E4DAA747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032" y="1211628"/>
            <a:ext cx="681440" cy="105313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ands, First Person, Clock, Time, Watch">
            <a:extLst>
              <a:ext uri="{FF2B5EF4-FFF2-40B4-BE49-F238E27FC236}">
                <a16:creationId xmlns:a16="http://schemas.microsoft.com/office/drawing/2014/main" id="{5DDAF5E9-A7B7-4255-BE30-D308869DBBC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00043" y="2705097"/>
            <a:ext cx="1009481" cy="74776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Chick, Animal, Bird, Rain, Raincoat">
            <a:extLst>
              <a:ext uri="{FF2B5EF4-FFF2-40B4-BE49-F238E27FC236}">
                <a16:creationId xmlns:a16="http://schemas.microsoft.com/office/drawing/2014/main" id="{B1776BDE-FD1D-468F-ADE6-33DD5BCDF03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901" y="5170342"/>
            <a:ext cx="566833" cy="105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4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2"/>
                                        </p:tgtEl>
                                      </p:cBhvr>
                                    </p:animEffect>
                                    <p:set>
                                      <p:cBhvr>
                                        <p:cTn id="7" dur="1" fill="hold">
                                          <p:stCondLst>
                                            <p:cond delay="2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8" name="TextBox 19">
            <a:extLst>
              <a:ext uri="{FF2B5EF4-FFF2-40B4-BE49-F238E27FC236}">
                <a16:creationId xmlns:a16="http://schemas.microsoft.com/office/drawing/2014/main" id="{449C9B33-B45F-4923-B69C-59FF54BB000B}"/>
              </a:ext>
            </a:extLst>
          </p:cNvPr>
          <p:cNvSpPr txBox="1"/>
          <p:nvPr/>
        </p:nvSpPr>
        <p:spPr>
          <a:xfrm>
            <a:off x="5962997" y="277501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[deer]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Title 9">
            <a:extLst>
              <a:ext uri="{FF2B5EF4-FFF2-40B4-BE49-F238E27FC236}">
                <a16:creationId xmlns:a16="http://schemas.microsoft.com/office/drawing/2014/main" id="{75757E34-130B-4468-81F2-20EC96E5AB7E}"/>
              </a:ext>
            </a:extLst>
          </p:cNvPr>
          <p:cNvSpPr>
            <a:spLocks noGrp="1"/>
          </p:cNvSpPr>
          <p:nvPr>
            <p:ph type="title"/>
          </p:nvPr>
        </p:nvSpPr>
        <p:spPr>
          <a:xfrm>
            <a:off x="838200" y="443073"/>
            <a:ext cx="4421460" cy="411777"/>
          </a:xfrm>
        </p:spPr>
        <p:txBody>
          <a:bodyPr>
            <a:normAutofit fontScale="90000"/>
          </a:bodyPr>
          <a:lstStyle/>
          <a:p>
            <a:r>
              <a:rPr lang="fr-FR" dirty="0"/>
              <a:t>Phonétique</a:t>
            </a:r>
          </a:p>
        </p:txBody>
      </p:sp>
      <p:pic>
        <p:nvPicPr>
          <p:cNvPr id="34" name="Picture 33" descr="background rectangle">
            <a:extLst>
              <a:ext uri="{FF2B5EF4-FFF2-40B4-BE49-F238E27FC236}">
                <a16:creationId xmlns:a16="http://schemas.microsoft.com/office/drawing/2014/main" id="{1755B3B4-F65B-43F2-BA0E-96160CADAC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61E7FA85-F299-41DC-A2FF-6658E914717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extBox 35">
            <a:hlinkClick r:id="" action="ppaction://noaction">
              <a:snd r:embed="rId4" name="impression.wav"/>
            </a:hlinkClick>
            <a:extLst>
              <a:ext uri="{FF2B5EF4-FFF2-40B4-BE49-F238E27FC236}">
                <a16:creationId xmlns:a16="http://schemas.microsoft.com/office/drawing/2014/main" id="{9EAEB665-A2BE-43F9-B774-8AF4355FA33C}"/>
              </a:ext>
            </a:extLst>
          </p:cNvPr>
          <p:cNvSpPr txBox="1"/>
          <p:nvPr/>
        </p:nvSpPr>
        <p:spPr>
          <a:xfrm>
            <a:off x="5541611" y="3291829"/>
            <a:ext cx="4410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pression</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37" name="TextBox 36">
            <a:hlinkClick r:id="" action="ppaction://noaction">
              <a:snd r:embed="rId5" name="essaim.wav"/>
            </a:hlinkClick>
            <a:extLst>
              <a:ext uri="{FF2B5EF4-FFF2-40B4-BE49-F238E27FC236}">
                <a16:creationId xmlns:a16="http://schemas.microsoft.com/office/drawing/2014/main" id="{8D809081-8916-414A-8BE2-8CCC86C3F3AE}"/>
              </a:ext>
            </a:extLst>
          </p:cNvPr>
          <p:cNvSpPr txBox="1"/>
          <p:nvPr/>
        </p:nvSpPr>
        <p:spPr>
          <a:xfrm>
            <a:off x="4382675" y="1301014"/>
            <a:ext cx="31241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6" name="impermeable.wav"/>
            </a:hlinkClick>
            <a:extLst>
              <a:ext uri="{FF2B5EF4-FFF2-40B4-BE49-F238E27FC236}">
                <a16:creationId xmlns:a16="http://schemas.microsoft.com/office/drawing/2014/main" id="{5C970CA2-511F-4764-96C9-D4D41A96ED42}"/>
              </a:ext>
            </a:extLst>
          </p:cNvPr>
          <p:cNvSpPr txBox="1"/>
          <p:nvPr/>
        </p:nvSpPr>
        <p:spPr>
          <a:xfrm>
            <a:off x="770062" y="4996311"/>
            <a:ext cx="52098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perméable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7" name="impoli.wav"/>
            </a:hlinkClick>
            <a:extLst>
              <a:ext uri="{FF2B5EF4-FFF2-40B4-BE49-F238E27FC236}">
                <a16:creationId xmlns:a16="http://schemas.microsoft.com/office/drawing/2014/main" id="{EBF91A65-7462-4D9E-B75A-DAB1F433FF38}"/>
              </a:ext>
            </a:extLst>
          </p:cNvPr>
          <p:cNvSpPr txBox="1"/>
          <p:nvPr/>
        </p:nvSpPr>
        <p:spPr>
          <a:xfrm>
            <a:off x="1112494" y="1059051"/>
            <a:ext cx="2872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poli</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19">
            <a:hlinkClick r:id="" action="ppaction://noaction">
              <a:snd r:embed="rId8" name="daim.wav"/>
            </a:hlinkClick>
            <a:extLst>
              <a:ext uri="{FF2B5EF4-FFF2-40B4-BE49-F238E27FC236}">
                <a16:creationId xmlns:a16="http://schemas.microsoft.com/office/drawing/2014/main" id="{9C246E97-C83A-4308-87A3-300922A5ED9B}"/>
              </a:ext>
            </a:extLst>
          </p:cNvPr>
          <p:cNvSpPr txBox="1"/>
          <p:nvPr/>
        </p:nvSpPr>
        <p:spPr>
          <a:xfrm>
            <a:off x="7088151" y="1973929"/>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9" name="impact.wav"/>
            </a:hlinkClick>
            <a:extLst>
              <a:ext uri="{FF2B5EF4-FFF2-40B4-BE49-F238E27FC236}">
                <a16:creationId xmlns:a16="http://schemas.microsoft.com/office/drawing/2014/main" id="{48A60FC1-3232-4ED7-9B92-96E0B609FB9B}"/>
              </a:ext>
            </a:extLst>
          </p:cNvPr>
          <p:cNvSpPr txBox="1"/>
          <p:nvPr/>
        </p:nvSpPr>
        <p:spPr>
          <a:xfrm>
            <a:off x="6295342" y="4958841"/>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pact</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2" name="TextBox 19">
            <a:extLst>
              <a:ext uri="{FF2B5EF4-FFF2-40B4-BE49-F238E27FC236}">
                <a16:creationId xmlns:a16="http://schemas.microsoft.com/office/drawing/2014/main" id="{25508802-D219-421E-86C6-D247AE9E06FA}"/>
              </a:ext>
            </a:extLst>
          </p:cNvPr>
          <p:cNvSpPr txBox="1"/>
          <p:nvPr/>
        </p:nvSpPr>
        <p:spPr>
          <a:xfrm>
            <a:off x="1768297" y="1843882"/>
            <a:ext cx="13876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[rude]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19">
            <a:extLst>
              <a:ext uri="{FF2B5EF4-FFF2-40B4-BE49-F238E27FC236}">
                <a16:creationId xmlns:a16="http://schemas.microsoft.com/office/drawing/2014/main" id="{50190392-3F80-4236-97FB-A3AE0EF422C5}"/>
              </a:ext>
            </a:extLst>
          </p:cNvPr>
          <p:cNvSpPr txBox="1"/>
          <p:nvPr/>
        </p:nvSpPr>
        <p:spPr>
          <a:xfrm>
            <a:off x="755411" y="5905745"/>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[raincoat]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4" name="TextBox 19">
            <a:extLst>
              <a:ext uri="{FF2B5EF4-FFF2-40B4-BE49-F238E27FC236}">
                <a16:creationId xmlns:a16="http://schemas.microsoft.com/office/drawing/2014/main" id="{B003F279-17E3-4E8B-8C44-BD33194E065C}"/>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19">
            <a:extLst>
              <a:ext uri="{FF2B5EF4-FFF2-40B4-BE49-F238E27FC236}">
                <a16:creationId xmlns:a16="http://schemas.microsoft.com/office/drawing/2014/main" id="{8D73AD83-CDE9-4396-B61F-44966D7BE62D}"/>
              </a:ext>
            </a:extLst>
          </p:cNvPr>
          <p:cNvSpPr txBox="1"/>
          <p:nvPr/>
        </p:nvSpPr>
        <p:spPr>
          <a:xfrm>
            <a:off x="5403367" y="411947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[impression]</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19">
            <a:extLst>
              <a:ext uri="{FF2B5EF4-FFF2-40B4-BE49-F238E27FC236}">
                <a16:creationId xmlns:a16="http://schemas.microsoft.com/office/drawing/2014/main" id="{DFB96A99-AC13-4BEE-ADE0-B052D4D3E99B}"/>
              </a:ext>
            </a:extLst>
          </p:cNvPr>
          <p:cNvSpPr txBox="1"/>
          <p:nvPr/>
        </p:nvSpPr>
        <p:spPr>
          <a:xfrm>
            <a:off x="5117384" y="2140751"/>
            <a:ext cx="16546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[swarm]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20">
            <a:hlinkClick r:id="" action="ppaction://noaction">
              <a:snd r:embed="rId10" name="simplement.wav"/>
            </a:hlinkClick>
            <a:extLst>
              <a:ext uri="{FF2B5EF4-FFF2-40B4-BE49-F238E27FC236}">
                <a16:creationId xmlns:a16="http://schemas.microsoft.com/office/drawing/2014/main" id="{5FB1C6AD-C745-4D87-9F5F-4F08F1CCFF9A}"/>
              </a:ext>
            </a:extLst>
          </p:cNvPr>
          <p:cNvSpPr txBox="1"/>
          <p:nvPr/>
        </p:nvSpPr>
        <p:spPr>
          <a:xfrm flipH="1">
            <a:off x="909554" y="3776447"/>
            <a:ext cx="46320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plement</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51" name="TextBox 19">
            <a:extLst>
              <a:ext uri="{FF2B5EF4-FFF2-40B4-BE49-F238E27FC236}">
                <a16:creationId xmlns:a16="http://schemas.microsoft.com/office/drawing/2014/main" id="{4098B821-19F4-4090-BF8E-F0E915FBDABA}"/>
              </a:ext>
            </a:extLst>
          </p:cNvPr>
          <p:cNvSpPr txBox="1"/>
          <p:nvPr/>
        </p:nvSpPr>
        <p:spPr>
          <a:xfrm>
            <a:off x="826167" y="465592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[simply]</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11" name="impatient.wav"/>
            </a:hlinkClick>
            <a:extLst>
              <a:ext uri="{FF2B5EF4-FFF2-40B4-BE49-F238E27FC236}">
                <a16:creationId xmlns:a16="http://schemas.microsoft.com/office/drawing/2014/main" id="{558D5394-D27E-4DF0-B7F3-32D2F631D6A8}"/>
              </a:ext>
            </a:extLst>
          </p:cNvPr>
          <p:cNvSpPr txBox="1"/>
          <p:nvPr/>
        </p:nvSpPr>
        <p:spPr>
          <a:xfrm>
            <a:off x="-9532" y="2326417"/>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patient</a:t>
            </a:r>
          </a:p>
        </p:txBody>
      </p:sp>
      <p:sp>
        <p:nvSpPr>
          <p:cNvPr id="55" name="TextBox 19">
            <a:extLst>
              <a:ext uri="{FF2B5EF4-FFF2-40B4-BE49-F238E27FC236}">
                <a16:creationId xmlns:a16="http://schemas.microsoft.com/office/drawing/2014/main" id="{2C075D06-44AE-4C3C-B1E5-3D9963694251}"/>
              </a:ext>
            </a:extLst>
          </p:cNvPr>
          <p:cNvSpPr txBox="1"/>
          <p:nvPr/>
        </p:nvSpPr>
        <p:spPr>
          <a:xfrm>
            <a:off x="54924" y="323106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[impatient]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7" name="TextBox 56">
            <a:hlinkClick r:id="" action="ppaction://noaction">
              <a:snd r:embed="rId12" name="timbre.wav"/>
            </a:hlinkClick>
            <a:extLst>
              <a:ext uri="{FF2B5EF4-FFF2-40B4-BE49-F238E27FC236}">
                <a16:creationId xmlns:a16="http://schemas.microsoft.com/office/drawing/2014/main" id="{5DBE2F8E-5B53-484A-A638-5D382ABB2916}"/>
              </a:ext>
            </a:extLst>
          </p:cNvPr>
          <p:cNvSpPr txBox="1"/>
          <p:nvPr/>
        </p:nvSpPr>
        <p:spPr>
          <a:xfrm>
            <a:off x="6695179" y="158060"/>
            <a:ext cx="28567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bre</a:t>
            </a:r>
          </a:p>
        </p:txBody>
      </p:sp>
      <p:sp>
        <p:nvSpPr>
          <p:cNvPr id="58" name="TextBox 19">
            <a:extLst>
              <a:ext uri="{FF2B5EF4-FFF2-40B4-BE49-F238E27FC236}">
                <a16:creationId xmlns:a16="http://schemas.microsoft.com/office/drawing/2014/main" id="{7BA03368-1F4E-45B2-A90B-A11B195E0DB5}"/>
              </a:ext>
            </a:extLst>
          </p:cNvPr>
          <p:cNvSpPr txBox="1"/>
          <p:nvPr/>
        </p:nvSpPr>
        <p:spPr>
          <a:xfrm>
            <a:off x="6855279" y="928151"/>
            <a:ext cx="269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[postage stamp]</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Rounded Rectangle 46">
            <a:extLst>
              <a:ext uri="{FF2B5EF4-FFF2-40B4-BE49-F238E27FC236}">
                <a16:creationId xmlns:a16="http://schemas.microsoft.com/office/drawing/2014/main" id="{769AA51E-C4DD-410B-A6FA-5B38733DFD9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2" descr="Birds, Silhouette, Animals, Flying">
            <a:extLst>
              <a:ext uri="{FF2B5EF4-FFF2-40B4-BE49-F238E27FC236}">
                <a16:creationId xmlns:a16="http://schemas.microsoft.com/office/drawing/2014/main" id="{337D3A74-E23D-4C32-881B-B5A8630E3F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74056" y="1537392"/>
            <a:ext cx="2341340" cy="11706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Deer, Application, Bambi, Wild Animals">
            <a:extLst>
              <a:ext uri="{FF2B5EF4-FFF2-40B4-BE49-F238E27FC236}">
                <a16:creationId xmlns:a16="http://schemas.microsoft.com/office/drawing/2014/main" id="{278F9023-7482-4BB0-A8C4-85225CA4E80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328"/>
          <a:stretch/>
        </p:blipFill>
        <p:spPr bwMode="auto">
          <a:xfrm>
            <a:off x="9258166" y="2136238"/>
            <a:ext cx="646112" cy="7998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amp, Sticker, Collection, Envelope">
            <a:extLst>
              <a:ext uri="{FF2B5EF4-FFF2-40B4-BE49-F238E27FC236}">
                <a16:creationId xmlns:a16="http://schemas.microsoft.com/office/drawing/2014/main" id="{9B7E5914-81F7-4DB0-8E0E-B87DC51D625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7205" y="592387"/>
            <a:ext cx="1130743" cy="7465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Rude, Blowing, Child, Gesture, Girl">
            <a:extLst>
              <a:ext uri="{FF2B5EF4-FFF2-40B4-BE49-F238E27FC236}">
                <a16:creationId xmlns:a16="http://schemas.microsoft.com/office/drawing/2014/main" id="{22E1AC55-4930-4FF6-B087-F88F98BC255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032" y="1211628"/>
            <a:ext cx="681440" cy="10531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nds, First Person, Clock, Time, Watch">
            <a:extLst>
              <a:ext uri="{FF2B5EF4-FFF2-40B4-BE49-F238E27FC236}">
                <a16:creationId xmlns:a16="http://schemas.microsoft.com/office/drawing/2014/main" id="{350253AC-DB5A-4D4C-912F-6A5E36FD99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00043" y="2705097"/>
            <a:ext cx="1009481" cy="74776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Chick, Animal, Bird, Rain, Raincoat">
            <a:extLst>
              <a:ext uri="{FF2B5EF4-FFF2-40B4-BE49-F238E27FC236}">
                <a16:creationId xmlns:a16="http://schemas.microsoft.com/office/drawing/2014/main" id="{5A2B1E34-121B-4832-912B-DABF3072D24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901" y="5170342"/>
            <a:ext cx="566833" cy="105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37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2"/>
                                        </p:tgtEl>
                                      </p:cBhvr>
                                    </p:animEffect>
                                    <p:set>
                                      <p:cBhvr>
                                        <p:cTn id="7" dur="1" fill="hold">
                                          <p:stCondLst>
                                            <p:cond delay="14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1503596-010E-4208-8B67-25630B2A2351}"/>
              </a:ext>
            </a:extLst>
          </p:cNvPr>
          <p:cNvSpPr/>
          <p:nvPr/>
        </p:nvSpPr>
        <p:spPr>
          <a:xfrm>
            <a:off x="312100"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rgbClr val="115076"/>
                </a:solidFill>
              </a:rPr>
              <a:t>to </a:t>
            </a:r>
            <a:r>
              <a:rPr lang="fr-FR" sz="2000" dirty="0" err="1">
                <a:solidFill>
                  <a:srgbClr val="115076"/>
                </a:solidFill>
              </a:rPr>
              <a:t>celebrate</a:t>
            </a:r>
            <a:r>
              <a:rPr lang="fr-FR" sz="2000" dirty="0">
                <a:solidFill>
                  <a:srgbClr val="115076"/>
                </a:solidFill>
              </a:rPr>
              <a:t>, </a:t>
            </a:r>
            <a:r>
              <a:rPr lang="fr-FR" sz="2000" dirty="0" err="1">
                <a:solidFill>
                  <a:srgbClr val="115076"/>
                </a:solidFill>
              </a:rPr>
              <a:t>celebrating</a:t>
            </a:r>
            <a:endParaRPr lang="fr-FR" sz="2000" dirty="0">
              <a:solidFill>
                <a:srgbClr val="115076"/>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D4AC96D1-7952-4020-9B57-B7BF13DA7B0F}"/>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March</a:t>
            </a:r>
          </a:p>
        </p:txBody>
      </p:sp>
      <p:sp>
        <p:nvSpPr>
          <p:cNvPr id="11" name="Rectangle: Rounded Corners 10">
            <a:extLst>
              <a:ext uri="{FF2B5EF4-FFF2-40B4-BE49-F238E27FC236}">
                <a16:creationId xmlns:a16="http://schemas.microsoft.com/office/drawing/2014/main" id="{44A3A412-47FE-4A10-8943-7F2A3ED052E2}"/>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mars</a:t>
            </a:r>
          </a:p>
        </p:txBody>
      </p:sp>
      <p:sp>
        <p:nvSpPr>
          <p:cNvPr id="13" name="Rectangle: Rounded Corners 12">
            <a:extLst>
              <a:ext uri="{FF2B5EF4-FFF2-40B4-BE49-F238E27FC236}">
                <a16:creationId xmlns:a16="http://schemas.microsoft.com/office/drawing/2014/main" id="{60120715-BF7E-4124-817D-BD9355983645}"/>
              </a:ext>
            </a:extLst>
          </p:cNvPr>
          <p:cNvSpPr/>
          <p:nvPr/>
        </p:nvSpPr>
        <p:spPr>
          <a:xfrm>
            <a:off x="312100" y="2682802"/>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célébrer</a:t>
            </a:r>
          </a:p>
        </p:txBody>
      </p:sp>
      <p:sp>
        <p:nvSpPr>
          <p:cNvPr id="14" name="Rectangle: Rounded Corners 13">
            <a:extLst>
              <a:ext uri="{FF2B5EF4-FFF2-40B4-BE49-F238E27FC236}">
                <a16:creationId xmlns:a16="http://schemas.microsoft.com/office/drawing/2014/main" id="{4D5BC698-5C68-422F-88EE-44B92C244715}"/>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May</a:t>
            </a:r>
          </a:p>
        </p:txBody>
      </p:sp>
      <p:sp>
        <p:nvSpPr>
          <p:cNvPr id="15" name="Rectangle: Rounded Corners 14">
            <a:extLst>
              <a:ext uri="{FF2B5EF4-FFF2-40B4-BE49-F238E27FC236}">
                <a16:creationId xmlns:a16="http://schemas.microsoft.com/office/drawing/2014/main" id="{E17BD92B-28EA-4D2C-A425-03F3B2B53A2D}"/>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mai</a:t>
            </a:r>
          </a:p>
        </p:txBody>
      </p:sp>
      <p:sp>
        <p:nvSpPr>
          <p:cNvPr id="16" name="Rectangle: Rounded Corners 15">
            <a:extLst>
              <a:ext uri="{FF2B5EF4-FFF2-40B4-BE49-F238E27FC236}">
                <a16:creationId xmlns:a16="http://schemas.microsoft.com/office/drawing/2014/main" id="{461DF746-E8C4-4BD3-A613-11706835AADF}"/>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first (m)</a:t>
            </a:r>
          </a:p>
        </p:txBody>
      </p:sp>
      <p:sp>
        <p:nvSpPr>
          <p:cNvPr id="17" name="Rectangle: Rounded Corners 16">
            <a:extLst>
              <a:ext uri="{FF2B5EF4-FFF2-40B4-BE49-F238E27FC236}">
                <a16:creationId xmlns:a16="http://schemas.microsoft.com/office/drawing/2014/main" id="{60501D93-A200-41EC-AF92-A06F6378CB71}"/>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premier</a:t>
            </a:r>
          </a:p>
        </p:txBody>
      </p:sp>
      <p:sp>
        <p:nvSpPr>
          <p:cNvPr id="18" name="Rectangle: Rounded Corners 17">
            <a:extLst>
              <a:ext uri="{FF2B5EF4-FFF2-40B4-BE49-F238E27FC236}">
                <a16:creationId xmlns:a16="http://schemas.microsoft.com/office/drawing/2014/main" id="{63146861-871D-4F2A-A595-31D7CF5237F9}"/>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February</a:t>
            </a:r>
            <a:endParaRPr lang="fr-FR" sz="2400" dirty="0">
              <a:solidFill>
                <a:srgbClr val="115076"/>
              </a:solidFill>
            </a:endParaRPr>
          </a:p>
        </p:txBody>
      </p:sp>
      <p:sp>
        <p:nvSpPr>
          <p:cNvPr id="19" name="Rectangle: Rounded Corners 18">
            <a:extLst>
              <a:ext uri="{FF2B5EF4-FFF2-40B4-BE49-F238E27FC236}">
                <a16:creationId xmlns:a16="http://schemas.microsoft.com/office/drawing/2014/main" id="{4DB2D65E-6F9A-4FBC-99D6-F474E1B166D3}"/>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février</a:t>
            </a:r>
          </a:p>
        </p:txBody>
      </p:sp>
      <p:sp>
        <p:nvSpPr>
          <p:cNvPr id="20" name="Rectangle: Rounded Corners 19">
            <a:extLst>
              <a:ext uri="{FF2B5EF4-FFF2-40B4-BE49-F238E27FC236}">
                <a16:creationId xmlns:a16="http://schemas.microsoft.com/office/drawing/2014/main" id="{DB504F0A-5DD4-46CA-A47C-3516FB51BB31}"/>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event</a:t>
            </a:r>
            <a:endParaRPr lang="fr-FR" sz="2400" dirty="0">
              <a:solidFill>
                <a:srgbClr val="115076"/>
              </a:solidFill>
            </a:endParaRPr>
          </a:p>
        </p:txBody>
      </p:sp>
      <p:sp>
        <p:nvSpPr>
          <p:cNvPr id="21" name="Rectangle: Rounded Corners 20">
            <a:extLst>
              <a:ext uri="{FF2B5EF4-FFF2-40B4-BE49-F238E27FC236}">
                <a16:creationId xmlns:a16="http://schemas.microsoft.com/office/drawing/2014/main" id="{9E1C2947-6129-4B7C-B571-54B2DA6F721D}"/>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fr-FR" sz="2000" dirty="0">
                <a:solidFill>
                  <a:srgbClr val="115076"/>
                </a:solidFill>
              </a:rPr>
              <a:t>l’événement</a:t>
            </a:r>
          </a:p>
        </p:txBody>
      </p:sp>
      <p:sp>
        <p:nvSpPr>
          <p:cNvPr id="22" name="Rectangle: Rounded Corners 21">
            <a:extLst>
              <a:ext uri="{FF2B5EF4-FFF2-40B4-BE49-F238E27FC236}">
                <a16:creationId xmlns:a16="http://schemas.microsoft.com/office/drawing/2014/main" id="{0F7C7EE5-FEBB-40B6-BB00-19B9A418DC97}"/>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fourteen</a:t>
            </a:r>
            <a:endParaRPr lang="fr-FR" sz="2400" dirty="0">
              <a:solidFill>
                <a:srgbClr val="115076"/>
              </a:solidFill>
            </a:endParaRPr>
          </a:p>
        </p:txBody>
      </p:sp>
      <p:sp>
        <p:nvSpPr>
          <p:cNvPr id="23" name="Rectangle: Rounded Corners 22">
            <a:extLst>
              <a:ext uri="{FF2B5EF4-FFF2-40B4-BE49-F238E27FC236}">
                <a16:creationId xmlns:a16="http://schemas.microsoft.com/office/drawing/2014/main" id="{3DBDA8F3-D844-4E5D-93E5-E52BFADA4238}"/>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quatorze</a:t>
            </a:r>
          </a:p>
        </p:txBody>
      </p:sp>
      <p:sp>
        <p:nvSpPr>
          <p:cNvPr id="24" name="Rectangle: Rounded Corners 23">
            <a:extLst>
              <a:ext uri="{FF2B5EF4-FFF2-40B4-BE49-F238E27FC236}">
                <a16:creationId xmlns:a16="http://schemas.microsoft.com/office/drawing/2014/main" id="{CF422864-4234-42E4-A971-C6BD434F91D7}"/>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date</a:t>
            </a:r>
          </a:p>
        </p:txBody>
      </p:sp>
      <p:sp>
        <p:nvSpPr>
          <p:cNvPr id="25" name="Rectangle: Rounded Corners 24">
            <a:extLst>
              <a:ext uri="{FF2B5EF4-FFF2-40B4-BE49-F238E27FC236}">
                <a16:creationId xmlns:a16="http://schemas.microsoft.com/office/drawing/2014/main" id="{9AD2ED08-4C3E-4EB0-978C-9C38D47CADB6}"/>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la date</a:t>
            </a:r>
          </a:p>
        </p:txBody>
      </p:sp>
      <p:sp>
        <p:nvSpPr>
          <p:cNvPr id="26" name="Rectangle: Rounded Corners 25">
            <a:extLst>
              <a:ext uri="{FF2B5EF4-FFF2-40B4-BE49-F238E27FC236}">
                <a16:creationId xmlns:a16="http://schemas.microsoft.com/office/drawing/2014/main" id="{FD55D4CB-935E-473B-8657-7AA378C60851}"/>
              </a:ext>
            </a:extLst>
          </p:cNvPr>
          <p:cNvSpPr/>
          <p:nvPr/>
        </p:nvSpPr>
        <p:spPr>
          <a:xfrm>
            <a:off x="5063704"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thirty</a:t>
            </a:r>
            <a:endParaRPr lang="fr-FR" sz="2400" dirty="0">
              <a:solidFill>
                <a:srgbClr val="115076"/>
              </a:solidFill>
            </a:endParaRPr>
          </a:p>
        </p:txBody>
      </p:sp>
      <p:sp>
        <p:nvSpPr>
          <p:cNvPr id="27" name="Rectangle: Rounded Corners 26">
            <a:extLst>
              <a:ext uri="{FF2B5EF4-FFF2-40B4-BE49-F238E27FC236}">
                <a16:creationId xmlns:a16="http://schemas.microsoft.com/office/drawing/2014/main" id="{6D3376B1-C440-47BA-AFAC-47FEE065AC3D}"/>
              </a:ext>
            </a:extLst>
          </p:cNvPr>
          <p:cNvSpPr/>
          <p:nvPr/>
        </p:nvSpPr>
        <p:spPr>
          <a:xfrm>
            <a:off x="5063704"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trente</a:t>
            </a:r>
          </a:p>
        </p:txBody>
      </p:sp>
      <p:sp>
        <p:nvSpPr>
          <p:cNvPr id="28" name="Rectangle: Rounded Corners 27">
            <a:extLst>
              <a:ext uri="{FF2B5EF4-FFF2-40B4-BE49-F238E27FC236}">
                <a16:creationId xmlns:a16="http://schemas.microsoft.com/office/drawing/2014/main" id="{0BF12EAE-AA02-4B89-92E1-9FF6F5C0926B}"/>
              </a:ext>
            </a:extLst>
          </p:cNvPr>
          <p:cNvSpPr/>
          <p:nvPr/>
        </p:nvSpPr>
        <p:spPr>
          <a:xfrm>
            <a:off x="5063704"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sixteen</a:t>
            </a:r>
            <a:endParaRPr lang="fr-FR" sz="2400" dirty="0">
              <a:solidFill>
                <a:srgbClr val="115076"/>
              </a:solidFill>
            </a:endParaRPr>
          </a:p>
        </p:txBody>
      </p:sp>
      <p:sp>
        <p:nvSpPr>
          <p:cNvPr id="29" name="Rectangle: Rounded Corners 28">
            <a:extLst>
              <a:ext uri="{FF2B5EF4-FFF2-40B4-BE49-F238E27FC236}">
                <a16:creationId xmlns:a16="http://schemas.microsoft.com/office/drawing/2014/main" id="{46477226-E9C1-4155-83EE-6915AC40ED6F}"/>
              </a:ext>
            </a:extLst>
          </p:cNvPr>
          <p:cNvSpPr/>
          <p:nvPr/>
        </p:nvSpPr>
        <p:spPr>
          <a:xfrm>
            <a:off x="5063704"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seize</a:t>
            </a:r>
          </a:p>
        </p:txBody>
      </p:sp>
      <p:sp>
        <p:nvSpPr>
          <p:cNvPr id="30" name="Rectangle: Rounded Corners 29">
            <a:extLst>
              <a:ext uri="{FF2B5EF4-FFF2-40B4-BE49-F238E27FC236}">
                <a16:creationId xmlns:a16="http://schemas.microsoft.com/office/drawing/2014/main" id="{9E1C7CA6-3247-40D6-A85D-5DC238228B3B}"/>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thirteen</a:t>
            </a:r>
            <a:endParaRPr lang="fr-FR" sz="2400" dirty="0">
              <a:solidFill>
                <a:srgbClr val="115076"/>
              </a:solidFill>
            </a:endParaRPr>
          </a:p>
        </p:txBody>
      </p:sp>
      <p:sp>
        <p:nvSpPr>
          <p:cNvPr id="31" name="Rectangle: Rounded Corners 30">
            <a:extLst>
              <a:ext uri="{FF2B5EF4-FFF2-40B4-BE49-F238E27FC236}">
                <a16:creationId xmlns:a16="http://schemas.microsoft.com/office/drawing/2014/main" id="{7A9D328D-9D5A-41A5-B0D5-F9BAF9614248}"/>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treize</a:t>
            </a:r>
          </a:p>
        </p:txBody>
      </p:sp>
      <p:sp>
        <p:nvSpPr>
          <p:cNvPr id="32" name="Rectangle: Rounded Corners 31">
            <a:extLst>
              <a:ext uri="{FF2B5EF4-FFF2-40B4-BE49-F238E27FC236}">
                <a16:creationId xmlns:a16="http://schemas.microsoft.com/office/drawing/2014/main" id="{51769C11-2F7A-4F27-811A-4195BDEFAC17}"/>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April</a:t>
            </a:r>
          </a:p>
        </p:txBody>
      </p:sp>
      <p:sp>
        <p:nvSpPr>
          <p:cNvPr id="33" name="Rectangle: Rounded Corners 32">
            <a:extLst>
              <a:ext uri="{FF2B5EF4-FFF2-40B4-BE49-F238E27FC236}">
                <a16:creationId xmlns:a16="http://schemas.microsoft.com/office/drawing/2014/main" id="{EB23AAC2-B8BC-45BE-B55C-50509BA54564}"/>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avril</a:t>
            </a:r>
          </a:p>
        </p:txBody>
      </p:sp>
      <p:sp>
        <p:nvSpPr>
          <p:cNvPr id="34" name="Rectangle: Rounded Corners 33">
            <a:extLst>
              <a:ext uri="{FF2B5EF4-FFF2-40B4-BE49-F238E27FC236}">
                <a16:creationId xmlns:a16="http://schemas.microsoft.com/office/drawing/2014/main" id="{E49AC5DF-51D7-4CA8-8F38-1BD55721FC4E}"/>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June</a:t>
            </a:r>
          </a:p>
        </p:txBody>
      </p:sp>
      <p:sp>
        <p:nvSpPr>
          <p:cNvPr id="35" name="Rectangle: Rounded Corners 34">
            <a:extLst>
              <a:ext uri="{FF2B5EF4-FFF2-40B4-BE49-F238E27FC236}">
                <a16:creationId xmlns:a16="http://schemas.microsoft.com/office/drawing/2014/main" id="{ABCE344C-A50F-45A8-A646-B24308A8DE6A}"/>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juin</a:t>
            </a:r>
          </a:p>
        </p:txBody>
      </p:sp>
      <p:sp>
        <p:nvSpPr>
          <p:cNvPr id="36" name="Rectangle: Rounded Corners 35">
            <a:extLst>
              <a:ext uri="{FF2B5EF4-FFF2-40B4-BE49-F238E27FC236}">
                <a16:creationId xmlns:a16="http://schemas.microsoft.com/office/drawing/2014/main" id="{57903CE3-7501-4FB7-95C7-C20D4CE172A0}"/>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everyone</a:t>
            </a:r>
            <a:r>
              <a:rPr lang="fr-FR" sz="2400" dirty="0">
                <a:solidFill>
                  <a:srgbClr val="115076"/>
                </a:solidFill>
              </a:rPr>
              <a:t>, </a:t>
            </a:r>
            <a:r>
              <a:rPr lang="fr-FR" sz="2400" dirty="0" err="1">
                <a:solidFill>
                  <a:srgbClr val="115076"/>
                </a:solidFill>
              </a:rPr>
              <a:t>you</a:t>
            </a:r>
            <a:r>
              <a:rPr lang="fr-FR" sz="2400" dirty="0">
                <a:solidFill>
                  <a:srgbClr val="115076"/>
                </a:solidFill>
              </a:rPr>
              <a:t>, one</a:t>
            </a:r>
          </a:p>
        </p:txBody>
      </p:sp>
      <p:sp>
        <p:nvSpPr>
          <p:cNvPr id="37" name="Rectangle: Rounded Corners 36">
            <a:extLst>
              <a:ext uri="{FF2B5EF4-FFF2-40B4-BE49-F238E27FC236}">
                <a16:creationId xmlns:a16="http://schemas.microsoft.com/office/drawing/2014/main" id="{B5A24F0C-8C96-421B-BECF-9D4B05C628DC}"/>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on</a:t>
            </a:r>
          </a:p>
        </p:txBody>
      </p:sp>
      <p:sp>
        <p:nvSpPr>
          <p:cNvPr id="38" name="Rectangle: Rounded Corners 37">
            <a:extLst>
              <a:ext uri="{FF2B5EF4-FFF2-40B4-BE49-F238E27FC236}">
                <a16:creationId xmlns:a16="http://schemas.microsoft.com/office/drawing/2014/main" id="{E3993942-C362-4AFF-8970-D72417E77BDD}"/>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twenty</a:t>
            </a:r>
            <a:endParaRPr lang="fr-FR" sz="2400" dirty="0">
              <a:solidFill>
                <a:srgbClr val="115076"/>
              </a:solidFill>
            </a:endParaRPr>
          </a:p>
        </p:txBody>
      </p:sp>
      <p:sp>
        <p:nvSpPr>
          <p:cNvPr id="39" name="Rectangle: Rounded Corners 38">
            <a:extLst>
              <a:ext uri="{FF2B5EF4-FFF2-40B4-BE49-F238E27FC236}">
                <a16:creationId xmlns:a16="http://schemas.microsoft.com/office/drawing/2014/main" id="{DE54CFB8-9FF8-4ACB-8F3B-BBC4A384681E}"/>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vingt</a:t>
            </a:r>
          </a:p>
        </p:txBody>
      </p:sp>
      <p:sp>
        <p:nvSpPr>
          <p:cNvPr id="40" name="Rectangle: Rounded Corners 39">
            <a:extLst>
              <a:ext uri="{FF2B5EF4-FFF2-40B4-BE49-F238E27FC236}">
                <a16:creationId xmlns:a16="http://schemas.microsoft.com/office/drawing/2014/main" id="{F87B9A4F-4A69-405D-8AE9-D688FA6A5F4C}"/>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tradition</a:t>
            </a:r>
          </a:p>
        </p:txBody>
      </p:sp>
      <p:sp>
        <p:nvSpPr>
          <p:cNvPr id="41" name="Rectangle: Rounded Corners 40">
            <a:extLst>
              <a:ext uri="{FF2B5EF4-FFF2-40B4-BE49-F238E27FC236}">
                <a16:creationId xmlns:a16="http://schemas.microsoft.com/office/drawing/2014/main" id="{4484FD48-91F9-48EC-AE16-88498B9A52C4}"/>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la tradition</a:t>
            </a:r>
          </a:p>
        </p:txBody>
      </p:sp>
      <p:sp>
        <p:nvSpPr>
          <p:cNvPr id="42" name="Rectangle: Rounded Corners 41">
            <a:extLst>
              <a:ext uri="{FF2B5EF4-FFF2-40B4-BE49-F238E27FC236}">
                <a16:creationId xmlns:a16="http://schemas.microsoft.com/office/drawing/2014/main" id="{05647FB7-9835-4B45-8B45-0199A0945016}"/>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first (f)</a:t>
            </a:r>
          </a:p>
        </p:txBody>
      </p:sp>
      <p:sp>
        <p:nvSpPr>
          <p:cNvPr id="43" name="Rectangle: Rounded Corners 42">
            <a:extLst>
              <a:ext uri="{FF2B5EF4-FFF2-40B4-BE49-F238E27FC236}">
                <a16:creationId xmlns:a16="http://schemas.microsoft.com/office/drawing/2014/main" id="{54D5576F-ED70-437F-9526-6172F89FEE7F}"/>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première</a:t>
            </a:r>
          </a:p>
        </p:txBody>
      </p:sp>
      <p:sp>
        <p:nvSpPr>
          <p:cNvPr id="44" name="Rectangle: Rounded Corners 43">
            <a:extLst>
              <a:ext uri="{FF2B5EF4-FFF2-40B4-BE49-F238E27FC236}">
                <a16:creationId xmlns:a16="http://schemas.microsoft.com/office/drawing/2014/main" id="{3B618429-9F5D-4431-AE08-5BEF25AB5015}"/>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fifteen</a:t>
            </a:r>
            <a:endParaRPr lang="fr-FR" sz="2400" dirty="0">
              <a:solidFill>
                <a:srgbClr val="115076"/>
              </a:solidFill>
            </a:endParaRPr>
          </a:p>
        </p:txBody>
      </p:sp>
      <p:sp>
        <p:nvSpPr>
          <p:cNvPr id="45" name="Rectangle: Rounded Corners 44">
            <a:extLst>
              <a:ext uri="{FF2B5EF4-FFF2-40B4-BE49-F238E27FC236}">
                <a16:creationId xmlns:a16="http://schemas.microsoft.com/office/drawing/2014/main" id="{5B69C8C7-1D3B-48A6-800A-D2BFCBE614B7}"/>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quinze</a:t>
            </a:r>
          </a:p>
        </p:txBody>
      </p:sp>
      <p:sp>
        <p:nvSpPr>
          <p:cNvPr id="46" name="Rectangle: Rounded Corners 45">
            <a:extLst>
              <a:ext uri="{FF2B5EF4-FFF2-40B4-BE49-F238E27FC236}">
                <a16:creationId xmlns:a16="http://schemas.microsoft.com/office/drawing/2014/main" id="{D5B8DD26-07EB-4150-98BE-9124115B69CC}"/>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to </a:t>
            </a:r>
            <a:r>
              <a:rPr lang="fr-FR" sz="2400" dirty="0" err="1">
                <a:solidFill>
                  <a:srgbClr val="115076"/>
                </a:solidFill>
              </a:rPr>
              <a:t>prefer</a:t>
            </a:r>
            <a:r>
              <a:rPr lang="fr-FR" sz="2400" dirty="0">
                <a:solidFill>
                  <a:srgbClr val="115076"/>
                </a:solidFill>
              </a:rPr>
              <a:t>, </a:t>
            </a:r>
            <a:r>
              <a:rPr lang="fr-FR" sz="2400" dirty="0" err="1">
                <a:solidFill>
                  <a:srgbClr val="115076"/>
                </a:solidFill>
              </a:rPr>
              <a:t>preferring</a:t>
            </a:r>
            <a:endParaRPr lang="fr-FR" sz="2400" dirty="0">
              <a:solidFill>
                <a:srgbClr val="115076"/>
              </a:solidFill>
            </a:endParaRPr>
          </a:p>
        </p:txBody>
      </p:sp>
      <p:sp>
        <p:nvSpPr>
          <p:cNvPr id="47" name="Rectangle: Rounded Corners 46">
            <a:extLst>
              <a:ext uri="{FF2B5EF4-FFF2-40B4-BE49-F238E27FC236}">
                <a16:creationId xmlns:a16="http://schemas.microsoft.com/office/drawing/2014/main" id="{D5CBE59F-8308-459B-975C-331B472922EB}"/>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préférer</a:t>
            </a:r>
          </a:p>
        </p:txBody>
      </p:sp>
      <p:sp>
        <p:nvSpPr>
          <p:cNvPr id="48" name="Rectangle: Rounded Corners 47">
            <a:extLst>
              <a:ext uri="{FF2B5EF4-FFF2-40B4-BE49-F238E27FC236}">
                <a16:creationId xmlns:a16="http://schemas.microsoft.com/office/drawing/2014/main" id="{D73B95AB-F744-4152-AE7F-7EDBCF108061}"/>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January</a:t>
            </a:r>
            <a:endParaRPr lang="fr-FR" sz="2400" dirty="0">
              <a:solidFill>
                <a:srgbClr val="115076"/>
              </a:solidFill>
            </a:endParaRPr>
          </a:p>
        </p:txBody>
      </p:sp>
      <p:sp>
        <p:nvSpPr>
          <p:cNvPr id="49" name="Rectangle: Rounded Corners 48">
            <a:extLst>
              <a:ext uri="{FF2B5EF4-FFF2-40B4-BE49-F238E27FC236}">
                <a16:creationId xmlns:a16="http://schemas.microsoft.com/office/drawing/2014/main" id="{86DAEA91-BE1F-4F2E-A4BC-1D6D10269FDA}"/>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janvier</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préférons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préférer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re</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lang="en-GB" sz="2600" b="1" dirty="0">
                <a:solidFill>
                  <a:srgbClr val="FFFFFF"/>
                </a:solidFill>
                <a:latin typeface="Century Gothic" panose="020B0502020202020204" pitchFamily="34" charset="0"/>
              </a:rPr>
              <a:t>é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30" name="Picture 6" descr="Thought Cloud Clip Art">
            <a:extLst>
              <a:ext uri="{FF2B5EF4-FFF2-40B4-BE49-F238E27FC236}">
                <a16:creationId xmlns:a16="http://schemas.microsoft.com/office/drawing/2014/main" id="{4BDE5325-D6DA-4A4C-B26A-C59B8E856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0158" y="121747"/>
            <a:ext cx="1943628" cy="21216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uffin Clip Art">
            <a:extLst>
              <a:ext uri="{FF2B5EF4-FFF2-40B4-BE49-F238E27FC236}">
                <a16:creationId xmlns:a16="http://schemas.microsoft.com/office/drawing/2014/main" id="{6C6D226F-7287-4C69-AFDE-634602E48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9199" y="461428"/>
            <a:ext cx="460700" cy="6537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ndy Clip Art">
            <a:extLst>
              <a:ext uri="{FF2B5EF4-FFF2-40B4-BE49-F238E27FC236}">
                <a16:creationId xmlns:a16="http://schemas.microsoft.com/office/drawing/2014/main" id="{C1667E07-8246-4F52-964C-2F8CDEF775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2558" y="918509"/>
            <a:ext cx="693615" cy="5202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ECD26-4684-4CF4-8FE8-717703579B7A}"/>
              </a:ext>
            </a:extLst>
          </p:cNvPr>
          <p:cNvSpPr txBox="1"/>
          <p:nvPr/>
        </p:nvSpPr>
        <p:spPr>
          <a:xfrm>
            <a:off x="10699899" y="818059"/>
            <a:ext cx="460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vs</a:t>
            </a:r>
          </a:p>
        </p:txBody>
      </p:sp>
    </p:spTree>
    <p:extLst>
      <p:ext uri="{BB962C8B-B14F-4D97-AF65-F5344CB8AC3E}">
        <p14:creationId xmlns:p14="http://schemas.microsoft.com/office/powerpoint/2010/main" val="37697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par>
                                <p:cTn id="13" presetID="10"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par>
                                <p:cTn id="16" presetID="10" presetClass="entr" presetSubtype="0" fill="hold" nodeType="with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fade">
                                      <p:cBhvr>
                                        <p:cTn id="18" dur="500"/>
                                        <p:tgtEl>
                                          <p:spTgt spid="10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prefer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preferons.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préférons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prefer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préférer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re</a:t>
            </a:r>
          </a:p>
        </p:txBody>
      </p:sp>
      <p:sp>
        <p:nvSpPr>
          <p:cNvPr id="12" name="Google Shape;62;p12" descr="question mark action button">
            <a:hlinkClick r:id="" action="ppaction://noaction">
              <a:snd r:embed="rId3" name="prefer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prefer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690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refer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prefer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a:t>
            </a:r>
            <a:r>
              <a:rPr lang="en-GB" sz="11500" b="1" dirty="0" err="1">
                <a:solidFill>
                  <a:srgbClr val="ED7D31"/>
                </a:solidFill>
              </a:rPr>
              <a:t>è</a:t>
            </a:r>
            <a:r>
              <a:rPr lang="en-GB" sz="11500" b="1" dirty="0" err="1">
                <a:solidFill>
                  <a:srgbClr val="1E4E79"/>
                </a:solidFill>
              </a:rPr>
              <a:t>re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préfère</a:t>
            </a:r>
            <a:r>
              <a:rPr kumimoji="0" lang="en-GB" sz="48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1"/>
            <a:ext cx="12192000" cy="29427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61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prefe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préférons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préférons</a:t>
            </a:r>
            <a:r>
              <a:rPr kumimoji="0" lang="en-GB" sz="48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0" y="5166000"/>
            <a:ext cx="12191999" cy="39877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2470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prefero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préférer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44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préférer</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endParaRPr kumimoji="0"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40"/>
            <a:ext cx="12191999" cy="61236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should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669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doit prefer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refer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7" name="Google Shape;97;p15"/>
          <p:cNvSpPr txBox="1"/>
          <p:nvPr/>
        </p:nvSpPr>
        <p:spPr>
          <a:xfrm>
            <a:off x="0" y="5166000"/>
            <a:ext cx="12191999"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prefers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a:t>
            </a:r>
            <a:r>
              <a:rPr lang="en-GB" sz="11500" b="1" dirty="0" err="1">
                <a:solidFill>
                  <a:srgbClr val="ED7D31"/>
                </a:solidFill>
              </a:rPr>
              <a:t>è</a:t>
            </a:r>
            <a:r>
              <a:rPr lang="en-GB" sz="11500" b="1" dirty="0" err="1">
                <a:solidFill>
                  <a:srgbClr val="1E4E79"/>
                </a:solidFill>
              </a:rPr>
              <a:t>re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prefere.wav"/>
            </a:hlinkClick>
            <a:hlinkHover r:id="" action="ppaction://noaction">
              <a:snd r:embed="rId5" name="elle celebre.wav"/>
            </a:hlinkHover>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1823486" y="4044974"/>
            <a:ext cx="322083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préfère</a:t>
            </a:r>
            <a:endParaRPr kumimoji="0" sz="48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8342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prefer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refer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préférons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1732254" y="4068070"/>
            <a:ext cx="3983954"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préférons</a:t>
            </a:r>
            <a:endParaRPr kumimoji="0" sz="48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412458" y="5208930"/>
            <a:ext cx="936708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preferon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8224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preferon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9218" name="Picture 2" descr="Hunger Eat Hungry - Free image on Pixabayhungry emoji">
            <a:extLst>
              <a:ext uri="{FF2B5EF4-FFF2-40B4-BE49-F238E27FC236}">
                <a16:creationId xmlns:a16="http://schemas.microsoft.com/office/drawing/2014/main" id="{26A076F4-F6C2-4EA0-9849-FFDA360D1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prefer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9" name="Google Shape;109;p16"/>
          <p:cNvSpPr txBox="1"/>
          <p:nvPr/>
        </p:nvSpPr>
        <p:spPr>
          <a:xfrm>
            <a:off x="1299028" y="5166815"/>
            <a:ext cx="981165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should</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préférer</a:t>
            </a:r>
            <a:endParaRPr sz="11500" dirty="0"/>
          </a:p>
        </p:txBody>
      </p:sp>
      <p:sp>
        <p:nvSpPr>
          <p:cNvPr id="106" name="Google Shape;106;p16" descr="question mark action button">
            <a:hlinkClick r:id="" action="ppaction://noaction">
              <a:snd r:embed="rId4" name="elle doit prefere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1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2573874" y="4028072"/>
            <a:ext cx="3515345"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44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préférer</a:t>
            </a:r>
            <a:endParaRPr kumimoji="0" sz="44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6085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doit prefer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dates </a:t>
            </a:r>
          </a:p>
        </p:txBody>
      </p:sp>
      <p:sp>
        <p:nvSpPr>
          <p:cNvPr id="6" name="TextBox 5">
            <a:extLst>
              <a:ext uri="{FF2B5EF4-FFF2-40B4-BE49-F238E27FC236}">
                <a16:creationId xmlns:a16="http://schemas.microsoft.com/office/drawing/2014/main" id="{F3E11188-B433-5A4A-A669-78C0EE9B8445}"/>
              </a:ext>
            </a:extLst>
          </p:cNvPr>
          <p:cNvSpPr txBox="1"/>
          <p:nvPr/>
        </p:nvSpPr>
        <p:spPr>
          <a:xfrm>
            <a:off x="180001" y="1351508"/>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In English, we </a:t>
            </a:r>
            <a:r>
              <a:rPr lang="en-GB" sz="2400" dirty="0">
                <a:solidFill>
                  <a:srgbClr val="203864"/>
                </a:solidFill>
                <a:latin typeface="Century Gothic" panose="020F0302020204030204"/>
              </a:rPr>
              <a:t>use </a:t>
            </a:r>
            <a:r>
              <a:rPr lang="en-GB" sz="2400" b="1" dirty="0">
                <a:solidFill>
                  <a:srgbClr val="203864"/>
                </a:solidFill>
                <a:latin typeface="Century Gothic" panose="020F0302020204030204"/>
              </a:rPr>
              <a:t>ordinal numbers</a:t>
            </a:r>
            <a:r>
              <a:rPr lang="en-GB" sz="2400" dirty="0">
                <a:solidFill>
                  <a:srgbClr val="203864"/>
                </a:solidFill>
                <a:latin typeface="Century Gothic" panose="020F0302020204030204"/>
              </a:rPr>
              <a:t> like ‘first’, ‘second’ and ‘third’ in dates:</a:t>
            </a:r>
          </a:p>
        </p:txBody>
      </p:sp>
      <p:sp>
        <p:nvSpPr>
          <p:cNvPr id="9" name="Rounded Rectangle 46">
            <a:extLst>
              <a:ext uri="{FF2B5EF4-FFF2-40B4-BE49-F238E27FC236}">
                <a16:creationId xmlns:a16="http://schemas.microsoft.com/office/drawing/2014/main" id="{B9942144-3580-401D-A865-754489831B1A}"/>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8B37B98-4395-4D5B-A932-D510123E6D4B}"/>
              </a:ext>
            </a:extLst>
          </p:cNvPr>
          <p:cNvSpPr txBox="1"/>
          <p:nvPr/>
        </p:nvSpPr>
        <p:spPr>
          <a:xfrm>
            <a:off x="180001" y="2000689"/>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fourteen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of</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February</a:t>
            </a:r>
            <a:endParaRPr lang="fr-FR" dirty="0"/>
          </a:p>
        </p:txBody>
      </p:sp>
      <p:sp>
        <p:nvSpPr>
          <p:cNvPr id="18" name="TextBox 17">
            <a:extLst>
              <a:ext uri="{FF2B5EF4-FFF2-40B4-BE49-F238E27FC236}">
                <a16:creationId xmlns:a16="http://schemas.microsoft.com/office/drawing/2014/main" id="{1140C85E-01CC-4F65-A7DE-E64117FCA74F}"/>
              </a:ext>
            </a:extLst>
          </p:cNvPr>
          <p:cNvSpPr txBox="1"/>
          <p:nvPr/>
        </p:nvSpPr>
        <p:spPr>
          <a:xfrm>
            <a:off x="5721957" y="2000688"/>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14</a:t>
            </a:r>
            <a:r>
              <a:rPr kumimoji="0" lang="en-GB" sz="2400" b="1" i="0" u="none" strike="noStrike" kern="1200" cap="none" spc="0" normalizeH="0" baseline="30000" noProof="0" dirty="0">
                <a:ln>
                  <a:noFill/>
                </a:ln>
                <a:solidFill>
                  <a:srgbClr val="EE6000"/>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February</a:t>
            </a:r>
            <a:endParaRPr lang="fr-FR" dirty="0"/>
          </a:p>
        </p:txBody>
      </p:sp>
      <p:sp>
        <p:nvSpPr>
          <p:cNvPr id="22" name="TextBox 21">
            <a:extLst>
              <a:ext uri="{FF2B5EF4-FFF2-40B4-BE49-F238E27FC236}">
                <a16:creationId xmlns:a16="http://schemas.microsoft.com/office/drawing/2014/main" id="{3CA2CF70-6A18-40EA-AEA5-C6FB571E5FC0}"/>
              </a:ext>
            </a:extLst>
          </p:cNvPr>
          <p:cNvSpPr txBox="1"/>
          <p:nvPr/>
        </p:nvSpPr>
        <p:spPr>
          <a:xfrm>
            <a:off x="180001" y="3045129"/>
            <a:ext cx="106824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In French, we simply add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before a number to make it into a date:</a:t>
            </a:r>
          </a:p>
        </p:txBody>
      </p:sp>
      <p:sp>
        <p:nvSpPr>
          <p:cNvPr id="26" name="TextBox 25">
            <a:extLst>
              <a:ext uri="{FF2B5EF4-FFF2-40B4-BE49-F238E27FC236}">
                <a16:creationId xmlns:a16="http://schemas.microsoft.com/office/drawing/2014/main" id="{B482B894-3008-4549-AABD-78C71E19AF6F}"/>
              </a:ext>
            </a:extLst>
          </p:cNvPr>
          <p:cNvSpPr txBox="1"/>
          <p:nvPr/>
        </p:nvSpPr>
        <p:spPr>
          <a:xfrm>
            <a:off x="180001" y="3642588"/>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quatorze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février</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endParaRPr lang="fr-FR" dirty="0"/>
          </a:p>
        </p:txBody>
      </p:sp>
      <p:sp>
        <p:nvSpPr>
          <p:cNvPr id="27" name="TextBox 26">
            <a:extLst>
              <a:ext uri="{FF2B5EF4-FFF2-40B4-BE49-F238E27FC236}">
                <a16:creationId xmlns:a16="http://schemas.microsoft.com/office/drawing/2014/main" id="{FD9244E1-3216-4341-8D8A-60C3825102B0}"/>
              </a:ext>
            </a:extLst>
          </p:cNvPr>
          <p:cNvSpPr txBox="1"/>
          <p:nvPr/>
        </p:nvSpPr>
        <p:spPr>
          <a:xfrm>
            <a:off x="3273983" y="3591690"/>
            <a:ext cx="1610077" cy="783193"/>
          </a:xfrm>
          <a:prstGeom prst="wedgeRoundRectCallout">
            <a:avLst>
              <a:gd name="adj1" fmla="val -57511"/>
              <a:gd name="adj2" fmla="val -22632"/>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a:t>
            </a:r>
            <a:r>
              <a:rPr lang="en-GB" sz="2000" b="1" dirty="0">
                <a:solidFill>
                  <a:schemeClr val="bg1"/>
                </a:solidFill>
              </a:rPr>
              <a:t>of</a:t>
            </a:r>
            <a:r>
              <a:rPr lang="en-GB" sz="2000" dirty="0">
                <a:solidFill>
                  <a:schemeClr val="bg1"/>
                </a:solidFill>
              </a:rPr>
              <a:t>’ is not translated.</a:t>
            </a:r>
          </a:p>
        </p:txBody>
      </p:sp>
      <p:sp>
        <p:nvSpPr>
          <p:cNvPr id="31" name="TextBox 30">
            <a:extLst>
              <a:ext uri="{FF2B5EF4-FFF2-40B4-BE49-F238E27FC236}">
                <a16:creationId xmlns:a16="http://schemas.microsoft.com/office/drawing/2014/main" id="{A4593C05-BA7C-4239-868E-D7A8F969B4A1}"/>
              </a:ext>
            </a:extLst>
          </p:cNvPr>
          <p:cNvSpPr txBox="1"/>
          <p:nvPr/>
        </p:nvSpPr>
        <p:spPr>
          <a:xfrm>
            <a:off x="5721957" y="3642587"/>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14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février</a:t>
            </a:r>
            <a:endParaRPr lang="fr-FR" dirty="0"/>
          </a:p>
        </p:txBody>
      </p:sp>
      <p:sp>
        <p:nvSpPr>
          <p:cNvPr id="35" name="TextBox 34">
            <a:extLst>
              <a:ext uri="{FF2B5EF4-FFF2-40B4-BE49-F238E27FC236}">
                <a16:creationId xmlns:a16="http://schemas.microsoft.com/office/drawing/2014/main" id="{028135DF-21C7-4AA0-B04C-8CE705AE3CAC}"/>
              </a:ext>
            </a:extLst>
          </p:cNvPr>
          <p:cNvSpPr txBox="1"/>
          <p:nvPr/>
        </p:nvSpPr>
        <p:spPr>
          <a:xfrm>
            <a:off x="180001" y="4738750"/>
            <a:ext cx="118990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The only </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exception</a:t>
            </a: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is the </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first</a:t>
            </a: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day of the month, which has a special form:</a:t>
            </a:r>
          </a:p>
        </p:txBody>
      </p:sp>
      <p:sp>
        <p:nvSpPr>
          <p:cNvPr id="39" name="TextBox 38">
            <a:extLst>
              <a:ext uri="{FF2B5EF4-FFF2-40B4-BE49-F238E27FC236}">
                <a16:creationId xmlns:a16="http://schemas.microsoft.com/office/drawing/2014/main" id="{078CFBA5-8501-4C5D-9B63-A9C90B73955C}"/>
              </a:ext>
            </a:extLst>
          </p:cNvPr>
          <p:cNvSpPr txBox="1"/>
          <p:nvPr/>
        </p:nvSpPr>
        <p:spPr>
          <a:xfrm>
            <a:off x="180001" y="5284486"/>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premier</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janvier</a:t>
            </a:r>
            <a:endParaRPr lang="fr-FR" dirty="0"/>
          </a:p>
        </p:txBody>
      </p:sp>
      <p:sp>
        <p:nvSpPr>
          <p:cNvPr id="43" name="TextBox 42">
            <a:extLst>
              <a:ext uri="{FF2B5EF4-FFF2-40B4-BE49-F238E27FC236}">
                <a16:creationId xmlns:a16="http://schemas.microsoft.com/office/drawing/2014/main" id="{76D5B7E3-F8EF-42F7-A0E3-9F7A3BBB264B}"/>
              </a:ext>
            </a:extLst>
          </p:cNvPr>
          <p:cNvSpPr txBox="1"/>
          <p:nvPr/>
        </p:nvSpPr>
        <p:spPr>
          <a:xfrm>
            <a:off x="5721957" y="5284486"/>
            <a:ext cx="6187964"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1</a:t>
            </a:r>
            <a:r>
              <a:rPr kumimoji="0" lang="fr-FR" sz="2400" b="1" i="0" u="none" strike="noStrike" kern="1200" cap="none" spc="0" normalizeH="0" baseline="30000" noProof="0" dirty="0">
                <a:ln>
                  <a:noFill/>
                </a:ln>
                <a:solidFill>
                  <a:srgbClr val="EE6000"/>
                </a:solidFill>
                <a:effectLst/>
                <a:uLnTx/>
                <a:uFillTx/>
                <a:latin typeface="Century Gothic" panose="020F0302020204030204"/>
                <a:ea typeface="+mn-ea"/>
                <a:cs typeface="+mn-cs"/>
              </a:rPr>
              <a:t>er</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janvier</a:t>
            </a:r>
            <a:endParaRPr lang="fr-FR" dirty="0"/>
          </a:p>
        </p:txBody>
      </p:sp>
      <p:sp>
        <p:nvSpPr>
          <p:cNvPr id="44" name="TextBox 43">
            <a:extLst>
              <a:ext uri="{FF2B5EF4-FFF2-40B4-BE49-F238E27FC236}">
                <a16:creationId xmlns:a16="http://schemas.microsoft.com/office/drawing/2014/main" id="{2A06D3C3-8CDB-48A1-B64C-A0328E38BEC5}"/>
              </a:ext>
            </a:extLst>
          </p:cNvPr>
          <p:cNvSpPr txBox="1"/>
          <p:nvPr/>
        </p:nvSpPr>
        <p:spPr>
          <a:xfrm>
            <a:off x="9142007" y="3795197"/>
            <a:ext cx="2767914" cy="2145268"/>
          </a:xfrm>
          <a:prstGeom prst="wedgeRoundRectCallout">
            <a:avLst/>
          </a:prstGeom>
          <a:solidFill>
            <a:srgbClr val="115076"/>
          </a:solidFill>
          <a:ln>
            <a:solidFill>
              <a:srgbClr val="EE6000"/>
            </a:solidFill>
          </a:ln>
        </p:spPr>
        <p:txBody>
          <a:bodyPr wrap="square" rtlCol="0">
            <a:spAutoFit/>
          </a:bodyPr>
          <a:lstStyle/>
          <a:p>
            <a:pPr algn="ctr"/>
            <a:r>
              <a:rPr lang="en-GB" sz="2400" b="1" dirty="0">
                <a:solidFill>
                  <a:schemeClr val="bg1"/>
                </a:solidFill>
              </a:rPr>
              <a:t>Le</a:t>
            </a:r>
            <a:r>
              <a:rPr lang="en-GB" sz="2400" dirty="0">
                <a:solidFill>
                  <a:schemeClr val="bg1"/>
                </a:solidFill>
              </a:rPr>
              <a:t> can be translated as ‘</a:t>
            </a:r>
            <a:r>
              <a:rPr lang="en-GB" sz="2400" b="1" dirty="0">
                <a:solidFill>
                  <a:schemeClr val="bg1"/>
                </a:solidFill>
              </a:rPr>
              <a:t>the</a:t>
            </a:r>
            <a:r>
              <a:rPr lang="en-GB" sz="2400" dirty="0">
                <a:solidFill>
                  <a:schemeClr val="bg1"/>
                </a:solidFill>
              </a:rPr>
              <a:t>’ or ‘</a:t>
            </a:r>
            <a:r>
              <a:rPr lang="en-GB" sz="2400" b="1" dirty="0">
                <a:solidFill>
                  <a:schemeClr val="bg1"/>
                </a:solidFill>
              </a:rPr>
              <a:t>on the</a:t>
            </a:r>
            <a:r>
              <a:rPr lang="en-GB" sz="2400" dirty="0">
                <a:solidFill>
                  <a:schemeClr val="bg1"/>
                </a:solidFill>
              </a:rPr>
              <a:t>’, depending on the context.</a:t>
            </a:r>
          </a:p>
        </p:txBody>
      </p:sp>
    </p:spTree>
    <p:extLst>
      <p:ext uri="{BB962C8B-B14F-4D97-AF65-F5344CB8AC3E}">
        <p14:creationId xmlns:p14="http://schemas.microsoft.com/office/powerpoint/2010/main" val="21070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6" grpId="0"/>
      <p:bldP spid="27" grpId="0" animBg="1"/>
      <p:bldP spid="31" grpId="0"/>
      <p:bldP spid="35" grpId="0"/>
      <p:bldP spid="39" grpId="0"/>
      <p:bldP spid="43" grpId="0"/>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dates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https://upload.wikimedia.org/wikipedia/commons/thumb/f/f0/Galette_des_rois_exemple.jpg/1024px-Galette_des_rois_exemple.jpg">
            <a:extLst>
              <a:ext uri="{FF2B5EF4-FFF2-40B4-BE49-F238E27FC236}">
                <a16:creationId xmlns:a16="http://schemas.microsoft.com/office/drawing/2014/main" id="{C45CC69A-10DF-475E-9C56-C0B39C7474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659" y="1629000"/>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e/e7/Cr%C3%AApe_opened_up.jpg">
            <a:extLst>
              <a:ext uri="{FF2B5EF4-FFF2-40B4-BE49-F238E27FC236}">
                <a16:creationId xmlns:a16="http://schemas.microsoft.com/office/drawing/2014/main" id="{B891BB4E-F402-4812-9C33-4D9937BBED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000" y="4131365"/>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e/e1/Maigloeckchen_2.jpg/800px-Maigloeckchen_2.jpg">
            <a:extLst>
              <a:ext uri="{FF2B5EF4-FFF2-40B4-BE49-F238E27FC236}">
                <a16:creationId xmlns:a16="http://schemas.microsoft.com/office/drawing/2014/main" id="{213F3326-153F-4D9D-882D-2E8E5C7398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774" y="1629000"/>
            <a:ext cx="197541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f/f5/GedWomenDay.JPG/1024px-GedWomenDay.JPG">
            <a:extLst>
              <a:ext uri="{FF2B5EF4-FFF2-40B4-BE49-F238E27FC236}">
                <a16:creationId xmlns:a16="http://schemas.microsoft.com/office/drawing/2014/main" id="{9D65EF93-99A7-4E18-AF15-2EC0265ECD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3642" y="1629000"/>
            <a:ext cx="271858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rapeau non officiel : La Bille bleue">
            <a:extLst>
              <a:ext uri="{FF2B5EF4-FFF2-40B4-BE49-F238E27FC236}">
                <a16:creationId xmlns:a16="http://schemas.microsoft.com/office/drawing/2014/main" id="{45B3E040-85B5-4166-83E1-8745562BAF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3593" y="4131365"/>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1/1d/St-Jean%21042.jpg">
            <a:extLst>
              <a:ext uri="{FF2B5EF4-FFF2-40B4-BE49-F238E27FC236}">
                <a16:creationId xmlns:a16="http://schemas.microsoft.com/office/drawing/2014/main" id="{C5CB00EE-CDD5-4FB3-96A7-1928E5E9FE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594" y="4211260"/>
            <a:ext cx="24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68D0E3-AED0-4E6F-81A9-B5AE89DEE920}"/>
              </a:ext>
            </a:extLst>
          </p:cNvPr>
          <p:cNvSpPr txBox="1"/>
          <p:nvPr/>
        </p:nvSpPr>
        <p:spPr>
          <a:xfrm>
            <a:off x="841500" y="1255039"/>
            <a:ext cx="2278189"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chemeClr val="accent5">
                    <a:lumMod val="50000"/>
                  </a:schemeClr>
                </a:solidFill>
              </a:rPr>
              <a:t>La fête du Travail</a:t>
            </a:r>
          </a:p>
        </p:txBody>
      </p:sp>
      <p:sp>
        <p:nvSpPr>
          <p:cNvPr id="14" name="TextBox 13">
            <a:extLst>
              <a:ext uri="{FF2B5EF4-FFF2-40B4-BE49-F238E27FC236}">
                <a16:creationId xmlns:a16="http://schemas.microsoft.com/office/drawing/2014/main" id="{C3D123C0-875E-4118-A901-F11F1152A62E}"/>
              </a:ext>
            </a:extLst>
          </p:cNvPr>
          <p:cNvSpPr txBox="1"/>
          <p:nvPr/>
        </p:nvSpPr>
        <p:spPr>
          <a:xfrm>
            <a:off x="5293539" y="1255039"/>
            <a:ext cx="1604928"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chemeClr val="accent5">
                    <a:lumMod val="50000"/>
                  </a:schemeClr>
                </a:solidFill>
              </a:rPr>
              <a:t>L’Épiphanie</a:t>
            </a:r>
          </a:p>
        </p:txBody>
      </p:sp>
      <p:sp>
        <p:nvSpPr>
          <p:cNvPr id="15" name="TextBox 14">
            <a:extLst>
              <a:ext uri="{FF2B5EF4-FFF2-40B4-BE49-F238E27FC236}">
                <a16:creationId xmlns:a16="http://schemas.microsoft.com/office/drawing/2014/main" id="{4318BDDE-36FC-40FD-9763-02CB5210D7D2}"/>
              </a:ext>
            </a:extLst>
          </p:cNvPr>
          <p:cNvSpPr txBox="1"/>
          <p:nvPr/>
        </p:nvSpPr>
        <p:spPr>
          <a:xfrm>
            <a:off x="8103185" y="1255039"/>
            <a:ext cx="3359498" cy="707886"/>
          </a:xfrm>
          <a:prstGeom prst="rect">
            <a:avLst/>
          </a:prstGeom>
          <a:solidFill>
            <a:schemeClr val="bg1"/>
          </a:solidFill>
          <a:ln>
            <a:solidFill>
              <a:srgbClr val="115076"/>
            </a:solidFill>
          </a:ln>
        </p:spPr>
        <p:txBody>
          <a:bodyPr wrap="square" rtlCol="0" anchor="ctr">
            <a:spAutoFit/>
          </a:bodyPr>
          <a:lstStyle/>
          <a:p>
            <a:pPr algn="ctr"/>
            <a:r>
              <a:rPr lang="fr-FR" sz="2000" b="1" dirty="0">
                <a:solidFill>
                  <a:schemeClr val="accent5">
                    <a:lumMod val="50000"/>
                  </a:schemeClr>
                </a:solidFill>
              </a:rPr>
              <a:t>La Journée internationale des femmes</a:t>
            </a:r>
          </a:p>
        </p:txBody>
      </p:sp>
      <p:sp>
        <p:nvSpPr>
          <p:cNvPr id="16" name="TextBox 15">
            <a:extLst>
              <a:ext uri="{FF2B5EF4-FFF2-40B4-BE49-F238E27FC236}">
                <a16:creationId xmlns:a16="http://schemas.microsoft.com/office/drawing/2014/main" id="{56D7F9C9-4D93-44F6-BD5E-9A4D775578BA}"/>
              </a:ext>
            </a:extLst>
          </p:cNvPr>
          <p:cNvSpPr txBox="1"/>
          <p:nvPr/>
        </p:nvSpPr>
        <p:spPr>
          <a:xfrm>
            <a:off x="76066" y="3931310"/>
            <a:ext cx="3809056"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chemeClr val="accent5">
                    <a:lumMod val="50000"/>
                  </a:schemeClr>
                </a:solidFill>
              </a:rPr>
              <a:t>La Fête nationale du Québec</a:t>
            </a:r>
          </a:p>
        </p:txBody>
      </p:sp>
      <p:sp>
        <p:nvSpPr>
          <p:cNvPr id="17" name="TextBox 16">
            <a:extLst>
              <a:ext uri="{FF2B5EF4-FFF2-40B4-BE49-F238E27FC236}">
                <a16:creationId xmlns:a16="http://schemas.microsoft.com/office/drawing/2014/main" id="{B9ECD3BE-4214-450A-9980-55FACEE607B5}"/>
              </a:ext>
            </a:extLst>
          </p:cNvPr>
          <p:cNvSpPr txBox="1"/>
          <p:nvPr/>
        </p:nvSpPr>
        <p:spPr>
          <a:xfrm>
            <a:off x="5090756" y="3927940"/>
            <a:ext cx="2010487"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chemeClr val="accent5">
                    <a:lumMod val="50000"/>
                  </a:schemeClr>
                </a:solidFill>
              </a:rPr>
              <a:t>La Chandeleur</a:t>
            </a:r>
          </a:p>
        </p:txBody>
      </p:sp>
      <p:sp>
        <p:nvSpPr>
          <p:cNvPr id="18" name="TextBox 17">
            <a:extLst>
              <a:ext uri="{FF2B5EF4-FFF2-40B4-BE49-F238E27FC236}">
                <a16:creationId xmlns:a16="http://schemas.microsoft.com/office/drawing/2014/main" id="{A99D4A82-3BDB-4843-9BB6-C70870A5005D}"/>
              </a:ext>
            </a:extLst>
          </p:cNvPr>
          <p:cNvSpPr txBox="1"/>
          <p:nvPr/>
        </p:nvSpPr>
        <p:spPr>
          <a:xfrm>
            <a:off x="8566094" y="3931310"/>
            <a:ext cx="2433680"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chemeClr val="accent5">
                    <a:lumMod val="50000"/>
                  </a:schemeClr>
                </a:solidFill>
              </a:rPr>
              <a:t>Le Jour de la Terre</a:t>
            </a:r>
          </a:p>
        </p:txBody>
      </p:sp>
      <p:sp>
        <p:nvSpPr>
          <p:cNvPr id="19" name="Action Button: Custom 16">
            <a:hlinkClick r:id="" action="ppaction://noaction" highlightClick="1">
              <a:snd r:embed="rId10" name="1.wav"/>
            </a:hlinkClick>
            <a:extLst>
              <a:ext uri="{FF2B5EF4-FFF2-40B4-BE49-F238E27FC236}">
                <a16:creationId xmlns:a16="http://schemas.microsoft.com/office/drawing/2014/main" id="{435B6101-1CE7-43A3-AEF3-E9F0A03C5850}"/>
              </a:ext>
            </a:extLst>
          </p:cNvPr>
          <p:cNvSpPr/>
          <p:nvPr/>
        </p:nvSpPr>
        <p:spPr>
          <a:xfrm>
            <a:off x="186061" y="2331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11" name="2.wav"/>
            </a:hlinkClick>
            <a:extLst>
              <a:ext uri="{FF2B5EF4-FFF2-40B4-BE49-F238E27FC236}">
                <a16:creationId xmlns:a16="http://schemas.microsoft.com/office/drawing/2014/main" id="{7C968403-A558-4054-8C39-663EA09FEC66}"/>
              </a:ext>
            </a:extLst>
          </p:cNvPr>
          <p:cNvSpPr/>
          <p:nvPr/>
        </p:nvSpPr>
        <p:spPr>
          <a:xfrm>
            <a:off x="4117768" y="2331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12" name="3.wav"/>
            </a:hlinkClick>
            <a:extLst>
              <a:ext uri="{FF2B5EF4-FFF2-40B4-BE49-F238E27FC236}">
                <a16:creationId xmlns:a16="http://schemas.microsoft.com/office/drawing/2014/main" id="{B1F5278E-0DB2-43B7-89B9-15A3ABC752AF}"/>
              </a:ext>
            </a:extLst>
          </p:cNvPr>
          <p:cNvSpPr/>
          <p:nvPr/>
        </p:nvSpPr>
        <p:spPr>
          <a:xfrm>
            <a:off x="7889172" y="2331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13" name="4.wav"/>
            </a:hlinkClick>
            <a:extLst>
              <a:ext uri="{FF2B5EF4-FFF2-40B4-BE49-F238E27FC236}">
                <a16:creationId xmlns:a16="http://schemas.microsoft.com/office/drawing/2014/main" id="{7A6A42BB-701D-4AF4-86B2-7BF4C26503A1}"/>
              </a:ext>
            </a:extLst>
          </p:cNvPr>
          <p:cNvSpPr/>
          <p:nvPr/>
        </p:nvSpPr>
        <p:spPr>
          <a:xfrm>
            <a:off x="186061" y="48337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14" name="5.wav"/>
            </a:hlinkClick>
            <a:extLst>
              <a:ext uri="{FF2B5EF4-FFF2-40B4-BE49-F238E27FC236}">
                <a16:creationId xmlns:a16="http://schemas.microsoft.com/office/drawing/2014/main" id="{8E00543F-0441-4AFD-80B3-4A84B590A75E}"/>
              </a:ext>
            </a:extLst>
          </p:cNvPr>
          <p:cNvSpPr/>
          <p:nvPr/>
        </p:nvSpPr>
        <p:spPr>
          <a:xfrm>
            <a:off x="4117768" y="48337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16">
            <a:hlinkClick r:id="" action="ppaction://noaction" highlightClick="1">
              <a:snd r:embed="rId15" name="6.wav"/>
            </a:hlinkClick>
            <a:extLst>
              <a:ext uri="{FF2B5EF4-FFF2-40B4-BE49-F238E27FC236}">
                <a16:creationId xmlns:a16="http://schemas.microsoft.com/office/drawing/2014/main" id="{DABF5F83-7AA1-4702-B149-5C298EE1CE2E}"/>
              </a:ext>
            </a:extLst>
          </p:cNvPr>
          <p:cNvSpPr/>
          <p:nvPr/>
        </p:nvSpPr>
        <p:spPr>
          <a:xfrm>
            <a:off x="7889172" y="48333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TextBox 24">
            <a:extLst>
              <a:ext uri="{FF2B5EF4-FFF2-40B4-BE49-F238E27FC236}">
                <a16:creationId xmlns:a16="http://schemas.microsoft.com/office/drawing/2014/main" id="{CCF5C38E-D84E-4D26-8FCC-CF4A40E9060A}"/>
              </a:ext>
            </a:extLst>
          </p:cNvPr>
          <p:cNvSpPr txBox="1"/>
          <p:nvPr/>
        </p:nvSpPr>
        <p:spPr>
          <a:xfrm>
            <a:off x="990292" y="3391225"/>
            <a:ext cx="1986442"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rPr>
              <a:t>le premier mai</a:t>
            </a:r>
          </a:p>
        </p:txBody>
      </p:sp>
      <p:sp>
        <p:nvSpPr>
          <p:cNvPr id="26" name="TextBox 25">
            <a:extLst>
              <a:ext uri="{FF2B5EF4-FFF2-40B4-BE49-F238E27FC236}">
                <a16:creationId xmlns:a16="http://schemas.microsoft.com/office/drawing/2014/main" id="{98320BA6-A541-478B-B7B9-E4F976F444D9}"/>
              </a:ext>
            </a:extLst>
          </p:cNvPr>
          <p:cNvSpPr txBox="1"/>
          <p:nvPr/>
        </p:nvSpPr>
        <p:spPr>
          <a:xfrm>
            <a:off x="5239835" y="3395116"/>
            <a:ext cx="1712328"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rPr>
              <a:t>le six janvier</a:t>
            </a:r>
          </a:p>
        </p:txBody>
      </p:sp>
      <p:sp>
        <p:nvSpPr>
          <p:cNvPr id="28" name="TextBox 27">
            <a:extLst>
              <a:ext uri="{FF2B5EF4-FFF2-40B4-BE49-F238E27FC236}">
                <a16:creationId xmlns:a16="http://schemas.microsoft.com/office/drawing/2014/main" id="{EABA7656-1A3A-48F7-B134-BCF561A773C5}"/>
              </a:ext>
            </a:extLst>
          </p:cNvPr>
          <p:cNvSpPr txBox="1"/>
          <p:nvPr/>
        </p:nvSpPr>
        <p:spPr>
          <a:xfrm>
            <a:off x="8981274" y="3395116"/>
            <a:ext cx="1603324"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rPr>
              <a:t>le huit mars</a:t>
            </a:r>
          </a:p>
        </p:txBody>
      </p:sp>
      <p:sp>
        <p:nvSpPr>
          <p:cNvPr id="29" name="TextBox 28">
            <a:extLst>
              <a:ext uri="{FF2B5EF4-FFF2-40B4-BE49-F238E27FC236}">
                <a16:creationId xmlns:a16="http://schemas.microsoft.com/office/drawing/2014/main" id="{A94CCE16-15AE-4D27-AC71-5CCC006B2720}"/>
              </a:ext>
            </a:extLst>
          </p:cNvPr>
          <p:cNvSpPr txBox="1"/>
          <p:nvPr/>
        </p:nvSpPr>
        <p:spPr>
          <a:xfrm>
            <a:off x="719578" y="5931365"/>
            <a:ext cx="2518639"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rPr>
              <a:t>le vingt-quatre juin</a:t>
            </a:r>
          </a:p>
        </p:txBody>
      </p:sp>
      <p:sp>
        <p:nvSpPr>
          <p:cNvPr id="30" name="TextBox 29">
            <a:extLst>
              <a:ext uri="{FF2B5EF4-FFF2-40B4-BE49-F238E27FC236}">
                <a16:creationId xmlns:a16="http://schemas.microsoft.com/office/drawing/2014/main" id="{B8C942D8-201A-48C6-97D5-8D87BA315769}"/>
              </a:ext>
            </a:extLst>
          </p:cNvPr>
          <p:cNvSpPr txBox="1"/>
          <p:nvPr/>
        </p:nvSpPr>
        <p:spPr>
          <a:xfrm>
            <a:off x="5119611" y="5931365"/>
            <a:ext cx="1952779"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rPr>
              <a:t>le deux février</a:t>
            </a:r>
          </a:p>
        </p:txBody>
      </p:sp>
      <p:sp>
        <p:nvSpPr>
          <p:cNvPr id="31" name="TextBox 30">
            <a:extLst>
              <a:ext uri="{FF2B5EF4-FFF2-40B4-BE49-F238E27FC236}">
                <a16:creationId xmlns:a16="http://schemas.microsoft.com/office/drawing/2014/main" id="{585487DB-95E3-48AC-9663-5986F4A5165D}"/>
              </a:ext>
            </a:extLst>
          </p:cNvPr>
          <p:cNvSpPr txBox="1"/>
          <p:nvPr/>
        </p:nvSpPr>
        <p:spPr>
          <a:xfrm>
            <a:off x="8574911" y="5931365"/>
            <a:ext cx="2416046"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rPr>
              <a:t>le vingt-deux avril</a:t>
            </a:r>
          </a:p>
        </p:txBody>
      </p:sp>
    </p:spTree>
    <p:extLst>
      <p:ext uri="{BB962C8B-B14F-4D97-AF65-F5344CB8AC3E}">
        <p14:creationId xmlns:p14="http://schemas.microsoft.com/office/powerpoint/2010/main" val="6924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Travel, Road, Trip, Van, Mountain">
            <a:extLst>
              <a:ext uri="{FF2B5EF4-FFF2-40B4-BE49-F238E27FC236}">
                <a16:creationId xmlns:a16="http://schemas.microsoft.com/office/drawing/2014/main" id="{FF8A3B4A-0C91-461D-AF30-D029AAD4EB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3919" y="958576"/>
            <a:ext cx="2196793" cy="1317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1032" name="Picture 8" descr="Man, Women, Couple, Joy, Dancing, Dance">
            <a:extLst>
              <a:ext uri="{FF2B5EF4-FFF2-40B4-BE49-F238E27FC236}">
                <a16:creationId xmlns:a16="http://schemas.microsoft.com/office/drawing/2014/main" id="{BA51F76E-F34F-47BC-93D9-69A599697A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65" y="2196097"/>
            <a:ext cx="1445839" cy="17682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Les dates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DFBDE05A-4E5C-47E4-9C67-6343DF379844}"/>
              </a:ext>
            </a:extLst>
          </p:cNvPr>
          <p:cNvGraphicFramePr>
            <a:graphicFrameLocks noGrp="1"/>
          </p:cNvGraphicFramePr>
          <p:nvPr>
            <p:extLst>
              <p:ext uri="{D42A27DB-BD31-4B8C-83A1-F6EECF244321}">
                <p14:modId xmlns:p14="http://schemas.microsoft.com/office/powerpoint/2010/main" val="1281945209"/>
              </p:ext>
            </p:extLst>
          </p:nvPr>
        </p:nvGraphicFramePr>
        <p:xfrm>
          <a:off x="1859730" y="2100905"/>
          <a:ext cx="8304113" cy="3765712"/>
        </p:xfrm>
        <a:graphic>
          <a:graphicData uri="http://schemas.openxmlformats.org/drawingml/2006/table">
            <a:tbl>
              <a:tblPr firstRow="1" bandRow="1">
                <a:tableStyleId>{21E4AEA4-8DFA-4A89-87EB-49C32662AFE0}</a:tableStyleId>
              </a:tblPr>
              <a:tblGrid>
                <a:gridCol w="5605103">
                  <a:extLst>
                    <a:ext uri="{9D8B030D-6E8A-4147-A177-3AD203B41FA5}">
                      <a16:colId xmlns:a16="http://schemas.microsoft.com/office/drawing/2014/main" val="2611471866"/>
                    </a:ext>
                  </a:extLst>
                </a:gridCol>
                <a:gridCol w="1349505">
                  <a:extLst>
                    <a:ext uri="{9D8B030D-6E8A-4147-A177-3AD203B41FA5}">
                      <a16:colId xmlns:a16="http://schemas.microsoft.com/office/drawing/2014/main" val="2956885222"/>
                    </a:ext>
                  </a:extLst>
                </a:gridCol>
                <a:gridCol w="1349505">
                  <a:extLst>
                    <a:ext uri="{9D8B030D-6E8A-4147-A177-3AD203B41FA5}">
                      <a16:colId xmlns:a16="http://schemas.microsoft.com/office/drawing/2014/main" val="3169790000"/>
                    </a:ext>
                  </a:extLst>
                </a:gridCol>
              </a:tblGrid>
              <a:tr h="468000">
                <a:tc>
                  <a:txBody>
                    <a:bodyPr/>
                    <a:lstStyle/>
                    <a:p>
                      <a:pPr algn="ctr">
                        <a:lnSpc>
                          <a:spcPct val="150000"/>
                        </a:lnSpc>
                      </a:pPr>
                      <a:endParaRPr lang="fr-FR" sz="2000" dirty="0">
                        <a:solidFill>
                          <a:schemeClr val="accent5">
                            <a:lumMod val="50000"/>
                          </a:schemeClr>
                        </a:solidFill>
                      </a:endParaRPr>
                    </a:p>
                  </a:txBody>
                  <a:tcPr anchor="ctr"/>
                </a:tc>
                <a:tc>
                  <a:txBody>
                    <a:bodyPr/>
                    <a:lstStyle/>
                    <a:p>
                      <a:pPr algn="ctr">
                        <a:lnSpc>
                          <a:spcPct val="150000"/>
                        </a:lnSpc>
                      </a:pPr>
                      <a:r>
                        <a:rPr lang="fr-FR" sz="2000" dirty="0"/>
                        <a:t>the</a:t>
                      </a:r>
                    </a:p>
                  </a:txBody>
                  <a:tcPr anchor="ctr"/>
                </a:tc>
                <a:tc>
                  <a:txBody>
                    <a:bodyPr/>
                    <a:lstStyle/>
                    <a:p>
                      <a:pPr algn="ctr">
                        <a:lnSpc>
                          <a:spcPct val="150000"/>
                        </a:lnSpc>
                      </a:pPr>
                      <a:r>
                        <a:rPr lang="fr-FR" sz="2000" dirty="0"/>
                        <a:t>on the</a:t>
                      </a:r>
                    </a:p>
                  </a:txBody>
                  <a:tcPr anchor="ctr"/>
                </a:tc>
                <a:extLst>
                  <a:ext uri="{0D108BD9-81ED-4DB2-BD59-A6C34878D82A}">
                    <a16:rowId xmlns:a16="http://schemas.microsoft.com/office/drawing/2014/main" val="2067784870"/>
                  </a:ext>
                </a:extLst>
              </a:tr>
              <a:tr h="468000">
                <a:tc>
                  <a:txBody>
                    <a:bodyPr/>
                    <a:lstStyle/>
                    <a:p>
                      <a:pPr algn="ctr">
                        <a:lnSpc>
                          <a:spcPct val="100000"/>
                        </a:lnSpc>
                      </a:pPr>
                      <a:r>
                        <a:rPr kumimoji="0" lang="en-US" sz="2400" b="1" i="0" u="none" strike="noStrike" kern="1200" cap="none" spc="0" normalizeH="0" baseline="0" noProof="0" dirty="0">
                          <a:ln>
                            <a:noFill/>
                          </a:ln>
                          <a:solidFill>
                            <a:schemeClr val="accent5">
                              <a:lumMod val="50000"/>
                            </a:schemeClr>
                          </a:solidFill>
                          <a:effectLst/>
                          <a:uLnTx/>
                          <a:uFillTx/>
                          <a:latin typeface="+mn-lt"/>
                          <a:ea typeface="+mn-ea"/>
                          <a:cs typeface="+mn-cs"/>
                        </a:rPr>
                        <a:t>Le</a:t>
                      </a:r>
                      <a:r>
                        <a:rPr kumimoji="0" lang="en-US" sz="2400" b="0" i="0" u="none" strike="noStrike" kern="1200" cap="none" spc="0" normalizeH="0" baseline="0" noProof="0" dirty="0">
                          <a:ln>
                            <a:noFill/>
                          </a:ln>
                          <a:solidFill>
                            <a:schemeClr val="accent5">
                              <a:lumMod val="50000"/>
                            </a:schemeClr>
                          </a:solidFill>
                          <a:effectLst/>
                          <a:uLnTx/>
                          <a:uFillTx/>
                          <a:latin typeface="+mn-lt"/>
                          <a:ea typeface="+mn-ea"/>
                          <a:cs typeface="+mn-cs"/>
                        </a:rPr>
                        <a:t> 25 mars </a:t>
                      </a:r>
                      <a:r>
                        <a:rPr kumimoji="0" lang="en-US" sz="2400" b="0" i="0" u="none" strike="noStrike" kern="1200" cap="none" spc="0" normalizeH="0" baseline="0" noProof="0" dirty="0" err="1">
                          <a:ln>
                            <a:noFill/>
                          </a:ln>
                          <a:solidFill>
                            <a:schemeClr val="accent5">
                              <a:lumMod val="50000"/>
                            </a:schemeClr>
                          </a:solidFill>
                          <a:effectLst/>
                          <a:uLnTx/>
                          <a:uFillTx/>
                          <a:latin typeface="+mn-lt"/>
                          <a:ea typeface="+mn-ea"/>
                          <a:cs typeface="+mn-cs"/>
                        </a:rPr>
                        <a:t>c’est</a:t>
                      </a:r>
                      <a:r>
                        <a:rPr kumimoji="0" lang="en-US" sz="2400" b="0" i="0" u="none" strike="noStrike" kern="1200" cap="none" spc="0" normalizeH="0" baseline="0" noProof="0" dirty="0">
                          <a:ln>
                            <a:noFill/>
                          </a:ln>
                          <a:solidFill>
                            <a:schemeClr val="accent5">
                              <a:lumMod val="50000"/>
                            </a:schemeClr>
                          </a:solidFill>
                          <a:effectLst/>
                          <a:uLnTx/>
                          <a:uFillTx/>
                          <a:latin typeface="+mn-lt"/>
                          <a:ea typeface="+mn-ea"/>
                          <a:cs typeface="+mn-cs"/>
                        </a:rPr>
                        <a:t> un jour </a:t>
                      </a:r>
                      <a:r>
                        <a:rPr kumimoji="0" lang="en-US" sz="2400" b="0" i="0" u="none" strike="noStrike" kern="1200" cap="none" spc="0" normalizeH="0" baseline="0" noProof="0" dirty="0" err="1">
                          <a:ln>
                            <a:noFill/>
                          </a:ln>
                          <a:solidFill>
                            <a:schemeClr val="accent5">
                              <a:lumMod val="50000"/>
                            </a:schemeClr>
                          </a:solidFill>
                          <a:effectLst/>
                          <a:uLnTx/>
                          <a:uFillTx/>
                          <a:latin typeface="+mn-lt"/>
                          <a:ea typeface="+mn-ea"/>
                          <a:cs typeface="+mn-cs"/>
                        </a:rPr>
                        <a:t>spécial</a:t>
                      </a:r>
                      <a:r>
                        <a:rPr kumimoji="0" lang="en-US" sz="2400" b="0" i="0" u="none" strike="noStrike" kern="1200" cap="none" spc="0" normalizeH="0" baseline="0" noProof="0" dirty="0">
                          <a:ln>
                            <a:noFill/>
                          </a:ln>
                          <a:solidFill>
                            <a:schemeClr val="accent5">
                              <a:lumMod val="50000"/>
                            </a:schemeClr>
                          </a:solidFill>
                          <a:effectLst/>
                          <a:uLnTx/>
                          <a:uFillTx/>
                          <a:latin typeface="+mn-lt"/>
                          <a:ea typeface="+mn-ea"/>
                          <a:cs typeface="+mn-cs"/>
                        </a:rPr>
                        <a:t> .</a:t>
                      </a:r>
                      <a:endParaRPr lang="fr-FR" sz="2400" dirty="0">
                        <a:solidFill>
                          <a:schemeClr val="accent5">
                            <a:lumMod val="50000"/>
                          </a:schemeClr>
                        </a:solidFill>
                      </a:endParaRPr>
                    </a:p>
                  </a:txBody>
                  <a:tcPr anchor="ctr"/>
                </a:tc>
                <a:tc>
                  <a:txBody>
                    <a:bodyPr/>
                    <a:lstStyle/>
                    <a:p>
                      <a:pPr algn="ctr">
                        <a:lnSpc>
                          <a:spcPct val="100000"/>
                        </a:lnSpc>
                      </a:pPr>
                      <a:endParaRPr lang="fr-FR" sz="2000" dirty="0">
                        <a:solidFill>
                          <a:srgbClr val="F8D7CD"/>
                        </a:solidFill>
                      </a:endParaRPr>
                    </a:p>
                  </a:txBody>
                  <a:tcPr anchor="ctr"/>
                </a:tc>
                <a:tc>
                  <a:txBody>
                    <a:bodyPr/>
                    <a:lstStyle/>
                    <a:p>
                      <a:pPr algn="ctr">
                        <a:lnSpc>
                          <a:spcPct val="100000"/>
                        </a:lnSpc>
                      </a:pPr>
                      <a:endParaRPr lang="fr-FR" sz="2000" dirty="0">
                        <a:solidFill>
                          <a:srgbClr val="115076"/>
                        </a:solidFill>
                      </a:endParaRPr>
                    </a:p>
                  </a:txBody>
                  <a:tcPr anchor="ctr"/>
                </a:tc>
                <a:extLst>
                  <a:ext uri="{0D108BD9-81ED-4DB2-BD59-A6C34878D82A}">
                    <a16:rowId xmlns:a16="http://schemas.microsoft.com/office/drawing/2014/main" val="1048391006"/>
                  </a:ext>
                </a:extLst>
              </a:tr>
              <a:tr h="468000">
                <a:tc>
                  <a:txBody>
                    <a:bodyPr/>
                    <a:lstStyle/>
                    <a:p>
                      <a:pPr algn="ctr">
                        <a:lnSpc>
                          <a:spcPct val="100000"/>
                        </a:lnSpc>
                      </a:pPr>
                      <a:r>
                        <a:rPr lang="en-US" sz="2400" dirty="0">
                          <a:solidFill>
                            <a:schemeClr val="accent5">
                              <a:lumMod val="50000"/>
                            </a:schemeClr>
                          </a:solidFill>
                          <a:latin typeface="+mn-lt"/>
                        </a:rPr>
                        <a:t>Il part </a:t>
                      </a:r>
                      <a:r>
                        <a:rPr lang="en-US" sz="2400" dirty="0" err="1">
                          <a:solidFill>
                            <a:schemeClr val="accent5">
                              <a:lumMod val="50000"/>
                            </a:schemeClr>
                          </a:solidFill>
                          <a:latin typeface="+mn-lt"/>
                        </a:rPr>
                        <a:t>en</a:t>
                      </a:r>
                      <a:r>
                        <a:rPr lang="en-US" sz="2400" dirty="0">
                          <a:solidFill>
                            <a:schemeClr val="accent5">
                              <a:lumMod val="50000"/>
                            </a:schemeClr>
                          </a:solidFill>
                          <a:latin typeface="+mn-lt"/>
                        </a:rPr>
                        <a:t> </a:t>
                      </a:r>
                      <a:r>
                        <a:rPr lang="en-US" sz="2400" dirty="0" err="1">
                          <a:solidFill>
                            <a:schemeClr val="accent5">
                              <a:lumMod val="50000"/>
                            </a:schemeClr>
                          </a:solidFill>
                          <a:latin typeface="+mn-lt"/>
                        </a:rPr>
                        <a:t>vacances</a:t>
                      </a:r>
                      <a:r>
                        <a:rPr lang="en-US" sz="2400" dirty="0">
                          <a:solidFill>
                            <a:schemeClr val="accent5">
                              <a:lumMod val="50000"/>
                            </a:schemeClr>
                          </a:solidFill>
                          <a:latin typeface="+mn-lt"/>
                        </a:rPr>
                        <a:t> </a:t>
                      </a:r>
                      <a:r>
                        <a:rPr lang="en-US" sz="2400" b="1" dirty="0">
                          <a:solidFill>
                            <a:schemeClr val="accent5">
                              <a:lumMod val="50000"/>
                            </a:schemeClr>
                          </a:solidFill>
                          <a:latin typeface="+mn-lt"/>
                        </a:rPr>
                        <a:t>le </a:t>
                      </a:r>
                      <a:r>
                        <a:rPr lang="en-US" sz="2400" dirty="0">
                          <a:solidFill>
                            <a:schemeClr val="accent5">
                              <a:lumMod val="50000"/>
                            </a:schemeClr>
                          </a:solidFill>
                          <a:latin typeface="+mn-lt"/>
                        </a:rPr>
                        <a:t>1</a:t>
                      </a:r>
                      <a:r>
                        <a:rPr lang="en-US" sz="2400" baseline="30000" dirty="0">
                          <a:solidFill>
                            <a:schemeClr val="accent5">
                              <a:lumMod val="50000"/>
                            </a:schemeClr>
                          </a:solidFill>
                          <a:latin typeface="+mn-lt"/>
                        </a:rPr>
                        <a:t>er</a:t>
                      </a:r>
                      <a:r>
                        <a:rPr lang="en-US" sz="2400" dirty="0">
                          <a:solidFill>
                            <a:schemeClr val="accent5">
                              <a:lumMod val="50000"/>
                            </a:schemeClr>
                          </a:solidFill>
                          <a:latin typeface="+mn-lt"/>
                        </a:rPr>
                        <a:t> </a:t>
                      </a:r>
                      <a:r>
                        <a:rPr lang="en-US" sz="2400" dirty="0" err="1">
                          <a:solidFill>
                            <a:schemeClr val="accent5">
                              <a:lumMod val="50000"/>
                            </a:schemeClr>
                          </a:solidFill>
                          <a:latin typeface="+mn-lt"/>
                        </a:rPr>
                        <a:t>mai</a:t>
                      </a:r>
                      <a:r>
                        <a:rPr lang="en-US" sz="2400" dirty="0">
                          <a:solidFill>
                            <a:schemeClr val="accent5">
                              <a:lumMod val="50000"/>
                            </a:schemeClr>
                          </a:solidFill>
                          <a:latin typeface="+mn-lt"/>
                        </a:rPr>
                        <a:t>.</a:t>
                      </a:r>
                      <a:endParaRPr lang="fr-FR" sz="2400" dirty="0">
                        <a:solidFill>
                          <a:schemeClr val="accent5">
                            <a:lumMod val="50000"/>
                          </a:schemeClr>
                        </a:solidFill>
                      </a:endParaRPr>
                    </a:p>
                  </a:txBody>
                  <a:tcPr anchor="ctr"/>
                </a:tc>
                <a:tc>
                  <a:txBody>
                    <a:bodyPr/>
                    <a:lstStyle/>
                    <a:p>
                      <a:pPr algn="ctr">
                        <a:lnSpc>
                          <a:spcPct val="100000"/>
                        </a:lnSpc>
                      </a:pPr>
                      <a:endParaRPr lang="fr-FR" sz="2000" dirty="0">
                        <a:solidFill>
                          <a:srgbClr val="115076"/>
                        </a:solidFill>
                      </a:endParaRPr>
                    </a:p>
                  </a:txBody>
                  <a:tcPr anchor="ctr"/>
                </a:tc>
                <a:tc>
                  <a:txBody>
                    <a:bodyPr/>
                    <a:lstStyle/>
                    <a:p>
                      <a:pPr algn="ctr">
                        <a:lnSpc>
                          <a:spcPct val="100000"/>
                        </a:lnSpc>
                      </a:pPr>
                      <a:endParaRPr lang="fr-FR" sz="2000" dirty="0">
                        <a:solidFill>
                          <a:srgbClr val="FBF0D5"/>
                        </a:solidFill>
                      </a:endParaRPr>
                    </a:p>
                  </a:txBody>
                  <a:tcPr anchor="ctr"/>
                </a:tc>
                <a:extLst>
                  <a:ext uri="{0D108BD9-81ED-4DB2-BD59-A6C34878D82A}">
                    <a16:rowId xmlns:a16="http://schemas.microsoft.com/office/drawing/2014/main" val="2578801877"/>
                  </a:ext>
                </a:extLst>
              </a:tr>
              <a:tr h="468000">
                <a:tc>
                  <a:txBody>
                    <a:bodyPr/>
                    <a:lstStyle/>
                    <a:p>
                      <a:pPr algn="ctr">
                        <a:lnSpc>
                          <a:spcPct val="100000"/>
                        </a:lnSpc>
                      </a:pPr>
                      <a:r>
                        <a:rPr lang="fr-FR" sz="2400" dirty="0">
                          <a:solidFill>
                            <a:schemeClr val="accent5">
                              <a:lumMod val="50000"/>
                            </a:schemeClr>
                          </a:solidFill>
                        </a:rPr>
                        <a:t>Aujourd’hui, c’est </a:t>
                      </a:r>
                      <a:r>
                        <a:rPr lang="fr-FR" sz="2400" b="1" dirty="0">
                          <a:solidFill>
                            <a:schemeClr val="accent5">
                              <a:lumMod val="50000"/>
                            </a:schemeClr>
                          </a:solidFill>
                        </a:rPr>
                        <a:t>le</a:t>
                      </a:r>
                      <a:r>
                        <a:rPr lang="fr-FR" sz="2400" dirty="0">
                          <a:solidFill>
                            <a:schemeClr val="accent5">
                              <a:lumMod val="50000"/>
                            </a:schemeClr>
                          </a:solidFill>
                        </a:rPr>
                        <a:t> 22 mars.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dirty="0">
                        <a:solidFill>
                          <a:srgbClr val="F8D7CD"/>
                        </a:solidFill>
                      </a:endParaRPr>
                    </a:p>
                  </a:txBody>
                  <a:tcPr anchor="ctr"/>
                </a:tc>
                <a:tc>
                  <a:txBody>
                    <a:bodyPr/>
                    <a:lstStyle/>
                    <a:p>
                      <a:pPr algn="ctr">
                        <a:lnSpc>
                          <a:spcPct val="100000"/>
                        </a:lnSpc>
                      </a:pPr>
                      <a:endParaRPr lang="fr-FR" sz="2000" dirty="0">
                        <a:solidFill>
                          <a:srgbClr val="FBF0D5"/>
                        </a:solidFill>
                      </a:endParaRPr>
                    </a:p>
                  </a:txBody>
                  <a:tcPr anchor="ctr"/>
                </a:tc>
                <a:extLst>
                  <a:ext uri="{0D108BD9-81ED-4DB2-BD59-A6C34878D82A}">
                    <a16:rowId xmlns:a16="http://schemas.microsoft.com/office/drawing/2014/main" val="4120181092"/>
                  </a:ext>
                </a:extLst>
              </a:tr>
              <a:tr h="468000">
                <a:tc>
                  <a:txBody>
                    <a:bodyPr/>
                    <a:lstStyle/>
                    <a:p>
                      <a:pPr algn="ctr">
                        <a:lnSpc>
                          <a:spcPct val="100000"/>
                        </a:lnSpc>
                      </a:pPr>
                      <a:r>
                        <a:rPr lang="fr-FR" sz="2400" b="1" dirty="0">
                          <a:solidFill>
                            <a:schemeClr val="accent5">
                              <a:lumMod val="50000"/>
                            </a:schemeClr>
                          </a:solidFill>
                        </a:rPr>
                        <a:t>Le</a:t>
                      </a:r>
                      <a:r>
                        <a:rPr lang="fr-FR" sz="2400" dirty="0">
                          <a:solidFill>
                            <a:schemeClr val="accent5">
                              <a:lumMod val="50000"/>
                            </a:schemeClr>
                          </a:solidFill>
                        </a:rPr>
                        <a:t> 31 avril n’existe pas.</a:t>
                      </a:r>
                    </a:p>
                  </a:txBody>
                  <a:tcPr anchor="ctr"/>
                </a:tc>
                <a:tc>
                  <a:txBody>
                    <a:bodyPr/>
                    <a:lstStyle/>
                    <a:p>
                      <a:pPr algn="ctr">
                        <a:lnSpc>
                          <a:spcPct val="100000"/>
                        </a:lnSpc>
                      </a:pPr>
                      <a:endParaRPr lang="fr-FR" sz="2000" dirty="0">
                        <a:solidFill>
                          <a:srgbClr val="115076"/>
                        </a:solidFill>
                      </a:endParaRPr>
                    </a:p>
                  </a:txBody>
                  <a:tcPr anchor="ctr"/>
                </a:tc>
                <a:tc>
                  <a:txBody>
                    <a:bodyPr/>
                    <a:lstStyle/>
                    <a:p>
                      <a:pPr algn="ctr">
                        <a:lnSpc>
                          <a:spcPct val="100000"/>
                        </a:lnSpc>
                      </a:pPr>
                      <a:endParaRPr lang="fr-FR" sz="2000" dirty="0">
                        <a:solidFill>
                          <a:srgbClr val="FBF0D5"/>
                        </a:solidFill>
                      </a:endParaRPr>
                    </a:p>
                  </a:txBody>
                  <a:tcPr anchor="ctr"/>
                </a:tc>
                <a:extLst>
                  <a:ext uri="{0D108BD9-81ED-4DB2-BD59-A6C34878D82A}">
                    <a16:rowId xmlns:a16="http://schemas.microsoft.com/office/drawing/2014/main" val="275613172"/>
                  </a:ext>
                </a:extLst>
              </a:tr>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rPr>
                        <a:t>Nous voyageons </a:t>
                      </a:r>
                      <a:r>
                        <a:rPr lang="fr-FR" sz="2400" b="1" dirty="0">
                          <a:solidFill>
                            <a:schemeClr val="accent5">
                              <a:lumMod val="50000"/>
                            </a:schemeClr>
                          </a:solidFill>
                        </a:rPr>
                        <a:t>le</a:t>
                      </a:r>
                      <a:r>
                        <a:rPr lang="fr-FR" sz="2400" dirty="0">
                          <a:solidFill>
                            <a:schemeClr val="accent5">
                              <a:lumMod val="50000"/>
                            </a:schemeClr>
                          </a:solidFill>
                        </a:rPr>
                        <a:t> 3 janvier.</a:t>
                      </a:r>
                    </a:p>
                  </a:txBody>
                  <a:tcPr anchor="ctr"/>
                </a:tc>
                <a:tc>
                  <a:txBody>
                    <a:bodyPr/>
                    <a:lstStyle/>
                    <a:p>
                      <a:pPr algn="ctr">
                        <a:lnSpc>
                          <a:spcPct val="100000"/>
                        </a:lnSpc>
                      </a:pPr>
                      <a:endParaRPr lang="fr-FR" sz="2000" dirty="0">
                        <a:solidFill>
                          <a:srgbClr val="115076"/>
                        </a:solidFill>
                      </a:endParaRPr>
                    </a:p>
                  </a:txBody>
                  <a:tcPr anchor="ctr"/>
                </a:tc>
                <a:tc>
                  <a:txBody>
                    <a:bodyPr/>
                    <a:lstStyle/>
                    <a:p>
                      <a:pPr algn="ctr">
                        <a:lnSpc>
                          <a:spcPct val="100000"/>
                        </a:lnSpc>
                      </a:pPr>
                      <a:endParaRPr lang="fr-FR" sz="2000" dirty="0">
                        <a:solidFill>
                          <a:srgbClr val="FBF0D5"/>
                        </a:solidFill>
                      </a:endParaRPr>
                    </a:p>
                  </a:txBody>
                  <a:tcPr anchor="ctr"/>
                </a:tc>
                <a:extLst>
                  <a:ext uri="{0D108BD9-81ED-4DB2-BD59-A6C34878D82A}">
                    <a16:rowId xmlns:a16="http://schemas.microsoft.com/office/drawing/2014/main" val="1258331482"/>
                  </a:ext>
                </a:extLst>
              </a:tr>
              <a:tr h="468000">
                <a:tc>
                  <a:txBody>
                    <a:bodyPr/>
                    <a:lstStyle/>
                    <a:p>
                      <a:pPr algn="ctr">
                        <a:lnSpc>
                          <a:spcPct val="100000"/>
                        </a:lnSpc>
                      </a:pPr>
                      <a:r>
                        <a:rPr kumimoji="0" lang="en-US" sz="2400" b="0" i="0" u="none" strike="noStrike" kern="1200" cap="none" spc="0" normalizeH="0" baseline="0" noProof="0" dirty="0">
                          <a:ln>
                            <a:noFill/>
                          </a:ln>
                          <a:solidFill>
                            <a:schemeClr val="accent5">
                              <a:lumMod val="50000"/>
                            </a:schemeClr>
                          </a:solidFill>
                          <a:effectLst/>
                          <a:uLnTx/>
                          <a:uFillTx/>
                          <a:latin typeface="+mn-lt"/>
                          <a:ea typeface="+mn-ea"/>
                          <a:cs typeface="+mn-cs"/>
                        </a:rPr>
                        <a:t>Mon jour </a:t>
                      </a:r>
                      <a:r>
                        <a:rPr kumimoji="0" lang="en-US" sz="2400" b="0" i="0" u="none" strike="noStrike" kern="1200" cap="none" spc="0" normalizeH="0" baseline="0" noProof="0" dirty="0" err="1">
                          <a:ln>
                            <a:noFill/>
                          </a:ln>
                          <a:solidFill>
                            <a:schemeClr val="accent5">
                              <a:lumMod val="50000"/>
                            </a:schemeClr>
                          </a:solidFill>
                          <a:effectLst/>
                          <a:uLnTx/>
                          <a:uFillTx/>
                          <a:latin typeface="+mn-lt"/>
                          <a:ea typeface="+mn-ea"/>
                          <a:cs typeface="+mn-cs"/>
                        </a:rPr>
                        <a:t>préferé</a:t>
                      </a:r>
                      <a:r>
                        <a:rPr kumimoji="0" lang="en-US" sz="2400" b="0" i="0" u="none" strike="noStrike" kern="1200" cap="none" spc="0" normalizeH="0" baseline="0" noProof="0" dirty="0">
                          <a:ln>
                            <a:noFill/>
                          </a:ln>
                          <a:solidFill>
                            <a:schemeClr val="accent5">
                              <a:lumMod val="50000"/>
                            </a:schemeClr>
                          </a:solidFill>
                          <a:effectLst/>
                          <a:uLnTx/>
                          <a:uFillTx/>
                          <a:latin typeface="+mn-lt"/>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mn-lt"/>
                          <a:ea typeface="+mn-ea"/>
                          <a:cs typeface="+mn-cs"/>
                        </a:rPr>
                        <a:t>c’est</a:t>
                      </a:r>
                      <a:r>
                        <a:rPr kumimoji="0" lang="en-US" sz="2400" b="0" i="0" u="none" strike="noStrike" kern="1200" cap="none" spc="0" normalizeH="0" baseline="0" noProof="0" dirty="0">
                          <a:ln>
                            <a:noFill/>
                          </a:ln>
                          <a:solidFill>
                            <a:schemeClr val="accent5">
                              <a:lumMod val="50000"/>
                            </a:schemeClr>
                          </a:solidFill>
                          <a:effectLst/>
                          <a:uLnTx/>
                          <a:uFillTx/>
                          <a:latin typeface="+mn-lt"/>
                          <a:ea typeface="+mn-ea"/>
                          <a:cs typeface="+mn-cs"/>
                        </a:rPr>
                        <a:t> </a:t>
                      </a:r>
                      <a:r>
                        <a:rPr kumimoji="0" lang="en-US" sz="2400" b="1" i="0" u="none" strike="noStrike" kern="1200" cap="none" spc="0" normalizeH="0" baseline="0" noProof="0" dirty="0">
                          <a:ln>
                            <a:noFill/>
                          </a:ln>
                          <a:solidFill>
                            <a:schemeClr val="accent5">
                              <a:lumMod val="50000"/>
                            </a:schemeClr>
                          </a:solidFill>
                          <a:effectLst/>
                          <a:uLnTx/>
                          <a:uFillTx/>
                          <a:latin typeface="+mn-lt"/>
                          <a:ea typeface="+mn-ea"/>
                          <a:cs typeface="+mn-cs"/>
                        </a:rPr>
                        <a:t>le</a:t>
                      </a:r>
                      <a:r>
                        <a:rPr kumimoji="0" lang="en-US" sz="2400" b="0" i="0" u="none" strike="noStrike" kern="1200" cap="none" spc="0" normalizeH="0" baseline="0" noProof="0" dirty="0">
                          <a:ln>
                            <a:noFill/>
                          </a:ln>
                          <a:solidFill>
                            <a:schemeClr val="accent5">
                              <a:lumMod val="50000"/>
                            </a:schemeClr>
                          </a:solidFill>
                          <a:effectLst/>
                          <a:uLnTx/>
                          <a:uFillTx/>
                          <a:latin typeface="+mn-lt"/>
                          <a:ea typeface="+mn-ea"/>
                          <a:cs typeface="+mn-cs"/>
                        </a:rPr>
                        <a:t> </a:t>
                      </a:r>
                      <a:r>
                        <a:rPr lang="fr-FR" sz="2400" dirty="0">
                          <a:solidFill>
                            <a:schemeClr val="accent5">
                              <a:lumMod val="50000"/>
                            </a:schemeClr>
                          </a:solidFill>
                        </a:rPr>
                        <a:t>27 juin.</a:t>
                      </a:r>
                    </a:p>
                  </a:txBody>
                  <a:tcPr anchor="ctr"/>
                </a:tc>
                <a:tc>
                  <a:txBody>
                    <a:bodyPr/>
                    <a:lstStyle/>
                    <a:p>
                      <a:pPr algn="ctr">
                        <a:lnSpc>
                          <a:spcPct val="100000"/>
                        </a:lnSpc>
                      </a:pPr>
                      <a:endParaRPr lang="fr-FR" sz="2000" dirty="0">
                        <a:solidFill>
                          <a:srgbClr val="115076"/>
                        </a:solidFill>
                      </a:endParaRPr>
                    </a:p>
                  </a:txBody>
                  <a:tcPr anchor="ctr"/>
                </a:tc>
                <a:tc>
                  <a:txBody>
                    <a:bodyPr/>
                    <a:lstStyle/>
                    <a:p>
                      <a:pPr algn="ctr">
                        <a:lnSpc>
                          <a:spcPct val="100000"/>
                        </a:lnSpc>
                      </a:pPr>
                      <a:endParaRPr lang="fr-FR" sz="2000" dirty="0">
                        <a:solidFill>
                          <a:srgbClr val="FBF0D5"/>
                        </a:solidFill>
                      </a:endParaRPr>
                    </a:p>
                  </a:txBody>
                  <a:tcPr anchor="ctr"/>
                </a:tc>
                <a:extLst>
                  <a:ext uri="{0D108BD9-81ED-4DB2-BD59-A6C34878D82A}">
                    <a16:rowId xmlns:a16="http://schemas.microsoft.com/office/drawing/2014/main" val="2406718118"/>
                  </a:ext>
                </a:extLst>
              </a:tr>
              <a:tr h="468000">
                <a:tc>
                  <a:txBody>
                    <a:bodyPr/>
                    <a:lstStyle/>
                    <a:p>
                      <a:pPr algn="ctr">
                        <a:lnSpc>
                          <a:spcPct val="100000"/>
                        </a:lnSpc>
                      </a:pPr>
                      <a:r>
                        <a:rPr lang="fr-FR" sz="2400" b="0" dirty="0">
                          <a:solidFill>
                            <a:schemeClr val="accent5">
                              <a:lumMod val="50000"/>
                            </a:schemeClr>
                          </a:solidFill>
                        </a:rPr>
                        <a:t>La</a:t>
                      </a:r>
                      <a:r>
                        <a:rPr lang="fr-FR" sz="2400" dirty="0">
                          <a:solidFill>
                            <a:schemeClr val="accent5">
                              <a:lumMod val="50000"/>
                            </a:schemeClr>
                          </a:solidFill>
                        </a:rPr>
                        <a:t> fête est </a:t>
                      </a:r>
                      <a:r>
                        <a:rPr lang="fr-FR" sz="2400" b="1" dirty="0">
                          <a:solidFill>
                            <a:schemeClr val="accent5">
                              <a:lumMod val="50000"/>
                            </a:schemeClr>
                          </a:solidFill>
                        </a:rPr>
                        <a:t>le</a:t>
                      </a:r>
                      <a:r>
                        <a:rPr lang="fr-FR" sz="2400" dirty="0">
                          <a:solidFill>
                            <a:schemeClr val="accent5">
                              <a:lumMod val="50000"/>
                            </a:schemeClr>
                          </a:solidFill>
                        </a:rPr>
                        <a:t> 18 mars.</a:t>
                      </a:r>
                    </a:p>
                  </a:txBody>
                  <a:tcPr anchor="ctr"/>
                </a:tc>
                <a:tc>
                  <a:txBody>
                    <a:bodyPr/>
                    <a:lstStyle/>
                    <a:p>
                      <a:pPr algn="ctr">
                        <a:lnSpc>
                          <a:spcPct val="100000"/>
                        </a:lnSpc>
                      </a:pPr>
                      <a:endParaRPr lang="fr-FR" sz="2000" dirty="0">
                        <a:solidFill>
                          <a:srgbClr val="115076"/>
                        </a:solidFill>
                      </a:endParaRPr>
                    </a:p>
                  </a:txBody>
                  <a:tcPr anchor="ctr"/>
                </a:tc>
                <a:tc>
                  <a:txBody>
                    <a:bodyPr/>
                    <a:lstStyle/>
                    <a:p>
                      <a:pPr algn="ctr">
                        <a:lnSpc>
                          <a:spcPct val="100000"/>
                        </a:lnSpc>
                      </a:pPr>
                      <a:endParaRPr lang="fr-FR" sz="2000" dirty="0">
                        <a:solidFill>
                          <a:srgbClr val="FBF0D5"/>
                        </a:solidFill>
                      </a:endParaRPr>
                    </a:p>
                  </a:txBody>
                  <a:tcPr anchor="ctr"/>
                </a:tc>
                <a:extLst>
                  <a:ext uri="{0D108BD9-81ED-4DB2-BD59-A6C34878D82A}">
                    <a16:rowId xmlns:a16="http://schemas.microsoft.com/office/drawing/2014/main" val="2149886866"/>
                  </a:ext>
                </a:extLst>
              </a:tr>
            </a:tbl>
          </a:graphicData>
        </a:graphic>
      </p:graphicFrame>
      <p:pic>
        <p:nvPicPr>
          <p:cNvPr id="1026" name="Picture 2" descr="Tick, Mark, Ok, Perfect, Check, Done">
            <a:extLst>
              <a:ext uri="{FF2B5EF4-FFF2-40B4-BE49-F238E27FC236}">
                <a16:creationId xmlns:a16="http://schemas.microsoft.com/office/drawing/2014/main" id="{48EDFD58-7D67-49C7-A7E5-0CCB4A60B2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2513" y="2627307"/>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a:extLst>
              <a:ext uri="{FF2B5EF4-FFF2-40B4-BE49-F238E27FC236}">
                <a16:creationId xmlns:a16="http://schemas.microsoft.com/office/drawing/2014/main" id="{A8652731-373C-4DB0-A0E1-1ACCC10CCA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8695" y="3068663"/>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a:extLst>
              <a:ext uri="{FF2B5EF4-FFF2-40B4-BE49-F238E27FC236}">
                <a16:creationId xmlns:a16="http://schemas.microsoft.com/office/drawing/2014/main" id="{07CF1796-3D68-4137-BC7C-9D7607FAFA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2513" y="3562678"/>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a:extLst>
              <a:ext uri="{FF2B5EF4-FFF2-40B4-BE49-F238E27FC236}">
                <a16:creationId xmlns:a16="http://schemas.microsoft.com/office/drawing/2014/main" id="{E3A001C1-A3BE-4334-8F1C-63882E1DE1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2512" y="4004034"/>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a:extLst>
              <a:ext uri="{FF2B5EF4-FFF2-40B4-BE49-F238E27FC236}">
                <a16:creationId xmlns:a16="http://schemas.microsoft.com/office/drawing/2014/main" id="{5EE174EC-6F23-46B6-8C79-D52B2032E2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8694" y="4477776"/>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a:extLst>
              <a:ext uri="{FF2B5EF4-FFF2-40B4-BE49-F238E27FC236}">
                <a16:creationId xmlns:a16="http://schemas.microsoft.com/office/drawing/2014/main" id="{7DF3EA1A-FBFD-4AEC-9C4B-624C31634F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2512" y="4983905"/>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a:extLst>
              <a:ext uri="{FF2B5EF4-FFF2-40B4-BE49-F238E27FC236}">
                <a16:creationId xmlns:a16="http://schemas.microsoft.com/office/drawing/2014/main" id="{FC859E23-67A2-4CC4-AA17-9FD66847E9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4717" y="5385020"/>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ke, Chocolate, Birthday Cake, Party">
            <a:extLst>
              <a:ext uri="{FF2B5EF4-FFF2-40B4-BE49-F238E27FC236}">
                <a16:creationId xmlns:a16="http://schemas.microsoft.com/office/drawing/2014/main" id="{411914CA-5D13-457C-89F6-474F0C9AE9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7164" y="4055502"/>
            <a:ext cx="1589995" cy="15534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lloons, Decoration, Party, Decor">
            <a:extLst>
              <a:ext uri="{FF2B5EF4-FFF2-40B4-BE49-F238E27FC236}">
                <a16:creationId xmlns:a16="http://schemas.microsoft.com/office/drawing/2014/main" id="{A5F54208-31F5-41A6-B36C-771CF43F95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690" y="4586990"/>
            <a:ext cx="1398901" cy="15960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FF0870-0145-4C67-91FC-92C783EAEF2A}"/>
              </a:ext>
            </a:extLst>
          </p:cNvPr>
          <p:cNvSpPr txBox="1"/>
          <p:nvPr/>
        </p:nvSpPr>
        <p:spPr>
          <a:xfrm>
            <a:off x="180000" y="1296000"/>
            <a:ext cx="6892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 signifie « le » en anglais ?</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3845856" y="2405472"/>
            <a:ext cx="45002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Jour de </a:t>
            </a:r>
            <a:r>
              <a:rPr kumimoji="0" lang="en-GB"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a:t>
            </a:r>
            <a:endPar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3167218"/>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premier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867409"/>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Year’s Day]</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Fireworks, New Year'S Eve, Sparkler">
            <a:extLst>
              <a:ext uri="{FF2B5EF4-FFF2-40B4-BE49-F238E27FC236}">
                <a16:creationId xmlns:a16="http://schemas.microsoft.com/office/drawing/2014/main" id="{737C55A8-C241-45CB-B5F0-7463F94C0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10" y="2341764"/>
            <a:ext cx="33147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ock, Firework, Silvester">
            <a:extLst>
              <a:ext uri="{FF2B5EF4-FFF2-40B4-BE49-F238E27FC236}">
                <a16:creationId xmlns:a16="http://schemas.microsoft.com/office/drawing/2014/main" id="{67E700CC-1653-48E2-B20F-6D8F0436B3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6590" y="1809578"/>
            <a:ext cx="3209925"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BF5046-F5F2-4FAE-ACCD-6384D0B0AD75}"/>
              </a:ext>
            </a:extLst>
          </p:cNvPr>
          <p:cNvSpPr txBox="1"/>
          <p:nvPr/>
        </p:nvSpPr>
        <p:spPr>
          <a:xfrm>
            <a:off x="180001" y="1296000"/>
            <a:ext cx="6277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latin typeface="Century Gothic" panose="020F0302020204030204"/>
              </a:rPr>
              <a:t>R</a:t>
            </a:r>
            <a:r>
              <a:rPr kumimoji="0" lang="en-US"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éécris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les dates </a:t>
            </a:r>
            <a:r>
              <a:rPr kumimoji="0" lang="en-US"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mots.</a:t>
            </a: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3485084" y="1675472"/>
            <a:ext cx="5944320" cy="1077218"/>
          </a:xfrm>
          <a:prstGeom prst="rect">
            <a:avLst/>
          </a:prstGeom>
          <a:noFill/>
        </p:spPr>
        <p:txBody>
          <a:bodyPr wrap="square" rtlCol="0">
            <a:spAutoFit/>
          </a:bodyPr>
          <a:lstStyle/>
          <a:p>
            <a:pPr lvl="0" algn="ctr">
              <a:defRPr/>
            </a:pPr>
            <a:r>
              <a:rPr lang="en-GB" sz="3200" b="1" dirty="0">
                <a:solidFill>
                  <a:srgbClr val="4472C4">
                    <a:lumMod val="50000"/>
                  </a:srgbClr>
                </a:solidFill>
              </a:rPr>
              <a:t>6/1</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le jour de </a:t>
            </a:r>
            <a:r>
              <a:rPr lang="en-GB" sz="3200" dirty="0" err="1">
                <a:solidFill>
                  <a:srgbClr val="4472C4">
                    <a:lumMod val="50000"/>
                  </a:srgbClr>
                </a:solidFill>
              </a:rPr>
              <a:t>l’Epiphanie</a:t>
            </a:r>
            <a:r>
              <a:rPr lang="en-GB" sz="3200" dirty="0">
                <a:solidFill>
                  <a:srgbClr val="4472C4">
                    <a:lumMod val="50000"/>
                  </a:srgbClr>
                </a:solidFill>
              </a:rPr>
              <a:t> 	: le Jour des </a:t>
            </a:r>
            <a:r>
              <a:rPr lang="en-GB" sz="3200" dirty="0" err="1">
                <a:solidFill>
                  <a:srgbClr val="4472C4">
                    <a:lumMod val="50000"/>
                  </a:srgbClr>
                </a:solidFill>
              </a:rPr>
              <a:t>Rois</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2752690"/>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six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745632" y="3429000"/>
            <a:ext cx="47007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[Epiphany: Feast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of the Kings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CE11627C-4379-4B04-845F-CD6A73835EDF}"/>
              </a:ext>
            </a:extLst>
          </p:cNvPr>
          <p:cNvSpPr txBox="1"/>
          <p:nvPr/>
        </p:nvSpPr>
        <p:spPr>
          <a:xfrm>
            <a:off x="2474299" y="4282282"/>
            <a:ext cx="7965891" cy="1569660"/>
          </a:xfrm>
          <a:prstGeom prst="rect">
            <a:avLst/>
          </a:prstGeom>
          <a:noFill/>
        </p:spPr>
        <p:txBody>
          <a:bodyPr wrap="square" rtlCol="0">
            <a:spAutoFit/>
          </a:bodyPr>
          <a:lstStyle/>
          <a:p>
            <a:pPr lvl="0" algn="ctr">
              <a:defRPr/>
            </a:pPr>
            <a:r>
              <a:rPr lang="en-GB" sz="2400" dirty="0">
                <a:solidFill>
                  <a:srgbClr val="4472C4">
                    <a:lumMod val="50000"/>
                  </a:srgbClr>
                </a:solidFill>
              </a:rPr>
              <a:t>It is traditional in French to eat a special cake</a:t>
            </a:r>
          </a:p>
          <a:p>
            <a:pPr lvl="0" algn="ctr">
              <a:defRPr/>
            </a:pPr>
            <a:r>
              <a:rPr lang="en-GB" sz="2400" dirty="0">
                <a:solidFill>
                  <a:srgbClr val="4472C4">
                    <a:lumMod val="50000"/>
                  </a:srgbClr>
                </a:solidFill>
              </a:rPr>
              <a:t>called “</a:t>
            </a:r>
            <a:r>
              <a:rPr lang="en-GB" sz="2400" dirty="0" err="1">
                <a:solidFill>
                  <a:srgbClr val="4472C4">
                    <a:lumMod val="50000"/>
                  </a:srgbClr>
                </a:solidFill>
              </a:rPr>
              <a:t>une</a:t>
            </a:r>
            <a:r>
              <a:rPr lang="en-GB" sz="2400" dirty="0">
                <a:solidFill>
                  <a:srgbClr val="4472C4">
                    <a:lumMod val="50000"/>
                  </a:srgbClr>
                </a:solidFill>
              </a:rPr>
              <a:t> galette des </a:t>
            </a:r>
            <a:r>
              <a:rPr lang="en-GB" sz="2400" dirty="0" err="1">
                <a:solidFill>
                  <a:srgbClr val="4472C4">
                    <a:lumMod val="50000"/>
                  </a:srgbClr>
                </a:solidFill>
              </a:rPr>
              <a:t>rois</a:t>
            </a:r>
            <a:r>
              <a:rPr lang="en-GB" sz="2400" dirty="0">
                <a:solidFill>
                  <a:srgbClr val="4472C4">
                    <a:lumMod val="50000"/>
                  </a:srgbClr>
                </a:solidFill>
              </a:rPr>
              <a:t>” [king cake] on this day.</a:t>
            </a:r>
          </a:p>
          <a:p>
            <a:pPr lvl="0" algn="ctr">
              <a:defRPr/>
            </a:pPr>
            <a:r>
              <a:rPr lang="en-GB" sz="2400" dirty="0">
                <a:solidFill>
                  <a:srgbClr val="4472C4">
                    <a:lumMod val="50000"/>
                  </a:srgbClr>
                </a:solidFill>
              </a:rPr>
              <a:t>Whoever finds the trinket known as a “</a:t>
            </a:r>
            <a:r>
              <a:rPr lang="en-GB" sz="2400" dirty="0" err="1">
                <a:solidFill>
                  <a:srgbClr val="4472C4">
                    <a:lumMod val="50000"/>
                  </a:srgbClr>
                </a:solidFill>
              </a:rPr>
              <a:t>fève</a:t>
            </a:r>
            <a:r>
              <a:rPr lang="en-GB" sz="2400" dirty="0">
                <a:solidFill>
                  <a:srgbClr val="4472C4">
                    <a:lumMod val="50000"/>
                  </a:srgbClr>
                </a:solidFill>
              </a:rPr>
              <a:t>” in their slice is named King or Queen for the day!</a:t>
            </a:r>
          </a:p>
        </p:txBody>
      </p:sp>
      <p:pic>
        <p:nvPicPr>
          <p:cNvPr id="2050" name="Picture 2">
            <a:extLst>
              <a:ext uri="{FF2B5EF4-FFF2-40B4-BE49-F238E27FC236}">
                <a16:creationId xmlns:a16="http://schemas.microsoft.com/office/drawing/2014/main" id="{05A43BD8-A0CD-474E-806E-FACBFB7226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863" y="2111109"/>
            <a:ext cx="3077222" cy="20501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24F4230-961E-451C-BD26-E436876C7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0738" y="2024199"/>
            <a:ext cx="1706600" cy="256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4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681647" y="2130631"/>
            <a:ext cx="6840083" cy="584775"/>
          </a:xfrm>
          <a:prstGeom prst="rect">
            <a:avLst/>
          </a:prstGeom>
          <a:noFill/>
        </p:spPr>
        <p:txBody>
          <a:bodyPr wrap="square" rtlCol="0">
            <a:spAutoFit/>
          </a:bodyPr>
          <a:lstStyle/>
          <a:p>
            <a:pPr lvl="0" algn="ctr">
              <a:defRPr/>
            </a:pPr>
            <a:r>
              <a:rPr lang="en-GB" sz="3200" b="1" dirty="0">
                <a:solidFill>
                  <a:srgbClr val="4472C4">
                    <a:lumMod val="50000"/>
                  </a:srgbClr>
                </a:solidFill>
              </a:rPr>
              <a:t>2/2</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le jour de la </a:t>
            </a:r>
            <a:r>
              <a:rPr lang="en-GB" sz="3200" dirty="0" err="1">
                <a:solidFill>
                  <a:srgbClr val="4472C4">
                    <a:lumMod val="50000"/>
                  </a:srgbClr>
                </a:solidFill>
              </a:rPr>
              <a:t>Chandeleur</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2939879"/>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deux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février</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640070"/>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[Candlemas]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DC0915E-1AA3-4680-908D-48EFF9A00492}"/>
              </a:ext>
            </a:extLst>
          </p:cNvPr>
          <p:cNvSpPr txBox="1"/>
          <p:nvPr/>
        </p:nvSpPr>
        <p:spPr>
          <a:xfrm>
            <a:off x="3398350" y="4404202"/>
            <a:ext cx="5395300" cy="1200329"/>
          </a:xfrm>
          <a:prstGeom prst="rect">
            <a:avLst/>
          </a:prstGeom>
          <a:noFill/>
        </p:spPr>
        <p:txBody>
          <a:bodyPr wrap="square" rtlCol="0">
            <a:spAutoFit/>
          </a:bodyPr>
          <a:lstStyle/>
          <a:p>
            <a:pPr lvl="0" algn="ctr">
              <a:defRPr/>
            </a:pPr>
            <a:r>
              <a:rPr lang="en-GB" sz="2400" dirty="0">
                <a:solidFill>
                  <a:srgbClr val="4472C4">
                    <a:lumMod val="50000"/>
                  </a:srgbClr>
                </a:solidFill>
              </a:rPr>
              <a:t>Pancakes are traditionally eaten on this day and people take candles to church to be blessed.</a:t>
            </a:r>
          </a:p>
        </p:txBody>
      </p:sp>
      <p:pic>
        <p:nvPicPr>
          <p:cNvPr id="4102" name="Picture 6" descr="Pancakes, Stack, Breakfast, Food, Meal">
            <a:extLst>
              <a:ext uri="{FF2B5EF4-FFF2-40B4-BE49-F238E27FC236}">
                <a16:creationId xmlns:a16="http://schemas.microsoft.com/office/drawing/2014/main" id="{E47CCF85-C77B-49B3-86DF-886C85F56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24" y="2939879"/>
            <a:ext cx="2612853" cy="15640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ndle, Flame, Simple, Wax, Candle">
            <a:extLst>
              <a:ext uri="{FF2B5EF4-FFF2-40B4-BE49-F238E27FC236}">
                <a16:creationId xmlns:a16="http://schemas.microsoft.com/office/drawing/2014/main" id="{F01E42A8-6B88-4999-9699-E35EC9634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543" y="2130631"/>
            <a:ext cx="16192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828173" y="2131634"/>
            <a:ext cx="6535653" cy="584775"/>
          </a:xfrm>
          <a:prstGeom prst="rect">
            <a:avLst/>
          </a:prstGeom>
          <a:noFill/>
        </p:spPr>
        <p:txBody>
          <a:bodyPr wrap="square" rtlCol="0">
            <a:spAutoFit/>
          </a:bodyPr>
          <a:lstStyle/>
          <a:p>
            <a:pPr lvl="0" algn="ctr">
              <a:defRPr/>
            </a:pPr>
            <a:r>
              <a:rPr lang="en-GB" sz="3200" b="1" dirty="0">
                <a:solidFill>
                  <a:srgbClr val="4472C4">
                    <a:lumMod val="50000"/>
                  </a:srgbClr>
                </a:solidFill>
              </a:rPr>
              <a:t>1/4</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a:t>
            </a:r>
            <a:r>
              <a:rPr lang="fr-FR" sz="3200" dirty="0">
                <a:solidFill>
                  <a:srgbClr val="4472C4">
                    <a:lumMod val="50000"/>
                  </a:srgbClr>
                </a:solidFill>
              </a:rPr>
              <a:t>a fête du poisson d'avril </a:t>
            </a: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2906245"/>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premier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avril</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606436"/>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[April Fool’s Day]</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E59BFE7-AA0C-45BF-A674-3E1DDE5567F7}"/>
              </a:ext>
            </a:extLst>
          </p:cNvPr>
          <p:cNvSpPr txBox="1"/>
          <p:nvPr/>
        </p:nvSpPr>
        <p:spPr>
          <a:xfrm>
            <a:off x="2773340" y="4367626"/>
            <a:ext cx="6645317" cy="1200329"/>
          </a:xfrm>
          <a:prstGeom prst="rect">
            <a:avLst/>
          </a:prstGeom>
          <a:noFill/>
        </p:spPr>
        <p:txBody>
          <a:bodyPr wrap="square" rtlCol="0">
            <a:spAutoFit/>
          </a:bodyPr>
          <a:lstStyle/>
          <a:p>
            <a:pPr lvl="0" algn="ctr">
              <a:defRPr/>
            </a:pPr>
            <a:r>
              <a:rPr lang="en-GB" sz="2400" dirty="0">
                <a:solidFill>
                  <a:srgbClr val="4472C4">
                    <a:lumMod val="50000"/>
                  </a:srgbClr>
                </a:solidFill>
              </a:rPr>
              <a:t>A traditional prank for April Fool’s day in France is to stick a paper fish to your friend’s back without them noticing!</a:t>
            </a:r>
          </a:p>
        </p:txBody>
      </p:sp>
      <p:pic>
        <p:nvPicPr>
          <p:cNvPr id="5122" name="Picture 2" descr="Fish, Animal, Swimming, Sea Life">
            <a:extLst>
              <a:ext uri="{FF2B5EF4-FFF2-40B4-BE49-F238E27FC236}">
                <a16:creationId xmlns:a16="http://schemas.microsoft.com/office/drawing/2014/main" id="{43A41374-71D6-4272-8309-A2FCC1A3B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35" y="2708093"/>
            <a:ext cx="3343275" cy="14418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sk, Chair, Man, Back Pain, Workplace">
            <a:extLst>
              <a:ext uri="{FF2B5EF4-FFF2-40B4-BE49-F238E27FC236}">
                <a16:creationId xmlns:a16="http://schemas.microsoft.com/office/drawing/2014/main" id="{E79A6226-8DF9-42F7-BC43-BF72FC0AC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355" y="2618902"/>
            <a:ext cx="1667189" cy="1975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sh, Animal, Swimming, Sea Life">
            <a:extLst>
              <a:ext uri="{FF2B5EF4-FFF2-40B4-BE49-F238E27FC236}">
                <a16:creationId xmlns:a16="http://schemas.microsoft.com/office/drawing/2014/main" id="{F15FEE7C-2C51-4B27-BC27-BF33601DB4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102814">
            <a:off x="10071616" y="3361674"/>
            <a:ext cx="1135104" cy="48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9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627190" y="2503008"/>
            <a:ext cx="6937619" cy="584775"/>
          </a:xfrm>
          <a:prstGeom prst="rect">
            <a:avLst/>
          </a:prstGeom>
          <a:noFill/>
        </p:spPr>
        <p:txBody>
          <a:bodyPr wrap="square" rtlCol="0">
            <a:spAutoFit/>
          </a:bodyPr>
          <a:lstStyle/>
          <a:p>
            <a:pPr lvl="0" algn="ctr">
              <a:defRPr/>
            </a:pPr>
            <a:r>
              <a:rPr lang="en-GB" sz="3200" b="1" dirty="0">
                <a:solidFill>
                  <a:srgbClr val="4472C4">
                    <a:lumMod val="50000"/>
                  </a:srgbClr>
                </a:solidFill>
              </a:rPr>
              <a:t>8/5 </a:t>
            </a:r>
            <a:r>
              <a:rPr lang="en-GB" sz="3200" dirty="0" err="1">
                <a:solidFill>
                  <a:srgbClr val="4472C4">
                    <a:lumMod val="50000"/>
                  </a:srgbClr>
                </a:solidFill>
              </a:rPr>
              <a:t>est</a:t>
            </a:r>
            <a:r>
              <a:rPr lang="en-GB" sz="3200" dirty="0">
                <a:solidFill>
                  <a:srgbClr val="4472C4">
                    <a:lumMod val="50000"/>
                  </a:srgbClr>
                </a:solidFill>
              </a:rPr>
              <a:t> le Jour de la Victoire 1945</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3264754"/>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huit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964945"/>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[WWII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Victory Day 1945</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146" name="Picture 2" descr="Sign, Symbol, Hand, Fingers, Peace-Sign">
            <a:extLst>
              <a:ext uri="{FF2B5EF4-FFF2-40B4-BE49-F238E27FC236}">
                <a16:creationId xmlns:a16="http://schemas.microsoft.com/office/drawing/2014/main" id="{0E61C1A6-2282-4F63-9925-F153F7B7C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92" y="3056103"/>
            <a:ext cx="2306163" cy="22793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D4A6416-F43C-44E6-B3C2-768646815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418" y="2240161"/>
            <a:ext cx="2095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6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627190" y="2251059"/>
            <a:ext cx="6937619" cy="584775"/>
          </a:xfrm>
          <a:prstGeom prst="rect">
            <a:avLst/>
          </a:prstGeom>
          <a:noFill/>
        </p:spPr>
        <p:txBody>
          <a:bodyPr wrap="square" rtlCol="0">
            <a:spAutoFit/>
          </a:bodyPr>
          <a:lstStyle/>
          <a:p>
            <a:pPr lvl="0" algn="ctr">
              <a:defRPr/>
            </a:pPr>
            <a:r>
              <a:rPr lang="en-GB" sz="3200" b="1" dirty="0">
                <a:solidFill>
                  <a:srgbClr val="4472C4">
                    <a:lumMod val="50000"/>
                  </a:srgbClr>
                </a:solidFill>
              </a:rPr>
              <a:t>21/6</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la Fête de la Musique</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3012805"/>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vingt-et-un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juin</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712996"/>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[Music Festival]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62D4ADF-25E5-4CE3-8D9E-4FA373AE0387}"/>
              </a:ext>
            </a:extLst>
          </p:cNvPr>
          <p:cNvSpPr txBox="1"/>
          <p:nvPr/>
        </p:nvSpPr>
        <p:spPr>
          <a:xfrm>
            <a:off x="2471757" y="4351632"/>
            <a:ext cx="7248484" cy="1569660"/>
          </a:xfrm>
          <a:prstGeom prst="rect">
            <a:avLst/>
          </a:prstGeom>
          <a:noFill/>
        </p:spPr>
        <p:txBody>
          <a:bodyPr wrap="square" rtlCol="0">
            <a:spAutoFit/>
          </a:bodyPr>
          <a:lstStyle/>
          <a:p>
            <a:pPr lvl="0" algn="ctr">
              <a:defRPr/>
            </a:pPr>
            <a:r>
              <a:rPr lang="en-GB" sz="2400" dirty="0">
                <a:solidFill>
                  <a:srgbClr val="4472C4">
                    <a:lumMod val="50000"/>
                  </a:srgbClr>
                </a:solidFill>
              </a:rPr>
              <a:t>A celebration of the longest day of the year. Professional and amateur musicians line the streets of Paris and towns all over France to entertain crowds throughout the day and night.</a:t>
            </a:r>
          </a:p>
        </p:txBody>
      </p:sp>
      <p:pic>
        <p:nvPicPr>
          <p:cNvPr id="7170" name="Picture 2" descr="Silhouette, Musical, Note, Clef, Bass">
            <a:extLst>
              <a:ext uri="{FF2B5EF4-FFF2-40B4-BE49-F238E27FC236}">
                <a16:creationId xmlns:a16="http://schemas.microsoft.com/office/drawing/2014/main" id="{BB04E39F-85F9-4638-911B-EFC4CF6D8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40" y="3214768"/>
            <a:ext cx="3075184" cy="18907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un, Weather, Weather Forecast, Sunny">
            <a:extLst>
              <a:ext uri="{FF2B5EF4-FFF2-40B4-BE49-F238E27FC236}">
                <a16:creationId xmlns:a16="http://schemas.microsoft.com/office/drawing/2014/main" id="{CFE3A9B0-D12A-496E-8C58-28DE5C5D0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9858" y="1404580"/>
            <a:ext cx="2378620" cy="237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351718" y="20098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1930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quelle date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196" name="Man and woman working at a desk with laptop and paper">
            <a:extLst>
              <a:ext uri="{FF2B5EF4-FFF2-40B4-BE49-F238E27FC236}">
                <a16:creationId xmlns:a16="http://schemas.microsoft.com/office/drawing/2014/main" id="{0ABD23CC-F9F4-4843-8739-4592C7C894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51816" y="3049206"/>
            <a:ext cx="1940442" cy="16554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718CE-E458-4500-B14F-1EDD92E8250E}"/>
              </a:ext>
            </a:extLst>
          </p:cNvPr>
          <p:cNvSpPr txBox="1"/>
          <p:nvPr/>
        </p:nvSpPr>
        <p:spPr>
          <a:xfrm>
            <a:off x="1181477" y="4872610"/>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a:t>
            </a:r>
          </a:p>
        </p:txBody>
      </p:sp>
      <p:grpSp>
        <p:nvGrpSpPr>
          <p:cNvPr id="5" name="Family with arrow pointing at father">
            <a:extLst>
              <a:ext uri="{FF2B5EF4-FFF2-40B4-BE49-F238E27FC236}">
                <a16:creationId xmlns:a16="http://schemas.microsoft.com/office/drawing/2014/main" id="{E68C2602-AFA2-40E2-9D0E-DF28749BD4F7}"/>
              </a:ext>
            </a:extLst>
          </p:cNvPr>
          <p:cNvGrpSpPr/>
          <p:nvPr/>
        </p:nvGrpSpPr>
        <p:grpSpPr>
          <a:xfrm>
            <a:off x="4035591" y="1784836"/>
            <a:ext cx="1933575" cy="3238500"/>
            <a:chOff x="957491" y="2943705"/>
            <a:chExt cx="1933575" cy="3238500"/>
          </a:xfrm>
        </p:grpSpPr>
        <p:pic>
          <p:nvPicPr>
            <p:cNvPr id="8194" name="Picture 2" descr="People, Family, Harmonious Family">
              <a:extLst>
                <a:ext uri="{FF2B5EF4-FFF2-40B4-BE49-F238E27FC236}">
                  <a16:creationId xmlns:a16="http://schemas.microsoft.com/office/drawing/2014/main" id="{4D20FAF1-3742-4369-B066-3A4D11236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491" y="2943705"/>
              <a:ext cx="19335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D6BCD2D-E797-471D-8931-485960CEC70B}"/>
                </a:ext>
              </a:extLst>
            </p:cNvPr>
            <p:cNvCxnSpPr/>
            <p:nvPr/>
          </p:nvCxnSpPr>
          <p:spPr>
            <a:xfrm flipH="1">
              <a:off x="2462784" y="3096768"/>
              <a:ext cx="169908" cy="554786"/>
            </a:xfrm>
            <a:prstGeom prst="straightConnector1">
              <a:avLst/>
            </a:prstGeom>
            <a:ln w="381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AB0ED210-9F3F-4A06-B76E-EE5D7C362D41}"/>
              </a:ext>
            </a:extLst>
          </p:cNvPr>
          <p:cNvSpPr txBox="1"/>
          <p:nvPr/>
        </p:nvSpPr>
        <p:spPr>
          <a:xfrm>
            <a:off x="4232843" y="4872611"/>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20/6</a:t>
            </a:r>
          </a:p>
        </p:txBody>
      </p:sp>
      <p:pic>
        <p:nvPicPr>
          <p:cNvPr id="8198" name="Golden crown">
            <a:extLst>
              <a:ext uri="{FF2B5EF4-FFF2-40B4-BE49-F238E27FC236}">
                <a16:creationId xmlns:a16="http://schemas.microsoft.com/office/drawing/2014/main" id="{C6B6EC26-109A-4258-B12A-C4635A78F6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518559" y="2652970"/>
            <a:ext cx="1980190" cy="19801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C88D5F-5C7C-4B0B-B34E-A100DB3E4E7B}"/>
              </a:ext>
            </a:extLst>
          </p:cNvPr>
          <p:cNvSpPr txBox="1"/>
          <p:nvPr/>
        </p:nvSpPr>
        <p:spPr>
          <a:xfrm>
            <a:off x="6593402" y="4872611"/>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6/1</a:t>
            </a:r>
          </a:p>
        </p:txBody>
      </p:sp>
      <p:pic>
        <p:nvPicPr>
          <p:cNvPr id="8200" name="Museum logo" descr="Museum, Institution, Capital, Colons">
            <a:extLst>
              <a:ext uri="{FF2B5EF4-FFF2-40B4-BE49-F238E27FC236}">
                <a16:creationId xmlns:a16="http://schemas.microsoft.com/office/drawing/2014/main" id="{AFCFCFC6-0D1E-4504-AF66-D1CCE49052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2442" y="1937899"/>
            <a:ext cx="2982202" cy="29822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52DEAB-0618-48D8-83F6-5C6F859E1890}"/>
              </a:ext>
            </a:extLst>
          </p:cNvPr>
          <p:cNvSpPr txBox="1"/>
          <p:nvPr/>
        </p:nvSpPr>
        <p:spPr>
          <a:xfrm>
            <a:off x="9494007" y="4872610"/>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18/5</a:t>
            </a:r>
          </a:p>
        </p:txBody>
      </p:sp>
      <p:sp>
        <p:nvSpPr>
          <p:cNvPr id="15" name="TextBox 14">
            <a:extLst>
              <a:ext uri="{FF2B5EF4-FFF2-40B4-BE49-F238E27FC236}">
                <a16:creationId xmlns:a16="http://schemas.microsoft.com/office/drawing/2014/main" id="{06D6C0DF-186F-4F58-A48A-FE38DEABC381}"/>
              </a:ext>
            </a:extLst>
          </p:cNvPr>
          <p:cNvSpPr txBox="1"/>
          <p:nvPr/>
        </p:nvSpPr>
        <p:spPr>
          <a:xfrm>
            <a:off x="293392" y="5502238"/>
            <a:ext cx="3315241" cy="400110"/>
          </a:xfrm>
          <a:prstGeom prst="rect">
            <a:avLst/>
          </a:prstGeom>
          <a:noFill/>
        </p:spPr>
        <p:txBody>
          <a:bodyPr wrap="square" rtlCol="0">
            <a:spAutoFit/>
          </a:bodyPr>
          <a:lstStyle/>
          <a:p>
            <a:pPr algn="ctr">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du travail</a:t>
            </a:r>
          </a:p>
        </p:txBody>
      </p:sp>
      <p:sp>
        <p:nvSpPr>
          <p:cNvPr id="16" name="TextBox 15">
            <a:extLst>
              <a:ext uri="{FF2B5EF4-FFF2-40B4-BE49-F238E27FC236}">
                <a16:creationId xmlns:a16="http://schemas.microsoft.com/office/drawing/2014/main" id="{CDCC2121-7314-498E-8833-26E1F2783870}"/>
              </a:ext>
            </a:extLst>
          </p:cNvPr>
          <p:cNvSpPr txBox="1"/>
          <p:nvPr/>
        </p:nvSpPr>
        <p:spPr>
          <a:xfrm>
            <a:off x="3228622" y="5502239"/>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des </a:t>
            </a:r>
            <a:r>
              <a:rPr lang="en-US" sz="2000" dirty="0" err="1">
                <a:solidFill>
                  <a:srgbClr val="4472C4">
                    <a:lumMod val="50000"/>
                  </a:srgbClr>
                </a:solidFill>
                <a:latin typeface="Century Gothic" panose="020F0302020204030204"/>
              </a:rPr>
              <a:t>pères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011E88D-E5FD-484C-BD59-B345FD374E35}"/>
              </a:ext>
            </a:extLst>
          </p:cNvPr>
          <p:cNvSpPr txBox="1"/>
          <p:nvPr/>
        </p:nvSpPr>
        <p:spPr>
          <a:xfrm>
            <a:off x="8583367" y="5502238"/>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des </a:t>
            </a:r>
            <a:r>
              <a:rPr lang="en-US" sz="2000" dirty="0" err="1">
                <a:solidFill>
                  <a:srgbClr val="4472C4">
                    <a:lumMod val="50000"/>
                  </a:srgbClr>
                </a:solidFill>
              </a:rPr>
              <a:t>musées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8A10031-C3BE-464C-927C-100FAD18A5A5}"/>
              </a:ext>
            </a:extLst>
          </p:cNvPr>
          <p:cNvSpPr txBox="1"/>
          <p:nvPr/>
        </p:nvSpPr>
        <p:spPr>
          <a:xfrm>
            <a:off x="6593402" y="5502238"/>
            <a:ext cx="1830505"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000" dirty="0">
                <a:solidFill>
                  <a:srgbClr val="4472C4">
                    <a:lumMod val="50000"/>
                  </a:srgbClr>
                </a:solidFill>
                <a:latin typeface="Century Gothic" panose="020F0302020204030204"/>
              </a:rPr>
              <a:t>La fête des </a:t>
            </a:r>
          </a:p>
          <a:p>
            <a:pPr marR="0" lvl="0" algn="ctr" defTabSz="914400" rtl="0" eaLnBrk="1" fontAlgn="auto" latinLnBrk="0" hangingPunct="1">
              <a:lnSpc>
                <a:spcPct val="100000"/>
              </a:lnSpc>
              <a:spcBef>
                <a:spcPts val="0"/>
              </a:spcBef>
              <a:spcAft>
                <a:spcPts val="0"/>
              </a:spcAft>
              <a:buClrTx/>
              <a:buSzTx/>
              <a:tabLst/>
              <a:defRPr/>
            </a:pPr>
            <a:r>
              <a:rPr lang="en-US" sz="2000" dirty="0" err="1">
                <a:solidFill>
                  <a:srgbClr val="4472C4">
                    <a:lumMod val="50000"/>
                  </a:srgbClr>
                </a:solidFill>
                <a:latin typeface="Century Gothic" panose="020F0302020204030204"/>
              </a:rPr>
              <a:t>secrétaires</a:t>
            </a:r>
            <a:endParaRPr lang="en-US" sz="2000"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quelle date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Musical notes" descr="Silhouette, Musical, Note, Clef, Bass">
            <a:extLst>
              <a:ext uri="{FF2B5EF4-FFF2-40B4-BE49-F238E27FC236}">
                <a16:creationId xmlns:a16="http://schemas.microsoft.com/office/drawing/2014/main" id="{3FF168C9-9AFA-4612-94A2-CEFA41504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35" y="2984612"/>
            <a:ext cx="2640138" cy="16232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E241B6-93CE-43DC-89BA-7051C69E3ED6}"/>
              </a:ext>
            </a:extLst>
          </p:cNvPr>
          <p:cNvSpPr txBox="1"/>
          <p:nvPr/>
        </p:nvSpPr>
        <p:spPr>
          <a:xfrm>
            <a:off x="1099868" y="4762285"/>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21/6</a:t>
            </a:r>
          </a:p>
        </p:txBody>
      </p:sp>
      <p:sp>
        <p:nvSpPr>
          <p:cNvPr id="18" name="TextBox 17">
            <a:extLst>
              <a:ext uri="{FF2B5EF4-FFF2-40B4-BE49-F238E27FC236}">
                <a16:creationId xmlns:a16="http://schemas.microsoft.com/office/drawing/2014/main" id="{FFE0518B-11DA-499B-ABCA-C4CE90FC2FFB}"/>
              </a:ext>
            </a:extLst>
          </p:cNvPr>
          <p:cNvSpPr txBox="1"/>
          <p:nvPr/>
        </p:nvSpPr>
        <p:spPr>
          <a:xfrm>
            <a:off x="3909681" y="4760395"/>
            <a:ext cx="1539072" cy="461665"/>
          </a:xfrm>
          <a:prstGeom prst="rect">
            <a:avLst/>
          </a:prstGeom>
          <a:noFill/>
        </p:spPr>
        <p:txBody>
          <a:bodyPr wrap="square" rtlCol="0">
            <a:spAutoFit/>
          </a:bodyPr>
          <a:lstStyle/>
          <a:p>
            <a:pPr algn="ctr">
              <a:defRPr/>
            </a:pPr>
            <a:r>
              <a:rPr lang="en-US" sz="2400" dirty="0">
                <a:solidFill>
                  <a:srgbClr val="4472C4">
                    <a:lumMod val="50000"/>
                  </a:srgbClr>
                </a:solidFill>
                <a:latin typeface="Century Gothic" panose="020F0302020204030204"/>
              </a:rPr>
              <a:t>8</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nvGrpSpPr>
          <p:cNvPr id="9" name="Family with arrow pointing at mother">
            <a:extLst>
              <a:ext uri="{FF2B5EF4-FFF2-40B4-BE49-F238E27FC236}">
                <a16:creationId xmlns:a16="http://schemas.microsoft.com/office/drawing/2014/main" id="{F29B1470-43D0-4880-BAF3-794D0448EC56}"/>
              </a:ext>
            </a:extLst>
          </p:cNvPr>
          <p:cNvGrpSpPr/>
          <p:nvPr/>
        </p:nvGrpSpPr>
        <p:grpSpPr>
          <a:xfrm>
            <a:off x="6274874" y="1643578"/>
            <a:ext cx="1933575" cy="3238500"/>
            <a:chOff x="957491" y="2943705"/>
            <a:chExt cx="1933575" cy="3238500"/>
          </a:xfrm>
        </p:grpSpPr>
        <p:pic>
          <p:nvPicPr>
            <p:cNvPr id="10" name="Picture 2" descr="People, Family, Harmonious Family">
              <a:extLst>
                <a:ext uri="{FF2B5EF4-FFF2-40B4-BE49-F238E27FC236}">
                  <a16:creationId xmlns:a16="http://schemas.microsoft.com/office/drawing/2014/main" id="{BAEA9417-FE51-46C1-A112-9DDDA7312B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491" y="2943705"/>
              <a:ext cx="19335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59EA9AC1-3E64-4135-8042-9CC53B076C5A}"/>
                </a:ext>
              </a:extLst>
            </p:cNvPr>
            <p:cNvCxnSpPr>
              <a:cxnSpLocks/>
            </p:cNvCxnSpPr>
            <p:nvPr/>
          </p:nvCxnSpPr>
          <p:spPr>
            <a:xfrm>
              <a:off x="1097280" y="3230880"/>
              <a:ext cx="219456" cy="475513"/>
            </a:xfrm>
            <a:prstGeom prst="straightConnector1">
              <a:avLst/>
            </a:prstGeom>
            <a:ln w="381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3FF39D30-4649-CC4D-B004-F55757FC4AEF}"/>
              </a:ext>
            </a:extLst>
          </p:cNvPr>
          <p:cNvSpPr txBox="1"/>
          <p:nvPr/>
        </p:nvSpPr>
        <p:spPr>
          <a:xfrm>
            <a:off x="6524391" y="4762285"/>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30/5</a:t>
            </a:r>
          </a:p>
        </p:txBody>
      </p:sp>
      <p:pic>
        <p:nvPicPr>
          <p:cNvPr id="9218" name="Heart shaped box of chocolates" descr="Chocolate, Food, Valentines">
            <a:extLst>
              <a:ext uri="{FF2B5EF4-FFF2-40B4-BE49-F238E27FC236}">
                <a16:creationId xmlns:a16="http://schemas.microsoft.com/office/drawing/2014/main" id="{8643071E-75A6-475E-B5B4-5A6F988DC2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0419" y="2616296"/>
            <a:ext cx="2601053" cy="20376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A1DE9A5-7150-42CD-BD62-5DB336BE9244}"/>
              </a:ext>
            </a:extLst>
          </p:cNvPr>
          <p:cNvSpPr txBox="1"/>
          <p:nvPr/>
        </p:nvSpPr>
        <p:spPr>
          <a:xfrm>
            <a:off x="9378505" y="4762284"/>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14/2</a:t>
            </a:r>
          </a:p>
        </p:txBody>
      </p:sp>
      <p:sp>
        <p:nvSpPr>
          <p:cNvPr id="15" name="TextBox 14">
            <a:extLst>
              <a:ext uri="{FF2B5EF4-FFF2-40B4-BE49-F238E27FC236}">
                <a16:creationId xmlns:a16="http://schemas.microsoft.com/office/drawing/2014/main" id="{69CF9E8F-2B69-4565-9B1B-70E974CCC53A}"/>
              </a:ext>
            </a:extLst>
          </p:cNvPr>
          <p:cNvSpPr txBox="1"/>
          <p:nvPr/>
        </p:nvSpPr>
        <p:spPr>
          <a:xfrm>
            <a:off x="211783" y="5502238"/>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 la musique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35A95F8-D206-4A2F-A6DC-EF98B215317B}"/>
              </a:ext>
            </a:extLst>
          </p:cNvPr>
          <p:cNvSpPr txBox="1"/>
          <p:nvPr/>
        </p:nvSpPr>
        <p:spPr>
          <a:xfrm>
            <a:off x="3025056" y="5502238"/>
            <a:ext cx="3315241" cy="400110"/>
          </a:xfrm>
          <a:prstGeom prst="rect">
            <a:avLst/>
          </a:prstGeom>
          <a:noFill/>
        </p:spPr>
        <p:txBody>
          <a:bodyPr wrap="square" rtlCol="0">
            <a:spAutoFit/>
          </a:bodyPr>
          <a:lstStyle/>
          <a:p>
            <a:pPr algn="ctr">
              <a:defRPr/>
            </a:pPr>
            <a:r>
              <a:rPr lang="en-US" sz="2000" dirty="0">
                <a:solidFill>
                  <a:srgbClr val="4472C4">
                    <a:lumMod val="50000"/>
                  </a:srgbClr>
                </a:solidFill>
              </a:rPr>
              <a:t>La fête des </a:t>
            </a:r>
            <a:r>
              <a:rPr lang="en-US" sz="2000" dirty="0" err="1">
                <a:solidFill>
                  <a:srgbClr val="4472C4">
                    <a:lumMod val="50000"/>
                  </a:srgbClr>
                </a:solidFill>
              </a:rPr>
              <a:t>amis</a:t>
            </a:r>
            <a:endParaRPr lang="en-US" sz="2000" dirty="0">
              <a:solidFill>
                <a:srgbClr val="4472C4">
                  <a:lumMod val="50000"/>
                </a:srgbClr>
              </a:solidFill>
            </a:endParaRPr>
          </a:p>
        </p:txBody>
      </p:sp>
      <p:sp>
        <p:nvSpPr>
          <p:cNvPr id="20" name="TextBox 19">
            <a:extLst>
              <a:ext uri="{FF2B5EF4-FFF2-40B4-BE49-F238E27FC236}">
                <a16:creationId xmlns:a16="http://schemas.microsoft.com/office/drawing/2014/main" id="{905099BD-4FE9-4812-8BED-2BCCC22C3030}"/>
              </a:ext>
            </a:extLst>
          </p:cNvPr>
          <p:cNvSpPr txBox="1"/>
          <p:nvPr/>
        </p:nvSpPr>
        <p:spPr>
          <a:xfrm>
            <a:off x="5636306" y="5505684"/>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des </a:t>
            </a:r>
            <a:r>
              <a:rPr lang="en-US" sz="2000" dirty="0" err="1">
                <a:solidFill>
                  <a:srgbClr val="4472C4">
                    <a:lumMod val="50000"/>
                  </a:srgbClr>
                </a:solidFill>
                <a:latin typeface="Century Gothic" panose="020F0302020204030204"/>
              </a:rPr>
              <a:t>mères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F4E390CB-5CA0-4D4C-BD45-77DDF88303CA}"/>
              </a:ext>
            </a:extLst>
          </p:cNvPr>
          <p:cNvSpPr txBox="1"/>
          <p:nvPr/>
        </p:nvSpPr>
        <p:spPr>
          <a:xfrm>
            <a:off x="8490420" y="5496042"/>
            <a:ext cx="3315241" cy="400110"/>
          </a:xfrm>
          <a:prstGeom prst="rect">
            <a:avLst/>
          </a:prstGeom>
          <a:noFill/>
        </p:spPr>
        <p:txBody>
          <a:bodyPr wrap="square" rtlCol="0">
            <a:spAutoFit/>
          </a:bodyPr>
          <a:lstStyle/>
          <a:p>
            <a:pPr algn="ctr">
              <a:defRPr/>
            </a:pPr>
            <a:r>
              <a:rPr lang="en-US" sz="2000" dirty="0">
                <a:solidFill>
                  <a:srgbClr val="4472C4">
                    <a:lumMod val="50000"/>
                  </a:srgbClr>
                </a:solidFill>
              </a:rPr>
              <a:t>la Saint-Valentin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BEDFE9B6-8D87-4608-97E1-D81DE41C9B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7024" y="3158100"/>
            <a:ext cx="1440000" cy="1440000"/>
          </a:xfrm>
          <a:prstGeom prst="rect">
            <a:avLst/>
          </a:prstGeom>
        </p:spPr>
      </p:pic>
      <p:pic>
        <p:nvPicPr>
          <p:cNvPr id="23" name="Sophie" descr="A picture containing toy, doll&#10;&#10;Description automatically generated">
            <a:extLst>
              <a:ext uri="{FF2B5EF4-FFF2-40B4-BE49-F238E27FC236}">
                <a16:creationId xmlns:a16="http://schemas.microsoft.com/office/drawing/2014/main" id="{CA50C68D-6770-4E32-9DDD-6614A8D13D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3168" y="3022379"/>
            <a:ext cx="1575721" cy="1575721"/>
          </a:xfrm>
          <a:prstGeom prst="rect">
            <a:avLst/>
          </a:prstGeom>
        </p:spPr>
      </p:pic>
    </p:spTree>
    <p:extLst>
      <p:ext uri="{BB962C8B-B14F-4D97-AF65-F5344CB8AC3E}">
        <p14:creationId xmlns:p14="http://schemas.microsoft.com/office/powerpoint/2010/main" val="293273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Rolecards</a:t>
            </a:r>
            <a:r>
              <a:rPr lang="en-GB" sz="3600" b="1" dirty="0">
                <a:solidFill>
                  <a:schemeClr val="bg1"/>
                </a:solidFill>
              </a:rPr>
              <a:t> for printing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544927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du travail,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a:t>
            </a:r>
            <a:r>
              <a:rPr lang="en-US" sz="2400" dirty="0">
                <a:solidFill>
                  <a:srgbClr val="4472C4">
                    <a:lumMod val="50000"/>
                  </a:srgbClr>
                </a:solidFill>
              </a:rPr>
              <a:t>des </a:t>
            </a:r>
            <a:r>
              <a:rPr lang="en-US" sz="2400" dirty="0" err="1">
                <a:solidFill>
                  <a:srgbClr val="4472C4">
                    <a:lumMod val="50000"/>
                  </a:srgbClr>
                </a:solidFill>
              </a:rPr>
              <a:t>musées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pères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a:p>
            <a:pPr marL="457200" indent="-457200">
              <a:buFont typeface="+mj-lt"/>
              <a:buAutoNum type="arabicPeriod"/>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secrétaires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a:t>
            </a:r>
          </a:p>
        </p:txBody>
      </p:sp>
      <p:sp>
        <p:nvSpPr>
          <p:cNvPr id="9" name="TextBox 8">
            <a:extLst>
              <a:ext uri="{FF2B5EF4-FFF2-40B4-BE49-F238E27FC236}">
                <a16:creationId xmlns:a16="http://schemas.microsoft.com/office/drawing/2014/main" id="{5125252E-604C-43FF-93C5-735FDB90938E}"/>
              </a:ext>
            </a:extLst>
          </p:cNvPr>
          <p:cNvSpPr txBox="1"/>
          <p:nvPr/>
        </p:nvSpPr>
        <p:spPr>
          <a:xfrm>
            <a:off x="5961888" y="1323449"/>
            <a:ext cx="56798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indent="-457200">
              <a:buFont typeface="+mj-lt"/>
              <a:buAutoNum type="arabicPeriod"/>
              <a:defRPr/>
            </a:pPr>
            <a:r>
              <a:rPr lang="en-US" sz="2400" dirty="0">
                <a:solidFill>
                  <a:srgbClr val="4472C4">
                    <a:lumMod val="50000"/>
                  </a:srgbClr>
                </a:solidFill>
              </a:rPr>
              <a:t>La Saint-Valentin,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lang="en-US" sz="2400" dirty="0">
                <a:solidFill>
                  <a:srgbClr val="4472C4">
                    <a:lumMod val="50000"/>
                  </a:srgbClr>
                </a:solidFill>
                <a:latin typeface="Century Gothic" panose="020F0302020204030204"/>
              </a:rPr>
              <a:t>f</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lang="en-US" sz="2400" dirty="0" err="1">
                <a:solidFill>
                  <a:srgbClr val="4472C4">
                    <a:lumMod val="50000"/>
                  </a:srgbClr>
                </a:solidFill>
                <a:latin typeface="Century Gothic" panose="020F0302020204030204"/>
              </a:rPr>
              <a:t>mère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lang="en-US" sz="2400" dirty="0">
                <a:solidFill>
                  <a:srgbClr val="4472C4">
                    <a:lumMod val="50000"/>
                  </a:srgbClr>
                </a:solidFill>
              </a:rPr>
              <a:t>La fête des </a:t>
            </a:r>
            <a:r>
              <a:rPr lang="en-US" sz="2400" dirty="0" err="1">
                <a:solidFill>
                  <a:srgbClr val="4472C4">
                    <a:lumMod val="50000"/>
                  </a:srgbClr>
                </a:solidFill>
              </a:rPr>
              <a:t>amis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 la musique,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p:txBody>
      </p:sp>
      <p:sp>
        <p:nvSpPr>
          <p:cNvPr id="10" name="TextBox 9">
            <a:extLst>
              <a:ext uri="{FF2B5EF4-FFF2-40B4-BE49-F238E27FC236}">
                <a16:creationId xmlns:a16="http://schemas.microsoft.com/office/drawing/2014/main" id="{D0F770CB-91D2-4E55-AD8E-52244019148E}"/>
              </a:ext>
            </a:extLst>
          </p:cNvPr>
          <p:cNvSpPr txBox="1"/>
          <p:nvPr/>
        </p:nvSpPr>
        <p:spPr>
          <a:xfrm>
            <a:off x="179999" y="3631773"/>
            <a:ext cx="544927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du travail,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a:t>
            </a:r>
            <a:r>
              <a:rPr lang="en-US" sz="2400" dirty="0">
                <a:solidFill>
                  <a:srgbClr val="4472C4">
                    <a:lumMod val="50000"/>
                  </a:srgbClr>
                </a:solidFill>
              </a:rPr>
              <a:t>des </a:t>
            </a:r>
            <a:r>
              <a:rPr lang="en-US" sz="2400" dirty="0" err="1">
                <a:solidFill>
                  <a:srgbClr val="4472C4">
                    <a:lumMod val="50000"/>
                  </a:srgbClr>
                </a:solidFill>
              </a:rPr>
              <a:t>musées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pères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a:p>
            <a:pPr marL="457200" indent="-457200">
              <a:buFont typeface="+mj-lt"/>
              <a:buAutoNum type="arabicPeriod"/>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secrétaires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a:t>
            </a:r>
          </a:p>
        </p:txBody>
      </p:sp>
      <p:sp>
        <p:nvSpPr>
          <p:cNvPr id="11" name="TextBox 10">
            <a:extLst>
              <a:ext uri="{FF2B5EF4-FFF2-40B4-BE49-F238E27FC236}">
                <a16:creationId xmlns:a16="http://schemas.microsoft.com/office/drawing/2014/main" id="{3B9E4A04-BD2A-41E6-8DD8-B21431D19F8D}"/>
              </a:ext>
            </a:extLst>
          </p:cNvPr>
          <p:cNvSpPr txBox="1"/>
          <p:nvPr/>
        </p:nvSpPr>
        <p:spPr>
          <a:xfrm>
            <a:off x="5961888" y="3710143"/>
            <a:ext cx="56798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indent="-457200">
              <a:buFont typeface="+mj-lt"/>
              <a:buAutoNum type="arabicPeriod"/>
              <a:defRPr/>
            </a:pPr>
            <a:r>
              <a:rPr lang="en-US" sz="2400" dirty="0">
                <a:solidFill>
                  <a:srgbClr val="4472C4">
                    <a:lumMod val="50000"/>
                  </a:srgbClr>
                </a:solidFill>
              </a:rPr>
              <a:t>La Saint-Valentin,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des </a:t>
            </a:r>
            <a:r>
              <a:rPr lang="en-US" sz="2400" dirty="0" err="1">
                <a:solidFill>
                  <a:srgbClr val="4472C4">
                    <a:lumMod val="50000"/>
                  </a:srgbClr>
                </a:solidFill>
                <a:latin typeface="Century Gothic" panose="020F0302020204030204"/>
              </a:rPr>
              <a:t>mère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lang="en-US" sz="2400" dirty="0">
                <a:solidFill>
                  <a:srgbClr val="4472C4">
                    <a:lumMod val="50000"/>
                  </a:srgbClr>
                </a:solidFill>
              </a:rPr>
              <a:t>La fête des </a:t>
            </a:r>
            <a:r>
              <a:rPr lang="en-US" sz="2400" dirty="0" err="1">
                <a:solidFill>
                  <a:srgbClr val="4472C4">
                    <a:lumMod val="50000"/>
                  </a:srgbClr>
                </a:solidFill>
              </a:rPr>
              <a:t>amis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 la musique,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p:txBody>
      </p:sp>
    </p:spTree>
    <p:extLst>
      <p:ext uri="{BB962C8B-B14F-4D97-AF65-F5344CB8AC3E}">
        <p14:creationId xmlns:p14="http://schemas.microsoft.com/office/powerpoint/2010/main" val="1053338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1D9A3C0-4211-4330-9A24-4371F92E8201}"/>
              </a:ext>
            </a:extLst>
          </p:cNvPr>
          <p:cNvSpPr/>
          <p:nvPr/>
        </p:nvSpPr>
        <p:spPr>
          <a:xfrm>
            <a:off x="6754397" y="296864"/>
            <a:ext cx="3587618" cy="41319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*l’anniversaire (m) </a:t>
            </a:r>
            <a:r>
              <a:rPr lang="fr-FR" dirty="0"/>
              <a:t>= </a:t>
            </a:r>
            <a:r>
              <a:rPr lang="fr-FR" dirty="0" err="1"/>
              <a:t>birthday</a:t>
            </a:r>
            <a:endParaRPr lang="fr-FR" dirty="0"/>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date </a:t>
            </a:r>
            <a:r>
              <a:rPr lang="en-GB" sz="3600" b="1" dirty="0" err="1">
                <a:solidFill>
                  <a:schemeClr val="bg1"/>
                </a:solidFill>
              </a:rPr>
              <a:t>importante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F932CA3E-E6F1-4540-AB1E-9A4A5A3BD047}"/>
              </a:ext>
            </a:extLst>
          </p:cNvPr>
          <p:cNvSpPr/>
          <p:nvPr/>
        </p:nvSpPr>
        <p:spPr>
          <a:xfrm>
            <a:off x="7973940" y="2283595"/>
            <a:ext cx="1696080" cy="389878"/>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I </a:t>
            </a:r>
            <a:r>
              <a:rPr lang="fr-FR" sz="2000" dirty="0" err="1">
                <a:solidFill>
                  <a:schemeClr val="bg1"/>
                </a:solidFill>
              </a:rPr>
              <a:t>prefer</a:t>
            </a:r>
            <a:endParaRPr lang="fr-FR" sz="2000" dirty="0">
              <a:solidFill>
                <a:schemeClr val="bg1"/>
              </a:solidFill>
            </a:endParaRPr>
          </a:p>
        </p:txBody>
      </p:sp>
      <p:sp>
        <p:nvSpPr>
          <p:cNvPr id="17" name="Rectangle: Rounded Corners 16">
            <a:extLst>
              <a:ext uri="{FF2B5EF4-FFF2-40B4-BE49-F238E27FC236}">
                <a16:creationId xmlns:a16="http://schemas.microsoft.com/office/drawing/2014/main" id="{CB74AF5B-7CFD-4676-ACB7-ECB8F2637D0C}"/>
              </a:ext>
            </a:extLst>
          </p:cNvPr>
          <p:cNvSpPr/>
          <p:nvPr/>
        </p:nvSpPr>
        <p:spPr>
          <a:xfrm>
            <a:off x="9825360" y="2281606"/>
            <a:ext cx="1270752" cy="399600"/>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first (m)</a:t>
            </a:r>
          </a:p>
        </p:txBody>
      </p:sp>
      <p:sp>
        <p:nvSpPr>
          <p:cNvPr id="22" name="Rectangle: Rounded Corners 21">
            <a:extLst>
              <a:ext uri="{FF2B5EF4-FFF2-40B4-BE49-F238E27FC236}">
                <a16:creationId xmlns:a16="http://schemas.microsoft.com/office/drawing/2014/main" id="{F032C84D-655F-45E1-BE01-C06797F77479}"/>
              </a:ext>
            </a:extLst>
          </p:cNvPr>
          <p:cNvSpPr/>
          <p:nvPr/>
        </p:nvSpPr>
        <p:spPr>
          <a:xfrm>
            <a:off x="7973940" y="3053017"/>
            <a:ext cx="915792" cy="399600"/>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date</a:t>
            </a:r>
          </a:p>
        </p:txBody>
      </p:sp>
      <p:sp>
        <p:nvSpPr>
          <p:cNvPr id="18" name="Rectangle: Rounded Corners 17">
            <a:extLst>
              <a:ext uri="{FF2B5EF4-FFF2-40B4-BE49-F238E27FC236}">
                <a16:creationId xmlns:a16="http://schemas.microsoft.com/office/drawing/2014/main" id="{637F7D95-EB1E-4765-9D11-60049AD8955F}"/>
              </a:ext>
            </a:extLst>
          </p:cNvPr>
          <p:cNvSpPr/>
          <p:nvPr/>
        </p:nvSpPr>
        <p:spPr>
          <a:xfrm>
            <a:off x="9029568" y="2911709"/>
            <a:ext cx="2066544" cy="649457"/>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to </a:t>
            </a:r>
            <a:r>
              <a:rPr lang="fr-FR" sz="2000" dirty="0" err="1">
                <a:solidFill>
                  <a:schemeClr val="bg1"/>
                </a:solidFill>
              </a:rPr>
              <a:t>celebrate</a:t>
            </a:r>
            <a:r>
              <a:rPr lang="fr-FR" sz="2000" dirty="0">
                <a:solidFill>
                  <a:schemeClr val="bg1"/>
                </a:solidFill>
              </a:rPr>
              <a:t>, </a:t>
            </a:r>
            <a:r>
              <a:rPr lang="fr-FR" sz="2000" dirty="0" err="1">
                <a:solidFill>
                  <a:schemeClr val="bg1"/>
                </a:solidFill>
              </a:rPr>
              <a:t>celebrating</a:t>
            </a:r>
            <a:endParaRPr lang="fr-FR" sz="2000" dirty="0">
              <a:solidFill>
                <a:schemeClr val="bg1"/>
              </a:solidFill>
            </a:endParaRPr>
          </a:p>
        </p:txBody>
      </p:sp>
      <p:sp>
        <p:nvSpPr>
          <p:cNvPr id="26" name="Rectangle: Rounded Corners 25">
            <a:extLst>
              <a:ext uri="{FF2B5EF4-FFF2-40B4-BE49-F238E27FC236}">
                <a16:creationId xmlns:a16="http://schemas.microsoft.com/office/drawing/2014/main" id="{375C3FB7-8DA6-4B2A-8428-F1E360F753D8}"/>
              </a:ext>
            </a:extLst>
          </p:cNvPr>
          <p:cNvSpPr/>
          <p:nvPr/>
        </p:nvSpPr>
        <p:spPr>
          <a:xfrm>
            <a:off x="7973940" y="3644931"/>
            <a:ext cx="1601700" cy="649456"/>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everyone</a:t>
            </a:r>
            <a:r>
              <a:rPr lang="fr-FR" sz="2000" dirty="0">
                <a:solidFill>
                  <a:schemeClr val="bg1"/>
                </a:solidFill>
              </a:rPr>
              <a:t>, </a:t>
            </a:r>
            <a:r>
              <a:rPr lang="fr-FR" sz="2000" dirty="0" err="1">
                <a:solidFill>
                  <a:schemeClr val="bg1"/>
                </a:solidFill>
              </a:rPr>
              <a:t>you</a:t>
            </a:r>
            <a:r>
              <a:rPr lang="fr-FR" sz="2000" dirty="0">
                <a:solidFill>
                  <a:schemeClr val="bg1"/>
                </a:solidFill>
              </a:rPr>
              <a:t>, one</a:t>
            </a:r>
          </a:p>
        </p:txBody>
      </p:sp>
      <p:sp>
        <p:nvSpPr>
          <p:cNvPr id="24" name="Rectangle: Rounded Corners 23">
            <a:extLst>
              <a:ext uri="{FF2B5EF4-FFF2-40B4-BE49-F238E27FC236}">
                <a16:creationId xmlns:a16="http://schemas.microsoft.com/office/drawing/2014/main" id="{9863D637-0C78-4D3C-941A-091E66D41BE8}"/>
              </a:ext>
            </a:extLst>
          </p:cNvPr>
          <p:cNvSpPr/>
          <p:nvPr/>
        </p:nvSpPr>
        <p:spPr>
          <a:xfrm>
            <a:off x="9825360" y="3699868"/>
            <a:ext cx="1270752" cy="399600"/>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twenty</a:t>
            </a:r>
            <a:endParaRPr lang="fr-FR" sz="2000" dirty="0">
              <a:solidFill>
                <a:schemeClr val="bg1"/>
              </a:solidFill>
            </a:endParaRPr>
          </a:p>
        </p:txBody>
      </p:sp>
      <p:sp>
        <p:nvSpPr>
          <p:cNvPr id="19" name="Rectangle: Rounded Corners 18">
            <a:extLst>
              <a:ext uri="{FF2B5EF4-FFF2-40B4-BE49-F238E27FC236}">
                <a16:creationId xmlns:a16="http://schemas.microsoft.com/office/drawing/2014/main" id="{70B3DEEE-EAF0-4B8D-896B-3B3288D1FE10}"/>
              </a:ext>
            </a:extLst>
          </p:cNvPr>
          <p:cNvSpPr/>
          <p:nvPr/>
        </p:nvSpPr>
        <p:spPr>
          <a:xfrm>
            <a:off x="10019812" y="4238170"/>
            <a:ext cx="1072524" cy="399600"/>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event</a:t>
            </a:r>
            <a:endParaRPr lang="fr-FR" sz="2000" dirty="0">
              <a:solidFill>
                <a:schemeClr val="bg1"/>
              </a:solidFill>
            </a:endParaRPr>
          </a:p>
        </p:txBody>
      </p:sp>
      <p:sp>
        <p:nvSpPr>
          <p:cNvPr id="25" name="Rectangle: Rounded Corners 24">
            <a:extLst>
              <a:ext uri="{FF2B5EF4-FFF2-40B4-BE49-F238E27FC236}">
                <a16:creationId xmlns:a16="http://schemas.microsoft.com/office/drawing/2014/main" id="{4785B314-8FC8-40C0-AEBA-C5064CF75596}"/>
              </a:ext>
            </a:extLst>
          </p:cNvPr>
          <p:cNvSpPr/>
          <p:nvPr/>
        </p:nvSpPr>
        <p:spPr>
          <a:xfrm>
            <a:off x="7973940" y="4525959"/>
            <a:ext cx="873120" cy="399600"/>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May</a:t>
            </a:r>
          </a:p>
        </p:txBody>
      </p:sp>
      <p:sp>
        <p:nvSpPr>
          <p:cNvPr id="23" name="Rectangle: Rounded Corners 22">
            <a:extLst>
              <a:ext uri="{FF2B5EF4-FFF2-40B4-BE49-F238E27FC236}">
                <a16:creationId xmlns:a16="http://schemas.microsoft.com/office/drawing/2014/main" id="{18F27F72-4FA7-4F18-B248-22793AC797CE}"/>
              </a:ext>
            </a:extLst>
          </p:cNvPr>
          <p:cNvSpPr/>
          <p:nvPr/>
        </p:nvSpPr>
        <p:spPr>
          <a:xfrm>
            <a:off x="8954514" y="4729791"/>
            <a:ext cx="1431012" cy="399600"/>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tradition</a:t>
            </a:r>
          </a:p>
        </p:txBody>
      </p:sp>
      <p:pic>
        <p:nvPicPr>
          <p:cNvPr id="5" name="Sophie" descr="A picture containing toy, doll&#10;&#10;Description automatically generated">
            <a:extLst>
              <a:ext uri="{FF2B5EF4-FFF2-40B4-BE49-F238E27FC236}">
                <a16:creationId xmlns:a16="http://schemas.microsoft.com/office/drawing/2014/main" id="{212D62CE-5365-4470-AA51-658C119EF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39" y="4427617"/>
            <a:ext cx="1926337" cy="1926337"/>
          </a:xfrm>
          <a:prstGeom prst="rect">
            <a:avLst/>
          </a:prstGeom>
        </p:spPr>
      </p:pic>
      <p:sp>
        <p:nvSpPr>
          <p:cNvPr id="2" name="Speech Bubble: Rectangle 1">
            <a:extLst>
              <a:ext uri="{FF2B5EF4-FFF2-40B4-BE49-F238E27FC236}">
                <a16:creationId xmlns:a16="http://schemas.microsoft.com/office/drawing/2014/main" id="{92B1BDF7-4722-493C-BD48-62906E083618}"/>
              </a:ext>
            </a:extLst>
          </p:cNvPr>
          <p:cNvSpPr/>
          <p:nvPr/>
        </p:nvSpPr>
        <p:spPr>
          <a:xfrm>
            <a:off x="362463" y="1376503"/>
            <a:ext cx="4543168" cy="543713"/>
          </a:xfrm>
          <a:prstGeom prst="wedgeRectCallout">
            <a:avLst>
              <a:gd name="adj1" fmla="val -47938"/>
              <a:gd name="adj2" fmla="val 7819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Q</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uelle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 la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date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aujourd'hui ?</a:t>
            </a:r>
          </a:p>
        </p:txBody>
      </p:sp>
      <p:pic>
        <p:nvPicPr>
          <p:cNvPr id="15" name="Léa">
            <a:extLst>
              <a:ext uri="{FF2B5EF4-FFF2-40B4-BE49-F238E27FC236}">
                <a16:creationId xmlns:a16="http://schemas.microsoft.com/office/drawing/2014/main" id="{2CE818B2-3EC4-4BA3-9B12-B8ACDCE8BA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213" y="4454047"/>
            <a:ext cx="1926337" cy="1926337"/>
          </a:xfrm>
          <a:prstGeom prst="rect">
            <a:avLst/>
          </a:prstGeom>
        </p:spPr>
      </p:pic>
      <p:sp>
        <p:nvSpPr>
          <p:cNvPr id="10" name="Speech Bubble: Rectangle 9">
            <a:extLst>
              <a:ext uri="{FF2B5EF4-FFF2-40B4-BE49-F238E27FC236}">
                <a16:creationId xmlns:a16="http://schemas.microsoft.com/office/drawing/2014/main" id="{42E1669C-386D-43A7-9427-46C6EDA1B0AE}"/>
              </a:ext>
            </a:extLst>
          </p:cNvPr>
          <p:cNvSpPr/>
          <p:nvPr/>
        </p:nvSpPr>
        <p:spPr>
          <a:xfrm>
            <a:off x="1558568" y="2157811"/>
            <a:ext cx="4982083" cy="543713"/>
          </a:xfrm>
          <a:prstGeom prst="wedgeRectCallout">
            <a:avLst>
              <a:gd name="adj1" fmla="val 45044"/>
              <a:gd name="adj2" fmla="val 80439"/>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Euh … c’est le </a:t>
            </a:r>
            <a:r>
              <a:rPr lang="fr-FR" sz="2000" b="1" dirty="0">
                <a:solidFill>
                  <a:srgbClr val="EE6000"/>
                </a:solidFill>
                <a:latin typeface="Century Gothic" panose="020F0302020204030204"/>
              </a:rPr>
              <a:t>premier mai</a:t>
            </a:r>
            <a:r>
              <a:rPr lang="fr-FR" sz="2000" dirty="0">
                <a:solidFill>
                  <a:srgbClr val="4472C4">
                    <a:lumMod val="50000"/>
                  </a:srgbClr>
                </a:solidFill>
                <a:latin typeface="Century Gothic" panose="020F0302020204030204"/>
              </a:rPr>
              <a:t>. Pourquoi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10">
            <a:extLst>
              <a:ext uri="{FF2B5EF4-FFF2-40B4-BE49-F238E27FC236}">
                <a16:creationId xmlns:a16="http://schemas.microsoft.com/office/drawing/2014/main" id="{A1F99181-CA6C-456E-AD61-3A4F4DBDF7A3}"/>
              </a:ext>
            </a:extLst>
          </p:cNvPr>
          <p:cNvSpPr/>
          <p:nvPr/>
        </p:nvSpPr>
        <p:spPr>
          <a:xfrm>
            <a:off x="775591" y="2944164"/>
            <a:ext cx="3297936" cy="543713"/>
          </a:xfrm>
          <a:prstGeom prst="wedgeRectCallout">
            <a:avLst>
              <a:gd name="adj1" fmla="val -47037"/>
              <a:gd name="adj2" fmla="val 66985"/>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anniversaire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Speech Bubble: Rectangle 11">
            <a:extLst>
              <a:ext uri="{FF2B5EF4-FFF2-40B4-BE49-F238E27FC236}">
                <a16:creationId xmlns:a16="http://schemas.microsoft.com/office/drawing/2014/main" id="{B91F7515-B088-4ABD-A72C-43E87F6B806C}"/>
              </a:ext>
            </a:extLst>
          </p:cNvPr>
          <p:cNvSpPr/>
          <p:nvPr/>
        </p:nvSpPr>
        <p:spPr>
          <a:xfrm>
            <a:off x="1475162" y="3691344"/>
            <a:ext cx="5279235" cy="878958"/>
          </a:xfrm>
          <a:prstGeom prst="wedgeRectCallout">
            <a:avLst>
              <a:gd name="adj1" fmla="val 44298"/>
              <a:gd name="adj2" fmla="val 66892"/>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doit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célébrer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 y a un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événement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soir</a:t>
            </a:r>
            <a:r>
              <a:rPr lang="en-US" sz="2000" dirty="0">
                <a:solidFill>
                  <a:srgbClr val="4472C4">
                    <a:lumMod val="50000"/>
                  </a:srgbClr>
                </a:solidFill>
                <a:latin typeface="Century Gothic" panose="020F0302020204030204"/>
              </a:rPr>
              <a:t> dans </a:t>
            </a:r>
            <a:r>
              <a:rPr lang="en-US" sz="2000" b="1" dirty="0" err="1">
                <a:solidFill>
                  <a:srgbClr val="EE6000"/>
                </a:solidFill>
                <a:latin typeface="Century Gothic" panose="020F0302020204030204"/>
              </a:rPr>
              <a:t>vingt</a:t>
            </a:r>
            <a:r>
              <a:rPr lang="en-US" sz="2000" dirty="0">
                <a:solidFill>
                  <a:srgbClr val="4472C4">
                    <a:lumMod val="50000"/>
                  </a:srgbClr>
                </a:solidFill>
                <a:latin typeface="Century Gothic" panose="020F0302020204030204"/>
              </a:rPr>
              <a:t> minutes.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12">
            <a:extLst>
              <a:ext uri="{FF2B5EF4-FFF2-40B4-BE49-F238E27FC236}">
                <a16:creationId xmlns:a16="http://schemas.microsoft.com/office/drawing/2014/main" id="{A7A03F1F-E837-4CB1-BB7E-8FE46C2BF0D4}"/>
              </a:ext>
            </a:extLst>
          </p:cNvPr>
          <p:cNvSpPr/>
          <p:nvPr/>
        </p:nvSpPr>
        <p:spPr>
          <a:xfrm>
            <a:off x="1363568" y="4822305"/>
            <a:ext cx="4597305" cy="752916"/>
          </a:xfrm>
          <a:prstGeom prst="wedgeRectCallout">
            <a:avLst>
              <a:gd name="adj1" fmla="val -46305"/>
              <a:gd name="adj2" fmla="val 65615"/>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rgbClr val="EE6000"/>
                </a:solidFill>
                <a:latin typeface="Century Gothic" panose="020F0302020204030204"/>
              </a:rPr>
              <a:t>Je</a:t>
            </a:r>
            <a:r>
              <a:rPr lang="en-US" sz="2000" dirty="0">
                <a:solidFill>
                  <a:srgbClr val="4472C4">
                    <a:lumMod val="50000"/>
                  </a:srgbClr>
                </a:solidFill>
                <a:latin typeface="Century Gothic" panose="020F0302020204030204"/>
              </a:rPr>
              <a:t> </a:t>
            </a:r>
            <a:r>
              <a:rPr lang="en-US" sz="2000" b="1" dirty="0" err="1">
                <a:solidFill>
                  <a:srgbClr val="EE6000"/>
                </a:solidFill>
                <a:latin typeface="Century Gothic" panose="020F0302020204030204"/>
              </a:rPr>
              <a:t>préfère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rester</a:t>
            </a:r>
            <a:r>
              <a:rPr lang="en-US" sz="2000" dirty="0">
                <a:solidFill>
                  <a:srgbClr val="4472C4">
                    <a:lumMod val="50000"/>
                  </a:srgbClr>
                </a:solidFill>
                <a:latin typeface="Century Gothic" panose="020F0302020204030204"/>
              </a:rPr>
              <a:t> à la </a:t>
            </a:r>
            <a:r>
              <a:rPr lang="en-US" sz="2000" dirty="0" err="1">
                <a:solidFill>
                  <a:srgbClr val="4472C4">
                    <a:lumMod val="50000"/>
                  </a:srgbClr>
                </a:solidFill>
                <a:latin typeface="Century Gothic" panose="020F0302020204030204"/>
              </a:rPr>
              <a:t>maison</a:t>
            </a:r>
            <a:r>
              <a:rPr lang="en-US" sz="2000" dirty="0">
                <a:solidFill>
                  <a:srgbClr val="4472C4">
                    <a:lumMod val="50000"/>
                  </a:srgbClr>
                </a:solidFill>
                <a:latin typeface="Century Gothic" panose="020F0302020204030204"/>
              </a:rPr>
              <a:t>.</a:t>
            </a:r>
          </a:p>
          <a:p>
            <a:pPr marR="0" lvl="0" algn="ctr" defTabSz="914400" rtl="0" eaLnBrk="1" fontAlgn="auto" latinLnBrk="0" hangingPunct="1">
              <a:lnSpc>
                <a:spcPct val="100000"/>
              </a:lnSpc>
              <a:spcBef>
                <a:spcPts val="0"/>
              </a:spcBef>
              <a:spcAft>
                <a:spcPts val="0"/>
              </a:spcAft>
              <a:buClrTx/>
              <a:buSzTx/>
              <a:tabLst/>
              <a:defRPr/>
            </a:pPr>
            <a:r>
              <a:rPr lang="fr-FR" sz="2000" dirty="0">
                <a:solidFill>
                  <a:srgbClr val="4472C4">
                    <a:lumMod val="50000"/>
                  </a:srgbClr>
                </a:solidFill>
                <a:latin typeface="Century Gothic" panose="020F0302020204030204"/>
              </a:rPr>
              <a:t>C'est une </a:t>
            </a:r>
            <a:r>
              <a:rPr lang="fr-FR" sz="2000" b="1" dirty="0">
                <a:solidFill>
                  <a:srgbClr val="EE6000"/>
                </a:solidFill>
                <a:latin typeface="Century Gothic" panose="020F0302020204030204"/>
              </a:rPr>
              <a:t>tradition</a:t>
            </a:r>
            <a:r>
              <a:rPr lang="fr-FR" sz="2000" dirty="0">
                <a:solidFill>
                  <a:srgbClr val="4472C4">
                    <a:lumMod val="50000"/>
                  </a:srgbClr>
                </a:solidFill>
                <a:latin typeface="Century Gothic" panose="020F0302020204030204"/>
              </a:rPr>
              <a:t> dans ma famille.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333F0B2-F431-4DB4-A144-B6E5FB1B771B}"/>
              </a:ext>
            </a:extLst>
          </p:cNvPr>
          <p:cNvSpPr/>
          <p:nvPr/>
        </p:nvSpPr>
        <p:spPr>
          <a:xfrm>
            <a:off x="2293272" y="1494818"/>
            <a:ext cx="64617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a:t>
            </a:r>
          </a:p>
        </p:txBody>
      </p:sp>
      <p:sp>
        <p:nvSpPr>
          <p:cNvPr id="28" name="Rectangle 27">
            <a:extLst>
              <a:ext uri="{FF2B5EF4-FFF2-40B4-BE49-F238E27FC236}">
                <a16:creationId xmlns:a16="http://schemas.microsoft.com/office/drawing/2014/main" id="{1F18696B-4BA8-48C6-B7AC-F623749407D4}"/>
              </a:ext>
            </a:extLst>
          </p:cNvPr>
          <p:cNvSpPr/>
          <p:nvPr/>
        </p:nvSpPr>
        <p:spPr>
          <a:xfrm>
            <a:off x="3423690" y="2242425"/>
            <a:ext cx="1030259"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a:t>
            </a:r>
          </a:p>
        </p:txBody>
      </p:sp>
      <p:sp>
        <p:nvSpPr>
          <p:cNvPr id="29" name="Rectangle 28">
            <a:extLst>
              <a:ext uri="{FF2B5EF4-FFF2-40B4-BE49-F238E27FC236}">
                <a16:creationId xmlns:a16="http://schemas.microsoft.com/office/drawing/2014/main" id="{CCE9617A-E09A-4456-A2BC-2013D229D7FD}"/>
              </a:ext>
            </a:extLst>
          </p:cNvPr>
          <p:cNvSpPr/>
          <p:nvPr/>
        </p:nvSpPr>
        <p:spPr>
          <a:xfrm>
            <a:off x="4453949" y="2242425"/>
            <a:ext cx="516513"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a:t>
            </a:r>
          </a:p>
        </p:txBody>
      </p:sp>
      <p:sp>
        <p:nvSpPr>
          <p:cNvPr id="30" name="Rectangle 29">
            <a:extLst>
              <a:ext uri="{FF2B5EF4-FFF2-40B4-BE49-F238E27FC236}">
                <a16:creationId xmlns:a16="http://schemas.microsoft.com/office/drawing/2014/main" id="{00EEE253-06B1-4143-B4D3-951D7085FDBB}"/>
              </a:ext>
            </a:extLst>
          </p:cNvPr>
          <p:cNvSpPr/>
          <p:nvPr/>
        </p:nvSpPr>
        <p:spPr>
          <a:xfrm>
            <a:off x="1515716" y="3791574"/>
            <a:ext cx="516513"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a:t>
            </a:r>
          </a:p>
        </p:txBody>
      </p:sp>
      <p:sp>
        <p:nvSpPr>
          <p:cNvPr id="31" name="Rectangle 30">
            <a:extLst>
              <a:ext uri="{FF2B5EF4-FFF2-40B4-BE49-F238E27FC236}">
                <a16:creationId xmlns:a16="http://schemas.microsoft.com/office/drawing/2014/main" id="{666EFD82-5820-42C7-9FE0-AFC787DD2BFF}"/>
              </a:ext>
            </a:extLst>
          </p:cNvPr>
          <p:cNvSpPr/>
          <p:nvPr/>
        </p:nvSpPr>
        <p:spPr>
          <a:xfrm>
            <a:off x="2526161" y="3787351"/>
            <a:ext cx="1138775"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a:t>
            </a:r>
          </a:p>
        </p:txBody>
      </p:sp>
      <p:sp>
        <p:nvSpPr>
          <p:cNvPr id="32" name="Rectangle 31">
            <a:extLst>
              <a:ext uri="{FF2B5EF4-FFF2-40B4-BE49-F238E27FC236}">
                <a16:creationId xmlns:a16="http://schemas.microsoft.com/office/drawing/2014/main" id="{9A4663FD-A1AB-4BB0-9DB6-454648CF79D7}"/>
              </a:ext>
            </a:extLst>
          </p:cNvPr>
          <p:cNvSpPr/>
          <p:nvPr/>
        </p:nvSpPr>
        <p:spPr>
          <a:xfrm>
            <a:off x="4795924" y="3770852"/>
            <a:ext cx="145370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a:t>
            </a:r>
          </a:p>
        </p:txBody>
      </p:sp>
      <p:sp>
        <p:nvSpPr>
          <p:cNvPr id="33" name="Rectangle 32">
            <a:extLst>
              <a:ext uri="{FF2B5EF4-FFF2-40B4-BE49-F238E27FC236}">
                <a16:creationId xmlns:a16="http://schemas.microsoft.com/office/drawing/2014/main" id="{119EEA32-3211-41E1-A2EE-ABED61BC329B}"/>
              </a:ext>
            </a:extLst>
          </p:cNvPr>
          <p:cNvSpPr/>
          <p:nvPr/>
        </p:nvSpPr>
        <p:spPr>
          <a:xfrm>
            <a:off x="4712205" y="4108052"/>
            <a:ext cx="64617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a:t>
            </a:r>
          </a:p>
        </p:txBody>
      </p:sp>
      <p:sp>
        <p:nvSpPr>
          <p:cNvPr id="34" name="Rectangle 33">
            <a:extLst>
              <a:ext uri="{FF2B5EF4-FFF2-40B4-BE49-F238E27FC236}">
                <a16:creationId xmlns:a16="http://schemas.microsoft.com/office/drawing/2014/main" id="{1EBE469B-DB65-4E0D-8A7F-5A7802B3E0D5}"/>
              </a:ext>
            </a:extLst>
          </p:cNvPr>
          <p:cNvSpPr/>
          <p:nvPr/>
        </p:nvSpPr>
        <p:spPr>
          <a:xfrm>
            <a:off x="1776613" y="4871629"/>
            <a:ext cx="1384169" cy="35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__________</a:t>
            </a:r>
          </a:p>
        </p:txBody>
      </p:sp>
      <p:sp>
        <p:nvSpPr>
          <p:cNvPr id="35" name="Rectangle 34">
            <a:extLst>
              <a:ext uri="{FF2B5EF4-FFF2-40B4-BE49-F238E27FC236}">
                <a16:creationId xmlns:a16="http://schemas.microsoft.com/office/drawing/2014/main" id="{898AF1AE-8282-472F-9488-8261344678C6}"/>
              </a:ext>
            </a:extLst>
          </p:cNvPr>
          <p:cNvSpPr/>
          <p:nvPr/>
        </p:nvSpPr>
        <p:spPr>
          <a:xfrm>
            <a:off x="2672529" y="5227273"/>
            <a:ext cx="1076223" cy="329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a:t>
            </a:r>
          </a:p>
        </p:txBody>
      </p:sp>
      <p:sp>
        <p:nvSpPr>
          <p:cNvPr id="37" name="Rectangle: Rounded Corners 36">
            <a:extLst>
              <a:ext uri="{FF2B5EF4-FFF2-40B4-BE49-F238E27FC236}">
                <a16:creationId xmlns:a16="http://schemas.microsoft.com/office/drawing/2014/main" id="{50F54DCD-93DA-43D1-8BF3-6E20F7DC32BB}"/>
              </a:ext>
            </a:extLst>
          </p:cNvPr>
          <p:cNvSpPr/>
          <p:nvPr/>
        </p:nvSpPr>
        <p:spPr>
          <a:xfrm>
            <a:off x="6585943" y="146608"/>
            <a:ext cx="4015110" cy="204830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2000" dirty="0"/>
              <a:t>Can </a:t>
            </a:r>
            <a:r>
              <a:rPr lang="fr-FR" sz="2000" dirty="0" err="1"/>
              <a:t>you</a:t>
            </a:r>
            <a:r>
              <a:rPr lang="fr-FR" sz="2000" dirty="0"/>
              <a:t> fit the </a:t>
            </a:r>
            <a:r>
              <a:rPr lang="fr-FR" sz="2000" dirty="0" err="1"/>
              <a:t>following</a:t>
            </a:r>
            <a:r>
              <a:rPr lang="fr-FR" sz="2000" dirty="0"/>
              <a:t> </a:t>
            </a:r>
            <a:r>
              <a:rPr lang="fr-FR" sz="2000" dirty="0" err="1"/>
              <a:t>words</a:t>
            </a:r>
            <a:r>
              <a:rPr lang="fr-FR" sz="2000" dirty="0"/>
              <a:t> </a:t>
            </a:r>
            <a:r>
              <a:rPr lang="fr-FR" sz="2000" dirty="0" err="1"/>
              <a:t>into</a:t>
            </a:r>
            <a:r>
              <a:rPr lang="fr-FR" sz="2000" dirty="0"/>
              <a:t> the conversation?</a:t>
            </a:r>
          </a:p>
          <a:p>
            <a:pPr algn="ctr"/>
            <a:endParaRPr lang="fr-FR" sz="2000" dirty="0"/>
          </a:p>
          <a:p>
            <a:pPr algn="ctr"/>
            <a:r>
              <a:rPr lang="fr-FR" sz="2000" dirty="0"/>
              <a:t>April, </a:t>
            </a:r>
            <a:r>
              <a:rPr lang="fr-FR" sz="2000" dirty="0" err="1"/>
              <a:t>thirteen</a:t>
            </a:r>
            <a:r>
              <a:rPr lang="fr-FR" sz="2000" dirty="0"/>
              <a:t>, </a:t>
            </a:r>
            <a:r>
              <a:rPr lang="fr-FR" sz="2000" dirty="0" err="1"/>
              <a:t>January</a:t>
            </a:r>
            <a:r>
              <a:rPr lang="fr-FR" sz="2000" dirty="0"/>
              <a:t>,  </a:t>
            </a:r>
            <a:r>
              <a:rPr lang="fr-FR" sz="2000" dirty="0" err="1"/>
              <a:t>thirty</a:t>
            </a:r>
            <a:r>
              <a:rPr lang="fr-FR" sz="2000" dirty="0"/>
              <a:t>, first (f), June, March, </a:t>
            </a:r>
            <a:r>
              <a:rPr lang="fr-FR" sz="2000" dirty="0" err="1"/>
              <a:t>fourteen</a:t>
            </a:r>
            <a:r>
              <a:rPr lang="fr-FR" sz="2000" dirty="0"/>
              <a:t>, </a:t>
            </a:r>
            <a:r>
              <a:rPr lang="fr-FR" sz="2000" dirty="0" err="1"/>
              <a:t>sixteen</a:t>
            </a:r>
            <a:r>
              <a:rPr lang="fr-FR" sz="2000" dirty="0"/>
              <a:t>, </a:t>
            </a:r>
            <a:r>
              <a:rPr lang="fr-FR" sz="2000" dirty="0" err="1"/>
              <a:t>February</a:t>
            </a:r>
            <a:r>
              <a:rPr lang="fr-FR" sz="2000" dirty="0"/>
              <a:t>, </a:t>
            </a:r>
            <a:r>
              <a:rPr lang="fr-FR" sz="2000" dirty="0" err="1"/>
              <a:t>fifteen</a:t>
            </a:r>
            <a:endParaRPr lang="fr-FR" sz="2000" dirty="0"/>
          </a:p>
        </p:txBody>
      </p:sp>
    </p:spTree>
    <p:extLst>
      <p:ext uri="{BB962C8B-B14F-4D97-AF65-F5344CB8AC3E}">
        <p14:creationId xmlns:p14="http://schemas.microsoft.com/office/powerpoint/2010/main" val="21193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4"/>
                                        </p:tgtEl>
                                      </p:cBhvr>
                                    </p:animEffect>
                                    <p:set>
                                      <p:cBhvr>
                                        <p:cTn id="63" dur="1" fill="hold">
                                          <p:stCondLst>
                                            <p:cond delay="499"/>
                                          </p:stCondLst>
                                        </p:cTn>
                                        <p:tgtEl>
                                          <p:spTgt spid="34"/>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2" grpId="0" animBg="1"/>
      <p:bldP spid="18" grpId="0" animBg="1"/>
      <p:bldP spid="26" grpId="0" animBg="1"/>
      <p:bldP spid="24" grpId="0" animBg="1"/>
      <p:bldP spid="19" grpId="0" animBg="1"/>
      <p:bldP spid="25" grpId="0" animBg="1"/>
      <p:bldP spid="2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5361" y="1494256"/>
            <a:ext cx="8906850" cy="1062010"/>
          </a:xfrm>
        </p:spPr>
        <p:txBody>
          <a:bodyPr>
            <a:normAutofit fontScale="90000"/>
          </a:bodyPr>
          <a:lstStyle/>
          <a:p>
            <a:pPr algn="l"/>
            <a:r>
              <a:rPr lang="en-GB" sz="4000" b="1" dirty="0">
                <a:solidFill>
                  <a:prstClr val="white"/>
                </a:solidFill>
              </a:rPr>
              <a:t>Talking about how people celebrate</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01533" y="2542938"/>
            <a:ext cx="7748076" cy="886062"/>
          </a:xfrm>
        </p:spPr>
        <p:txBody>
          <a:bodyPr>
            <a:noAutofit/>
          </a:bodyPr>
          <a:lstStyle/>
          <a:p>
            <a:pPr algn="l"/>
            <a:r>
              <a:rPr lang="en-GB" sz="3000" dirty="0">
                <a:solidFill>
                  <a:prstClr val="white"/>
                </a:solidFill>
              </a:rPr>
              <a:t>pronoun 'on' with impersonal meaning ‘people/you/one’ </a:t>
            </a:r>
          </a:p>
          <a:p>
            <a:pPr algn="l"/>
            <a:r>
              <a:rPr lang="en-GB" sz="3000" dirty="0">
                <a:solidFill>
                  <a:prstClr val="white"/>
                </a:solidFill>
              </a:rPr>
              <a:t>SSCs [aim/</a:t>
            </a:r>
            <a:r>
              <a:rPr lang="en-GB" sz="3000" dirty="0" err="1">
                <a:solidFill>
                  <a:prstClr val="white"/>
                </a:solidFill>
              </a:rPr>
              <a:t>im</a:t>
            </a:r>
            <a:r>
              <a:rPr lang="en-GB" sz="3000" dirty="0">
                <a:solidFill>
                  <a:prstClr val="white"/>
                </a:solidFill>
              </a:rPr>
              <a:t>], [ain/in]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46856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97246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858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643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[ain/in] et [aim/in]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A6B90587-5ED0-4F63-B512-74BDA9722A46}"/>
              </a:ext>
            </a:extLst>
          </p:cNvPr>
          <p:cNvGrpSpPr/>
          <p:nvPr/>
        </p:nvGrpSpPr>
        <p:grpSpPr>
          <a:xfrm>
            <a:off x="3865898" y="2070846"/>
            <a:ext cx="2246513" cy="1358154"/>
            <a:chOff x="3865898" y="2070846"/>
            <a:chExt cx="2246513" cy="1358154"/>
          </a:xfrm>
        </p:grpSpPr>
        <p:sp>
          <p:nvSpPr>
            <p:cNvPr id="32" name="TextBox 31">
              <a:hlinkClick r:id="" action="ppaction://noaction">
                <a:snd r:embed="rId3" name="faim or fin.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33" name="Rectangle 32">
              <a:extLst>
                <a:ext uri="{FF2B5EF4-FFF2-40B4-BE49-F238E27FC236}">
                  <a16:creationId xmlns:a16="http://schemas.microsoft.com/office/drawing/2014/main" id="{0589D1A7-87F1-4BF1-93D7-0BB70735506E}"/>
                </a:ext>
              </a:extLst>
            </p:cNvPr>
            <p:cNvSpPr/>
            <p:nvPr/>
          </p:nvSpPr>
          <p:spPr>
            <a:xfrm>
              <a:off x="4301360" y="2070846"/>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EDE33421-617A-4230-8456-FA420F38D526}"/>
              </a:ext>
            </a:extLst>
          </p:cNvPr>
          <p:cNvGrpSpPr/>
          <p:nvPr/>
        </p:nvGrpSpPr>
        <p:grpSpPr>
          <a:xfrm>
            <a:off x="6547873" y="1890529"/>
            <a:ext cx="1310081" cy="1538471"/>
            <a:chOff x="6547873" y="1890529"/>
            <a:chExt cx="1310081" cy="1538471"/>
          </a:xfrm>
        </p:grpSpPr>
        <p:sp>
          <p:nvSpPr>
            <p:cNvPr id="34" name="TextBox 33">
              <a:hlinkClick r:id="" action="ppaction://noaction">
                <a:snd r:embed="rId3" name="faim or fin.wav"/>
              </a:hlinkClick>
              <a:extLst>
                <a:ext uri="{FF2B5EF4-FFF2-40B4-BE49-F238E27FC236}">
                  <a16:creationId xmlns:a16="http://schemas.microsoft.com/office/drawing/2014/main" id="{065AB104-5EB5-4916-951A-ADBD973C4353}"/>
                </a:ext>
              </a:extLst>
            </p:cNvPr>
            <p:cNvSpPr txBox="1"/>
            <p:nvPr/>
          </p:nvSpPr>
          <p:spPr>
            <a:xfrm>
              <a:off x="6578437" y="2721114"/>
              <a:ext cx="12795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5" name="Picture 2" descr="hungry emoji">
              <a:extLst>
                <a:ext uri="{FF2B5EF4-FFF2-40B4-BE49-F238E27FC236}">
                  <a16:creationId xmlns:a16="http://schemas.microsoft.com/office/drawing/2014/main" id="{180204C5-AD5F-4C1C-A453-BA22E5DE1C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873" y="1890529"/>
              <a:ext cx="1310081" cy="82425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sp>
        <p:nvSpPr>
          <p:cNvPr id="16" name="TextBox 15">
            <a:extLst>
              <a:ext uri="{FF2B5EF4-FFF2-40B4-BE49-F238E27FC236}">
                <a16:creationId xmlns:a16="http://schemas.microsoft.com/office/drawing/2014/main" id="{05655B59-A31E-4C2E-A656-DF60F2E1C566}"/>
              </a:ext>
            </a:extLst>
          </p:cNvPr>
          <p:cNvSpPr txBox="1"/>
          <p:nvPr/>
        </p:nvSpPr>
        <p:spPr>
          <a:xfrm>
            <a:off x="180000" y="3930784"/>
            <a:ext cx="117299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which you already know.</a:t>
            </a:r>
          </a:p>
        </p:txBody>
      </p:sp>
      <p:sp>
        <p:nvSpPr>
          <p:cNvPr id="20" name="TextBox 19">
            <a:extLst>
              <a:ext uri="{FF2B5EF4-FFF2-40B4-BE49-F238E27FC236}">
                <a16:creationId xmlns:a16="http://schemas.microsoft.com/office/drawing/2014/main" id="{CA2CCC82-BD58-4B2F-A34F-33AD456882C4}"/>
              </a:ext>
            </a:extLst>
          </p:cNvPr>
          <p:cNvSpPr txBox="1"/>
          <p:nvPr/>
        </p:nvSpPr>
        <p:spPr>
          <a:xfrm>
            <a:off x="180000" y="4644996"/>
            <a:ext cx="109814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instead of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p>
        </p:txBody>
      </p:sp>
      <p:sp>
        <p:nvSpPr>
          <p:cNvPr id="25" name="TextBox 24">
            <a:extLst>
              <a:ext uri="{FF2B5EF4-FFF2-40B4-BE49-F238E27FC236}">
                <a16:creationId xmlns:a16="http://schemas.microsoft.com/office/drawing/2014/main" id="{16CBDD34-2B10-4004-A134-7E6126EFCD1C}"/>
              </a:ext>
            </a:extLst>
          </p:cNvPr>
          <p:cNvSpPr txBox="1"/>
          <p:nvPr/>
        </p:nvSpPr>
        <p:spPr>
          <a:xfrm>
            <a:off x="180000" y="5731214"/>
            <a:ext cx="120683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[now],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[twenty]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climb], un t</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stamp]</a:t>
            </a:r>
          </a:p>
        </p:txBody>
      </p:sp>
    </p:spTree>
    <p:extLst>
      <p:ext uri="{BB962C8B-B14F-4D97-AF65-F5344CB8AC3E}">
        <p14:creationId xmlns:p14="http://schemas.microsoft.com/office/powerpoint/2010/main" val="9237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aim or f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aim or f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20"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Rendez-vous</a:t>
            </a:r>
            <a:r>
              <a:rPr lang="en-GB" sz="3600" b="1" dirty="0">
                <a:solidFill>
                  <a:schemeClr val="bg1"/>
                </a:solidFill>
              </a:rPr>
              <a:t> </a:t>
            </a:r>
            <a:r>
              <a:rPr lang="en-GB" sz="3600" b="1" dirty="0" err="1">
                <a:solidFill>
                  <a:schemeClr val="bg1"/>
                </a:solidFill>
              </a:rPr>
              <a:t>arrangé</a:t>
            </a:r>
            <a:r>
              <a:rPr lang="en-GB" sz="3600" b="1" dirty="0">
                <a:solidFill>
                  <a:schemeClr val="bg1"/>
                </a:solidFill>
              </a:rPr>
              <a:t> !</a:t>
            </a:r>
          </a:p>
        </p:txBody>
      </p:sp>
      <p:graphicFrame>
        <p:nvGraphicFramePr>
          <p:cNvPr id="32"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326078" y="1703048"/>
          <a:ext cx="7606173"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match</a:t>
                      </a:r>
                      <a:endParaRPr lang="en-GB" sz="2000" b="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no match</a:t>
                      </a:r>
                      <a:endParaRPr lang="en-GB" sz="2000" b="0" dirty="0">
                        <a:latin typeface="Century Gothic" panose="020B0502020202020204" pitchFamily="34" charset="0"/>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faim - pin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timbre - ombre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sain - sang</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rgbClr val="115076"/>
                          </a:solidFill>
                          <a:latin typeface="Century Gothic" panose="020B0502020202020204" pitchFamily="34" charset="0"/>
                        </a:rPr>
                        <a:t>vin - main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dinde</a:t>
                      </a:r>
                      <a:r>
                        <a:rPr lang="en-GB" sz="2000" b="0" baseline="0" dirty="0">
                          <a:solidFill>
                            <a:srgbClr val="115076"/>
                          </a:solidFill>
                          <a:latin typeface="Century Gothic" panose="020B0502020202020204" pitchFamily="34" charset="0"/>
                        </a:rPr>
                        <a:t> - </a:t>
                      </a:r>
                      <a:r>
                        <a:rPr lang="en-GB" sz="2000" b="0" baseline="0" dirty="0" err="1">
                          <a:solidFill>
                            <a:srgbClr val="115076"/>
                          </a:solidFill>
                          <a:latin typeface="Century Gothic" panose="020B0502020202020204" pitchFamily="34" charset="0"/>
                        </a:rPr>
                        <a:t>Inde</a:t>
                      </a:r>
                      <a:endParaRPr lang="en-GB" sz="2000" b="0" dirty="0">
                        <a:solidFill>
                          <a:srgbClr val="115076"/>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emporter</a:t>
                      </a:r>
                      <a:r>
                        <a:rPr lang="en-GB" sz="2000" b="0" dirty="0">
                          <a:solidFill>
                            <a:srgbClr val="115076"/>
                          </a:solidFill>
                          <a:latin typeface="Century Gothic" panose="020B0502020202020204" pitchFamily="34" charset="0"/>
                        </a:rPr>
                        <a:t> - importer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pince</a:t>
                      </a:r>
                      <a:r>
                        <a:rPr lang="en-GB" sz="2000" b="0" dirty="0">
                          <a:solidFill>
                            <a:srgbClr val="115076"/>
                          </a:solidFill>
                          <a:latin typeface="Century Gothic" panose="020B0502020202020204" pitchFamily="34" charset="0"/>
                        </a:rPr>
                        <a:t> - mince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rgbClr val="115076"/>
                          </a:solidFill>
                          <a:latin typeface="Century Gothic" panose="020B0502020202020204" pitchFamily="34" charset="0"/>
                        </a:rPr>
                        <a:t>pain -</a:t>
                      </a:r>
                      <a:r>
                        <a:rPr lang="en-GB" sz="2000" b="0" baseline="0" dirty="0">
                          <a:solidFill>
                            <a:srgbClr val="115076"/>
                          </a:solidFill>
                          <a:latin typeface="Century Gothic" panose="020B0502020202020204" pitchFamily="34" charset="0"/>
                        </a:rPr>
                        <a:t> dans</a:t>
                      </a:r>
                      <a:endParaRPr lang="en-GB" sz="2000" b="0" dirty="0">
                        <a:solidFill>
                          <a:srgbClr val="115076"/>
                        </a:solidFill>
                        <a:latin typeface="Century Gothic" panose="020B0502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4546527" y="22551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TextBox 33" descr="text box hiding answer">
            <a:extLst>
              <a:ext uri="{FF2B5EF4-FFF2-40B4-BE49-F238E27FC236}">
                <a16:creationId xmlns:a16="http://schemas.microsoft.com/office/drawing/2014/main" id="{30999090-992A-47E9-935A-2BB9B2B7B16D}"/>
              </a:ext>
            </a:extLst>
          </p:cNvPr>
          <p:cNvSpPr txBox="1"/>
          <p:nvPr/>
        </p:nvSpPr>
        <p:spPr>
          <a:xfrm>
            <a:off x="5229610" y="2287671"/>
            <a:ext cx="244505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hunger &amp; pine?</a:t>
            </a:r>
          </a:p>
        </p:txBody>
      </p:sp>
      <p:pic>
        <p:nvPicPr>
          <p:cNvPr id="35" name="Picture 34"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317" y="2274465"/>
            <a:ext cx="282522" cy="294294"/>
          </a:xfrm>
          <a:prstGeom prst="rect">
            <a:avLst/>
          </a:prstGeom>
        </p:spPr>
      </p:pic>
      <p:sp>
        <p:nvSpPr>
          <p:cNvPr id="36" name="Action Button: Custom 16">
            <a:hlinkClick r:id="" action="ppaction://noaction" highlightClick="1">
              <a:snd r:embed="rId6" name="2.wav"/>
            </a:hlinkClick>
            <a:extLst>
              <a:ext uri="{FF2B5EF4-FFF2-40B4-BE49-F238E27FC236}">
                <a16:creationId xmlns:a16="http://schemas.microsoft.com/office/drawing/2014/main" id="{5B92A95F-523A-4E36-B65E-94DAE9FBB368}"/>
              </a:ext>
            </a:extLst>
          </p:cNvPr>
          <p:cNvSpPr/>
          <p:nvPr/>
        </p:nvSpPr>
        <p:spPr>
          <a:xfrm>
            <a:off x="4546527" y="27277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TextBox 36" descr="text box hiding answer">
            <a:extLst>
              <a:ext uri="{FF2B5EF4-FFF2-40B4-BE49-F238E27FC236}">
                <a16:creationId xmlns:a16="http://schemas.microsoft.com/office/drawing/2014/main" id="{C0726EA2-D4A9-47F5-95C2-200A7DFA2296}"/>
              </a:ext>
            </a:extLst>
          </p:cNvPr>
          <p:cNvSpPr txBox="1"/>
          <p:nvPr/>
        </p:nvSpPr>
        <p:spPr>
          <a:xfrm>
            <a:off x="5216164" y="2785389"/>
            <a:ext cx="2534809" cy="30701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stamp &amp; shadow?</a:t>
            </a:r>
          </a:p>
        </p:txBody>
      </p:sp>
      <p:pic>
        <p:nvPicPr>
          <p:cNvPr id="38" name="Picture 3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3495" y="2803710"/>
            <a:ext cx="282522" cy="294294"/>
          </a:xfrm>
          <a:prstGeom prst="rect">
            <a:avLst/>
          </a:prstGeom>
        </p:spPr>
      </p:pic>
      <p:sp>
        <p:nvSpPr>
          <p:cNvPr id="39" name="Action Button: Custom 16">
            <a:hlinkClick r:id="" action="ppaction://noaction" highlightClick="1">
              <a:snd r:embed="rId7" name="3.wav"/>
            </a:hlinkClick>
            <a:extLst>
              <a:ext uri="{FF2B5EF4-FFF2-40B4-BE49-F238E27FC236}">
                <a16:creationId xmlns:a16="http://schemas.microsoft.com/office/drawing/2014/main" id="{D4B491BE-DEE1-4BAB-B62E-08BEC8F84C2F}"/>
              </a:ext>
            </a:extLst>
          </p:cNvPr>
          <p:cNvSpPr/>
          <p:nvPr/>
        </p:nvSpPr>
        <p:spPr>
          <a:xfrm>
            <a:off x="4544449" y="32384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TextBox 39" descr="text box hiding answer">
            <a:extLst>
              <a:ext uri="{FF2B5EF4-FFF2-40B4-BE49-F238E27FC236}">
                <a16:creationId xmlns:a16="http://schemas.microsoft.com/office/drawing/2014/main" id="{23F80FA8-5B3D-4B06-B5C1-3B665AE1D1BB}"/>
              </a:ext>
            </a:extLst>
          </p:cNvPr>
          <p:cNvSpPr txBox="1"/>
          <p:nvPr/>
        </p:nvSpPr>
        <p:spPr>
          <a:xfrm>
            <a:off x="5205194" y="3282349"/>
            <a:ext cx="249690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healthy &amp; blood?</a:t>
            </a:r>
          </a:p>
        </p:txBody>
      </p:sp>
      <p:pic>
        <p:nvPicPr>
          <p:cNvPr id="41" name="Picture 40" descr="green checkmark">
            <a:extLst>
              <a:ext uri="{FF2B5EF4-FFF2-40B4-BE49-F238E27FC236}">
                <a16:creationId xmlns:a16="http://schemas.microsoft.com/office/drawing/2014/main" id="{585F7701-B3C2-4037-956E-E382C5D18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477" y="3322020"/>
            <a:ext cx="282522" cy="294294"/>
          </a:xfrm>
          <a:prstGeom prst="rect">
            <a:avLst/>
          </a:prstGeom>
        </p:spPr>
      </p:pic>
      <p:sp>
        <p:nvSpPr>
          <p:cNvPr id="42" name="Action Button: Custom 16">
            <a:hlinkClick r:id="" action="ppaction://noaction" highlightClick="1">
              <a:snd r:embed="rId8" name="4.wav"/>
            </a:hlinkClick>
            <a:extLst>
              <a:ext uri="{FF2B5EF4-FFF2-40B4-BE49-F238E27FC236}">
                <a16:creationId xmlns:a16="http://schemas.microsoft.com/office/drawing/2014/main" id="{7C5D1C98-B338-48C7-A0D6-9CC93C596CA9}"/>
              </a:ext>
            </a:extLst>
          </p:cNvPr>
          <p:cNvSpPr/>
          <p:nvPr/>
        </p:nvSpPr>
        <p:spPr>
          <a:xfrm>
            <a:off x="4544449" y="37206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TextBox 42" descr="text box hiding answer">
            <a:extLst>
              <a:ext uri="{FF2B5EF4-FFF2-40B4-BE49-F238E27FC236}">
                <a16:creationId xmlns:a16="http://schemas.microsoft.com/office/drawing/2014/main" id="{39B3BBDA-AB98-401E-8A76-59E12E549D27}"/>
              </a:ext>
            </a:extLst>
          </p:cNvPr>
          <p:cNvSpPr txBox="1"/>
          <p:nvPr/>
        </p:nvSpPr>
        <p:spPr>
          <a:xfrm>
            <a:off x="5171981" y="3780067"/>
            <a:ext cx="259125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wine &amp; hand?</a:t>
            </a:r>
          </a:p>
        </p:txBody>
      </p:sp>
      <p:pic>
        <p:nvPicPr>
          <p:cNvPr id="44" name="Picture 43" descr="green checkmark">
            <a:extLst>
              <a:ext uri="{FF2B5EF4-FFF2-40B4-BE49-F238E27FC236}">
                <a16:creationId xmlns:a16="http://schemas.microsoft.com/office/drawing/2014/main" id="{82CCF11B-407B-4EB8-B7E3-BF921D536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3771492"/>
            <a:ext cx="282522" cy="294294"/>
          </a:xfrm>
          <a:prstGeom prst="rect">
            <a:avLst/>
          </a:prstGeom>
        </p:spPr>
      </p:pic>
      <p:sp>
        <p:nvSpPr>
          <p:cNvPr id="45"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4544449" y="42381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TextBox 45" descr="text box hiding answer">
            <a:extLst>
              <a:ext uri="{FF2B5EF4-FFF2-40B4-BE49-F238E27FC236}">
                <a16:creationId xmlns:a16="http://schemas.microsoft.com/office/drawing/2014/main" id="{0313F100-3B15-4F5C-9B13-9D28D81AF35D}"/>
              </a:ext>
            </a:extLst>
          </p:cNvPr>
          <p:cNvSpPr txBox="1"/>
          <p:nvPr/>
        </p:nvSpPr>
        <p:spPr>
          <a:xfrm>
            <a:off x="5257047" y="4277785"/>
            <a:ext cx="244505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turkey &amp; India?</a:t>
            </a:r>
          </a:p>
        </p:txBody>
      </p:sp>
      <p:pic>
        <p:nvPicPr>
          <p:cNvPr id="47" name="Picture 46" descr="green checkmark">
            <a:extLst>
              <a:ext uri="{FF2B5EF4-FFF2-40B4-BE49-F238E27FC236}">
                <a16:creationId xmlns:a16="http://schemas.microsoft.com/office/drawing/2014/main" id="{468F95B0-30D5-4627-80BA-98F9A3514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4299197"/>
            <a:ext cx="282522" cy="294294"/>
          </a:xfrm>
          <a:prstGeom prst="rect">
            <a:avLst/>
          </a:prstGeom>
        </p:spPr>
      </p:pic>
      <p:sp>
        <p:nvSpPr>
          <p:cNvPr id="48"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4549243" y="47241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TextBox 48" descr="text box hiding answer">
            <a:extLst>
              <a:ext uri="{FF2B5EF4-FFF2-40B4-BE49-F238E27FC236}">
                <a16:creationId xmlns:a16="http://schemas.microsoft.com/office/drawing/2014/main" id="{165151A3-2AC5-403B-BF7A-C726863F137C}"/>
              </a:ext>
            </a:extLst>
          </p:cNvPr>
          <p:cNvSpPr txBox="1"/>
          <p:nvPr/>
        </p:nvSpPr>
        <p:spPr>
          <a:xfrm>
            <a:off x="5202852" y="4775503"/>
            <a:ext cx="259125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take &amp; to import?</a:t>
            </a:r>
          </a:p>
        </p:txBody>
      </p:sp>
      <p:pic>
        <p:nvPicPr>
          <p:cNvPr id="50" name="Picture 49"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2416" y="4759132"/>
            <a:ext cx="282522" cy="294294"/>
          </a:xfrm>
          <a:prstGeom prst="rect">
            <a:avLst/>
          </a:prstGeom>
        </p:spPr>
      </p:pic>
      <p:sp>
        <p:nvSpPr>
          <p:cNvPr id="51" name="Action Button: Custom 16">
            <a:hlinkClick r:id="" action="ppaction://noaction" highlightClick="1">
              <a:snd r:embed="rId11" name="7.wav"/>
            </a:hlinkClick>
            <a:extLst>
              <a:ext uri="{FF2B5EF4-FFF2-40B4-BE49-F238E27FC236}">
                <a16:creationId xmlns:a16="http://schemas.microsoft.com/office/drawing/2014/main" id="{C30A216B-AEBB-4E5C-9D72-F3186157431E}"/>
              </a:ext>
            </a:extLst>
          </p:cNvPr>
          <p:cNvSpPr/>
          <p:nvPr/>
        </p:nvSpPr>
        <p:spPr>
          <a:xfrm>
            <a:off x="4554643" y="5230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TextBox 51" descr="text box hiding answer">
            <a:extLst>
              <a:ext uri="{FF2B5EF4-FFF2-40B4-BE49-F238E27FC236}">
                <a16:creationId xmlns:a16="http://schemas.microsoft.com/office/drawing/2014/main" id="{2DDD71BB-AA18-4D68-9118-8234C664256B}"/>
              </a:ext>
            </a:extLst>
          </p:cNvPr>
          <p:cNvSpPr txBox="1"/>
          <p:nvPr/>
        </p:nvSpPr>
        <p:spPr>
          <a:xfrm>
            <a:off x="5205194" y="5273221"/>
            <a:ext cx="251844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pliers &amp; thin?</a:t>
            </a:r>
          </a:p>
        </p:txBody>
      </p:sp>
      <p:pic>
        <p:nvPicPr>
          <p:cNvPr id="53" name="Picture 52" descr="green checkmark">
            <a:extLst>
              <a:ext uri="{FF2B5EF4-FFF2-40B4-BE49-F238E27FC236}">
                <a16:creationId xmlns:a16="http://schemas.microsoft.com/office/drawing/2014/main" id="{F69DC784-408A-4D6F-BF66-7212C6A4C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5281323"/>
            <a:ext cx="282522" cy="294294"/>
          </a:xfrm>
          <a:prstGeom prst="rect">
            <a:avLst/>
          </a:prstGeom>
        </p:spPr>
      </p:pic>
      <p:sp>
        <p:nvSpPr>
          <p:cNvPr id="54" name="Action Button: Custom 16">
            <a:hlinkClick r:id="" action="ppaction://noaction" highlightClick="1">
              <a:snd r:embed="rId12" name="8.wav"/>
            </a:hlinkClick>
            <a:extLst>
              <a:ext uri="{FF2B5EF4-FFF2-40B4-BE49-F238E27FC236}">
                <a16:creationId xmlns:a16="http://schemas.microsoft.com/office/drawing/2014/main" id="{B283615F-33BB-4FCE-934D-0B85B4100205}"/>
              </a:ext>
            </a:extLst>
          </p:cNvPr>
          <p:cNvSpPr/>
          <p:nvPr/>
        </p:nvSpPr>
        <p:spPr>
          <a:xfrm>
            <a:off x="4544449" y="57176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5" name="TextBox 54" descr="text box hiding answer">
            <a:extLst>
              <a:ext uri="{FF2B5EF4-FFF2-40B4-BE49-F238E27FC236}">
                <a16:creationId xmlns:a16="http://schemas.microsoft.com/office/drawing/2014/main" id="{E0FA32E6-0792-4F9F-8B5C-5A6512C4535D}"/>
              </a:ext>
            </a:extLst>
          </p:cNvPr>
          <p:cNvSpPr txBox="1"/>
          <p:nvPr/>
        </p:nvSpPr>
        <p:spPr>
          <a:xfrm>
            <a:off x="5252499" y="5770939"/>
            <a:ext cx="242216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bread &amp; in ?</a:t>
            </a:r>
          </a:p>
        </p:txBody>
      </p:sp>
      <p:pic>
        <p:nvPicPr>
          <p:cNvPr id="56" name="Picture 55" descr="green checkmark">
            <a:extLst>
              <a:ext uri="{FF2B5EF4-FFF2-40B4-BE49-F238E27FC236}">
                <a16:creationId xmlns:a16="http://schemas.microsoft.com/office/drawing/2014/main" id="{6A149CAA-3725-49E0-A46F-9A3F448AB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7364" y="5717609"/>
            <a:ext cx="282522" cy="294294"/>
          </a:xfrm>
          <a:prstGeom prst="rect">
            <a:avLst/>
          </a:prstGeom>
        </p:spPr>
      </p:pic>
      <p:sp>
        <p:nvSpPr>
          <p:cNvPr id="3" name="TextBox 2"/>
          <p:cNvSpPr txBox="1"/>
          <p:nvPr/>
        </p:nvSpPr>
        <p:spPr>
          <a:xfrm>
            <a:off x="259749" y="1285329"/>
            <a:ext cx="57115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Les mots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riment-ils</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pic>
        <p:nvPicPr>
          <p:cNvPr id="2050" name="Picture 2" descr="Hearts, Valentine, Love, Romance">
            <a:extLst>
              <a:ext uri="{FF2B5EF4-FFF2-40B4-BE49-F238E27FC236}">
                <a16:creationId xmlns:a16="http://schemas.microsoft.com/office/drawing/2014/main" id="{DC1642E5-7B99-415B-96A4-1948314511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401" y="3039564"/>
            <a:ext cx="2823095" cy="18352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miley Face Clip Art">
            <a:extLst>
              <a:ext uri="{FF2B5EF4-FFF2-40B4-BE49-F238E27FC236}">
                <a16:creationId xmlns:a16="http://schemas.microsoft.com/office/drawing/2014/main" id="{F61CE167-CAAD-43D6-93F7-3F3D27A5D0D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46676" y="846920"/>
            <a:ext cx="810208" cy="810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Smiley Clip Art">
            <a:extLst>
              <a:ext uri="{FF2B5EF4-FFF2-40B4-BE49-F238E27FC236}">
                <a16:creationId xmlns:a16="http://schemas.microsoft.com/office/drawing/2014/main" id="{EEE8EA12-02E1-4636-A07C-4A06BAD99CA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99917" y="849247"/>
            <a:ext cx="805555" cy="80555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E7235BE7-4CA7-4963-BE4B-B3DD0363B7E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302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6" grpId="0" animBg="1"/>
      <p:bldP spid="49" grpId="0" animBg="1"/>
      <p:bldP spid="52" grpId="0" animBg="1"/>
      <p:bldP spid="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 pronoun ‘on’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78650" cy="461665"/>
          </a:xfrm>
          <a:prstGeom prst="rect">
            <a:avLst/>
          </a:prstGeom>
          <a:noFill/>
        </p:spPr>
        <p:txBody>
          <a:bodyPr wrap="square" rtlCol="0">
            <a:spAutoFit/>
          </a:bodyPr>
          <a:lstStyle/>
          <a:p>
            <a:pPr lvl="0"/>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 pronouns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‘I’, ‘you’ and ‘they’) tell us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who</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doing something.</a:t>
            </a:r>
            <a:endParaRPr lang="en-US" sz="2400" b="1" dirty="0">
              <a:solidFill>
                <a:srgbClr val="4472C4">
                  <a:lumMod val="50000"/>
                </a:srgbClr>
              </a:solidFill>
              <a:latin typeface="Century Gothic" panose="020F0302020204030204"/>
            </a:endParaRPr>
          </a:p>
        </p:txBody>
      </p:sp>
      <p:sp>
        <p:nvSpPr>
          <p:cNvPr id="15" name="TextBox 14">
            <a:extLst>
              <a:ext uri="{FF2B5EF4-FFF2-40B4-BE49-F238E27FC236}">
                <a16:creationId xmlns:a16="http://schemas.microsoft.com/office/drawing/2014/main" id="{8CA89933-CF68-44C0-91F4-7B60EC09A4DF}"/>
              </a:ext>
            </a:extLst>
          </p:cNvPr>
          <p:cNvSpPr txBox="1"/>
          <p:nvPr/>
        </p:nvSpPr>
        <p:spPr>
          <a:xfrm>
            <a:off x="180000" y="1988696"/>
            <a:ext cx="118786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subject pronoun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used to talk about what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 in general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We can translate it as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8B735C6C-534B-4969-A156-71DF3A5AA78C}"/>
              </a:ext>
            </a:extLst>
          </p:cNvPr>
          <p:cNvSpPr txBox="1"/>
          <p:nvPr/>
        </p:nvSpPr>
        <p:spPr>
          <a:xfrm>
            <a:off x="6632366" y="2867144"/>
            <a:ext cx="5277555" cy="1123712"/>
          </a:xfrm>
          <a:prstGeom prst="wedgeRoundRectCallout">
            <a:avLst>
              <a:gd name="adj1" fmla="val -34027"/>
              <a:gd name="adj2" fmla="val -63441"/>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a:t>
            </a:r>
            <a:r>
              <a:rPr lang="en-GB" sz="2000" b="1" dirty="0">
                <a:solidFill>
                  <a:schemeClr val="bg1"/>
                </a:solidFill>
              </a:rPr>
              <a:t>One</a:t>
            </a:r>
            <a:r>
              <a:rPr lang="en-GB" sz="2000" dirty="0">
                <a:solidFill>
                  <a:schemeClr val="bg1"/>
                </a:solidFill>
              </a:rPr>
              <a:t>’ sounds very formal in English and is rarely used in everyday conversation. ‘</a:t>
            </a:r>
            <a:r>
              <a:rPr lang="en-GB" sz="2000" b="1" dirty="0">
                <a:solidFill>
                  <a:schemeClr val="bg1"/>
                </a:solidFill>
              </a:rPr>
              <a:t>On</a:t>
            </a:r>
            <a:r>
              <a:rPr lang="en-GB" sz="2000" dirty="0">
                <a:solidFill>
                  <a:schemeClr val="bg1"/>
                </a:solidFill>
              </a:rPr>
              <a:t>’ is commonly used in French.</a:t>
            </a:r>
            <a:endParaRPr lang="en-GB" dirty="0">
              <a:solidFill>
                <a:schemeClr val="bg1"/>
              </a:solidFill>
            </a:endParaRPr>
          </a:p>
        </p:txBody>
      </p:sp>
      <p:sp>
        <p:nvSpPr>
          <p:cNvPr id="18" name="TextBox 17">
            <a:extLst>
              <a:ext uri="{FF2B5EF4-FFF2-40B4-BE49-F238E27FC236}">
                <a16:creationId xmlns:a16="http://schemas.microsoft.com/office/drawing/2014/main" id="{2514EB81-7194-4CD5-AC5A-C49AA6FD4B4B}"/>
              </a:ext>
            </a:extLst>
          </p:cNvPr>
          <p:cNvSpPr txBox="1"/>
          <p:nvPr/>
        </p:nvSpPr>
        <p:spPr>
          <a:xfrm>
            <a:off x="180000" y="3576642"/>
            <a:ext cx="69801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uses the same verb endings as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6A881814-EF5B-4EDE-B60F-6D770E36EFE1}"/>
              </a:ext>
            </a:extLst>
          </p:cNvPr>
          <p:cNvSpPr txBox="1"/>
          <p:nvPr/>
        </p:nvSpPr>
        <p:spPr>
          <a:xfrm>
            <a:off x="180000" y="4236713"/>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célèbr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carnaval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février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41EEC81E-677F-4DEB-8C5A-848F5EF818B3}"/>
              </a:ext>
            </a:extLst>
          </p:cNvPr>
          <p:cNvSpPr txBox="1"/>
          <p:nvPr/>
        </p:nvSpPr>
        <p:spPr>
          <a:xfrm>
            <a:off x="6120644" y="4204389"/>
            <a:ext cx="5891356" cy="461665"/>
          </a:xfrm>
          <a:prstGeom prst="rect">
            <a:avLst/>
          </a:prstGeom>
          <a:noFill/>
        </p:spPr>
        <p:txBody>
          <a:bodyPr wrap="none" rtlCol="0">
            <a:spAutoFit/>
          </a:bodyPr>
          <a:lstStyle/>
          <a:p>
            <a:pPr algn="l"/>
            <a:r>
              <a:rPr lang="en-GB" sz="2400" i="1" dirty="0">
                <a:solidFill>
                  <a:schemeClr val="accent5">
                    <a:lumMod val="50000"/>
                  </a:schemeClr>
                </a:solidFill>
              </a:rPr>
              <a:t>People celebrate carnival in February.</a:t>
            </a:r>
          </a:p>
        </p:txBody>
      </p:sp>
      <p:sp>
        <p:nvSpPr>
          <p:cNvPr id="27" name="TextBox 26">
            <a:extLst>
              <a:ext uri="{FF2B5EF4-FFF2-40B4-BE49-F238E27FC236}">
                <a16:creationId xmlns:a16="http://schemas.microsoft.com/office/drawing/2014/main" id="{8EFFB9A1-54F7-404E-A273-6F6733C46E3F}"/>
              </a:ext>
            </a:extLst>
          </p:cNvPr>
          <p:cNvSpPr txBox="1"/>
          <p:nvPr/>
        </p:nvSpPr>
        <p:spPr>
          <a:xfrm>
            <a:off x="180000" y="4896784"/>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doi</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porter un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uniforme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collège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9734190-B0FB-4EB9-B2B7-7DE17B1164F1}"/>
              </a:ext>
            </a:extLst>
          </p:cNvPr>
          <p:cNvSpPr txBox="1"/>
          <p:nvPr/>
        </p:nvSpPr>
        <p:spPr>
          <a:xfrm>
            <a:off x="6096000" y="4923502"/>
            <a:ext cx="5881738" cy="461665"/>
          </a:xfrm>
          <a:prstGeom prst="rect">
            <a:avLst/>
          </a:prstGeom>
          <a:noFill/>
        </p:spPr>
        <p:txBody>
          <a:bodyPr wrap="none" rtlCol="0">
            <a:spAutoFit/>
          </a:bodyPr>
          <a:lstStyle/>
          <a:p>
            <a:pPr algn="l"/>
            <a:r>
              <a:rPr lang="en-GB" sz="2400" i="1" dirty="0">
                <a:solidFill>
                  <a:schemeClr val="accent5">
                    <a:lumMod val="50000"/>
                  </a:schemeClr>
                </a:solidFill>
              </a:rPr>
              <a:t>You have to wear a uniform at school.</a:t>
            </a:r>
          </a:p>
        </p:txBody>
      </p:sp>
      <p:sp>
        <p:nvSpPr>
          <p:cNvPr id="29" name="TextBox 28">
            <a:extLst>
              <a:ext uri="{FF2B5EF4-FFF2-40B4-BE49-F238E27FC236}">
                <a16:creationId xmlns:a16="http://schemas.microsoft.com/office/drawing/2014/main" id="{4DE1AB5F-5429-4E3D-817A-CA12AF956FE3}"/>
              </a:ext>
            </a:extLst>
          </p:cNvPr>
          <p:cNvSpPr txBox="1"/>
          <p:nvPr/>
        </p:nvSpPr>
        <p:spPr>
          <a:xfrm>
            <a:off x="5265384" y="5454535"/>
            <a:ext cx="4191000" cy="783193"/>
          </a:xfrm>
          <a:prstGeom prst="wedgeRoundRectCallout">
            <a:avLst>
              <a:gd name="adj1" fmla="val -20833"/>
              <a:gd name="adj2" fmla="val -65382"/>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a:t>
            </a:r>
            <a:r>
              <a:rPr lang="en-GB" sz="2000" b="1" dirty="0">
                <a:solidFill>
                  <a:schemeClr val="bg1"/>
                </a:solidFill>
              </a:rPr>
              <a:t>You</a:t>
            </a:r>
            <a:r>
              <a:rPr lang="en-GB" sz="2000" dirty="0">
                <a:solidFill>
                  <a:schemeClr val="bg1"/>
                </a:solidFill>
              </a:rPr>
              <a:t>’ doesn’t refer to a specific person here – it’s </a:t>
            </a:r>
            <a:r>
              <a:rPr lang="en-GB" sz="2000" b="1" dirty="0">
                <a:solidFill>
                  <a:schemeClr val="bg1"/>
                </a:solidFill>
              </a:rPr>
              <a:t>impersonal</a:t>
            </a:r>
            <a:r>
              <a:rPr lang="en-GB" sz="2000" dirty="0">
                <a:solidFill>
                  <a:schemeClr val="bg1"/>
                </a:solidFill>
              </a:rPr>
              <a:t>.</a:t>
            </a:r>
          </a:p>
        </p:txBody>
      </p:sp>
    </p:spTree>
    <p:extLst>
      <p:ext uri="{BB962C8B-B14F-4D97-AF65-F5344CB8AC3E}">
        <p14:creationId xmlns:p14="http://schemas.microsoft.com/office/powerpoint/2010/main" val="36441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p:bldP spid="22" grpId="0"/>
      <p:bldP spid="23" grpId="0"/>
      <p:bldP spid="27" grpId="0"/>
      <p:bldP spid="28" grpId="0"/>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ungry emoji">
            <a:extLst>
              <a:ext uri="{FF2B5EF4-FFF2-40B4-BE49-F238E27FC236}">
                <a16:creationId xmlns:a16="http://schemas.microsoft.com/office/drawing/2014/main" id="{3474ECF2-F4BE-495F-B28A-F74E5122A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18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Fête de la Musique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solidFill>
                  <a:schemeClr val="accent1">
                    <a:lumMod val="50000"/>
                  </a:schemeClr>
                </a:solidFill>
                <a:latin typeface="Century Gothic" panose="020F0302020204030204"/>
              </a:rPr>
              <a:t>Que fait </a:t>
            </a:r>
            <a:r>
              <a:rPr lang="en-US" sz="2400" i="0" dirty="0" err="1">
                <a:solidFill>
                  <a:schemeClr val="accent1">
                    <a:lumMod val="50000"/>
                  </a:schemeClr>
                </a:solidFill>
                <a:latin typeface="Century Gothic" panose="020F0302020204030204"/>
              </a:rPr>
              <a:t>Léa</a:t>
            </a:r>
            <a:r>
              <a:rPr lang="en-US" sz="2400" i="0" dirty="0">
                <a:solidFill>
                  <a:schemeClr val="accent1">
                    <a:lumMod val="50000"/>
                  </a:schemeClr>
                </a:solidFill>
                <a:latin typeface="Century Gothic" panose="020F0302020204030204"/>
              </a:rPr>
              <a:t> (</a:t>
            </a:r>
            <a:r>
              <a:rPr lang="en-US" sz="2400" b="1" i="0" dirty="0">
                <a:solidFill>
                  <a:schemeClr val="accent1">
                    <a:lumMod val="50000"/>
                  </a:schemeClr>
                </a:solidFill>
                <a:latin typeface="Century Gothic" panose="020F0302020204030204"/>
              </a:rPr>
              <a:t>je</a:t>
            </a:r>
            <a:r>
              <a:rPr lang="en-US" sz="2400" i="0" dirty="0">
                <a:solidFill>
                  <a:schemeClr val="accent1">
                    <a:lumMod val="50000"/>
                  </a:schemeClr>
                </a:solidFill>
                <a:latin typeface="Century Gothic" panose="020F0302020204030204"/>
              </a:rPr>
              <a:t>) ? Que font les </a:t>
            </a:r>
            <a:r>
              <a:rPr lang="en-US" sz="2400" i="0" dirty="0" err="1">
                <a:solidFill>
                  <a:schemeClr val="accent1">
                    <a:lumMod val="50000"/>
                  </a:schemeClr>
                </a:solidFill>
                <a:latin typeface="Century Gothic" panose="020F0302020204030204"/>
              </a:rPr>
              <a:t>personnes</a:t>
            </a:r>
            <a:r>
              <a:rPr lang="en-US" sz="2400" i="0" dirty="0">
                <a:solidFill>
                  <a:schemeClr val="accent1">
                    <a:lumMod val="50000"/>
                  </a:schemeClr>
                </a:solidFill>
                <a:latin typeface="Century Gothic" panose="020F0302020204030204"/>
              </a:rPr>
              <a:t> </a:t>
            </a:r>
            <a:r>
              <a:rPr lang="en-US" sz="2400" i="0" dirty="0" err="1">
                <a:solidFill>
                  <a:schemeClr val="accent1">
                    <a:lumMod val="50000"/>
                  </a:schemeClr>
                </a:solidFill>
                <a:latin typeface="Century Gothic" panose="020F0302020204030204"/>
              </a:rPr>
              <a:t>en</a:t>
            </a:r>
            <a:r>
              <a:rPr lang="en-US" sz="2400" i="0" dirty="0">
                <a:solidFill>
                  <a:schemeClr val="accent1">
                    <a:lumMod val="50000"/>
                  </a:schemeClr>
                </a:solidFill>
                <a:latin typeface="Century Gothic" panose="020F0302020204030204"/>
              </a:rPr>
              <a:t> </a:t>
            </a:r>
            <a:r>
              <a:rPr lang="en-US" sz="2400" i="0" dirty="0" err="1">
                <a:solidFill>
                  <a:schemeClr val="accent1">
                    <a:lumMod val="50000"/>
                  </a:schemeClr>
                </a:solidFill>
                <a:latin typeface="Century Gothic" panose="020F0302020204030204"/>
              </a:rPr>
              <a:t>général</a:t>
            </a:r>
            <a:r>
              <a:rPr lang="en-US" sz="2400" i="0" dirty="0">
                <a:solidFill>
                  <a:schemeClr val="accent1">
                    <a:lumMod val="50000"/>
                  </a:schemeClr>
                </a:solidFill>
                <a:latin typeface="Century Gothic" panose="020F0302020204030204"/>
              </a:rPr>
              <a:t> (</a:t>
            </a:r>
            <a:r>
              <a:rPr lang="en-US" sz="2400" b="1" i="0" dirty="0">
                <a:solidFill>
                  <a:schemeClr val="accent1">
                    <a:lumMod val="50000"/>
                  </a:schemeClr>
                </a:solidFill>
                <a:latin typeface="Century Gothic" panose="020F0302020204030204"/>
              </a:rPr>
              <a:t>on</a:t>
            </a:r>
            <a:r>
              <a:rPr lang="en-US" sz="2400" i="0" dirty="0">
                <a:solidFill>
                  <a:schemeClr val="accent1">
                    <a:lumMod val="50000"/>
                  </a:schemeClr>
                </a:solidFill>
                <a:latin typeface="Century Gothic" panose="020F0302020204030204"/>
              </a:rPr>
              <a:t>) ?</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dirty="0">
                <a:solidFill>
                  <a:schemeClr val="accent1">
                    <a:lumMod val="50000"/>
                  </a:schemeClr>
                </a:solidFill>
              </a:rPr>
              <a:t>Le 21 juin en France, c’est la Fête de la Musique. Des musiciens amateurs et professionnels jouent dans la rue, et </a:t>
            </a:r>
            <a:r>
              <a:rPr lang="fr-FR" sz="2000" b="1" dirty="0">
                <a:solidFill>
                  <a:srgbClr val="EE6000"/>
                </a:solidFill>
              </a:rPr>
              <a:t>je</a:t>
            </a:r>
            <a:r>
              <a:rPr lang="fr-FR" sz="2000" dirty="0">
                <a:solidFill>
                  <a:srgbClr val="EE6000"/>
                </a:solidFill>
              </a:rPr>
              <a:t>    </a:t>
            </a:r>
            <a:r>
              <a:rPr lang="fr-FR" sz="2000" b="1" dirty="0">
                <a:solidFill>
                  <a:schemeClr val="accent1">
                    <a:lumMod val="50000"/>
                  </a:schemeClr>
                </a:solidFill>
              </a:rPr>
              <a:t>vais</a:t>
            </a:r>
            <a:r>
              <a:rPr lang="fr-FR" sz="2000" dirty="0">
                <a:solidFill>
                  <a:schemeClr val="accent1">
                    <a:lumMod val="50000"/>
                  </a:schemeClr>
                </a:solidFill>
              </a:rPr>
              <a:t> dehors pour écouter.</a:t>
            </a:r>
            <a:r>
              <a:rPr lang="fr-FR" sz="2000" dirty="0">
                <a:solidFill>
                  <a:srgbClr val="EE6000"/>
                </a:solidFill>
              </a:rPr>
              <a:t> </a:t>
            </a:r>
            <a:r>
              <a:rPr lang="fr-FR" sz="2000" b="1" dirty="0">
                <a:solidFill>
                  <a:srgbClr val="EE6000"/>
                </a:solidFill>
              </a:rPr>
              <a:t>Je</a:t>
            </a:r>
            <a:r>
              <a:rPr lang="fr-FR" sz="2000" dirty="0">
                <a:solidFill>
                  <a:srgbClr val="EE6000"/>
                </a:solidFill>
              </a:rPr>
              <a:t>    </a:t>
            </a:r>
            <a:r>
              <a:rPr lang="fr-FR" sz="2000" b="1" dirty="0">
                <a:solidFill>
                  <a:schemeClr val="accent1">
                    <a:lumMod val="50000"/>
                  </a:schemeClr>
                </a:solidFill>
              </a:rPr>
              <a:t>sors</a:t>
            </a:r>
            <a:r>
              <a:rPr lang="fr-FR" sz="2000" dirty="0">
                <a:solidFill>
                  <a:schemeClr val="accent1">
                    <a:lumMod val="50000"/>
                  </a:schemeClr>
                </a:solidFill>
              </a:rPr>
              <a:t> avec mes amis. Pour trouver un concert,</a:t>
            </a:r>
            <a:r>
              <a:rPr lang="fr-FR" sz="2000" dirty="0">
                <a:solidFill>
                  <a:srgbClr val="EE6000"/>
                </a:solidFill>
              </a:rPr>
              <a:t> </a:t>
            </a:r>
            <a:r>
              <a:rPr lang="fr-FR" sz="2000" b="1" dirty="0">
                <a:solidFill>
                  <a:srgbClr val="EE6000"/>
                </a:solidFill>
              </a:rPr>
              <a:t>on</a:t>
            </a:r>
            <a:r>
              <a:rPr lang="fr-FR" sz="2000" dirty="0">
                <a:solidFill>
                  <a:srgbClr val="EE6000"/>
                </a:solidFill>
              </a:rPr>
              <a:t>  </a:t>
            </a:r>
            <a:r>
              <a:rPr lang="fr-FR" sz="2000" b="1" dirty="0">
                <a:solidFill>
                  <a:schemeClr val="accent1">
                    <a:lumMod val="50000"/>
                  </a:schemeClr>
                </a:solidFill>
              </a:rPr>
              <a:t>peut</a:t>
            </a:r>
            <a:r>
              <a:rPr lang="fr-FR" sz="2000" dirty="0">
                <a:solidFill>
                  <a:schemeClr val="accent1">
                    <a:lumMod val="50000"/>
                  </a:schemeClr>
                </a:solidFill>
              </a:rPr>
              <a:t> aller en ville, ou juste devant la maison.</a:t>
            </a:r>
            <a:r>
              <a:rPr lang="fr-FR" sz="2000" dirty="0">
                <a:solidFill>
                  <a:srgbClr val="EE6000"/>
                </a:solidFill>
              </a:rPr>
              <a:t> </a:t>
            </a:r>
            <a:r>
              <a:rPr lang="fr-FR" sz="2000" b="1" dirty="0">
                <a:solidFill>
                  <a:srgbClr val="EE6000"/>
                </a:solidFill>
              </a:rPr>
              <a:t>On</a:t>
            </a:r>
            <a:r>
              <a:rPr lang="fr-FR" sz="2000" dirty="0">
                <a:solidFill>
                  <a:srgbClr val="EE6000"/>
                </a:solidFill>
              </a:rPr>
              <a:t>  </a:t>
            </a:r>
            <a:r>
              <a:rPr lang="fr-FR" sz="2000" b="1" dirty="0">
                <a:solidFill>
                  <a:schemeClr val="accent1">
                    <a:lumMod val="50000"/>
                  </a:schemeClr>
                </a:solidFill>
              </a:rPr>
              <a:t>fait</a:t>
            </a:r>
            <a:r>
              <a:rPr lang="fr-FR" sz="2000" dirty="0">
                <a:solidFill>
                  <a:schemeClr val="accent1">
                    <a:lumMod val="50000"/>
                  </a:schemeClr>
                </a:solidFill>
              </a:rPr>
              <a:t> une grande fête avec le public. Parfois, </a:t>
            </a:r>
            <a:r>
              <a:rPr lang="fr-FR" sz="2000" b="1" dirty="0">
                <a:solidFill>
                  <a:srgbClr val="EE6000"/>
                </a:solidFill>
              </a:rPr>
              <a:t>on</a:t>
            </a:r>
            <a:r>
              <a:rPr lang="fr-FR" sz="2000" dirty="0">
                <a:solidFill>
                  <a:srgbClr val="EE6000"/>
                </a:solidFill>
              </a:rPr>
              <a:t>   </a:t>
            </a:r>
            <a:r>
              <a:rPr lang="fr-FR" sz="2000" b="1" dirty="0">
                <a:solidFill>
                  <a:schemeClr val="accent1">
                    <a:lumMod val="50000"/>
                  </a:schemeClr>
                </a:solidFill>
              </a:rPr>
              <a:t>prend</a:t>
            </a:r>
            <a:r>
              <a:rPr lang="fr-FR" sz="2000" dirty="0">
                <a:solidFill>
                  <a:schemeClr val="accent1">
                    <a:lumMod val="50000"/>
                  </a:schemeClr>
                </a:solidFill>
              </a:rPr>
              <a:t> des instruments. L’ambiance est fantastique. Mais</a:t>
            </a:r>
            <a:r>
              <a:rPr lang="fr-FR" sz="2000" dirty="0">
                <a:solidFill>
                  <a:srgbClr val="EE6000"/>
                </a:solidFill>
              </a:rPr>
              <a:t> </a:t>
            </a:r>
            <a:r>
              <a:rPr lang="fr-FR" sz="2000" b="1" dirty="0">
                <a:solidFill>
                  <a:srgbClr val="EE6000"/>
                </a:solidFill>
              </a:rPr>
              <a:t>j’     </a:t>
            </a:r>
            <a:r>
              <a:rPr lang="fr-FR" sz="2000" b="1" dirty="0">
                <a:solidFill>
                  <a:schemeClr val="accent1">
                    <a:lumMod val="50000"/>
                  </a:schemeClr>
                </a:solidFill>
              </a:rPr>
              <a:t>ai </a:t>
            </a:r>
            <a:r>
              <a:rPr lang="fr-FR" sz="2000" dirty="0">
                <a:solidFill>
                  <a:schemeClr val="accent1">
                    <a:lumMod val="50000"/>
                  </a:schemeClr>
                </a:solidFill>
              </a:rPr>
              <a:t>un problème aussi.</a:t>
            </a:r>
            <a:r>
              <a:rPr lang="fr-FR" sz="2000" dirty="0">
                <a:solidFill>
                  <a:srgbClr val="EE6000"/>
                </a:solidFill>
              </a:rPr>
              <a:t> </a:t>
            </a:r>
            <a:r>
              <a:rPr lang="fr-FR" sz="2000" b="1" dirty="0">
                <a:solidFill>
                  <a:srgbClr val="EE6000"/>
                </a:solidFill>
              </a:rPr>
              <a:t>On  </a:t>
            </a:r>
            <a:r>
              <a:rPr lang="fr-FR" sz="2000" b="1" dirty="0">
                <a:solidFill>
                  <a:schemeClr val="accent1">
                    <a:lumMod val="50000"/>
                  </a:schemeClr>
                </a:solidFill>
              </a:rPr>
              <a:t>part</a:t>
            </a:r>
            <a:r>
              <a:rPr lang="fr-FR" sz="2000" dirty="0">
                <a:solidFill>
                  <a:schemeClr val="accent1">
                    <a:lumMod val="50000"/>
                  </a:schemeClr>
                </a:solidFill>
              </a:rPr>
              <a:t> souvent en retard, et</a:t>
            </a:r>
            <a:r>
              <a:rPr lang="fr-FR" sz="2000" dirty="0">
                <a:solidFill>
                  <a:srgbClr val="EE6000"/>
                </a:solidFill>
              </a:rPr>
              <a:t> </a:t>
            </a:r>
            <a:r>
              <a:rPr lang="fr-FR" sz="2000" b="1" dirty="0">
                <a:solidFill>
                  <a:srgbClr val="EE6000"/>
                </a:solidFill>
              </a:rPr>
              <a:t>je   </a:t>
            </a:r>
            <a:r>
              <a:rPr lang="fr-FR" sz="2000" b="1" dirty="0">
                <a:solidFill>
                  <a:schemeClr val="accent1">
                    <a:lumMod val="50000"/>
                  </a:schemeClr>
                </a:solidFill>
              </a:rPr>
              <a:t>dois</a:t>
            </a:r>
            <a:r>
              <a:rPr lang="fr-FR" sz="2000" dirty="0">
                <a:solidFill>
                  <a:schemeClr val="accent1">
                    <a:lumMod val="50000"/>
                  </a:schemeClr>
                </a:solidFill>
              </a:rPr>
              <a:t> fermer la fenêtre pour dormir !</a:t>
            </a:r>
          </a:p>
        </p:txBody>
      </p:sp>
      <p:pic>
        <p:nvPicPr>
          <p:cNvPr id="5" name="Picture 4">
            <a:extLst>
              <a:ext uri="{FF2B5EF4-FFF2-40B4-BE49-F238E27FC236}">
                <a16:creationId xmlns:a16="http://schemas.microsoft.com/office/drawing/2014/main" id="{5E1E3750-CF0C-446E-B9FD-18F28C9DA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sp>
        <p:nvSpPr>
          <p:cNvPr id="17" name="Rectangle 16">
            <a:extLst>
              <a:ext uri="{FF2B5EF4-FFF2-40B4-BE49-F238E27FC236}">
                <a16:creationId xmlns:a16="http://schemas.microsoft.com/office/drawing/2014/main" id="{A56590C8-9408-4376-8DD2-5D1958324209}"/>
              </a:ext>
            </a:extLst>
          </p:cNvPr>
          <p:cNvSpPr/>
          <p:nvPr/>
        </p:nvSpPr>
        <p:spPr>
          <a:xfrm>
            <a:off x="2890385" y="2204169"/>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[1]</a:t>
            </a:r>
          </a:p>
        </p:txBody>
      </p:sp>
      <p:sp>
        <p:nvSpPr>
          <p:cNvPr id="25" name="Rectangle 24">
            <a:extLst>
              <a:ext uri="{FF2B5EF4-FFF2-40B4-BE49-F238E27FC236}">
                <a16:creationId xmlns:a16="http://schemas.microsoft.com/office/drawing/2014/main" id="{D22DA74C-E4C7-40FC-8E87-D93F69D09F77}"/>
              </a:ext>
            </a:extLst>
          </p:cNvPr>
          <p:cNvSpPr/>
          <p:nvPr/>
        </p:nvSpPr>
        <p:spPr>
          <a:xfrm>
            <a:off x="6615975" y="2204168"/>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[2]</a:t>
            </a:r>
          </a:p>
        </p:txBody>
      </p:sp>
      <p:sp>
        <p:nvSpPr>
          <p:cNvPr id="26" name="Rectangle 25">
            <a:extLst>
              <a:ext uri="{FF2B5EF4-FFF2-40B4-BE49-F238E27FC236}">
                <a16:creationId xmlns:a16="http://schemas.microsoft.com/office/drawing/2014/main" id="{E0EFD151-B673-4D3F-9839-F2859F68659C}"/>
              </a:ext>
            </a:extLst>
          </p:cNvPr>
          <p:cNvSpPr/>
          <p:nvPr/>
        </p:nvSpPr>
        <p:spPr>
          <a:xfrm>
            <a:off x="1315765" y="2502868"/>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[3]</a:t>
            </a:r>
          </a:p>
        </p:txBody>
      </p:sp>
      <p:sp>
        <p:nvSpPr>
          <p:cNvPr id="27" name="Rectangle 26">
            <a:extLst>
              <a:ext uri="{FF2B5EF4-FFF2-40B4-BE49-F238E27FC236}">
                <a16:creationId xmlns:a16="http://schemas.microsoft.com/office/drawing/2014/main" id="{B7E15187-A961-4A46-9B63-9F2B382D385B}"/>
              </a:ext>
            </a:extLst>
          </p:cNvPr>
          <p:cNvSpPr/>
          <p:nvPr/>
        </p:nvSpPr>
        <p:spPr>
          <a:xfrm>
            <a:off x="7253121" y="2489747"/>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[4]</a:t>
            </a:r>
          </a:p>
        </p:txBody>
      </p:sp>
      <p:sp>
        <p:nvSpPr>
          <p:cNvPr id="28" name="Rectangle 27">
            <a:extLst>
              <a:ext uri="{FF2B5EF4-FFF2-40B4-BE49-F238E27FC236}">
                <a16:creationId xmlns:a16="http://schemas.microsoft.com/office/drawing/2014/main" id="{CFC7A500-77DC-4FA3-9754-83622BD3050C}"/>
              </a:ext>
            </a:extLst>
          </p:cNvPr>
          <p:cNvSpPr/>
          <p:nvPr/>
        </p:nvSpPr>
        <p:spPr>
          <a:xfrm>
            <a:off x="2094077" y="2797614"/>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[5]</a:t>
            </a:r>
          </a:p>
        </p:txBody>
      </p:sp>
      <p:sp>
        <p:nvSpPr>
          <p:cNvPr id="29" name="Rectangle 28">
            <a:extLst>
              <a:ext uri="{FF2B5EF4-FFF2-40B4-BE49-F238E27FC236}">
                <a16:creationId xmlns:a16="http://schemas.microsoft.com/office/drawing/2014/main" id="{AF094C85-8F5A-4F87-94B1-25AABFB09488}"/>
              </a:ext>
            </a:extLst>
          </p:cNvPr>
          <p:cNvSpPr/>
          <p:nvPr/>
        </p:nvSpPr>
        <p:spPr>
          <a:xfrm>
            <a:off x="9545578" y="2824049"/>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[6]</a:t>
            </a:r>
          </a:p>
        </p:txBody>
      </p:sp>
      <p:sp>
        <p:nvSpPr>
          <p:cNvPr id="30" name="Rectangle 29">
            <a:extLst>
              <a:ext uri="{FF2B5EF4-FFF2-40B4-BE49-F238E27FC236}">
                <a16:creationId xmlns:a16="http://schemas.microsoft.com/office/drawing/2014/main" id="{FD0636A2-23CF-459A-A8E5-0E66C8588FFA}"/>
              </a:ext>
            </a:extLst>
          </p:cNvPr>
          <p:cNvSpPr/>
          <p:nvPr/>
        </p:nvSpPr>
        <p:spPr>
          <a:xfrm>
            <a:off x="2246372" y="3139964"/>
            <a:ext cx="495300" cy="31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[7]</a:t>
            </a:r>
          </a:p>
        </p:txBody>
      </p:sp>
      <p:sp>
        <p:nvSpPr>
          <p:cNvPr id="31" name="Rectangle 30">
            <a:extLst>
              <a:ext uri="{FF2B5EF4-FFF2-40B4-BE49-F238E27FC236}">
                <a16:creationId xmlns:a16="http://schemas.microsoft.com/office/drawing/2014/main" id="{5400D16D-DD2C-417A-BC24-EBA206847E12}"/>
              </a:ext>
            </a:extLst>
          </p:cNvPr>
          <p:cNvSpPr/>
          <p:nvPr/>
        </p:nvSpPr>
        <p:spPr>
          <a:xfrm>
            <a:off x="5895975" y="3156830"/>
            <a:ext cx="495300" cy="31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[8]</a:t>
            </a:r>
          </a:p>
        </p:txBody>
      </p:sp>
      <p:pic>
        <p:nvPicPr>
          <p:cNvPr id="2056" name="Picture 8" descr="Babayaga à la fête de la Musique 2016">
            <a:extLst>
              <a:ext uri="{FF2B5EF4-FFF2-40B4-BE49-F238E27FC236}">
                <a16:creationId xmlns:a16="http://schemas.microsoft.com/office/drawing/2014/main" id="{AB125E17-8A7E-46EC-B6C1-C9E47E00B9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0633" y="3658878"/>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FCEA9189-4677-452D-99B1-0906883391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79861" y="3658878"/>
            <a:ext cx="322581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5AC0A37-E578-4526-BF9E-B439D15E2C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9046" y="3658878"/>
            <a:ext cx="3264081" cy="2160000"/>
          </a:xfrm>
          <a:prstGeom prst="rect">
            <a:avLst/>
          </a:prstGeom>
        </p:spPr>
      </p:pic>
      <p:pic>
        <p:nvPicPr>
          <p:cNvPr id="2050" name="Picture 2" descr="20140622 Fête de la musique - Cinquantenaire (Bruxelles) - Clare Louise">
            <a:extLst>
              <a:ext uri="{FF2B5EF4-FFF2-40B4-BE49-F238E27FC236}">
                <a16:creationId xmlns:a16="http://schemas.microsoft.com/office/drawing/2014/main" id="{52A401BF-6517-4734-B8D7-96EFD56B2E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000" y="3660164"/>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usic notes clipart png - Clip Art Library">
            <a:extLst>
              <a:ext uri="{FF2B5EF4-FFF2-40B4-BE49-F238E27FC236}">
                <a16:creationId xmlns:a16="http://schemas.microsoft.com/office/drawing/2014/main" id="{38C9F7F7-823C-4D6B-AEB2-BB2AE4B7A11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1275" y="185171"/>
            <a:ext cx="2412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6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P spid="27" grpId="0" animBg="1"/>
      <p:bldP spid="28" grpId="0" animBg="1"/>
      <p:bldP spid="29" grpId="0" animBg="1"/>
      <p:bldP spid="30"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Fête de la Musique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 fait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Que font les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personnes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général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 21 juin en France, c’est la Fête de la Musique. Des musiciens amateurs et professionnels jouent dans la rue, et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je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vais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dehors pour écouter.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sors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avec mes amis. Pour trouver un concert,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lang="fr-FR" sz="2000" dirty="0">
                <a:solidFill>
                  <a:srgbClr val="5B9BD5">
                    <a:lumMod val="50000"/>
                  </a:srgbClr>
                </a:solidFill>
                <a:latin typeface="Century Gothic" panose="020F0302020204030204"/>
              </a:rPr>
              <a:t>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peut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aller en ville, ou juste devant la maison.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fait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une grande fête avec le public. Parfois,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des instruments. L’ambiance est fantastique. Mais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 problème aussi.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part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souvent en retard, et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je</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dois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fermer la fenêtre pour dormir !</a:t>
            </a:r>
          </a:p>
        </p:txBody>
      </p:sp>
      <p:pic>
        <p:nvPicPr>
          <p:cNvPr id="5" name="Picture 4">
            <a:extLst>
              <a:ext uri="{FF2B5EF4-FFF2-40B4-BE49-F238E27FC236}">
                <a16:creationId xmlns:a16="http://schemas.microsoft.com/office/drawing/2014/main" id="{5E1E3750-CF0C-446E-B9FD-18F28C9DA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pic>
        <p:nvPicPr>
          <p:cNvPr id="2060" name="Picture 12" descr="music notes clipart png - Clip Art Library">
            <a:extLst>
              <a:ext uri="{FF2B5EF4-FFF2-40B4-BE49-F238E27FC236}">
                <a16:creationId xmlns:a16="http://schemas.microsoft.com/office/drawing/2014/main" id="{38C9F7F7-823C-4D6B-AEB2-BB2AE4B7A1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1275" y="185171"/>
            <a:ext cx="2412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655CA8D-7A07-4805-B083-68BF3A6095BD}"/>
              </a:ext>
            </a:extLst>
          </p:cNvPr>
          <p:cNvSpPr txBox="1"/>
          <p:nvPr/>
        </p:nvSpPr>
        <p:spPr>
          <a:xfrm>
            <a:off x="179999" y="3684103"/>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L</a:t>
            </a:r>
            <a:r>
              <a:rPr lang="en-US" sz="2000" b="1" dirty="0" err="1">
                <a:solidFill>
                  <a:schemeClr val="accent1">
                    <a:lumMod val="50000"/>
                  </a:schemeClr>
                </a:solidFill>
              </a:rPr>
              <a:t>éa</a:t>
            </a:r>
            <a:endParaRPr lang="en-GB" sz="2000" b="1" dirty="0">
              <a:solidFill>
                <a:schemeClr val="accent1">
                  <a:lumMod val="50000"/>
                </a:schemeClr>
              </a:solidFill>
            </a:endParaRPr>
          </a:p>
          <a:p>
            <a:pPr algn="ctr"/>
            <a:endParaRPr lang="en-GB" sz="2000" b="1" dirty="0">
              <a:solidFill>
                <a:schemeClr val="accent1">
                  <a:lumMod val="50000"/>
                </a:schemeClr>
              </a:solidFill>
            </a:endParaRPr>
          </a:p>
          <a:p>
            <a:pPr marL="342900" indent="-342900">
              <a:lnSpc>
                <a:spcPct val="150000"/>
              </a:lnSpc>
              <a:buFont typeface="Arial" panose="020B0604020202020204" pitchFamily="34" charset="0"/>
              <a:buChar char="•"/>
            </a:pPr>
            <a:r>
              <a:rPr lang="en-GB" sz="2000" dirty="0">
                <a:solidFill>
                  <a:schemeClr val="accent1">
                    <a:lumMod val="50000"/>
                  </a:schemeClr>
                </a:solidFill>
              </a:rPr>
              <a:t>goes outside to listen (to music)</a:t>
            </a:r>
          </a:p>
          <a:p>
            <a:pPr marL="342900" indent="-342900">
              <a:lnSpc>
                <a:spcPct val="150000"/>
              </a:lnSpc>
              <a:buFont typeface="Arial" panose="020B0604020202020204" pitchFamily="34" charset="0"/>
              <a:buChar char="•"/>
            </a:pPr>
            <a:r>
              <a:rPr lang="en-GB" sz="2000" dirty="0">
                <a:solidFill>
                  <a:schemeClr val="accent1">
                    <a:lumMod val="50000"/>
                  </a:schemeClr>
                </a:solidFill>
              </a:rPr>
              <a:t>goes out with friends</a:t>
            </a:r>
          </a:p>
          <a:p>
            <a:pPr marL="342900" indent="-342900">
              <a:lnSpc>
                <a:spcPct val="150000"/>
              </a:lnSpc>
              <a:buFont typeface="Arial" panose="020B0604020202020204" pitchFamily="34" charset="0"/>
              <a:buChar char="•"/>
            </a:pPr>
            <a:r>
              <a:rPr lang="en-GB" sz="2000" dirty="0">
                <a:solidFill>
                  <a:schemeClr val="accent1">
                    <a:lumMod val="50000"/>
                  </a:schemeClr>
                </a:solidFill>
              </a:rPr>
              <a:t>has a problem</a:t>
            </a:r>
          </a:p>
          <a:p>
            <a:pPr marL="342900" indent="-342900">
              <a:lnSpc>
                <a:spcPct val="150000"/>
              </a:lnSpc>
              <a:buFont typeface="Arial" panose="020B0604020202020204" pitchFamily="34" charset="0"/>
              <a:buChar char="•"/>
            </a:pPr>
            <a:r>
              <a:rPr lang="en-GB" sz="2000" dirty="0">
                <a:solidFill>
                  <a:schemeClr val="accent1">
                    <a:lumMod val="50000"/>
                  </a:schemeClr>
                </a:solidFill>
              </a:rPr>
              <a:t>has to close the window to sleep!</a:t>
            </a:r>
          </a:p>
        </p:txBody>
      </p:sp>
      <p:sp>
        <p:nvSpPr>
          <p:cNvPr id="23" name="TextBox 22">
            <a:extLst>
              <a:ext uri="{FF2B5EF4-FFF2-40B4-BE49-F238E27FC236}">
                <a16:creationId xmlns:a16="http://schemas.microsoft.com/office/drawing/2014/main" id="{B9D76C6A-24C0-464E-BCF7-43520D52FE4E}"/>
              </a:ext>
            </a:extLst>
          </p:cNvPr>
          <p:cNvSpPr txBox="1"/>
          <p:nvPr/>
        </p:nvSpPr>
        <p:spPr>
          <a:xfrm>
            <a:off x="6170135" y="3678012"/>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People in general</a:t>
            </a:r>
          </a:p>
          <a:p>
            <a:pPr algn="ctr"/>
            <a:endParaRPr lang="en-GB" sz="2000" b="1" dirty="0">
              <a:solidFill>
                <a:schemeClr val="accent1">
                  <a:lumMod val="50000"/>
                </a:schemeClr>
              </a:solidFill>
            </a:endParaRPr>
          </a:p>
          <a:p>
            <a:pPr marL="342900" indent="-342900">
              <a:lnSpc>
                <a:spcPct val="150000"/>
              </a:lnSpc>
              <a:buFont typeface="Arial" panose="020B0604020202020204" pitchFamily="34" charset="0"/>
              <a:buChar char="•"/>
            </a:pPr>
            <a:r>
              <a:rPr lang="en-GB" sz="2000" dirty="0">
                <a:solidFill>
                  <a:schemeClr val="accent1">
                    <a:lumMod val="50000"/>
                  </a:schemeClr>
                </a:solidFill>
              </a:rPr>
              <a:t>can go into town</a:t>
            </a:r>
          </a:p>
          <a:p>
            <a:pPr marL="342900" indent="-342900">
              <a:lnSpc>
                <a:spcPct val="150000"/>
              </a:lnSpc>
              <a:buFont typeface="Arial" panose="020B0604020202020204" pitchFamily="34" charset="0"/>
              <a:buChar char="•"/>
            </a:pPr>
            <a:r>
              <a:rPr lang="en-GB" sz="2000" dirty="0">
                <a:solidFill>
                  <a:schemeClr val="accent1">
                    <a:lumMod val="50000"/>
                  </a:schemeClr>
                </a:solidFill>
              </a:rPr>
              <a:t>have a big party</a:t>
            </a:r>
          </a:p>
          <a:p>
            <a:pPr marL="342900" indent="-342900">
              <a:lnSpc>
                <a:spcPct val="150000"/>
              </a:lnSpc>
              <a:buFont typeface="Arial" panose="020B0604020202020204" pitchFamily="34" charset="0"/>
              <a:buChar char="•"/>
            </a:pPr>
            <a:r>
              <a:rPr lang="en-GB" sz="2000" dirty="0">
                <a:solidFill>
                  <a:schemeClr val="accent1">
                    <a:lumMod val="50000"/>
                  </a:schemeClr>
                </a:solidFill>
              </a:rPr>
              <a:t>sometimes take instruments </a:t>
            </a:r>
          </a:p>
          <a:p>
            <a:pPr marL="342900" indent="-342900">
              <a:lnSpc>
                <a:spcPct val="150000"/>
              </a:lnSpc>
              <a:buFont typeface="Arial" panose="020B0604020202020204" pitchFamily="34" charset="0"/>
              <a:buChar char="•"/>
            </a:pPr>
            <a:r>
              <a:rPr lang="en-GB" sz="2000" dirty="0">
                <a:solidFill>
                  <a:schemeClr val="accent1">
                    <a:lumMod val="50000"/>
                  </a:schemeClr>
                </a:solidFill>
              </a:rPr>
              <a:t>often leave late</a:t>
            </a:r>
          </a:p>
        </p:txBody>
      </p:sp>
    </p:spTree>
    <p:extLst>
      <p:ext uri="{BB962C8B-B14F-4D97-AF65-F5344CB8AC3E}">
        <p14:creationId xmlns:p14="http://schemas.microsoft.com/office/powerpoint/2010/main" val="13797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carnaval</a:t>
            </a:r>
            <a:endParaRPr lang="en-GB" sz="3600" b="1" dirty="0">
              <a:solidFill>
                <a:schemeClr val="bg1"/>
              </a:solidFill>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solidFill>
                  <a:schemeClr val="accent1">
                    <a:lumMod val="50000"/>
                  </a:schemeClr>
                </a:solidFill>
                <a:latin typeface="Century Gothic" panose="020F0302020204030204"/>
              </a:rPr>
              <a:t>Que fait Amir avec la </a:t>
            </a:r>
            <a:r>
              <a:rPr lang="en-US" sz="2400" i="0" dirty="0" err="1">
                <a:solidFill>
                  <a:schemeClr val="accent1">
                    <a:lumMod val="50000"/>
                  </a:schemeClr>
                </a:solidFill>
                <a:latin typeface="Century Gothic" panose="020F0302020204030204"/>
              </a:rPr>
              <a:t>famille</a:t>
            </a:r>
            <a:r>
              <a:rPr lang="en-US" sz="2400" i="0" dirty="0">
                <a:solidFill>
                  <a:schemeClr val="accent1">
                    <a:lumMod val="50000"/>
                  </a:schemeClr>
                </a:solidFill>
                <a:latin typeface="Century Gothic" panose="020F0302020204030204"/>
              </a:rPr>
              <a:t> (</a:t>
            </a:r>
            <a:r>
              <a:rPr lang="en-US" sz="2400" b="1" i="0" dirty="0">
                <a:solidFill>
                  <a:schemeClr val="accent1">
                    <a:lumMod val="50000"/>
                  </a:schemeClr>
                </a:solidFill>
                <a:latin typeface="Century Gothic" panose="020F0302020204030204"/>
              </a:rPr>
              <a:t>nous</a:t>
            </a:r>
            <a:r>
              <a:rPr lang="en-US" sz="2400" i="0" dirty="0">
                <a:solidFill>
                  <a:schemeClr val="accent1">
                    <a:lumMod val="50000"/>
                  </a:schemeClr>
                </a:solidFill>
                <a:latin typeface="Century Gothic" panose="020F0302020204030204"/>
              </a:rPr>
              <a:t>) ? Que font les </a:t>
            </a:r>
            <a:r>
              <a:rPr lang="en-US" sz="2400" i="0" dirty="0" err="1">
                <a:solidFill>
                  <a:schemeClr val="accent1">
                    <a:lumMod val="50000"/>
                  </a:schemeClr>
                </a:solidFill>
                <a:latin typeface="Century Gothic" panose="020F0302020204030204"/>
              </a:rPr>
              <a:t>personnes</a:t>
            </a:r>
            <a:r>
              <a:rPr lang="en-US" sz="2400" i="0" dirty="0">
                <a:solidFill>
                  <a:schemeClr val="accent1">
                    <a:lumMod val="50000"/>
                  </a:schemeClr>
                </a:solidFill>
                <a:latin typeface="Century Gothic" panose="020F0302020204030204"/>
              </a:rPr>
              <a:t> </a:t>
            </a:r>
            <a:r>
              <a:rPr lang="en-US" sz="2400" i="0" dirty="0" err="1">
                <a:solidFill>
                  <a:schemeClr val="accent1">
                    <a:lumMod val="50000"/>
                  </a:schemeClr>
                </a:solidFill>
                <a:latin typeface="Century Gothic" panose="020F0302020204030204"/>
              </a:rPr>
              <a:t>en</a:t>
            </a:r>
            <a:r>
              <a:rPr lang="en-US" sz="2400" i="0" dirty="0">
                <a:solidFill>
                  <a:schemeClr val="accent1">
                    <a:lumMod val="50000"/>
                  </a:schemeClr>
                </a:solidFill>
                <a:latin typeface="Century Gothic" panose="020F0302020204030204"/>
              </a:rPr>
              <a:t> </a:t>
            </a:r>
            <a:r>
              <a:rPr lang="en-US" sz="2400" i="0" dirty="0" err="1">
                <a:solidFill>
                  <a:schemeClr val="accent1">
                    <a:lumMod val="50000"/>
                  </a:schemeClr>
                </a:solidFill>
                <a:latin typeface="Century Gothic" panose="020F0302020204030204"/>
              </a:rPr>
              <a:t>général</a:t>
            </a:r>
            <a:r>
              <a:rPr lang="en-US" sz="2400" i="0" dirty="0">
                <a:solidFill>
                  <a:schemeClr val="accent1">
                    <a:lumMod val="50000"/>
                  </a:schemeClr>
                </a:solidFill>
                <a:latin typeface="Century Gothic" panose="020F0302020204030204"/>
              </a:rPr>
              <a:t> (</a:t>
            </a:r>
            <a:r>
              <a:rPr lang="en-US" sz="2400" b="1" i="0" dirty="0">
                <a:solidFill>
                  <a:schemeClr val="accent1">
                    <a:lumMod val="50000"/>
                  </a:schemeClr>
                </a:solidFill>
                <a:latin typeface="Century Gothic" panose="020F0302020204030204"/>
              </a:rPr>
              <a:t>on</a:t>
            </a:r>
            <a:r>
              <a:rPr lang="en-US" sz="2400" i="0" dirty="0">
                <a:solidFill>
                  <a:schemeClr val="accent1">
                    <a:lumMod val="50000"/>
                  </a:schemeClr>
                </a:solidFill>
                <a:latin typeface="Century Gothic" panose="020F0302020204030204"/>
              </a:rPr>
              <a:t>) ?</a:t>
            </a:r>
          </a:p>
        </p:txBody>
      </p:sp>
      <p:pic>
        <p:nvPicPr>
          <p:cNvPr id="18" name="Picture 17">
            <a:extLst>
              <a:ext uri="{FF2B5EF4-FFF2-40B4-BE49-F238E27FC236}">
                <a16:creationId xmlns:a16="http://schemas.microsoft.com/office/drawing/2014/main" id="{23072416-2426-421A-8128-85631227D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154" y="-200909"/>
            <a:ext cx="1440000" cy="1440000"/>
          </a:xfrm>
          <a:prstGeom prst="rect">
            <a:avLst/>
          </a:prstGeom>
        </p:spPr>
      </p:pic>
      <p:sp>
        <p:nvSpPr>
          <p:cNvPr id="20" name="TextBox 19">
            <a:extLst>
              <a:ext uri="{FF2B5EF4-FFF2-40B4-BE49-F238E27FC236}">
                <a16:creationId xmlns:a16="http://schemas.microsoft.com/office/drawing/2014/main" id="{D73BFD5D-1DE4-4835-BEBB-CDBFE595683A}"/>
              </a:ext>
            </a:extLst>
          </p:cNvPr>
          <p:cNvSpPr txBox="1"/>
          <p:nvPr/>
        </p:nvSpPr>
        <p:spPr>
          <a:xfrm>
            <a:off x="7516154" y="249869"/>
            <a:ext cx="2535629"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algn="l"/>
            <a:r>
              <a:rPr lang="en-GB" sz="2000" dirty="0">
                <a:solidFill>
                  <a:schemeClr val="bg1"/>
                </a:solidFill>
              </a:rPr>
              <a:t>*les fleurs = flowers</a:t>
            </a:r>
          </a:p>
          <a:p>
            <a:pPr algn="l"/>
            <a:r>
              <a:rPr lang="en-GB" sz="2000" dirty="0">
                <a:solidFill>
                  <a:schemeClr val="bg1"/>
                </a:solidFill>
              </a:rPr>
              <a:t>*le citron = lemon</a:t>
            </a:r>
          </a:p>
        </p:txBody>
      </p:sp>
      <p:sp>
        <p:nvSpPr>
          <p:cNvPr id="35" name="Rectangle 34">
            <a:hlinkClick r:id="" action="ppaction://noaction">
              <a:snd r:embed="rId5" name="1 beep regarde la parade.wav"/>
            </a:hlinkClick>
            <a:extLst>
              <a:ext uri="{FF2B5EF4-FFF2-40B4-BE49-F238E27FC236}">
                <a16:creationId xmlns:a16="http://schemas.microsoft.com/office/drawing/2014/main" id="{F0D1BBDD-85FD-40AD-9745-514436B1252B}"/>
              </a:ext>
            </a:extLst>
          </p:cNvPr>
          <p:cNvSpPr/>
          <p:nvPr/>
        </p:nvSpPr>
        <p:spPr>
          <a:xfrm>
            <a:off x="2765212"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endParaRPr lang="fr-FR" b="1" dirty="0"/>
          </a:p>
        </p:txBody>
      </p:sp>
      <p:sp>
        <p:nvSpPr>
          <p:cNvPr id="44" name="Rectangle 43">
            <a:hlinkClick r:id="" action="ppaction://noaction">
              <a:snd r:embed="rId6" name="2 beep pensons au theme.wav"/>
            </a:hlinkClick>
            <a:extLst>
              <a:ext uri="{FF2B5EF4-FFF2-40B4-BE49-F238E27FC236}">
                <a16:creationId xmlns:a16="http://schemas.microsoft.com/office/drawing/2014/main" id="{8AB66B4E-0A32-41DD-9387-AD239DD00A87}"/>
              </a:ext>
            </a:extLst>
          </p:cNvPr>
          <p:cNvSpPr/>
          <p:nvPr/>
        </p:nvSpPr>
        <p:spPr>
          <a:xfrm>
            <a:off x="3637831"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endParaRPr lang="fr-FR" b="1" dirty="0"/>
          </a:p>
        </p:txBody>
      </p:sp>
      <p:sp>
        <p:nvSpPr>
          <p:cNvPr id="45" name="Rectangle 44">
            <a:hlinkClick r:id="" action="ppaction://noaction">
              <a:snd r:embed="rId7" name="3 beep partage des fleurs.wav"/>
            </a:hlinkClick>
            <a:extLst>
              <a:ext uri="{FF2B5EF4-FFF2-40B4-BE49-F238E27FC236}">
                <a16:creationId xmlns:a16="http://schemas.microsoft.com/office/drawing/2014/main" id="{98B9CB78-974B-4D3C-80C3-1EB9631130C1}"/>
              </a:ext>
            </a:extLst>
          </p:cNvPr>
          <p:cNvSpPr/>
          <p:nvPr/>
        </p:nvSpPr>
        <p:spPr>
          <a:xfrm>
            <a:off x="4510450"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3</a:t>
            </a:r>
            <a:endParaRPr lang="fr-FR" b="1" dirty="0"/>
          </a:p>
        </p:txBody>
      </p:sp>
      <p:sp>
        <p:nvSpPr>
          <p:cNvPr id="46" name="Rectangle 45">
            <a:hlinkClick r:id="" action="ppaction://noaction">
              <a:snd r:embed="rId8" name="4 beep marchons en ville.wav"/>
            </a:hlinkClick>
            <a:extLst>
              <a:ext uri="{FF2B5EF4-FFF2-40B4-BE49-F238E27FC236}">
                <a16:creationId xmlns:a16="http://schemas.microsoft.com/office/drawing/2014/main" id="{5220DB8F-9E8C-4F2D-B3AD-82C4688DFDEE}"/>
              </a:ext>
            </a:extLst>
          </p:cNvPr>
          <p:cNvSpPr/>
          <p:nvPr/>
        </p:nvSpPr>
        <p:spPr>
          <a:xfrm>
            <a:off x="5383069"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4</a:t>
            </a:r>
            <a:endParaRPr lang="fr-FR" b="1" dirty="0"/>
          </a:p>
        </p:txBody>
      </p:sp>
      <p:sp>
        <p:nvSpPr>
          <p:cNvPr id="47" name="Rectangle 46">
            <a:hlinkClick r:id="" action="ppaction://noaction">
              <a:snd r:embed="rId9" name="5 et beep ecoutons la musique.wav"/>
            </a:hlinkClick>
            <a:extLst>
              <a:ext uri="{FF2B5EF4-FFF2-40B4-BE49-F238E27FC236}">
                <a16:creationId xmlns:a16="http://schemas.microsoft.com/office/drawing/2014/main" id="{D8EB6473-AA86-41B0-9185-E80C11221C8C}"/>
              </a:ext>
            </a:extLst>
          </p:cNvPr>
          <p:cNvSpPr/>
          <p:nvPr/>
        </p:nvSpPr>
        <p:spPr>
          <a:xfrm>
            <a:off x="6255688"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5</a:t>
            </a:r>
            <a:endParaRPr lang="fr-FR" b="1" dirty="0"/>
          </a:p>
        </p:txBody>
      </p:sp>
      <p:sp>
        <p:nvSpPr>
          <p:cNvPr id="48" name="Rectangle 47">
            <a:hlinkClick r:id="" action="ppaction://noaction">
              <a:snd r:embed="rId10" name="6 beep visitons la ville.wav"/>
            </a:hlinkClick>
            <a:extLst>
              <a:ext uri="{FF2B5EF4-FFF2-40B4-BE49-F238E27FC236}">
                <a16:creationId xmlns:a16="http://schemas.microsoft.com/office/drawing/2014/main" id="{DC7505DF-3C03-42EB-9400-B86BDF94A7FA}"/>
              </a:ext>
            </a:extLst>
          </p:cNvPr>
          <p:cNvSpPr/>
          <p:nvPr/>
        </p:nvSpPr>
        <p:spPr>
          <a:xfrm>
            <a:off x="7128307"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6</a:t>
            </a:r>
            <a:endParaRPr lang="fr-FR" b="1" dirty="0"/>
          </a:p>
        </p:txBody>
      </p:sp>
      <p:sp>
        <p:nvSpPr>
          <p:cNvPr id="49" name="Rectangle 48">
            <a:hlinkClick r:id="" action="ppaction://noaction">
              <a:snd r:embed="rId11" name="7 beep ne mange pas les fruits.wav"/>
            </a:hlinkClick>
            <a:extLst>
              <a:ext uri="{FF2B5EF4-FFF2-40B4-BE49-F238E27FC236}">
                <a16:creationId xmlns:a16="http://schemas.microsoft.com/office/drawing/2014/main" id="{DDEDFEA3-E095-474A-8B47-E2C9E623485D}"/>
              </a:ext>
            </a:extLst>
          </p:cNvPr>
          <p:cNvSpPr/>
          <p:nvPr/>
        </p:nvSpPr>
        <p:spPr>
          <a:xfrm>
            <a:off x="8000926"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7</a:t>
            </a:r>
            <a:endParaRPr lang="fr-FR" b="1" dirty="0"/>
          </a:p>
        </p:txBody>
      </p:sp>
      <p:sp>
        <p:nvSpPr>
          <p:cNvPr id="50" name="Rectangle 49">
            <a:hlinkClick r:id="" action="ppaction://noaction">
              <a:snd r:embed="rId12" name="8 beep cree des sculptures avec.wav"/>
            </a:hlinkClick>
            <a:extLst>
              <a:ext uri="{FF2B5EF4-FFF2-40B4-BE49-F238E27FC236}">
                <a16:creationId xmlns:a16="http://schemas.microsoft.com/office/drawing/2014/main" id="{829DDE25-3274-484C-BF4D-DE4FDED79494}"/>
              </a:ext>
            </a:extLst>
          </p:cNvPr>
          <p:cNvSpPr/>
          <p:nvPr/>
        </p:nvSpPr>
        <p:spPr>
          <a:xfrm>
            <a:off x="8873543" y="1942530"/>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8</a:t>
            </a:r>
            <a:endParaRPr lang="fr-FR" b="1" dirty="0"/>
          </a:p>
        </p:txBody>
      </p:sp>
      <p:sp>
        <p:nvSpPr>
          <p:cNvPr id="23" name="TextBox 22">
            <a:extLst>
              <a:ext uri="{FF2B5EF4-FFF2-40B4-BE49-F238E27FC236}">
                <a16:creationId xmlns:a16="http://schemas.microsoft.com/office/drawing/2014/main" id="{C10794CD-6FCA-464D-8E0F-B5D682A87E45}"/>
              </a:ext>
            </a:extLst>
          </p:cNvPr>
          <p:cNvSpPr txBox="1"/>
          <p:nvPr/>
        </p:nvSpPr>
        <p:spPr>
          <a:xfrm>
            <a:off x="256601" y="2699678"/>
            <a:ext cx="5819553" cy="2862322"/>
          </a:xfrm>
          <a:prstGeom prst="rect">
            <a:avLst/>
          </a:prstGeom>
          <a:no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Amir’s family</a:t>
            </a: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p:txBody>
      </p:sp>
      <p:sp>
        <p:nvSpPr>
          <p:cNvPr id="24" name="TextBox 23">
            <a:extLst>
              <a:ext uri="{FF2B5EF4-FFF2-40B4-BE49-F238E27FC236}">
                <a16:creationId xmlns:a16="http://schemas.microsoft.com/office/drawing/2014/main" id="{86BEAB2F-5157-4E65-8AC9-5BB1EE8F2441}"/>
              </a:ext>
            </a:extLst>
          </p:cNvPr>
          <p:cNvSpPr txBox="1"/>
          <p:nvPr/>
        </p:nvSpPr>
        <p:spPr>
          <a:xfrm>
            <a:off x="6246738" y="2699678"/>
            <a:ext cx="5559410" cy="2862322"/>
          </a:xfrm>
          <a:prstGeom prst="rect">
            <a:avLst/>
          </a:prstGeom>
          <a:no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People in general</a:t>
            </a: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a:p>
            <a:pPr algn="ctr"/>
            <a:endParaRPr lang="en-GB" sz="2000" b="1" dirty="0">
              <a:solidFill>
                <a:schemeClr val="accent1">
                  <a:lumMod val="50000"/>
                </a:schemeClr>
              </a:solidFill>
            </a:endParaRPr>
          </a:p>
        </p:txBody>
      </p:sp>
      <p:sp>
        <p:nvSpPr>
          <p:cNvPr id="28" name="TextBox 27">
            <a:extLst>
              <a:ext uri="{FF2B5EF4-FFF2-40B4-BE49-F238E27FC236}">
                <a16:creationId xmlns:a16="http://schemas.microsoft.com/office/drawing/2014/main" id="{E435AE07-52B7-468E-87C3-B9DF21B047D7}"/>
              </a:ext>
            </a:extLst>
          </p:cNvPr>
          <p:cNvSpPr txBox="1"/>
          <p:nvPr/>
        </p:nvSpPr>
        <p:spPr>
          <a:xfrm>
            <a:off x="6230971" y="3145216"/>
            <a:ext cx="555941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watch the parade</a:t>
            </a:r>
          </a:p>
        </p:txBody>
      </p:sp>
      <p:sp>
        <p:nvSpPr>
          <p:cNvPr id="30" name="TextBox 29">
            <a:extLst>
              <a:ext uri="{FF2B5EF4-FFF2-40B4-BE49-F238E27FC236}">
                <a16:creationId xmlns:a16="http://schemas.microsoft.com/office/drawing/2014/main" id="{0132D653-12E4-454D-BB2E-D67AF2395ABA}"/>
              </a:ext>
            </a:extLst>
          </p:cNvPr>
          <p:cNvSpPr txBox="1"/>
          <p:nvPr/>
        </p:nvSpPr>
        <p:spPr>
          <a:xfrm>
            <a:off x="269527" y="3139125"/>
            <a:ext cx="5819553"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think about next year’s theme</a:t>
            </a:r>
          </a:p>
        </p:txBody>
      </p:sp>
      <p:sp>
        <p:nvSpPr>
          <p:cNvPr id="32" name="TextBox 31">
            <a:extLst>
              <a:ext uri="{FF2B5EF4-FFF2-40B4-BE49-F238E27FC236}">
                <a16:creationId xmlns:a16="http://schemas.microsoft.com/office/drawing/2014/main" id="{5C3CD272-BD1E-4919-8E6D-2D0D062D8D00}"/>
              </a:ext>
            </a:extLst>
          </p:cNvPr>
          <p:cNvSpPr txBox="1"/>
          <p:nvPr/>
        </p:nvSpPr>
        <p:spPr>
          <a:xfrm>
            <a:off x="6230970" y="3594371"/>
            <a:ext cx="5401755"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share (out) flowers</a:t>
            </a:r>
          </a:p>
        </p:txBody>
      </p:sp>
      <p:sp>
        <p:nvSpPr>
          <p:cNvPr id="34" name="TextBox 33">
            <a:extLst>
              <a:ext uri="{FF2B5EF4-FFF2-40B4-BE49-F238E27FC236}">
                <a16:creationId xmlns:a16="http://schemas.microsoft.com/office/drawing/2014/main" id="{8AC61945-71A9-477C-A671-6C91687CE12B}"/>
              </a:ext>
            </a:extLst>
          </p:cNvPr>
          <p:cNvSpPr txBox="1"/>
          <p:nvPr/>
        </p:nvSpPr>
        <p:spPr>
          <a:xfrm>
            <a:off x="269527" y="3595780"/>
            <a:ext cx="489769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walk into town</a:t>
            </a:r>
          </a:p>
        </p:txBody>
      </p:sp>
      <p:sp>
        <p:nvSpPr>
          <p:cNvPr id="36" name="TextBox 35">
            <a:extLst>
              <a:ext uri="{FF2B5EF4-FFF2-40B4-BE49-F238E27FC236}">
                <a16:creationId xmlns:a16="http://schemas.microsoft.com/office/drawing/2014/main" id="{DF094DEB-F11F-405B-85D4-479C0F71A56D}"/>
              </a:ext>
            </a:extLst>
          </p:cNvPr>
          <p:cNvSpPr txBox="1"/>
          <p:nvPr/>
        </p:nvSpPr>
        <p:spPr>
          <a:xfrm>
            <a:off x="256601" y="4037707"/>
            <a:ext cx="489769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listen to music</a:t>
            </a:r>
          </a:p>
        </p:txBody>
      </p:sp>
      <p:sp>
        <p:nvSpPr>
          <p:cNvPr id="38" name="TextBox 37">
            <a:extLst>
              <a:ext uri="{FF2B5EF4-FFF2-40B4-BE49-F238E27FC236}">
                <a16:creationId xmlns:a16="http://schemas.microsoft.com/office/drawing/2014/main" id="{CB5F1CA0-A25D-415E-B17A-B64D899EDCAD}"/>
              </a:ext>
            </a:extLst>
          </p:cNvPr>
          <p:cNvSpPr txBox="1"/>
          <p:nvPr/>
        </p:nvSpPr>
        <p:spPr>
          <a:xfrm>
            <a:off x="269527" y="4514480"/>
            <a:ext cx="5703942"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visit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Menton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for the lemon festival</a:t>
            </a:r>
          </a:p>
        </p:txBody>
      </p:sp>
      <p:sp>
        <p:nvSpPr>
          <p:cNvPr id="40" name="TextBox 39">
            <a:extLst>
              <a:ext uri="{FF2B5EF4-FFF2-40B4-BE49-F238E27FC236}">
                <a16:creationId xmlns:a16="http://schemas.microsoft.com/office/drawing/2014/main" id="{8497B3EE-DC76-4505-9ED7-C8A6B0206405}"/>
              </a:ext>
            </a:extLst>
          </p:cNvPr>
          <p:cNvSpPr txBox="1"/>
          <p:nvPr/>
        </p:nvSpPr>
        <p:spPr>
          <a:xfrm>
            <a:off x="6230970" y="4043526"/>
            <a:ext cx="4865727"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don’t eat fruit</a:t>
            </a:r>
          </a:p>
        </p:txBody>
      </p:sp>
      <p:sp>
        <p:nvSpPr>
          <p:cNvPr id="42" name="TextBox 41">
            <a:extLst>
              <a:ext uri="{FF2B5EF4-FFF2-40B4-BE49-F238E27FC236}">
                <a16:creationId xmlns:a16="http://schemas.microsoft.com/office/drawing/2014/main" id="{9C77EAA7-022D-4C6B-BE97-3C435FDD9989}"/>
              </a:ext>
            </a:extLst>
          </p:cNvPr>
          <p:cNvSpPr txBox="1"/>
          <p:nvPr/>
        </p:nvSpPr>
        <p:spPr>
          <a:xfrm>
            <a:off x="6230972" y="4492680"/>
            <a:ext cx="555941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create sculptures with fruit</a:t>
            </a:r>
          </a:p>
        </p:txBody>
      </p:sp>
      <p:sp>
        <p:nvSpPr>
          <p:cNvPr id="26" name="Rectangle 25">
            <a:hlinkClick r:id="" action="ppaction://noaction">
              <a:snd r:embed="rId13" name="1 on regarde la parade.wav"/>
            </a:hlinkClick>
            <a:extLst>
              <a:ext uri="{FF2B5EF4-FFF2-40B4-BE49-F238E27FC236}">
                <a16:creationId xmlns:a16="http://schemas.microsoft.com/office/drawing/2014/main" id="{D50B92DB-169F-4E25-96CA-C3408B233771}"/>
              </a:ext>
            </a:extLst>
          </p:cNvPr>
          <p:cNvSpPr/>
          <p:nvPr/>
        </p:nvSpPr>
        <p:spPr>
          <a:xfrm>
            <a:off x="2756262"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endParaRPr lang="fr-FR" b="1" dirty="0"/>
          </a:p>
        </p:txBody>
      </p:sp>
      <p:sp>
        <p:nvSpPr>
          <p:cNvPr id="27" name="Rectangle 26">
            <a:hlinkClick r:id="" action="ppaction://noaction">
              <a:snd r:embed="rId14" name="2 nous pensons au theme.wav"/>
            </a:hlinkClick>
            <a:extLst>
              <a:ext uri="{FF2B5EF4-FFF2-40B4-BE49-F238E27FC236}">
                <a16:creationId xmlns:a16="http://schemas.microsoft.com/office/drawing/2014/main" id="{B1479AA6-A5E8-466E-BF2A-9859D0D2D9B6}"/>
              </a:ext>
            </a:extLst>
          </p:cNvPr>
          <p:cNvSpPr/>
          <p:nvPr/>
        </p:nvSpPr>
        <p:spPr>
          <a:xfrm>
            <a:off x="3628881"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endParaRPr lang="fr-FR" b="1" dirty="0"/>
          </a:p>
        </p:txBody>
      </p:sp>
      <p:sp>
        <p:nvSpPr>
          <p:cNvPr id="29" name="Rectangle 28">
            <a:hlinkClick r:id="" action="ppaction://noaction">
              <a:snd r:embed="rId15" name="3 on partage des fleurs.wav"/>
            </a:hlinkClick>
            <a:extLst>
              <a:ext uri="{FF2B5EF4-FFF2-40B4-BE49-F238E27FC236}">
                <a16:creationId xmlns:a16="http://schemas.microsoft.com/office/drawing/2014/main" id="{7FF0AFAD-AB7F-4936-9EE6-697DE39A0C5C}"/>
              </a:ext>
            </a:extLst>
          </p:cNvPr>
          <p:cNvSpPr/>
          <p:nvPr/>
        </p:nvSpPr>
        <p:spPr>
          <a:xfrm>
            <a:off x="4501500"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3</a:t>
            </a:r>
            <a:endParaRPr lang="fr-FR" b="1" dirty="0"/>
          </a:p>
        </p:txBody>
      </p:sp>
      <p:sp>
        <p:nvSpPr>
          <p:cNvPr id="31" name="Rectangle 30">
            <a:hlinkClick r:id="" action="ppaction://noaction">
              <a:snd r:embed="rId16" name="4 nous marchons on ville.wav"/>
            </a:hlinkClick>
            <a:extLst>
              <a:ext uri="{FF2B5EF4-FFF2-40B4-BE49-F238E27FC236}">
                <a16:creationId xmlns:a16="http://schemas.microsoft.com/office/drawing/2014/main" id="{94488F91-6806-4B46-9B63-AEB027477634}"/>
              </a:ext>
            </a:extLst>
          </p:cNvPr>
          <p:cNvSpPr/>
          <p:nvPr/>
        </p:nvSpPr>
        <p:spPr>
          <a:xfrm>
            <a:off x="5374119"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4</a:t>
            </a:r>
            <a:endParaRPr lang="fr-FR" b="1" dirty="0"/>
          </a:p>
        </p:txBody>
      </p:sp>
      <p:sp>
        <p:nvSpPr>
          <p:cNvPr id="33" name="Rectangle 32">
            <a:hlinkClick r:id="" action="ppaction://noaction">
              <a:snd r:embed="rId17" name="5 et nous ecoutons la musique.wav"/>
            </a:hlinkClick>
            <a:extLst>
              <a:ext uri="{FF2B5EF4-FFF2-40B4-BE49-F238E27FC236}">
                <a16:creationId xmlns:a16="http://schemas.microsoft.com/office/drawing/2014/main" id="{653F435E-0605-4EEC-BDD9-9372B38AE4E1}"/>
              </a:ext>
            </a:extLst>
          </p:cNvPr>
          <p:cNvSpPr/>
          <p:nvPr/>
        </p:nvSpPr>
        <p:spPr>
          <a:xfrm>
            <a:off x="6246738"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5</a:t>
            </a:r>
            <a:endParaRPr lang="fr-FR" b="1" dirty="0"/>
          </a:p>
        </p:txBody>
      </p:sp>
      <p:sp>
        <p:nvSpPr>
          <p:cNvPr id="37" name="Rectangle 36">
            <a:hlinkClick r:id="" action="ppaction://noaction">
              <a:snd r:embed="rId18" name="6 nous visitons la ville.wav"/>
            </a:hlinkClick>
            <a:extLst>
              <a:ext uri="{FF2B5EF4-FFF2-40B4-BE49-F238E27FC236}">
                <a16:creationId xmlns:a16="http://schemas.microsoft.com/office/drawing/2014/main" id="{F01CAC56-3710-4CE6-9C0F-111E46F7679C}"/>
              </a:ext>
            </a:extLst>
          </p:cNvPr>
          <p:cNvSpPr/>
          <p:nvPr/>
        </p:nvSpPr>
        <p:spPr>
          <a:xfrm>
            <a:off x="7119357"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6</a:t>
            </a:r>
            <a:endParaRPr lang="fr-FR" b="1" dirty="0"/>
          </a:p>
        </p:txBody>
      </p:sp>
      <p:sp>
        <p:nvSpPr>
          <p:cNvPr id="39" name="Rectangle 38">
            <a:hlinkClick r:id="" action="ppaction://noaction">
              <a:snd r:embed="rId19" name="7 on ne mange pas les fruits.wav"/>
            </a:hlinkClick>
            <a:extLst>
              <a:ext uri="{FF2B5EF4-FFF2-40B4-BE49-F238E27FC236}">
                <a16:creationId xmlns:a16="http://schemas.microsoft.com/office/drawing/2014/main" id="{75E18E08-B99D-4219-BF29-C67E659DD1BE}"/>
              </a:ext>
            </a:extLst>
          </p:cNvPr>
          <p:cNvSpPr/>
          <p:nvPr/>
        </p:nvSpPr>
        <p:spPr>
          <a:xfrm>
            <a:off x="7991976"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7</a:t>
            </a:r>
            <a:endParaRPr lang="fr-FR" b="1" dirty="0"/>
          </a:p>
        </p:txBody>
      </p:sp>
      <p:sp>
        <p:nvSpPr>
          <p:cNvPr id="41" name="Rectangle 40">
            <a:hlinkClick r:id="" action="ppaction://noaction">
              <a:snd r:embed="rId20" name="8 on cree des sculptures.wav"/>
            </a:hlinkClick>
            <a:extLst>
              <a:ext uri="{FF2B5EF4-FFF2-40B4-BE49-F238E27FC236}">
                <a16:creationId xmlns:a16="http://schemas.microsoft.com/office/drawing/2014/main" id="{DCB0BEF6-B676-4CAF-8BC9-E80F430E4503}"/>
              </a:ext>
            </a:extLst>
          </p:cNvPr>
          <p:cNvSpPr/>
          <p:nvPr/>
        </p:nvSpPr>
        <p:spPr>
          <a:xfrm>
            <a:off x="8864593" y="5717093"/>
            <a:ext cx="590400" cy="58896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8</a:t>
            </a:r>
            <a:endParaRPr lang="fr-FR" b="1" dirty="0"/>
          </a:p>
        </p:txBody>
      </p:sp>
      <p:sp>
        <p:nvSpPr>
          <p:cNvPr id="43" name="TextBox 42">
            <a:extLst>
              <a:ext uri="{FF2B5EF4-FFF2-40B4-BE49-F238E27FC236}">
                <a16:creationId xmlns:a16="http://schemas.microsoft.com/office/drawing/2014/main" id="{4F081075-60A9-453F-8790-DFB2380826DC}"/>
              </a:ext>
            </a:extLst>
          </p:cNvPr>
          <p:cNvSpPr txBox="1"/>
          <p:nvPr/>
        </p:nvSpPr>
        <p:spPr>
          <a:xfrm>
            <a:off x="1022243" y="5771116"/>
            <a:ext cx="1714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err="1">
                <a:solidFill>
                  <a:schemeClr val="accent1">
                    <a:lumMod val="50000"/>
                  </a:schemeClr>
                </a:solidFill>
                <a:latin typeface="Century Gothic" panose="020F0302020204030204"/>
              </a:rPr>
              <a:t>Réponses</a:t>
            </a:r>
            <a:r>
              <a:rPr lang="en-US" sz="2400" i="0" dirty="0">
                <a:solidFill>
                  <a:schemeClr val="accent1">
                    <a:lumMod val="50000"/>
                  </a:schemeClr>
                </a:solidFill>
                <a:latin typeface="Century Gothic" panose="020F0302020204030204"/>
              </a:rPr>
              <a:t>:</a:t>
            </a:r>
          </a:p>
        </p:txBody>
      </p:sp>
      <p:sp>
        <p:nvSpPr>
          <p:cNvPr id="51" name="Rounded Rectangle 46">
            <a:extLst>
              <a:ext uri="{FF2B5EF4-FFF2-40B4-BE49-F238E27FC236}">
                <a16:creationId xmlns:a16="http://schemas.microsoft.com/office/drawing/2014/main" id="{05E326B2-0F17-4BF2-8D2E-45EC91C6FA8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88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4" grpId="0"/>
      <p:bldP spid="36" grpId="0"/>
      <p:bldP spid="38" grpId="0"/>
      <p:bldP spid="40" grpId="0"/>
      <p:bldP spid="42" grpId="0"/>
      <p:bldP spid="26" grpId="0" animBg="1"/>
      <p:bldP spid="27" grpId="0" animBg="1"/>
      <p:bldP spid="29" grpId="0" animBg="1"/>
      <p:bldP spid="31" grpId="0" animBg="1"/>
      <p:bldP spid="33" grpId="0" animBg="1"/>
      <p:bldP spid="37" grpId="0" animBg="1"/>
      <p:bldP spid="39" grpId="0" animBg="1"/>
      <p:bldP spid="41" grpId="0" animBg="1"/>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carnaval</a:t>
            </a:r>
            <a:endParaRPr lang="en-GB" sz="3600" b="1" dirty="0">
              <a:solidFill>
                <a:schemeClr val="bg1"/>
              </a:solidFill>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 fait Amir avec la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Que font les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personnes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général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carnaval de Nice est un grand événement en février (ou mars).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lang="fr-FR" sz="2000" dirty="0">
                <a:solidFill>
                  <a:srgbClr val="115076"/>
                </a:solidFill>
                <a:latin typeface="Century Gothic" panose="020F0302020204030204"/>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regarde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la parade. Il y a un thème différent chaque année, et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pensons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 thème de l’année prochaine.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partage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des fleurs* à la « bataille de fleurs ». C’est une tradition unique à Nice.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Nous</a:t>
            </a:r>
            <a:r>
              <a:rPr lang="fr-FR" sz="2000" dirty="0">
                <a:solidFill>
                  <a:srgbClr val="115076"/>
                </a:solidFill>
                <a:latin typeface="Century Gothic" panose="020F0302020204030204"/>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marchons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en ville, et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écoutons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la musique. En février,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visitons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la ville de Menton aussi, pour la fête du citron*.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mange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pas les fruits…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crée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des sculptures avec !</a:t>
            </a:r>
            <a:endPar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1" name="Picture 10" descr="Giant clown puppet at Nice carnival - photo from 2015">
            <a:extLst>
              <a:ext uri="{FF2B5EF4-FFF2-40B4-BE49-F238E27FC236}">
                <a16:creationId xmlns:a16="http://schemas.microsoft.com/office/drawing/2014/main" id="{70930A52-252D-4DF8-AF3F-6D53B55A48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8319" y="3686223"/>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Giant champagne statue made of lemons tilted as if it is pouring into a fountain">
            <a:extLst>
              <a:ext uri="{FF2B5EF4-FFF2-40B4-BE49-F238E27FC236}">
                <a16:creationId xmlns:a16="http://schemas.microsoft.com/office/drawing/2014/main" id="{9E2B1344-70DE-4719-AFBC-E528DBA4B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6415" y="3686223"/>
            <a:ext cx="2783505"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Woman in carnival dress">
            <a:extLst>
              <a:ext uri="{FF2B5EF4-FFF2-40B4-BE49-F238E27FC236}">
                <a16:creationId xmlns:a16="http://schemas.microsoft.com/office/drawing/2014/main" id="{99E1E0E4-7674-451D-836F-F490EEF403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000" y="3686223"/>
            <a:ext cx="311088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Woman in front of life sized bear statue made of leons">
            <a:extLst>
              <a:ext uri="{FF2B5EF4-FFF2-40B4-BE49-F238E27FC236}">
                <a16:creationId xmlns:a16="http://schemas.microsoft.com/office/drawing/2014/main" id="{A65E98C4-8418-4B02-83CF-3F6DB86732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7996" y="3686223"/>
            <a:ext cx="3238419" cy="2160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46">
            <a:extLst>
              <a:ext uri="{FF2B5EF4-FFF2-40B4-BE49-F238E27FC236}">
                <a16:creationId xmlns:a16="http://schemas.microsoft.com/office/drawing/2014/main" id="{B0C6E089-0AC3-4D63-AB71-ECF95364B7F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8BCAFA0E-BDD9-4523-978D-6B6FFE20CA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54" y="-200909"/>
            <a:ext cx="1440000" cy="1440000"/>
          </a:xfrm>
          <a:prstGeom prst="rect">
            <a:avLst/>
          </a:prstGeom>
        </p:spPr>
      </p:pic>
      <p:sp>
        <p:nvSpPr>
          <p:cNvPr id="17" name="TextBox 16">
            <a:extLst>
              <a:ext uri="{FF2B5EF4-FFF2-40B4-BE49-F238E27FC236}">
                <a16:creationId xmlns:a16="http://schemas.microsoft.com/office/drawing/2014/main" id="{0AE99E6C-4CD7-44ED-8AA9-505B78050C3A}"/>
              </a:ext>
            </a:extLst>
          </p:cNvPr>
          <p:cNvSpPr txBox="1"/>
          <p:nvPr/>
        </p:nvSpPr>
        <p:spPr>
          <a:xfrm>
            <a:off x="7516154" y="249869"/>
            <a:ext cx="2535629"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algn="l"/>
            <a:r>
              <a:rPr lang="en-GB" sz="2000" dirty="0">
                <a:solidFill>
                  <a:schemeClr val="bg1"/>
                </a:solidFill>
              </a:rPr>
              <a:t>*les fleurs = flowers</a:t>
            </a:r>
          </a:p>
          <a:p>
            <a:pPr algn="l"/>
            <a:r>
              <a:rPr lang="en-GB" sz="2000" dirty="0">
                <a:solidFill>
                  <a:schemeClr val="bg1"/>
                </a:solidFill>
              </a:rPr>
              <a:t>*le citron = lemon</a:t>
            </a:r>
          </a:p>
        </p:txBody>
      </p:sp>
    </p:spTree>
    <p:extLst>
      <p:ext uri="{BB962C8B-B14F-4D97-AF65-F5344CB8AC3E}">
        <p14:creationId xmlns:p14="http://schemas.microsoft.com/office/powerpoint/2010/main" val="958531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premier </a:t>
            </a:r>
            <a:r>
              <a:rPr lang="en-GB" sz="3600" b="1" dirty="0" err="1">
                <a:solidFill>
                  <a:schemeClr val="bg1"/>
                </a:solidFill>
              </a:rPr>
              <a:t>avril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r>
              <a:rPr lang="en-US" sz="2400" dirty="0" err="1">
                <a:solidFill>
                  <a:schemeClr val="accent5">
                    <a:lumMod val="50000"/>
                  </a:schemeClr>
                </a:solidFill>
              </a:rPr>
              <a:t>En</a:t>
            </a:r>
            <a:r>
              <a:rPr lang="en-US" sz="2400" dirty="0">
                <a:solidFill>
                  <a:schemeClr val="accent5">
                    <a:lumMod val="50000"/>
                  </a:schemeClr>
                </a:solidFill>
              </a:rPr>
              <a:t> France, le premier </a:t>
            </a:r>
            <a:r>
              <a:rPr lang="en-US" sz="2400" dirty="0" err="1">
                <a:solidFill>
                  <a:schemeClr val="accent5">
                    <a:lumMod val="50000"/>
                  </a:schemeClr>
                </a:solidFill>
              </a:rPr>
              <a:t>avril</a:t>
            </a:r>
            <a:r>
              <a:rPr lang="en-US" sz="2400" dirty="0">
                <a:solidFill>
                  <a:schemeClr val="accent5">
                    <a:lumMod val="50000"/>
                  </a:schemeClr>
                </a:solidFill>
              </a:rPr>
              <a:t> a des traditions </a:t>
            </a:r>
            <a:r>
              <a:rPr lang="en-US" sz="2400" dirty="0" err="1">
                <a:solidFill>
                  <a:schemeClr val="accent5">
                    <a:lumMod val="50000"/>
                  </a:schemeClr>
                </a:solidFill>
              </a:rPr>
              <a:t>différentes</a:t>
            </a:r>
            <a:r>
              <a:rPr lang="en-US" sz="2400" dirty="0">
                <a:solidFill>
                  <a:schemeClr val="accent5">
                    <a:lumMod val="50000"/>
                  </a:schemeClr>
                </a:solidFill>
              </a:rPr>
              <a:t> de </a:t>
            </a:r>
            <a:r>
              <a:rPr lang="en-US" sz="2400" dirty="0" err="1">
                <a:solidFill>
                  <a:schemeClr val="accent5">
                    <a:lumMod val="50000"/>
                  </a:schemeClr>
                </a:solidFill>
              </a:rPr>
              <a:t>l’Angleterre</a:t>
            </a:r>
            <a:r>
              <a:rPr lang="en-US" sz="2400" dirty="0">
                <a:solidFill>
                  <a:schemeClr val="accent5">
                    <a:lumMod val="50000"/>
                  </a:schemeClr>
                </a:solidFill>
              </a:rPr>
              <a:t>.</a:t>
            </a:r>
          </a:p>
          <a:p>
            <a:r>
              <a:rPr lang="en-US" sz="2400" dirty="0">
                <a:solidFill>
                  <a:schemeClr val="accent5">
                    <a:lumMod val="50000"/>
                  </a:schemeClr>
                </a:solidFill>
              </a:rPr>
              <a:t>Tu </a:t>
            </a:r>
            <a:r>
              <a:rPr lang="en-US" sz="2400" dirty="0" err="1">
                <a:solidFill>
                  <a:schemeClr val="accent5">
                    <a:lumMod val="50000"/>
                  </a:schemeClr>
                </a:solidFill>
              </a:rPr>
              <a:t>cherches</a:t>
            </a:r>
            <a:r>
              <a:rPr lang="en-US" sz="2400" dirty="0">
                <a:solidFill>
                  <a:schemeClr val="accent5">
                    <a:lumMod val="50000"/>
                  </a:schemeClr>
                </a:solidFill>
              </a:rPr>
              <a:t> des </a:t>
            </a:r>
            <a:r>
              <a:rPr lang="en-US" sz="2400" dirty="0" err="1">
                <a:solidFill>
                  <a:schemeClr val="accent5">
                    <a:lumMod val="50000"/>
                  </a:schemeClr>
                </a:solidFill>
              </a:rPr>
              <a:t>informations</a:t>
            </a:r>
            <a:r>
              <a:rPr lang="en-US" sz="2400" dirty="0">
                <a:solidFill>
                  <a:schemeClr val="accent5">
                    <a:lumMod val="50000"/>
                  </a:schemeClr>
                </a:solidFill>
              </a:rPr>
              <a:t> sur Internet. </a:t>
            </a:r>
            <a:r>
              <a:rPr lang="en-US" sz="2400" dirty="0" err="1">
                <a:solidFill>
                  <a:schemeClr val="accent5">
                    <a:lumMod val="50000"/>
                  </a:schemeClr>
                </a:solidFill>
              </a:rPr>
              <a:t>Complète</a:t>
            </a:r>
            <a:r>
              <a:rPr lang="en-US" sz="2400" dirty="0">
                <a:solidFill>
                  <a:schemeClr val="accent5">
                    <a:lumMod val="50000"/>
                  </a:schemeClr>
                </a:solidFill>
              </a:rPr>
              <a:t> les phrases avec </a:t>
            </a:r>
            <a:r>
              <a:rPr lang="en-US" sz="2400" b="1" dirty="0">
                <a:solidFill>
                  <a:schemeClr val="accent5">
                    <a:lumMod val="50000"/>
                  </a:schemeClr>
                </a:solidFill>
              </a:rPr>
              <a:t>on</a:t>
            </a:r>
            <a:r>
              <a:rPr lang="en-US" sz="2400" dirty="0">
                <a:solidFill>
                  <a:schemeClr val="accent5">
                    <a:lumMod val="50000"/>
                  </a:schemeClr>
                </a:solidFill>
              </a:rPr>
              <a:t>.</a:t>
            </a:r>
          </a:p>
        </p:txBody>
      </p:sp>
      <p:sp>
        <p:nvSpPr>
          <p:cNvPr id="9" name="Rectangle 8">
            <a:extLst>
              <a:ext uri="{FF2B5EF4-FFF2-40B4-BE49-F238E27FC236}">
                <a16:creationId xmlns:a16="http://schemas.microsoft.com/office/drawing/2014/main" id="{DD46B1F4-4E41-429A-BE52-8D0F728FBB18}"/>
              </a:ext>
            </a:extLst>
          </p:cNvPr>
          <p:cNvSpPr/>
          <p:nvPr/>
        </p:nvSpPr>
        <p:spPr>
          <a:xfrm>
            <a:off x="156000" y="2259005"/>
            <a:ext cx="1188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fr-FR" sz="2000" dirty="0">
                <a:solidFill>
                  <a:srgbClr val="203864"/>
                </a:solidFill>
              </a:rPr>
              <a:t>En France, ce n’est pas « April </a:t>
            </a:r>
            <a:r>
              <a:rPr lang="fr-FR" sz="2000" dirty="0" err="1">
                <a:solidFill>
                  <a:srgbClr val="203864"/>
                </a:solidFill>
              </a:rPr>
              <a:t>Fools</a:t>
            </a:r>
            <a:r>
              <a:rPr lang="fr-FR" sz="2000" dirty="0">
                <a:solidFill>
                  <a:srgbClr val="203864"/>
                </a:solidFill>
              </a:rPr>
              <a:t>’ » –  on </a:t>
            </a:r>
            <a:r>
              <a:rPr lang="fr-FR" sz="2000" b="1" dirty="0">
                <a:solidFill>
                  <a:srgbClr val="EE6000"/>
                </a:solidFill>
              </a:rPr>
              <a:t>dit       </a:t>
            </a:r>
            <a:r>
              <a:rPr lang="fr-FR" sz="2000" dirty="0">
                <a:solidFill>
                  <a:srgbClr val="203864"/>
                </a:solidFill>
              </a:rPr>
              <a:t>« poisson* d’avril ».</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crée       </a:t>
            </a:r>
            <a:r>
              <a:rPr lang="fr-FR" sz="2000" dirty="0">
                <a:solidFill>
                  <a:srgbClr val="203864"/>
                </a:solidFill>
              </a:rPr>
              <a:t>des poissons en papier.</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donne       </a:t>
            </a:r>
            <a:r>
              <a:rPr lang="fr-FR" sz="2000" dirty="0">
                <a:solidFill>
                  <a:srgbClr val="203864"/>
                </a:solidFill>
              </a:rPr>
              <a:t>un poisson à un ami.</a:t>
            </a:r>
          </a:p>
          <a:p>
            <a:pPr marL="457200" indent="-457200">
              <a:lnSpc>
                <a:spcPct val="150000"/>
              </a:lnSpc>
              <a:buFont typeface="+mj-lt"/>
              <a:buAutoNum type="arabicPeriod"/>
            </a:pPr>
            <a:r>
              <a:rPr lang="fr-FR" sz="2000" dirty="0">
                <a:solidFill>
                  <a:srgbClr val="203864"/>
                </a:solidFill>
              </a:rPr>
              <a:t>Mais on </a:t>
            </a:r>
            <a:r>
              <a:rPr lang="fr-FR" sz="2000" b="1" dirty="0">
                <a:solidFill>
                  <a:srgbClr val="EE6000"/>
                </a:solidFill>
              </a:rPr>
              <a:t>ne montre pas      </a:t>
            </a:r>
            <a:r>
              <a:rPr lang="fr-FR" sz="2000" dirty="0">
                <a:solidFill>
                  <a:srgbClr val="203864"/>
                </a:solidFill>
              </a:rPr>
              <a:t>le poisson à l’ami.</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fait</a:t>
            </a:r>
            <a:r>
              <a:rPr lang="fr-FR" sz="2000" b="1" dirty="0">
                <a:solidFill>
                  <a:srgbClr val="203864"/>
                </a:solidFill>
              </a:rPr>
              <a:t>        </a:t>
            </a:r>
            <a:r>
              <a:rPr lang="fr-FR" sz="2000" dirty="0">
                <a:solidFill>
                  <a:srgbClr val="203864"/>
                </a:solidFill>
              </a:rPr>
              <a:t>des farces*, comme en Angleterre.</a:t>
            </a:r>
          </a:p>
          <a:p>
            <a:pPr marL="457200" indent="-457200">
              <a:lnSpc>
                <a:spcPct val="150000"/>
              </a:lnSpc>
              <a:buFont typeface="+mj-lt"/>
              <a:buAutoNum type="arabicPeriod"/>
            </a:pPr>
            <a:r>
              <a:rPr lang="fr-FR" sz="2000" dirty="0">
                <a:solidFill>
                  <a:srgbClr val="203864"/>
                </a:solidFill>
              </a:rPr>
              <a:t>Un exemple : en 1986, on </a:t>
            </a:r>
            <a:r>
              <a:rPr lang="fr-FR" sz="2000" b="1" dirty="0">
                <a:solidFill>
                  <a:srgbClr val="EE6000"/>
                </a:solidFill>
              </a:rPr>
              <a:t>rapporte</a:t>
            </a:r>
            <a:r>
              <a:rPr lang="fr-FR" sz="2000" b="1" dirty="0">
                <a:solidFill>
                  <a:srgbClr val="203864"/>
                </a:solidFill>
              </a:rPr>
              <a:t>      </a:t>
            </a:r>
            <a:r>
              <a:rPr lang="fr-FR" sz="2000" dirty="0">
                <a:solidFill>
                  <a:srgbClr val="203864"/>
                </a:solidFill>
              </a:rPr>
              <a:t>que Paris donne la tour Eiffel à Disneyland !</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ne comprend pas         </a:t>
            </a:r>
            <a:r>
              <a:rPr lang="fr-FR" sz="2000" dirty="0">
                <a:solidFill>
                  <a:srgbClr val="203864"/>
                </a:solidFill>
              </a:rPr>
              <a:t>l’origine de la tradition, mais il y a des théories.</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change</a:t>
            </a:r>
            <a:r>
              <a:rPr lang="fr-FR" sz="2000" b="1" dirty="0">
                <a:solidFill>
                  <a:srgbClr val="203864"/>
                </a:solidFill>
              </a:rPr>
              <a:t>       </a:t>
            </a:r>
            <a:r>
              <a:rPr lang="fr-FR" sz="2000" dirty="0">
                <a:solidFill>
                  <a:srgbClr val="203864"/>
                </a:solidFill>
              </a:rPr>
              <a:t>la date de la nouvelle année en 1564 – le premier avril est la date originale.</a:t>
            </a:r>
          </a:p>
        </p:txBody>
      </p:sp>
      <p:sp>
        <p:nvSpPr>
          <p:cNvPr id="13" name="TextBox 12">
            <a:extLst>
              <a:ext uri="{FF2B5EF4-FFF2-40B4-BE49-F238E27FC236}">
                <a16:creationId xmlns:a16="http://schemas.microsoft.com/office/drawing/2014/main" id="{D16826ED-860B-460C-8D80-B4EFD21E6DE0}"/>
              </a:ext>
            </a:extLst>
          </p:cNvPr>
          <p:cNvSpPr txBox="1"/>
          <p:nvPr/>
        </p:nvSpPr>
        <p:spPr>
          <a:xfrm>
            <a:off x="7650481" y="2974012"/>
            <a:ext cx="4194827" cy="1123712"/>
          </a:xfrm>
          <a:prstGeom prst="wedgeRoundRectCallout">
            <a:avLst>
              <a:gd name="adj1" fmla="val 24659"/>
              <a:gd name="adj2" fmla="val 69310"/>
              <a:gd name="adj3" fmla="val 16667"/>
            </a:avLst>
          </a:prstGeom>
          <a:solidFill>
            <a:srgbClr val="115076"/>
          </a:solidFill>
          <a:ln>
            <a:solidFill>
              <a:srgbClr val="EE6000"/>
            </a:solidFill>
          </a:ln>
        </p:spPr>
        <p:txBody>
          <a:bodyPr wrap="none" rtlCol="0">
            <a:spAutoFit/>
          </a:bodyPr>
          <a:lstStyle/>
          <a:p>
            <a:pPr algn="l"/>
            <a:r>
              <a:rPr lang="en-GB" sz="2000" dirty="0">
                <a:solidFill>
                  <a:schemeClr val="bg1"/>
                </a:solidFill>
              </a:rPr>
              <a:t>*le </a:t>
            </a:r>
            <a:r>
              <a:rPr lang="en-GB" sz="2000" dirty="0" err="1">
                <a:solidFill>
                  <a:schemeClr val="bg1"/>
                </a:solidFill>
              </a:rPr>
              <a:t>poisson</a:t>
            </a:r>
            <a:r>
              <a:rPr lang="en-GB" sz="2000" dirty="0">
                <a:solidFill>
                  <a:schemeClr val="bg1"/>
                </a:solidFill>
              </a:rPr>
              <a:t> = fish </a:t>
            </a:r>
          </a:p>
          <a:p>
            <a:pPr algn="l"/>
            <a:r>
              <a:rPr lang="en-GB" sz="2000" dirty="0">
                <a:solidFill>
                  <a:schemeClr val="bg1"/>
                </a:solidFill>
              </a:rPr>
              <a:t>*la farce = practical joke, prank</a:t>
            </a:r>
          </a:p>
          <a:p>
            <a:r>
              <a:rPr lang="en-GB" sz="2000" dirty="0">
                <a:solidFill>
                  <a:schemeClr val="bg1"/>
                </a:solidFill>
              </a:rPr>
              <a:t>*</a:t>
            </a:r>
            <a:r>
              <a:rPr lang="en-GB" sz="2000" dirty="0" err="1">
                <a:solidFill>
                  <a:schemeClr val="bg1"/>
                </a:solidFill>
              </a:rPr>
              <a:t>rapporter</a:t>
            </a:r>
            <a:r>
              <a:rPr lang="en-GB" sz="2000" dirty="0">
                <a:solidFill>
                  <a:schemeClr val="bg1"/>
                </a:solidFill>
              </a:rPr>
              <a:t> = to report</a:t>
            </a:r>
          </a:p>
        </p:txBody>
      </p:sp>
      <p:sp>
        <p:nvSpPr>
          <p:cNvPr id="3" name="TextBox 2">
            <a:extLst>
              <a:ext uri="{FF2B5EF4-FFF2-40B4-BE49-F238E27FC236}">
                <a16:creationId xmlns:a16="http://schemas.microsoft.com/office/drawing/2014/main" id="{8A2CA171-2A70-4509-B72F-5817E9A3D10B}"/>
              </a:ext>
            </a:extLst>
          </p:cNvPr>
          <p:cNvSpPr txBox="1"/>
          <p:nvPr/>
        </p:nvSpPr>
        <p:spPr>
          <a:xfrm>
            <a:off x="5956301" y="2351192"/>
            <a:ext cx="850900" cy="400110"/>
          </a:xfrm>
          <a:prstGeom prst="rect">
            <a:avLst/>
          </a:prstGeom>
          <a:solidFill>
            <a:schemeClr val="bg1"/>
          </a:solidFill>
          <a:ln>
            <a:noFill/>
          </a:ln>
        </p:spPr>
        <p:txBody>
          <a:bodyPr wrap="square" rtlCol="0" anchor="ctr">
            <a:spAutoFit/>
          </a:bodyPr>
          <a:lstStyle/>
          <a:p>
            <a:pPr algn="l"/>
            <a:r>
              <a:rPr lang="en-GB" sz="2000" b="1" dirty="0">
                <a:solidFill>
                  <a:srgbClr val="EE6000"/>
                </a:solidFill>
              </a:rPr>
              <a:t>(dire)</a:t>
            </a:r>
          </a:p>
        </p:txBody>
      </p:sp>
      <p:sp>
        <p:nvSpPr>
          <p:cNvPr id="14" name="TextBox 13">
            <a:extLst>
              <a:ext uri="{FF2B5EF4-FFF2-40B4-BE49-F238E27FC236}">
                <a16:creationId xmlns:a16="http://schemas.microsoft.com/office/drawing/2014/main" id="{0CC11FE0-2F22-4434-9094-7EE34CF7364B}"/>
              </a:ext>
            </a:extLst>
          </p:cNvPr>
          <p:cNvSpPr txBox="1"/>
          <p:nvPr/>
        </p:nvSpPr>
        <p:spPr>
          <a:xfrm>
            <a:off x="1164827" y="2775547"/>
            <a:ext cx="1034257"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a:t>
            </a:r>
            <a:r>
              <a:rPr lang="en-GB" sz="2000" b="1" dirty="0" err="1">
                <a:solidFill>
                  <a:srgbClr val="EE6000"/>
                </a:solidFill>
              </a:rPr>
              <a:t>créer</a:t>
            </a:r>
            <a:r>
              <a:rPr lang="en-GB" sz="2000" b="1" dirty="0">
                <a:solidFill>
                  <a:srgbClr val="EE6000"/>
                </a:solidFill>
              </a:rPr>
              <a:t>)</a:t>
            </a:r>
          </a:p>
        </p:txBody>
      </p:sp>
      <p:sp>
        <p:nvSpPr>
          <p:cNvPr id="15" name="TextBox 14">
            <a:extLst>
              <a:ext uri="{FF2B5EF4-FFF2-40B4-BE49-F238E27FC236}">
                <a16:creationId xmlns:a16="http://schemas.microsoft.com/office/drawing/2014/main" id="{7FC83CE0-190B-42B1-80CD-78EEF0BF6754}"/>
              </a:ext>
            </a:extLst>
          </p:cNvPr>
          <p:cNvSpPr txBox="1"/>
          <p:nvPr/>
        </p:nvSpPr>
        <p:spPr>
          <a:xfrm>
            <a:off x="1164827" y="3249341"/>
            <a:ext cx="1266693"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(donner)</a:t>
            </a:r>
          </a:p>
        </p:txBody>
      </p:sp>
      <p:sp>
        <p:nvSpPr>
          <p:cNvPr id="16" name="TextBox 15">
            <a:extLst>
              <a:ext uri="{FF2B5EF4-FFF2-40B4-BE49-F238E27FC236}">
                <a16:creationId xmlns:a16="http://schemas.microsoft.com/office/drawing/2014/main" id="{7C5F329F-F1A8-4886-B2AB-775943B3C21C}"/>
              </a:ext>
            </a:extLst>
          </p:cNvPr>
          <p:cNvSpPr txBox="1"/>
          <p:nvPr/>
        </p:nvSpPr>
        <p:spPr>
          <a:xfrm>
            <a:off x="1681956" y="3723135"/>
            <a:ext cx="2255746"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(ne pas </a:t>
            </a:r>
            <a:r>
              <a:rPr lang="en-GB" sz="2000" b="1" dirty="0" err="1">
                <a:solidFill>
                  <a:srgbClr val="EE6000"/>
                </a:solidFill>
              </a:rPr>
              <a:t>montrer</a:t>
            </a:r>
            <a:r>
              <a:rPr lang="en-GB" sz="2000" b="1" dirty="0">
                <a:solidFill>
                  <a:srgbClr val="EE6000"/>
                </a:solidFill>
              </a:rPr>
              <a:t>)</a:t>
            </a:r>
          </a:p>
        </p:txBody>
      </p:sp>
      <p:sp>
        <p:nvSpPr>
          <p:cNvPr id="17" name="TextBox 16">
            <a:extLst>
              <a:ext uri="{FF2B5EF4-FFF2-40B4-BE49-F238E27FC236}">
                <a16:creationId xmlns:a16="http://schemas.microsoft.com/office/drawing/2014/main" id="{78B94001-DD9C-4697-9CF9-F6B4D99CC4DC}"/>
              </a:ext>
            </a:extLst>
          </p:cNvPr>
          <p:cNvSpPr txBox="1"/>
          <p:nvPr/>
        </p:nvSpPr>
        <p:spPr>
          <a:xfrm>
            <a:off x="1133602" y="4191652"/>
            <a:ext cx="928459"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(faire)</a:t>
            </a:r>
          </a:p>
        </p:txBody>
      </p:sp>
      <p:sp>
        <p:nvSpPr>
          <p:cNvPr id="18" name="TextBox 17">
            <a:extLst>
              <a:ext uri="{FF2B5EF4-FFF2-40B4-BE49-F238E27FC236}">
                <a16:creationId xmlns:a16="http://schemas.microsoft.com/office/drawing/2014/main" id="{9BCE3C0C-ABE2-49A4-BFB2-A2CE37B1F285}"/>
              </a:ext>
            </a:extLst>
          </p:cNvPr>
          <p:cNvSpPr txBox="1"/>
          <p:nvPr/>
        </p:nvSpPr>
        <p:spPr>
          <a:xfrm>
            <a:off x="3877377" y="4637916"/>
            <a:ext cx="1466748" cy="400110"/>
          </a:xfrm>
          <a:prstGeom prst="rect">
            <a:avLst/>
          </a:prstGeom>
          <a:solidFill>
            <a:schemeClr val="bg1"/>
          </a:solidFill>
          <a:ln>
            <a:noFill/>
          </a:ln>
        </p:spPr>
        <p:txBody>
          <a:bodyPr wrap="none" lIns="0" rIns="0" rtlCol="0" anchor="ctr">
            <a:spAutoFit/>
          </a:bodyPr>
          <a:lstStyle/>
          <a:p>
            <a:pPr algn="l"/>
            <a:r>
              <a:rPr lang="en-GB" sz="2000" b="1" dirty="0">
                <a:solidFill>
                  <a:srgbClr val="EE6000"/>
                </a:solidFill>
              </a:rPr>
              <a:t>(</a:t>
            </a:r>
            <a:r>
              <a:rPr lang="en-GB" sz="2000" b="1" dirty="0" err="1">
                <a:solidFill>
                  <a:srgbClr val="EE6000"/>
                </a:solidFill>
              </a:rPr>
              <a:t>rapporter</a:t>
            </a:r>
            <a:r>
              <a:rPr lang="en-GB" sz="2000" b="1" dirty="0">
                <a:solidFill>
                  <a:srgbClr val="EE6000"/>
                </a:solidFill>
              </a:rPr>
              <a:t>*)</a:t>
            </a:r>
          </a:p>
        </p:txBody>
      </p:sp>
      <p:sp>
        <p:nvSpPr>
          <p:cNvPr id="19" name="TextBox 18">
            <a:extLst>
              <a:ext uri="{FF2B5EF4-FFF2-40B4-BE49-F238E27FC236}">
                <a16:creationId xmlns:a16="http://schemas.microsoft.com/office/drawing/2014/main" id="{CE290E48-8E30-4BA7-B7D6-83C2D7B3D996}"/>
              </a:ext>
            </a:extLst>
          </p:cNvPr>
          <p:cNvSpPr txBox="1"/>
          <p:nvPr/>
        </p:nvSpPr>
        <p:spPr>
          <a:xfrm>
            <a:off x="1134266" y="5084179"/>
            <a:ext cx="2845651"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(ne pas </a:t>
            </a:r>
            <a:r>
              <a:rPr lang="en-GB" sz="2000" b="1" dirty="0" err="1">
                <a:solidFill>
                  <a:srgbClr val="EE6000"/>
                </a:solidFill>
              </a:rPr>
              <a:t>comprendre</a:t>
            </a:r>
            <a:r>
              <a:rPr lang="en-GB" sz="2000" b="1" dirty="0">
                <a:solidFill>
                  <a:srgbClr val="EE6000"/>
                </a:solidFill>
              </a:rPr>
              <a:t>)</a:t>
            </a:r>
          </a:p>
        </p:txBody>
      </p:sp>
      <p:sp>
        <p:nvSpPr>
          <p:cNvPr id="20" name="TextBox 19">
            <a:extLst>
              <a:ext uri="{FF2B5EF4-FFF2-40B4-BE49-F238E27FC236}">
                <a16:creationId xmlns:a16="http://schemas.microsoft.com/office/drawing/2014/main" id="{CECC7036-FEE6-4B80-AC70-A435B6E82978}"/>
              </a:ext>
            </a:extLst>
          </p:cNvPr>
          <p:cNvSpPr txBox="1"/>
          <p:nvPr/>
        </p:nvSpPr>
        <p:spPr>
          <a:xfrm>
            <a:off x="1164828" y="5549179"/>
            <a:ext cx="1436612"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(changer)</a:t>
            </a:r>
          </a:p>
        </p:txBody>
      </p:sp>
      <p:pic>
        <p:nvPicPr>
          <p:cNvPr id="21" name="Picture 20">
            <a:extLst>
              <a:ext uri="{FF2B5EF4-FFF2-40B4-BE49-F238E27FC236}">
                <a16:creationId xmlns:a16="http://schemas.microsoft.com/office/drawing/2014/main" id="{66B560ED-7B4F-4168-B9C9-07870368A77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57148" y="998396"/>
            <a:ext cx="978852" cy="1080000"/>
          </a:xfrm>
          <a:prstGeom prst="rect">
            <a:avLst/>
          </a:prstGeom>
        </p:spPr>
      </p:pic>
    </p:spTree>
    <p:extLst>
      <p:ext uri="{BB962C8B-B14F-4D97-AF65-F5344CB8AC3E}">
        <p14:creationId xmlns:p14="http://schemas.microsoft.com/office/powerpoint/2010/main" val="209726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premier </a:t>
            </a:r>
            <a:r>
              <a:rPr lang="en-GB" sz="3600" b="1" dirty="0" err="1">
                <a:solidFill>
                  <a:schemeClr val="bg1"/>
                </a:solidFill>
              </a:rPr>
              <a:t>avril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France, le premier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avril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des traditions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l’Angleterre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informations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 Internet.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DD46B1F4-4E41-429A-BE52-8D0F728FBB18}"/>
              </a:ext>
            </a:extLst>
          </p:cNvPr>
          <p:cNvSpPr/>
          <p:nvPr/>
        </p:nvSpPr>
        <p:spPr>
          <a:xfrm>
            <a:off x="156000" y="2259005"/>
            <a:ext cx="1188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nSpc>
                <a:spcPct val="150000"/>
              </a:lnSpc>
              <a:buFont typeface="+mj-lt"/>
              <a:buAutoNum type="arabicPeriod"/>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In France, people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say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lang="fr-FR" sz="2000" dirty="0">
                <a:solidFill>
                  <a:srgbClr val="203864"/>
                </a:solidFill>
              </a:rPr>
              <a:t>“poisson d’avril » (April Fish) </a:t>
            </a:r>
            <a:r>
              <a:rPr lang="fr-FR" sz="2000" dirty="0" err="1">
                <a:solidFill>
                  <a:srgbClr val="203864"/>
                </a:solidFill>
              </a:rPr>
              <a:t>instead</a:t>
            </a:r>
            <a:r>
              <a:rPr lang="fr-FR" sz="2000" dirty="0">
                <a:solidFill>
                  <a:srgbClr val="203864"/>
                </a:solidFill>
              </a:rPr>
              <a:t> of ‘April </a:t>
            </a:r>
            <a:r>
              <a:rPr lang="fr-FR" sz="2000" dirty="0" err="1">
                <a:solidFill>
                  <a:srgbClr val="203864"/>
                </a:solidFill>
              </a:rPr>
              <a:t>Fool’s</a:t>
            </a:r>
            <a:r>
              <a:rPr lang="fr-FR" sz="2000" dirty="0">
                <a:solidFill>
                  <a:srgbClr val="203864"/>
                </a:solidFill>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dirty="0" err="1">
                <a:solidFill>
                  <a:srgbClr val="203864"/>
                </a:solidFill>
                <a:latin typeface="Century Gothic" panose="020F0302020204030204"/>
              </a:rPr>
              <a:t>They</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create</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paper</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fish</a:t>
            </a:r>
            <a:r>
              <a:rPr lang="fr-FR" sz="2000" dirty="0">
                <a:solidFill>
                  <a:srgbClr val="203864"/>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give</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fish</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to a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friend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But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don’t</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show the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fish</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to the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friend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French people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play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practical</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jokes, like in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England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For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example</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in 1986,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was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lang="fr-FR" sz="2000" dirty="0" err="1">
                <a:solidFill>
                  <a:srgbClr val="203864"/>
                </a:solidFill>
                <a:latin typeface="Century Gothic" panose="020F0302020204030204"/>
              </a:rPr>
              <a:t>said</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that</a:t>
            </a:r>
            <a:r>
              <a:rPr lang="fr-FR" sz="2000" dirty="0">
                <a:solidFill>
                  <a:srgbClr val="203864"/>
                </a:solidFill>
                <a:latin typeface="Century Gothic" panose="020F0302020204030204"/>
              </a:rPr>
              <a:t> Paris gave the Eiffel Tower to Disneyland!</a:t>
            </a:r>
            <a:endPar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origin</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of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tradition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not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understood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but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there</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theories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 date of new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year</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was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changed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in 1564 – the 1st of April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was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the original date.</a:t>
            </a:r>
          </a:p>
        </p:txBody>
      </p:sp>
      <p:sp>
        <p:nvSpPr>
          <p:cNvPr id="13" name="TextBox 12">
            <a:extLst>
              <a:ext uri="{FF2B5EF4-FFF2-40B4-BE49-F238E27FC236}">
                <a16:creationId xmlns:a16="http://schemas.microsoft.com/office/drawing/2014/main" id="{D16826ED-860B-460C-8D80-B4EFD21E6DE0}"/>
              </a:ext>
            </a:extLst>
          </p:cNvPr>
          <p:cNvSpPr txBox="1"/>
          <p:nvPr/>
        </p:nvSpPr>
        <p:spPr>
          <a:xfrm>
            <a:off x="6424382" y="338831"/>
            <a:ext cx="4155028"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poisson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*la farce = practical joke, prank</a:t>
            </a:r>
          </a:p>
        </p:txBody>
      </p:sp>
      <p:pic>
        <p:nvPicPr>
          <p:cNvPr id="21" name="Picture 20">
            <a:extLst>
              <a:ext uri="{FF2B5EF4-FFF2-40B4-BE49-F238E27FC236}">
                <a16:creationId xmlns:a16="http://schemas.microsoft.com/office/drawing/2014/main" id="{66B560ED-7B4F-4168-B9C9-07870368A77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57148" y="998396"/>
            <a:ext cx="978852" cy="1080000"/>
          </a:xfrm>
          <a:prstGeom prst="rect">
            <a:avLst/>
          </a:prstGeom>
        </p:spPr>
      </p:pic>
    </p:spTree>
    <p:extLst>
      <p:ext uri="{BB962C8B-B14F-4D97-AF65-F5344CB8AC3E}">
        <p14:creationId xmlns:p14="http://schemas.microsoft.com/office/powerpoint/2010/main" val="1969664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44103" cy="707849"/>
          </a:xfrm>
        </p:spPr>
        <p:txBody>
          <a:bodyPr>
            <a:normAutofit/>
          </a:bodyPr>
          <a:lstStyle/>
          <a:p>
            <a:r>
              <a:rPr lang="en-GB" sz="3600" b="1" dirty="0">
                <a:solidFill>
                  <a:schemeClr val="bg1"/>
                </a:solidFill>
              </a:rPr>
              <a:t>On célèbre comment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Dice, Red, Two, Game, Rolling, Chance">
            <a:extLst>
              <a:ext uri="{FF2B5EF4-FFF2-40B4-BE49-F238E27FC236}">
                <a16:creationId xmlns:a16="http://schemas.microsoft.com/office/drawing/2014/main" id="{BCE78E01-6E58-4DD9-B90E-D7A18B64D3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634" y="208512"/>
            <a:ext cx="1819644" cy="11372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4E34A60-8586-468C-B1AA-49B6B713E002}"/>
              </a:ext>
            </a:extLst>
          </p:cNvPr>
          <p:cNvSpPr/>
          <p:nvPr/>
        </p:nvSpPr>
        <p:spPr>
          <a:xfrm>
            <a:off x="220227" y="1266637"/>
            <a:ext cx="4937403" cy="385837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indent="-342900" algn="ctr">
              <a:lnSpc>
                <a:spcPct val="150000"/>
              </a:lnSpc>
              <a:buAutoNum type="arabicPeriod"/>
            </a:pPr>
            <a:r>
              <a:rPr lang="fr-FR" sz="2400" dirty="0"/>
              <a:t>à Pâques (</a:t>
            </a:r>
            <a:r>
              <a:rPr lang="fr-FR" sz="2400" dirty="0" err="1"/>
              <a:t>Easter</a:t>
            </a:r>
            <a:r>
              <a:rPr lang="fr-FR" sz="2400" dirty="0"/>
              <a:t>)</a:t>
            </a:r>
          </a:p>
          <a:p>
            <a:pPr marL="342900" indent="-342900" algn="ctr">
              <a:lnSpc>
                <a:spcPct val="150000"/>
              </a:lnSpc>
              <a:buAutoNum type="arabicPeriod"/>
            </a:pPr>
            <a:r>
              <a:rPr lang="fr-FR" sz="2400" dirty="0"/>
              <a:t>à Noël (Christmas)</a:t>
            </a:r>
          </a:p>
          <a:p>
            <a:pPr marL="342900" indent="-342900" algn="ctr">
              <a:lnSpc>
                <a:spcPct val="150000"/>
              </a:lnSpc>
              <a:buAutoNum type="arabicPeriod"/>
            </a:pPr>
            <a:r>
              <a:rPr lang="fr-FR" sz="2400" dirty="0"/>
              <a:t>au nouvel an (New </a:t>
            </a:r>
            <a:r>
              <a:rPr lang="fr-FR" sz="2400" dirty="0" err="1"/>
              <a:t>Year</a:t>
            </a:r>
            <a:r>
              <a:rPr lang="fr-FR" sz="2400" dirty="0"/>
              <a:t>)</a:t>
            </a:r>
          </a:p>
          <a:p>
            <a:pPr marL="342900" indent="-342900" algn="ctr">
              <a:lnSpc>
                <a:spcPct val="150000"/>
              </a:lnSpc>
              <a:buAutoNum type="arabicPeriod"/>
            </a:pPr>
            <a:r>
              <a:rPr lang="fr-FR" sz="2400"/>
              <a:t>à Halloween</a:t>
            </a:r>
            <a:endParaRPr lang="fr-FR" sz="2400" dirty="0"/>
          </a:p>
          <a:p>
            <a:pPr marL="342900" indent="-342900" algn="ctr">
              <a:lnSpc>
                <a:spcPct val="150000"/>
              </a:lnSpc>
              <a:buAutoNum type="arabicPeriod"/>
            </a:pPr>
            <a:r>
              <a:rPr lang="fr-FR" sz="2400" dirty="0"/>
              <a:t>à son anniversaire (</a:t>
            </a:r>
            <a:r>
              <a:rPr lang="fr-FR" sz="2400" dirty="0" err="1"/>
              <a:t>birthday</a:t>
            </a:r>
            <a:r>
              <a:rPr lang="fr-FR" sz="2400" dirty="0"/>
              <a:t>)</a:t>
            </a:r>
          </a:p>
          <a:p>
            <a:pPr marL="342900" indent="-342900" algn="ctr">
              <a:buAutoNum type="arabicPeriod"/>
            </a:pPr>
            <a:r>
              <a:rPr lang="fr-FR" sz="2400" dirty="0"/>
              <a:t>à la fin du semestre </a:t>
            </a:r>
            <a:br>
              <a:rPr lang="fr-FR" sz="2400" dirty="0"/>
            </a:br>
            <a:r>
              <a:rPr lang="fr-FR" sz="2400" dirty="0"/>
              <a:t>(end of </a:t>
            </a:r>
            <a:r>
              <a:rPr lang="fr-FR" sz="2400" dirty="0" err="1"/>
              <a:t>term</a:t>
            </a:r>
            <a:r>
              <a:rPr lang="fr-FR" sz="2400" dirty="0"/>
              <a:t>)</a:t>
            </a:r>
          </a:p>
        </p:txBody>
      </p:sp>
      <p:sp>
        <p:nvSpPr>
          <p:cNvPr id="10" name="Rectangle: Rounded Corners 9">
            <a:extLst>
              <a:ext uri="{FF2B5EF4-FFF2-40B4-BE49-F238E27FC236}">
                <a16:creationId xmlns:a16="http://schemas.microsoft.com/office/drawing/2014/main" id="{2DF0D2E0-444E-4682-835A-845BC7FC4B7C}"/>
              </a:ext>
            </a:extLst>
          </p:cNvPr>
          <p:cNvSpPr/>
          <p:nvPr/>
        </p:nvSpPr>
        <p:spPr>
          <a:xfrm>
            <a:off x="5316586" y="1266637"/>
            <a:ext cx="2110735" cy="385837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50000"/>
              </a:lnSpc>
              <a:buAutoNum type="arabicPeriod"/>
            </a:pPr>
            <a:r>
              <a:rPr lang="fr-FR" sz="2400" dirty="0"/>
              <a:t>jouer</a:t>
            </a:r>
          </a:p>
          <a:p>
            <a:pPr marL="342900" indent="-342900" algn="ctr">
              <a:lnSpc>
                <a:spcPct val="150000"/>
              </a:lnSpc>
              <a:buAutoNum type="arabicPeriod"/>
            </a:pPr>
            <a:r>
              <a:rPr lang="fr-FR" sz="2400" dirty="0"/>
              <a:t>manger</a:t>
            </a:r>
          </a:p>
          <a:p>
            <a:pPr marL="342900" indent="-342900" algn="ctr">
              <a:lnSpc>
                <a:spcPct val="150000"/>
              </a:lnSpc>
              <a:buAutoNum type="arabicPeriod"/>
            </a:pPr>
            <a:r>
              <a:rPr lang="fr-FR" sz="2400" dirty="0"/>
              <a:t>célébrer</a:t>
            </a:r>
          </a:p>
          <a:p>
            <a:pPr marL="342900" indent="-342900" algn="ctr">
              <a:lnSpc>
                <a:spcPct val="150000"/>
              </a:lnSpc>
              <a:buAutoNum type="arabicPeriod"/>
            </a:pPr>
            <a:r>
              <a:rPr lang="fr-FR" sz="2400" dirty="0"/>
              <a:t>porter</a:t>
            </a:r>
          </a:p>
          <a:p>
            <a:pPr marL="342900" indent="-342900" algn="ctr">
              <a:lnSpc>
                <a:spcPct val="150000"/>
              </a:lnSpc>
              <a:buAutoNum type="arabicPeriod"/>
            </a:pPr>
            <a:r>
              <a:rPr lang="fr-FR" sz="2400" dirty="0"/>
              <a:t>regarder</a:t>
            </a:r>
          </a:p>
          <a:p>
            <a:pPr marL="342900" indent="-342900" algn="ctr">
              <a:lnSpc>
                <a:spcPct val="150000"/>
              </a:lnSpc>
              <a:buAutoNum type="arabicPeriod"/>
            </a:pPr>
            <a:r>
              <a:rPr lang="fr-FR" sz="2400" dirty="0"/>
              <a:t>chanter</a:t>
            </a:r>
          </a:p>
        </p:txBody>
      </p:sp>
      <p:sp>
        <p:nvSpPr>
          <p:cNvPr id="11" name="Rectangle: Rounded Corners 10">
            <a:extLst>
              <a:ext uri="{FF2B5EF4-FFF2-40B4-BE49-F238E27FC236}">
                <a16:creationId xmlns:a16="http://schemas.microsoft.com/office/drawing/2014/main" id="{20A8A580-4271-41A2-8B43-7D9EFC068BC7}"/>
              </a:ext>
            </a:extLst>
          </p:cNvPr>
          <p:cNvSpPr/>
          <p:nvPr/>
        </p:nvSpPr>
        <p:spPr>
          <a:xfrm>
            <a:off x="7684915" y="1981038"/>
            <a:ext cx="2052704"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ensemble</a:t>
            </a:r>
          </a:p>
        </p:txBody>
      </p:sp>
      <p:sp>
        <p:nvSpPr>
          <p:cNvPr id="12" name="Rectangle: Rounded Corners 11">
            <a:extLst>
              <a:ext uri="{FF2B5EF4-FFF2-40B4-BE49-F238E27FC236}">
                <a16:creationId xmlns:a16="http://schemas.microsoft.com/office/drawing/2014/main" id="{1630C849-FFF5-4DF4-9DEE-B0F92B2B71C6}"/>
              </a:ext>
            </a:extLst>
          </p:cNvPr>
          <p:cNvSpPr/>
          <p:nvPr/>
        </p:nvSpPr>
        <p:spPr>
          <a:xfrm>
            <a:off x="220227" y="5322945"/>
            <a:ext cx="4937402" cy="843614"/>
          </a:xfrm>
          <a:prstGeom prst="roundRect">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feu d’artifice* = </a:t>
            </a:r>
            <a:r>
              <a:rPr lang="fr-FR" sz="2000" dirty="0" err="1"/>
              <a:t>firework</a:t>
            </a:r>
            <a:endParaRPr lang="fr-FR" sz="2000" dirty="0"/>
          </a:p>
          <a:p>
            <a:pPr algn="ctr"/>
            <a:r>
              <a:rPr lang="fr-FR" sz="2000" dirty="0"/>
              <a:t>les jeux de société* = </a:t>
            </a:r>
            <a:r>
              <a:rPr lang="fr-FR" sz="2000" dirty="0" err="1"/>
              <a:t>board</a:t>
            </a:r>
            <a:r>
              <a:rPr lang="fr-FR" sz="2000" dirty="0"/>
              <a:t> </a:t>
            </a:r>
            <a:r>
              <a:rPr lang="fr-FR" sz="2000" dirty="0" err="1"/>
              <a:t>games</a:t>
            </a:r>
            <a:endParaRPr lang="fr-FR" sz="2000" dirty="0"/>
          </a:p>
        </p:txBody>
      </p:sp>
      <p:sp>
        <p:nvSpPr>
          <p:cNvPr id="13" name="Rectangle: Rounded Corners 12">
            <a:extLst>
              <a:ext uri="{FF2B5EF4-FFF2-40B4-BE49-F238E27FC236}">
                <a16:creationId xmlns:a16="http://schemas.microsoft.com/office/drawing/2014/main" id="{F937C9BE-8D7A-4560-AA42-872B393D1DCC}"/>
              </a:ext>
            </a:extLst>
          </p:cNvPr>
          <p:cNvSpPr/>
          <p:nvPr/>
        </p:nvSpPr>
        <p:spPr>
          <a:xfrm>
            <a:off x="7822368" y="3164679"/>
            <a:ext cx="2406629"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chocolats</a:t>
            </a:r>
          </a:p>
        </p:txBody>
      </p:sp>
      <p:sp>
        <p:nvSpPr>
          <p:cNvPr id="14" name="Rectangle: Rounded Corners 13">
            <a:extLst>
              <a:ext uri="{FF2B5EF4-FFF2-40B4-BE49-F238E27FC236}">
                <a16:creationId xmlns:a16="http://schemas.microsoft.com/office/drawing/2014/main" id="{841157CF-41F5-4FC7-98AB-AAF7B9B84593}"/>
              </a:ext>
            </a:extLst>
          </p:cNvPr>
          <p:cNvSpPr/>
          <p:nvPr/>
        </p:nvSpPr>
        <p:spPr>
          <a:xfrm>
            <a:off x="9639306" y="4379721"/>
            <a:ext cx="2270614"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costumes</a:t>
            </a:r>
          </a:p>
        </p:txBody>
      </p:sp>
      <p:sp>
        <p:nvSpPr>
          <p:cNvPr id="15" name="Rectangle: Rounded Corners 14">
            <a:extLst>
              <a:ext uri="{FF2B5EF4-FFF2-40B4-BE49-F238E27FC236}">
                <a16:creationId xmlns:a16="http://schemas.microsoft.com/office/drawing/2014/main" id="{418EE874-DAFD-4141-BF35-013FE16CEF9B}"/>
              </a:ext>
            </a:extLst>
          </p:cNvPr>
          <p:cNvSpPr/>
          <p:nvPr/>
        </p:nvSpPr>
        <p:spPr>
          <a:xfrm>
            <a:off x="7526267" y="4379721"/>
            <a:ext cx="2052704"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beaucoup</a:t>
            </a:r>
          </a:p>
        </p:txBody>
      </p:sp>
      <p:sp>
        <p:nvSpPr>
          <p:cNvPr id="16" name="Rectangle: Rounded Corners 15">
            <a:extLst>
              <a:ext uri="{FF2B5EF4-FFF2-40B4-BE49-F238E27FC236}">
                <a16:creationId xmlns:a16="http://schemas.microsoft.com/office/drawing/2014/main" id="{97CBA89B-7642-4163-A47E-0EFBA28878E9}"/>
              </a:ext>
            </a:extLst>
          </p:cNvPr>
          <p:cNvSpPr/>
          <p:nvPr/>
        </p:nvSpPr>
        <p:spPr>
          <a:xfrm>
            <a:off x="8385854" y="1384719"/>
            <a:ext cx="3163137" cy="49792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feux d’artifice*</a:t>
            </a:r>
          </a:p>
        </p:txBody>
      </p:sp>
      <p:sp>
        <p:nvSpPr>
          <p:cNvPr id="17" name="Rectangle: Rounded Corners 16">
            <a:extLst>
              <a:ext uri="{FF2B5EF4-FFF2-40B4-BE49-F238E27FC236}">
                <a16:creationId xmlns:a16="http://schemas.microsoft.com/office/drawing/2014/main" id="{8BD4295D-DAEB-4657-BC25-66C9BF61DFBE}"/>
              </a:ext>
            </a:extLst>
          </p:cNvPr>
          <p:cNvSpPr/>
          <p:nvPr/>
        </p:nvSpPr>
        <p:spPr>
          <a:xfrm>
            <a:off x="9857216" y="1981038"/>
            <a:ext cx="2052704"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la parade</a:t>
            </a:r>
          </a:p>
        </p:txBody>
      </p:sp>
      <p:sp>
        <p:nvSpPr>
          <p:cNvPr id="18" name="Rectangle: Rounded Corners 17">
            <a:extLst>
              <a:ext uri="{FF2B5EF4-FFF2-40B4-BE49-F238E27FC236}">
                <a16:creationId xmlns:a16="http://schemas.microsoft.com/office/drawing/2014/main" id="{2AEAECC2-788E-450B-B448-E475573D1BF6}"/>
              </a:ext>
            </a:extLst>
          </p:cNvPr>
          <p:cNvSpPr/>
          <p:nvPr/>
        </p:nvSpPr>
        <p:spPr>
          <a:xfrm>
            <a:off x="10459333" y="3164679"/>
            <a:ext cx="1340208"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la télé</a:t>
            </a:r>
          </a:p>
        </p:txBody>
      </p:sp>
      <p:sp>
        <p:nvSpPr>
          <p:cNvPr id="19" name="Rectangle: Rounded Corners 18">
            <a:extLst>
              <a:ext uri="{FF2B5EF4-FFF2-40B4-BE49-F238E27FC236}">
                <a16:creationId xmlns:a16="http://schemas.microsoft.com/office/drawing/2014/main" id="{E0303A4A-5D08-4C33-AB68-E50FFE554905}"/>
              </a:ext>
            </a:extLst>
          </p:cNvPr>
          <p:cNvSpPr/>
          <p:nvPr/>
        </p:nvSpPr>
        <p:spPr>
          <a:xfrm>
            <a:off x="8091004" y="2584477"/>
            <a:ext cx="3532423"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vêtements rouges</a:t>
            </a:r>
          </a:p>
        </p:txBody>
      </p:sp>
      <p:sp>
        <p:nvSpPr>
          <p:cNvPr id="20" name="Rectangle: Rounded Corners 19">
            <a:extLst>
              <a:ext uri="{FF2B5EF4-FFF2-40B4-BE49-F238E27FC236}">
                <a16:creationId xmlns:a16="http://schemas.microsoft.com/office/drawing/2014/main" id="{3280E3FF-2846-4DD5-AD09-07036991BF0D}"/>
              </a:ext>
            </a:extLst>
          </p:cNvPr>
          <p:cNvSpPr/>
          <p:nvPr/>
        </p:nvSpPr>
        <p:spPr>
          <a:xfrm>
            <a:off x="8016569" y="3786283"/>
            <a:ext cx="3782972"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jeux de société*</a:t>
            </a:r>
          </a:p>
        </p:txBody>
      </p:sp>
      <p:sp>
        <p:nvSpPr>
          <p:cNvPr id="9" name="Plus Sign 8">
            <a:extLst>
              <a:ext uri="{FF2B5EF4-FFF2-40B4-BE49-F238E27FC236}">
                <a16:creationId xmlns:a16="http://schemas.microsoft.com/office/drawing/2014/main" id="{FADF7CAB-C0F1-43DC-84BF-3602F50EDCF2}"/>
              </a:ext>
            </a:extLst>
          </p:cNvPr>
          <p:cNvSpPr/>
          <p:nvPr/>
        </p:nvSpPr>
        <p:spPr>
          <a:xfrm>
            <a:off x="4786124" y="2918677"/>
            <a:ext cx="608591" cy="554291"/>
          </a:xfrm>
          <a:prstGeom prst="mathPlus">
            <a:avLst/>
          </a:prstGeom>
          <a:solidFill>
            <a:schemeClr val="accent2"/>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Plus Sign 21">
            <a:extLst>
              <a:ext uri="{FF2B5EF4-FFF2-40B4-BE49-F238E27FC236}">
                <a16:creationId xmlns:a16="http://schemas.microsoft.com/office/drawing/2014/main" id="{D1AEDE31-7412-44AF-9A3B-8803522215AB}"/>
              </a:ext>
            </a:extLst>
          </p:cNvPr>
          <p:cNvSpPr/>
          <p:nvPr/>
        </p:nvSpPr>
        <p:spPr>
          <a:xfrm>
            <a:off x="7252077" y="2859522"/>
            <a:ext cx="608591" cy="554291"/>
          </a:xfrm>
          <a:prstGeom prst="mathPlus">
            <a:avLst/>
          </a:prstGeom>
          <a:solidFill>
            <a:schemeClr val="accent2"/>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4A80BF39-92AB-43BF-B511-FC12DE115E77}"/>
              </a:ext>
            </a:extLst>
          </p:cNvPr>
          <p:cNvSpPr/>
          <p:nvPr/>
        </p:nvSpPr>
        <p:spPr>
          <a:xfrm>
            <a:off x="8456278" y="5020618"/>
            <a:ext cx="1574559" cy="509248"/>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films</a:t>
            </a:r>
          </a:p>
        </p:txBody>
      </p:sp>
      <p:sp>
        <p:nvSpPr>
          <p:cNvPr id="23" name="Rectangle: Rounded Corners 22">
            <a:extLst>
              <a:ext uri="{FF2B5EF4-FFF2-40B4-BE49-F238E27FC236}">
                <a16:creationId xmlns:a16="http://schemas.microsoft.com/office/drawing/2014/main" id="{008CE3AF-AC99-4F78-8B4B-6B6C213B34EC}"/>
              </a:ext>
            </a:extLst>
          </p:cNvPr>
          <p:cNvSpPr/>
          <p:nvPr/>
        </p:nvSpPr>
        <p:spPr>
          <a:xfrm>
            <a:off x="10079847" y="5020618"/>
            <a:ext cx="1836869"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fruits</a:t>
            </a:r>
          </a:p>
        </p:txBody>
      </p:sp>
      <p:sp>
        <p:nvSpPr>
          <p:cNvPr id="24" name="Rectangle: Rounded Corners 23">
            <a:extLst>
              <a:ext uri="{FF2B5EF4-FFF2-40B4-BE49-F238E27FC236}">
                <a16:creationId xmlns:a16="http://schemas.microsoft.com/office/drawing/2014/main" id="{39AB0F66-98C7-4453-ACAD-0F3D6E1EF169}"/>
              </a:ext>
            </a:extLst>
          </p:cNvPr>
          <p:cNvSpPr/>
          <p:nvPr/>
        </p:nvSpPr>
        <p:spPr>
          <a:xfrm>
            <a:off x="9219686" y="761593"/>
            <a:ext cx="1417328"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dehors</a:t>
            </a:r>
          </a:p>
        </p:txBody>
      </p:sp>
      <p:sp>
        <p:nvSpPr>
          <p:cNvPr id="25" name="Rectangle: Rounded Corners 24">
            <a:extLst>
              <a:ext uri="{FF2B5EF4-FFF2-40B4-BE49-F238E27FC236}">
                <a16:creationId xmlns:a16="http://schemas.microsoft.com/office/drawing/2014/main" id="{D5777D7A-FF4F-492C-B67A-59A4A93A6A23}"/>
              </a:ext>
            </a:extLst>
          </p:cNvPr>
          <p:cNvSpPr/>
          <p:nvPr/>
        </p:nvSpPr>
        <p:spPr>
          <a:xfrm>
            <a:off x="7684915" y="5661515"/>
            <a:ext cx="1574559" cy="509248"/>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du jazz</a:t>
            </a:r>
          </a:p>
        </p:txBody>
      </p:sp>
      <p:sp>
        <p:nvSpPr>
          <p:cNvPr id="26" name="Rectangle: Rounded Corners 25">
            <a:extLst>
              <a:ext uri="{FF2B5EF4-FFF2-40B4-BE49-F238E27FC236}">
                <a16:creationId xmlns:a16="http://schemas.microsoft.com/office/drawing/2014/main" id="{0E11718D-DE09-4C33-9270-EB5FE2AB8FB1}"/>
              </a:ext>
            </a:extLst>
          </p:cNvPr>
          <p:cNvSpPr/>
          <p:nvPr/>
        </p:nvSpPr>
        <p:spPr>
          <a:xfrm>
            <a:off x="9349447" y="5661515"/>
            <a:ext cx="2450094" cy="50504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
            </a:r>
            <a:r>
              <a:rPr lang="fr-FR" sz="2400" dirty="0"/>
              <a:t>es personnes</a:t>
            </a:r>
          </a:p>
        </p:txBody>
      </p:sp>
    </p:spTree>
    <p:extLst>
      <p:ext uri="{BB962C8B-B14F-4D97-AF65-F5344CB8AC3E}">
        <p14:creationId xmlns:p14="http://schemas.microsoft.com/office/powerpoint/2010/main" val="243293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B90D43-F37E-435C-B5D2-BB72C88B5243}"/>
              </a:ext>
            </a:extLst>
          </p:cNvPr>
          <p:cNvSpPr/>
          <p:nvPr/>
        </p:nvSpPr>
        <p:spPr>
          <a:xfrm>
            <a:off x="175149" y="5422177"/>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3"/>
              </a:rPr>
              <a:t>Y7 Term 3.2 Week 7</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4"/>
              </a:rPr>
              <a:t>Y7 Term 3.1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5"/>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10"/>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9">
            <a:hlinkClick r:id="rId11"/>
            <a:extLst>
              <a:ext uri="{FF2B5EF4-FFF2-40B4-BE49-F238E27FC236}">
                <a16:creationId xmlns:a16="http://schemas.microsoft.com/office/drawing/2014/main" id="{99D3DB3D-063A-44FB-9C93-A65627A6E32C}"/>
              </a:ext>
            </a:extLst>
          </p:cNvPr>
          <p:cNvSpPr txBox="1"/>
          <p:nvPr/>
        </p:nvSpPr>
        <p:spPr>
          <a:xfrm>
            <a:off x="175149" y="4503068"/>
            <a:ext cx="23950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hlinkClick r:id="rId12"/>
              </a:rPr>
              <a:t>Quizlet link</a:t>
            </a:r>
            <a:endPar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D21504FE-0282-4E48-BD47-846668097B23}"/>
              </a:ext>
            </a:extLst>
          </p:cNvPr>
          <p:cNvPicPr/>
          <p:nvPr/>
        </p:nvPicPr>
        <p:blipFill>
          <a:blip r:embed="rId13" cstate="print">
            <a:extLst>
              <a:ext uri="{28A0092B-C50C-407E-A947-70E740481C1C}">
                <a14:useLocalDpi xmlns:a14="http://schemas.microsoft.com/office/drawing/2010/main" val="0"/>
              </a:ext>
            </a:extLst>
          </a:blip>
          <a:stretch>
            <a:fillRect/>
          </a:stretch>
        </p:blipFill>
        <p:spPr bwMode="auto">
          <a:xfrm>
            <a:off x="3250524" y="2467301"/>
            <a:ext cx="1322721" cy="13227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147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0278"/>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person climbing">
            <a:extLst>
              <a:ext uri="{FF2B5EF4-FFF2-40B4-BE49-F238E27FC236}">
                <a16:creationId xmlns:a16="http://schemas.microsoft.com/office/drawing/2014/main" id="{B539A51D-168B-0543-A858-8DDA78E238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155" y="1814580"/>
            <a:ext cx="1716718" cy="1716718"/>
          </a:xfrm>
          <a:prstGeom prst="rect">
            <a:avLst/>
          </a:prstGeom>
        </p:spPr>
      </p:pic>
      <p:pic>
        <p:nvPicPr>
          <p:cNvPr id="13" name="Picture 12" descr="printer">
            <a:extLst>
              <a:ext uri="{FF2B5EF4-FFF2-40B4-BE49-F238E27FC236}">
                <a16:creationId xmlns:a16="http://schemas.microsoft.com/office/drawing/2014/main" id="{02A378D0-9B85-1A4A-A33B-F4D36D0332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4049" y="1956523"/>
            <a:ext cx="1744451" cy="1688179"/>
          </a:xfrm>
          <a:prstGeom prst="rect">
            <a:avLst/>
          </a:prstGeom>
        </p:spPr>
      </p:pic>
      <p:sp>
        <p:nvSpPr>
          <p:cNvPr id="14" name="Rectangle 13">
            <a:extLst>
              <a:ext uri="{FF2B5EF4-FFF2-40B4-BE49-F238E27FC236}">
                <a16:creationId xmlns:a16="http://schemas.microsoft.com/office/drawing/2014/main" id="{11B8EDCC-48B9-40C5-809B-2A13CD9552C7}"/>
              </a:ext>
            </a:extLst>
          </p:cNvPr>
          <p:cNvSpPr/>
          <p:nvPr/>
        </p:nvSpPr>
        <p:spPr>
          <a:xfrm>
            <a:off x="991435" y="4674245"/>
            <a:ext cx="19207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[simple]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4B920D0B-59CD-42F3-9DCC-42AC4055C3D0}"/>
              </a:ext>
            </a:extLst>
          </p:cNvPr>
          <p:cNvSpPr/>
          <p:nvPr/>
        </p:nvSpPr>
        <p:spPr>
          <a:xfrm>
            <a:off x="4710995" y="5711325"/>
            <a:ext cx="27829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[important]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96F54F2C-4164-4AD5-BAAA-985EFBE61F76}"/>
              </a:ext>
            </a:extLst>
          </p:cNvPr>
          <p:cNvSpPr/>
          <p:nvPr/>
        </p:nvSpPr>
        <p:spPr>
          <a:xfrm>
            <a:off x="8550851" y="4659528"/>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[impossible]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2" descr="hungry emoji">
            <a:extLst>
              <a:ext uri="{FF2B5EF4-FFF2-40B4-BE49-F238E27FC236}">
                <a16:creationId xmlns:a16="http://schemas.microsoft.com/office/drawing/2014/main" id="{3CEC9C84-C494-4C47-AFB1-063901115D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im grimp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m imprim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aim imprim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aim simp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7" name="aim simp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aim import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aim import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im impossibl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4"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160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CD826E4E-8B3E-4943-B549-7539BFCE2EB4}"/>
              </a:ext>
            </a:extLst>
          </p:cNvPr>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ungry emoji">
            <a:extLst>
              <a:ext uri="{FF2B5EF4-FFF2-40B4-BE49-F238E27FC236}">
                <a16:creationId xmlns:a16="http://schemas.microsoft.com/office/drawing/2014/main" id="{BE49767D-257A-47CF-BB49-DBB9F65BAD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aim imprim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aim simp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aim importan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0927" y="3775325"/>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2" descr="hungry emoji">
            <a:extLst>
              <a:ext uri="{FF2B5EF4-FFF2-40B4-BE49-F238E27FC236}">
                <a16:creationId xmlns:a16="http://schemas.microsoft.com/office/drawing/2014/main" id="{91A564CE-211E-4AC8-8C37-3D1EF06330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Birds, Silhouette, Animals, Flying">
            <a:extLst>
              <a:ext uri="{FF2B5EF4-FFF2-40B4-BE49-F238E27FC236}">
                <a16:creationId xmlns:a16="http://schemas.microsoft.com/office/drawing/2014/main" id="{B081745D-5FBA-4992-98CC-035D3B4BFD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0942" y="5713951"/>
            <a:ext cx="1004786" cy="5023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1E6B9BE1-B145-42ED-99B5-0763004FE9E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hlinkClick r:id="" action="ppaction://noaction">
              <a:snd r:embed="rId5" name="1 la naissance.wav"/>
            </a:hlinkClick>
            <a:extLst>
              <a:ext uri="{FF2B5EF4-FFF2-40B4-BE49-F238E27FC236}">
                <a16:creationId xmlns:a16="http://schemas.microsoft.com/office/drawing/2014/main" id="{7A71F5ED-FEE1-42AB-B58B-E3DEB4FE8773}"/>
              </a:ext>
            </a:extLst>
          </p:cNvPr>
          <p:cNvSpPr/>
          <p:nvPr/>
        </p:nvSpPr>
        <p:spPr>
          <a:xfrm>
            <a:off x="320279" y="20734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3" name="Rectangle 32">
            <a:hlinkClick r:id="" action="ppaction://noaction">
              <a:snd r:embed="rId6" name="impoli.wav"/>
            </a:hlinkClick>
            <a:extLst>
              <a:ext uri="{FF2B5EF4-FFF2-40B4-BE49-F238E27FC236}">
                <a16:creationId xmlns:a16="http://schemas.microsoft.com/office/drawing/2014/main" id="{B238B4F3-AF1B-4E8A-ADFA-188EA8B25ECA}"/>
              </a:ext>
            </a:extLst>
          </p:cNvPr>
          <p:cNvSpPr/>
          <p:nvPr/>
        </p:nvSpPr>
        <p:spPr>
          <a:xfrm>
            <a:off x="320279" y="256137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4" name="Rectangle 33">
            <a:hlinkClick r:id="" action="ppaction://noaction">
              <a:snd r:embed="rId7" name="3 communautaire.wav"/>
            </a:hlinkClick>
            <a:extLst>
              <a:ext uri="{FF2B5EF4-FFF2-40B4-BE49-F238E27FC236}">
                <a16:creationId xmlns:a16="http://schemas.microsoft.com/office/drawing/2014/main" id="{BA5D8AAA-6FC0-4B91-856C-0CD4C240310B}"/>
              </a:ext>
            </a:extLst>
          </p:cNvPr>
          <p:cNvSpPr/>
          <p:nvPr/>
        </p:nvSpPr>
        <p:spPr>
          <a:xfrm>
            <a:off x="320279" y="304926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5" name="Rectangle 34">
            <a:hlinkClick r:id="" action="ppaction://noaction">
              <a:snd r:embed="rId8" name="4 l'identite.wav"/>
            </a:hlinkClick>
            <a:extLst>
              <a:ext uri="{FF2B5EF4-FFF2-40B4-BE49-F238E27FC236}">
                <a16:creationId xmlns:a16="http://schemas.microsoft.com/office/drawing/2014/main" id="{FA3DDF04-3745-473F-8B65-17D34067C25D}"/>
              </a:ext>
            </a:extLst>
          </p:cNvPr>
          <p:cNvSpPr/>
          <p:nvPr/>
        </p:nvSpPr>
        <p:spPr>
          <a:xfrm>
            <a:off x="320279" y="353715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36" name="Rectangle 35">
            <a:hlinkClick r:id="" action="ppaction://noaction">
              <a:snd r:embed="rId9" name="5 la faim.wav"/>
            </a:hlinkClick>
            <a:extLst>
              <a:ext uri="{FF2B5EF4-FFF2-40B4-BE49-F238E27FC236}">
                <a16:creationId xmlns:a16="http://schemas.microsoft.com/office/drawing/2014/main" id="{DC64C681-DD00-4168-8A0C-FF4AB16A0BD0}"/>
              </a:ext>
            </a:extLst>
          </p:cNvPr>
          <p:cNvSpPr/>
          <p:nvPr/>
        </p:nvSpPr>
        <p:spPr>
          <a:xfrm>
            <a:off x="320279" y="40250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37" name="Rectangle 36">
            <a:hlinkClick r:id="" action="ppaction://noaction">
              <a:snd r:embed="rId10" name="7 l'unite.wav"/>
            </a:hlinkClick>
            <a:extLst>
              <a:ext uri="{FF2B5EF4-FFF2-40B4-BE49-F238E27FC236}">
                <a16:creationId xmlns:a16="http://schemas.microsoft.com/office/drawing/2014/main" id="{A7AA5236-7337-4661-BBE0-415AF99C92A5}"/>
              </a:ext>
            </a:extLst>
          </p:cNvPr>
          <p:cNvSpPr/>
          <p:nvPr/>
        </p:nvSpPr>
        <p:spPr>
          <a:xfrm>
            <a:off x="320279" y="500083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38" name="Rectangle 37">
            <a:hlinkClick r:id="" action="ppaction://noaction">
              <a:snd r:embed="rId11" name="6 l'importance.wav"/>
            </a:hlinkClick>
            <a:extLst>
              <a:ext uri="{FF2B5EF4-FFF2-40B4-BE49-F238E27FC236}">
                <a16:creationId xmlns:a16="http://schemas.microsoft.com/office/drawing/2014/main" id="{FFB6197C-4191-47BD-9D83-5E80BD865864}"/>
              </a:ext>
            </a:extLst>
          </p:cNvPr>
          <p:cNvSpPr/>
          <p:nvPr/>
        </p:nvSpPr>
        <p:spPr>
          <a:xfrm>
            <a:off x="320279" y="45129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39" name="Rectangle 38">
            <a:hlinkClick r:id="" action="ppaction://noaction">
              <a:snd r:embed="rId12" name="8 l'essaim.wav"/>
            </a:hlinkClick>
            <a:extLst>
              <a:ext uri="{FF2B5EF4-FFF2-40B4-BE49-F238E27FC236}">
                <a16:creationId xmlns:a16="http://schemas.microsoft.com/office/drawing/2014/main" id="{260D4DEE-FC62-432A-BDE2-E1AD11D72150}"/>
              </a:ext>
            </a:extLst>
          </p:cNvPr>
          <p:cNvSpPr/>
          <p:nvPr/>
        </p:nvSpPr>
        <p:spPr>
          <a:xfrm>
            <a:off x="320279" y="548872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pic>
        <p:nvPicPr>
          <p:cNvPr id="1028" name="Picture 4" descr="Baby, Bird, Birth, Birthday, Cartoon">
            <a:extLst>
              <a:ext uri="{FF2B5EF4-FFF2-40B4-BE49-F238E27FC236}">
                <a16:creationId xmlns:a16="http://schemas.microsoft.com/office/drawing/2014/main" id="{4ABCA526-AA81-4917-B4BB-E562DCD568C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2540" y="2879104"/>
            <a:ext cx="1163911" cy="7355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ople, Human, Group, Person, Symbol">
            <a:extLst>
              <a:ext uri="{FF2B5EF4-FFF2-40B4-BE49-F238E27FC236}">
                <a16:creationId xmlns:a16="http://schemas.microsoft.com/office/drawing/2014/main" id="{1F2583E3-16BF-40D0-B0DC-2FF920CD347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39753" y="4426418"/>
            <a:ext cx="880928" cy="865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ulture, Bird, Scavengers, Scavenging">
            <a:extLst>
              <a:ext uri="{FF2B5EF4-FFF2-40B4-BE49-F238E27FC236}">
                <a16:creationId xmlns:a16="http://schemas.microsoft.com/office/drawing/2014/main" id="{671669B8-539D-4096-BAD4-4DF8656D184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13335" y="3510822"/>
            <a:ext cx="1088671" cy="918482"/>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0ED05176-86E4-41B3-A958-332FDF027ADE}"/>
              </a:ext>
            </a:extLst>
          </p:cNvPr>
          <p:cNvSpPr/>
          <p:nvPr/>
        </p:nvSpPr>
        <p:spPr>
          <a:xfrm>
            <a:off x="3255455"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val 40">
            <a:extLst>
              <a:ext uri="{FF2B5EF4-FFF2-40B4-BE49-F238E27FC236}">
                <a16:creationId xmlns:a16="http://schemas.microsoft.com/office/drawing/2014/main" id="{9AD6DFAE-EE1C-48B6-AAF3-2F90CC1C3705}"/>
              </a:ext>
            </a:extLst>
          </p:cNvPr>
          <p:cNvSpPr/>
          <p:nvPr/>
        </p:nvSpPr>
        <p:spPr>
          <a:xfrm>
            <a:off x="6047058" y="2679947"/>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extBox 41">
            <a:extLst>
              <a:ext uri="{FF2B5EF4-FFF2-40B4-BE49-F238E27FC236}">
                <a16:creationId xmlns:a16="http://schemas.microsoft.com/office/drawing/2014/main" id="{6E382D0B-A33D-408A-B3C8-D6EA643AF369}"/>
              </a:ext>
            </a:extLst>
          </p:cNvPr>
          <p:cNvSpPr txBox="1"/>
          <p:nvPr/>
        </p:nvSpPr>
        <p:spPr>
          <a:xfrm>
            <a:off x="891776" y="2150202"/>
            <a:ext cx="2097180" cy="400110"/>
          </a:xfrm>
          <a:prstGeom prst="rect">
            <a:avLst/>
          </a:prstGeom>
          <a:noFill/>
        </p:spPr>
        <p:txBody>
          <a:bodyPr wrap="square" rtlCol="0">
            <a:spAutoFit/>
          </a:bodyPr>
          <a:lstStyle/>
          <a:p>
            <a:r>
              <a:rPr lang="fr-FR" sz="2000" dirty="0">
                <a:solidFill>
                  <a:schemeClr val="accent5">
                    <a:lumMod val="50000"/>
                  </a:schemeClr>
                </a:solidFill>
              </a:rPr>
              <a:t>la n ai </a:t>
            </a:r>
            <a:r>
              <a:rPr lang="fr-FR" sz="2000" dirty="0" err="1">
                <a:solidFill>
                  <a:schemeClr val="accent5">
                    <a:lumMod val="50000"/>
                  </a:schemeClr>
                </a:solidFill>
              </a:rPr>
              <a:t>ssance</a:t>
            </a:r>
            <a:endParaRPr lang="fr-FR" sz="2400" dirty="0">
              <a:solidFill>
                <a:schemeClr val="accent5">
                  <a:lumMod val="50000"/>
                </a:schemeClr>
              </a:solidFill>
            </a:endParaRPr>
          </a:p>
        </p:txBody>
      </p:sp>
      <p:sp>
        <p:nvSpPr>
          <p:cNvPr id="43" name="Rectangle 42">
            <a:extLst>
              <a:ext uri="{FF2B5EF4-FFF2-40B4-BE49-F238E27FC236}">
                <a16:creationId xmlns:a16="http://schemas.microsoft.com/office/drawing/2014/main" id="{798C35FA-7E7A-45FA-91D0-735F1B2EDFCE}"/>
              </a:ext>
            </a:extLst>
          </p:cNvPr>
          <p:cNvSpPr/>
          <p:nvPr/>
        </p:nvSpPr>
        <p:spPr>
          <a:xfrm>
            <a:off x="1451286" y="2228626"/>
            <a:ext cx="308048" cy="273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4" name="TextBox 43">
            <a:extLst>
              <a:ext uri="{FF2B5EF4-FFF2-40B4-BE49-F238E27FC236}">
                <a16:creationId xmlns:a16="http://schemas.microsoft.com/office/drawing/2014/main" id="{FB296011-8C91-4593-A85C-4A8A6A89C90D}"/>
              </a:ext>
            </a:extLst>
          </p:cNvPr>
          <p:cNvSpPr txBox="1"/>
          <p:nvPr/>
        </p:nvSpPr>
        <p:spPr>
          <a:xfrm>
            <a:off x="891776" y="2627134"/>
            <a:ext cx="2097180" cy="400110"/>
          </a:xfrm>
          <a:prstGeom prst="rect">
            <a:avLst/>
          </a:prstGeom>
          <a:noFill/>
        </p:spPr>
        <p:txBody>
          <a:bodyPr wrap="square" rtlCol="0">
            <a:spAutoFit/>
          </a:bodyPr>
          <a:lstStyle/>
          <a:p>
            <a:r>
              <a:rPr lang="fr-FR" sz="2000" dirty="0">
                <a:solidFill>
                  <a:schemeClr val="accent5">
                    <a:lumMod val="50000"/>
                  </a:schemeClr>
                </a:solidFill>
              </a:rPr>
              <a:t>impoli</a:t>
            </a:r>
            <a:endParaRPr lang="fr-FR" sz="2400" dirty="0">
              <a:solidFill>
                <a:schemeClr val="accent5">
                  <a:lumMod val="50000"/>
                </a:schemeClr>
              </a:solidFill>
            </a:endParaRPr>
          </a:p>
        </p:txBody>
      </p:sp>
      <p:sp>
        <p:nvSpPr>
          <p:cNvPr id="45" name="Rectangle 44">
            <a:extLst>
              <a:ext uri="{FF2B5EF4-FFF2-40B4-BE49-F238E27FC236}">
                <a16:creationId xmlns:a16="http://schemas.microsoft.com/office/drawing/2014/main" id="{35F86612-1A08-4E62-AF38-B85425C0D104}"/>
              </a:ext>
            </a:extLst>
          </p:cNvPr>
          <p:cNvSpPr/>
          <p:nvPr/>
        </p:nvSpPr>
        <p:spPr>
          <a:xfrm>
            <a:off x="925242" y="2652885"/>
            <a:ext cx="344068" cy="326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solidFill>
                  <a:srgbClr val="115076"/>
                </a:solidFill>
              </a:rPr>
              <a:t>_</a:t>
            </a:r>
          </a:p>
        </p:txBody>
      </p:sp>
      <p:sp>
        <p:nvSpPr>
          <p:cNvPr id="46" name="TextBox 45">
            <a:extLst>
              <a:ext uri="{FF2B5EF4-FFF2-40B4-BE49-F238E27FC236}">
                <a16:creationId xmlns:a16="http://schemas.microsoft.com/office/drawing/2014/main" id="{B461B1E2-22C2-4364-8B58-99EB55412AB6}"/>
              </a:ext>
            </a:extLst>
          </p:cNvPr>
          <p:cNvSpPr txBox="1"/>
          <p:nvPr/>
        </p:nvSpPr>
        <p:spPr>
          <a:xfrm>
            <a:off x="891776" y="3104066"/>
            <a:ext cx="2509195" cy="400110"/>
          </a:xfrm>
          <a:prstGeom prst="rect">
            <a:avLst/>
          </a:prstGeom>
          <a:noFill/>
        </p:spPr>
        <p:txBody>
          <a:bodyPr wrap="square" rtlCol="0">
            <a:spAutoFit/>
          </a:bodyPr>
          <a:lstStyle/>
          <a:p>
            <a:r>
              <a:rPr lang="fr-FR" sz="2000" dirty="0">
                <a:solidFill>
                  <a:schemeClr val="accent5">
                    <a:lumMod val="50000"/>
                  </a:schemeClr>
                </a:solidFill>
              </a:rPr>
              <a:t>communautaire</a:t>
            </a:r>
            <a:endParaRPr lang="fr-FR" sz="2400" dirty="0">
              <a:solidFill>
                <a:schemeClr val="accent5">
                  <a:lumMod val="50000"/>
                </a:schemeClr>
              </a:solidFill>
            </a:endParaRPr>
          </a:p>
        </p:txBody>
      </p:sp>
      <p:sp>
        <p:nvSpPr>
          <p:cNvPr id="47" name="Rectangle 46">
            <a:extLst>
              <a:ext uri="{FF2B5EF4-FFF2-40B4-BE49-F238E27FC236}">
                <a16:creationId xmlns:a16="http://schemas.microsoft.com/office/drawing/2014/main" id="{1743A793-9BA9-455C-90A7-E8D3F0CD32E5}"/>
              </a:ext>
            </a:extLst>
          </p:cNvPr>
          <p:cNvSpPr/>
          <p:nvPr/>
        </p:nvSpPr>
        <p:spPr>
          <a:xfrm>
            <a:off x="2520024" y="3172105"/>
            <a:ext cx="206477" cy="23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8" name="TextBox 47">
            <a:extLst>
              <a:ext uri="{FF2B5EF4-FFF2-40B4-BE49-F238E27FC236}">
                <a16:creationId xmlns:a16="http://schemas.microsoft.com/office/drawing/2014/main" id="{7FEFFE19-D3AF-4F72-9C84-E08BBB9F3F9D}"/>
              </a:ext>
            </a:extLst>
          </p:cNvPr>
          <p:cNvSpPr txBox="1"/>
          <p:nvPr/>
        </p:nvSpPr>
        <p:spPr>
          <a:xfrm>
            <a:off x="903968" y="3580998"/>
            <a:ext cx="2097180" cy="400110"/>
          </a:xfrm>
          <a:prstGeom prst="rect">
            <a:avLst/>
          </a:prstGeom>
          <a:noFill/>
        </p:spPr>
        <p:txBody>
          <a:bodyPr wrap="square" rtlCol="0">
            <a:spAutoFit/>
          </a:bodyPr>
          <a:lstStyle/>
          <a:p>
            <a:r>
              <a:rPr lang="fr-FR" sz="2000" dirty="0">
                <a:solidFill>
                  <a:schemeClr val="accent5">
                    <a:lumMod val="50000"/>
                  </a:schemeClr>
                </a:solidFill>
              </a:rPr>
              <a:t>l’ identité</a:t>
            </a:r>
            <a:endParaRPr lang="fr-FR" sz="2400" dirty="0">
              <a:solidFill>
                <a:schemeClr val="accent5">
                  <a:lumMod val="50000"/>
                </a:schemeClr>
              </a:solidFill>
            </a:endParaRPr>
          </a:p>
        </p:txBody>
      </p:sp>
      <p:sp>
        <p:nvSpPr>
          <p:cNvPr id="49" name="Rectangle 48">
            <a:extLst>
              <a:ext uri="{FF2B5EF4-FFF2-40B4-BE49-F238E27FC236}">
                <a16:creationId xmlns:a16="http://schemas.microsoft.com/office/drawing/2014/main" id="{5E923726-E4A4-4C10-81E3-CF1876865323}"/>
              </a:ext>
            </a:extLst>
          </p:cNvPr>
          <p:cNvSpPr/>
          <p:nvPr/>
        </p:nvSpPr>
        <p:spPr>
          <a:xfrm>
            <a:off x="1117180" y="3599547"/>
            <a:ext cx="12080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50" name="TextBox 49">
            <a:extLst>
              <a:ext uri="{FF2B5EF4-FFF2-40B4-BE49-F238E27FC236}">
                <a16:creationId xmlns:a16="http://schemas.microsoft.com/office/drawing/2014/main" id="{A523457C-0AB2-4384-8B69-7EED524B045D}"/>
              </a:ext>
            </a:extLst>
          </p:cNvPr>
          <p:cNvSpPr txBox="1"/>
          <p:nvPr/>
        </p:nvSpPr>
        <p:spPr>
          <a:xfrm>
            <a:off x="891776" y="4057930"/>
            <a:ext cx="2097180" cy="400110"/>
          </a:xfrm>
          <a:prstGeom prst="rect">
            <a:avLst/>
          </a:prstGeom>
          <a:noFill/>
        </p:spPr>
        <p:txBody>
          <a:bodyPr wrap="square" rtlCol="0">
            <a:spAutoFit/>
          </a:bodyPr>
          <a:lstStyle/>
          <a:p>
            <a:r>
              <a:rPr lang="fr-FR" sz="2000" dirty="0">
                <a:solidFill>
                  <a:schemeClr val="accent5">
                    <a:lumMod val="50000"/>
                  </a:schemeClr>
                </a:solidFill>
              </a:rPr>
              <a:t>la faim</a:t>
            </a:r>
            <a:endParaRPr lang="fr-FR" sz="2400" dirty="0">
              <a:solidFill>
                <a:schemeClr val="accent5">
                  <a:lumMod val="50000"/>
                </a:schemeClr>
              </a:solidFill>
            </a:endParaRPr>
          </a:p>
        </p:txBody>
      </p:sp>
      <p:sp>
        <p:nvSpPr>
          <p:cNvPr id="51" name="Rectangle 50">
            <a:extLst>
              <a:ext uri="{FF2B5EF4-FFF2-40B4-BE49-F238E27FC236}">
                <a16:creationId xmlns:a16="http://schemas.microsoft.com/office/drawing/2014/main" id="{9A64793E-AD80-47FF-AC06-0A3E78F8A3A5}"/>
              </a:ext>
            </a:extLst>
          </p:cNvPr>
          <p:cNvSpPr/>
          <p:nvPr/>
        </p:nvSpPr>
        <p:spPr>
          <a:xfrm>
            <a:off x="1359584" y="4081339"/>
            <a:ext cx="473471"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52" name="TextBox 51">
            <a:extLst>
              <a:ext uri="{FF2B5EF4-FFF2-40B4-BE49-F238E27FC236}">
                <a16:creationId xmlns:a16="http://schemas.microsoft.com/office/drawing/2014/main" id="{DD150531-5E20-4531-B2E6-C7E4FBE23233}"/>
              </a:ext>
            </a:extLst>
          </p:cNvPr>
          <p:cNvSpPr txBox="1"/>
          <p:nvPr/>
        </p:nvSpPr>
        <p:spPr>
          <a:xfrm>
            <a:off x="891776" y="4534862"/>
            <a:ext cx="2097180" cy="400110"/>
          </a:xfrm>
          <a:prstGeom prst="rect">
            <a:avLst/>
          </a:prstGeom>
          <a:noFill/>
        </p:spPr>
        <p:txBody>
          <a:bodyPr wrap="square" rtlCol="0">
            <a:spAutoFit/>
          </a:bodyPr>
          <a:lstStyle/>
          <a:p>
            <a:r>
              <a:rPr lang="fr-FR" sz="2000" dirty="0">
                <a:solidFill>
                  <a:schemeClr val="accent5">
                    <a:lumMod val="50000"/>
                  </a:schemeClr>
                </a:solidFill>
              </a:rPr>
              <a:t>l’importance</a:t>
            </a:r>
            <a:endParaRPr lang="fr-FR" sz="2400" dirty="0">
              <a:solidFill>
                <a:schemeClr val="accent5">
                  <a:lumMod val="50000"/>
                </a:schemeClr>
              </a:solidFill>
            </a:endParaRPr>
          </a:p>
        </p:txBody>
      </p:sp>
      <p:sp>
        <p:nvSpPr>
          <p:cNvPr id="53" name="Rectangle 52">
            <a:extLst>
              <a:ext uri="{FF2B5EF4-FFF2-40B4-BE49-F238E27FC236}">
                <a16:creationId xmlns:a16="http://schemas.microsoft.com/office/drawing/2014/main" id="{708129EC-9D61-41E7-A330-94C1EADCBF1B}"/>
              </a:ext>
            </a:extLst>
          </p:cNvPr>
          <p:cNvSpPr/>
          <p:nvPr/>
        </p:nvSpPr>
        <p:spPr>
          <a:xfrm>
            <a:off x="1097276" y="4563131"/>
            <a:ext cx="30325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54" name="TextBox 53">
            <a:extLst>
              <a:ext uri="{FF2B5EF4-FFF2-40B4-BE49-F238E27FC236}">
                <a16:creationId xmlns:a16="http://schemas.microsoft.com/office/drawing/2014/main" id="{B506C4DA-BD1B-41DE-9B51-AAA66F4B8FFD}"/>
              </a:ext>
            </a:extLst>
          </p:cNvPr>
          <p:cNvSpPr txBox="1"/>
          <p:nvPr/>
        </p:nvSpPr>
        <p:spPr>
          <a:xfrm>
            <a:off x="891776" y="5011794"/>
            <a:ext cx="2097180" cy="400110"/>
          </a:xfrm>
          <a:prstGeom prst="rect">
            <a:avLst/>
          </a:prstGeom>
          <a:noFill/>
        </p:spPr>
        <p:txBody>
          <a:bodyPr wrap="square" rtlCol="0">
            <a:spAutoFit/>
          </a:bodyPr>
          <a:lstStyle/>
          <a:p>
            <a:r>
              <a:rPr lang="fr-FR" sz="2000" dirty="0">
                <a:solidFill>
                  <a:schemeClr val="accent5">
                    <a:lumMod val="50000"/>
                  </a:schemeClr>
                </a:solidFill>
              </a:rPr>
              <a:t>l’un i té</a:t>
            </a:r>
            <a:endParaRPr lang="fr-FR" sz="2400" dirty="0">
              <a:solidFill>
                <a:schemeClr val="accent5">
                  <a:lumMod val="50000"/>
                </a:schemeClr>
              </a:solidFill>
            </a:endParaRPr>
          </a:p>
        </p:txBody>
      </p:sp>
      <p:sp>
        <p:nvSpPr>
          <p:cNvPr id="55" name="Rectangle 54">
            <a:extLst>
              <a:ext uri="{FF2B5EF4-FFF2-40B4-BE49-F238E27FC236}">
                <a16:creationId xmlns:a16="http://schemas.microsoft.com/office/drawing/2014/main" id="{07CED30A-8B54-4525-BEB3-AE19F838F6D8}"/>
              </a:ext>
            </a:extLst>
          </p:cNvPr>
          <p:cNvSpPr/>
          <p:nvPr/>
        </p:nvSpPr>
        <p:spPr>
          <a:xfrm>
            <a:off x="1496736" y="5044923"/>
            <a:ext cx="62903"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56" name="TextBox 55">
            <a:extLst>
              <a:ext uri="{FF2B5EF4-FFF2-40B4-BE49-F238E27FC236}">
                <a16:creationId xmlns:a16="http://schemas.microsoft.com/office/drawing/2014/main" id="{C37CEE0D-25A2-45BE-8299-2FE3A9CB0A13}"/>
              </a:ext>
            </a:extLst>
          </p:cNvPr>
          <p:cNvSpPr txBox="1"/>
          <p:nvPr/>
        </p:nvSpPr>
        <p:spPr>
          <a:xfrm>
            <a:off x="891776" y="5488723"/>
            <a:ext cx="2097180" cy="400110"/>
          </a:xfrm>
          <a:prstGeom prst="rect">
            <a:avLst/>
          </a:prstGeom>
          <a:noFill/>
        </p:spPr>
        <p:txBody>
          <a:bodyPr wrap="square" rtlCol="0">
            <a:spAutoFit/>
          </a:bodyPr>
          <a:lstStyle/>
          <a:p>
            <a:r>
              <a:rPr lang="fr-FR" sz="2000" dirty="0">
                <a:solidFill>
                  <a:schemeClr val="accent5">
                    <a:lumMod val="50000"/>
                  </a:schemeClr>
                </a:solidFill>
              </a:rPr>
              <a:t>l’essaim</a:t>
            </a:r>
            <a:endParaRPr lang="fr-FR" sz="2400" dirty="0">
              <a:solidFill>
                <a:schemeClr val="accent5">
                  <a:lumMod val="50000"/>
                </a:schemeClr>
              </a:solidFill>
            </a:endParaRPr>
          </a:p>
        </p:txBody>
      </p:sp>
      <p:sp>
        <p:nvSpPr>
          <p:cNvPr id="57" name="Rectangle 56">
            <a:extLst>
              <a:ext uri="{FF2B5EF4-FFF2-40B4-BE49-F238E27FC236}">
                <a16:creationId xmlns:a16="http://schemas.microsoft.com/office/drawing/2014/main" id="{0503134C-7DB1-4E30-B03F-FF4135D670DD}"/>
              </a:ext>
            </a:extLst>
          </p:cNvPr>
          <p:cNvSpPr/>
          <p:nvPr/>
        </p:nvSpPr>
        <p:spPr>
          <a:xfrm>
            <a:off x="1473063" y="5544199"/>
            <a:ext cx="49416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58" name="TextBox 57">
            <a:extLst>
              <a:ext uri="{FF2B5EF4-FFF2-40B4-BE49-F238E27FC236}">
                <a16:creationId xmlns:a16="http://schemas.microsoft.com/office/drawing/2014/main" id="{35CFB429-A80E-43C7-AED1-B2352668A59D}"/>
              </a:ext>
            </a:extLst>
          </p:cNvPr>
          <p:cNvSpPr txBox="1"/>
          <p:nvPr/>
        </p:nvSpPr>
        <p:spPr>
          <a:xfrm>
            <a:off x="5637644" y="2228976"/>
            <a:ext cx="1042688" cy="477671"/>
          </a:xfrm>
          <a:prstGeom prst="rect">
            <a:avLst/>
          </a:prstGeom>
          <a:noFill/>
        </p:spPr>
        <p:txBody>
          <a:bodyPr wrap="square" rtlCol="0">
            <a:spAutoFit/>
          </a:bodyPr>
          <a:lstStyle/>
          <a:p>
            <a:pPr algn="ctr"/>
            <a:r>
              <a:rPr lang="fr-FR" sz="2400" b="1" dirty="0">
                <a:solidFill>
                  <a:schemeClr val="accent5">
                    <a:lumMod val="50000"/>
                  </a:schemeClr>
                </a:solidFill>
              </a:rPr>
              <a:t>[ai]</a:t>
            </a:r>
          </a:p>
        </p:txBody>
      </p:sp>
      <p:sp>
        <p:nvSpPr>
          <p:cNvPr id="59" name="TextBox 58">
            <a:extLst>
              <a:ext uri="{FF2B5EF4-FFF2-40B4-BE49-F238E27FC236}">
                <a16:creationId xmlns:a16="http://schemas.microsoft.com/office/drawing/2014/main" id="{005A4578-1A07-4CD9-B9DC-9070601DEB26}"/>
              </a:ext>
            </a:extLst>
          </p:cNvPr>
          <p:cNvSpPr txBox="1"/>
          <p:nvPr/>
        </p:nvSpPr>
        <p:spPr>
          <a:xfrm>
            <a:off x="8362254" y="2228976"/>
            <a:ext cx="1042688" cy="477671"/>
          </a:xfrm>
          <a:prstGeom prst="rect">
            <a:avLst/>
          </a:prstGeom>
          <a:noFill/>
        </p:spPr>
        <p:txBody>
          <a:bodyPr wrap="square" rtlCol="0">
            <a:spAutoFit/>
          </a:bodyPr>
          <a:lstStyle/>
          <a:p>
            <a:pPr algn="ctr"/>
            <a:r>
              <a:rPr lang="fr-FR" sz="2400" b="1" dirty="0">
                <a:solidFill>
                  <a:schemeClr val="accent5">
                    <a:lumMod val="50000"/>
                  </a:schemeClr>
                </a:solidFill>
              </a:rPr>
              <a:t>[i]</a:t>
            </a:r>
          </a:p>
        </p:txBody>
      </p:sp>
      <p:sp>
        <p:nvSpPr>
          <p:cNvPr id="60" name="TextBox 59">
            <a:extLst>
              <a:ext uri="{FF2B5EF4-FFF2-40B4-BE49-F238E27FC236}">
                <a16:creationId xmlns:a16="http://schemas.microsoft.com/office/drawing/2014/main" id="{F0D9521D-E847-4146-A1BB-64899527B511}"/>
              </a:ext>
            </a:extLst>
          </p:cNvPr>
          <p:cNvSpPr txBox="1"/>
          <p:nvPr/>
        </p:nvSpPr>
        <p:spPr>
          <a:xfrm>
            <a:off x="6757376" y="2236979"/>
            <a:ext cx="1527833" cy="461665"/>
          </a:xfrm>
          <a:prstGeom prst="rect">
            <a:avLst/>
          </a:prstGeom>
          <a:noFill/>
        </p:spPr>
        <p:txBody>
          <a:bodyPr wrap="square" rtlCol="0">
            <a:spAutoFit/>
          </a:bodyPr>
          <a:lstStyle/>
          <a:p>
            <a:pPr algn="ctr"/>
            <a:r>
              <a:rPr lang="fr-FR" sz="2400" b="1" dirty="0">
                <a:solidFill>
                  <a:schemeClr val="accent5">
                    <a:lumMod val="50000"/>
                  </a:schemeClr>
                </a:solidFill>
              </a:rPr>
              <a:t>[</a:t>
            </a:r>
            <a:r>
              <a:rPr lang="fr-FR" sz="2400" b="1" dirty="0" err="1">
                <a:solidFill>
                  <a:schemeClr val="accent5">
                    <a:lumMod val="50000"/>
                  </a:schemeClr>
                </a:solidFill>
              </a:rPr>
              <a:t>aim</a:t>
            </a:r>
            <a:r>
              <a:rPr lang="fr-FR" sz="2400" b="1" dirty="0">
                <a:solidFill>
                  <a:schemeClr val="accent5">
                    <a:lumMod val="50000"/>
                  </a:schemeClr>
                </a:solidFill>
              </a:rPr>
              <a:t>/</a:t>
            </a:r>
            <a:r>
              <a:rPr lang="fr-FR" sz="2400" b="1" dirty="0" err="1">
                <a:solidFill>
                  <a:schemeClr val="accent5">
                    <a:lumMod val="50000"/>
                  </a:schemeClr>
                </a:solidFill>
              </a:rPr>
              <a:t>im</a:t>
            </a:r>
            <a:r>
              <a:rPr lang="fr-FR" sz="2400" b="1" dirty="0">
                <a:solidFill>
                  <a:schemeClr val="accent5">
                    <a:lumMod val="50000"/>
                  </a:schemeClr>
                </a:solidFill>
              </a:rPr>
              <a:t>]</a:t>
            </a:r>
          </a:p>
        </p:txBody>
      </p:sp>
      <p:sp>
        <p:nvSpPr>
          <p:cNvPr id="61" name="TextBox 60">
            <a:extLst>
              <a:ext uri="{FF2B5EF4-FFF2-40B4-BE49-F238E27FC236}">
                <a16:creationId xmlns:a16="http://schemas.microsoft.com/office/drawing/2014/main" id="{604BE3BE-4F13-435B-8BE7-DB286974D1B2}"/>
              </a:ext>
            </a:extLst>
          </p:cNvPr>
          <p:cNvSpPr txBox="1"/>
          <p:nvPr/>
        </p:nvSpPr>
        <p:spPr>
          <a:xfrm>
            <a:off x="4542654" y="3555898"/>
            <a:ext cx="1740922" cy="400110"/>
          </a:xfrm>
          <a:prstGeom prst="rect">
            <a:avLst/>
          </a:prstGeom>
          <a:noFill/>
        </p:spPr>
        <p:txBody>
          <a:bodyPr wrap="square" rtlCol="0">
            <a:spAutoFit/>
          </a:bodyPr>
          <a:lstStyle/>
          <a:p>
            <a:r>
              <a:rPr lang="fr-FR" sz="2000" dirty="0">
                <a:solidFill>
                  <a:schemeClr val="accent5">
                    <a:lumMod val="50000"/>
                  </a:schemeClr>
                </a:solidFill>
              </a:rPr>
              <a:t>la n</a:t>
            </a:r>
            <a:r>
              <a:rPr lang="fr-FR" sz="2000" b="1" dirty="0">
                <a:solidFill>
                  <a:schemeClr val="accent5">
                    <a:lumMod val="50000"/>
                  </a:schemeClr>
                </a:solidFill>
              </a:rPr>
              <a:t>ai</a:t>
            </a:r>
            <a:r>
              <a:rPr lang="fr-FR" sz="2000" dirty="0">
                <a:solidFill>
                  <a:schemeClr val="accent5">
                    <a:lumMod val="50000"/>
                  </a:schemeClr>
                </a:solidFill>
              </a:rPr>
              <a:t>ssance</a:t>
            </a:r>
            <a:endParaRPr lang="fr-FR" sz="2400" dirty="0">
              <a:solidFill>
                <a:schemeClr val="accent5">
                  <a:lumMod val="50000"/>
                </a:schemeClr>
              </a:solidFill>
            </a:endParaRPr>
          </a:p>
        </p:txBody>
      </p:sp>
      <p:sp>
        <p:nvSpPr>
          <p:cNvPr id="62" name="TextBox 61">
            <a:extLst>
              <a:ext uri="{FF2B5EF4-FFF2-40B4-BE49-F238E27FC236}">
                <a16:creationId xmlns:a16="http://schemas.microsoft.com/office/drawing/2014/main" id="{A374556C-11F7-49B9-86FD-835BDE031539}"/>
              </a:ext>
            </a:extLst>
          </p:cNvPr>
          <p:cNvSpPr txBox="1"/>
          <p:nvPr/>
        </p:nvSpPr>
        <p:spPr>
          <a:xfrm>
            <a:off x="7002880" y="3110712"/>
            <a:ext cx="1586092" cy="400110"/>
          </a:xfrm>
          <a:prstGeom prst="rect">
            <a:avLst/>
          </a:prstGeom>
          <a:noFill/>
        </p:spPr>
        <p:txBody>
          <a:bodyPr wrap="square" rtlCol="0">
            <a:spAutoFit/>
          </a:bodyPr>
          <a:lstStyle/>
          <a:p>
            <a:r>
              <a:rPr lang="fr-FR" sz="2000" b="1" dirty="0">
                <a:solidFill>
                  <a:schemeClr val="accent5">
                    <a:lumMod val="50000"/>
                  </a:schemeClr>
                </a:solidFill>
              </a:rPr>
              <a:t>im</a:t>
            </a:r>
            <a:r>
              <a:rPr lang="fr-FR" sz="2000" dirty="0">
                <a:solidFill>
                  <a:schemeClr val="accent5">
                    <a:lumMod val="50000"/>
                  </a:schemeClr>
                </a:solidFill>
              </a:rPr>
              <a:t>poli</a:t>
            </a:r>
            <a:endParaRPr lang="fr-FR" sz="2400" dirty="0">
              <a:solidFill>
                <a:schemeClr val="accent5">
                  <a:lumMod val="50000"/>
                </a:schemeClr>
              </a:solidFill>
            </a:endParaRPr>
          </a:p>
        </p:txBody>
      </p:sp>
      <p:sp>
        <p:nvSpPr>
          <p:cNvPr id="63" name="TextBox 62">
            <a:extLst>
              <a:ext uri="{FF2B5EF4-FFF2-40B4-BE49-F238E27FC236}">
                <a16:creationId xmlns:a16="http://schemas.microsoft.com/office/drawing/2014/main" id="{FCD40520-A98A-4417-909F-A51ED612759D}"/>
              </a:ext>
            </a:extLst>
          </p:cNvPr>
          <p:cNvSpPr txBox="1"/>
          <p:nvPr/>
        </p:nvSpPr>
        <p:spPr>
          <a:xfrm>
            <a:off x="3364900" y="4649163"/>
            <a:ext cx="2509195" cy="400110"/>
          </a:xfrm>
          <a:prstGeom prst="rect">
            <a:avLst/>
          </a:prstGeom>
          <a:noFill/>
        </p:spPr>
        <p:txBody>
          <a:bodyPr wrap="square" rtlCol="0">
            <a:spAutoFit/>
          </a:bodyPr>
          <a:lstStyle/>
          <a:p>
            <a:r>
              <a:rPr lang="fr-FR" sz="2000" dirty="0">
                <a:solidFill>
                  <a:schemeClr val="accent5">
                    <a:lumMod val="50000"/>
                  </a:schemeClr>
                </a:solidFill>
              </a:rPr>
              <a:t>communaut</a:t>
            </a:r>
            <a:r>
              <a:rPr lang="fr-FR" sz="2000" b="1" dirty="0">
                <a:solidFill>
                  <a:schemeClr val="accent5">
                    <a:lumMod val="50000"/>
                  </a:schemeClr>
                </a:solidFill>
              </a:rPr>
              <a:t>ai</a:t>
            </a:r>
            <a:r>
              <a:rPr lang="fr-FR" sz="2000" dirty="0">
                <a:solidFill>
                  <a:schemeClr val="accent5">
                    <a:lumMod val="50000"/>
                  </a:schemeClr>
                </a:solidFill>
              </a:rPr>
              <a:t>re</a:t>
            </a:r>
            <a:endParaRPr lang="fr-FR" sz="2400" dirty="0">
              <a:solidFill>
                <a:schemeClr val="accent5">
                  <a:lumMod val="50000"/>
                </a:schemeClr>
              </a:solidFill>
            </a:endParaRPr>
          </a:p>
        </p:txBody>
      </p:sp>
      <p:sp>
        <p:nvSpPr>
          <p:cNvPr id="64" name="TextBox 63">
            <a:extLst>
              <a:ext uri="{FF2B5EF4-FFF2-40B4-BE49-F238E27FC236}">
                <a16:creationId xmlns:a16="http://schemas.microsoft.com/office/drawing/2014/main" id="{5371F7D3-586B-416C-BC92-18E85B825E18}"/>
              </a:ext>
            </a:extLst>
          </p:cNvPr>
          <p:cNvSpPr txBox="1"/>
          <p:nvPr/>
        </p:nvSpPr>
        <p:spPr>
          <a:xfrm>
            <a:off x="9419327" y="3421891"/>
            <a:ext cx="1334787" cy="400110"/>
          </a:xfrm>
          <a:prstGeom prst="rect">
            <a:avLst/>
          </a:prstGeom>
          <a:noFill/>
        </p:spPr>
        <p:txBody>
          <a:bodyPr wrap="square" rtlCol="0">
            <a:spAutoFit/>
          </a:bodyPr>
          <a:lstStyle/>
          <a:p>
            <a:r>
              <a:rPr lang="fr-FR" sz="2000" dirty="0">
                <a:solidFill>
                  <a:schemeClr val="accent5">
                    <a:lumMod val="50000"/>
                  </a:schemeClr>
                </a:solidFill>
              </a:rPr>
              <a:t>l’identité</a:t>
            </a:r>
            <a:endParaRPr lang="fr-FR" sz="2400" dirty="0">
              <a:solidFill>
                <a:schemeClr val="accent5">
                  <a:lumMod val="50000"/>
                </a:schemeClr>
              </a:solidFill>
            </a:endParaRPr>
          </a:p>
        </p:txBody>
      </p:sp>
      <p:pic>
        <p:nvPicPr>
          <p:cNvPr id="2" name="Picture 2" descr="Anatomy, Biology, Fingerprint, Hand">
            <a:extLst>
              <a:ext uri="{FF2B5EF4-FFF2-40B4-BE49-F238E27FC236}">
                <a16:creationId xmlns:a16="http://schemas.microsoft.com/office/drawing/2014/main" id="{2386EA94-386B-40F2-8064-C8B5AEAD04B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54114" y="3333398"/>
            <a:ext cx="502884" cy="61064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3288382-E67C-42CB-ABD0-B6A67673F54E}"/>
              </a:ext>
            </a:extLst>
          </p:cNvPr>
          <p:cNvSpPr txBox="1"/>
          <p:nvPr/>
        </p:nvSpPr>
        <p:spPr>
          <a:xfrm>
            <a:off x="6809429" y="3805127"/>
            <a:ext cx="2097180" cy="400110"/>
          </a:xfrm>
          <a:prstGeom prst="rect">
            <a:avLst/>
          </a:prstGeom>
          <a:noFill/>
        </p:spPr>
        <p:txBody>
          <a:bodyPr wrap="square" rtlCol="0">
            <a:spAutoFit/>
          </a:bodyPr>
          <a:lstStyle/>
          <a:p>
            <a:r>
              <a:rPr lang="fr-FR" sz="2000" dirty="0">
                <a:solidFill>
                  <a:schemeClr val="accent5">
                    <a:lumMod val="50000"/>
                  </a:schemeClr>
                </a:solidFill>
              </a:rPr>
              <a:t>la f</a:t>
            </a:r>
            <a:r>
              <a:rPr lang="fr-FR" sz="2000" b="1" dirty="0">
                <a:solidFill>
                  <a:schemeClr val="accent5">
                    <a:lumMod val="50000"/>
                  </a:schemeClr>
                </a:solidFill>
              </a:rPr>
              <a:t>aim</a:t>
            </a:r>
            <a:endParaRPr lang="fr-FR" sz="2400" b="1" dirty="0">
              <a:solidFill>
                <a:schemeClr val="accent5">
                  <a:lumMod val="50000"/>
                </a:schemeClr>
              </a:solidFill>
            </a:endParaRPr>
          </a:p>
        </p:txBody>
      </p:sp>
      <p:sp>
        <p:nvSpPr>
          <p:cNvPr id="67" name="TextBox 66">
            <a:extLst>
              <a:ext uri="{FF2B5EF4-FFF2-40B4-BE49-F238E27FC236}">
                <a16:creationId xmlns:a16="http://schemas.microsoft.com/office/drawing/2014/main" id="{6DAD2812-FEB9-4D15-A5F0-4E87AF4B15CA}"/>
              </a:ext>
            </a:extLst>
          </p:cNvPr>
          <p:cNvSpPr txBox="1"/>
          <p:nvPr/>
        </p:nvSpPr>
        <p:spPr>
          <a:xfrm>
            <a:off x="6865514" y="4499542"/>
            <a:ext cx="2097180" cy="400110"/>
          </a:xfrm>
          <a:prstGeom prst="rect">
            <a:avLst/>
          </a:prstGeom>
          <a:noFill/>
        </p:spPr>
        <p:txBody>
          <a:bodyPr wrap="square" rtlCol="0">
            <a:spAutoFit/>
          </a:bodyPr>
          <a:lstStyle/>
          <a:p>
            <a:r>
              <a:rPr lang="fr-FR" sz="2000" dirty="0">
                <a:solidFill>
                  <a:schemeClr val="accent5">
                    <a:lumMod val="50000"/>
                  </a:schemeClr>
                </a:solidFill>
              </a:rPr>
              <a:t>l’</a:t>
            </a:r>
            <a:r>
              <a:rPr lang="fr-FR" sz="2000" b="1" dirty="0">
                <a:solidFill>
                  <a:schemeClr val="accent5">
                    <a:lumMod val="50000"/>
                  </a:schemeClr>
                </a:solidFill>
              </a:rPr>
              <a:t>im</a:t>
            </a:r>
            <a:r>
              <a:rPr lang="fr-FR" sz="2000" dirty="0">
                <a:solidFill>
                  <a:schemeClr val="accent5">
                    <a:lumMod val="50000"/>
                  </a:schemeClr>
                </a:solidFill>
              </a:rPr>
              <a:t>portance</a:t>
            </a:r>
            <a:endParaRPr lang="fr-FR" sz="2400" dirty="0">
              <a:solidFill>
                <a:schemeClr val="accent5">
                  <a:lumMod val="50000"/>
                </a:schemeClr>
              </a:solidFill>
            </a:endParaRPr>
          </a:p>
        </p:txBody>
      </p:sp>
      <p:sp>
        <p:nvSpPr>
          <p:cNvPr id="68" name="TextBox 67">
            <a:extLst>
              <a:ext uri="{FF2B5EF4-FFF2-40B4-BE49-F238E27FC236}">
                <a16:creationId xmlns:a16="http://schemas.microsoft.com/office/drawing/2014/main" id="{40B1DFA9-FAD9-4C5B-B8E5-DC52728AC828}"/>
              </a:ext>
            </a:extLst>
          </p:cNvPr>
          <p:cNvSpPr txBox="1"/>
          <p:nvPr/>
        </p:nvSpPr>
        <p:spPr>
          <a:xfrm>
            <a:off x="9720185" y="4474851"/>
            <a:ext cx="2097180" cy="400110"/>
          </a:xfrm>
          <a:prstGeom prst="rect">
            <a:avLst/>
          </a:prstGeom>
          <a:noFill/>
        </p:spPr>
        <p:txBody>
          <a:bodyPr wrap="square" rtlCol="0">
            <a:spAutoFit/>
          </a:bodyPr>
          <a:lstStyle/>
          <a:p>
            <a:r>
              <a:rPr lang="fr-FR" sz="2000" dirty="0">
                <a:solidFill>
                  <a:schemeClr val="accent5">
                    <a:lumMod val="50000"/>
                  </a:schemeClr>
                </a:solidFill>
              </a:rPr>
              <a:t>l’unité</a:t>
            </a:r>
            <a:endParaRPr lang="fr-FR" sz="2400" dirty="0">
              <a:solidFill>
                <a:schemeClr val="accent5">
                  <a:lumMod val="50000"/>
                </a:schemeClr>
              </a:solidFill>
            </a:endParaRPr>
          </a:p>
        </p:txBody>
      </p:sp>
      <p:sp>
        <p:nvSpPr>
          <p:cNvPr id="69" name="TextBox 68">
            <a:extLst>
              <a:ext uri="{FF2B5EF4-FFF2-40B4-BE49-F238E27FC236}">
                <a16:creationId xmlns:a16="http://schemas.microsoft.com/office/drawing/2014/main" id="{E18E0843-33CB-4DF4-81E3-76B673646303}"/>
              </a:ext>
            </a:extLst>
          </p:cNvPr>
          <p:cNvSpPr txBox="1"/>
          <p:nvPr/>
        </p:nvSpPr>
        <p:spPr>
          <a:xfrm>
            <a:off x="7131705" y="5024554"/>
            <a:ext cx="1230549" cy="707886"/>
          </a:xfrm>
          <a:prstGeom prst="rect">
            <a:avLst/>
          </a:prstGeom>
          <a:noFill/>
        </p:spPr>
        <p:txBody>
          <a:bodyPr wrap="square" rtlCol="0">
            <a:spAutoFit/>
          </a:bodyPr>
          <a:lstStyle/>
          <a:p>
            <a:r>
              <a:rPr lang="fr-FR" sz="2000" dirty="0">
                <a:solidFill>
                  <a:schemeClr val="accent5">
                    <a:lumMod val="50000"/>
                  </a:schemeClr>
                </a:solidFill>
              </a:rPr>
              <a:t>l’ess</a:t>
            </a:r>
            <a:r>
              <a:rPr lang="fr-FR" sz="2000" b="1" dirty="0">
                <a:solidFill>
                  <a:schemeClr val="accent5">
                    <a:lumMod val="50000"/>
                  </a:schemeClr>
                </a:solidFill>
              </a:rPr>
              <a:t>aim</a:t>
            </a:r>
          </a:p>
          <a:p>
            <a:pPr algn="ctr"/>
            <a:r>
              <a:rPr lang="fr-FR" sz="2000" dirty="0">
                <a:solidFill>
                  <a:schemeClr val="accent5">
                    <a:lumMod val="50000"/>
                  </a:schemeClr>
                </a:solidFill>
              </a:rPr>
              <a:t>[</a:t>
            </a:r>
            <a:r>
              <a:rPr lang="fr-FR" sz="2000" dirty="0" err="1">
                <a:solidFill>
                  <a:schemeClr val="accent5">
                    <a:lumMod val="50000"/>
                  </a:schemeClr>
                </a:solidFill>
              </a:rPr>
              <a:t>swarm</a:t>
            </a:r>
            <a:r>
              <a:rPr lang="fr-FR" sz="2000" dirty="0">
                <a:solidFill>
                  <a:schemeClr val="accent5">
                    <a:lumMod val="50000"/>
                  </a:schemeClr>
                </a:solidFill>
              </a:rPr>
              <a:t>]</a:t>
            </a:r>
            <a:endParaRPr lang="fr-FR" sz="2400" dirty="0">
              <a:solidFill>
                <a:schemeClr val="accent5">
                  <a:lumMod val="50000"/>
                </a:schemeClr>
              </a:solidFill>
            </a:endParaRPr>
          </a:p>
        </p:txBody>
      </p:sp>
      <p:pic>
        <p:nvPicPr>
          <p:cNvPr id="3" name="Picture 4" descr="People, Hands, Earth, World, Planet">
            <a:extLst>
              <a:ext uri="{FF2B5EF4-FFF2-40B4-BE49-F238E27FC236}">
                <a16:creationId xmlns:a16="http://schemas.microsoft.com/office/drawing/2014/main" id="{F37CF07E-B0FC-4C7D-B0DA-AEBA592FD68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606533" y="4329361"/>
            <a:ext cx="1071412" cy="1074573"/>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64">
            <a:extLst>
              <a:ext uri="{FF2B5EF4-FFF2-40B4-BE49-F238E27FC236}">
                <a16:creationId xmlns:a16="http://schemas.microsoft.com/office/drawing/2014/main" id="{3CB5406E-8333-4F5E-8DCD-DCABA5567D5C}"/>
              </a:ext>
            </a:extLst>
          </p:cNvPr>
          <p:cNvSpPr/>
          <p:nvPr/>
        </p:nvSpPr>
        <p:spPr>
          <a:xfrm>
            <a:off x="6499612" y="246561"/>
            <a:ext cx="3635894" cy="1298000"/>
          </a:xfrm>
          <a:prstGeom prst="wedgeRectCallout">
            <a:avLst>
              <a:gd name="adj1" fmla="val -20049"/>
              <a:gd name="adj2" fmla="val 8030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entury Gothic" panose="020F0302020204030204"/>
              </a:rPr>
              <a:t>If there is an [m] after either of these vowels, it makes an </a:t>
            </a:r>
            <a:r>
              <a:rPr lang="en-US" sz="2000" b="1" dirty="0">
                <a:solidFill>
                  <a:schemeClr val="bg1"/>
                </a:solidFill>
                <a:latin typeface="Century Gothic" panose="020F0302020204030204"/>
              </a:rPr>
              <a:t>identical nasal sound</a:t>
            </a:r>
            <a:r>
              <a:rPr lang="en-US" sz="2000" dirty="0">
                <a:solidFill>
                  <a:schemeClr val="bg1"/>
                </a:solidFill>
                <a:latin typeface="Century Gothic" panose="020F0302020204030204"/>
              </a:rPr>
              <a:t>.</a:t>
            </a:r>
            <a:endParaRPr lang="fr-FR" sz="2000" b="1" dirty="0">
              <a:solidFill>
                <a:schemeClr val="bg1"/>
              </a:solidFill>
            </a:endParaRPr>
          </a:p>
        </p:txBody>
      </p:sp>
      <p:sp>
        <p:nvSpPr>
          <p:cNvPr id="70" name="TextBox 69">
            <a:extLst>
              <a:ext uri="{FF2B5EF4-FFF2-40B4-BE49-F238E27FC236}">
                <a16:creationId xmlns:a16="http://schemas.microsoft.com/office/drawing/2014/main" id="{01F3C29D-D52C-4F37-B813-736F4CDC47BF}"/>
              </a:ext>
            </a:extLst>
          </p:cNvPr>
          <p:cNvSpPr txBox="1"/>
          <p:nvPr/>
        </p:nvSpPr>
        <p:spPr>
          <a:xfrm>
            <a:off x="180001" y="1296000"/>
            <a:ext cx="4111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quelle SSC ?</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032"/>
                                        </p:tgtEl>
                                        <p:attrNameLst>
                                          <p:attrName>style.visibility</p:attrName>
                                        </p:attrNameLst>
                                      </p:cBhvr>
                                      <p:to>
                                        <p:strVal val="visible"/>
                                      </p:to>
                                    </p:set>
                                    <p:animEffect transition="in" filter="fade">
                                      <p:cBhvr>
                                        <p:cTn id="51" dur="500"/>
                                        <p:tgtEl>
                                          <p:spTgt spid="10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53"/>
                                        </p:tgtEl>
                                      </p:cBhvr>
                                    </p:animEffect>
                                    <p:set>
                                      <p:cBhvr>
                                        <p:cTn id="59" dur="1" fill="hold">
                                          <p:stCondLst>
                                            <p:cond delay="499"/>
                                          </p:stCondLst>
                                        </p:cTn>
                                        <p:tgtEl>
                                          <p:spTgt spid="53"/>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5"/>
                                        </p:tgtEl>
                                      </p:cBhvr>
                                    </p:animEffect>
                                    <p:set>
                                      <p:cBhvr>
                                        <p:cTn id="67" dur="1" fill="hold">
                                          <p:stCondLst>
                                            <p:cond delay="499"/>
                                          </p:stCondLst>
                                        </p:cTn>
                                        <p:tgtEl>
                                          <p:spTgt spid="5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7"/>
                                        </p:tgtEl>
                                      </p:cBhvr>
                                    </p:animEffect>
                                    <p:set>
                                      <p:cBhvr>
                                        <p:cTn id="78" dur="1" fill="hold">
                                          <p:stCondLst>
                                            <p:cond delay="499"/>
                                          </p:stCondLst>
                                        </p:cTn>
                                        <p:tgtEl>
                                          <p:spTgt spid="57"/>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034"/>
                                        </p:tgtEl>
                                        <p:attrNameLst>
                                          <p:attrName>style.visibility</p:attrName>
                                        </p:attrNameLst>
                                      </p:cBhvr>
                                      <p:to>
                                        <p:strVal val="visible"/>
                                      </p:to>
                                    </p:set>
                                    <p:animEffect transition="in" filter="fade">
                                      <p:cBhvr>
                                        <p:cTn id="81" dur="500"/>
                                        <p:tgtEl>
                                          <p:spTgt spid="103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7" grpId="0" animBg="1"/>
      <p:bldP spid="49" grpId="0" animBg="1"/>
      <p:bldP spid="51" grpId="0" animBg="1"/>
      <p:bldP spid="53" grpId="0" animBg="1"/>
      <p:bldP spid="55" grpId="0" animBg="1"/>
      <p:bldP spid="57" grpId="0" animBg="1"/>
      <p:bldP spid="61" grpId="0"/>
      <p:bldP spid="62" grpId="0"/>
      <p:bldP spid="63" grpId="0"/>
      <p:bldP spid="64" grpId="0"/>
      <p:bldP spid="66" grpId="0"/>
      <p:bldP spid="67" grpId="0"/>
      <p:bldP spid="68" grpId="0"/>
      <p:bldP spid="69" grpId="0"/>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Birds, Silhouette, Animals, Flying">
            <a:extLst>
              <a:ext uri="{FF2B5EF4-FFF2-40B4-BE49-F238E27FC236}">
                <a16:creationId xmlns:a16="http://schemas.microsoft.com/office/drawing/2014/main" id="{C36CEA03-34F0-47ED-8C89-2ECA34341B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056" y="1537392"/>
            <a:ext cx="2341340" cy="11706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2" name="TextBox 21">
            <a:hlinkClick r:id="" action="ppaction://noaction">
              <a:snd r:embed="rId5" name="impression.wav"/>
            </a:hlinkClick>
            <a:extLst>
              <a:ext uri="{FF2B5EF4-FFF2-40B4-BE49-F238E27FC236}">
                <a16:creationId xmlns:a16="http://schemas.microsoft.com/office/drawing/2014/main" id="{1F6139F7-DEFA-4ADC-B4BC-6AFAB30EF1E1}"/>
              </a:ext>
            </a:extLst>
          </p:cNvPr>
          <p:cNvSpPr txBox="1"/>
          <p:nvPr/>
        </p:nvSpPr>
        <p:spPr>
          <a:xfrm>
            <a:off x="5541611" y="3291829"/>
            <a:ext cx="4410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pression</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6" name="essaim.wav"/>
            </a:hlinkClick>
            <a:extLst>
              <a:ext uri="{FF2B5EF4-FFF2-40B4-BE49-F238E27FC236}">
                <a16:creationId xmlns:a16="http://schemas.microsoft.com/office/drawing/2014/main" id="{F69B4C15-49FE-499A-A749-9B7447DFDB72}"/>
              </a:ext>
            </a:extLst>
          </p:cNvPr>
          <p:cNvSpPr txBox="1"/>
          <p:nvPr/>
        </p:nvSpPr>
        <p:spPr>
          <a:xfrm>
            <a:off x="4382675" y="1301014"/>
            <a:ext cx="31241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a:hlinkClick r:id="" action="ppaction://noaction">
              <a:snd r:embed="rId7" name="impermeable.wav"/>
            </a:hlinkClick>
            <a:extLst>
              <a:ext uri="{FF2B5EF4-FFF2-40B4-BE49-F238E27FC236}">
                <a16:creationId xmlns:a16="http://schemas.microsoft.com/office/drawing/2014/main" id="{D30DF139-582C-49B9-A6CE-3FE0D78E963F}"/>
              </a:ext>
            </a:extLst>
          </p:cNvPr>
          <p:cNvSpPr txBox="1"/>
          <p:nvPr/>
        </p:nvSpPr>
        <p:spPr>
          <a:xfrm>
            <a:off x="811001" y="4996311"/>
            <a:ext cx="52098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perméable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8" name="impoli.wav"/>
            </a:hlinkClick>
            <a:extLst>
              <a:ext uri="{FF2B5EF4-FFF2-40B4-BE49-F238E27FC236}">
                <a16:creationId xmlns:a16="http://schemas.microsoft.com/office/drawing/2014/main" id="{B07B9C27-BF7A-4677-87DD-76B4ACCC0BE2}"/>
              </a:ext>
            </a:extLst>
          </p:cNvPr>
          <p:cNvSpPr txBox="1"/>
          <p:nvPr/>
        </p:nvSpPr>
        <p:spPr>
          <a:xfrm>
            <a:off x="1112494" y="1059051"/>
            <a:ext cx="2872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poli</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9" name="daim.wav"/>
            </a:hlinkClick>
            <a:extLst>
              <a:ext uri="{FF2B5EF4-FFF2-40B4-BE49-F238E27FC236}">
                <a16:creationId xmlns:a16="http://schemas.microsoft.com/office/drawing/2014/main" id="{594DC19B-868A-4A8E-B1D7-842CA67DA5CB}"/>
              </a:ext>
            </a:extLst>
          </p:cNvPr>
          <p:cNvSpPr txBox="1"/>
          <p:nvPr/>
        </p:nvSpPr>
        <p:spPr>
          <a:xfrm>
            <a:off x="7088151" y="1973929"/>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0" name="impact.wav"/>
            </a:hlinkClick>
            <a:extLst>
              <a:ext uri="{FF2B5EF4-FFF2-40B4-BE49-F238E27FC236}">
                <a16:creationId xmlns:a16="http://schemas.microsoft.com/office/drawing/2014/main" id="{953A6907-A7FC-4330-92CF-BB14ADF36FCE}"/>
              </a:ext>
            </a:extLst>
          </p:cNvPr>
          <p:cNvSpPr txBox="1"/>
          <p:nvPr/>
        </p:nvSpPr>
        <p:spPr>
          <a:xfrm>
            <a:off x="6295342" y="4958841"/>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pact</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5962997" y="277501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[deer]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1768297" y="1843882"/>
            <a:ext cx="13876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[rude]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755411" y="5905745"/>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[raincoat]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5403367" y="411947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[impression]</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5117384" y="2140751"/>
            <a:ext cx="16546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[swarm]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20">
            <a:hlinkClick r:id="" action="ppaction://noaction">
              <a:snd r:embed="rId11" name="simplement.wav"/>
            </a:hlinkClick>
            <a:extLst>
              <a:ext uri="{FF2B5EF4-FFF2-40B4-BE49-F238E27FC236}">
                <a16:creationId xmlns:a16="http://schemas.microsoft.com/office/drawing/2014/main" id="{83610AED-FD41-4DB9-A245-BE23FB1246C6}"/>
              </a:ext>
            </a:extLst>
          </p:cNvPr>
          <p:cNvSpPr txBox="1"/>
          <p:nvPr/>
        </p:nvSpPr>
        <p:spPr>
          <a:xfrm flipH="1">
            <a:off x="909554" y="3776447"/>
            <a:ext cx="46320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plement</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6" name="TextBox 19">
            <a:extLst>
              <a:ext uri="{FF2B5EF4-FFF2-40B4-BE49-F238E27FC236}">
                <a16:creationId xmlns:a16="http://schemas.microsoft.com/office/drawing/2014/main" id="{8F1480CB-8FBC-4C1F-8B37-4A0221D471D4}"/>
              </a:ext>
            </a:extLst>
          </p:cNvPr>
          <p:cNvSpPr txBox="1"/>
          <p:nvPr/>
        </p:nvSpPr>
        <p:spPr>
          <a:xfrm>
            <a:off x="826167" y="465592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[simply]</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a:hlinkClick r:id="" action="ppaction://noaction">
              <a:snd r:embed="rId12" name="impatient.wav"/>
            </a:hlinkClick>
            <a:extLst>
              <a:ext uri="{FF2B5EF4-FFF2-40B4-BE49-F238E27FC236}">
                <a16:creationId xmlns:a16="http://schemas.microsoft.com/office/drawing/2014/main" id="{B994688B-D383-4BBA-9DBD-1EC4A329BA84}"/>
              </a:ext>
            </a:extLst>
          </p:cNvPr>
          <p:cNvSpPr txBox="1"/>
          <p:nvPr/>
        </p:nvSpPr>
        <p:spPr>
          <a:xfrm>
            <a:off x="-9532" y="2326417"/>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patient</a:t>
            </a:r>
          </a:p>
        </p:txBody>
      </p:sp>
      <p:sp>
        <p:nvSpPr>
          <p:cNvPr id="10" name="TextBox 19">
            <a:extLst>
              <a:ext uri="{FF2B5EF4-FFF2-40B4-BE49-F238E27FC236}">
                <a16:creationId xmlns:a16="http://schemas.microsoft.com/office/drawing/2014/main" id="{449DCDBD-D12B-4659-97C3-168E87EDCAC1}"/>
              </a:ext>
            </a:extLst>
          </p:cNvPr>
          <p:cNvSpPr txBox="1"/>
          <p:nvPr/>
        </p:nvSpPr>
        <p:spPr>
          <a:xfrm>
            <a:off x="54924" y="323106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[impatient]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TextBox 1">
            <a:hlinkClick r:id="" action="ppaction://noaction">
              <a:snd r:embed="rId13" name="timbre.wav"/>
            </a:hlinkClick>
            <a:extLst>
              <a:ext uri="{FF2B5EF4-FFF2-40B4-BE49-F238E27FC236}">
                <a16:creationId xmlns:a16="http://schemas.microsoft.com/office/drawing/2014/main" id="{6D67E26A-540A-4931-BBC5-59C4FC677956}"/>
              </a:ext>
            </a:extLst>
          </p:cNvPr>
          <p:cNvSpPr txBox="1"/>
          <p:nvPr/>
        </p:nvSpPr>
        <p:spPr>
          <a:xfrm>
            <a:off x="6695179" y="158060"/>
            <a:ext cx="28567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bre</a:t>
            </a:r>
          </a:p>
        </p:txBody>
      </p:sp>
      <p:sp>
        <p:nvSpPr>
          <p:cNvPr id="3" name="TextBox 19">
            <a:extLst>
              <a:ext uri="{FF2B5EF4-FFF2-40B4-BE49-F238E27FC236}">
                <a16:creationId xmlns:a16="http://schemas.microsoft.com/office/drawing/2014/main" id="{37F1AAC7-3C2C-4F60-AAC2-519DB0F8DD3A}"/>
              </a:ext>
            </a:extLst>
          </p:cNvPr>
          <p:cNvSpPr txBox="1"/>
          <p:nvPr/>
        </p:nvSpPr>
        <p:spPr>
          <a:xfrm>
            <a:off x="6855279" y="928151"/>
            <a:ext cx="269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[postage stamp]</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Rounded Rectangle 46">
            <a:extLst>
              <a:ext uri="{FF2B5EF4-FFF2-40B4-BE49-F238E27FC236}">
                <a16:creationId xmlns:a16="http://schemas.microsoft.com/office/drawing/2014/main" id="{33BA9FD6-2218-4A36-965C-541933C4E46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Deer, Application, Bambi, Wild Animals">
            <a:extLst>
              <a:ext uri="{FF2B5EF4-FFF2-40B4-BE49-F238E27FC236}">
                <a16:creationId xmlns:a16="http://schemas.microsoft.com/office/drawing/2014/main" id="{E2901A09-0875-4278-BCEB-495DA1BED12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328"/>
          <a:stretch/>
        </p:blipFill>
        <p:spPr bwMode="auto">
          <a:xfrm>
            <a:off x="9258166" y="2136238"/>
            <a:ext cx="646112" cy="7998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mp, Sticker, Collection, Envelope">
            <a:extLst>
              <a:ext uri="{FF2B5EF4-FFF2-40B4-BE49-F238E27FC236}">
                <a16:creationId xmlns:a16="http://schemas.microsoft.com/office/drawing/2014/main" id="{5D2AD4A4-CE71-4D0F-835B-2050CABB0F0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7205" y="592387"/>
            <a:ext cx="1130743" cy="7465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ude, Blowing, Child, Gesture, Girl">
            <a:extLst>
              <a:ext uri="{FF2B5EF4-FFF2-40B4-BE49-F238E27FC236}">
                <a16:creationId xmlns:a16="http://schemas.microsoft.com/office/drawing/2014/main" id="{A30EFC94-CE66-4937-ABCA-03D52179492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032" y="1211628"/>
            <a:ext cx="681440" cy="10531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ands, First Person, Clock, Time, Watch">
            <a:extLst>
              <a:ext uri="{FF2B5EF4-FFF2-40B4-BE49-F238E27FC236}">
                <a16:creationId xmlns:a16="http://schemas.microsoft.com/office/drawing/2014/main" id="{2781BD02-4F73-4E8B-B63F-9AD8E3E2866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00043" y="2705097"/>
            <a:ext cx="1009481" cy="7477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ick, Animal, Bird, Rain, Raincoat">
            <a:extLst>
              <a:ext uri="{FF2B5EF4-FFF2-40B4-BE49-F238E27FC236}">
                <a16:creationId xmlns:a16="http://schemas.microsoft.com/office/drawing/2014/main" id="{41F1EB93-99A9-4D95-B7FA-59751BC320E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901" y="5170342"/>
            <a:ext cx="566833" cy="105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29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2"/>
                                        </p:tgtEl>
                                      </p:cBhvr>
                                    </p:animEffect>
                                    <p:set>
                                      <p:cBhvr>
                                        <p:cTn id="7" dur="1" fill="hold">
                                          <p:stCondLst>
                                            <p:cond delay="44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12833</TotalTime>
  <Words>7888</Words>
  <Application>Microsoft Macintosh PowerPoint</Application>
  <PresentationFormat>Widescreen</PresentationFormat>
  <Paragraphs>1002</Paragraphs>
  <Slides>48</Slides>
  <Notes>48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48</vt:i4>
      </vt:variant>
    </vt:vector>
  </HeadingPairs>
  <TitlesOfParts>
    <vt:vector size="59" baseType="lpstr">
      <vt:lpstr>-apple-system</vt:lpstr>
      <vt:lpstr>Arial</vt:lpstr>
      <vt:lpstr>Arial</vt:lpstr>
      <vt:lpstr>Calibri</vt:lpstr>
      <vt:lpstr>Century Gothic</vt:lpstr>
      <vt:lpstr>Tw Cen MT</vt:lpstr>
      <vt:lpstr>1_Office Theme</vt:lpstr>
      <vt:lpstr>NCELP Theme</vt:lpstr>
      <vt:lpstr>2_Office Theme</vt:lpstr>
      <vt:lpstr>5_Office Theme</vt:lpstr>
      <vt:lpstr>3_Office Theme</vt:lpstr>
      <vt:lpstr>Talking about how people celebrate</vt:lpstr>
      <vt:lpstr>aim/im</vt:lpstr>
      <vt:lpstr>aim/im</vt:lpstr>
      <vt:lpstr>aim/im</vt:lpstr>
      <vt:lpstr>aim/im</vt:lpstr>
      <vt:lpstr>aim/im</vt:lpstr>
      <vt:lpstr>aim/im</vt:lpstr>
      <vt:lpstr>Phonétique  </vt:lpstr>
      <vt:lpstr>Phonétique  </vt:lpstr>
      <vt:lpstr>Phonétique </vt:lpstr>
      <vt:lpstr>Phonétique</vt:lpstr>
      <vt:lpstr>Vocabulaire</vt:lpstr>
      <vt:lpstr>préférer</vt:lpstr>
      <vt:lpstr>préférer</vt:lpstr>
      <vt:lpstr>préfère</vt:lpstr>
      <vt:lpstr>préférons</vt:lpstr>
      <vt:lpstr>préférer</vt:lpstr>
      <vt:lpstr>préfère</vt:lpstr>
      <vt:lpstr>préférons</vt:lpstr>
      <vt:lpstr>préférer</vt:lpstr>
      <vt:lpstr>Les dates </vt:lpstr>
      <vt:lpstr>Les dates </vt:lpstr>
      <vt:lpstr>Les dates</vt:lpstr>
      <vt:lpstr>Des dates importantes</vt:lpstr>
      <vt:lpstr>Des dates importantes</vt:lpstr>
      <vt:lpstr>Des dates importantes</vt:lpstr>
      <vt:lpstr>Des dates importantes</vt:lpstr>
      <vt:lpstr>Des dates importantes</vt:lpstr>
      <vt:lpstr>Des dates importantes</vt:lpstr>
      <vt:lpstr>C’est quelle date ? (A)</vt:lpstr>
      <vt:lpstr>C’est quelle date ? (B)</vt:lpstr>
      <vt:lpstr>Rolecards for printing</vt:lpstr>
      <vt:lpstr>Une date importante</vt:lpstr>
      <vt:lpstr>Talking about how people celebrate</vt:lpstr>
      <vt:lpstr>ain/in</vt:lpstr>
      <vt:lpstr>ain/in</vt:lpstr>
      <vt:lpstr>[ain/in] et [aim/in]  </vt:lpstr>
      <vt:lpstr>Rendez-vous arrangé !</vt:lpstr>
      <vt:lpstr>The pronoun ‘on’</vt:lpstr>
      <vt:lpstr>La Fête de la Musique</vt:lpstr>
      <vt:lpstr>La Fête de la Musique</vt:lpstr>
      <vt:lpstr>Le carnaval</vt:lpstr>
      <vt:lpstr>Le carnaval</vt:lpstr>
      <vt:lpstr>Le premier avril</vt:lpstr>
      <vt:lpstr>Le premier avril</vt:lpstr>
      <vt:lpstr>On célèbre comment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421</cp:revision>
  <dcterms:created xsi:type="dcterms:W3CDTF">2020-06-12T14:19:03Z</dcterms:created>
  <dcterms:modified xsi:type="dcterms:W3CDTF">2021-07-09T12:51:08Z</dcterms:modified>
</cp:coreProperties>
</file>