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handoutMasterIdLst>
    <p:handoutMasterId r:id="rId19"/>
  </p:handoutMasterIdLst>
  <p:sldIdLst>
    <p:sldId id="297" r:id="rId3"/>
    <p:sldId id="271" r:id="rId4"/>
    <p:sldId id="273" r:id="rId5"/>
    <p:sldId id="286" r:id="rId6"/>
    <p:sldId id="278" r:id="rId7"/>
    <p:sldId id="274" r:id="rId8"/>
    <p:sldId id="276" r:id="rId9"/>
    <p:sldId id="280" r:id="rId10"/>
    <p:sldId id="281" r:id="rId11"/>
    <p:sldId id="275" r:id="rId12"/>
    <p:sldId id="282" r:id="rId13"/>
    <p:sldId id="279" r:id="rId14"/>
    <p:sldId id="289" r:id="rId15"/>
    <p:sldId id="285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89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187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  <p15:guide id="7" orient="horz" pos="41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F00"/>
    <a:srgbClr val="E87D1E"/>
    <a:srgbClr val="FDEFE3"/>
    <a:srgbClr val="F8D9BD"/>
    <a:srgbClr val="E56700"/>
    <a:srgbClr val="02456F"/>
    <a:srgbClr val="1F4E79"/>
    <a:srgbClr val="E36800"/>
    <a:srgbClr val="FFFFFF"/>
    <a:srgbClr val="FF99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39" autoAdjust="0"/>
    <p:restoredTop sz="62382" autoAdjust="0"/>
  </p:normalViewPr>
  <p:slideViewPr>
    <p:cSldViewPr snapToGrid="0">
      <p:cViewPr varScale="1">
        <p:scale>
          <a:sx n="72" d="100"/>
          <a:sy n="72" d="100"/>
        </p:scale>
        <p:origin x="2472" y="54"/>
      </p:cViewPr>
      <p:guideLst>
        <p:guide orient="horz" pos="2160"/>
        <p:guide pos="3840"/>
        <p:guide pos="189"/>
        <p:guide pos="7469"/>
        <p:guide orient="horz" pos="187"/>
        <p:guide orient="horz" pos="4020"/>
        <p:guide orient="horz" pos="417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7329E-DB2E-41DA-84EB-DD1CB6379886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6F231-98B4-428A-9959-891748452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53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75100-6DF9-4F9D-AB28-13A346D859C0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843D9-4757-4631-B0CD-BAA271821D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38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688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Grid for partner</a:t>
            </a:r>
            <a:r>
              <a:rPr lang="en-GB" baseline="0" dirty="0"/>
              <a:t> B - answers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9770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Grid for partner</a:t>
            </a:r>
            <a:r>
              <a:rPr lang="en-GB" baseline="0" dirty="0">
                <a:latin typeface="Century Gothic" panose="020B0502020202020204" pitchFamily="34" charset="0"/>
              </a:rPr>
              <a:t> A - blank</a:t>
            </a:r>
          </a:p>
          <a:p>
            <a:endParaRPr lang="en-GB" baseline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055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Grid for partner</a:t>
            </a:r>
            <a:r>
              <a:rPr lang="en-GB" baseline="0" dirty="0">
                <a:latin typeface="Century Gothic" panose="020B0502020202020204" pitchFamily="34" charset="0"/>
              </a:rPr>
              <a:t> A - answers</a:t>
            </a:r>
          </a:p>
          <a:p>
            <a:endParaRPr lang="en-GB" baseline="0" dirty="0">
              <a:latin typeface="Century Gothic" panose="020B0502020202020204" pitchFamily="34" charset="0"/>
            </a:endParaRPr>
          </a:p>
          <a:p>
            <a:r>
              <a:rPr lang="en-GB" baseline="0" dirty="0">
                <a:latin typeface="Century Gothic" panose="020B0502020202020204" pitchFamily="34" charset="0"/>
              </a:rPr>
              <a:t>Teachers might choose to then ask students to compare their grids and decide </a:t>
            </a:r>
          </a:p>
          <a:p>
            <a:r>
              <a:rPr lang="en-GB" baseline="0" dirty="0">
                <a:latin typeface="Century Gothic" panose="020B0502020202020204" pitchFamily="34" charset="0"/>
              </a:rPr>
              <a:t>(1) whose classes are normally most fun and why (subjective, but we think Chloe!)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latin typeface="Century Gothic" panose="020B0502020202020204" pitchFamily="34" charset="0"/>
              </a:rPr>
              <a:t>(2) whose last class was most fun and why (subjective, but we think Sam!)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latin typeface="Century Gothic" panose="020B0502020202020204" pitchFamily="34" charset="0"/>
              </a:rPr>
              <a:t>Alternatively, this could be done after the writing (see next slide)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baseline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2265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Students use the same prompt cards from the speaking/listening activity here. They continue to imagine that they are Sam/Chloe. Ask students to complete the first gap with either ‘Normalmente’ or ‘En la </a:t>
            </a:r>
            <a:r>
              <a:rPr lang="en-GB" baseline="0" dirty="0" err="1"/>
              <a:t>última</a:t>
            </a:r>
            <a:r>
              <a:rPr lang="en-GB" baseline="0" dirty="0"/>
              <a:t> </a:t>
            </a:r>
            <a:r>
              <a:rPr lang="en-GB" baseline="0" dirty="0" err="1"/>
              <a:t>clase</a:t>
            </a:r>
            <a:r>
              <a:rPr lang="en-GB" baseline="0" dirty="0"/>
              <a:t>’ and to complete the second gap with the verb in past or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049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Students use the same prompt cards from the speaking/listening activity here. They continue to imagine that they are Sam/Chloe. Ask students to complete the first gap with either ‘Normalmente’ or ‘En la </a:t>
            </a:r>
            <a:r>
              <a:rPr lang="en-GB" baseline="0" dirty="0" err="1"/>
              <a:t>última</a:t>
            </a:r>
            <a:r>
              <a:rPr lang="en-GB" baseline="0" dirty="0"/>
              <a:t> </a:t>
            </a:r>
            <a:r>
              <a:rPr lang="en-GB" baseline="0" dirty="0" err="1"/>
              <a:t>clase</a:t>
            </a:r>
            <a:r>
              <a:rPr lang="en-GB" baseline="0" dirty="0"/>
              <a:t>’ and to complete the second gap with the verb in past or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794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Students use the same prompt cards from the speaking/listening activity here. They continue to imagine that they are Sam/Chloe. Ask students to complete the first gap with either ‘Normalmente’ or ‘En la </a:t>
            </a:r>
            <a:r>
              <a:rPr lang="en-GB" baseline="0" dirty="0" err="1"/>
              <a:t>última</a:t>
            </a:r>
            <a:r>
              <a:rPr lang="en-GB" baseline="0" dirty="0"/>
              <a:t> </a:t>
            </a:r>
            <a:r>
              <a:rPr lang="en-GB" baseline="0" dirty="0" err="1"/>
              <a:t>clase</a:t>
            </a:r>
            <a:r>
              <a:rPr lang="en-GB" baseline="0" dirty="0"/>
              <a:t>’ and to complete the second gap with the verb in past or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998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77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aseline="0" dirty="0"/>
              <a:t>Verb frequency rankings (1 is the most common word in Spanish): </a:t>
            </a:r>
            <a:r>
              <a:rPr lang="en-GB" baseline="0" dirty="0" err="1"/>
              <a:t>pasar</a:t>
            </a:r>
            <a:r>
              <a:rPr lang="en-GB" baseline="0" dirty="0"/>
              <a:t> [68]; </a:t>
            </a:r>
            <a:r>
              <a:rPr lang="en-GB" baseline="0" dirty="0" err="1"/>
              <a:t>escuchar</a:t>
            </a:r>
            <a:r>
              <a:rPr lang="en-GB" baseline="0" dirty="0"/>
              <a:t> [281]; </a:t>
            </a:r>
            <a:r>
              <a:rPr lang="en-GB" baseline="0" dirty="0" err="1"/>
              <a:t>tomar</a:t>
            </a:r>
            <a:r>
              <a:rPr lang="en-GB" baseline="0" dirty="0"/>
              <a:t> [133]; </a:t>
            </a:r>
            <a:r>
              <a:rPr lang="en-GB" baseline="0" dirty="0" err="1"/>
              <a:t>visitar</a:t>
            </a:r>
            <a:r>
              <a:rPr lang="en-GB" baseline="0" dirty="0"/>
              <a:t> [792]; </a:t>
            </a:r>
            <a:r>
              <a:rPr lang="en-GB" baseline="0" dirty="0" err="1"/>
              <a:t>viajar</a:t>
            </a:r>
            <a:r>
              <a:rPr lang="en-GB" baseline="0" dirty="0"/>
              <a:t> [902]; </a:t>
            </a:r>
            <a:r>
              <a:rPr lang="en-GB" baseline="0" dirty="0" err="1"/>
              <a:t>pintar</a:t>
            </a:r>
            <a:r>
              <a:rPr lang="en-GB" baseline="0" dirty="0"/>
              <a:t> [1329]; </a:t>
            </a:r>
            <a:r>
              <a:rPr lang="en-GB" baseline="0" dirty="0" err="1"/>
              <a:t>ayudar</a:t>
            </a:r>
            <a:r>
              <a:rPr lang="en-GB" baseline="0" dirty="0"/>
              <a:t> [328]; </a:t>
            </a:r>
            <a:r>
              <a:rPr lang="en-GB" baseline="0" dirty="0" err="1"/>
              <a:t>quedar</a:t>
            </a:r>
            <a:r>
              <a:rPr lang="en-GB" baseline="0" dirty="0"/>
              <a:t> [100].</a:t>
            </a:r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Source: </a:t>
            </a:r>
            <a:r>
              <a:rPr lang="en-GB" baseline="0" dirty="0"/>
              <a:t>Davies, M. &amp; Davies, K. (2018). </a:t>
            </a:r>
            <a:r>
              <a:rPr lang="en-GB" i="1" baseline="0" dirty="0"/>
              <a:t>A frequency dictionary of Spanish: Core vocabulary for learners </a:t>
            </a:r>
            <a:r>
              <a:rPr lang="en-GB" i="0" baseline="0" dirty="0"/>
              <a:t>(2</a:t>
            </a:r>
            <a:r>
              <a:rPr lang="en-GB" i="0" baseline="30000" dirty="0"/>
              <a:t>nd</a:t>
            </a:r>
            <a:r>
              <a:rPr lang="en-GB" i="0" baseline="0" dirty="0"/>
              <a:t> ed.)</a:t>
            </a:r>
            <a:r>
              <a:rPr lang="en-GB" baseline="0" dirty="0"/>
              <a:t>. London: Routledge. </a:t>
            </a:r>
          </a:p>
          <a:p>
            <a:endParaRPr lang="en-GB" baseline="0" dirty="0"/>
          </a:p>
        </p:txBody>
      </p:sp>
      <p:sp>
        <p:nvSpPr>
          <p:cNvPr id="78" name="Google Shape;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0582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aseline="0" dirty="0"/>
              <a:t>Transcript: 1. </a:t>
            </a:r>
            <a:r>
              <a:rPr lang="en-GB" baseline="0" dirty="0" err="1"/>
              <a:t>Bailé</a:t>
            </a:r>
            <a:r>
              <a:rPr lang="en-GB" baseline="0" dirty="0"/>
              <a:t> con </a:t>
            </a:r>
            <a:r>
              <a:rPr lang="en-GB" baseline="0" dirty="0" err="1"/>
              <a:t>mis</a:t>
            </a:r>
            <a:r>
              <a:rPr lang="en-GB" baseline="0" dirty="0"/>
              <a:t> amigos. / 2. </a:t>
            </a:r>
            <a:r>
              <a:rPr lang="en-GB" baseline="0" dirty="0" err="1"/>
              <a:t>Monté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bici</a:t>
            </a:r>
            <a:r>
              <a:rPr lang="en-GB" baseline="0" dirty="0"/>
              <a:t>. / 3. </a:t>
            </a:r>
            <a:r>
              <a:rPr lang="en-GB" baseline="0" dirty="0" err="1"/>
              <a:t>Estudio</a:t>
            </a:r>
            <a:r>
              <a:rPr lang="en-GB" baseline="0" dirty="0"/>
              <a:t> </a:t>
            </a:r>
            <a:r>
              <a:rPr lang="en-GB" baseline="0" dirty="0" err="1"/>
              <a:t>matemáticas</a:t>
            </a:r>
            <a:r>
              <a:rPr lang="en-GB" baseline="0" dirty="0"/>
              <a:t>. / 4. Canto </a:t>
            </a:r>
            <a:r>
              <a:rPr lang="en-GB" baseline="0" dirty="0" err="1"/>
              <a:t>en</a:t>
            </a:r>
            <a:r>
              <a:rPr lang="en-GB" baseline="0" dirty="0"/>
              <a:t> un </a:t>
            </a:r>
            <a:r>
              <a:rPr lang="en-GB" baseline="0" dirty="0" err="1"/>
              <a:t>grupo</a:t>
            </a:r>
            <a:r>
              <a:rPr lang="en-GB" baseline="0" dirty="0"/>
              <a:t>. / 5. </a:t>
            </a:r>
            <a:r>
              <a:rPr lang="en-GB" baseline="0" dirty="0" err="1"/>
              <a:t>Saqué</a:t>
            </a:r>
            <a:r>
              <a:rPr lang="en-GB" baseline="0" dirty="0"/>
              <a:t> al </a:t>
            </a:r>
            <a:r>
              <a:rPr lang="en-GB" baseline="0" dirty="0" err="1"/>
              <a:t>perro</a:t>
            </a:r>
            <a:r>
              <a:rPr lang="en-GB" baseline="0" dirty="0"/>
              <a:t>. / 6. Paso </a:t>
            </a:r>
            <a:r>
              <a:rPr lang="en-GB" baseline="0" dirty="0" err="1"/>
              <a:t>tiempo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el </a:t>
            </a:r>
            <a:r>
              <a:rPr lang="en-GB" baseline="0" dirty="0" err="1"/>
              <a:t>parque</a:t>
            </a:r>
            <a:r>
              <a:rPr lang="en-GB" baseline="0" dirty="0"/>
              <a:t>. / 7. </a:t>
            </a:r>
            <a:r>
              <a:rPr lang="en-GB" baseline="0" dirty="0" err="1"/>
              <a:t>Hablé</a:t>
            </a:r>
            <a:r>
              <a:rPr lang="en-GB" baseline="0" dirty="0"/>
              <a:t> con </a:t>
            </a:r>
            <a:r>
              <a:rPr lang="en-GB" baseline="0" dirty="0" err="1"/>
              <a:t>mis</a:t>
            </a:r>
            <a:r>
              <a:rPr lang="en-GB" baseline="0" dirty="0"/>
              <a:t> amigos. / 8. </a:t>
            </a:r>
            <a:r>
              <a:rPr lang="en-GB" baseline="0" dirty="0" err="1"/>
              <a:t>Uso</a:t>
            </a:r>
            <a:r>
              <a:rPr lang="en-GB" baseline="0" dirty="0"/>
              <a:t> el </a:t>
            </a:r>
            <a:r>
              <a:rPr lang="en-GB" baseline="0" dirty="0" err="1"/>
              <a:t>ordenador</a:t>
            </a:r>
            <a:r>
              <a:rPr lang="en-GB" baseline="0" dirty="0"/>
              <a:t> / 9. </a:t>
            </a:r>
            <a:r>
              <a:rPr lang="en-GB" baseline="0" dirty="0" err="1"/>
              <a:t>Escucho</a:t>
            </a:r>
            <a:r>
              <a:rPr lang="en-GB" baseline="0" dirty="0"/>
              <a:t> </a:t>
            </a:r>
            <a:r>
              <a:rPr lang="en-GB" baseline="0" dirty="0" err="1"/>
              <a:t>música</a:t>
            </a:r>
            <a:r>
              <a:rPr lang="en-GB" baseline="0" dirty="0"/>
              <a:t> rap. / 10. </a:t>
            </a:r>
            <a:r>
              <a:rPr lang="en-GB" baseline="0" dirty="0" err="1"/>
              <a:t>Viajé</a:t>
            </a:r>
            <a:r>
              <a:rPr lang="en-GB" baseline="0" dirty="0"/>
              <a:t> a Valencia</a:t>
            </a:r>
          </a:p>
          <a:p>
            <a:endParaRPr lang="en-GB" baseline="0" dirty="0"/>
          </a:p>
          <a:p>
            <a:r>
              <a:rPr lang="en-GB" baseline="0" dirty="0"/>
              <a:t>Afterwards, students could be asked afterwards which seems more fun: </a:t>
            </a:r>
            <a:r>
              <a:rPr lang="en-GB" baseline="0" dirty="0" smtClean="0"/>
              <a:t>Delia’s </a:t>
            </a:r>
            <a:r>
              <a:rPr lang="en-GB" baseline="0" dirty="0"/>
              <a:t>last Saturday or his normal Saturday</a:t>
            </a:r>
          </a:p>
          <a:p>
            <a:endParaRPr lang="en-GB" baseline="0" dirty="0"/>
          </a:p>
          <a:p>
            <a:r>
              <a:rPr lang="en-GB" baseline="0" dirty="0"/>
              <a:t>Verb frequency rankings (1 is the most common word in Spanish): </a:t>
            </a:r>
            <a:r>
              <a:rPr lang="en-GB" baseline="0" dirty="0" err="1"/>
              <a:t>bailar</a:t>
            </a:r>
            <a:r>
              <a:rPr lang="en-GB" baseline="0" dirty="0"/>
              <a:t> [1324]; </a:t>
            </a:r>
            <a:r>
              <a:rPr lang="en-GB" baseline="0" dirty="0" err="1"/>
              <a:t>montar</a:t>
            </a:r>
            <a:r>
              <a:rPr lang="en-GB" baseline="0" dirty="0"/>
              <a:t> [1446]; </a:t>
            </a:r>
            <a:r>
              <a:rPr lang="en-GB" baseline="0" dirty="0" err="1"/>
              <a:t>estudiar</a:t>
            </a:r>
            <a:r>
              <a:rPr lang="en-GB" baseline="0" dirty="0"/>
              <a:t> [332]; </a:t>
            </a:r>
            <a:r>
              <a:rPr lang="en-GB" baseline="0" dirty="0" err="1"/>
              <a:t>cantar</a:t>
            </a:r>
            <a:r>
              <a:rPr lang="en-GB" baseline="0" dirty="0"/>
              <a:t> [717]; </a:t>
            </a:r>
            <a:r>
              <a:rPr lang="en-GB" baseline="0" dirty="0" err="1"/>
              <a:t>sacar</a:t>
            </a:r>
            <a:r>
              <a:rPr lang="en-GB" baseline="0" dirty="0"/>
              <a:t> [273]; </a:t>
            </a:r>
            <a:r>
              <a:rPr lang="en-GB" baseline="0" dirty="0" err="1"/>
              <a:t>pasar</a:t>
            </a:r>
            <a:r>
              <a:rPr lang="en-GB" baseline="0" dirty="0"/>
              <a:t> [68]; </a:t>
            </a:r>
            <a:r>
              <a:rPr lang="en-GB" baseline="0" dirty="0" err="1"/>
              <a:t>hablar</a:t>
            </a:r>
            <a:r>
              <a:rPr lang="en-GB" baseline="0" dirty="0"/>
              <a:t> [90]; </a:t>
            </a:r>
            <a:r>
              <a:rPr lang="en-GB" baseline="0" dirty="0" err="1"/>
              <a:t>usar</a:t>
            </a:r>
            <a:r>
              <a:rPr lang="en-GB" baseline="0" dirty="0"/>
              <a:t> [317]; </a:t>
            </a:r>
            <a:r>
              <a:rPr lang="en-GB" baseline="0" dirty="0" err="1"/>
              <a:t>escuchar</a:t>
            </a:r>
            <a:r>
              <a:rPr lang="en-GB" baseline="0" dirty="0"/>
              <a:t> [281]; </a:t>
            </a:r>
            <a:r>
              <a:rPr lang="en-GB" baseline="0" dirty="0" err="1"/>
              <a:t>viajar</a:t>
            </a:r>
            <a:r>
              <a:rPr lang="en-GB" baseline="0" dirty="0"/>
              <a:t> [902].</a:t>
            </a:r>
          </a:p>
          <a:p>
            <a:endParaRPr lang="en-GB" baseline="0" dirty="0"/>
          </a:p>
          <a:p>
            <a:endParaRPr lang="en-GB" baseline="0" dirty="0"/>
          </a:p>
        </p:txBody>
      </p:sp>
      <p:sp>
        <p:nvSpPr>
          <p:cNvPr id="78" name="Google Shape;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7642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verbs seen in this activity have</a:t>
            </a:r>
            <a:r>
              <a:rPr lang="en-GB" baseline="0" dirty="0"/>
              <a:t> been encountered in the preceding listening and reading activities.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617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aseline="0" dirty="0"/>
              <a:t>Student A should not say ‘last class’ or ‘normally’. The past/present meaning is already conveyed by the verb ending e.g. ‘</a:t>
            </a:r>
            <a:r>
              <a:rPr lang="en-GB" baseline="0" dirty="0" err="1"/>
              <a:t>usé</a:t>
            </a:r>
            <a:r>
              <a:rPr lang="en-GB" baseline="0" dirty="0"/>
              <a:t> el diccionario’, ‘</a:t>
            </a:r>
            <a:r>
              <a:rPr lang="en-GB" baseline="0" dirty="0" err="1"/>
              <a:t>escucho</a:t>
            </a:r>
            <a:r>
              <a:rPr lang="en-GB" baseline="0" dirty="0"/>
              <a:t> un </a:t>
            </a:r>
            <a:r>
              <a:rPr lang="en-GB" baseline="0" dirty="0" err="1"/>
              <a:t>diálogo</a:t>
            </a:r>
            <a:r>
              <a:rPr lang="en-GB" baseline="0" dirty="0"/>
              <a:t>’. The idea of this grammar activity is that the partner ‘listens out’ for the verb ending to understand if the action was last class or normally.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aseline="0" dirty="0"/>
              <a:t>Verb frequency rankings: </a:t>
            </a:r>
            <a:r>
              <a:rPr lang="en-GB" baseline="0" dirty="0" err="1"/>
              <a:t>usar</a:t>
            </a:r>
            <a:r>
              <a:rPr lang="en-GB" baseline="0" dirty="0"/>
              <a:t> [317]; </a:t>
            </a:r>
            <a:r>
              <a:rPr lang="en-GB" baseline="0" dirty="0" err="1"/>
              <a:t>estudiar</a:t>
            </a:r>
            <a:r>
              <a:rPr lang="en-GB" baseline="0" dirty="0"/>
              <a:t> [332]; </a:t>
            </a:r>
            <a:r>
              <a:rPr lang="en-GB" baseline="0" dirty="0" err="1"/>
              <a:t>cantar</a:t>
            </a:r>
            <a:r>
              <a:rPr lang="en-GB" baseline="0" dirty="0"/>
              <a:t> [717]; </a:t>
            </a:r>
            <a:r>
              <a:rPr lang="en-GB" baseline="0" dirty="0" err="1"/>
              <a:t>hablar</a:t>
            </a:r>
            <a:r>
              <a:rPr lang="en-GB" baseline="0" dirty="0"/>
              <a:t> [90]; </a:t>
            </a:r>
            <a:r>
              <a:rPr lang="en-GB" baseline="0" dirty="0" err="1"/>
              <a:t>escuchar</a:t>
            </a:r>
            <a:r>
              <a:rPr lang="en-GB" baseline="0" dirty="0"/>
              <a:t> [281]; </a:t>
            </a:r>
            <a:r>
              <a:rPr lang="en-GB" baseline="0" dirty="0" err="1"/>
              <a:t>bailar</a:t>
            </a:r>
            <a:r>
              <a:rPr lang="en-GB" baseline="0" dirty="0"/>
              <a:t> [1323]</a:t>
            </a:r>
          </a:p>
        </p:txBody>
      </p:sp>
      <p:sp>
        <p:nvSpPr>
          <p:cNvPr id="100" name="Google Shape;10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0202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aseline="0" dirty="0"/>
              <a:t>Verb frequency rankings: </a:t>
            </a:r>
            <a:r>
              <a:rPr lang="en-GB" baseline="0" dirty="0" err="1"/>
              <a:t>usar</a:t>
            </a:r>
            <a:r>
              <a:rPr lang="en-GB" baseline="0" dirty="0"/>
              <a:t> [317]; </a:t>
            </a:r>
            <a:r>
              <a:rPr lang="en-GB" baseline="0" dirty="0" err="1"/>
              <a:t>estudiar</a:t>
            </a:r>
            <a:r>
              <a:rPr lang="en-GB" baseline="0" dirty="0"/>
              <a:t> [332]; </a:t>
            </a:r>
            <a:r>
              <a:rPr lang="en-GB" baseline="0" dirty="0" err="1"/>
              <a:t>cantar</a:t>
            </a:r>
            <a:r>
              <a:rPr lang="en-GB" baseline="0" dirty="0"/>
              <a:t> [717]; </a:t>
            </a:r>
            <a:r>
              <a:rPr lang="en-GB" baseline="0" dirty="0" err="1"/>
              <a:t>hablar</a:t>
            </a:r>
            <a:r>
              <a:rPr lang="en-GB" baseline="0" dirty="0"/>
              <a:t> [90]; </a:t>
            </a:r>
            <a:r>
              <a:rPr lang="en-GB" baseline="0" dirty="0" err="1"/>
              <a:t>escuchar</a:t>
            </a:r>
            <a:r>
              <a:rPr lang="en-GB" baseline="0" dirty="0"/>
              <a:t> [281]; </a:t>
            </a:r>
            <a:r>
              <a:rPr lang="en-GB" baseline="0" dirty="0" err="1"/>
              <a:t>bailar</a:t>
            </a:r>
            <a:r>
              <a:rPr lang="en-GB" baseline="0" dirty="0"/>
              <a:t> [1323]</a:t>
            </a:r>
          </a:p>
        </p:txBody>
      </p:sp>
      <p:sp>
        <p:nvSpPr>
          <p:cNvPr id="100" name="Google Shape;10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102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each English verb phrase to bring</a:t>
            </a:r>
            <a:r>
              <a:rPr lang="en-GB" baseline="0" dirty="0"/>
              <a:t> up the equivalent infinitive phrase in Spanish.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176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Grid for partner</a:t>
            </a:r>
            <a:r>
              <a:rPr lang="en-GB" baseline="0" dirty="0"/>
              <a:t> B – blank.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436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85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15/05/2019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78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15/05/2019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648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784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5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861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558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859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803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685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08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69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457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262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876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87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5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7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47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15/05/2019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82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15/05/2019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67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15/05/2019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31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r>
              <a:rPr lang="en-GB" sz="1100" dirty="0">
                <a:latin typeface="Century Gothic" panose="020B0502020202020204" pitchFamily="34" charset="0"/>
              </a:rPr>
              <a:t/>
            </a:r>
            <a:br>
              <a:rPr lang="en-GB" sz="1100" dirty="0">
                <a:latin typeface="Century Gothic" panose="020B0502020202020204" pitchFamily="34" charset="0"/>
              </a:rPr>
            </a:br>
            <a:endParaRPr lang="en-GB" sz="11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65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/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/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2820" y="2228671"/>
            <a:ext cx="81709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Saying what you did in the past: </a:t>
            </a:r>
            <a:r>
              <a:rPr lang="en-GB" sz="4000" b="1" dirty="0">
                <a:solidFill>
                  <a:prstClr val="white"/>
                </a:solidFill>
                <a:latin typeface="Tw Cen MT" panose="020B0602020104020603"/>
              </a:rPr>
              <a:t/>
            </a:r>
            <a:br>
              <a:rPr lang="en-GB" sz="4000" b="1" dirty="0">
                <a:solidFill>
                  <a:prstClr val="white"/>
                </a:solidFill>
                <a:latin typeface="Tw Cen MT" panose="020B0602020104020603"/>
              </a:rPr>
            </a:br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–</a:t>
            </a:r>
            <a:r>
              <a:rPr lang="en-GB" sz="32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ar</a:t>
            </a:r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 verbs, with ‘–é’ ending</a:t>
            </a:r>
            <a:endParaRPr lang="en-GB" sz="4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2;p17"/>
          <p:cNvSpPr txBox="1">
            <a:spLocks noGrp="1"/>
          </p:cNvSpPr>
          <p:nvPr>
            <p:ph type="title"/>
          </p:nvPr>
        </p:nvSpPr>
        <p:spPr>
          <a:xfrm>
            <a:off x="404088" y="0"/>
            <a:ext cx="111531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GB" sz="3200" dirty="0"/>
              <a:t>Sam’s Spanish classes</a:t>
            </a:r>
            <a:endParaRPr sz="32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529060"/>
              </p:ext>
            </p:extLst>
          </p:nvPr>
        </p:nvGraphicFramePr>
        <p:xfrm>
          <a:off x="404088" y="1652133"/>
          <a:ext cx="11526654" cy="32004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697999">
                  <a:extLst>
                    <a:ext uri="{9D8B030D-6E8A-4147-A177-3AD203B41FA5}">
                      <a16:colId xmlns:a16="http://schemas.microsoft.com/office/drawing/2014/main" val="3804580757"/>
                    </a:ext>
                  </a:extLst>
                </a:gridCol>
                <a:gridCol w="2986437">
                  <a:extLst>
                    <a:ext uri="{9D8B030D-6E8A-4147-A177-3AD203B41FA5}">
                      <a16:colId xmlns:a16="http://schemas.microsoft.com/office/drawing/2014/main" val="915388566"/>
                    </a:ext>
                  </a:extLst>
                </a:gridCol>
                <a:gridCol w="3842218">
                  <a:extLst>
                    <a:ext uri="{9D8B030D-6E8A-4147-A177-3AD203B41FA5}">
                      <a16:colId xmlns:a16="http://schemas.microsoft.com/office/drawing/2014/main" val="486524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last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260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usar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el diccionario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680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estudiar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en silencio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87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cantar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espanol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630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hablar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con una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pareja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091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escuchar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una </a:t>
                      </a:r>
                      <a:r>
                        <a:rPr lang="en-GB" sz="24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conversación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045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bailar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salsa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71746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41706" y="2084697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1706" y="2597031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14447" y="3055496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✔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14447" y="3492349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✔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14447" y="3929202"/>
            <a:ext cx="552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✔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1706" y="4416202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✔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82845" y="45678"/>
            <a:ext cx="1789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99747" y="6458988"/>
            <a:ext cx="4283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FD8E9D-A54F-614B-A2BC-97B68F2B296C}"/>
              </a:ext>
            </a:extLst>
          </p:cNvPr>
          <p:cNvSpPr txBox="1"/>
          <p:nvPr/>
        </p:nvSpPr>
        <p:spPr>
          <a:xfrm>
            <a:off x="163126" y="91844"/>
            <a:ext cx="242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Partner B</a:t>
            </a:r>
          </a:p>
        </p:txBody>
      </p:sp>
    </p:spTree>
    <p:extLst>
      <p:ext uri="{BB962C8B-B14F-4D97-AF65-F5344CB8AC3E}">
        <p14:creationId xmlns:p14="http://schemas.microsoft.com/office/powerpoint/2010/main" val="93611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2;p17"/>
          <p:cNvSpPr txBox="1">
            <a:spLocks noGrp="1"/>
          </p:cNvSpPr>
          <p:nvPr>
            <p:ph type="title"/>
          </p:nvPr>
        </p:nvSpPr>
        <p:spPr>
          <a:xfrm>
            <a:off x="404088" y="0"/>
            <a:ext cx="111531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GB" sz="3200" dirty="0"/>
              <a:t>Chloe’s Spanish classes</a:t>
            </a:r>
            <a:endParaRPr sz="32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353751"/>
              </p:ext>
            </p:extLst>
          </p:nvPr>
        </p:nvGraphicFramePr>
        <p:xfrm>
          <a:off x="404088" y="1652133"/>
          <a:ext cx="11526654" cy="32004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737755">
                  <a:extLst>
                    <a:ext uri="{9D8B030D-6E8A-4147-A177-3AD203B41FA5}">
                      <a16:colId xmlns:a16="http://schemas.microsoft.com/office/drawing/2014/main" val="3804580757"/>
                    </a:ext>
                  </a:extLst>
                </a:gridCol>
                <a:gridCol w="2946681">
                  <a:extLst>
                    <a:ext uri="{9D8B030D-6E8A-4147-A177-3AD203B41FA5}">
                      <a16:colId xmlns:a16="http://schemas.microsoft.com/office/drawing/2014/main" val="915388566"/>
                    </a:ext>
                  </a:extLst>
                </a:gridCol>
                <a:gridCol w="3842218">
                  <a:extLst>
                    <a:ext uri="{9D8B030D-6E8A-4147-A177-3AD203B41FA5}">
                      <a16:colId xmlns:a16="http://schemas.microsoft.com/office/drawing/2014/main" val="486524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last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260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usar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el diccionario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680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estudiar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en silencio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87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cantar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espanol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630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hablar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con una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pareja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091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escuchar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una </a:t>
                      </a:r>
                      <a:r>
                        <a:rPr lang="en-GB" sz="24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conversación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045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bailar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salsa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717463"/>
                  </a:ext>
                </a:extLst>
              </a:tr>
            </a:tbl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99747" y="6458988"/>
            <a:ext cx="4283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9570DB-97D2-014A-B4F4-D065989135FB}"/>
              </a:ext>
            </a:extLst>
          </p:cNvPr>
          <p:cNvSpPr txBox="1"/>
          <p:nvPr/>
        </p:nvSpPr>
        <p:spPr>
          <a:xfrm>
            <a:off x="0" y="45678"/>
            <a:ext cx="242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Partner A</a:t>
            </a:r>
          </a:p>
        </p:txBody>
      </p:sp>
    </p:spTree>
    <p:extLst>
      <p:ext uri="{BB962C8B-B14F-4D97-AF65-F5344CB8AC3E}">
        <p14:creationId xmlns:p14="http://schemas.microsoft.com/office/powerpoint/2010/main" val="102787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2;p17"/>
          <p:cNvSpPr txBox="1">
            <a:spLocks noGrp="1"/>
          </p:cNvSpPr>
          <p:nvPr>
            <p:ph type="title"/>
          </p:nvPr>
        </p:nvSpPr>
        <p:spPr>
          <a:xfrm>
            <a:off x="404088" y="0"/>
            <a:ext cx="111531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GB" sz="3200" dirty="0"/>
              <a:t>Chloe’s Spanish classes</a:t>
            </a:r>
            <a:endParaRPr sz="32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781329"/>
              </p:ext>
            </p:extLst>
          </p:nvPr>
        </p:nvGraphicFramePr>
        <p:xfrm>
          <a:off x="404088" y="1652133"/>
          <a:ext cx="11526654" cy="32004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764260">
                  <a:extLst>
                    <a:ext uri="{9D8B030D-6E8A-4147-A177-3AD203B41FA5}">
                      <a16:colId xmlns:a16="http://schemas.microsoft.com/office/drawing/2014/main" val="3804580757"/>
                    </a:ext>
                  </a:extLst>
                </a:gridCol>
                <a:gridCol w="2920176">
                  <a:extLst>
                    <a:ext uri="{9D8B030D-6E8A-4147-A177-3AD203B41FA5}">
                      <a16:colId xmlns:a16="http://schemas.microsoft.com/office/drawing/2014/main" val="915388566"/>
                    </a:ext>
                  </a:extLst>
                </a:gridCol>
                <a:gridCol w="3842218">
                  <a:extLst>
                    <a:ext uri="{9D8B030D-6E8A-4147-A177-3AD203B41FA5}">
                      <a16:colId xmlns:a16="http://schemas.microsoft.com/office/drawing/2014/main" val="486524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last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260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usar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el diccionario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680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estudiar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en silencio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87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cantar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espanol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630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hablar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con una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pareja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091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escuchar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2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conversación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045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bailar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salsa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71746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590314" y="2098170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1706" y="2597031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14447" y="3055496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✔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1706" y="3508475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✔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1706" y="3974042"/>
            <a:ext cx="552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✔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14447" y="4407866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✔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82845" y="45678"/>
            <a:ext cx="1789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99747" y="6458988"/>
            <a:ext cx="4283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48363A-A657-0B4D-93BA-6FE0DB5E24B7}"/>
              </a:ext>
            </a:extLst>
          </p:cNvPr>
          <p:cNvSpPr txBox="1"/>
          <p:nvPr/>
        </p:nvSpPr>
        <p:spPr>
          <a:xfrm>
            <a:off x="143671" y="45678"/>
            <a:ext cx="242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Partner A</a:t>
            </a:r>
          </a:p>
        </p:txBody>
      </p:sp>
    </p:spTree>
    <p:extLst>
      <p:ext uri="{BB962C8B-B14F-4D97-AF65-F5344CB8AC3E}">
        <p14:creationId xmlns:p14="http://schemas.microsoft.com/office/powerpoint/2010/main" val="206310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8464" y="-22115"/>
            <a:ext cx="9983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Write about your classes (you are still Sam/Chloe!)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Use the information on your cards to complete the sentences with the correct verb.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941" y="2644449"/>
            <a:ext cx="1060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________________, _____________ el diccionario.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940" y="3229224"/>
            <a:ext cx="1137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________________, _____________ en silencio.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939" y="3783238"/>
            <a:ext cx="1137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________________, _____________ en español.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938" y="4889628"/>
            <a:ext cx="12503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________________, _____________ una conversación.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941" y="5506802"/>
            <a:ext cx="1219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6) ________________, _____________ salsa.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7938" y="4317366"/>
            <a:ext cx="1137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________________, _____________ con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pareja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99747" y="6458988"/>
            <a:ext cx="4283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36580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8464" y="-22115"/>
            <a:ext cx="9983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Write about your classes (you are still Sam/Chloe!)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Use the information on your cards to complete the sentences with the correct verb.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941" y="2644449"/>
            <a:ext cx="1060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__________________,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 el diccionario.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940" y="3229224"/>
            <a:ext cx="1137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__________________,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 en silencio.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939" y="3783238"/>
            <a:ext cx="1137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__________________,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 en español.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938" y="4903342"/>
            <a:ext cx="12503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__________________,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 una conversación.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941" y="5506802"/>
            <a:ext cx="1219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6)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__________________,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 salsa.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58781" y="2517050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usé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8781" y="3064235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estudio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4683" y="3655554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canté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65810" y="4808008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escucho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2289" y="2501669"/>
            <a:ext cx="389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última</a:t>
            </a:r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clase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2289" y="3086444"/>
            <a:ext cx="389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Normalmente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2288" y="3664410"/>
            <a:ext cx="389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última</a:t>
            </a:r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clase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0417" y="4818845"/>
            <a:ext cx="389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Normalmente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938" y="4364578"/>
            <a:ext cx="1137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__________________,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 con una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pareja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6075" y="4232451"/>
            <a:ext cx="389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Normalmente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58781" y="4227094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hablo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6075" y="5384539"/>
            <a:ext cx="389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última</a:t>
            </a:r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clase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58781" y="5429829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bailé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999621" y="45678"/>
            <a:ext cx="3072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 - SAM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99747" y="6458988"/>
            <a:ext cx="4283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385167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2" grpId="0"/>
      <p:bldP spid="23" grpId="0"/>
      <p:bldP spid="24" grpId="0"/>
      <p:bldP spid="26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8464" y="-22115"/>
            <a:ext cx="9983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Write about your classes (you are still Sam/Chloe!)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Use the information on your cards to complete the sentences with the correct verb.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941" y="2644449"/>
            <a:ext cx="1060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__________________,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 el diccionario.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940" y="3229224"/>
            <a:ext cx="1137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__________________,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 en silencio.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939" y="3783238"/>
            <a:ext cx="1137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__________________,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 en español.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938" y="4889628"/>
            <a:ext cx="12503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__________________,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 una conversación.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941" y="5506802"/>
            <a:ext cx="1219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6)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__________________,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 salsa.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17764" y="2558269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uso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4683" y="3064233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estudié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4683" y="3655554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canto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07753" y="4794343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escuché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1950" y="2593371"/>
            <a:ext cx="389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Normalmente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8464" y="3151199"/>
            <a:ext cx="389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última</a:t>
            </a:r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clase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938" y="4364578"/>
            <a:ext cx="1137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__________________,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_____________ con una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pareja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59721" y="4266773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hablé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04683" y="5416108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bailo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999621" y="45678"/>
            <a:ext cx="3072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 - CHLOE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9060" y="3703196"/>
            <a:ext cx="389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Normalmente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2481" y="4217870"/>
            <a:ext cx="389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última</a:t>
            </a:r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clase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2481" y="4818342"/>
            <a:ext cx="389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última</a:t>
            </a:r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clase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1609" y="5414146"/>
            <a:ext cx="389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Normalmente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21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3" grpId="0"/>
      <p:bldP spid="24" grpId="0"/>
      <p:bldP spid="29" grpId="0"/>
      <p:bldP spid="31" grpId="0"/>
      <p:bldP spid="25" grpId="0"/>
      <p:bldP spid="33" grpId="0"/>
      <p:bldP spid="34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lt1"/>
                </a:solidFill>
              </a:rPr>
              <a:t>Saying what you did in the past: </a:t>
            </a:r>
            <a:br>
              <a:rPr lang="en-GB" sz="2800" b="1" dirty="0">
                <a:solidFill>
                  <a:schemeClr val="lt1"/>
                </a:solidFill>
              </a:rPr>
            </a:br>
            <a:r>
              <a:rPr lang="en-GB" sz="2800" b="1" dirty="0">
                <a:solidFill>
                  <a:schemeClr val="lt1"/>
                </a:solidFill>
              </a:rPr>
              <a:t>–</a:t>
            </a:r>
            <a:r>
              <a:rPr lang="en-GB" sz="2800" b="1" dirty="0" err="1">
                <a:solidFill>
                  <a:schemeClr val="lt1"/>
                </a:solidFill>
              </a:rPr>
              <a:t>ar</a:t>
            </a:r>
            <a:r>
              <a:rPr lang="en-GB" sz="2800" b="1" dirty="0">
                <a:solidFill>
                  <a:schemeClr val="lt1"/>
                </a:solidFill>
              </a:rPr>
              <a:t> verbs, with ‘–é’ ending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9" name="Google Shape;75;p13"/>
          <p:cNvSpPr txBox="1"/>
          <p:nvPr/>
        </p:nvSpPr>
        <p:spPr>
          <a:xfrm>
            <a:off x="830280" y="1304773"/>
            <a:ext cx="9951263" cy="458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you did something in the past, yo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 need to</a:t>
            </a:r>
            <a:r>
              <a:rPr lang="en-GB" sz="2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change the verb ending in Spanish.</a:t>
            </a: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07000"/>
              </a:lnSpc>
              <a:spcBef>
                <a:spcPts val="800"/>
              </a:spcBef>
              <a:buClr>
                <a:srgbClr val="000000"/>
              </a:buClr>
              <a:buSzPts val="2400"/>
            </a:pP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Compare:</a:t>
            </a:r>
            <a:endParaRPr lang="es-ES" sz="1400" dirty="0">
              <a:solidFill>
                <a:schemeClr val="accent5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07000"/>
              </a:lnSpc>
              <a:spcBef>
                <a:spcPts val="800"/>
              </a:spcBef>
              <a:buClr>
                <a:srgbClr val="000000"/>
              </a:buClr>
              <a:buSzPts val="2400"/>
            </a:pP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mis padres. </a:t>
            </a:r>
          </a:p>
          <a:p>
            <a:pPr lvl="0">
              <a:lnSpc>
                <a:spcPct val="107000"/>
              </a:lnSpc>
              <a:spcBef>
                <a:spcPts val="800"/>
              </a:spcBef>
              <a:buClr>
                <a:srgbClr val="000000"/>
              </a:buClr>
              <a:buSzPts val="2400"/>
            </a:pP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</a:t>
            </a: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mis padres.</a:t>
            </a:r>
            <a:endParaRPr lang="es-ES" dirty="0">
              <a:solidFill>
                <a:schemeClr val="accent5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b="0" i="0" u="none" strike="noStrike" cap="none" dirty="0">
              <a:solidFill>
                <a:schemeClr val="accent5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So, for regular verbs ending in –ar (e.g. hablar):</a:t>
            </a: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07000"/>
              </a:lnSpc>
              <a:buSzPts val="2400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talk about ‘I’, remove –ar and add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–é.</a:t>
            </a:r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b="0" i="0" u="none" strike="noStrike" cap="none" dirty="0">
              <a:solidFill>
                <a:schemeClr val="accent5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9747" y="6458988"/>
            <a:ext cx="4283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30683" y="3072192"/>
            <a:ext cx="4876800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2400" dirty="0">
                <a:solidFill>
                  <a:srgbClr val="104F75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I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speak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with my parents.</a:t>
            </a:r>
          </a:p>
          <a:p>
            <a:pPr>
              <a:lnSpc>
                <a:spcPct val="130000"/>
              </a:lnSpc>
            </a:pPr>
            <a:r>
              <a:rPr lang="en-GB" sz="2400" dirty="0">
                <a:solidFill>
                  <a:srgbClr val="104F75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I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spoke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with my parents.</a:t>
            </a:r>
          </a:p>
        </p:txBody>
      </p:sp>
    </p:spTree>
    <p:extLst>
      <p:ext uri="{BB962C8B-B14F-4D97-AF65-F5344CB8AC3E}">
        <p14:creationId xmlns:p14="http://schemas.microsoft.com/office/powerpoint/2010/main" val="410121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258226" y="192231"/>
            <a:ext cx="11353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Century Gothic"/>
              <a:buNone/>
            </a:pPr>
            <a:r>
              <a:rPr lang="en-GB" sz="2880" dirty="0"/>
              <a:t>Here are some extracts from Delia’s diary. </a:t>
            </a:r>
            <a:br>
              <a:rPr lang="en-GB" sz="2880" dirty="0"/>
            </a:br>
            <a:r>
              <a:rPr lang="en-GB" sz="2880" dirty="0"/>
              <a:t>Decide if she wrote about what she did in her </a:t>
            </a:r>
            <a:r>
              <a:rPr lang="en-GB" sz="2880" i="1" dirty="0"/>
              <a:t>last summer holidays </a:t>
            </a:r>
            <a:r>
              <a:rPr lang="en-GB" sz="2880" dirty="0"/>
              <a:t>or </a:t>
            </a:r>
            <a:r>
              <a:rPr lang="en-GB" sz="2800" dirty="0"/>
              <a:t>what</a:t>
            </a:r>
            <a:r>
              <a:rPr lang="en-GB" sz="2880" dirty="0"/>
              <a:t> she </a:t>
            </a:r>
            <a:r>
              <a:rPr lang="en-GB" sz="2880" i="1" dirty="0"/>
              <a:t>usually does </a:t>
            </a:r>
            <a:r>
              <a:rPr lang="en-GB" sz="2880" dirty="0"/>
              <a:t>in her summer holidays.</a:t>
            </a:r>
            <a:endParaRPr sz="2880" dirty="0"/>
          </a:p>
        </p:txBody>
      </p:sp>
      <p:pic>
        <p:nvPicPr>
          <p:cNvPr id="82" name="Google Shape;82;p14"/>
          <p:cNvPicPr preferRelativeResize="0"/>
          <p:nvPr/>
        </p:nvPicPr>
        <p:blipFill rotWithShape="1">
          <a:blip r:embed="rId3">
            <a:alphaModFix/>
          </a:blip>
          <a:srcRect l="50259" t="6555" r="5911" b="29037"/>
          <a:stretch/>
        </p:blipFill>
        <p:spPr>
          <a:xfrm>
            <a:off x="258225" y="1517794"/>
            <a:ext cx="6480031" cy="47805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09350" y="1832158"/>
            <a:ext cx="568075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buClr>
                <a:srgbClr val="000000"/>
              </a:buClr>
              <a:buSzPts val="1500"/>
            </a:pP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1. Paso tiempo con mis abuelos.</a:t>
            </a:r>
            <a:endParaRPr lang="es-ES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9342" y="2214390"/>
            <a:ext cx="4767943" cy="493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buClr>
                <a:srgbClr val="000000"/>
              </a:buClr>
              <a:buSzPts val="1500"/>
            </a:pP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2. Escuché música en la playa.</a:t>
            </a:r>
            <a:endParaRPr lang="es-ES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9342" y="2627217"/>
            <a:ext cx="476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buSzPts val="1500"/>
            </a:pP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3.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Tomé el sol.</a:t>
            </a:r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9342" y="2987594"/>
            <a:ext cx="476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buSzPts val="1500"/>
            </a:pP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4.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Visito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museos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interesantes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6914" y="3400070"/>
            <a:ext cx="476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5. Pasé tiempo con mis primos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6914" y="3781542"/>
            <a:ext cx="476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6.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Viajé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con mi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familia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6914" y="4136373"/>
            <a:ext cx="476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7.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Pinté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la casa.</a:t>
            </a:r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6914" y="4537216"/>
            <a:ext cx="476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8.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Ayudo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el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jardín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9344" y="4949529"/>
            <a:ext cx="476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9.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Quedo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con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mis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amigas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9343" y="5309906"/>
            <a:ext cx="476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10.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Estudio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un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poco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 </a:t>
            </a:r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475113"/>
              </p:ext>
            </p:extLst>
          </p:nvPr>
        </p:nvGraphicFramePr>
        <p:xfrm>
          <a:off x="7173885" y="1517794"/>
          <a:ext cx="4212572" cy="4253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75091">
                  <a:extLst>
                    <a:ext uri="{9D8B030D-6E8A-4147-A177-3AD203B41FA5}">
                      <a16:colId xmlns:a16="http://schemas.microsoft.com/office/drawing/2014/main" val="940086782"/>
                    </a:ext>
                  </a:extLst>
                </a:gridCol>
                <a:gridCol w="1741524">
                  <a:extLst>
                    <a:ext uri="{9D8B030D-6E8A-4147-A177-3AD203B41FA5}">
                      <a16:colId xmlns:a16="http://schemas.microsoft.com/office/drawing/2014/main" val="3601520791"/>
                    </a:ext>
                  </a:extLst>
                </a:gridCol>
                <a:gridCol w="1795957">
                  <a:extLst>
                    <a:ext uri="{9D8B030D-6E8A-4147-A177-3AD203B41FA5}">
                      <a16:colId xmlns:a16="http://schemas.microsoft.com/office/drawing/2014/main" val="2930051935"/>
                    </a:ext>
                  </a:extLst>
                </a:gridCol>
              </a:tblGrid>
              <a:tr h="386707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last summer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usually does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235168"/>
                  </a:ext>
                </a:extLst>
              </a:tr>
              <a:tr h="38670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72710"/>
                  </a:ext>
                </a:extLst>
              </a:tr>
              <a:tr h="38670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35790"/>
                  </a:ext>
                </a:extLst>
              </a:tr>
              <a:tr h="38670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815112"/>
                  </a:ext>
                </a:extLst>
              </a:tr>
              <a:tr h="38670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547854"/>
                  </a:ext>
                </a:extLst>
              </a:tr>
              <a:tr h="38670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775497"/>
                  </a:ext>
                </a:extLst>
              </a:tr>
              <a:tr h="38670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864269"/>
                  </a:ext>
                </a:extLst>
              </a:tr>
              <a:tr h="38670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179065"/>
                  </a:ext>
                </a:extLst>
              </a:tr>
              <a:tr h="38670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299852"/>
                  </a:ext>
                </a:extLst>
              </a:tr>
              <a:tr h="38670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077777"/>
                  </a:ext>
                </a:extLst>
              </a:tr>
              <a:tr h="38670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0338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131567" y="1896091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06353" y="2264026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06353" y="2633358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131569" y="3020538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08783" y="3400012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05750" y="3800256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606355" y="4201615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131567" y="4571232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05750" y="4949338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170669" y="5357160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48654" y="5866080"/>
            <a:ext cx="142360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reading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747" y="6458988"/>
            <a:ext cx="4283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213927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10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258225" y="-192535"/>
            <a:ext cx="11353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Century Gothic"/>
              <a:buNone/>
            </a:pPr>
            <a:r>
              <a:rPr lang="en-GB" sz="2880" dirty="0"/>
              <a:t>Listen to </a:t>
            </a:r>
            <a:r>
              <a:rPr lang="en-GB" sz="2880" dirty="0" smtClean="0"/>
              <a:t>Delia </a:t>
            </a:r>
            <a:r>
              <a:rPr lang="en-GB" sz="2880" dirty="0"/>
              <a:t>and decide if </a:t>
            </a:r>
            <a:r>
              <a:rPr lang="en-GB" sz="2880" dirty="0" smtClean="0"/>
              <a:t>she </a:t>
            </a:r>
            <a:r>
              <a:rPr lang="en-GB" sz="2880" dirty="0"/>
              <a:t>is saying what </a:t>
            </a:r>
            <a:r>
              <a:rPr lang="en-GB" sz="2880" dirty="0" smtClean="0"/>
              <a:t>she </a:t>
            </a:r>
            <a:r>
              <a:rPr lang="en-GB" sz="2880" dirty="0"/>
              <a:t>did </a:t>
            </a:r>
            <a:r>
              <a:rPr lang="en-GB" sz="2880" i="1" dirty="0"/>
              <a:t>last Saturday </a:t>
            </a:r>
            <a:r>
              <a:rPr lang="en-GB" sz="2880" dirty="0"/>
              <a:t>or </a:t>
            </a:r>
            <a:r>
              <a:rPr lang="en-GB" sz="2800" dirty="0"/>
              <a:t>what</a:t>
            </a:r>
            <a:r>
              <a:rPr lang="en-GB" sz="2880" dirty="0"/>
              <a:t> </a:t>
            </a:r>
            <a:r>
              <a:rPr lang="en-GB" sz="2880" dirty="0" smtClean="0"/>
              <a:t>she </a:t>
            </a:r>
            <a:r>
              <a:rPr lang="en-GB" sz="2880" i="1" dirty="0"/>
              <a:t>usually does</a:t>
            </a:r>
            <a:r>
              <a:rPr lang="en-GB" sz="2880" dirty="0"/>
              <a:t> on Saturdays.</a:t>
            </a:r>
            <a:endParaRPr sz="288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9565"/>
              </p:ext>
            </p:extLst>
          </p:nvPr>
        </p:nvGraphicFramePr>
        <p:xfrm>
          <a:off x="1113095" y="940897"/>
          <a:ext cx="9369377" cy="537347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330734">
                  <a:extLst>
                    <a:ext uri="{9D8B030D-6E8A-4147-A177-3AD203B41FA5}">
                      <a16:colId xmlns:a16="http://schemas.microsoft.com/office/drawing/2014/main" val="940086782"/>
                    </a:ext>
                  </a:extLst>
                </a:gridCol>
                <a:gridCol w="1983674">
                  <a:extLst>
                    <a:ext uri="{9D8B030D-6E8A-4147-A177-3AD203B41FA5}">
                      <a16:colId xmlns:a16="http://schemas.microsoft.com/office/drawing/2014/main" val="3601520791"/>
                    </a:ext>
                  </a:extLst>
                </a:gridCol>
                <a:gridCol w="3054969">
                  <a:extLst>
                    <a:ext uri="{9D8B030D-6E8A-4147-A177-3AD203B41FA5}">
                      <a16:colId xmlns:a16="http://schemas.microsoft.com/office/drawing/2014/main" val="2930051935"/>
                    </a:ext>
                  </a:extLst>
                </a:gridCol>
              </a:tblGrid>
              <a:tr h="488498"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last 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usually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on Saturday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235168"/>
                  </a:ext>
                </a:extLst>
              </a:tr>
              <a:tr h="488498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1. dance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with friends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72710"/>
                  </a:ext>
                </a:extLst>
              </a:tr>
              <a:tr h="488498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2. ride </a:t>
                      </a:r>
                      <a:r>
                        <a:rPr lang="en-GB" sz="2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her</a:t>
                      </a:r>
                      <a:r>
                        <a:rPr lang="en-GB" sz="2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bike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35790"/>
                  </a:ext>
                </a:extLst>
              </a:tr>
              <a:tr h="488498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3. study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maths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815112"/>
                  </a:ext>
                </a:extLst>
              </a:tr>
              <a:tr h="488498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4. sing in a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547854"/>
                  </a:ext>
                </a:extLst>
              </a:tr>
              <a:tr h="488498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5. take the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dog out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775497"/>
                  </a:ext>
                </a:extLst>
              </a:tr>
              <a:tr h="488498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6. spend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time in the park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864269"/>
                  </a:ext>
                </a:extLst>
              </a:tr>
              <a:tr h="488498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7.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talk with friends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179065"/>
                  </a:ext>
                </a:extLst>
              </a:tr>
              <a:tr h="488498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8. use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the computer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299852"/>
                  </a:ext>
                </a:extLst>
              </a:tr>
              <a:tr h="488498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9. listen to rap music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077777"/>
                  </a:ext>
                </a:extLst>
              </a:tr>
              <a:tr h="488498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10. travel to Valencia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0338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76895" y="1448664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76896" y="1910329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05743" y="2431839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05743" y="2893504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93001" y="3424993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05742" y="3886658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09106" y="4355484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05744" y="4820969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05742" y="5310163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09105" y="5835706"/>
            <a:ext cx="51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48654" y="5866080"/>
            <a:ext cx="142360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listening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99747" y="6458988"/>
            <a:ext cx="4283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7" name="Action Button: Custom 16">
            <a:hlinkClick r:id="" action="ppaction://noaction" highlightClick="1">
              <a:snd r:embed="rId3" name="1. Bailé.wav"/>
            </a:hlinkClick>
          </p:cNvPr>
          <p:cNvSpPr/>
          <p:nvPr/>
        </p:nvSpPr>
        <p:spPr>
          <a:xfrm>
            <a:off x="584215" y="140869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1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8" name="Action Button: Custom 17">
            <a:hlinkClick r:id="" action="ppaction://noaction" highlightClick="1">
              <a:snd r:embed="rId4" name="2. Monté.wav"/>
            </a:hlinkClick>
          </p:cNvPr>
          <p:cNvSpPr/>
          <p:nvPr/>
        </p:nvSpPr>
        <p:spPr>
          <a:xfrm>
            <a:off x="584215" y="1882450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2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9" name="Action Button: Custom 18">
            <a:hlinkClick r:id="" action="ppaction://noaction" highlightClick="1">
              <a:snd r:embed="rId5" name="3. Estudio.wav"/>
            </a:hlinkClick>
          </p:cNvPr>
          <p:cNvSpPr/>
          <p:nvPr/>
        </p:nvSpPr>
        <p:spPr>
          <a:xfrm>
            <a:off x="584215" y="2409957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3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0" name="Action Button: Custom 19">
            <a:hlinkClick r:id="" action="ppaction://noaction" highlightClick="1">
              <a:snd r:embed="rId6" name="4. Canto.wav"/>
            </a:hlinkClick>
          </p:cNvPr>
          <p:cNvSpPr/>
          <p:nvPr/>
        </p:nvSpPr>
        <p:spPr>
          <a:xfrm>
            <a:off x="584215" y="2883715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4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1" name="Action Button: Custom 20">
            <a:hlinkClick r:id="" action="ppaction://noaction" highlightClick="1">
              <a:snd r:embed="rId7" name="5. Saqué.wav"/>
            </a:hlinkClick>
          </p:cNvPr>
          <p:cNvSpPr/>
          <p:nvPr/>
        </p:nvSpPr>
        <p:spPr>
          <a:xfrm>
            <a:off x="584215" y="3415274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5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2" name="Action Button: Custom 21">
            <a:hlinkClick r:id="" action="ppaction://noaction" highlightClick="1">
              <a:snd r:embed="rId8" name="6. Paso.wav"/>
            </a:hlinkClick>
          </p:cNvPr>
          <p:cNvSpPr/>
          <p:nvPr/>
        </p:nvSpPr>
        <p:spPr>
          <a:xfrm>
            <a:off x="584215" y="3945461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6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3" name="Action Button: Custom 22">
            <a:hlinkClick r:id="" action="ppaction://noaction" highlightClick="1">
              <a:snd r:embed="rId9" name="7. Hablé.wav"/>
            </a:hlinkClick>
          </p:cNvPr>
          <p:cNvSpPr/>
          <p:nvPr/>
        </p:nvSpPr>
        <p:spPr>
          <a:xfrm>
            <a:off x="584215" y="4427713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7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4" name="Action Button: Custom 23">
            <a:hlinkClick r:id="" action="ppaction://noaction" highlightClick="1">
              <a:snd r:embed="rId10" name="8. Uso.wav"/>
            </a:hlinkClick>
          </p:cNvPr>
          <p:cNvSpPr/>
          <p:nvPr/>
        </p:nvSpPr>
        <p:spPr>
          <a:xfrm>
            <a:off x="584215" y="4943316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8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4" name="Action Button: Custom 33">
            <a:hlinkClick r:id="" action="ppaction://noaction" highlightClick="1">
              <a:snd r:embed="rId11" name="9. Escucho.wav"/>
            </a:hlinkClick>
          </p:cNvPr>
          <p:cNvSpPr/>
          <p:nvPr/>
        </p:nvSpPr>
        <p:spPr>
          <a:xfrm>
            <a:off x="584215" y="5441755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9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5" name="Action Button: Custom 34">
            <a:hlinkClick r:id="" action="ppaction://noaction" highlightClick="1">
              <a:snd r:embed="rId12" name="10. Viajé.wav"/>
            </a:hlinkClick>
          </p:cNvPr>
          <p:cNvSpPr/>
          <p:nvPr/>
        </p:nvSpPr>
        <p:spPr>
          <a:xfrm>
            <a:off x="584215" y="5940194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latin typeface="Century Gothic" panose="020B0502020202020204" pitchFamily="34" charset="0"/>
              </a:rPr>
              <a:t>10</a:t>
            </a:r>
            <a:endParaRPr lang="en-GB" sz="1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1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10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743" y="356880"/>
            <a:ext cx="106135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Sam and Chloe’s Spanish classes</a:t>
            </a:r>
          </a:p>
          <a:p>
            <a:endParaRPr lang="en-GB" sz="3200" b="1" dirty="0"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Sam and Chloe are in the same school, but in different Spanish classes.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0743" y="2518551"/>
            <a:ext cx="95794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Student A: you are Sam.</a:t>
            </a: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Student B: you are Chloe.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00743" y="3814665"/>
            <a:ext cx="10482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Using the cards, tell each other what you normally do in Spanish class and what you did last lesson.</a:t>
            </a:r>
            <a:endParaRPr lang="en-GB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743" y="5040832"/>
            <a:ext cx="10232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Remember to use the right verb for past/present!</a:t>
            </a:r>
          </a:p>
          <a:p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999747" y="6458988"/>
            <a:ext cx="4283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180461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404088" y="0"/>
            <a:ext cx="111531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GB" sz="3200" b="1" dirty="0"/>
              <a:t>Sam’s Spanish classes</a:t>
            </a:r>
            <a:endParaRPr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04088" y="1139772"/>
            <a:ext cx="3246649" cy="203132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1.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use the dictionary</a:t>
            </a:r>
            <a:endParaRPr lang="en-GB" sz="1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(last class)</a:t>
            </a: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://www.clker.com/cliparts/2/7/9/6/1195428842237753689johnny_automatic_look_it_up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29" y="1868495"/>
            <a:ext cx="1474351" cy="114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lker.com/cliparts/9/c/7/7/11949866351514025671sixteenth_notes_joined__01.svg.thum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98" y="1868495"/>
            <a:ext cx="657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923946" y="1139772"/>
            <a:ext cx="3087491" cy="203132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5.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listen to a conversation</a:t>
            </a:r>
          </a:p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(normally</a:t>
            </a:r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)</a:t>
            </a: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</p:txBody>
      </p:sp>
      <p:pic>
        <p:nvPicPr>
          <p:cNvPr id="1032" name="Picture 8" descr="http://www.clker.com/cliparts/3/0/3/8/1194986541442028018ear_-_body_part_nicu_buc_01.svg.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400" y="1666667"/>
            <a:ext cx="727038" cy="121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Google Shape;10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62738" y="1935039"/>
            <a:ext cx="1203760" cy="67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Picture 16" descr="http://www.clker.com/cliparts/4/e/2/9/1194986473930810829smiley119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45" y="4256822"/>
            <a:ext cx="992505" cy="11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04088" y="3579609"/>
            <a:ext cx="3260999" cy="203132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2.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study in silence</a:t>
            </a:r>
            <a:endParaRPr lang="en-GB" sz="1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(normally)</a:t>
            </a: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96560" y="1139772"/>
            <a:ext cx="3181563" cy="203132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3.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sing in Spanish</a:t>
            </a:r>
            <a:endParaRPr lang="en-GB" sz="1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(last class)</a:t>
            </a: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96560" y="3579609"/>
            <a:ext cx="3195913" cy="203132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4.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speak with a partner</a:t>
            </a:r>
            <a:endParaRPr lang="en-GB" sz="1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(normally)</a:t>
            </a: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http://www.clker.com/cliparts/5/b/9/8/1194984513646717809chat_icon_01.svg.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072" y="3971998"/>
            <a:ext cx="1483092" cy="148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923946" y="3579608"/>
            <a:ext cx="3087491" cy="203132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6.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dance salsa</a:t>
            </a:r>
            <a:endParaRPr lang="en-GB" sz="1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(last class)</a:t>
            </a: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</p:txBody>
      </p:sp>
      <p:pic>
        <p:nvPicPr>
          <p:cNvPr id="1036" name="Picture 12" descr="http://www.clker.com/cliparts/c/8/4/e/11949846791929682803dancers_erich_schubert_01.svg.m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764" y="4256822"/>
            <a:ext cx="1626607" cy="11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99747" y="6458988"/>
            <a:ext cx="4283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284977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404088" y="0"/>
            <a:ext cx="111531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GB" sz="3200" b="1" dirty="0"/>
              <a:t>Chloe’s Spanish classes</a:t>
            </a:r>
            <a:endParaRPr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04088" y="1139772"/>
            <a:ext cx="3240739" cy="203132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1. use the dictionary</a:t>
            </a:r>
          </a:p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(normally)</a:t>
            </a: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://www.clker.com/cliparts/2/7/9/6/1195428842237753689johnny_automatic_look_it_up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29" y="1868495"/>
            <a:ext cx="1474351" cy="114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lker.com/cliparts/9/c/7/7/11949866351514025671sixteenth_notes_joined__01.svg.thum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98" y="1868495"/>
            <a:ext cx="657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923946" y="1139772"/>
            <a:ext cx="3139006" cy="203132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5.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listen to a conversation</a:t>
            </a:r>
            <a:endParaRPr lang="en-GB" sz="1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(last class)</a:t>
            </a: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</p:txBody>
      </p:sp>
      <p:pic>
        <p:nvPicPr>
          <p:cNvPr id="1032" name="Picture 8" descr="http://www.clker.com/cliparts/3/0/3/8/1194986541442028018ear_-_body_part_nicu_buc_01.svg.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400" y="1666667"/>
            <a:ext cx="727038" cy="121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Google Shape;10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62738" y="1935039"/>
            <a:ext cx="1203760" cy="67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Picture 16" descr="http://www.clker.com/cliparts/4/e/2/9/1194986473930810829smiley119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45" y="4256822"/>
            <a:ext cx="992505" cy="11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04088" y="3579609"/>
            <a:ext cx="3240739" cy="203132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2. study in silence</a:t>
            </a:r>
          </a:p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(last class)</a:t>
            </a: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96560" y="1157954"/>
            <a:ext cx="3221671" cy="203132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3. sing in Spanish</a:t>
            </a:r>
          </a:p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(normally)</a:t>
            </a: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96560" y="3579609"/>
            <a:ext cx="3221671" cy="203132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4. speak with a partner</a:t>
            </a:r>
          </a:p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(last class)</a:t>
            </a: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http://www.clker.com/cliparts/5/b/9/8/1194984513646717809chat_icon_01.svg.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072" y="3971998"/>
            <a:ext cx="1483092" cy="148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923946" y="3579608"/>
            <a:ext cx="3139006" cy="203132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6. dance salsa</a:t>
            </a:r>
          </a:p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(normally)</a:t>
            </a: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</p:txBody>
      </p:sp>
      <p:pic>
        <p:nvPicPr>
          <p:cNvPr id="1036" name="Picture 12" descr="http://www.clker.com/cliparts/c/8/4/e/11949846791929682803dancers_erich_schubert_01.svg.m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764" y="4256822"/>
            <a:ext cx="1626607" cy="11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99747" y="6458988"/>
            <a:ext cx="4283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184686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61288" y="1495299"/>
            <a:ext cx="4393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04F75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usar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el diccionario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1288" y="1991548"/>
            <a:ext cx="5668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04F75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estudiar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en silencio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4419" y="2456704"/>
            <a:ext cx="4393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04F75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cantar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en español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1288" y="2962230"/>
            <a:ext cx="604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04F75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hablar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con una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pareja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1288" y="3516994"/>
            <a:ext cx="6302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04F75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escuchar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una conversación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4419" y="4007318"/>
            <a:ext cx="5763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04F75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bailar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salsa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5413" y="1495299"/>
            <a:ext cx="4393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use the dictionary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7524" y="1999131"/>
            <a:ext cx="5668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study in silence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8544" y="2456704"/>
            <a:ext cx="4393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sing in Spanish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5413" y="2962230"/>
            <a:ext cx="604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speak with a partner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5413" y="3516994"/>
            <a:ext cx="6302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listen to a conversation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8544" y="3939882"/>
            <a:ext cx="5763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dance salsa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14650" y="419100"/>
            <a:ext cx="481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Need some help?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99747" y="6458988"/>
            <a:ext cx="4283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310556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0" grpId="0"/>
      <p:bldP spid="11" grpId="0"/>
      <p:bldP spid="11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2;p17"/>
          <p:cNvSpPr txBox="1">
            <a:spLocks noGrp="1"/>
          </p:cNvSpPr>
          <p:nvPr>
            <p:ph type="title"/>
          </p:nvPr>
        </p:nvSpPr>
        <p:spPr>
          <a:xfrm>
            <a:off x="299313" y="186124"/>
            <a:ext cx="111531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GB" sz="3200" dirty="0"/>
              <a:t>Sam’s Spanish classes</a:t>
            </a:r>
            <a:endParaRPr sz="32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547474"/>
              </p:ext>
            </p:extLst>
          </p:nvPr>
        </p:nvGraphicFramePr>
        <p:xfrm>
          <a:off x="141668" y="1652133"/>
          <a:ext cx="11789074" cy="32004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719275">
                  <a:extLst>
                    <a:ext uri="{9D8B030D-6E8A-4147-A177-3AD203B41FA5}">
                      <a16:colId xmlns:a16="http://schemas.microsoft.com/office/drawing/2014/main" val="3804580757"/>
                    </a:ext>
                  </a:extLst>
                </a:gridCol>
                <a:gridCol w="3140108">
                  <a:extLst>
                    <a:ext uri="{9D8B030D-6E8A-4147-A177-3AD203B41FA5}">
                      <a16:colId xmlns:a16="http://schemas.microsoft.com/office/drawing/2014/main" val="915388566"/>
                    </a:ext>
                  </a:extLst>
                </a:gridCol>
                <a:gridCol w="3929691">
                  <a:extLst>
                    <a:ext uri="{9D8B030D-6E8A-4147-A177-3AD203B41FA5}">
                      <a16:colId xmlns:a16="http://schemas.microsoft.com/office/drawing/2014/main" val="486524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last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260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usar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el diccionario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680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estudiar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en silencio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87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cantar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espanol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630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hablar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con una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pareja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091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escuchar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una</a:t>
                      </a:r>
                      <a:r>
                        <a:rPr lang="en-GB" sz="24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conversación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045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6.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bailar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salsa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717463"/>
                  </a:ext>
                </a:extLst>
              </a:tr>
            </a:tbl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9747" y="6458988"/>
            <a:ext cx="4283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B1471F-9B81-0D42-9415-0DE09954A2FD}"/>
              </a:ext>
            </a:extLst>
          </p:cNvPr>
          <p:cNvSpPr txBox="1"/>
          <p:nvPr/>
        </p:nvSpPr>
        <p:spPr>
          <a:xfrm>
            <a:off x="299313" y="186124"/>
            <a:ext cx="242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Partner B</a:t>
            </a:r>
          </a:p>
        </p:txBody>
      </p:sp>
    </p:spTree>
    <p:extLst>
      <p:ext uri="{BB962C8B-B14F-4D97-AF65-F5344CB8AC3E}">
        <p14:creationId xmlns:p14="http://schemas.microsoft.com/office/powerpoint/2010/main" val="344116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nish_French_German_Templates (2).pptx" id="{30E28854-302B-4733-9883-753A70868D1A}" vid="{5A19C407-B07F-4991-B60B-FF1D41BF592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Spanish_French_German_Templates</Template>
  <TotalTime>483</TotalTime>
  <Words>1704</Words>
  <Application>Microsoft Office PowerPoint</Application>
  <PresentationFormat>Widescreen</PresentationFormat>
  <Paragraphs>338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SimSun</vt:lpstr>
      <vt:lpstr>Arial</vt:lpstr>
      <vt:lpstr>Calibri</vt:lpstr>
      <vt:lpstr>Calibri Light</vt:lpstr>
      <vt:lpstr>Century Gothic</vt:lpstr>
      <vt:lpstr>Times New Roman</vt:lpstr>
      <vt:lpstr>Tw Cen MT</vt:lpstr>
      <vt:lpstr>Wingdings</vt:lpstr>
      <vt:lpstr>Office Theme</vt:lpstr>
      <vt:lpstr>1_Office Theme</vt:lpstr>
      <vt:lpstr>PowerPoint Presentation</vt:lpstr>
      <vt:lpstr>Saying what you did in the past:  –ar verbs, with ‘–é’ ending</vt:lpstr>
      <vt:lpstr>Here are some extracts from Delia’s diary.  Decide if she wrote about what she did in her last summer holidays or what she usually does in her summer holidays.</vt:lpstr>
      <vt:lpstr>Listen to Delia and decide if she is saying what she did last Saturday or what she usually does on Saturdays.</vt:lpstr>
      <vt:lpstr>PowerPoint Presentation</vt:lpstr>
      <vt:lpstr>Sam’s Spanish classes</vt:lpstr>
      <vt:lpstr>Chloe’s Spanish classes</vt:lpstr>
      <vt:lpstr>PowerPoint Presentation</vt:lpstr>
      <vt:lpstr>Sam’s Spanish classes</vt:lpstr>
      <vt:lpstr>Sam’s Spanish classes</vt:lpstr>
      <vt:lpstr>Chloe’s Spanish classes</vt:lpstr>
      <vt:lpstr>Chloe’s Spanish classes</vt:lpstr>
      <vt:lpstr>PowerPoint Presentation</vt:lpstr>
      <vt:lpstr>PowerPoint Presentation</vt:lpstr>
      <vt:lpstr>PowerPoint Presentation</vt:lpstr>
    </vt:vector>
  </TitlesOfParts>
  <Company>University of York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Spanish Blank Template</dc:title>
  <dc:creator>Nicholas Avery</dc:creator>
  <cp:lastModifiedBy>Nicholas Avery</cp:lastModifiedBy>
  <cp:revision>53</cp:revision>
  <dcterms:created xsi:type="dcterms:W3CDTF">2019-04-11T15:38:19Z</dcterms:created>
  <dcterms:modified xsi:type="dcterms:W3CDTF">2019-05-15T11:19:17Z</dcterms:modified>
</cp:coreProperties>
</file>