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22" r:id="rId4"/>
    <p:sldMasterId id="2147483734" r:id="rId5"/>
  </p:sldMasterIdLst>
  <p:notesMasterIdLst>
    <p:notesMasterId r:id="rId68"/>
  </p:notesMasterIdLst>
  <p:sldIdLst>
    <p:sldId id="258" r:id="rId6"/>
    <p:sldId id="342" r:id="rId7"/>
    <p:sldId id="343" r:id="rId8"/>
    <p:sldId id="369" r:id="rId9"/>
    <p:sldId id="282" r:id="rId10"/>
    <p:sldId id="306" r:id="rId11"/>
    <p:sldId id="397" r:id="rId12"/>
    <p:sldId id="592" r:id="rId13"/>
    <p:sldId id="548" r:id="rId14"/>
    <p:sldId id="567" r:id="rId15"/>
    <p:sldId id="568" r:id="rId16"/>
    <p:sldId id="569" r:id="rId17"/>
    <p:sldId id="570" r:id="rId18"/>
    <p:sldId id="575" r:id="rId19"/>
    <p:sldId id="597" r:id="rId20"/>
    <p:sldId id="571" r:id="rId21"/>
    <p:sldId id="572" r:id="rId22"/>
    <p:sldId id="574" r:id="rId23"/>
    <p:sldId id="576" r:id="rId24"/>
    <p:sldId id="577" r:id="rId25"/>
    <p:sldId id="598" r:id="rId26"/>
    <p:sldId id="321" r:id="rId27"/>
    <p:sldId id="527" r:id="rId28"/>
    <p:sldId id="558" r:id="rId29"/>
    <p:sldId id="547" r:id="rId30"/>
    <p:sldId id="529" r:id="rId31"/>
    <p:sldId id="530" r:id="rId32"/>
    <p:sldId id="545" r:id="rId33"/>
    <p:sldId id="546" r:id="rId34"/>
    <p:sldId id="531" r:id="rId35"/>
    <p:sldId id="532" r:id="rId36"/>
    <p:sldId id="535" r:id="rId37"/>
    <p:sldId id="537" r:id="rId38"/>
    <p:sldId id="533" r:id="rId39"/>
    <p:sldId id="536" r:id="rId40"/>
    <p:sldId id="534" r:id="rId41"/>
    <p:sldId id="591" r:id="rId42"/>
    <p:sldId id="559" r:id="rId43"/>
    <p:sldId id="560" r:id="rId44"/>
    <p:sldId id="594" r:id="rId45"/>
    <p:sldId id="593" r:id="rId46"/>
    <p:sldId id="318" r:id="rId47"/>
    <p:sldId id="319" r:id="rId48"/>
    <p:sldId id="320" r:id="rId49"/>
    <p:sldId id="599" r:id="rId50"/>
    <p:sldId id="600" r:id="rId51"/>
    <p:sldId id="601" r:id="rId52"/>
    <p:sldId id="317" r:id="rId53"/>
    <p:sldId id="314" r:id="rId54"/>
    <p:sldId id="315" r:id="rId55"/>
    <p:sldId id="578" r:id="rId56"/>
    <p:sldId id="579" r:id="rId57"/>
    <p:sldId id="580" r:id="rId58"/>
    <p:sldId id="581" r:id="rId59"/>
    <p:sldId id="582" r:id="rId60"/>
    <p:sldId id="583" r:id="rId61"/>
    <p:sldId id="584" r:id="rId62"/>
    <p:sldId id="585" r:id="rId63"/>
    <p:sldId id="586" r:id="rId64"/>
    <p:sldId id="587" r:id="rId65"/>
    <p:sldId id="589" r:id="rId66"/>
    <p:sldId id="26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DAA520"/>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75843" autoAdjust="0"/>
  </p:normalViewPr>
  <p:slideViewPr>
    <p:cSldViewPr snapToGrid="0">
      <p:cViewPr varScale="1">
        <p:scale>
          <a:sx n="83" d="100"/>
          <a:sy n="83" d="100"/>
        </p:scale>
        <p:origin x="1296"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 SSC </a:t>
            </a:r>
            <a:r>
              <a:rPr lang="en-GB" b="1" dirty="0"/>
              <a:t>[</a:t>
            </a:r>
            <a:r>
              <a:rPr lang="en-GB" b="1" dirty="0" err="1"/>
              <a:t>ch</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negation with </a:t>
            </a:r>
            <a:r>
              <a:rPr lang="en-GB" b="1" i="1" dirty="0"/>
              <a:t>ne </a:t>
            </a:r>
            <a:r>
              <a:rPr lang="en-GB" b="1" i="0" dirty="0"/>
              <a:t>[</a:t>
            </a:r>
            <a:r>
              <a:rPr lang="en-GB" b="1" i="0" dirty="0" err="1"/>
              <a:t>avoir</a:t>
            </a:r>
            <a:r>
              <a:rPr lang="en-GB" b="1" i="0" dirty="0"/>
              <a:t>] </a:t>
            </a:r>
            <a:r>
              <a:rPr lang="en-GB" b="1" i="1" dirty="0"/>
              <a:t>de</a:t>
            </a:r>
            <a:r>
              <a:rPr lang="en-GB" b="1" dirty="0"/>
              <a:t> + noun including </a:t>
            </a:r>
            <a:r>
              <a:rPr lang="en-GB" b="1" i="1" dirty="0"/>
              <a:t>(</a:t>
            </a:r>
            <a:r>
              <a:rPr lang="en-GB" b="1" i="1" dirty="0" err="1"/>
              <a:t>il</a:t>
            </a:r>
            <a:r>
              <a:rPr lang="en-GB" b="1" i="1" dirty="0"/>
              <a:t> y a)</a:t>
            </a:r>
            <a:endParaRPr lang="en-GB" sz="1200" b="1"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7.3.1.5 (introduce) </a:t>
            </a:r>
            <a:r>
              <a:rPr lang="fr-FR" dirty="0">
                <a:solidFill>
                  <a:srgbClr val="000000"/>
                </a:solidFill>
                <a:latin typeface="Century Gothic" panose="020B0502020202020204" pitchFamily="34" charset="0"/>
              </a:rPr>
              <a:t>café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7.3.1.2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devenir</a:t>
            </a:r>
            <a:r>
              <a:rPr lang="en-GB" sz="1200" b="0" i="0" u="none" strike="noStrike" kern="1200" cap="none" baseline="0" dirty="0">
                <a:solidFill>
                  <a:schemeClr val="tx1"/>
                </a:solidFill>
                <a:effectLst/>
                <a:latin typeface="+mn-lt"/>
                <a:ea typeface="Calibri"/>
                <a:cs typeface="Calibri"/>
                <a:sym typeface="Calibri"/>
              </a:rPr>
              <a:t> [162], </a:t>
            </a:r>
            <a:r>
              <a:rPr lang="en-GB" sz="1200" b="0" i="0" u="none" strike="noStrike" kern="1200" cap="none" baseline="0" dirty="0" err="1">
                <a:solidFill>
                  <a:schemeClr val="tx1"/>
                </a:solidFill>
                <a:effectLst/>
                <a:latin typeface="+mn-lt"/>
                <a:ea typeface="Calibri"/>
                <a:cs typeface="Calibri"/>
                <a:sym typeface="Calibri"/>
              </a:rPr>
              <a:t>revenir</a:t>
            </a:r>
            <a:r>
              <a:rPr lang="en-GB" sz="1200" b="0" i="0" u="none" strike="noStrike" kern="1200" cap="none" baseline="0" dirty="0">
                <a:solidFill>
                  <a:schemeClr val="tx1"/>
                </a:solidFill>
                <a:effectLst/>
                <a:latin typeface="+mn-lt"/>
                <a:ea typeface="Calibri"/>
                <a:cs typeface="Calibri"/>
                <a:sym typeface="Calibri"/>
              </a:rPr>
              <a:t> [184], </a:t>
            </a:r>
            <a:r>
              <a:rPr lang="fr-FR" sz="1200" b="0" i="0" u="none" strike="noStrike" kern="1200" cap="none" dirty="0">
                <a:solidFill>
                  <a:schemeClr val="tx1"/>
                </a:solidFill>
                <a:effectLst/>
                <a:latin typeface="+mn-lt"/>
                <a:ea typeface="Calibri"/>
                <a:cs typeface="Calibri"/>
                <a:sym typeface="Calibri"/>
              </a:rPr>
              <a:t>sors [309], sort [309], sortir [309], venir [88], viens [88], vient [88], 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 important [215], algérien [4163], algérienne [4163], Algérie [n/a], Alger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aéroport [2113], étranger [305], hôtel [1774], île [1245], université [1192], États-Unis [n/a], rarement [2535], souvent [287]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rPr>
              <a:t>Timing: 5 minutes </a:t>
            </a:r>
            <a:r>
              <a:rPr lang="en-GB" sz="1200" b="0" i="0" kern="1200" dirty="0">
                <a:solidFill>
                  <a:schemeClr val="tx1"/>
                </a:solidFill>
                <a:effectLst/>
                <a:latin typeface="+mn-lt"/>
                <a:ea typeface="+mn-ea"/>
                <a:cs typeface="+mn-cs"/>
              </a:rPr>
              <a:t>for 6 slides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Elicit grammatical information about the vocabulary in this week’s new vocabulary set and one revisited set. The activity also practises the question word </a:t>
            </a:r>
            <a:r>
              <a:rPr lang="en-GB" sz="1200" b="0" i="1" kern="1200" dirty="0" err="1">
                <a:solidFill>
                  <a:schemeClr val="tx1"/>
                </a:solidFill>
                <a:effectLst/>
                <a:latin typeface="+mn-lt"/>
                <a:ea typeface="+mn-ea"/>
                <a:cs typeface="+mn-cs"/>
              </a:rPr>
              <a:t>combien</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Students write down the words that belong to the category displayed (NB: this works best on mini whiteboards, as the difference between the short verb forms cannot be identified aurally). </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A time limit can be set and adjusted to vary the level of challenge. </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Answers to be elicited by asking </a:t>
            </a:r>
            <a:r>
              <a:rPr lang="en-GB" sz="1200" b="0" i="1" kern="1200" dirty="0">
                <a:solidFill>
                  <a:schemeClr val="tx1"/>
                </a:solidFill>
                <a:effectLst/>
                <a:latin typeface="+mn-lt"/>
                <a:ea typeface="+mn-ea"/>
                <a:cs typeface="+mn-cs"/>
              </a:rPr>
              <a:t>‘Il y a </a:t>
            </a:r>
            <a:r>
              <a:rPr lang="en-GB" sz="1200" b="0" i="1" kern="1200" dirty="0" err="1">
                <a:solidFill>
                  <a:schemeClr val="tx1"/>
                </a:solidFill>
                <a:effectLst/>
                <a:latin typeface="+mn-lt"/>
                <a:ea typeface="+mn-ea"/>
                <a:cs typeface="+mn-cs"/>
              </a:rPr>
              <a:t>combien</a:t>
            </a:r>
            <a:r>
              <a:rPr lang="en-GB" sz="1200" b="0" i="1" kern="1200" dirty="0">
                <a:solidFill>
                  <a:schemeClr val="tx1"/>
                </a:solidFill>
                <a:effectLst/>
                <a:latin typeface="+mn-lt"/>
                <a:ea typeface="+mn-ea"/>
                <a:cs typeface="+mn-cs"/>
              </a:rPr>
              <a:t> de mots?’</a:t>
            </a:r>
            <a:r>
              <a:rPr lang="en-GB" sz="1200" b="0" i="0" kern="1200" dirty="0">
                <a:solidFill>
                  <a:schemeClr val="tx1"/>
                </a:solidFill>
                <a:effectLst/>
                <a:latin typeface="+mn-lt"/>
                <a:ea typeface="+mn-ea"/>
                <a:cs typeface="+mn-cs"/>
              </a:rPr>
              <a:t> before holding up the whiteboards. </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Click to highlight the answers in orange.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Elicit English translations.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36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54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72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81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975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56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rPr>
              <a:t>Timing</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2 minutes </a:t>
            </a:r>
            <a:r>
              <a:rPr lang="en-GB" sz="1200" b="0" i="0" kern="1200" dirty="0">
                <a:solidFill>
                  <a:schemeClr val="tx1"/>
                </a:solidFill>
                <a:effectLst/>
                <a:latin typeface="+mn-lt"/>
                <a:ea typeface="+mn-ea"/>
                <a:cs typeface="+mn-cs"/>
              </a:rPr>
              <a:t>(for 6 slides)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Now, students provide the category of the word(s) that are highlighted. The question word </a:t>
            </a:r>
            <a:r>
              <a:rPr lang="en-GB" sz="1200" b="0" i="1" kern="1200" dirty="0" err="1">
                <a:solidFill>
                  <a:schemeClr val="tx1"/>
                </a:solidFill>
                <a:effectLst/>
                <a:latin typeface="+mn-lt"/>
                <a:ea typeface="+mn-ea"/>
                <a:cs typeface="+mn-cs"/>
              </a:rPr>
              <a:t>quel</a:t>
            </a:r>
            <a:r>
              <a:rPr lang="en-GB" sz="1200" b="0" i="1" kern="1200" dirty="0">
                <a:solidFill>
                  <a:schemeClr val="tx1"/>
                </a:solidFill>
                <a:effectLst/>
                <a:latin typeface="+mn-lt"/>
                <a:ea typeface="+mn-ea"/>
                <a:cs typeface="+mn-cs"/>
              </a:rPr>
              <a:t>(le) </a:t>
            </a:r>
            <a:r>
              <a:rPr lang="en-GB" sz="1200" b="0" i="0" kern="1200" dirty="0">
                <a:solidFill>
                  <a:schemeClr val="tx1"/>
                </a:solidFill>
                <a:effectLst/>
                <a:latin typeface="+mn-lt"/>
                <a:ea typeface="+mn-ea"/>
                <a:cs typeface="+mn-cs"/>
              </a:rPr>
              <a:t>is also practised.</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Students write and/or say the category in English. </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Answers to be elicited by asking </a:t>
            </a:r>
            <a:r>
              <a:rPr lang="en-GB" sz="1200" b="0" i="1" kern="1200" dirty="0">
                <a:solidFill>
                  <a:schemeClr val="tx1"/>
                </a:solidFill>
                <a:effectLst/>
                <a:latin typeface="+mn-lt"/>
                <a:ea typeface="+mn-ea"/>
                <a:cs typeface="+mn-cs"/>
              </a:rPr>
              <a:t>‘</a:t>
            </a:r>
            <a:r>
              <a:rPr lang="en-GB" sz="1200" b="0" i="1" kern="1200" dirty="0" err="1">
                <a:solidFill>
                  <a:schemeClr val="tx1"/>
                </a:solidFill>
                <a:effectLst/>
                <a:latin typeface="+mn-lt"/>
                <a:ea typeface="+mn-ea"/>
                <a:cs typeface="+mn-cs"/>
              </a:rPr>
              <a:t>En</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anglais</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c’est</a:t>
            </a:r>
            <a:r>
              <a:rPr lang="en-GB" sz="1200" b="0" i="1" kern="1200" dirty="0">
                <a:solidFill>
                  <a:schemeClr val="tx1"/>
                </a:solidFill>
                <a:effectLst/>
                <a:latin typeface="+mn-lt"/>
                <a:ea typeface="+mn-ea"/>
                <a:cs typeface="+mn-cs"/>
              </a:rPr>
              <a:t> quelle </a:t>
            </a:r>
            <a:r>
              <a:rPr lang="en-GB" sz="1200" b="0" i="1" kern="1200" dirty="0" err="1">
                <a:solidFill>
                  <a:schemeClr val="tx1"/>
                </a:solidFill>
                <a:effectLst/>
                <a:latin typeface="+mn-lt"/>
                <a:ea typeface="+mn-ea"/>
                <a:cs typeface="+mn-cs"/>
              </a:rPr>
              <a:t>catégorie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rPr>
              <a:t>Click to reveal the category.</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i="0" kern="1200" dirty="0">
                <a:solidFill>
                  <a:schemeClr val="tx1"/>
                </a:solidFill>
                <a:effectLst/>
                <a:latin typeface="+mn-lt"/>
                <a:ea typeface="+mn-ea"/>
                <a:cs typeface="+mn-cs"/>
              </a:rPr>
              <a:t>The cognate </a:t>
            </a:r>
            <a:r>
              <a:rPr lang="en-GB" sz="1200" b="0" i="1" kern="1200" dirty="0" err="1">
                <a:solidFill>
                  <a:schemeClr val="tx1"/>
                </a:solidFill>
                <a:effectLst/>
                <a:latin typeface="+mn-lt"/>
                <a:ea typeface="+mn-ea"/>
                <a:cs typeface="+mn-cs"/>
              </a:rPr>
              <a:t>catégorie</a:t>
            </a:r>
            <a:r>
              <a:rPr lang="en-GB" sz="1200" b="0" i="0" kern="1200" dirty="0">
                <a:solidFill>
                  <a:schemeClr val="tx1"/>
                </a:solidFill>
                <a:effectLst/>
                <a:latin typeface="+mn-lt"/>
                <a:ea typeface="+mn-ea"/>
                <a:cs typeface="+mn-cs"/>
              </a:rPr>
              <a:t> [1402] has not been taught previously.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964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4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316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58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chercher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55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269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79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1 minute</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demonstrate the position of these three prepositions in a sentence.</a:t>
            </a:r>
          </a:p>
          <a:p>
            <a:pPr eaLnBrk="1" hangingPunct="1">
              <a:spcBef>
                <a:spcPct val="0"/>
              </a:spcBef>
            </a:pPr>
            <a:endParaRPr lang="en-GB" sz="1200" b="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Procedure:</a:t>
            </a:r>
          </a:p>
          <a:p>
            <a:pPr marL="228600" indent="-228600" eaLnBrk="1" hangingPunct="1">
              <a:spcBef>
                <a:spcPct val="0"/>
              </a:spcBef>
              <a:buAutoNum type="arabicPeriod"/>
            </a:pPr>
            <a:r>
              <a:rPr lang="en-GB" sz="1200" kern="1200" dirty="0">
                <a:solidFill>
                  <a:schemeClr val="tx1"/>
                </a:solidFill>
                <a:effectLst/>
                <a:latin typeface="+mn-lt"/>
                <a:ea typeface="+mn-ea"/>
                <a:cs typeface="+mn-cs"/>
              </a:rPr>
              <a:t>Students write the preposition which completes the sentence.</a:t>
            </a:r>
          </a:p>
          <a:p>
            <a:pPr marL="228600" indent="-228600" eaLnBrk="1" hangingPunct="1">
              <a:spcBef>
                <a:spcPct val="0"/>
              </a:spcBef>
              <a:buAutoNum type="arabicPeriod"/>
            </a:pPr>
            <a:r>
              <a:rPr lang="en-GB" sz="1200" kern="1200" dirty="0">
                <a:solidFill>
                  <a:schemeClr val="tx1"/>
                </a:solidFill>
                <a:effectLst/>
                <a:latin typeface="+mn-lt"/>
                <a:ea typeface="+mn-ea"/>
                <a:cs typeface="+mn-cs"/>
              </a:rPr>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50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2 minutes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introduce the need to change of article from indefinite article to </a:t>
            </a:r>
            <a:r>
              <a:rPr lang="en-GB" sz="1200" i="1" kern="1200" dirty="0">
                <a:solidFill>
                  <a:schemeClr val="tx1"/>
                </a:solidFill>
                <a:effectLst/>
                <a:latin typeface="+mn-lt"/>
                <a:ea typeface="+mn-ea"/>
                <a:cs typeface="+mn-cs"/>
              </a:rPr>
              <a:t>de</a:t>
            </a:r>
            <a:r>
              <a:rPr lang="en-GB" sz="1200" i="0" kern="1200" dirty="0">
                <a:solidFill>
                  <a:schemeClr val="tx1"/>
                </a:solidFill>
                <a:effectLst/>
                <a:latin typeface="+mn-lt"/>
                <a:ea typeface="+mn-ea"/>
                <a:cs typeface="+mn-cs"/>
              </a:rPr>
              <a:t> when forming negative sentences with </a:t>
            </a:r>
            <a:r>
              <a:rPr lang="en-GB" sz="1200" i="1" kern="1200" dirty="0" err="1">
                <a:solidFill>
                  <a:schemeClr val="tx1"/>
                </a:solidFill>
                <a:effectLst/>
                <a:latin typeface="+mn-lt"/>
                <a:ea typeface="+mn-ea"/>
                <a:cs typeface="+mn-cs"/>
              </a:rPr>
              <a:t>avoir</a:t>
            </a:r>
            <a:r>
              <a:rPr lang="en-GB" sz="120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777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5 minutes</a:t>
            </a:r>
          </a:p>
          <a:p>
            <a:pPr eaLnBrk="1" hangingPunct="1">
              <a:spcBef>
                <a:spcPct val="0"/>
              </a:spcBef>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aural recognition of articles and connecting these with meaning (affirmative or negative). </a:t>
            </a:r>
            <a:r>
              <a:rPr lang="en-GB" sz="1200" i="0" kern="1200" dirty="0">
                <a:solidFill>
                  <a:schemeClr val="tx1"/>
                </a:solidFill>
                <a:effectLst/>
                <a:latin typeface="+mn-lt"/>
                <a:ea typeface="+mn-ea"/>
                <a:cs typeface="+mn-cs"/>
              </a:rPr>
              <a:t>Beeps are added before and after the verb to obscure </a:t>
            </a:r>
            <a:r>
              <a:rPr lang="en-GB" sz="1200" i="1" kern="1200" dirty="0">
                <a:solidFill>
                  <a:schemeClr val="tx1"/>
                </a:solidFill>
                <a:effectLst/>
                <a:latin typeface="+mn-lt"/>
                <a:ea typeface="+mn-ea"/>
                <a:cs typeface="+mn-cs"/>
              </a:rPr>
              <a:t>ne</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pas</a:t>
            </a:r>
            <a:r>
              <a:rPr lang="en-GB" sz="1200" i="0" kern="1200" dirty="0">
                <a:solidFill>
                  <a:schemeClr val="tx1"/>
                </a:solidFill>
                <a:effectLst/>
                <a:latin typeface="+mn-lt"/>
                <a:ea typeface="+mn-ea"/>
                <a:cs typeface="+mn-cs"/>
              </a:rPr>
              <a:t>, so that the article is the only clue.</a:t>
            </a:r>
            <a:endParaRPr lang="en-GB" sz="1200" i="1" kern="1200" dirty="0">
              <a:solidFill>
                <a:schemeClr val="tx1"/>
              </a:solidFill>
              <a:effectLst/>
              <a:latin typeface="+mn-lt"/>
              <a:ea typeface="+mn-ea"/>
              <a:cs typeface="+mn-cs"/>
            </a:endParaRPr>
          </a:p>
          <a:p>
            <a:pPr eaLnBrk="1" hangingPunct="1">
              <a:spcBef>
                <a:spcPct val="0"/>
              </a:spcBef>
            </a:pPr>
            <a:endParaRPr lang="en-GB" sz="1200" i="1" kern="1200" dirty="0">
              <a:solidFill>
                <a:schemeClr val="tx1"/>
              </a:solidFill>
              <a:effectLst/>
              <a:latin typeface="+mn-lt"/>
              <a:ea typeface="+mn-ea"/>
              <a:cs typeface="+mn-cs"/>
            </a:endParaRPr>
          </a:p>
          <a:p>
            <a:pPr eaLnBrk="1" hangingPunct="1">
              <a:spcBef>
                <a:spcPct val="0"/>
              </a:spcBef>
            </a:pPr>
            <a:r>
              <a:rPr lang="en-GB" sz="1200" b="1" i="0" kern="1200" dirty="0">
                <a:solidFill>
                  <a:schemeClr val="tx1"/>
                </a:solidFill>
                <a:effectLst/>
                <a:latin typeface="+mn-lt"/>
                <a:ea typeface="+mn-ea"/>
                <a:cs typeface="+mn-cs"/>
              </a:rPr>
              <a:t>Procedure:</a:t>
            </a:r>
          </a:p>
          <a:p>
            <a:pPr marL="0" indent="0" eaLnBrk="1" hangingPunct="1">
              <a:spcBef>
                <a:spcPct val="0"/>
              </a:spcBef>
              <a:buNone/>
            </a:pPr>
            <a:r>
              <a:rPr lang="en-GB" sz="1200" i="0" kern="1200" dirty="0">
                <a:solidFill>
                  <a:schemeClr val="tx1"/>
                </a:solidFill>
                <a:effectLst/>
                <a:latin typeface="+mn-lt"/>
                <a:ea typeface="+mn-ea"/>
                <a:cs typeface="+mn-cs"/>
              </a:rPr>
              <a:t>1. Students sketch table in their exercise books. </a:t>
            </a:r>
          </a:p>
          <a:p>
            <a:pPr marL="0" indent="0" eaLnBrk="1" hangingPunct="1">
              <a:spcBef>
                <a:spcPct val="0"/>
              </a:spcBef>
              <a:buNone/>
            </a:pPr>
            <a:r>
              <a:rPr lang="en-GB" sz="1200" i="0" kern="1200" dirty="0">
                <a:solidFill>
                  <a:schemeClr val="tx1"/>
                </a:solidFill>
                <a:effectLst/>
                <a:latin typeface="+mn-lt"/>
                <a:ea typeface="+mn-ea"/>
                <a:cs typeface="+mn-cs"/>
              </a:rPr>
              <a:t>2. Click on numbers to hear the audio with </a:t>
            </a:r>
            <a:r>
              <a:rPr lang="en-GB" sz="1200" i="1" kern="1200" dirty="0">
                <a:solidFill>
                  <a:schemeClr val="tx1"/>
                </a:solidFill>
                <a:effectLst/>
                <a:latin typeface="+mn-lt"/>
                <a:ea typeface="+mn-ea"/>
                <a:cs typeface="+mn-cs"/>
              </a:rPr>
              <a:t>a/</a:t>
            </a:r>
            <a:r>
              <a:rPr lang="en-GB" sz="1200" i="1" kern="1200" dirty="0" err="1">
                <a:solidFill>
                  <a:schemeClr val="tx1"/>
                </a:solidFill>
                <a:effectLst/>
                <a:latin typeface="+mn-lt"/>
                <a:ea typeface="+mn-ea"/>
                <a:cs typeface="+mn-cs"/>
              </a:rPr>
              <a:t>n’a</a:t>
            </a:r>
            <a:r>
              <a:rPr lang="en-GB" sz="1200" i="1" kern="1200" dirty="0">
                <a:solidFill>
                  <a:schemeClr val="tx1"/>
                </a:solidFill>
                <a:effectLst/>
                <a:latin typeface="+mn-lt"/>
                <a:ea typeface="+mn-ea"/>
                <a:cs typeface="+mn-cs"/>
              </a:rPr>
              <a:t> pas </a:t>
            </a:r>
            <a:r>
              <a:rPr lang="en-GB" sz="1200" i="0" kern="1200" dirty="0">
                <a:solidFill>
                  <a:schemeClr val="tx1"/>
                </a:solidFill>
                <a:effectLst/>
                <a:latin typeface="+mn-lt"/>
                <a:ea typeface="+mn-ea"/>
                <a:cs typeface="+mn-cs"/>
              </a:rPr>
              <a:t>obscured.</a:t>
            </a:r>
          </a:p>
          <a:p>
            <a:pPr marL="0" indent="0" eaLnBrk="1" hangingPunct="1">
              <a:spcBef>
                <a:spcPct val="0"/>
              </a:spcBef>
              <a:buNone/>
            </a:pPr>
            <a:r>
              <a:rPr lang="en-GB" sz="1200" i="0" kern="1200" dirty="0">
                <a:solidFill>
                  <a:schemeClr val="tx1"/>
                </a:solidFill>
                <a:effectLst/>
                <a:latin typeface="+mn-lt"/>
                <a:ea typeface="+mn-ea"/>
                <a:cs typeface="+mn-cs"/>
              </a:rPr>
              <a:t>3. Using their knowledge of un(e) and de in affirmative and negative sentences, they write the number representing the item in the appropriate column.</a:t>
            </a:r>
          </a:p>
          <a:p>
            <a:pPr marL="0" indent="0" eaLnBrk="1" hangingPunct="1">
              <a:spcBef>
                <a:spcPct val="0"/>
              </a:spcBef>
              <a:buNone/>
            </a:pPr>
            <a:r>
              <a:rPr lang="en-GB" sz="1200" i="0" kern="1200" dirty="0">
                <a:solidFill>
                  <a:schemeClr val="tx1"/>
                </a:solidFill>
                <a:effectLst/>
                <a:latin typeface="+mn-lt"/>
                <a:ea typeface="+mn-ea"/>
                <a:cs typeface="+mn-cs"/>
              </a:rPr>
              <a:t>4. At more advanced levels, students could write the whole word for spelling practice. Alternatively, the pictures could be deleted and the students write the appropriate English words in each column for additional comprehension practice.</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i="0" kern="1200" dirty="0">
                <a:solidFill>
                  <a:schemeClr val="tx1"/>
                </a:solidFill>
                <a:effectLst/>
                <a:latin typeface="+mn-lt"/>
                <a:ea typeface="+mn-ea"/>
                <a:cs typeface="+mn-cs"/>
              </a:rPr>
              <a:t>5. Teachers to elicit answers as complete sentences (</a:t>
            </a:r>
            <a:r>
              <a:rPr lang="en-GB" sz="1200" i="0" kern="1200" dirty="0" err="1">
                <a:solidFill>
                  <a:schemeClr val="tx1"/>
                </a:solidFill>
                <a:effectLst/>
                <a:latin typeface="+mn-lt"/>
                <a:ea typeface="+mn-ea"/>
                <a:cs typeface="+mn-cs"/>
              </a:rPr>
              <a:t>eg.</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‘Elle </a:t>
            </a:r>
            <a:r>
              <a:rPr lang="en-GB" sz="1200" i="1" kern="1200" dirty="0" err="1">
                <a:solidFill>
                  <a:schemeClr val="tx1"/>
                </a:solidFill>
                <a:effectLst/>
                <a:latin typeface="+mn-lt"/>
                <a:ea typeface="+mn-ea"/>
                <a:cs typeface="+mn-cs"/>
              </a:rPr>
              <a:t>n’a</a:t>
            </a:r>
            <a:r>
              <a:rPr lang="en-GB" sz="1200" i="1" kern="1200" dirty="0">
                <a:solidFill>
                  <a:schemeClr val="tx1"/>
                </a:solidFill>
                <a:effectLst/>
                <a:latin typeface="+mn-lt"/>
                <a:ea typeface="+mn-ea"/>
                <a:cs typeface="+mn-cs"/>
              </a:rPr>
              <a:t> pas de </a:t>
            </a:r>
            <a:r>
              <a:rPr lang="en-GB" sz="1200" i="1" kern="1200" dirty="0" err="1">
                <a:solidFill>
                  <a:schemeClr val="tx1"/>
                </a:solidFill>
                <a:effectLst/>
                <a:latin typeface="+mn-lt"/>
                <a:ea typeface="+mn-ea"/>
                <a:cs typeface="+mn-cs"/>
              </a:rPr>
              <a:t>vélo</a:t>
            </a:r>
            <a:r>
              <a:rPr lang="en-GB" sz="1200" i="1" kern="120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 to reinforce the form by asking e.g. ‘A-t-</a:t>
            </a:r>
            <a:r>
              <a:rPr lang="en-GB" sz="1200" i="0" kern="1200" dirty="0" err="1">
                <a:solidFill>
                  <a:schemeClr val="tx1"/>
                </a:solidFill>
                <a:effectLst/>
                <a:latin typeface="+mn-lt"/>
                <a:ea typeface="+mn-ea"/>
                <a:cs typeface="+mn-cs"/>
              </a:rPr>
              <a:t>elle</a:t>
            </a:r>
            <a:r>
              <a:rPr lang="en-GB" sz="1200" i="0" kern="1200" dirty="0">
                <a:solidFill>
                  <a:schemeClr val="tx1"/>
                </a:solidFill>
                <a:effectLst/>
                <a:latin typeface="+mn-lt"/>
                <a:ea typeface="+mn-ea"/>
                <a:cs typeface="+mn-cs"/>
              </a:rPr>
              <a:t> un </a:t>
            </a:r>
            <a:r>
              <a:rPr lang="en-GB" sz="1200" i="0" kern="1200" dirty="0" err="1">
                <a:solidFill>
                  <a:schemeClr val="tx1"/>
                </a:solidFill>
                <a:effectLst/>
                <a:latin typeface="+mn-lt"/>
                <a:ea typeface="+mn-ea"/>
                <a:cs typeface="+mn-cs"/>
              </a:rPr>
              <a:t>vélo</a:t>
            </a:r>
            <a:r>
              <a:rPr lang="en-GB" sz="1200" i="0" kern="1200" dirty="0">
                <a:solidFill>
                  <a:schemeClr val="tx1"/>
                </a:solidFill>
                <a:effectLst/>
                <a:latin typeface="+mn-lt"/>
                <a:ea typeface="+mn-ea"/>
                <a:cs typeface="+mn-cs"/>
              </a:rPr>
              <a:t>?’</a:t>
            </a:r>
          </a:p>
          <a:p>
            <a:pPr marL="0" indent="0" eaLnBrk="1" hangingPunct="1">
              <a:spcBef>
                <a:spcPct val="0"/>
              </a:spcBef>
              <a:buNone/>
            </a:pPr>
            <a:r>
              <a:rPr lang="en-GB" sz="1200" i="0" kern="1200" dirty="0">
                <a:solidFill>
                  <a:schemeClr val="tx1"/>
                </a:solidFill>
                <a:effectLst/>
                <a:latin typeface="+mn-lt"/>
                <a:ea typeface="+mn-ea"/>
                <a:cs typeface="+mn-cs"/>
              </a:rPr>
              <a:t>6. Answers appear on clicks. Full audio (including </a:t>
            </a:r>
            <a:r>
              <a:rPr lang="en-GB" sz="1200" i="1" kern="1200" dirty="0">
                <a:solidFill>
                  <a:schemeClr val="tx1"/>
                </a:solidFill>
                <a:effectLst/>
                <a:latin typeface="+mn-lt"/>
                <a:ea typeface="+mn-ea"/>
                <a:cs typeface="+mn-cs"/>
              </a:rPr>
              <a:t>a/</a:t>
            </a:r>
            <a:r>
              <a:rPr lang="en-GB" sz="1200" i="1" kern="1200" dirty="0" err="1">
                <a:solidFill>
                  <a:schemeClr val="tx1"/>
                </a:solidFill>
                <a:effectLst/>
                <a:latin typeface="+mn-lt"/>
                <a:ea typeface="+mn-ea"/>
                <a:cs typeface="+mn-cs"/>
              </a:rPr>
              <a:t>n’a</a:t>
            </a:r>
            <a:r>
              <a:rPr lang="en-GB" sz="1200" i="1" kern="1200" dirty="0">
                <a:solidFill>
                  <a:schemeClr val="tx1"/>
                </a:solidFill>
                <a:effectLst/>
                <a:latin typeface="+mn-lt"/>
                <a:ea typeface="+mn-ea"/>
                <a:cs typeface="+mn-cs"/>
              </a:rPr>
              <a:t> pas</a:t>
            </a:r>
            <a:r>
              <a:rPr lang="en-GB" sz="1200" i="0" kern="1200" dirty="0">
                <a:solidFill>
                  <a:schemeClr val="tx1"/>
                </a:solidFill>
                <a:effectLst/>
                <a:latin typeface="+mn-lt"/>
                <a:ea typeface="+mn-ea"/>
                <a:cs typeface="+mn-cs"/>
              </a:rPr>
              <a:t>) can be found on the next slide.</a:t>
            </a:r>
          </a:p>
          <a:p>
            <a:pPr eaLnBrk="1" hangingPunct="1">
              <a:spcBef>
                <a:spcPct val="0"/>
              </a:spcBef>
            </a:pPr>
            <a:endParaRPr lang="en-GB" sz="1200" i="0" kern="1200" dirty="0">
              <a:solidFill>
                <a:schemeClr val="tx1"/>
              </a:solidFill>
              <a:effectLst/>
              <a:latin typeface="+mn-lt"/>
              <a:ea typeface="+mn-ea"/>
              <a:cs typeface="+mn-cs"/>
            </a:endParaRPr>
          </a:p>
          <a:p>
            <a:pPr eaLnBrk="1" hangingPunct="1">
              <a:spcBef>
                <a:spcPct val="0"/>
              </a:spcBef>
            </a:pPr>
            <a:r>
              <a:rPr lang="en-GB" sz="1200" b="1" i="0" kern="1200" dirty="0">
                <a:solidFill>
                  <a:schemeClr val="tx1"/>
                </a:solidFill>
                <a:effectLst/>
                <a:latin typeface="+mn-lt"/>
                <a:ea typeface="+mn-ea"/>
                <a:cs typeface="+mn-cs"/>
              </a:rPr>
              <a:t>Transcript</a:t>
            </a:r>
            <a:endParaRPr lang="en-GB" sz="1200" i="0" kern="1200" dirty="0">
              <a:solidFill>
                <a:schemeClr val="tx1"/>
              </a:solidFill>
              <a:effectLst/>
              <a:latin typeface="+mn-lt"/>
              <a:ea typeface="+mn-ea"/>
              <a:cs typeface="+mn-cs"/>
            </a:endParaRP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de </a:t>
            </a:r>
            <a:r>
              <a:rPr lang="en-GB" sz="1200" i="0" kern="1200" dirty="0" err="1">
                <a:solidFill>
                  <a:schemeClr val="tx1"/>
                </a:solidFill>
                <a:effectLst/>
                <a:latin typeface="+mn-lt"/>
                <a:ea typeface="+mn-ea"/>
                <a:cs typeface="+mn-cs"/>
              </a:rPr>
              <a:t>vélo</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un livre.</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un portable.</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de </a:t>
            </a:r>
            <a:r>
              <a:rPr lang="en-GB" sz="1200" i="0" kern="1200" dirty="0" err="1">
                <a:solidFill>
                  <a:schemeClr val="tx1"/>
                </a:solidFill>
                <a:effectLst/>
                <a:latin typeface="+mn-lt"/>
                <a:ea typeface="+mn-ea"/>
                <a:cs typeface="+mn-cs"/>
              </a:rPr>
              <a:t>règle</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un fruit.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un </a:t>
            </a:r>
            <a:r>
              <a:rPr lang="en-GB" sz="1200" i="0" kern="1200" dirty="0" err="1">
                <a:solidFill>
                  <a:schemeClr val="tx1"/>
                </a:solidFill>
                <a:effectLst/>
                <a:latin typeface="+mn-lt"/>
                <a:ea typeface="+mn-ea"/>
                <a:cs typeface="+mn-cs"/>
              </a:rPr>
              <a:t>partenaire</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a:t>
            </a:r>
            <a:r>
              <a:rPr lang="en-GB" sz="1200" i="0" kern="1200" dirty="0" err="1">
                <a:solidFill>
                  <a:schemeClr val="tx1"/>
                </a:solidFill>
                <a:effectLst/>
                <a:latin typeface="+mn-lt"/>
                <a:ea typeface="+mn-ea"/>
                <a:cs typeface="+mn-cs"/>
              </a:rPr>
              <a:t>d’ordinateur</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[beep] de devoirs.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273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i="0" kern="1200" dirty="0">
                <a:solidFill>
                  <a:schemeClr val="tx1"/>
                </a:solidFill>
                <a:effectLst/>
                <a:latin typeface="+mn-lt"/>
                <a:ea typeface="+mn-ea"/>
                <a:cs typeface="+mn-cs"/>
              </a:rPr>
              <a:t>Answers to the activity on the previous slide.</a:t>
            </a:r>
          </a:p>
          <a:p>
            <a:pPr eaLnBrk="1" hangingPunct="1">
              <a:spcBef>
                <a:spcPct val="0"/>
              </a:spcBef>
            </a:pPr>
            <a:endParaRPr lang="en-GB" sz="1200" b="1" i="0" kern="1200" dirty="0">
              <a:solidFill>
                <a:schemeClr val="tx1"/>
              </a:solidFill>
              <a:effectLst/>
              <a:latin typeface="+mn-lt"/>
              <a:ea typeface="+mn-ea"/>
              <a:cs typeface="+mn-cs"/>
            </a:endParaRPr>
          </a:p>
          <a:p>
            <a:pPr eaLnBrk="1" hangingPunct="1">
              <a:spcBef>
                <a:spcPct val="0"/>
              </a:spcBef>
            </a:pPr>
            <a:r>
              <a:rPr lang="en-GB" sz="1200" i="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audio missing – recording in progress</a:t>
            </a:r>
            <a:r>
              <a:rPr lang="en-GB" sz="1200" i="0" kern="1200" dirty="0">
                <a:solidFill>
                  <a:schemeClr val="tx1"/>
                </a:solidFill>
                <a:effectLst/>
                <a:latin typeface="+mn-lt"/>
                <a:ea typeface="+mn-ea"/>
                <a:cs typeface="+mn-cs"/>
              </a:rPr>
              <a:t>]</a:t>
            </a:r>
          </a:p>
          <a:p>
            <a:pPr eaLnBrk="1" hangingPunct="1">
              <a:spcBef>
                <a:spcPct val="0"/>
              </a:spcBef>
            </a:pPr>
            <a:endParaRPr lang="en-GB" sz="1200" i="0" kern="1200" dirty="0">
              <a:solidFill>
                <a:schemeClr val="tx1"/>
              </a:solidFill>
              <a:effectLst/>
              <a:latin typeface="+mn-lt"/>
              <a:ea typeface="+mn-ea"/>
              <a:cs typeface="+mn-cs"/>
            </a:endParaRPr>
          </a:p>
          <a:p>
            <a:pPr eaLnBrk="1" hangingPunct="1">
              <a:spcBef>
                <a:spcPct val="0"/>
              </a:spcBef>
            </a:pPr>
            <a:r>
              <a:rPr lang="en-GB" sz="1200" b="1" i="0" kern="1200" dirty="0">
                <a:solidFill>
                  <a:schemeClr val="tx1"/>
                </a:solidFill>
                <a:effectLst/>
                <a:latin typeface="+mn-lt"/>
                <a:ea typeface="+mn-ea"/>
                <a:cs typeface="+mn-cs"/>
              </a:rPr>
              <a:t>Transcript:</a:t>
            </a:r>
            <a:endParaRPr lang="en-GB" sz="1200" i="0" kern="1200" dirty="0">
              <a:solidFill>
                <a:schemeClr val="tx1"/>
              </a:solidFill>
              <a:effectLst/>
              <a:latin typeface="+mn-lt"/>
              <a:ea typeface="+mn-ea"/>
              <a:cs typeface="+mn-cs"/>
            </a:endParaRP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t>
            </a:r>
            <a:r>
              <a:rPr lang="en-GB" sz="1200" i="0" kern="1200" dirty="0" err="1">
                <a:solidFill>
                  <a:schemeClr val="tx1"/>
                </a:solidFill>
                <a:effectLst/>
                <a:latin typeface="+mn-lt"/>
                <a:ea typeface="+mn-ea"/>
                <a:cs typeface="+mn-cs"/>
              </a:rPr>
              <a:t>n’a</a:t>
            </a:r>
            <a:r>
              <a:rPr lang="en-GB" sz="1200" i="0" kern="1200" dirty="0">
                <a:solidFill>
                  <a:schemeClr val="tx1"/>
                </a:solidFill>
                <a:effectLst/>
                <a:latin typeface="+mn-lt"/>
                <a:ea typeface="+mn-ea"/>
                <a:cs typeface="+mn-cs"/>
              </a:rPr>
              <a:t> pas de </a:t>
            </a:r>
            <a:r>
              <a:rPr lang="en-GB" sz="1200" i="0" kern="1200" dirty="0" err="1">
                <a:solidFill>
                  <a:schemeClr val="tx1"/>
                </a:solidFill>
                <a:effectLst/>
                <a:latin typeface="+mn-lt"/>
                <a:ea typeface="+mn-ea"/>
                <a:cs typeface="+mn-cs"/>
              </a:rPr>
              <a:t>vélo</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 un livre.</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 un portable.</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t>
            </a:r>
            <a:r>
              <a:rPr lang="en-GB" sz="1200" i="0" kern="1200" dirty="0" err="1">
                <a:solidFill>
                  <a:schemeClr val="tx1"/>
                </a:solidFill>
                <a:effectLst/>
                <a:latin typeface="+mn-lt"/>
                <a:ea typeface="+mn-ea"/>
                <a:cs typeface="+mn-cs"/>
              </a:rPr>
              <a:t>n’a</a:t>
            </a:r>
            <a:r>
              <a:rPr lang="en-GB" sz="1200" i="0" kern="1200" dirty="0">
                <a:solidFill>
                  <a:schemeClr val="tx1"/>
                </a:solidFill>
                <a:effectLst/>
                <a:latin typeface="+mn-lt"/>
                <a:ea typeface="+mn-ea"/>
                <a:cs typeface="+mn-cs"/>
              </a:rPr>
              <a:t> pas de </a:t>
            </a:r>
            <a:r>
              <a:rPr lang="en-GB" sz="1200" i="0" kern="1200" dirty="0" err="1">
                <a:solidFill>
                  <a:schemeClr val="tx1"/>
                </a:solidFill>
                <a:effectLst/>
                <a:latin typeface="+mn-lt"/>
                <a:ea typeface="+mn-ea"/>
                <a:cs typeface="+mn-cs"/>
              </a:rPr>
              <a:t>règle</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 un fruit.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 un </a:t>
            </a:r>
            <a:r>
              <a:rPr lang="en-GB" sz="1200" i="0" kern="1200" dirty="0" err="1">
                <a:solidFill>
                  <a:schemeClr val="tx1"/>
                </a:solidFill>
                <a:effectLst/>
                <a:latin typeface="+mn-lt"/>
                <a:ea typeface="+mn-ea"/>
                <a:cs typeface="+mn-cs"/>
              </a:rPr>
              <a:t>partenaire</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t>
            </a:r>
            <a:r>
              <a:rPr lang="en-GB" sz="1200" i="0" kern="1200" dirty="0" err="1">
                <a:solidFill>
                  <a:schemeClr val="tx1"/>
                </a:solidFill>
                <a:effectLst/>
                <a:latin typeface="+mn-lt"/>
                <a:ea typeface="+mn-ea"/>
                <a:cs typeface="+mn-cs"/>
              </a:rPr>
              <a:t>n’a</a:t>
            </a:r>
            <a:r>
              <a:rPr lang="en-GB" sz="1200" i="0" kern="1200" dirty="0">
                <a:solidFill>
                  <a:schemeClr val="tx1"/>
                </a:solidFill>
                <a:effectLst/>
                <a:latin typeface="+mn-lt"/>
                <a:ea typeface="+mn-ea"/>
                <a:cs typeface="+mn-cs"/>
              </a:rPr>
              <a:t> pas </a:t>
            </a:r>
            <a:r>
              <a:rPr lang="en-GB" sz="1200" i="0" kern="1200" dirty="0" err="1">
                <a:solidFill>
                  <a:schemeClr val="tx1"/>
                </a:solidFill>
                <a:effectLst/>
                <a:latin typeface="+mn-lt"/>
                <a:ea typeface="+mn-ea"/>
                <a:cs typeface="+mn-cs"/>
              </a:rPr>
              <a:t>d’ordinateur</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Elle </a:t>
            </a:r>
            <a:r>
              <a:rPr lang="en-GB" sz="1200" i="0" kern="1200" dirty="0" err="1">
                <a:solidFill>
                  <a:schemeClr val="tx1"/>
                </a:solidFill>
                <a:effectLst/>
                <a:latin typeface="+mn-lt"/>
                <a:ea typeface="+mn-ea"/>
                <a:cs typeface="+mn-cs"/>
              </a:rPr>
              <a:t>n’a</a:t>
            </a:r>
            <a:r>
              <a:rPr lang="en-GB" sz="1200" i="0" kern="1200" dirty="0">
                <a:solidFill>
                  <a:schemeClr val="tx1"/>
                </a:solidFill>
                <a:effectLst/>
                <a:latin typeface="+mn-lt"/>
                <a:ea typeface="+mn-ea"/>
                <a:cs typeface="+mn-cs"/>
              </a:rPr>
              <a:t> pas de devoirs.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20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2 minutes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Introduce </a:t>
            </a:r>
            <a:r>
              <a:rPr lang="en-GB" sz="1200" kern="1200" dirty="0">
                <a:solidFill>
                  <a:schemeClr val="tx1"/>
                </a:solidFill>
                <a:effectLst/>
                <a:latin typeface="+mn-lt"/>
                <a:ea typeface="+mn-ea"/>
                <a:cs typeface="+mn-cs"/>
              </a:rPr>
              <a:t>the negation of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y a</a:t>
            </a:r>
            <a:r>
              <a:rPr lang="en-GB" sz="1200" i="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01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5 minutes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Written recognition of articles and connecting these with meaning (affirmative/negative).</a:t>
            </a:r>
            <a:endParaRPr lang="en-GB" sz="1200" i="1" kern="1200" dirty="0">
              <a:solidFill>
                <a:schemeClr val="tx1"/>
              </a:solidFill>
              <a:effectLst/>
              <a:latin typeface="+mn-lt"/>
              <a:ea typeface="+mn-ea"/>
              <a:cs typeface="+mn-cs"/>
            </a:endParaRPr>
          </a:p>
          <a:p>
            <a:pPr eaLnBrk="1" hangingPunct="1">
              <a:spcBef>
                <a:spcPct val="0"/>
              </a:spcBef>
            </a:pPr>
            <a:endParaRPr lang="en-GB" sz="1200" i="0" kern="1200" dirty="0">
              <a:solidFill>
                <a:schemeClr val="tx1"/>
              </a:solidFill>
              <a:effectLst/>
              <a:latin typeface="+mn-lt"/>
              <a:ea typeface="+mn-ea"/>
              <a:cs typeface="+mn-cs"/>
            </a:endParaRPr>
          </a:p>
          <a:p>
            <a:pPr eaLnBrk="1" hangingPunct="1">
              <a:spcBef>
                <a:spcPct val="0"/>
              </a:spcBef>
            </a:pPr>
            <a:r>
              <a:rPr lang="en-GB" sz="1200" b="1" i="0" kern="1200" dirty="0">
                <a:solidFill>
                  <a:schemeClr val="tx1"/>
                </a:solidFill>
                <a:effectLst/>
                <a:latin typeface="+mn-lt"/>
                <a:ea typeface="+mn-ea"/>
                <a:cs typeface="+mn-cs"/>
              </a:rPr>
              <a:t>Procedure:</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Students copy the table in their exercise books and write the nouns in the correct column.</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Answers on next slide.</a:t>
            </a:r>
          </a:p>
          <a:p>
            <a:pPr eaLnBrk="1" hangingPunct="1">
              <a:spcBef>
                <a:spcPct val="0"/>
              </a:spcBef>
            </a:pPr>
            <a:endParaRPr lang="en-GB" sz="1200" i="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Frequency rankings (1 is the most frequent word in French): </a:t>
            </a:r>
          </a:p>
          <a:p>
            <a:pPr eaLnBrk="1" hangingPunct="1">
              <a:spcBef>
                <a:spcPct val="0"/>
              </a:spcBef>
            </a:pPr>
            <a:r>
              <a:rPr lang="en-GB" sz="1200" i="0" kern="1200" dirty="0">
                <a:solidFill>
                  <a:schemeClr val="tx1"/>
                </a:solidFill>
                <a:effectLst/>
                <a:latin typeface="+mn-lt"/>
                <a:ea typeface="+mn-ea"/>
                <a:cs typeface="+mn-cs"/>
              </a:rPr>
              <a:t>village [1295], email [&gt;5000], </a:t>
            </a:r>
            <a:r>
              <a:rPr lang="en-GB" sz="1200" i="0" kern="1200" dirty="0" err="1">
                <a:solidFill>
                  <a:schemeClr val="tx1"/>
                </a:solidFill>
                <a:effectLst/>
                <a:latin typeface="+mn-lt"/>
                <a:ea typeface="+mn-ea"/>
                <a:cs typeface="+mn-cs"/>
              </a:rPr>
              <a:t>touriste</a:t>
            </a:r>
            <a:r>
              <a:rPr lang="en-GB" sz="1200" i="0" kern="1200" dirty="0">
                <a:solidFill>
                  <a:schemeClr val="tx1"/>
                </a:solidFill>
                <a:effectLst/>
                <a:latin typeface="+mn-lt"/>
                <a:ea typeface="+mn-ea"/>
                <a:cs typeface="+mn-cs"/>
              </a:rPr>
              <a:t> [2653], </a:t>
            </a:r>
            <a:r>
              <a:rPr lang="en-GB" sz="1200" i="0" kern="1200" dirty="0" err="1">
                <a:solidFill>
                  <a:schemeClr val="tx1"/>
                </a:solidFill>
                <a:effectLst/>
                <a:latin typeface="+mn-lt"/>
                <a:ea typeface="+mn-ea"/>
                <a:cs typeface="+mn-cs"/>
              </a:rPr>
              <a:t>adulte</a:t>
            </a:r>
            <a:r>
              <a:rPr lang="en-GB" sz="1200" i="0" kern="1200" dirty="0">
                <a:solidFill>
                  <a:schemeClr val="tx1"/>
                </a:solidFill>
                <a:effectLst/>
                <a:latin typeface="+mn-lt"/>
                <a:ea typeface="+mn-ea"/>
                <a:cs typeface="+mn-cs"/>
              </a:rPr>
              <a:t> [1580], </a:t>
            </a:r>
            <a:r>
              <a:rPr lang="en-GB" sz="1200" i="0" kern="1200" dirty="0" err="1">
                <a:solidFill>
                  <a:schemeClr val="tx1"/>
                </a:solidFill>
                <a:effectLst/>
                <a:latin typeface="+mn-lt"/>
                <a:ea typeface="+mn-ea"/>
                <a:cs typeface="+mn-cs"/>
              </a:rPr>
              <a:t>salut</a:t>
            </a:r>
            <a:r>
              <a:rPr lang="en-GB" sz="1200" i="0" kern="1200" dirty="0">
                <a:solidFill>
                  <a:schemeClr val="tx1"/>
                </a:solidFill>
                <a:effectLst/>
                <a:latin typeface="+mn-lt"/>
                <a:ea typeface="+mn-ea"/>
                <a:cs typeface="+mn-cs"/>
              </a:rPr>
              <a:t> [2205], ciao [&gt;5000]</a:t>
            </a: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173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Answers to the activity on the previous slide.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167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5 minutes</a:t>
            </a:r>
          </a:p>
          <a:p>
            <a:pPr eaLnBrk="1" hangingPunct="1">
              <a:spcBef>
                <a:spcPct val="0"/>
              </a:spcBef>
            </a:pPr>
            <a:endParaRPr lang="en-GB" sz="1200" b="1"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written production of </a:t>
            </a:r>
            <a:r>
              <a:rPr lang="en-GB" sz="1200" i="0" kern="1200" dirty="0">
                <a:solidFill>
                  <a:schemeClr val="tx1"/>
                </a:solidFill>
                <a:effectLst/>
                <a:latin typeface="+mn-lt"/>
                <a:ea typeface="+mn-ea"/>
                <a:cs typeface="+mn-cs"/>
              </a:rPr>
              <a:t>affirmative and negative forms of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y a.</a:t>
            </a:r>
            <a:endParaRPr lang="en-GB" sz="1200" b="1" kern="1200" dirty="0">
              <a:solidFill>
                <a:schemeClr val="tx1"/>
              </a:solidFill>
              <a:effectLst/>
              <a:latin typeface="+mn-lt"/>
              <a:ea typeface="+mn-ea"/>
              <a:cs typeface="+mn-cs"/>
            </a:endParaRPr>
          </a:p>
          <a:p>
            <a:pPr eaLnBrk="1" hangingPunct="1">
              <a:spcBef>
                <a:spcPct val="0"/>
              </a:spcBef>
            </a:pPr>
            <a:endParaRPr lang="en-GB" sz="1200" b="1"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Procedure:</a:t>
            </a:r>
          </a:p>
          <a:p>
            <a:pPr marL="228600" indent="-228600" eaLnBrk="1" hangingPunct="1">
              <a:spcBef>
                <a:spcPct val="0"/>
              </a:spcBef>
              <a:buAutoNum type="arabicPeriod"/>
            </a:pPr>
            <a:r>
              <a:rPr lang="en-GB" sz="1200" kern="1200" dirty="0">
                <a:solidFill>
                  <a:schemeClr val="tx1"/>
                </a:solidFill>
                <a:effectLst/>
                <a:latin typeface="+mn-lt"/>
                <a:ea typeface="+mn-ea"/>
                <a:cs typeface="+mn-cs"/>
              </a:rPr>
              <a:t>Students write 1-8 and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y a </a:t>
            </a:r>
            <a:r>
              <a:rPr lang="en-GB" sz="1200" i="0" kern="1200" dirty="0">
                <a:solidFill>
                  <a:schemeClr val="tx1"/>
                </a:solidFill>
                <a:effectLst/>
                <a:latin typeface="+mn-lt"/>
                <a:ea typeface="+mn-ea"/>
                <a:cs typeface="+mn-cs"/>
              </a:rPr>
              <a:t>or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n’y</a:t>
            </a:r>
            <a:r>
              <a:rPr lang="en-GB" sz="1200" i="1" kern="1200" dirty="0">
                <a:solidFill>
                  <a:schemeClr val="tx1"/>
                </a:solidFill>
                <a:effectLst/>
                <a:latin typeface="+mn-lt"/>
                <a:ea typeface="+mn-ea"/>
                <a:cs typeface="+mn-cs"/>
              </a:rPr>
              <a:t> a pas</a:t>
            </a:r>
            <a:r>
              <a:rPr lang="en-GB" sz="1200" i="0" kern="1200" dirty="0">
                <a:solidFill>
                  <a:schemeClr val="tx1"/>
                </a:solidFill>
                <a:effectLst/>
                <a:latin typeface="+mn-lt"/>
                <a:ea typeface="+mn-ea"/>
                <a:cs typeface="+mn-cs"/>
              </a:rPr>
              <a:t>.</a:t>
            </a:r>
          </a:p>
          <a:p>
            <a:pPr marL="228600" indent="-228600" eaLnBrk="1" hangingPunct="1">
              <a:spcBef>
                <a:spcPct val="0"/>
              </a:spcBef>
              <a:buAutoNum type="arabicPeriod"/>
            </a:pPr>
            <a:r>
              <a:rPr lang="en-GB" sz="1200" i="0" kern="1200" dirty="0">
                <a:solidFill>
                  <a:schemeClr val="tx1"/>
                </a:solidFill>
                <a:effectLst/>
                <a:latin typeface="+mn-lt"/>
                <a:ea typeface="+mn-ea"/>
                <a:cs typeface="+mn-cs"/>
              </a:rPr>
              <a:t>Answers on next slide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07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264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Answers to activity on previous slide.</a:t>
            </a:r>
          </a:p>
          <a:p>
            <a:pPr eaLnBrk="1" hangingPunct="1">
              <a:spcBef>
                <a:spcPct val="0"/>
              </a:spcBef>
            </a:pPr>
            <a:endParaRPr lang="en-GB" sz="1200" b="1"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OPTIONAL EXTRA (could be set for homework)</a:t>
            </a:r>
          </a:p>
          <a:p>
            <a:pPr eaLnBrk="1" hangingPunct="1">
              <a:spcBef>
                <a:spcPct val="0"/>
              </a:spcBef>
            </a:pPr>
            <a:endParaRPr lang="en-GB" sz="1200" b="1"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Timing: 10 minutes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L2-L1 translation.</a:t>
            </a:r>
            <a:endParaRPr lang="en-GB" sz="1200" b="1" kern="1200" dirty="0">
              <a:solidFill>
                <a:schemeClr val="tx1"/>
              </a:solidFill>
              <a:effectLst/>
              <a:latin typeface="+mn-lt"/>
              <a:ea typeface="+mn-ea"/>
              <a:cs typeface="+mn-cs"/>
            </a:endParaRPr>
          </a:p>
          <a:p>
            <a:pPr eaLnBrk="1" hangingPunct="1">
              <a:spcBef>
                <a:spcPct val="0"/>
              </a:spcBef>
            </a:pPr>
            <a:endParaRPr lang="en-GB" sz="1200" b="1"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Procedure:</a:t>
            </a:r>
          </a:p>
          <a:p>
            <a:pPr marL="228600" indent="-228600" eaLnBrk="1" hangingPunct="1">
              <a:spcBef>
                <a:spcPct val="0"/>
              </a:spcBef>
              <a:buAutoNum type="arabicPeriod"/>
            </a:pPr>
            <a:r>
              <a:rPr lang="en-GB" sz="1200" kern="1200" dirty="0">
                <a:solidFill>
                  <a:schemeClr val="tx1"/>
                </a:solidFill>
                <a:effectLst/>
                <a:latin typeface="+mn-lt"/>
                <a:ea typeface="+mn-ea"/>
                <a:cs typeface="+mn-cs"/>
              </a:rPr>
              <a:t>Students translate the email into English (suggested translation provided on the next slide). </a:t>
            </a:r>
          </a:p>
          <a:p>
            <a:pPr marL="228600" indent="-228600" eaLnBrk="1" hangingPunct="1">
              <a:spcBef>
                <a:spcPct val="0"/>
              </a:spcBef>
              <a:buAutoNum type="arabicPeriod"/>
            </a:pPr>
            <a:r>
              <a:rPr lang="en-GB" sz="1200" kern="1200" dirty="0">
                <a:solidFill>
                  <a:schemeClr val="tx1"/>
                </a:solidFill>
                <a:effectLst/>
                <a:latin typeface="+mn-lt"/>
                <a:ea typeface="+mn-ea"/>
                <a:cs typeface="+mn-cs"/>
              </a:rPr>
              <a:t>The translation task could be set as additional written homework if time is short.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003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Suggested translation </a:t>
            </a:r>
            <a:r>
              <a:rPr lang="en-GB" sz="1200" kern="1200" dirty="0">
                <a:solidFill>
                  <a:schemeClr val="tx1"/>
                </a:solidFill>
                <a:effectLst/>
                <a:latin typeface="+mn-lt"/>
                <a:ea typeface="+mn-ea"/>
                <a:cs typeface="+mn-cs"/>
              </a:rPr>
              <a:t>(teacher to make clear to students that there are many possible variations, and to elicit possible alternatives).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kern="1200" dirty="0">
                <a:solidFill>
                  <a:schemeClr val="tx1"/>
                </a:solidFill>
                <a:effectLst/>
                <a:latin typeface="+mn-lt"/>
                <a:ea typeface="+mn-ea"/>
                <a:cs typeface="+mn-cs"/>
              </a:rPr>
              <a:t>Attention can be drawn to the French stylistic convention of repeating the subject in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habiter</a:t>
            </a:r>
            <a:r>
              <a:rPr lang="en-GB" sz="1200" i="1" kern="1200" dirty="0">
                <a:solidFill>
                  <a:schemeClr val="tx1"/>
                </a:solidFill>
                <a:effectLst/>
                <a:latin typeface="+mn-lt"/>
                <a:ea typeface="+mn-ea"/>
                <a:cs typeface="+mn-cs"/>
              </a:rPr>
              <a:t> dans le village, </a:t>
            </a:r>
            <a:r>
              <a:rPr lang="en-GB" sz="1200" i="1" kern="1200" dirty="0" err="1">
                <a:solidFill>
                  <a:schemeClr val="tx1"/>
                </a:solidFill>
                <a:effectLst/>
                <a:latin typeface="+mn-lt"/>
                <a:ea typeface="+mn-ea"/>
                <a:cs typeface="+mn-cs"/>
              </a:rPr>
              <a:t>c’est</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and ‘</a:t>
            </a:r>
            <a:r>
              <a:rPr lang="en-GB" sz="1200" i="1" kern="1200" dirty="0" err="1">
                <a:solidFill>
                  <a:schemeClr val="tx1"/>
                </a:solidFill>
                <a:effectLst/>
                <a:latin typeface="+mn-lt"/>
                <a:ea typeface="+mn-ea"/>
                <a:cs typeface="+mn-cs"/>
              </a:rPr>
              <a:t>c’est</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ça</a:t>
            </a:r>
            <a:r>
              <a:rPr lang="en-GB" sz="1200" i="1" kern="1200" dirty="0">
                <a:solidFill>
                  <a:schemeClr val="tx1"/>
                </a:solidFill>
                <a:effectLst/>
                <a:latin typeface="+mn-lt"/>
                <a:ea typeface="+mn-ea"/>
                <a:cs typeface="+mn-cs"/>
              </a:rPr>
              <a:t> mon </a:t>
            </a:r>
            <a:r>
              <a:rPr lang="en-GB" sz="1200" i="1" kern="1200" dirty="0" err="1">
                <a:solidFill>
                  <a:schemeClr val="tx1"/>
                </a:solidFill>
                <a:effectLst/>
                <a:latin typeface="+mn-lt"/>
                <a:ea typeface="+mn-ea"/>
                <a:cs typeface="+mn-cs"/>
              </a:rPr>
              <a:t>rêve</a:t>
            </a:r>
            <a:r>
              <a:rPr lang="en-GB" sz="1200" i="0" kern="1200" dirty="0">
                <a:solidFill>
                  <a:schemeClr val="tx1"/>
                </a:solidFill>
                <a:effectLst/>
                <a:latin typeface="+mn-lt"/>
                <a:ea typeface="+mn-ea"/>
                <a:cs typeface="+mn-cs"/>
              </a:rPr>
              <a:t>’. Note also the suggested freer translation of ‘these days’ for </a:t>
            </a:r>
            <a:r>
              <a:rPr lang="en-GB" sz="1200" i="1" kern="1200" dirty="0" err="1">
                <a:solidFill>
                  <a:schemeClr val="tx1"/>
                </a:solidFill>
                <a:effectLst/>
                <a:latin typeface="+mn-lt"/>
                <a:ea typeface="+mn-ea"/>
                <a:cs typeface="+mn-cs"/>
              </a:rPr>
              <a:t>aujourd’hui</a:t>
            </a:r>
            <a:r>
              <a:rPr lang="en-GB" sz="120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685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a:t>In-class version </a:t>
            </a:r>
            <a:r>
              <a:rPr lang="en-GB" b="0" dirty="0"/>
              <a:t>(NB: a self-study version of this activity can be found on slides 37-39).</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a:t>Timing: 12 minutes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Oral production of affirmative and negative sentences </a:t>
            </a:r>
            <a:r>
              <a:rPr lang="en-GB" sz="1200" kern="1200" dirty="0">
                <a:solidFill>
                  <a:schemeClr val="tx1"/>
                </a:solidFill>
                <a:effectLst/>
                <a:latin typeface="+mn-lt"/>
                <a:ea typeface="+mn-ea"/>
                <a:cs typeface="+mn-cs"/>
              </a:rPr>
              <a:t>with </a:t>
            </a:r>
            <a:r>
              <a:rPr lang="en-GB" sz="1200" i="1" kern="1200" dirty="0" err="1">
                <a:solidFill>
                  <a:schemeClr val="tx1"/>
                </a:solidFill>
                <a:effectLst/>
                <a:latin typeface="+mn-lt"/>
                <a:ea typeface="+mn-ea"/>
                <a:cs typeface="+mn-cs"/>
              </a:rPr>
              <a:t>avoir</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 noun, and this week’s new vocabulary.</a:t>
            </a:r>
            <a:endParaRPr lang="en-GB" sz="1200" kern="1200" dirty="0">
              <a:solidFill>
                <a:schemeClr val="tx1"/>
              </a:solidFill>
              <a:effectLst/>
              <a:latin typeface="+mn-lt"/>
              <a:ea typeface="+mn-ea"/>
              <a:cs typeface="+mn-cs"/>
            </a:endParaRPr>
          </a:p>
          <a:p>
            <a:pPr eaLnBrk="1" hangingPunct="1">
              <a:spcBef>
                <a:spcPct val="0"/>
              </a:spcBef>
            </a:pPr>
            <a:endParaRPr lang="en-GB" sz="1200" i="0" kern="1200" dirty="0">
              <a:solidFill>
                <a:schemeClr val="tx1"/>
              </a:solidFill>
              <a:effectLst/>
              <a:latin typeface="+mn-lt"/>
              <a:ea typeface="+mn-ea"/>
              <a:cs typeface="+mn-cs"/>
            </a:endParaRPr>
          </a:p>
          <a:p>
            <a:pPr eaLnBrk="1" hangingPunct="1">
              <a:spcBef>
                <a:spcPct val="0"/>
              </a:spcBef>
            </a:pPr>
            <a:r>
              <a:rPr lang="en-GB" sz="1200" b="1" i="0" kern="1200" dirty="0">
                <a:solidFill>
                  <a:schemeClr val="tx1"/>
                </a:solidFill>
                <a:effectLst/>
                <a:latin typeface="+mn-lt"/>
                <a:ea typeface="+mn-ea"/>
                <a:cs typeface="+mn-cs"/>
              </a:rPr>
              <a:t>Procedure:</a:t>
            </a:r>
          </a:p>
          <a:p>
            <a:pPr eaLnBrk="1" hangingPunct="1">
              <a:spcBef>
                <a:spcPct val="0"/>
              </a:spcBef>
            </a:pPr>
            <a:r>
              <a:rPr lang="en-GB" sz="1200" i="0" kern="1200" dirty="0">
                <a:solidFill>
                  <a:schemeClr val="tx1"/>
                </a:solidFill>
                <a:effectLst/>
                <a:latin typeface="+mn-lt"/>
                <a:ea typeface="+mn-ea"/>
                <a:cs typeface="+mn-cs"/>
              </a:rPr>
              <a:t>1. Use this slide to model the task.</a:t>
            </a:r>
          </a:p>
          <a:p>
            <a:pPr eaLnBrk="1" hangingPunct="1">
              <a:spcBef>
                <a:spcPct val="0"/>
              </a:spcBef>
            </a:pPr>
            <a:r>
              <a:rPr lang="en-GB" sz="1200" i="0" kern="1200" dirty="0">
                <a:solidFill>
                  <a:schemeClr val="tx1"/>
                </a:solidFill>
                <a:effectLst/>
                <a:latin typeface="+mn-lt"/>
                <a:ea typeface="+mn-ea"/>
                <a:cs typeface="+mn-cs"/>
              </a:rPr>
              <a:t>2. Tell students they will work in pairs to ask and answer questions about different towns, using the role cards provided (slides 33-36).</a:t>
            </a:r>
          </a:p>
          <a:p>
            <a:pPr eaLnBrk="1" hangingPunct="1">
              <a:spcBef>
                <a:spcPct val="0"/>
              </a:spcBef>
            </a:pPr>
            <a:r>
              <a:rPr lang="en-GB" sz="1200" i="0" kern="1200" dirty="0">
                <a:solidFill>
                  <a:schemeClr val="tx1"/>
                </a:solidFill>
                <a:effectLst/>
                <a:latin typeface="+mn-lt"/>
                <a:ea typeface="+mn-ea"/>
                <a:cs typeface="+mn-cs"/>
              </a:rPr>
              <a:t>3. Either print the </a:t>
            </a:r>
            <a:r>
              <a:rPr lang="en-GB" sz="1200" i="0" kern="1200" dirty="0" err="1">
                <a:solidFill>
                  <a:schemeClr val="tx1"/>
                </a:solidFill>
                <a:effectLst/>
                <a:latin typeface="+mn-lt"/>
                <a:ea typeface="+mn-ea"/>
                <a:cs typeface="+mn-cs"/>
              </a:rPr>
              <a:t>rolecards</a:t>
            </a:r>
            <a:r>
              <a:rPr lang="en-GB" sz="1200" i="0" kern="1200" dirty="0">
                <a:solidFill>
                  <a:schemeClr val="tx1"/>
                </a:solidFill>
                <a:effectLst/>
                <a:latin typeface="+mn-lt"/>
                <a:ea typeface="+mn-ea"/>
                <a:cs typeface="+mn-cs"/>
              </a:rPr>
              <a:t> (we four role cards per page) or have students sketch the grids on slides 33 and 35.</a:t>
            </a:r>
          </a:p>
          <a:p>
            <a:pPr eaLnBrk="1" hangingPunct="1">
              <a:spcBef>
                <a:spcPct val="0"/>
              </a:spcBef>
            </a:pPr>
            <a:r>
              <a:rPr lang="en-GB" sz="1200" i="0" kern="1200" dirty="0">
                <a:solidFill>
                  <a:schemeClr val="tx1"/>
                </a:solidFill>
                <a:effectLst/>
                <a:latin typeface="+mn-lt"/>
                <a:ea typeface="+mn-ea"/>
                <a:cs typeface="+mn-cs"/>
              </a:rPr>
              <a:t>4. Display the slide with the map. Partner B faces the board, partner A turns away from the board.</a:t>
            </a:r>
          </a:p>
          <a:p>
            <a:pPr eaLnBrk="1" hangingPunct="1">
              <a:spcBef>
                <a:spcPct val="0"/>
              </a:spcBef>
            </a:pPr>
            <a:r>
              <a:rPr lang="en-GB" sz="1200" i="0" kern="1200" dirty="0">
                <a:solidFill>
                  <a:schemeClr val="tx1"/>
                </a:solidFill>
                <a:effectLst/>
                <a:latin typeface="+mn-lt"/>
                <a:ea typeface="+mn-ea"/>
                <a:cs typeface="+mn-cs"/>
              </a:rPr>
              <a:t>5. Partner A asks questions with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y a </a:t>
            </a:r>
            <a:r>
              <a:rPr lang="en-GB" sz="1200" i="0" kern="1200" dirty="0">
                <a:solidFill>
                  <a:schemeClr val="tx1"/>
                </a:solidFill>
                <a:effectLst/>
                <a:latin typeface="+mn-lt"/>
                <a:ea typeface="+mn-ea"/>
                <a:cs typeface="+mn-cs"/>
              </a:rPr>
              <a:t>about the places on their </a:t>
            </a:r>
            <a:r>
              <a:rPr lang="en-GB" sz="1200" i="0" kern="1200" dirty="0" err="1">
                <a:solidFill>
                  <a:schemeClr val="tx1"/>
                </a:solidFill>
                <a:effectLst/>
                <a:latin typeface="+mn-lt"/>
                <a:ea typeface="+mn-ea"/>
                <a:cs typeface="+mn-cs"/>
              </a:rPr>
              <a:t>rolecard</a:t>
            </a:r>
            <a:r>
              <a:rPr lang="en-GB" sz="1200" i="0" kern="1200" dirty="0">
                <a:solidFill>
                  <a:schemeClr val="tx1"/>
                </a:solidFill>
                <a:effectLst/>
                <a:latin typeface="+mn-lt"/>
                <a:ea typeface="+mn-ea"/>
                <a:cs typeface="+mn-cs"/>
              </a:rPr>
              <a:t> using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y a </a:t>
            </a:r>
            <a:r>
              <a:rPr lang="en-GB" sz="1200" i="0" kern="1200" dirty="0">
                <a:solidFill>
                  <a:schemeClr val="tx1"/>
                </a:solidFill>
                <a:effectLst/>
                <a:latin typeface="+mn-lt"/>
                <a:ea typeface="+mn-ea"/>
                <a:cs typeface="+mn-cs"/>
              </a:rPr>
              <a:t>with raised intonation.</a:t>
            </a:r>
          </a:p>
          <a:p>
            <a:pPr eaLnBrk="1" hangingPunct="1">
              <a:spcBef>
                <a:spcPct val="0"/>
              </a:spcBef>
            </a:pPr>
            <a:r>
              <a:rPr lang="en-GB" sz="1200" i="0" kern="1200" dirty="0">
                <a:solidFill>
                  <a:schemeClr val="tx1"/>
                </a:solidFill>
                <a:effectLst/>
                <a:latin typeface="+mn-lt"/>
                <a:ea typeface="+mn-ea"/>
                <a:cs typeface="+mn-cs"/>
              </a:rPr>
              <a:t>6. Partner B responds with an affirmative sentence or a negative sentence, taking care to use the correct article. For affirmative sentences, partner B gives more information using prepositions.</a:t>
            </a:r>
          </a:p>
          <a:p>
            <a:pPr eaLnBrk="1" hangingPunct="1">
              <a:spcBef>
                <a:spcPct val="0"/>
              </a:spcBef>
            </a:pPr>
            <a:r>
              <a:rPr lang="en-GB" sz="1200" i="0" kern="1200" dirty="0">
                <a:solidFill>
                  <a:schemeClr val="tx1"/>
                </a:solidFill>
                <a:effectLst/>
                <a:latin typeface="+mn-lt"/>
                <a:ea typeface="+mn-ea"/>
                <a:cs typeface="+mn-cs"/>
              </a:rPr>
              <a:t>7. Partners swap roles and repeat steps 5 and 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075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431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510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518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63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Self-study version </a:t>
            </a:r>
            <a:r>
              <a:rPr lang="en-GB" b="0" dirty="0"/>
              <a:t>(NB: an in-class version of this activity can be found on slides 32-36).</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a:t>
            </a:r>
            <a:r>
              <a:rPr lang="en-GB" b="0" dirty="0"/>
              <a:t>: </a:t>
            </a:r>
            <a:r>
              <a:rPr lang="en-GB" b="1" dirty="0"/>
              <a:t>10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Procedure:</a:t>
            </a:r>
          </a:p>
          <a:p>
            <a:pPr marL="228600" indent="-228600" eaLnBrk="1" hangingPunct="1">
              <a:spcBef>
                <a:spcPct val="0"/>
              </a:spcBef>
              <a:buAutoNum type="arabicPeriod"/>
            </a:pPr>
            <a:r>
              <a:rPr lang="en-GB" sz="1200" b="0" kern="1200" dirty="0">
                <a:solidFill>
                  <a:schemeClr val="tx1"/>
                </a:solidFill>
                <a:effectLst/>
                <a:latin typeface="+mn-lt"/>
                <a:ea typeface="+mn-ea"/>
                <a:cs typeface="+mn-cs"/>
              </a:rPr>
              <a:t>Students listen to the questions and say their answers using the role card on slide 38.</a:t>
            </a:r>
          </a:p>
          <a:p>
            <a:pPr marL="228600" indent="-228600" eaLnBrk="1" hangingPunct="1">
              <a:spcBef>
                <a:spcPct val="0"/>
              </a:spcBef>
              <a:buAutoNum type="arabicPeriod"/>
            </a:pPr>
            <a:r>
              <a:rPr lang="en-GB" sz="1200" b="0" kern="1200" dirty="0">
                <a:solidFill>
                  <a:schemeClr val="tx1"/>
                </a:solidFill>
                <a:effectLst/>
                <a:latin typeface="+mn-lt"/>
                <a:ea typeface="+mn-ea"/>
                <a:cs typeface="+mn-cs"/>
              </a:rPr>
              <a:t>They check their answers on slide 39.</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224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a:t>
            </a:r>
            <a:r>
              <a:rPr lang="en-GB" sz="1200" kern="1200" dirty="0" err="1">
                <a:solidFill>
                  <a:schemeClr val="tx1"/>
                </a:solidFill>
                <a:effectLst/>
                <a:latin typeface="+mn-lt"/>
                <a:ea typeface="+mn-ea"/>
                <a:cs typeface="+mn-cs"/>
              </a:rPr>
              <a:t>aéroport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café </a:t>
            </a:r>
            <a:r>
              <a:rPr lang="en-GB" sz="1200" i="1" kern="1200" dirty="0">
                <a:solidFill>
                  <a:schemeClr val="tx1"/>
                </a:solidFill>
                <a:effectLst/>
                <a:latin typeface="+mn-lt"/>
                <a:ea typeface="+mn-ea"/>
                <a:cs typeface="+mn-cs"/>
              </a:rPr>
              <a:t>chez Alain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a:t>
            </a:r>
            <a:r>
              <a:rPr lang="en-GB" sz="1200" kern="1200" dirty="0" err="1">
                <a:solidFill>
                  <a:schemeClr val="tx1"/>
                </a:solidFill>
                <a:effectLst/>
                <a:latin typeface="+mn-lt"/>
                <a:ea typeface="+mn-ea"/>
                <a:cs typeface="+mn-cs"/>
              </a:rPr>
              <a:t>cinéma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a:t>
            </a:r>
            <a:r>
              <a:rPr lang="en-GB" sz="1200" kern="1200" dirty="0" err="1">
                <a:solidFill>
                  <a:schemeClr val="tx1"/>
                </a:solidFill>
                <a:effectLst/>
                <a:latin typeface="+mn-lt"/>
                <a:ea typeface="+mn-ea"/>
                <a:cs typeface="+mn-cs"/>
              </a:rPr>
              <a:t>hôtel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île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plage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rue Victor Hugo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université</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endParaRPr lang="en-GB" sz="1200" kern="1200" dirty="0">
              <a:solidFill>
                <a:schemeClr val="tx1"/>
              </a:solidFill>
              <a:effectLst/>
              <a:latin typeface="+mn-lt"/>
              <a:ea typeface="+mn-ea"/>
              <a:cs typeface="+mn-cs"/>
            </a:endParaRPr>
          </a:p>
          <a:p>
            <a:pPr marL="228600" indent="-228600" eaLnBrk="1" hangingPunct="1">
              <a:spcBef>
                <a:spcPct val="0"/>
              </a:spcBef>
              <a:buAutoNum type="arabicPeriod"/>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252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buNone/>
            </a:pPr>
            <a:r>
              <a:rPr lang="en-GB"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a:t>
            </a:r>
            <a:r>
              <a:rPr lang="en-GB" sz="1200" kern="1200" dirty="0" err="1">
                <a:solidFill>
                  <a:schemeClr val="tx1"/>
                </a:solidFill>
                <a:effectLst/>
                <a:latin typeface="+mn-lt"/>
                <a:ea typeface="+mn-ea"/>
                <a:cs typeface="+mn-cs"/>
              </a:rPr>
              <a:t>aéroport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café </a:t>
            </a:r>
            <a:r>
              <a:rPr lang="en-GB" sz="1200" i="1" kern="1200" dirty="0">
                <a:solidFill>
                  <a:schemeClr val="tx1"/>
                </a:solidFill>
                <a:effectLst/>
                <a:latin typeface="+mn-lt"/>
                <a:ea typeface="+mn-ea"/>
                <a:cs typeface="+mn-cs"/>
              </a:rPr>
              <a:t>chez Alain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a:t>
            </a:r>
            <a:r>
              <a:rPr lang="en-GB" sz="1200" kern="1200" dirty="0" err="1">
                <a:solidFill>
                  <a:schemeClr val="tx1"/>
                </a:solidFill>
                <a:effectLst/>
                <a:latin typeface="+mn-lt"/>
                <a:ea typeface="+mn-ea"/>
                <a:cs typeface="+mn-cs"/>
              </a:rPr>
              <a:t>cinéma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un </a:t>
            </a:r>
            <a:r>
              <a:rPr lang="en-GB" sz="1200" kern="1200" dirty="0" err="1">
                <a:solidFill>
                  <a:schemeClr val="tx1"/>
                </a:solidFill>
                <a:effectLst/>
                <a:latin typeface="+mn-lt"/>
                <a:ea typeface="+mn-ea"/>
                <a:cs typeface="+mn-cs"/>
              </a:rPr>
              <a:t>hôtel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île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plage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rue Victor Hugo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a:p>
            <a:pPr marL="228600" indent="-228600" eaLnBrk="1" hangingPunct="1">
              <a:spcBef>
                <a:spcPct val="0"/>
              </a:spcBef>
              <a:buAutoNum type="arabicPeriod"/>
            </a:pPr>
            <a:r>
              <a:rPr lang="en-GB" sz="1200" kern="1200" dirty="0">
                <a:solidFill>
                  <a:schemeClr val="tx1"/>
                </a:solidFill>
                <a:effectLst/>
                <a:latin typeface="+mn-lt"/>
                <a:ea typeface="+mn-ea"/>
                <a:cs typeface="+mn-cs"/>
              </a:rPr>
              <a:t>Il y a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université</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ici</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9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9777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dirty="0"/>
              <a:t> </a:t>
            </a:r>
            <a:r>
              <a:rPr lang="en-GB" b="1" dirty="0"/>
              <a:t>negation with </a:t>
            </a:r>
            <a:r>
              <a:rPr lang="en-GB" b="1" i="1" dirty="0"/>
              <a:t>ne</a:t>
            </a:r>
            <a:r>
              <a:rPr lang="en-GB" b="1" dirty="0"/>
              <a:t> </a:t>
            </a:r>
            <a:r>
              <a:rPr lang="en-GB" b="1" i="0" dirty="0"/>
              <a:t>[verb]</a:t>
            </a:r>
            <a:r>
              <a:rPr lang="en-GB" b="1" i="1" dirty="0"/>
              <a:t> de</a:t>
            </a:r>
            <a:r>
              <a:rPr lang="en-GB" b="1" dirty="0"/>
              <a:t> + noun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negation with </a:t>
            </a:r>
            <a:r>
              <a:rPr lang="en-GB" b="1" i="1" dirty="0"/>
              <a:t>ne </a:t>
            </a:r>
            <a:r>
              <a:rPr lang="en-GB" b="1" i="0" dirty="0"/>
              <a:t>[</a:t>
            </a:r>
            <a:r>
              <a:rPr lang="en-GB" b="1" i="0" dirty="0" err="1"/>
              <a:t>avoir</a:t>
            </a:r>
            <a:r>
              <a:rPr lang="en-GB" b="1" i="0" dirty="0"/>
              <a:t>] </a:t>
            </a:r>
            <a:r>
              <a:rPr lang="en-GB" b="1" i="1" dirty="0"/>
              <a:t>de</a:t>
            </a:r>
            <a:r>
              <a:rPr lang="en-GB" b="1" dirty="0"/>
              <a:t> + noun including </a:t>
            </a:r>
            <a:r>
              <a:rPr lang="en-GB" b="1" i="1" dirty="0"/>
              <a:t>(</a:t>
            </a:r>
            <a:r>
              <a:rPr lang="en-GB" b="1" i="1" dirty="0" err="1"/>
              <a:t>il</a:t>
            </a:r>
            <a:r>
              <a:rPr lang="en-GB" b="1" i="1" dirty="0"/>
              <a:t> y a)</a:t>
            </a:r>
            <a:endParaRPr lang="en-GB" sz="1200" b="1"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7.3.1.5 (introduce) </a:t>
            </a:r>
            <a:r>
              <a:rPr lang="fr-FR" dirty="0">
                <a:solidFill>
                  <a:srgbClr val="000000"/>
                </a:solidFill>
                <a:latin typeface="Century Gothic" panose="020B0502020202020204" pitchFamily="34" charset="0"/>
              </a:rPr>
              <a:t>café [1886], cinéma [1623], plage [2693], rue [598], devant [198], derrière [805], entre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7.3.1.2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devenir</a:t>
            </a:r>
            <a:r>
              <a:rPr lang="en-GB" sz="1200" b="0" i="0" u="none" strike="noStrike" kern="1200" cap="none" baseline="0" dirty="0">
                <a:solidFill>
                  <a:schemeClr val="tx1"/>
                </a:solidFill>
                <a:effectLst/>
                <a:latin typeface="+mn-lt"/>
                <a:ea typeface="Calibri"/>
                <a:cs typeface="Calibri"/>
                <a:sym typeface="Calibri"/>
              </a:rPr>
              <a:t> [162], </a:t>
            </a:r>
            <a:r>
              <a:rPr lang="en-GB" sz="1200" b="0" i="0" u="none" strike="noStrike" kern="1200" cap="none" baseline="0" dirty="0" err="1">
                <a:solidFill>
                  <a:schemeClr val="tx1"/>
                </a:solidFill>
                <a:effectLst/>
                <a:latin typeface="+mn-lt"/>
                <a:ea typeface="Calibri"/>
                <a:cs typeface="Calibri"/>
                <a:sym typeface="Calibri"/>
              </a:rPr>
              <a:t>revenir</a:t>
            </a:r>
            <a:r>
              <a:rPr lang="en-GB" sz="1200" b="0" i="0" u="none" strike="noStrike" kern="1200" cap="none" baseline="0" dirty="0">
                <a:solidFill>
                  <a:schemeClr val="tx1"/>
                </a:solidFill>
                <a:effectLst/>
                <a:latin typeface="+mn-lt"/>
                <a:ea typeface="Calibri"/>
                <a:cs typeface="Calibri"/>
                <a:sym typeface="Calibri"/>
              </a:rPr>
              <a:t> [184], </a:t>
            </a:r>
            <a:r>
              <a:rPr lang="fr-FR" sz="1200" b="0" i="0" u="none" strike="noStrike" kern="1200" cap="none" dirty="0">
                <a:solidFill>
                  <a:schemeClr val="tx1"/>
                </a:solidFill>
                <a:effectLst/>
                <a:latin typeface="+mn-lt"/>
                <a:ea typeface="Calibri"/>
                <a:cs typeface="Calibri"/>
                <a:sym typeface="Calibri"/>
              </a:rPr>
              <a:t>sors [309], sort [309], sortir [309], venir [88], viens [88], vient [88], 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 important [215], algérien [4163], algérienne [4163], Algérie [n/a], Alger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aéroport [2113], étranger [305], hôtel [1774], île [1245], université [1192], États-Unis [n/a], rarement [2535], souvent [287]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production of SSC [</a:t>
            </a:r>
            <a:r>
              <a:rPr lang="en-GB" b="0" dirty="0" err="1"/>
              <a:t>ch</a:t>
            </a:r>
            <a:r>
              <a:rPr lang="en-GB" b="0" dirty="0"/>
              <a:t>]. Consolidation of the idea that there is only on possible pronunciation of SSC [</a:t>
            </a:r>
            <a:r>
              <a:rPr lang="en-GB" b="0" dirty="0" err="1"/>
              <a:t>ch</a:t>
            </a:r>
            <a:r>
              <a:rPr lang="en-GB" b="0" dirty="0"/>
              <a:t>] in French, whereas there are two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 say the words</a:t>
            </a:r>
            <a:r>
              <a:rPr lang="en-US" dirty="0"/>
              <a:t> (which featured in the listening task in lesson 1) in pairs, each choosing a word from a different side, then swapping sides.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Students check each others’ pronunciation, trying to get the longest ‘rally’ of correct pronunciations.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The teacher circulates to check that students are drawing on their existing knowledge of French SSCs to pronounce the words accurately and avoid L1 interference.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Before beginning the task, teacher to remind students: </a:t>
            </a:r>
            <a:r>
              <a:rPr lang="en-US" b="1" dirty="0"/>
              <a:t>two</a:t>
            </a:r>
            <a:r>
              <a:rPr lang="en-US" b="0" dirty="0"/>
              <a:t> pronunciations in English, </a:t>
            </a:r>
            <a:r>
              <a:rPr lang="en-US" b="1" dirty="0"/>
              <a:t>one</a:t>
            </a:r>
            <a:r>
              <a:rPr lang="en-US" b="0" dirty="0"/>
              <a:t> pronunciation in French.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43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1 minutes </a:t>
            </a:r>
            <a:r>
              <a:rPr lang="en-GB" sz="1200" b="0" kern="1200" dirty="0">
                <a:solidFill>
                  <a:schemeClr val="tx1"/>
                </a:solidFill>
                <a:effectLst/>
                <a:latin typeface="+mn-lt"/>
                <a:ea typeface="+mn-ea"/>
                <a:cs typeface="+mn-cs"/>
              </a:rPr>
              <a:t>(3 slides)</a:t>
            </a:r>
            <a:endParaRPr lang="en-GB" sz="1200" b="1" kern="1200" dirty="0">
              <a:solidFill>
                <a:schemeClr val="tx1"/>
              </a:solidFill>
              <a:effectLst/>
              <a:latin typeface="+mn-lt"/>
              <a:ea typeface="+mn-ea"/>
              <a:cs typeface="+mn-cs"/>
            </a:endParaRP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Oral production of the prepositions from this week’s vocabulary set.</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Procedure:</a:t>
            </a:r>
          </a:p>
          <a:p>
            <a:pPr marL="228600" indent="-228600" eaLnBrk="1" hangingPunct="1">
              <a:spcBef>
                <a:spcPct val="0"/>
              </a:spcBef>
              <a:buAutoNum type="arabicPeriod"/>
            </a:pPr>
            <a:r>
              <a:rPr lang="en-GB" sz="1200" kern="1200" dirty="0">
                <a:solidFill>
                  <a:schemeClr val="tx1"/>
                </a:solidFill>
                <a:effectLst/>
                <a:latin typeface="+mn-lt"/>
                <a:ea typeface="+mn-ea"/>
                <a:cs typeface="+mn-cs"/>
              </a:rPr>
              <a:t>Teacher elicits the answer by asking e.g. ‘</a:t>
            </a:r>
            <a:r>
              <a:rPr lang="en-GB" sz="1200" kern="1200" dirty="0" err="1">
                <a:solidFill>
                  <a:schemeClr val="tx1"/>
                </a:solidFill>
                <a:effectLst/>
                <a:latin typeface="+mn-lt"/>
                <a:ea typeface="+mn-ea"/>
                <a:cs typeface="+mn-cs"/>
              </a:rPr>
              <a:t>Où</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Michel?’</a:t>
            </a: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give a choral response. NB: The names have been carefully chosen to offer further practice of this week’s SSC [</a:t>
            </a:r>
            <a:r>
              <a:rPr lang="en-GB" sz="1200" kern="1200" dirty="0" err="1">
                <a:solidFill>
                  <a:schemeClr val="tx1"/>
                </a:solidFill>
                <a:effectLst/>
                <a:latin typeface="+mn-lt"/>
                <a:ea typeface="+mn-ea"/>
                <a:cs typeface="+mn-cs"/>
              </a:rPr>
              <a:t>ch</a:t>
            </a:r>
            <a:r>
              <a:rPr lang="en-GB" sz="1200" kern="1200" dirty="0">
                <a:solidFill>
                  <a:schemeClr val="tx1"/>
                </a:solidFill>
                <a:effectLst/>
                <a:latin typeface="+mn-lt"/>
                <a:ea typeface="+mn-ea"/>
                <a:cs typeface="+mn-cs"/>
              </a:rPr>
              <a:t>], so watch out for this in pronunciation.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60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850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565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3 minutes </a:t>
            </a:r>
            <a:r>
              <a:rPr lang="en-GB" sz="1200" b="0" kern="1200" dirty="0">
                <a:solidFill>
                  <a:schemeClr val="tx1"/>
                </a:solidFill>
                <a:effectLst/>
                <a:latin typeface="+mn-lt"/>
                <a:ea typeface="+mn-ea"/>
                <a:cs typeface="+mn-cs"/>
              </a:rPr>
              <a:t>(3 slides)</a:t>
            </a:r>
            <a:endParaRPr lang="en-GB" sz="1200" b="1" kern="1200" dirty="0">
              <a:solidFill>
                <a:schemeClr val="tx1"/>
              </a:solidFill>
              <a:effectLst/>
              <a:latin typeface="+mn-lt"/>
              <a:ea typeface="+mn-ea"/>
              <a:cs typeface="+mn-cs"/>
            </a:endParaRP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Written production of the prepositions from this week’s vocabulary set.</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Procedure:</a:t>
            </a:r>
          </a:p>
          <a:p>
            <a:pPr marL="228600" indent="-228600" eaLnBrk="1" hangingPunct="1">
              <a:spcBef>
                <a:spcPct val="0"/>
              </a:spcBef>
              <a:buAutoNum type="arabicPeriod"/>
            </a:pPr>
            <a:r>
              <a:rPr lang="en-GB" sz="1200" b="0" kern="1200" dirty="0">
                <a:solidFill>
                  <a:schemeClr val="tx1"/>
                </a:solidFill>
                <a:effectLst/>
                <a:latin typeface="+mn-lt"/>
                <a:ea typeface="+mn-ea"/>
                <a:cs typeface="+mn-cs"/>
              </a:rPr>
              <a:t>Students respond to the question in written form.</a:t>
            </a:r>
          </a:p>
          <a:p>
            <a:pPr marL="228600" indent="-228600" eaLnBrk="1" hangingPunct="1">
              <a:spcBef>
                <a:spcPct val="0"/>
              </a:spcBef>
              <a:buAutoNum type="arabicPeriod"/>
            </a:pPr>
            <a:r>
              <a:rPr lang="en-GB" sz="1200" b="0" kern="1200" dirty="0">
                <a:solidFill>
                  <a:schemeClr val="tx1"/>
                </a:solidFill>
                <a:effectLst/>
                <a:latin typeface="+mn-lt"/>
                <a:ea typeface="+mn-ea"/>
                <a:cs typeface="+mn-cs"/>
              </a:rPr>
              <a:t>Click to reveal a solution.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534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016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172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dirty="0"/>
              <a:t>Timing:</a:t>
            </a:r>
            <a:r>
              <a:rPr lang="en-GB" dirty="0"/>
              <a:t> </a:t>
            </a:r>
            <a:r>
              <a:rPr lang="en-GB" b="1" dirty="0"/>
              <a:t>3 minutes</a:t>
            </a:r>
          </a:p>
          <a:p>
            <a:pPr eaLnBrk="1" hangingPunct="1">
              <a:spcBef>
                <a:spcPct val="0"/>
              </a:spcBef>
            </a:pPr>
            <a:endParaRPr lang="en-GB" dirty="0"/>
          </a:p>
          <a:p>
            <a:pPr eaLnBrk="1" hangingPunct="1">
              <a:spcBef>
                <a:spcPct val="0"/>
              </a:spcBef>
            </a:pPr>
            <a:r>
              <a:rPr lang="en-GB" b="1" dirty="0"/>
              <a:t>Aim: </a:t>
            </a:r>
            <a:r>
              <a:rPr lang="en-GB" b="0" dirty="0"/>
              <a:t>Written recall </a:t>
            </a:r>
            <a:r>
              <a:rPr lang="en-GB" dirty="0"/>
              <a:t>of the nouns in this week’s new and revisited vocabulary sets.</a:t>
            </a:r>
          </a:p>
          <a:p>
            <a:pPr eaLnBrk="1" hangingPunct="1">
              <a:spcBef>
                <a:spcPct val="0"/>
              </a:spcBef>
            </a:pPr>
            <a:endParaRPr lang="en-GB" dirty="0"/>
          </a:p>
          <a:p>
            <a:pPr eaLnBrk="1" hangingPunct="1">
              <a:spcBef>
                <a:spcPct val="0"/>
              </a:spcBef>
            </a:pPr>
            <a:r>
              <a:rPr lang="en-GB" b="1" dirty="0"/>
              <a:t>Procedure:</a:t>
            </a:r>
          </a:p>
          <a:p>
            <a:pPr marL="228600" indent="-228600" eaLnBrk="1" hangingPunct="1">
              <a:spcBef>
                <a:spcPct val="0"/>
              </a:spcBef>
              <a:buAutoNum type="arabicPeriod"/>
            </a:pPr>
            <a:r>
              <a:rPr lang="en-GB" dirty="0"/>
              <a:t>Students sketch two boxes in books/on whiteboard. </a:t>
            </a:r>
          </a:p>
          <a:p>
            <a:pPr marL="228600" indent="-228600" eaLnBrk="1" hangingPunct="1">
              <a:spcBef>
                <a:spcPct val="0"/>
              </a:spcBef>
              <a:buAutoNum type="arabicPeriod"/>
            </a:pPr>
            <a:r>
              <a:rPr lang="en-GB" dirty="0"/>
              <a:t>Students categorise nouns</a:t>
            </a:r>
            <a:r>
              <a:rPr lang="en-GB" baseline="0" dirty="0"/>
              <a:t> by gender and write them from memory</a:t>
            </a:r>
            <a:r>
              <a:rPr lang="en-GB" dirty="0"/>
              <a:t>.</a:t>
            </a:r>
          </a:p>
          <a:p>
            <a:pPr marL="228600" indent="-228600" eaLnBrk="1" hangingPunct="1">
              <a:spcBef>
                <a:spcPct val="0"/>
              </a:spcBef>
              <a:buAutoNum type="arabicPeriod"/>
            </a:pPr>
            <a:r>
              <a:rPr lang="en-GB" dirty="0"/>
              <a:t>Teacher to ask which article is needed in front of each one. Ensure students are confident with the contraction le/la -&gt; l’ – where is this needed?</a:t>
            </a:r>
          </a:p>
          <a:p>
            <a:pPr marL="228600" indent="-228600" eaLnBrk="1" hangingPunct="1">
              <a:spcBef>
                <a:spcPct val="0"/>
              </a:spcBef>
              <a:buAutoNum type="arabicPeriod"/>
            </a:pPr>
            <a:r>
              <a:rPr lang="en-GB" dirty="0"/>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92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1 minute</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Oral recall of </a:t>
            </a:r>
            <a:r>
              <a:rPr lang="en-GB" sz="1200" kern="1200" dirty="0">
                <a:solidFill>
                  <a:schemeClr val="tx1"/>
                </a:solidFill>
                <a:effectLst/>
                <a:latin typeface="+mn-lt"/>
                <a:ea typeface="+mn-ea"/>
                <a:cs typeface="+mn-cs"/>
              </a:rPr>
              <a:t>the masculine nouns.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GB" sz="1200" kern="1200" dirty="0">
                <a:solidFill>
                  <a:schemeClr val="tx1"/>
                </a:solidFill>
                <a:effectLst/>
                <a:latin typeface="+mn-lt"/>
                <a:ea typeface="+mn-ea"/>
                <a:cs typeface="+mn-cs"/>
              </a:rPr>
              <a:t>First, say the French, in order from left to right. Answers revealed on clicks.</a:t>
            </a: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GB" sz="1200" kern="1200" dirty="0">
                <a:solidFill>
                  <a:schemeClr val="tx1"/>
                </a:solidFill>
                <a:effectLst/>
                <a:latin typeface="+mn-lt"/>
                <a:ea typeface="+mn-ea"/>
                <a:cs typeface="+mn-cs"/>
              </a:rPr>
              <a:t>On more clicks, the French words disappear randomly one by one and students say the French again. </a:t>
            </a: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GB" sz="1200" kern="1200" dirty="0">
                <a:solidFill>
                  <a:schemeClr val="tx1"/>
                </a:solidFill>
                <a:effectLst/>
                <a:latin typeface="+mn-lt"/>
                <a:ea typeface="+mn-ea"/>
                <a:cs typeface="+mn-cs"/>
              </a:rPr>
              <a:t>Since these words are near-cognates, teacher to listen carefully to ensure that words are being pronounced according to French SSCs.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276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754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b="1" kern="1200" dirty="0">
                <a:solidFill>
                  <a:schemeClr val="tx1"/>
                </a:solidFill>
                <a:effectLst/>
                <a:latin typeface="+mn-lt"/>
                <a:ea typeface="+mn-ea"/>
                <a:cs typeface="+mn-cs"/>
              </a:rPr>
              <a:t>Timing: 1 minute</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Written recall </a:t>
            </a:r>
            <a:r>
              <a:rPr lang="en-GB" sz="1200" kern="1200" dirty="0">
                <a:solidFill>
                  <a:schemeClr val="tx1"/>
                </a:solidFill>
                <a:effectLst/>
                <a:latin typeface="+mn-lt"/>
                <a:ea typeface="+mn-ea"/>
                <a:cs typeface="+mn-cs"/>
              </a:rPr>
              <a:t>of the feminine nouns.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GB" sz="1200" kern="1200" dirty="0">
                <a:solidFill>
                  <a:schemeClr val="tx1"/>
                </a:solidFill>
                <a:effectLst/>
                <a:latin typeface="+mn-lt"/>
                <a:ea typeface="+mn-ea"/>
                <a:cs typeface="+mn-cs"/>
              </a:rPr>
              <a:t>First, say the French, in order from left to right. Answers revealed on clicks.</a:t>
            </a:r>
          </a:p>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GB" sz="1200" kern="1200" dirty="0">
                <a:solidFill>
                  <a:schemeClr val="tx1"/>
                </a:solidFill>
                <a:effectLst/>
                <a:latin typeface="+mn-lt"/>
                <a:ea typeface="+mn-ea"/>
                <a:cs typeface="+mn-cs"/>
              </a:rPr>
              <a:t>On more clicks, the French words disappear randomly one by one and students say the French again.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352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2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Review </a:t>
            </a:r>
            <a:r>
              <a:rPr lang="en-GB" sz="1200" kern="1200" dirty="0">
                <a:solidFill>
                  <a:schemeClr val="tx1"/>
                </a:solidFill>
                <a:effectLst/>
                <a:latin typeface="+mn-lt"/>
                <a:ea typeface="+mn-ea"/>
                <a:cs typeface="+mn-cs"/>
              </a:rPr>
              <a:t>negation with </a:t>
            </a:r>
            <a:r>
              <a:rPr lang="en-GB" sz="1200" kern="1200" dirty="0" err="1">
                <a:solidFill>
                  <a:schemeClr val="tx1"/>
                </a:solidFill>
                <a:effectLst/>
                <a:latin typeface="+mn-lt"/>
                <a:ea typeface="+mn-ea"/>
                <a:cs typeface="+mn-cs"/>
              </a:rPr>
              <a:t>avoir</a:t>
            </a:r>
            <a:r>
              <a:rPr lang="en-GB" sz="1200" kern="1200" dirty="0">
                <a:solidFill>
                  <a:schemeClr val="tx1"/>
                </a:solidFill>
                <a:effectLst/>
                <a:latin typeface="+mn-lt"/>
                <a:ea typeface="+mn-ea"/>
                <a:cs typeface="+mn-cs"/>
              </a:rPr>
              <a:t> + indefinite article, in contrast to the definite article.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933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Timing: 5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Written production of affirmative sentences with </a:t>
            </a:r>
            <a:r>
              <a:rPr lang="en-GB" sz="1200" kern="1200" dirty="0">
                <a:solidFill>
                  <a:schemeClr val="tx1"/>
                </a:solidFill>
                <a:effectLst/>
                <a:latin typeface="+mn-lt"/>
                <a:ea typeface="+mn-ea"/>
                <a:cs typeface="+mn-cs"/>
              </a:rPr>
              <a:t>definite and indefinite articles, and contrasting these with negative forms. </a:t>
            </a:r>
            <a:r>
              <a:rPr lang="en-GB" sz="1200" i="1" kern="1200" dirty="0" err="1">
                <a:solidFill>
                  <a:schemeClr val="tx1"/>
                </a:solidFill>
                <a:effectLst/>
                <a:latin typeface="+mn-lt"/>
                <a:ea typeface="+mn-ea"/>
                <a:cs typeface="+mn-cs"/>
              </a:rPr>
              <a:t>Avoir</a:t>
            </a:r>
            <a:r>
              <a:rPr lang="en-GB" sz="1200" i="0" kern="1200" dirty="0">
                <a:solidFill>
                  <a:schemeClr val="tx1"/>
                </a:solidFill>
                <a:effectLst/>
                <a:latin typeface="+mn-lt"/>
                <a:ea typeface="+mn-ea"/>
                <a:cs typeface="+mn-cs"/>
              </a:rPr>
              <a:t> only is used at this stage to focus attention on the articles.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kern="1200" dirty="0">
                <a:solidFill>
                  <a:schemeClr val="tx1"/>
                </a:solidFill>
                <a:effectLst/>
                <a:latin typeface="+mn-lt"/>
                <a:ea typeface="+mn-ea"/>
                <a:cs typeface="+mn-cs"/>
              </a:rPr>
              <a:t>Students write 1-8 and choose the correct article to complete the affirmative sentence.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kern="1200" dirty="0">
                <a:solidFill>
                  <a:schemeClr val="tx1"/>
                </a:solidFill>
                <a:effectLst/>
                <a:latin typeface="+mn-lt"/>
                <a:ea typeface="+mn-ea"/>
                <a:cs typeface="+mn-cs"/>
              </a:rPr>
              <a:t>Answers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355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Timing</a:t>
            </a:r>
            <a:r>
              <a:rPr lang="en-GB" sz="1200" i="0" kern="1200" dirty="0">
                <a:solidFill>
                  <a:schemeClr val="tx1"/>
                </a:solidFill>
                <a:effectLst/>
                <a:latin typeface="+mn-lt"/>
                <a:ea typeface="+mn-ea"/>
                <a:cs typeface="+mn-cs"/>
                <a:sym typeface="Wingdings" panose="05000000000000000000" pitchFamily="2" charset="2"/>
              </a:rPr>
              <a:t>: </a:t>
            </a:r>
            <a:r>
              <a:rPr lang="en-GB" sz="1200" b="1" i="0" kern="1200" dirty="0">
                <a:solidFill>
                  <a:schemeClr val="tx1"/>
                </a:solidFill>
                <a:effectLst/>
                <a:latin typeface="+mn-lt"/>
                <a:ea typeface="+mn-ea"/>
                <a:cs typeface="+mn-cs"/>
                <a:sym typeface="Wingdings" panose="05000000000000000000" pitchFamily="2" charset="2"/>
              </a:rPr>
              <a:t>1 minute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introduce the application of the </a:t>
            </a:r>
            <a:r>
              <a:rPr lang="en-GB" sz="1200" kern="1200" dirty="0">
                <a:solidFill>
                  <a:schemeClr val="tx1"/>
                </a:solidFill>
                <a:effectLst/>
                <a:latin typeface="+mn-lt"/>
                <a:ea typeface="+mn-ea"/>
                <a:cs typeface="+mn-cs"/>
              </a:rPr>
              <a:t>the indefinite article </a:t>
            </a:r>
            <a:r>
              <a:rPr lang="en-GB" sz="1200" kern="1200" dirty="0">
                <a:solidFill>
                  <a:schemeClr val="tx1"/>
                </a:solidFill>
                <a:effectLst/>
                <a:latin typeface="+mn-lt"/>
                <a:ea typeface="+mn-ea"/>
                <a:cs typeface="+mn-cs"/>
                <a:sym typeface="Wingdings" panose="05000000000000000000" pitchFamily="2" charset="2"/>
              </a:rPr>
              <a:t> </a:t>
            </a:r>
            <a:r>
              <a:rPr lang="en-GB" sz="1200" i="1" kern="1200" dirty="0">
                <a:solidFill>
                  <a:schemeClr val="tx1"/>
                </a:solidFill>
                <a:effectLst/>
                <a:latin typeface="+mn-lt"/>
                <a:ea typeface="+mn-ea"/>
                <a:cs typeface="+mn-cs"/>
                <a:sym typeface="Wingdings" panose="05000000000000000000" pitchFamily="2" charset="2"/>
              </a:rPr>
              <a:t>de</a:t>
            </a:r>
            <a:r>
              <a:rPr lang="en-GB" sz="1200" kern="1200" dirty="0">
                <a:solidFill>
                  <a:schemeClr val="tx1"/>
                </a:solidFill>
                <a:effectLst/>
                <a:latin typeface="+mn-lt"/>
                <a:ea typeface="+mn-ea"/>
                <a:cs typeface="+mn-cs"/>
                <a:sym typeface="Wingdings" panose="05000000000000000000" pitchFamily="2" charset="2"/>
              </a:rPr>
              <a:t> rule to verbs other than </a:t>
            </a:r>
            <a:r>
              <a:rPr lang="en-GB" sz="1200" i="1" kern="1200" dirty="0" err="1">
                <a:solidFill>
                  <a:schemeClr val="tx1"/>
                </a:solidFill>
                <a:effectLst/>
                <a:latin typeface="+mn-lt"/>
                <a:ea typeface="+mn-ea"/>
                <a:cs typeface="+mn-cs"/>
                <a:sym typeface="Wingdings" panose="05000000000000000000" pitchFamily="2" charset="2"/>
              </a:rPr>
              <a:t>avoir</a:t>
            </a:r>
            <a:r>
              <a:rPr lang="en-GB" sz="1200" i="1" kern="1200" dirty="0">
                <a:solidFill>
                  <a:schemeClr val="tx1"/>
                </a:solidFill>
                <a:effectLst/>
                <a:latin typeface="+mn-lt"/>
                <a:ea typeface="+mn-ea"/>
                <a:cs typeface="+mn-cs"/>
                <a:sym typeface="Wingdings" panose="05000000000000000000" pitchFamily="2" charset="2"/>
              </a:rPr>
              <a:t> </a:t>
            </a:r>
            <a:r>
              <a:rPr lang="en-GB" sz="1200" i="0" kern="1200" dirty="0">
                <a:solidFill>
                  <a:schemeClr val="tx1"/>
                </a:solidFill>
                <a:effectLst/>
                <a:latin typeface="+mn-lt"/>
                <a:ea typeface="+mn-ea"/>
                <a:cs typeface="+mn-cs"/>
                <a:sym typeface="Wingdings" panose="05000000000000000000" pitchFamily="2" charset="2"/>
              </a:rPr>
              <a:t>and </a:t>
            </a:r>
            <a:r>
              <a:rPr lang="en-GB" sz="1200" i="1" kern="1200" dirty="0" err="1">
                <a:solidFill>
                  <a:schemeClr val="tx1"/>
                </a:solidFill>
                <a:effectLst/>
                <a:latin typeface="+mn-lt"/>
                <a:ea typeface="+mn-ea"/>
                <a:cs typeface="+mn-cs"/>
                <a:sym typeface="Wingdings" panose="05000000000000000000" pitchFamily="2" charset="2"/>
              </a:rPr>
              <a:t>être</a:t>
            </a:r>
            <a:r>
              <a:rPr lang="en-GB" sz="1200" i="0" kern="1200" dirty="0">
                <a:solidFill>
                  <a:schemeClr val="tx1"/>
                </a:solidFill>
                <a:effectLst/>
                <a:latin typeface="+mn-lt"/>
                <a:ea typeface="+mn-ea"/>
                <a:cs typeface="+mn-cs"/>
                <a:sym typeface="Wingdings" panose="05000000000000000000" pitchFamily="2" charset="2"/>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212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Timing: 5 minutes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b="1"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aural recognition of articles and connecting these with meaning (affirmative or negative). </a:t>
            </a:r>
            <a:r>
              <a:rPr lang="en-GB" sz="1200" i="0" kern="1200" dirty="0">
                <a:solidFill>
                  <a:schemeClr val="tx1"/>
                </a:solidFill>
                <a:effectLst/>
                <a:latin typeface="+mn-lt"/>
                <a:ea typeface="+mn-ea"/>
                <a:cs typeface="+mn-cs"/>
              </a:rPr>
              <a:t>Beeps are added before and after the verb to obscure </a:t>
            </a:r>
            <a:r>
              <a:rPr lang="en-GB" sz="1200" i="1" kern="1200" dirty="0">
                <a:solidFill>
                  <a:schemeClr val="tx1"/>
                </a:solidFill>
                <a:effectLst/>
                <a:latin typeface="+mn-lt"/>
                <a:ea typeface="+mn-ea"/>
                <a:cs typeface="+mn-cs"/>
              </a:rPr>
              <a:t>ne</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pas</a:t>
            </a:r>
            <a:r>
              <a:rPr lang="en-GB" sz="1200" i="0" kern="1200" dirty="0">
                <a:solidFill>
                  <a:schemeClr val="tx1"/>
                </a:solidFill>
                <a:effectLst/>
                <a:latin typeface="+mn-lt"/>
                <a:ea typeface="+mn-ea"/>
                <a:cs typeface="+mn-cs"/>
              </a:rPr>
              <a:t>, so that the article is the only clue.</a:t>
            </a:r>
          </a:p>
          <a:p>
            <a:pPr eaLnBrk="1" hangingPunct="1">
              <a:spcBef>
                <a:spcPct val="0"/>
              </a:spcBef>
            </a:pPr>
            <a:endParaRPr lang="en-GB" sz="1200" i="1" kern="1200" dirty="0">
              <a:solidFill>
                <a:schemeClr val="tx1"/>
              </a:solidFill>
              <a:effectLst/>
              <a:latin typeface="+mn-lt"/>
              <a:ea typeface="+mn-ea"/>
              <a:cs typeface="+mn-cs"/>
            </a:endParaRPr>
          </a:p>
          <a:p>
            <a:pPr eaLnBrk="1" hangingPunct="1">
              <a:spcBef>
                <a:spcPct val="0"/>
              </a:spcBef>
            </a:pPr>
            <a:r>
              <a:rPr lang="en-GB" sz="1200" b="1" i="0" kern="1200" dirty="0">
                <a:solidFill>
                  <a:schemeClr val="tx1"/>
                </a:solidFill>
                <a:effectLst/>
                <a:latin typeface="+mn-lt"/>
                <a:ea typeface="+mn-ea"/>
                <a:cs typeface="+mn-cs"/>
              </a:rPr>
              <a:t>Procedure:</a:t>
            </a:r>
          </a:p>
          <a:p>
            <a:pPr marL="0" indent="0" eaLnBrk="1" hangingPunct="1">
              <a:spcBef>
                <a:spcPct val="0"/>
              </a:spcBef>
              <a:buNone/>
            </a:pPr>
            <a:r>
              <a:rPr lang="en-GB" sz="1200" i="0" kern="1200" dirty="0">
                <a:solidFill>
                  <a:schemeClr val="tx1"/>
                </a:solidFill>
                <a:effectLst/>
                <a:latin typeface="+mn-lt"/>
                <a:ea typeface="+mn-ea"/>
                <a:cs typeface="+mn-cs"/>
              </a:rPr>
              <a:t>1. Click on numbers to hear the audio with the affirmative or negative form of the verb obscured.</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i="0" kern="1200" dirty="0">
                <a:solidFill>
                  <a:schemeClr val="tx1"/>
                </a:solidFill>
                <a:effectLst/>
                <a:latin typeface="+mn-lt"/>
                <a:ea typeface="+mn-ea"/>
                <a:cs typeface="+mn-cs"/>
              </a:rPr>
              <a:t>2. Students write 1-8 and using their knowledge of </a:t>
            </a:r>
            <a:r>
              <a:rPr lang="en-GB" sz="1200" i="1" kern="1200" dirty="0">
                <a:solidFill>
                  <a:schemeClr val="tx1"/>
                </a:solidFill>
                <a:effectLst/>
                <a:latin typeface="+mn-lt"/>
                <a:ea typeface="+mn-ea"/>
                <a:cs typeface="+mn-cs"/>
              </a:rPr>
              <a:t>un(e)/des </a:t>
            </a:r>
            <a:r>
              <a:rPr lang="en-GB" sz="1200" i="0" kern="1200" dirty="0">
                <a:solidFill>
                  <a:schemeClr val="tx1"/>
                </a:solidFill>
                <a:effectLst/>
                <a:latin typeface="+mn-lt"/>
                <a:ea typeface="+mn-ea"/>
                <a:cs typeface="+mn-cs"/>
              </a:rPr>
              <a:t>and</a:t>
            </a:r>
            <a:r>
              <a:rPr lang="en-GB" sz="1200" i="1" kern="1200" dirty="0">
                <a:solidFill>
                  <a:schemeClr val="tx1"/>
                </a:solidFill>
                <a:effectLst/>
                <a:latin typeface="+mn-lt"/>
                <a:ea typeface="+mn-ea"/>
                <a:cs typeface="+mn-cs"/>
              </a:rPr>
              <a:t> de </a:t>
            </a:r>
            <a:r>
              <a:rPr lang="en-GB" sz="1200" i="0" kern="1200" dirty="0">
                <a:solidFill>
                  <a:schemeClr val="tx1"/>
                </a:solidFill>
                <a:effectLst/>
                <a:latin typeface="+mn-lt"/>
                <a:ea typeface="+mn-ea"/>
                <a:cs typeface="+mn-cs"/>
              </a:rPr>
              <a:t>in affirmative and negative sentences to decide what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mn-cs"/>
              </a:rPr>
              <a:t> is and isn’t doing.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mn-cs"/>
              </a:rPr>
              <a:t>3. </a:t>
            </a:r>
            <a:r>
              <a:rPr lang="en-GB" sz="1200" i="0" kern="1200" dirty="0">
                <a:solidFill>
                  <a:schemeClr val="tx1"/>
                </a:solidFill>
                <a:effectLst/>
                <a:latin typeface="+mn-lt"/>
                <a:ea typeface="+mn-ea"/>
                <a:cs typeface="+mn-cs"/>
              </a:rPr>
              <a:t>Teachers to elicit answers as complete sentences (</a:t>
            </a:r>
            <a:r>
              <a:rPr lang="en-GB" sz="1200" i="0" kern="1200" dirty="0" err="1">
                <a:solidFill>
                  <a:schemeClr val="tx1"/>
                </a:solidFill>
                <a:effectLst/>
                <a:latin typeface="+mn-lt"/>
                <a:ea typeface="+mn-ea"/>
                <a:cs typeface="+mn-cs"/>
              </a:rPr>
              <a:t>eg.</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t>
            </a:r>
            <a:r>
              <a:rPr lang="fr-FR" sz="1200" i="1" kern="1200" dirty="0">
                <a:solidFill>
                  <a:schemeClr val="tx1"/>
                </a:solidFill>
                <a:effectLst/>
                <a:latin typeface="+mn-lt"/>
                <a:ea typeface="+mn-ea"/>
                <a:cs typeface="+mn-cs"/>
              </a:rPr>
              <a:t>Elle ne trouve pas d’activités intéressantes</a:t>
            </a:r>
            <a:r>
              <a:rPr lang="fr-FR" sz="1200"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to reinforce the form by asking e.g. ‘</a:t>
            </a:r>
            <a:r>
              <a:rPr lang="en-GB" sz="1200" i="0" kern="1200" dirty="0" err="1">
                <a:solidFill>
                  <a:schemeClr val="tx1"/>
                </a:solidFill>
                <a:effectLst/>
                <a:latin typeface="+mn-lt"/>
                <a:ea typeface="+mn-ea"/>
                <a:cs typeface="+mn-cs"/>
              </a:rPr>
              <a:t>Trouve</a:t>
            </a:r>
            <a:r>
              <a:rPr lang="en-GB" sz="1200" i="0" kern="1200" dirty="0">
                <a:solidFill>
                  <a:schemeClr val="tx1"/>
                </a:solidFill>
                <a:effectLst/>
                <a:latin typeface="+mn-lt"/>
                <a:ea typeface="+mn-ea"/>
                <a:cs typeface="+mn-cs"/>
              </a:rPr>
              <a:t>-t-</a:t>
            </a:r>
            <a:r>
              <a:rPr lang="en-GB" sz="1200" i="0" kern="1200" dirty="0" err="1">
                <a:solidFill>
                  <a:schemeClr val="tx1"/>
                </a:solidFill>
                <a:effectLst/>
                <a:latin typeface="+mn-lt"/>
                <a:ea typeface="+mn-ea"/>
                <a:cs typeface="+mn-cs"/>
              </a:rPr>
              <a:t>elle</a:t>
            </a:r>
            <a:r>
              <a:rPr lang="en-GB" sz="1200" i="0" kern="120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des activités intéressantes</a:t>
            </a:r>
            <a:r>
              <a:rPr lang="en-GB" sz="120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i="0" kern="1200" dirty="0">
                <a:solidFill>
                  <a:schemeClr val="tx1"/>
                </a:solidFill>
                <a:effectLst/>
                <a:latin typeface="+mn-lt"/>
                <a:ea typeface="+mn-ea"/>
                <a:cs typeface="+mn-cs"/>
              </a:rPr>
              <a:t>4. Answers revealed on clicks. Full audio (including affirmative or negative verb forms) can be found on the next slide.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Transcript</a:t>
            </a:r>
            <a:endParaRPr lang="en-GB" sz="1200" i="0" kern="1200" dirty="0">
              <a:solidFill>
                <a:schemeClr val="tx1"/>
              </a:solidFill>
              <a:effectLst/>
              <a:latin typeface="+mn-lt"/>
              <a:ea typeface="+mn-ea"/>
              <a:cs typeface="+mn-cs"/>
              <a:sym typeface="Wingdings" panose="05000000000000000000" pitchFamily="2" charset="2"/>
            </a:endParaRPr>
          </a:p>
          <a:p>
            <a:pPr marL="228600" indent="-228600">
              <a:buFont typeface="+mj-lt"/>
              <a:buAutoNum type="arabicPeriod"/>
            </a:pPr>
            <a:r>
              <a:rPr lang="fr-FR" sz="1200" kern="1200" dirty="0">
                <a:solidFill>
                  <a:schemeClr val="tx1"/>
                </a:solidFill>
                <a:effectLst/>
                <a:latin typeface="+mn-lt"/>
                <a:ea typeface="+mn-ea"/>
                <a:cs typeface="+mn-cs"/>
              </a:rPr>
              <a:t>Elle [ne] trouve [pas] d’activités intéressantes.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 demande [-] des idées.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[ne] fait [pas] d’effort.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 regarde [-] un film.</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 écoute [-] un podcast.</a:t>
            </a:r>
          </a:p>
          <a:p>
            <a:pPr marL="228600" indent="-228600">
              <a:buFont typeface="+mj-lt"/>
              <a:buAutoNum type="arabicPeriod"/>
            </a:pPr>
            <a:r>
              <a:rPr lang="fr-FR" sz="1200" kern="1200" dirty="0">
                <a:solidFill>
                  <a:schemeClr val="tx1"/>
                </a:solidFill>
                <a:effectLst/>
                <a:latin typeface="+mn-lt"/>
                <a:ea typeface="+mn-ea"/>
                <a:cs typeface="+mn-cs"/>
              </a:rPr>
              <a:t>Elle [ne] fait [pas] de fête.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[ne] mange [pas] de pizza.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 fait [-] une erreur.</a:t>
            </a:r>
          </a:p>
          <a:p>
            <a:pPr marL="0" indent="0">
              <a:buFont typeface="+mj-lt"/>
              <a:buNone/>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b="1" baseline="0" dirty="0"/>
              <a:t>Word frequency (1 is the most frequent word in French): </a:t>
            </a:r>
            <a:br>
              <a:rPr lang="en-GB" baseline="0" dirty="0"/>
            </a:br>
            <a:r>
              <a:rPr lang="en-GB" sz="1200" i="1" kern="1200" dirty="0">
                <a:solidFill>
                  <a:schemeClr val="tx1"/>
                </a:solidFill>
                <a:effectLst/>
                <a:latin typeface="+mn-lt"/>
                <a:ea typeface="+mn-ea"/>
                <a:cs typeface="+mn-cs"/>
              </a:rPr>
              <a:t>podcast </a:t>
            </a:r>
            <a:r>
              <a:rPr lang="en-GB" sz="1200" i="0" kern="1200" dirty="0">
                <a:solidFill>
                  <a:schemeClr val="tx1"/>
                </a:solidFill>
                <a:effectLst/>
                <a:latin typeface="+mn-lt"/>
                <a:ea typeface="+mn-ea"/>
                <a:cs typeface="+mn-cs"/>
              </a:rPr>
              <a:t>[&gt;5000] , </a:t>
            </a:r>
            <a:r>
              <a:rPr lang="en-GB" sz="1200" i="1" kern="1200" dirty="0">
                <a:solidFill>
                  <a:schemeClr val="tx1"/>
                </a:solidFill>
                <a:effectLst/>
                <a:latin typeface="+mn-lt"/>
                <a:ea typeface="+mn-ea"/>
                <a:cs typeface="+mn-cs"/>
              </a:rPr>
              <a:t>pizza </a:t>
            </a:r>
            <a:r>
              <a:rPr lang="en-GB" sz="1200" i="0" kern="1200" dirty="0">
                <a:solidFill>
                  <a:schemeClr val="tx1"/>
                </a:solidFill>
                <a:effectLst/>
                <a:latin typeface="+mn-lt"/>
                <a:ea typeface="+mn-ea"/>
                <a:cs typeface="+mn-cs"/>
              </a:rPr>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821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Answers to the activity on the previous slide.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Transcript:</a:t>
            </a:r>
            <a:endParaRPr lang="en-GB" sz="1200" i="0" kern="1200" dirty="0">
              <a:solidFill>
                <a:schemeClr val="tx1"/>
              </a:solidFill>
              <a:effectLst/>
              <a:latin typeface="+mn-lt"/>
              <a:ea typeface="+mn-ea"/>
              <a:cs typeface="+mn-cs"/>
              <a:sym typeface="Wingdings" panose="05000000000000000000" pitchFamily="2" charset="2"/>
            </a:endParaRPr>
          </a:p>
          <a:p>
            <a:pPr marL="228600" indent="-228600">
              <a:buFont typeface="+mj-lt"/>
              <a:buAutoNum type="arabicPeriod"/>
            </a:pPr>
            <a:r>
              <a:rPr lang="fr-FR" sz="1200" kern="1200" dirty="0">
                <a:solidFill>
                  <a:schemeClr val="tx1"/>
                </a:solidFill>
                <a:effectLst/>
                <a:latin typeface="+mn-lt"/>
                <a:ea typeface="+mn-ea"/>
                <a:cs typeface="+mn-cs"/>
              </a:rPr>
              <a:t>Elle ne trouve pas d’activités intéressantes.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demande des idées.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ne fait pas d’effort.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regarde un film.</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écoute un podcast.</a:t>
            </a:r>
          </a:p>
          <a:p>
            <a:pPr marL="228600" indent="-228600">
              <a:buFont typeface="+mj-lt"/>
              <a:buAutoNum type="arabicPeriod"/>
            </a:pPr>
            <a:r>
              <a:rPr lang="fr-FR" sz="1200" kern="1200" dirty="0">
                <a:solidFill>
                  <a:schemeClr val="tx1"/>
                </a:solidFill>
                <a:effectLst/>
                <a:latin typeface="+mn-lt"/>
                <a:ea typeface="+mn-ea"/>
                <a:cs typeface="+mn-cs"/>
              </a:rPr>
              <a:t>Elle ne fait pas de fête.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ne mange pas de pizza.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fait une erreur.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432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Timing: 2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Aim: </a:t>
            </a:r>
            <a:r>
              <a:rPr lang="en-GB" sz="1200" b="0" i="0" kern="1200" dirty="0">
                <a:solidFill>
                  <a:schemeClr val="tx1"/>
                </a:solidFill>
                <a:effectLst/>
                <a:latin typeface="+mn-lt"/>
                <a:ea typeface="+mn-ea"/>
                <a:cs typeface="+mn-cs"/>
                <a:sym typeface="Wingdings" panose="05000000000000000000" pitchFamily="2" charset="2"/>
              </a:rPr>
              <a:t>Introduce </a:t>
            </a:r>
            <a:r>
              <a:rPr lang="en-GB" sz="1200" i="0" kern="1200" dirty="0" err="1">
                <a:solidFill>
                  <a:schemeClr val="tx1"/>
                </a:solidFill>
                <a:effectLst/>
                <a:latin typeface="+mn-lt"/>
                <a:ea typeface="+mn-ea"/>
                <a:cs typeface="+mn-cs"/>
                <a:sym typeface="Wingdings" panose="05000000000000000000" pitchFamily="2" charset="2"/>
              </a:rPr>
              <a:t>être</a:t>
            </a:r>
            <a:r>
              <a:rPr lang="en-GB" sz="1200" i="0" kern="1200" dirty="0">
                <a:solidFill>
                  <a:schemeClr val="tx1"/>
                </a:solidFill>
                <a:effectLst/>
                <a:latin typeface="+mn-lt"/>
                <a:ea typeface="+mn-ea"/>
                <a:cs typeface="+mn-cs"/>
                <a:sym typeface="Wingdings" panose="05000000000000000000" pitchFamily="2" charset="2"/>
              </a:rPr>
              <a:t> as an exception to the indefinite article  </a:t>
            </a:r>
            <a:r>
              <a:rPr lang="en-GB" sz="1200" i="1" kern="1200" dirty="0">
                <a:solidFill>
                  <a:schemeClr val="tx1"/>
                </a:solidFill>
                <a:effectLst/>
                <a:latin typeface="+mn-lt"/>
                <a:ea typeface="+mn-ea"/>
                <a:cs typeface="+mn-cs"/>
                <a:sym typeface="Wingdings" panose="05000000000000000000" pitchFamily="2" charset="2"/>
              </a:rPr>
              <a:t>de</a:t>
            </a:r>
            <a:r>
              <a:rPr lang="en-GB" sz="1200" i="0" kern="1200" dirty="0">
                <a:solidFill>
                  <a:schemeClr val="tx1"/>
                </a:solidFill>
                <a:effectLst/>
                <a:latin typeface="+mn-lt"/>
                <a:ea typeface="+mn-ea"/>
                <a:cs typeface="+mn-cs"/>
                <a:sym typeface="Wingdings" panose="05000000000000000000" pitchFamily="2" charset="2"/>
              </a:rPr>
              <a:t> rule.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837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Timing: 5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Aim: </a:t>
            </a:r>
            <a:r>
              <a:rPr lang="en-GB" sz="1200" b="0" i="0" kern="1200" dirty="0">
                <a:solidFill>
                  <a:schemeClr val="tx1"/>
                </a:solidFill>
                <a:effectLst/>
                <a:latin typeface="+mn-lt"/>
                <a:ea typeface="+mn-ea"/>
                <a:cs typeface="+mn-cs"/>
                <a:sym typeface="Wingdings" panose="05000000000000000000" pitchFamily="2" charset="2"/>
              </a:rPr>
              <a:t>Oral recognition of recognition of articles, and connecting these with meaning (</a:t>
            </a:r>
            <a:r>
              <a:rPr lang="en-GB" sz="1200" b="0" i="1" kern="1200" dirty="0" err="1">
                <a:solidFill>
                  <a:schemeClr val="tx1"/>
                </a:solidFill>
                <a:effectLst/>
                <a:latin typeface="+mn-lt"/>
                <a:ea typeface="+mn-ea"/>
                <a:cs typeface="+mn-cs"/>
                <a:sym typeface="Wingdings" panose="05000000000000000000" pitchFamily="2" charset="2"/>
              </a:rPr>
              <a:t>avoir</a:t>
            </a:r>
            <a:r>
              <a:rPr lang="en-GB" sz="1200" b="0" i="0" kern="1200" dirty="0">
                <a:solidFill>
                  <a:schemeClr val="tx1"/>
                </a:solidFill>
                <a:effectLst/>
                <a:latin typeface="+mn-lt"/>
                <a:ea typeface="+mn-ea"/>
                <a:cs typeface="+mn-cs"/>
                <a:sym typeface="Wingdings" panose="05000000000000000000" pitchFamily="2" charset="2"/>
              </a:rPr>
              <a:t> or </a:t>
            </a:r>
            <a:r>
              <a:rPr lang="en-GB" sz="1200" i="1" kern="1200" dirty="0" err="1">
                <a:solidFill>
                  <a:schemeClr val="tx1"/>
                </a:solidFill>
                <a:effectLst/>
                <a:latin typeface="+mn-lt"/>
                <a:ea typeface="+mn-ea"/>
                <a:cs typeface="+mn-cs"/>
                <a:sym typeface="Wingdings" panose="05000000000000000000" pitchFamily="2" charset="2"/>
              </a:rPr>
              <a:t>être</a:t>
            </a:r>
            <a:r>
              <a:rPr lang="en-GB" sz="1200" i="0" kern="1200" dirty="0">
                <a:solidFill>
                  <a:schemeClr val="tx1"/>
                </a:solidFill>
                <a:effectLst/>
                <a:latin typeface="+mn-lt"/>
                <a:ea typeface="+mn-ea"/>
                <a:cs typeface="+mn-cs"/>
                <a:sym typeface="Wingdings" panose="05000000000000000000" pitchFamily="2" charset="2"/>
              </a:rPr>
              <a:t>).</a:t>
            </a:r>
            <a:endParaRPr lang="en-GB" sz="1200" b="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sym typeface="Wingdings" panose="05000000000000000000" pitchFamily="2" charset="2"/>
              </a:rPr>
              <a:t>Click the numbers to hear the audio with </a:t>
            </a:r>
            <a:r>
              <a:rPr lang="en-GB" sz="1200" b="0" i="1" kern="1200" dirty="0" err="1">
                <a:solidFill>
                  <a:schemeClr val="tx1"/>
                </a:solidFill>
                <a:effectLst/>
                <a:latin typeface="+mn-lt"/>
                <a:ea typeface="+mn-ea"/>
                <a:cs typeface="+mn-cs"/>
                <a:sym typeface="Wingdings" panose="05000000000000000000" pitchFamily="2" charset="2"/>
              </a:rPr>
              <a:t>il</a:t>
            </a:r>
            <a:r>
              <a:rPr lang="en-GB" sz="1200" b="0" i="1" kern="1200" dirty="0">
                <a:solidFill>
                  <a:schemeClr val="tx1"/>
                </a:solidFill>
                <a:effectLst/>
                <a:latin typeface="+mn-lt"/>
                <a:ea typeface="+mn-ea"/>
                <a:cs typeface="+mn-cs"/>
                <a:sym typeface="Wingdings" panose="05000000000000000000" pitchFamily="2" charset="2"/>
              </a:rPr>
              <a:t> </a:t>
            </a:r>
            <a:r>
              <a:rPr lang="en-GB" sz="1200" b="0" i="1" kern="1200" dirty="0" err="1">
                <a:solidFill>
                  <a:schemeClr val="tx1"/>
                </a:solidFill>
                <a:effectLst/>
                <a:latin typeface="+mn-lt"/>
                <a:ea typeface="+mn-ea"/>
                <a:cs typeface="+mn-cs"/>
                <a:sym typeface="Wingdings" panose="05000000000000000000" pitchFamily="2" charset="2"/>
              </a:rPr>
              <a:t>n’y</a:t>
            </a:r>
            <a:r>
              <a:rPr lang="en-GB" sz="1200" b="0" i="1" kern="1200" dirty="0">
                <a:solidFill>
                  <a:schemeClr val="tx1"/>
                </a:solidFill>
                <a:effectLst/>
                <a:latin typeface="+mn-lt"/>
                <a:ea typeface="+mn-ea"/>
                <a:cs typeface="+mn-cs"/>
                <a:sym typeface="Wingdings" panose="05000000000000000000" pitchFamily="2" charset="2"/>
              </a:rPr>
              <a:t> a pas</a:t>
            </a:r>
            <a:r>
              <a:rPr lang="en-GB" sz="1200" b="0" i="0" kern="1200" dirty="0">
                <a:solidFill>
                  <a:schemeClr val="tx1"/>
                </a:solidFill>
                <a:effectLst/>
                <a:latin typeface="+mn-lt"/>
                <a:ea typeface="+mn-ea"/>
                <a:cs typeface="+mn-cs"/>
                <a:sym typeface="Wingdings" panose="05000000000000000000" pitchFamily="2" charset="2"/>
              </a:rPr>
              <a:t>/</a:t>
            </a:r>
            <a:r>
              <a:rPr lang="en-GB" sz="1200" b="0" i="1" dirty="0" err="1">
                <a:solidFill>
                  <a:srgbClr val="115076"/>
                </a:solidFill>
              </a:rPr>
              <a:t>ce</a:t>
            </a:r>
            <a:r>
              <a:rPr lang="en-GB" sz="1200" b="0" i="1" dirty="0">
                <a:solidFill>
                  <a:srgbClr val="115076"/>
                </a:solidFill>
              </a:rPr>
              <a:t> </a:t>
            </a:r>
            <a:r>
              <a:rPr lang="en-GB" sz="1200" b="0" i="1" dirty="0" err="1">
                <a:solidFill>
                  <a:srgbClr val="115076"/>
                </a:solidFill>
              </a:rPr>
              <a:t>n’est</a:t>
            </a:r>
            <a:r>
              <a:rPr lang="en-GB" sz="1200" b="0" i="1" dirty="0">
                <a:solidFill>
                  <a:srgbClr val="115076"/>
                </a:solidFill>
              </a:rPr>
              <a:t> pas </a:t>
            </a:r>
            <a:r>
              <a:rPr lang="en-GB" sz="1200" b="0" i="0" dirty="0">
                <a:solidFill>
                  <a:srgbClr val="115076"/>
                </a:solidFill>
              </a:rPr>
              <a:t>obscured.</a:t>
            </a:r>
            <a:endParaRPr lang="en-GB" sz="1200" b="0" i="1" kern="1200" dirty="0">
              <a:solidFill>
                <a:schemeClr val="tx1"/>
              </a:solidFill>
              <a:effectLst/>
              <a:latin typeface="+mn-lt"/>
              <a:ea typeface="+mn-ea"/>
              <a:cs typeface="+mn-cs"/>
              <a:sym typeface="Wingdings" panose="05000000000000000000" pitchFamily="2" charset="2"/>
            </a:endParaRP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sym typeface="Wingdings" panose="05000000000000000000" pitchFamily="2" charset="2"/>
              </a:rPr>
              <a:t>Students write 1-8  based and </a:t>
            </a:r>
            <a:r>
              <a:rPr lang="en-GB" sz="1200" b="0" i="1" kern="1200" dirty="0" err="1">
                <a:solidFill>
                  <a:schemeClr val="tx1"/>
                </a:solidFill>
                <a:effectLst/>
                <a:latin typeface="+mn-lt"/>
                <a:ea typeface="+mn-ea"/>
                <a:cs typeface="+mn-cs"/>
                <a:sym typeface="Wingdings" panose="05000000000000000000" pitchFamily="2" charset="2"/>
              </a:rPr>
              <a:t>il</a:t>
            </a:r>
            <a:r>
              <a:rPr lang="en-GB" sz="1200" b="0" i="1" kern="1200" dirty="0">
                <a:solidFill>
                  <a:schemeClr val="tx1"/>
                </a:solidFill>
                <a:effectLst/>
                <a:latin typeface="+mn-lt"/>
                <a:ea typeface="+mn-ea"/>
                <a:cs typeface="+mn-cs"/>
                <a:sym typeface="Wingdings" panose="05000000000000000000" pitchFamily="2" charset="2"/>
              </a:rPr>
              <a:t> </a:t>
            </a:r>
            <a:r>
              <a:rPr lang="en-GB" sz="1200" b="0" i="1" kern="1200" dirty="0" err="1">
                <a:solidFill>
                  <a:schemeClr val="tx1"/>
                </a:solidFill>
                <a:effectLst/>
                <a:latin typeface="+mn-lt"/>
                <a:ea typeface="+mn-ea"/>
                <a:cs typeface="+mn-cs"/>
                <a:sym typeface="Wingdings" panose="05000000000000000000" pitchFamily="2" charset="2"/>
              </a:rPr>
              <a:t>n’y</a:t>
            </a:r>
            <a:r>
              <a:rPr lang="en-GB" sz="1200" b="0" i="1" kern="1200" dirty="0">
                <a:solidFill>
                  <a:schemeClr val="tx1"/>
                </a:solidFill>
                <a:effectLst/>
                <a:latin typeface="+mn-lt"/>
                <a:ea typeface="+mn-ea"/>
                <a:cs typeface="+mn-cs"/>
                <a:sym typeface="Wingdings" panose="05000000000000000000" pitchFamily="2" charset="2"/>
              </a:rPr>
              <a:t> a pas</a:t>
            </a:r>
            <a:r>
              <a:rPr lang="en-GB" sz="1200" b="0" i="0" kern="1200" dirty="0">
                <a:solidFill>
                  <a:schemeClr val="tx1"/>
                </a:solidFill>
                <a:effectLst/>
                <a:latin typeface="+mn-lt"/>
                <a:ea typeface="+mn-ea"/>
                <a:cs typeface="+mn-cs"/>
                <a:sym typeface="Wingdings" panose="05000000000000000000" pitchFamily="2" charset="2"/>
              </a:rPr>
              <a:t>/</a:t>
            </a:r>
            <a:r>
              <a:rPr lang="en-GB" sz="1200" b="0" i="1" dirty="0" err="1">
                <a:solidFill>
                  <a:srgbClr val="115076"/>
                </a:solidFill>
              </a:rPr>
              <a:t>ce</a:t>
            </a:r>
            <a:r>
              <a:rPr lang="en-GB" sz="1200" b="0" i="1" dirty="0">
                <a:solidFill>
                  <a:srgbClr val="115076"/>
                </a:solidFill>
              </a:rPr>
              <a:t> </a:t>
            </a:r>
            <a:r>
              <a:rPr lang="en-GB" sz="1200" b="0" i="1" dirty="0" err="1">
                <a:solidFill>
                  <a:srgbClr val="115076"/>
                </a:solidFill>
              </a:rPr>
              <a:t>n’est</a:t>
            </a:r>
            <a:r>
              <a:rPr lang="en-GB" sz="1200" b="0" i="1" dirty="0">
                <a:solidFill>
                  <a:srgbClr val="115076"/>
                </a:solidFill>
              </a:rPr>
              <a:t> pas </a:t>
            </a:r>
            <a:r>
              <a:rPr lang="en-GB" sz="1200" b="0" i="0" kern="1200" dirty="0">
                <a:solidFill>
                  <a:schemeClr val="tx1"/>
                </a:solidFill>
                <a:effectLst/>
                <a:latin typeface="+mn-lt"/>
                <a:ea typeface="+mn-ea"/>
                <a:cs typeface="+mn-cs"/>
                <a:sym typeface="Wingdings" panose="05000000000000000000" pitchFamily="2" charset="2"/>
              </a:rPr>
              <a:t>on their knowledge of the article that must come before the noun after each.</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b="0" i="0" kern="1200" dirty="0">
                <a:solidFill>
                  <a:schemeClr val="tx1"/>
                </a:solidFill>
                <a:effectLst/>
                <a:latin typeface="+mn-lt"/>
                <a:ea typeface="+mn-ea"/>
                <a:cs typeface="+mn-cs"/>
                <a:sym typeface="Wingdings" panose="05000000000000000000" pitchFamily="2" charset="2"/>
              </a:rPr>
              <a:t>Answers revealed on clicks. Full audio (including </a:t>
            </a:r>
            <a:r>
              <a:rPr lang="en-GB" sz="1200" b="0" i="1" kern="1200" dirty="0" err="1">
                <a:solidFill>
                  <a:schemeClr val="tx1"/>
                </a:solidFill>
                <a:effectLst/>
                <a:latin typeface="+mn-lt"/>
                <a:ea typeface="+mn-ea"/>
                <a:cs typeface="+mn-cs"/>
                <a:sym typeface="Wingdings" panose="05000000000000000000" pitchFamily="2" charset="2"/>
              </a:rPr>
              <a:t>il</a:t>
            </a:r>
            <a:r>
              <a:rPr lang="en-GB" sz="1200" b="0" i="1" kern="1200" dirty="0">
                <a:solidFill>
                  <a:schemeClr val="tx1"/>
                </a:solidFill>
                <a:effectLst/>
                <a:latin typeface="+mn-lt"/>
                <a:ea typeface="+mn-ea"/>
                <a:cs typeface="+mn-cs"/>
                <a:sym typeface="Wingdings" panose="05000000000000000000" pitchFamily="2" charset="2"/>
              </a:rPr>
              <a:t> </a:t>
            </a:r>
            <a:r>
              <a:rPr lang="en-GB" sz="1200" b="0" i="1" kern="1200" dirty="0" err="1">
                <a:solidFill>
                  <a:schemeClr val="tx1"/>
                </a:solidFill>
                <a:effectLst/>
                <a:latin typeface="+mn-lt"/>
                <a:ea typeface="+mn-ea"/>
                <a:cs typeface="+mn-cs"/>
                <a:sym typeface="Wingdings" panose="05000000000000000000" pitchFamily="2" charset="2"/>
              </a:rPr>
              <a:t>n’y</a:t>
            </a:r>
            <a:r>
              <a:rPr lang="en-GB" sz="1200" b="0" i="1" kern="1200" dirty="0">
                <a:solidFill>
                  <a:schemeClr val="tx1"/>
                </a:solidFill>
                <a:effectLst/>
                <a:latin typeface="+mn-lt"/>
                <a:ea typeface="+mn-ea"/>
                <a:cs typeface="+mn-cs"/>
                <a:sym typeface="Wingdings" panose="05000000000000000000" pitchFamily="2" charset="2"/>
              </a:rPr>
              <a:t> a pas</a:t>
            </a:r>
            <a:r>
              <a:rPr lang="en-GB" sz="1200" b="0" i="0" kern="1200" dirty="0">
                <a:solidFill>
                  <a:schemeClr val="tx1"/>
                </a:solidFill>
                <a:effectLst/>
                <a:latin typeface="+mn-lt"/>
                <a:ea typeface="+mn-ea"/>
                <a:cs typeface="+mn-cs"/>
                <a:sym typeface="Wingdings" panose="05000000000000000000" pitchFamily="2" charset="2"/>
              </a:rPr>
              <a:t>/</a:t>
            </a:r>
            <a:r>
              <a:rPr lang="en-GB" sz="1200" b="0" i="1" dirty="0" err="1">
                <a:solidFill>
                  <a:srgbClr val="115076"/>
                </a:solidFill>
              </a:rPr>
              <a:t>ce</a:t>
            </a:r>
            <a:r>
              <a:rPr lang="en-GB" sz="1200" b="0" i="1" dirty="0">
                <a:solidFill>
                  <a:srgbClr val="115076"/>
                </a:solidFill>
              </a:rPr>
              <a:t> </a:t>
            </a:r>
            <a:r>
              <a:rPr lang="en-GB" sz="1200" b="0" i="1" dirty="0" err="1">
                <a:solidFill>
                  <a:srgbClr val="115076"/>
                </a:solidFill>
              </a:rPr>
              <a:t>n’est</a:t>
            </a:r>
            <a:r>
              <a:rPr lang="en-GB" sz="1200" b="0" i="1" dirty="0">
                <a:solidFill>
                  <a:srgbClr val="115076"/>
                </a:solidFill>
              </a:rPr>
              <a:t> </a:t>
            </a:r>
            <a:r>
              <a:rPr lang="en-GB" sz="1200" b="0" i="0" dirty="0">
                <a:solidFill>
                  <a:srgbClr val="115076"/>
                </a:solidFill>
              </a:rPr>
              <a:t>pas) </a:t>
            </a:r>
            <a:r>
              <a:rPr lang="en-GB" sz="1200" b="0" i="0" kern="1200" dirty="0">
                <a:solidFill>
                  <a:schemeClr val="tx1"/>
                </a:solidFill>
                <a:effectLst/>
                <a:latin typeface="+mn-lt"/>
                <a:ea typeface="+mn-ea"/>
                <a:cs typeface="+mn-cs"/>
                <a:sym typeface="Wingdings" panose="05000000000000000000" pitchFamily="2" charset="2"/>
              </a:rPr>
              <a:t>can be found on the next slide.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Transcript</a:t>
            </a:r>
            <a:endParaRPr lang="en-GB" sz="1200" b="0" i="0" kern="1200" dirty="0">
              <a:solidFill>
                <a:schemeClr val="tx1"/>
              </a:solidFill>
              <a:effectLst/>
              <a:latin typeface="+mn-lt"/>
              <a:ea typeface="+mn-ea"/>
              <a:cs typeface="+mn-cs"/>
              <a:sym typeface="Wingdings" panose="05000000000000000000" pitchFamily="2" charset="2"/>
            </a:endParaRPr>
          </a:p>
          <a:p>
            <a:pPr marL="228600" indent="-228600">
              <a:buFont typeface="+mj-lt"/>
              <a:buAutoNum type="arabicPeriod"/>
            </a:pPr>
            <a:r>
              <a:rPr lang="fr-FR" sz="1200" kern="1200" dirty="0">
                <a:solidFill>
                  <a:schemeClr val="tx1"/>
                </a:solidFill>
                <a:effectLst/>
                <a:latin typeface="+mn-lt"/>
                <a:ea typeface="+mn-ea"/>
                <a:cs typeface="+mn-cs"/>
              </a:rPr>
              <a:t>[Il n’y a pas] de médecin.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 lit.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 bureau.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n’y a pas] de tableau.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 iPad.</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n’y a pas] de radio.</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une télé.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n’y a pas] d’animal.</a:t>
            </a:r>
          </a:p>
          <a:p>
            <a:pPr marL="0" indent="0">
              <a:buFont typeface="+mj-lt"/>
              <a:buNone/>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a:solidFill>
                  <a:schemeClr val="tx1"/>
                </a:solidFill>
                <a:effectLst/>
                <a:latin typeface="+mn-lt"/>
                <a:ea typeface="+mn-ea"/>
                <a:cs typeface="+mn-cs"/>
                <a:sym typeface="Wingdings" panose="05000000000000000000" pitchFamily="2" charset="2"/>
              </a:rPr>
              <a:t>iPad</a:t>
            </a:r>
            <a:r>
              <a:rPr lang="en-GB" sz="1200" b="0" i="0" kern="1200" dirty="0">
                <a:solidFill>
                  <a:schemeClr val="tx1"/>
                </a:solidFill>
                <a:effectLst/>
                <a:latin typeface="+mn-lt"/>
                <a:ea typeface="+mn-ea"/>
                <a:cs typeface="+mn-cs"/>
                <a:sym typeface="Wingdings" panose="05000000000000000000" pitchFamily="2" charset="2"/>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254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Answers to the activity on the previous slide. </a:t>
            </a:r>
            <a:endParaRPr lang="en-GB" sz="1200" b="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i="0"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i="0" kern="1200" dirty="0">
                <a:solidFill>
                  <a:schemeClr val="tx1"/>
                </a:solidFill>
                <a:effectLst/>
                <a:latin typeface="+mn-lt"/>
                <a:ea typeface="+mn-ea"/>
                <a:cs typeface="+mn-cs"/>
                <a:sym typeface="Wingdings" panose="05000000000000000000" pitchFamily="2" charset="2"/>
              </a:rPr>
              <a:t>Transcript:</a:t>
            </a:r>
            <a:endParaRPr lang="en-GB" sz="1200" b="0" i="0" kern="1200" dirty="0">
              <a:solidFill>
                <a:schemeClr val="tx1"/>
              </a:solidFill>
              <a:effectLst/>
              <a:latin typeface="+mn-lt"/>
              <a:ea typeface="+mn-ea"/>
              <a:cs typeface="+mn-cs"/>
              <a:sym typeface="Wingdings" panose="05000000000000000000" pitchFamily="2" charset="2"/>
            </a:endParaRPr>
          </a:p>
          <a:p>
            <a:pPr marL="228600" indent="-228600">
              <a:buFont typeface="+mj-lt"/>
              <a:buAutoNum type="arabicPeriod"/>
            </a:pPr>
            <a:r>
              <a:rPr lang="fr-FR" sz="1200" kern="1200" dirty="0">
                <a:solidFill>
                  <a:schemeClr val="tx1"/>
                </a:solidFill>
                <a:effectLst/>
                <a:latin typeface="+mn-lt"/>
                <a:ea typeface="+mn-ea"/>
                <a:cs typeface="+mn-cs"/>
              </a:rPr>
              <a:t>Il n’y a pas de médecin.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 lit.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 bureau.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n’y a pas de tableau.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 iPad.</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n’y a pas de radio.</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 n’est pas une télé.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n’y a pas d’animal.</a:t>
            </a:r>
            <a:endParaRPr lang="en-GB" sz="1200" i="0" kern="120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557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i="0" kern="1200" dirty="0">
                <a:solidFill>
                  <a:schemeClr val="tx1"/>
                </a:solidFill>
                <a:effectLst/>
                <a:latin typeface="+mn-lt"/>
                <a:ea typeface="+mn-ea"/>
                <a:cs typeface="+mn-cs"/>
              </a:rPr>
              <a:t>Timing: 8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kern="1200" dirty="0">
                <a:solidFill>
                  <a:schemeClr val="tx1"/>
                </a:solidFill>
                <a:effectLst/>
                <a:latin typeface="+mn-lt"/>
                <a:ea typeface="+mn-ea"/>
                <a:cs typeface="+mn-cs"/>
              </a:rPr>
              <a:t>Aim: </a:t>
            </a:r>
            <a:r>
              <a:rPr lang="fr-FR" sz="1200" b="0" kern="1200" dirty="0" err="1">
                <a:solidFill>
                  <a:schemeClr val="tx1"/>
                </a:solidFill>
                <a:effectLst/>
                <a:latin typeface="+mn-lt"/>
                <a:ea typeface="+mn-ea"/>
                <a:cs typeface="+mn-cs"/>
              </a:rPr>
              <a:t>Written</a:t>
            </a:r>
            <a:r>
              <a:rPr lang="fr-FR" sz="1200" b="0" kern="1200" dirty="0">
                <a:solidFill>
                  <a:schemeClr val="tx1"/>
                </a:solidFill>
                <a:effectLst/>
                <a:latin typeface="+mn-lt"/>
                <a:ea typeface="+mn-ea"/>
                <a:cs typeface="+mn-cs"/>
              </a:rPr>
              <a:t> production of </a:t>
            </a:r>
            <a:r>
              <a:rPr lang="fr-FR" sz="1200" kern="1200" dirty="0" err="1">
                <a:solidFill>
                  <a:schemeClr val="tx1"/>
                </a:solidFill>
                <a:effectLst/>
                <a:latin typeface="+mn-lt"/>
                <a:ea typeface="+mn-ea"/>
                <a:cs typeface="+mn-cs"/>
              </a:rPr>
              <a:t>negative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setences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different</a:t>
            </a:r>
            <a:r>
              <a:rPr lang="fr-FR" sz="1200" kern="1200" dirty="0">
                <a:solidFill>
                  <a:schemeClr val="tx1"/>
                </a:solidFill>
                <a:effectLst/>
                <a:latin typeface="+mn-lt"/>
                <a:ea typeface="+mn-ea"/>
                <a:cs typeface="+mn-cs"/>
              </a:rPr>
              <a:t> types of </a:t>
            </a:r>
            <a:r>
              <a:rPr lang="fr-FR" sz="1200" kern="1200" dirty="0" err="1">
                <a:solidFill>
                  <a:schemeClr val="tx1"/>
                </a:solidFill>
                <a:effectLst/>
                <a:latin typeface="+mn-lt"/>
                <a:ea typeface="+mn-ea"/>
                <a:cs typeface="+mn-cs"/>
              </a:rPr>
              <a:t>verbs</a:t>
            </a:r>
            <a:r>
              <a:rPr lang="fr-FR" sz="1200" kern="1200" dirty="0">
                <a:solidFill>
                  <a:schemeClr val="tx1"/>
                </a:solidFill>
                <a:effectLst/>
                <a:latin typeface="+mn-lt"/>
                <a:ea typeface="+mn-ea"/>
                <a:cs typeface="+mn-cs"/>
              </a:rPr>
              <a:t> and articles.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kern="1200" dirty="0" err="1">
                <a:solidFill>
                  <a:schemeClr val="tx1"/>
                </a:solidFill>
                <a:effectLst/>
                <a:latin typeface="+mn-lt"/>
                <a:ea typeface="+mn-ea"/>
                <a:cs typeface="+mn-cs"/>
              </a:rPr>
              <a:t>Procedure</a:t>
            </a:r>
            <a:r>
              <a:rPr lang="fr-FR"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kern="1200" dirty="0">
                <a:solidFill>
                  <a:schemeClr val="tx1"/>
                </a:solidFill>
                <a:effectLst/>
                <a:latin typeface="+mn-lt"/>
                <a:ea typeface="+mn-ea"/>
                <a:cs typeface="+mn-cs"/>
              </a:rPr>
              <a:t>1. Begin by </a:t>
            </a:r>
            <a:r>
              <a:rPr lang="fr-FR" sz="1200" kern="1200" dirty="0" err="1">
                <a:solidFill>
                  <a:schemeClr val="tx1"/>
                </a:solidFill>
                <a:effectLst/>
                <a:latin typeface="+mn-lt"/>
                <a:ea typeface="+mn-ea"/>
                <a:cs typeface="+mn-cs"/>
              </a:rPr>
              <a:t>recapping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rules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governing</a:t>
            </a:r>
            <a:r>
              <a:rPr lang="fr-FR" sz="1200" kern="1200" dirty="0">
                <a:solidFill>
                  <a:schemeClr val="tx1"/>
                </a:solidFill>
                <a:effectLst/>
                <a:latin typeface="+mn-lt"/>
                <a:ea typeface="+mn-ea"/>
                <a:cs typeface="+mn-cs"/>
              </a:rPr>
              <a:t> ne…pas </a:t>
            </a:r>
            <a:r>
              <a:rPr lang="fr-FR" sz="1200" kern="1200" dirty="0" err="1">
                <a:solidFill>
                  <a:schemeClr val="tx1"/>
                </a:solidFill>
                <a:effectLst/>
                <a:latin typeface="+mn-lt"/>
                <a:ea typeface="+mn-ea"/>
                <a:cs typeface="+mn-cs"/>
              </a:rPr>
              <a:t>before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noun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covered</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double </a:t>
            </a:r>
            <a:r>
              <a:rPr lang="fr-FR" sz="1200" kern="1200" dirty="0" err="1">
                <a:solidFill>
                  <a:schemeClr val="tx1"/>
                </a:solidFill>
                <a:effectLst/>
                <a:latin typeface="+mn-lt"/>
                <a:ea typeface="+mn-ea"/>
                <a:cs typeface="+mn-cs"/>
              </a:rPr>
              <a:t>lesson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indefinite</a:t>
            </a:r>
            <a:r>
              <a:rPr lang="fr-FR" sz="1200" kern="1200" dirty="0">
                <a:solidFill>
                  <a:schemeClr val="tx1"/>
                </a:solidFill>
                <a:effectLst/>
                <a:latin typeface="+mn-lt"/>
                <a:ea typeface="+mn-ea"/>
                <a:cs typeface="+mn-cs"/>
              </a:rPr>
              <a:t> article </a:t>
            </a:r>
            <a:r>
              <a:rPr lang="fr-FR" sz="1200" kern="1200" dirty="0">
                <a:solidFill>
                  <a:schemeClr val="tx1"/>
                </a:solidFill>
                <a:effectLst/>
                <a:latin typeface="+mn-lt"/>
                <a:ea typeface="+mn-ea"/>
                <a:cs typeface="+mn-cs"/>
                <a:sym typeface="Wingdings" panose="05000000000000000000" pitchFamily="2" charset="2"/>
              </a:rPr>
              <a:t> </a:t>
            </a:r>
            <a:r>
              <a:rPr lang="fr-FR" sz="1200" i="1" kern="1200" dirty="0">
                <a:solidFill>
                  <a:schemeClr val="tx1"/>
                </a:solidFill>
                <a:effectLst/>
                <a:latin typeface="+mn-lt"/>
                <a:ea typeface="+mn-ea"/>
                <a:cs typeface="+mn-cs"/>
                <a:sym typeface="Wingdings" panose="05000000000000000000" pitchFamily="2" charset="2"/>
              </a:rPr>
              <a:t>de </a:t>
            </a:r>
            <a:r>
              <a:rPr lang="fr-FR" sz="1200" i="0" kern="1200" dirty="0" err="1">
                <a:solidFill>
                  <a:schemeClr val="tx1"/>
                </a:solidFill>
                <a:effectLst/>
                <a:latin typeface="+mn-lt"/>
                <a:ea typeface="+mn-ea"/>
                <a:cs typeface="+mn-cs"/>
                <a:sym typeface="Wingdings" panose="05000000000000000000" pitchFamily="2" charset="2"/>
              </a:rPr>
              <a:t>with</a:t>
            </a:r>
            <a:r>
              <a:rPr lang="fr-FR" sz="1200" i="0" kern="1200" dirty="0">
                <a:solidFill>
                  <a:schemeClr val="tx1"/>
                </a:solidFill>
                <a:effectLst/>
                <a:latin typeface="+mn-lt"/>
                <a:ea typeface="+mn-ea"/>
                <a:cs typeface="+mn-cs"/>
                <a:sym typeface="Wingdings" panose="05000000000000000000" pitchFamily="2" charset="2"/>
              </a:rPr>
              <a:t> all </a:t>
            </a:r>
            <a:r>
              <a:rPr lang="fr-FR" sz="1200" i="0" kern="1200" dirty="0" err="1">
                <a:solidFill>
                  <a:schemeClr val="tx1"/>
                </a:solidFill>
                <a:effectLst/>
                <a:latin typeface="+mn-lt"/>
                <a:ea typeface="+mn-ea"/>
                <a:cs typeface="+mn-cs"/>
                <a:sym typeface="Wingdings" panose="05000000000000000000" pitchFamily="2" charset="2"/>
              </a:rPr>
              <a:t>verbs</a:t>
            </a:r>
            <a:r>
              <a:rPr lang="fr-FR" sz="1200" i="0" kern="1200" dirty="0">
                <a:solidFill>
                  <a:schemeClr val="tx1"/>
                </a:solidFill>
                <a:effectLst/>
                <a:latin typeface="+mn-lt"/>
                <a:ea typeface="+mn-ea"/>
                <a:cs typeface="+mn-cs"/>
                <a:sym typeface="Wingdings" panose="05000000000000000000" pitchFamily="2" charset="2"/>
              </a:rPr>
              <a:t> </a:t>
            </a:r>
            <a:r>
              <a:rPr lang="fr-FR" sz="1200" i="0" kern="1200" dirty="0" err="1">
                <a:solidFill>
                  <a:schemeClr val="tx1"/>
                </a:solidFill>
                <a:effectLst/>
                <a:latin typeface="+mn-lt"/>
                <a:ea typeface="+mn-ea"/>
                <a:cs typeface="+mn-cs"/>
                <a:sym typeface="Wingdings" panose="05000000000000000000" pitchFamily="2" charset="2"/>
              </a:rPr>
              <a:t>except</a:t>
            </a:r>
            <a:r>
              <a:rPr lang="fr-FR" sz="1200" i="0" kern="1200" dirty="0">
                <a:solidFill>
                  <a:schemeClr val="tx1"/>
                </a:solidFill>
                <a:effectLst/>
                <a:latin typeface="+mn-lt"/>
                <a:ea typeface="+mn-ea"/>
                <a:cs typeface="+mn-cs"/>
                <a:sym typeface="Wingdings" panose="05000000000000000000" pitchFamily="2" charset="2"/>
              </a:rPr>
              <a:t> </a:t>
            </a:r>
            <a:r>
              <a:rPr kumimoji="0" lang="en-GB" sz="1200" b="0" i="1"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mn-cs"/>
              </a:rPr>
              <a:t>; no change with definite articles.</a:t>
            </a:r>
            <a:endParaRPr lang="fr-FR"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kern="1200" dirty="0">
                <a:solidFill>
                  <a:schemeClr val="tx1"/>
                </a:solidFill>
                <a:effectLst/>
                <a:latin typeface="+mn-lt"/>
                <a:ea typeface="+mn-ea"/>
                <a:cs typeface="+mn-cs"/>
              </a:rPr>
              <a:t>2. </a:t>
            </a:r>
            <a:r>
              <a:rPr lang="fr-FR" sz="1200" kern="1200" dirty="0" err="1">
                <a:solidFill>
                  <a:schemeClr val="tx1"/>
                </a:solidFill>
                <a:effectLst/>
                <a:latin typeface="+mn-lt"/>
                <a:ea typeface="+mn-ea"/>
                <a:cs typeface="+mn-cs"/>
              </a:rPr>
              <a:t>Students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write</a:t>
            </a:r>
            <a:r>
              <a:rPr lang="fr-FR" sz="1200" kern="1200" dirty="0">
                <a:solidFill>
                  <a:schemeClr val="tx1"/>
                </a:solidFill>
                <a:effectLst/>
                <a:latin typeface="+mn-lt"/>
                <a:ea typeface="+mn-ea"/>
                <a:cs typeface="+mn-cs"/>
              </a:rPr>
              <a:t> 1-10 and rewrite </a:t>
            </a:r>
            <a:r>
              <a:rPr lang="fr-FR" sz="1200" kern="1200" dirty="0" err="1">
                <a:solidFill>
                  <a:schemeClr val="tx1"/>
                </a:solidFill>
                <a:effectLst/>
                <a:latin typeface="+mn-lt"/>
                <a:ea typeface="+mn-ea"/>
                <a:cs typeface="+mn-cs"/>
              </a:rPr>
              <a:t>each</a:t>
            </a:r>
            <a:r>
              <a:rPr lang="fr-FR" sz="1200" kern="1200" dirty="0">
                <a:solidFill>
                  <a:schemeClr val="tx1"/>
                </a:solidFill>
                <a:effectLst/>
                <a:latin typeface="+mn-lt"/>
                <a:ea typeface="+mn-ea"/>
                <a:cs typeface="+mn-cs"/>
              </a:rPr>
              <a:t> sentence in the </a:t>
            </a:r>
            <a:r>
              <a:rPr lang="fr-FR" sz="1200" kern="1200" dirty="0" err="1">
                <a:solidFill>
                  <a:schemeClr val="tx1"/>
                </a:solidFill>
                <a:effectLst/>
                <a:latin typeface="+mn-lt"/>
                <a:ea typeface="+mn-ea"/>
                <a:cs typeface="+mn-cs"/>
              </a:rPr>
              <a:t>negative</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kern="1200" dirty="0">
                <a:solidFill>
                  <a:schemeClr val="tx1"/>
                </a:solidFill>
                <a:effectLst/>
                <a:latin typeface="+mn-lt"/>
                <a:ea typeface="+mn-ea"/>
                <a:cs typeface="+mn-cs"/>
              </a:rPr>
              <a:t>3. </a:t>
            </a:r>
            <a:r>
              <a:rPr lang="fr-FR" sz="1200" kern="1200" dirty="0" err="1">
                <a:solidFill>
                  <a:schemeClr val="tx1"/>
                </a:solidFill>
                <a:effectLst/>
                <a:latin typeface="+mn-lt"/>
                <a:ea typeface="+mn-ea"/>
                <a:cs typeface="+mn-cs"/>
              </a:rPr>
              <a:t>Answers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appear</a:t>
            </a:r>
            <a:r>
              <a:rPr lang="fr-FR" sz="1200" kern="1200" dirty="0">
                <a:solidFill>
                  <a:schemeClr val="tx1"/>
                </a:solidFill>
                <a:effectLst/>
                <a:latin typeface="+mn-lt"/>
                <a:ea typeface="+mn-ea"/>
                <a:cs typeface="+mn-cs"/>
              </a:rPr>
              <a:t> on clicks.</a:t>
            </a: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kern="1200" dirty="0">
                <a:solidFill>
                  <a:schemeClr val="tx1"/>
                </a:solidFill>
                <a:effectLst/>
                <a:latin typeface="+mn-lt"/>
                <a:ea typeface="+mn-ea"/>
                <a:cs typeface="+mn-cs"/>
              </a:rPr>
              <a:t>4. </a:t>
            </a:r>
            <a:r>
              <a:rPr lang="fr-FR" sz="1200" kern="1200" dirty="0" err="1">
                <a:solidFill>
                  <a:schemeClr val="tx1"/>
                </a:solidFill>
                <a:effectLst/>
                <a:latin typeface="+mn-lt"/>
                <a:ea typeface="+mn-ea"/>
                <a:cs typeface="+mn-cs"/>
              </a:rPr>
              <a:t>When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each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answer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revealed</a:t>
            </a:r>
            <a:r>
              <a:rPr lang="fr-FR" sz="1200" kern="1200" dirty="0">
                <a:solidFill>
                  <a:schemeClr val="tx1"/>
                </a:solidFill>
                <a:effectLst/>
                <a:latin typeface="+mn-lt"/>
                <a:ea typeface="+mn-ea"/>
                <a:cs typeface="+mn-cs"/>
              </a:rPr>
              <a:t>, check </a:t>
            </a:r>
            <a:r>
              <a:rPr lang="fr-FR" sz="1200" kern="1200" dirty="0" err="1">
                <a:solidFill>
                  <a:schemeClr val="tx1"/>
                </a:solidFill>
                <a:effectLst/>
                <a:latin typeface="+mn-lt"/>
                <a:ea typeface="+mn-ea"/>
                <a:cs typeface="+mn-cs"/>
              </a:rPr>
              <a:t>understanding</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eliciting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students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reason</a:t>
            </a:r>
            <a:r>
              <a:rPr lang="fr-FR" sz="1200" kern="1200" dirty="0">
                <a:solidFill>
                  <a:schemeClr val="tx1"/>
                </a:solidFill>
                <a:effectLst/>
                <a:latin typeface="+mn-lt"/>
                <a:ea typeface="+mn-ea"/>
                <a:cs typeface="+mn-cs"/>
              </a:rPr>
              <a:t> for the article </a:t>
            </a:r>
            <a:r>
              <a:rPr lang="fr-FR" sz="1200" kern="1200" dirty="0" err="1">
                <a:solidFill>
                  <a:schemeClr val="tx1"/>
                </a:solidFill>
                <a:effectLst/>
                <a:latin typeface="+mn-lt"/>
                <a:ea typeface="+mn-ea"/>
                <a:cs typeface="+mn-cs"/>
              </a:rPr>
              <a:t>used</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i="1" kern="1200" dirty="0">
                <a:solidFill>
                  <a:schemeClr val="tx1"/>
                </a:solidFill>
                <a:effectLst/>
                <a:latin typeface="+mn-lt"/>
                <a:ea typeface="+mn-ea"/>
                <a:cs typeface="+mn-cs"/>
              </a:rPr>
              <a:t>actif </a:t>
            </a:r>
            <a:r>
              <a:rPr lang="fr-FR" sz="1200" i="0" kern="1200" dirty="0">
                <a:solidFill>
                  <a:schemeClr val="tx1"/>
                </a:solidFill>
                <a:effectLst/>
                <a:latin typeface="+mn-lt"/>
                <a:ea typeface="+mn-ea"/>
                <a:cs typeface="+mn-cs"/>
              </a:rPr>
              <a:t>[1219].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31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734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kern="1200" dirty="0">
                <a:solidFill>
                  <a:schemeClr val="tx1"/>
                </a:solidFill>
                <a:effectLst/>
                <a:latin typeface="+mn-lt"/>
                <a:ea typeface="+mn-ea"/>
                <a:cs typeface="+mn-cs"/>
              </a:rPr>
              <a:t>In-class version</a:t>
            </a:r>
            <a:r>
              <a:rPr lang="fr-FR" sz="1200" b="0" kern="1200" dirty="0">
                <a:solidFill>
                  <a:schemeClr val="tx1"/>
                </a:solidFill>
                <a:effectLst/>
                <a:latin typeface="+mn-lt"/>
                <a:ea typeface="+mn-ea"/>
                <a:cs typeface="+mn-cs"/>
              </a:rPr>
              <a:t> (NB: a self-</a:t>
            </a:r>
            <a:r>
              <a:rPr lang="fr-FR" sz="1200" b="0" kern="1200" dirty="0" err="1">
                <a:solidFill>
                  <a:schemeClr val="tx1"/>
                </a:solidFill>
                <a:effectLst/>
                <a:latin typeface="+mn-lt"/>
                <a:ea typeface="+mn-ea"/>
                <a:cs typeface="+mn-cs"/>
              </a:rPr>
              <a:t>study</a:t>
            </a:r>
            <a:r>
              <a:rPr lang="fr-FR" sz="1200" b="0" kern="1200" dirty="0">
                <a:solidFill>
                  <a:schemeClr val="tx1"/>
                </a:solidFill>
                <a:effectLst/>
                <a:latin typeface="+mn-lt"/>
                <a:ea typeface="+mn-ea"/>
                <a:cs typeface="+mn-cs"/>
              </a:rPr>
              <a:t> version of </a:t>
            </a:r>
            <a:r>
              <a:rPr lang="fr-FR" sz="1200" b="0" kern="1200" dirty="0" err="1">
                <a:solidFill>
                  <a:schemeClr val="tx1"/>
                </a:solidFill>
                <a:effectLst/>
                <a:latin typeface="+mn-lt"/>
                <a:ea typeface="+mn-ea"/>
                <a:cs typeface="+mn-cs"/>
              </a:rPr>
              <a:t>this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activity</a:t>
            </a:r>
            <a:r>
              <a:rPr lang="fr-FR" sz="1200" b="0" kern="1200" dirty="0">
                <a:solidFill>
                  <a:schemeClr val="tx1"/>
                </a:solidFill>
                <a:effectLst/>
                <a:latin typeface="+mn-lt"/>
                <a:ea typeface="+mn-ea"/>
                <a:cs typeface="+mn-cs"/>
              </a:rPr>
              <a:t> can </a:t>
            </a:r>
            <a:r>
              <a:rPr lang="fr-FR" sz="1200" b="0" kern="1200" dirty="0" err="1">
                <a:solidFill>
                  <a:schemeClr val="tx1"/>
                </a:solidFill>
                <a:effectLst/>
                <a:latin typeface="+mn-lt"/>
                <a:ea typeface="+mn-ea"/>
                <a:cs typeface="+mn-cs"/>
              </a:rPr>
              <a:t>be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found</a:t>
            </a:r>
            <a:r>
              <a:rPr lang="fr-FR" sz="1200" b="0" kern="1200" dirty="0">
                <a:solidFill>
                  <a:schemeClr val="tx1"/>
                </a:solidFill>
                <a:effectLst/>
                <a:latin typeface="+mn-lt"/>
                <a:ea typeface="+mn-ea"/>
                <a:cs typeface="+mn-cs"/>
              </a:rPr>
              <a:t> on the </a:t>
            </a:r>
            <a:r>
              <a:rPr lang="fr-FR" sz="1200" b="0" kern="1200" dirty="0" err="1">
                <a:solidFill>
                  <a:schemeClr val="tx1"/>
                </a:solidFill>
                <a:effectLst/>
                <a:latin typeface="+mn-lt"/>
                <a:ea typeface="+mn-ea"/>
                <a:cs typeface="+mn-cs"/>
              </a:rPr>
              <a:t>next</a:t>
            </a:r>
            <a:r>
              <a:rPr lang="fr-FR" sz="1200" b="0" kern="1200" dirty="0">
                <a:solidFill>
                  <a:schemeClr val="tx1"/>
                </a:solidFill>
                <a:effectLst/>
                <a:latin typeface="+mn-lt"/>
                <a:ea typeface="+mn-ea"/>
                <a:cs typeface="+mn-cs"/>
              </a:rPr>
              <a:t> slide)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i="0" kern="1200" dirty="0">
                <a:solidFill>
                  <a:schemeClr val="tx1"/>
                </a:solidFill>
                <a:effectLst/>
                <a:latin typeface="+mn-lt"/>
                <a:ea typeface="+mn-ea"/>
                <a:cs typeface="+mn-cs"/>
              </a:rPr>
              <a:t>Timing: 8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kern="1200" dirty="0">
                <a:solidFill>
                  <a:schemeClr val="tx1"/>
                </a:solidFill>
                <a:effectLst/>
                <a:latin typeface="+mn-lt"/>
                <a:ea typeface="+mn-ea"/>
                <a:cs typeface="+mn-cs"/>
              </a:rPr>
              <a:t>Aim: </a:t>
            </a:r>
            <a:r>
              <a:rPr lang="fr-FR" sz="1200" b="0" kern="1200" dirty="0">
                <a:solidFill>
                  <a:schemeClr val="tx1"/>
                </a:solidFill>
                <a:effectLst/>
                <a:latin typeface="+mn-lt"/>
                <a:ea typeface="+mn-ea"/>
                <a:cs typeface="+mn-cs"/>
              </a:rPr>
              <a:t>Consolidation of the </a:t>
            </a:r>
            <a:r>
              <a:rPr lang="fr-FR" sz="1200" b="0" kern="1200" dirty="0" err="1">
                <a:solidFill>
                  <a:schemeClr val="tx1"/>
                </a:solidFill>
                <a:effectLst/>
                <a:latin typeface="+mn-lt"/>
                <a:ea typeface="+mn-ea"/>
                <a:cs typeface="+mn-cs"/>
              </a:rPr>
              <a:t>week’s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work</a:t>
            </a:r>
            <a:r>
              <a:rPr lang="fr-FR" sz="1200" b="0" kern="1200" dirty="0">
                <a:solidFill>
                  <a:schemeClr val="tx1"/>
                </a:solidFill>
                <a:effectLst/>
                <a:latin typeface="+mn-lt"/>
                <a:ea typeface="+mn-ea"/>
                <a:cs typeface="+mn-cs"/>
              </a:rPr>
              <a:t> on </a:t>
            </a:r>
            <a:r>
              <a:rPr lang="fr-FR" sz="1200" b="0" kern="1200" dirty="0" err="1">
                <a:solidFill>
                  <a:schemeClr val="tx1"/>
                </a:solidFill>
                <a:effectLst/>
                <a:latin typeface="+mn-lt"/>
                <a:ea typeface="+mn-ea"/>
                <a:cs typeface="+mn-cs"/>
              </a:rPr>
              <a:t>negation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whilst</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revising</a:t>
            </a:r>
            <a:r>
              <a:rPr lang="fr-FR" sz="1200" b="0" kern="1200" dirty="0">
                <a:solidFill>
                  <a:schemeClr val="tx1"/>
                </a:solidFill>
                <a:effectLst/>
                <a:latin typeface="+mn-lt"/>
                <a:ea typeface="+mn-ea"/>
                <a:cs typeface="+mn-cs"/>
              </a:rPr>
              <a:t> the question </a:t>
            </a:r>
            <a:r>
              <a:rPr lang="fr-FR" sz="1200" b="0" kern="1200" dirty="0" err="1">
                <a:solidFill>
                  <a:schemeClr val="tx1"/>
                </a:solidFill>
                <a:effectLst/>
                <a:latin typeface="+mn-lt"/>
                <a:ea typeface="+mn-ea"/>
                <a:cs typeface="+mn-cs"/>
              </a:rPr>
              <a:t>words</a:t>
            </a:r>
            <a:r>
              <a:rPr lang="fr-FR" sz="1200" b="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combien </a:t>
            </a:r>
            <a:r>
              <a:rPr lang="fr-FR" sz="1200" b="0" i="0" kern="1200" dirty="0">
                <a:solidFill>
                  <a:schemeClr val="tx1"/>
                </a:solidFill>
                <a:effectLst/>
                <a:latin typeface="+mn-lt"/>
                <a:ea typeface="+mn-ea"/>
                <a:cs typeface="+mn-cs"/>
              </a:rPr>
              <a:t>and </a:t>
            </a:r>
            <a:r>
              <a:rPr lang="fr-FR" sz="1200" b="0" i="1" kern="1200" dirty="0">
                <a:solidFill>
                  <a:schemeClr val="tx1"/>
                </a:solidFill>
                <a:effectLst/>
                <a:latin typeface="+mn-lt"/>
                <a:ea typeface="+mn-ea"/>
                <a:cs typeface="+mn-cs"/>
              </a:rPr>
              <a:t>quel(le)</a:t>
            </a:r>
            <a:r>
              <a:rPr lang="fr-FR"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i="0" kern="1200" dirty="0" err="1">
                <a:solidFill>
                  <a:schemeClr val="tx1"/>
                </a:solidFill>
                <a:effectLst/>
                <a:latin typeface="+mn-lt"/>
                <a:ea typeface="+mn-ea"/>
                <a:cs typeface="+mn-cs"/>
              </a:rPr>
              <a:t>Procedure</a:t>
            </a:r>
            <a:r>
              <a:rPr lang="fr-FR" sz="1200" b="1"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0" kern="1200" dirty="0">
                <a:solidFill>
                  <a:schemeClr val="tx1"/>
                </a:solidFill>
                <a:effectLst/>
                <a:latin typeface="+mn-lt"/>
                <a:ea typeface="+mn-ea"/>
                <a:cs typeface="+mn-cs"/>
              </a:rPr>
              <a:t>1. </a:t>
            </a:r>
            <a:r>
              <a:rPr lang="fr-FR" sz="1200" b="0" kern="1200" dirty="0" err="1">
                <a:solidFill>
                  <a:schemeClr val="tx1"/>
                </a:solidFill>
                <a:effectLst/>
                <a:latin typeface="+mn-lt"/>
                <a:ea typeface="+mn-ea"/>
                <a:cs typeface="+mn-cs"/>
              </a:rPr>
              <a:t>Print</a:t>
            </a:r>
            <a:r>
              <a:rPr lang="fr-FR" sz="1200" b="0" kern="1200" dirty="0">
                <a:solidFill>
                  <a:schemeClr val="tx1"/>
                </a:solidFill>
                <a:effectLst/>
                <a:latin typeface="+mn-lt"/>
                <a:ea typeface="+mn-ea"/>
                <a:cs typeface="+mn-cs"/>
              </a:rPr>
              <a:t> one set of </a:t>
            </a:r>
            <a:r>
              <a:rPr lang="fr-FR" sz="1200" b="0" kern="1200" dirty="0" err="1">
                <a:solidFill>
                  <a:schemeClr val="tx1"/>
                </a:solidFill>
                <a:effectLst/>
                <a:latin typeface="+mn-lt"/>
                <a:ea typeface="+mn-ea"/>
                <a:cs typeface="+mn-cs"/>
              </a:rPr>
              <a:t>role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cards</a:t>
            </a:r>
            <a:r>
              <a:rPr lang="fr-FR" sz="1200" b="0" kern="1200" dirty="0">
                <a:solidFill>
                  <a:schemeClr val="tx1"/>
                </a:solidFill>
                <a:effectLst/>
                <a:latin typeface="+mn-lt"/>
                <a:ea typeface="+mn-ea"/>
                <a:cs typeface="+mn-cs"/>
              </a:rPr>
              <a:t> for </a:t>
            </a:r>
            <a:r>
              <a:rPr lang="fr-FR" sz="1200" b="0" kern="1200" dirty="0" err="1">
                <a:solidFill>
                  <a:schemeClr val="tx1"/>
                </a:solidFill>
                <a:effectLst/>
                <a:latin typeface="+mn-lt"/>
                <a:ea typeface="+mn-ea"/>
                <a:cs typeface="+mn-cs"/>
              </a:rPr>
              <a:t>each</a:t>
            </a:r>
            <a:r>
              <a:rPr lang="fr-FR" sz="1200" b="0" kern="1200" dirty="0">
                <a:solidFill>
                  <a:schemeClr val="tx1"/>
                </a:solidFill>
                <a:effectLst/>
                <a:latin typeface="+mn-lt"/>
                <a:ea typeface="+mn-ea"/>
                <a:cs typeface="+mn-cs"/>
              </a:rPr>
              <a:t> pair (the </a:t>
            </a:r>
            <a:r>
              <a:rPr lang="fr-FR" sz="1200" b="0" kern="1200" dirty="0" err="1">
                <a:solidFill>
                  <a:schemeClr val="tx1"/>
                </a:solidFill>
                <a:effectLst/>
                <a:latin typeface="+mn-lt"/>
                <a:ea typeface="+mn-ea"/>
                <a:cs typeface="+mn-cs"/>
              </a:rPr>
              <a:t>cards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may</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be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found</a:t>
            </a:r>
            <a:r>
              <a:rPr lang="fr-FR" sz="1200" b="0" kern="1200" dirty="0">
                <a:solidFill>
                  <a:schemeClr val="tx1"/>
                </a:solidFill>
                <a:effectLst/>
                <a:latin typeface="+mn-lt"/>
                <a:ea typeface="+mn-ea"/>
                <a:cs typeface="+mn-cs"/>
              </a:rPr>
              <a:t> on the portal </a:t>
            </a:r>
            <a:r>
              <a:rPr lang="fr-FR" sz="1200" b="0" kern="1200" dirty="0" err="1">
                <a:solidFill>
                  <a:schemeClr val="tx1"/>
                </a:solidFill>
                <a:effectLst/>
                <a:latin typeface="+mn-lt"/>
                <a:ea typeface="+mn-ea"/>
                <a:cs typeface="+mn-cs"/>
              </a:rPr>
              <a:t>alongside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this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resource</a:t>
            </a:r>
            <a:r>
              <a:rPr lang="fr-FR"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0" kern="1200" dirty="0">
                <a:solidFill>
                  <a:schemeClr val="tx1"/>
                </a:solidFill>
                <a:effectLst/>
                <a:latin typeface="+mn-lt"/>
                <a:ea typeface="+mn-ea"/>
                <a:cs typeface="+mn-cs"/>
              </a:rPr>
              <a:t>2. Partner A first </a:t>
            </a:r>
            <a:r>
              <a:rPr lang="fr-FR" sz="1200" b="0" kern="1200" dirty="0" err="1">
                <a:solidFill>
                  <a:schemeClr val="tx1"/>
                </a:solidFill>
                <a:effectLst/>
                <a:latin typeface="+mn-lt"/>
                <a:ea typeface="+mn-ea"/>
                <a:cs typeface="+mn-cs"/>
              </a:rPr>
              <a:t>asks</a:t>
            </a:r>
            <a:r>
              <a:rPr lang="fr-FR" sz="1200" b="0" kern="1200" dirty="0">
                <a:solidFill>
                  <a:schemeClr val="tx1"/>
                </a:solidFill>
                <a:effectLst/>
                <a:latin typeface="+mn-lt"/>
                <a:ea typeface="+mn-ea"/>
                <a:cs typeface="+mn-cs"/>
              </a:rPr>
              <a:t> a question about the</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noun</a:t>
            </a:r>
            <a:r>
              <a:rPr lang="fr-FR" sz="1200" b="1" kern="120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on </a:t>
            </a:r>
            <a:r>
              <a:rPr lang="fr-FR" sz="1200" b="0" kern="1200" dirty="0" err="1">
                <a:solidFill>
                  <a:schemeClr val="tx1"/>
                </a:solidFill>
                <a:effectLst/>
                <a:latin typeface="+mn-lt"/>
                <a:ea typeface="+mn-ea"/>
                <a:cs typeface="+mn-cs"/>
              </a:rPr>
              <a:t>their</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role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cards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using</a:t>
            </a:r>
            <a:r>
              <a:rPr lang="fr-FR" sz="1200" b="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combien</a:t>
            </a:r>
            <a:r>
              <a:rPr lang="fr-FR" sz="1200" b="0" i="0" kern="1200" dirty="0">
                <a:solidFill>
                  <a:schemeClr val="tx1"/>
                </a:solidFill>
                <a:effectLst/>
                <a:latin typeface="+mn-lt"/>
                <a:ea typeface="+mn-ea"/>
                <a:cs typeface="+mn-cs"/>
              </a:rPr>
              <a:t> and </a:t>
            </a:r>
            <a:r>
              <a:rPr lang="fr-FR" sz="1200" b="0" i="1" kern="1200" dirty="0">
                <a:solidFill>
                  <a:schemeClr val="tx1"/>
                </a:solidFill>
                <a:effectLst/>
                <a:latin typeface="+mn-lt"/>
                <a:ea typeface="+mn-ea"/>
                <a:cs typeface="+mn-cs"/>
              </a:rPr>
              <a:t>avoir</a:t>
            </a:r>
            <a:r>
              <a:rPr lang="fr-FR" sz="1200" b="0" i="0" kern="1200" dirty="0">
                <a:solidFill>
                  <a:schemeClr val="tx1"/>
                </a:solidFill>
                <a:effectLst/>
                <a:latin typeface="+mn-lt"/>
                <a:ea typeface="+mn-ea"/>
                <a:cs typeface="+mn-cs"/>
              </a:rPr>
              <a:t>, Partner B </a:t>
            </a:r>
            <a:r>
              <a:rPr lang="fr-FR" sz="1200" b="0" i="0" kern="1200" dirty="0" err="1">
                <a:solidFill>
                  <a:schemeClr val="tx1"/>
                </a:solidFill>
                <a:effectLst/>
                <a:latin typeface="+mn-lt"/>
                <a:ea typeface="+mn-ea"/>
                <a:cs typeface="+mn-cs"/>
              </a:rPr>
              <a:t>answers</a:t>
            </a:r>
            <a:r>
              <a:rPr lang="fr-FR" sz="1200" b="0" i="0" kern="1200" dirty="0">
                <a:solidFill>
                  <a:schemeClr val="tx1"/>
                </a:solidFill>
                <a:effectLst/>
                <a:latin typeface="+mn-lt"/>
                <a:ea typeface="+mn-ea"/>
                <a:cs typeface="+mn-cs"/>
              </a:rPr>
              <a:t> first </a:t>
            </a:r>
            <a:r>
              <a:rPr lang="fr-FR" sz="1200" b="0" i="0" kern="1200" dirty="0" err="1">
                <a:solidFill>
                  <a:schemeClr val="tx1"/>
                </a:solidFill>
                <a:effectLst/>
                <a:latin typeface="+mn-lt"/>
                <a:ea typeface="+mn-ea"/>
                <a:cs typeface="+mn-cs"/>
              </a:rPr>
              <a:t>with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number</a:t>
            </a:r>
            <a:r>
              <a:rPr lang="fr-FR" sz="1200" b="0" i="0" kern="1200" dirty="0">
                <a:solidFill>
                  <a:schemeClr val="tx1"/>
                </a:solidFill>
                <a:effectLst/>
                <a:latin typeface="+mn-lt"/>
                <a:ea typeface="+mn-ea"/>
                <a:cs typeface="+mn-cs"/>
              </a:rPr>
              <a:t> + </a:t>
            </a:r>
            <a:r>
              <a:rPr lang="fr-FR" sz="1200" b="0" i="0" kern="1200" dirty="0" err="1">
                <a:solidFill>
                  <a:schemeClr val="tx1"/>
                </a:solidFill>
                <a:effectLst/>
                <a:latin typeface="+mn-lt"/>
                <a:ea typeface="+mn-ea"/>
                <a:cs typeface="+mn-cs"/>
              </a:rPr>
              <a:t>noun</a:t>
            </a:r>
            <a:r>
              <a:rPr lang="fr-FR"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0" kern="1200" dirty="0">
                <a:solidFill>
                  <a:schemeClr val="tx1"/>
                </a:solidFill>
                <a:effectLst/>
                <a:latin typeface="+mn-lt"/>
                <a:ea typeface="+mn-ea"/>
                <a:cs typeface="+mn-cs"/>
              </a:rPr>
              <a:t>3. Partner A </a:t>
            </a:r>
            <a:r>
              <a:rPr lang="fr-FR" sz="1200" b="0" kern="1200" dirty="0" err="1">
                <a:solidFill>
                  <a:schemeClr val="tx1"/>
                </a:solidFill>
                <a:effectLst/>
                <a:latin typeface="+mn-lt"/>
                <a:ea typeface="+mn-ea"/>
                <a:cs typeface="+mn-cs"/>
              </a:rPr>
              <a:t>then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asks</a:t>
            </a:r>
            <a:r>
              <a:rPr lang="fr-FR" sz="1200" b="0" kern="1200" dirty="0">
                <a:solidFill>
                  <a:schemeClr val="tx1"/>
                </a:solidFill>
                <a:effectLst/>
                <a:latin typeface="+mn-lt"/>
                <a:ea typeface="+mn-ea"/>
                <a:cs typeface="+mn-cs"/>
              </a:rPr>
              <a:t> a question about the</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noun</a:t>
            </a:r>
            <a:r>
              <a:rPr lang="fr-FR" sz="1200" b="1" kern="1200" dirty="0">
                <a:solidFill>
                  <a:schemeClr val="tx1"/>
                </a:solidFill>
                <a:effectLst/>
                <a:latin typeface="+mn-lt"/>
                <a:ea typeface="+mn-ea"/>
                <a:cs typeface="+mn-cs"/>
              </a:rPr>
              <a:t> and </a:t>
            </a:r>
            <a:r>
              <a:rPr lang="fr-FR" sz="1200" b="1" kern="1200" dirty="0" err="1">
                <a:solidFill>
                  <a:schemeClr val="tx1"/>
                </a:solidFill>
                <a:effectLst/>
                <a:latin typeface="+mn-lt"/>
                <a:ea typeface="+mn-ea"/>
                <a:cs typeface="+mn-cs"/>
              </a:rPr>
              <a:t>verb</a:t>
            </a:r>
            <a:r>
              <a:rPr lang="fr-FR" sz="1200" b="1" kern="120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on </a:t>
            </a:r>
            <a:r>
              <a:rPr lang="fr-FR" sz="1200" b="0" kern="1200" dirty="0" err="1">
                <a:solidFill>
                  <a:schemeClr val="tx1"/>
                </a:solidFill>
                <a:effectLst/>
                <a:latin typeface="+mn-lt"/>
                <a:ea typeface="+mn-ea"/>
                <a:cs typeface="+mn-cs"/>
              </a:rPr>
              <a:t>their</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role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cards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using</a:t>
            </a:r>
            <a:r>
              <a:rPr lang="fr-FR" sz="1200" b="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quel(le). </a:t>
            </a:r>
            <a:r>
              <a:rPr lang="fr-FR" sz="1200" b="0" i="0" kern="1200" dirty="0">
                <a:solidFill>
                  <a:schemeClr val="tx1"/>
                </a:solidFill>
                <a:effectLst/>
                <a:latin typeface="+mn-lt"/>
                <a:ea typeface="+mn-ea"/>
                <a:cs typeface="+mn-cs"/>
              </a:rPr>
              <a:t>Partner B </a:t>
            </a:r>
            <a:r>
              <a:rPr lang="fr-FR" sz="1200" b="0" i="0" kern="1200" dirty="0" err="1">
                <a:solidFill>
                  <a:schemeClr val="tx1"/>
                </a:solidFill>
                <a:effectLst/>
                <a:latin typeface="+mn-lt"/>
                <a:ea typeface="+mn-ea"/>
                <a:cs typeface="+mn-cs"/>
              </a:rPr>
              <a:t>chooses</a:t>
            </a:r>
            <a:r>
              <a:rPr lang="fr-FR" sz="1200" b="0" i="0" kern="1200" dirty="0">
                <a:solidFill>
                  <a:schemeClr val="tx1"/>
                </a:solidFill>
                <a:effectLst/>
                <a:latin typeface="+mn-lt"/>
                <a:ea typeface="+mn-ea"/>
                <a:cs typeface="+mn-cs"/>
              </a:rPr>
              <a:t> an option and </a:t>
            </a:r>
            <a:r>
              <a:rPr lang="fr-FR" sz="1200" b="0" i="0" kern="1200" dirty="0" err="1">
                <a:solidFill>
                  <a:schemeClr val="tx1"/>
                </a:solidFill>
                <a:effectLst/>
                <a:latin typeface="+mn-lt"/>
                <a:ea typeface="+mn-ea"/>
                <a:cs typeface="+mn-cs"/>
              </a:rPr>
              <a:t>answers</a:t>
            </a:r>
            <a:r>
              <a:rPr lang="fr-FR" sz="1200" b="0" i="0" kern="1200" dirty="0">
                <a:solidFill>
                  <a:schemeClr val="tx1"/>
                </a:solidFill>
                <a:effectLst/>
                <a:latin typeface="+mn-lt"/>
                <a:ea typeface="+mn-ea"/>
                <a:cs typeface="+mn-cs"/>
              </a:rPr>
              <a:t> in the affirmative </a:t>
            </a:r>
            <a:r>
              <a:rPr lang="fr-FR" sz="1200" b="0" i="0" kern="1200" dirty="0" err="1">
                <a:solidFill>
                  <a:schemeClr val="tx1"/>
                </a:solidFill>
                <a:effectLst/>
                <a:latin typeface="+mn-lt"/>
                <a:ea typeface="+mn-ea"/>
                <a:cs typeface="+mn-cs"/>
              </a:rPr>
              <a:t>with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indefinite</a:t>
            </a:r>
            <a:r>
              <a:rPr lang="fr-FR" sz="1200" b="0" i="0" kern="1200" dirty="0">
                <a:solidFill>
                  <a:schemeClr val="tx1"/>
                </a:solidFill>
                <a:effectLst/>
                <a:latin typeface="+mn-lt"/>
                <a:ea typeface="+mn-ea"/>
                <a:cs typeface="+mn-cs"/>
              </a:rPr>
              <a:t> article + </a:t>
            </a:r>
            <a:r>
              <a:rPr lang="fr-FR" sz="1200" b="0" i="0" kern="1200" dirty="0" err="1">
                <a:solidFill>
                  <a:schemeClr val="tx1"/>
                </a:solidFill>
                <a:effectLst/>
                <a:latin typeface="+mn-lt"/>
                <a:ea typeface="+mn-ea"/>
                <a:cs typeface="+mn-cs"/>
              </a:rPr>
              <a:t>noun</a:t>
            </a:r>
            <a:r>
              <a:rPr lang="fr-FR" sz="1200" b="0" i="0" kern="1200" dirty="0">
                <a:solidFill>
                  <a:schemeClr val="tx1"/>
                </a:solidFill>
                <a:effectLst/>
                <a:latin typeface="+mn-lt"/>
                <a:ea typeface="+mn-ea"/>
                <a:cs typeface="+mn-cs"/>
              </a:rPr>
              <a:t> + adjective, and </a:t>
            </a:r>
            <a:r>
              <a:rPr lang="fr-FR" sz="1200" b="0" i="0" kern="1200" dirty="0" err="1">
                <a:solidFill>
                  <a:schemeClr val="tx1"/>
                </a:solidFill>
                <a:effectLst/>
                <a:latin typeface="+mn-lt"/>
                <a:ea typeface="+mn-ea"/>
                <a:cs typeface="+mn-cs"/>
              </a:rPr>
              <a:t>makes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negative</a:t>
            </a:r>
            <a:r>
              <a:rPr lang="fr-FR" sz="1200" b="0" i="0" kern="1200" dirty="0">
                <a:solidFill>
                  <a:schemeClr val="tx1"/>
                </a:solidFill>
                <a:effectLst/>
                <a:latin typeface="+mn-lt"/>
                <a:ea typeface="+mn-ea"/>
                <a:cs typeface="+mn-cs"/>
              </a:rPr>
              <a:t> sentences </a:t>
            </a:r>
            <a:r>
              <a:rPr lang="fr-FR" sz="1200" b="0" i="0" kern="1200" dirty="0" err="1">
                <a:solidFill>
                  <a:schemeClr val="tx1"/>
                </a:solidFill>
                <a:effectLst/>
                <a:latin typeface="+mn-lt"/>
                <a:ea typeface="+mn-ea"/>
                <a:cs typeface="+mn-cs"/>
              </a:rPr>
              <a:t>with</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remaining</a:t>
            </a:r>
            <a:r>
              <a:rPr lang="fr-FR" sz="1200" b="0" i="0" kern="1200" dirty="0">
                <a:solidFill>
                  <a:schemeClr val="tx1"/>
                </a:solidFill>
                <a:effectLst/>
                <a:latin typeface="+mn-lt"/>
                <a:ea typeface="+mn-ea"/>
                <a:cs typeface="+mn-cs"/>
              </a:rPr>
              <a:t> options. </a:t>
            </a: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0" i="0" kern="1200" dirty="0">
                <a:solidFill>
                  <a:schemeClr val="tx1"/>
                </a:solidFill>
                <a:effectLst/>
                <a:latin typeface="+mn-lt"/>
                <a:ea typeface="+mn-ea"/>
                <a:cs typeface="+mn-cs"/>
              </a:rPr>
              <a:t>4. The </a:t>
            </a:r>
            <a:r>
              <a:rPr lang="fr-FR" sz="1200" b="0" i="0" kern="1200" dirty="0" err="1">
                <a:solidFill>
                  <a:schemeClr val="tx1"/>
                </a:solidFill>
                <a:effectLst/>
                <a:latin typeface="+mn-lt"/>
                <a:ea typeface="+mn-ea"/>
                <a:cs typeface="+mn-cs"/>
              </a:rPr>
              <a:t>partners</a:t>
            </a:r>
            <a:r>
              <a:rPr lang="fr-FR" sz="1200" b="0" i="0" kern="1200" dirty="0">
                <a:solidFill>
                  <a:schemeClr val="tx1"/>
                </a:solidFill>
                <a:effectLst/>
                <a:latin typeface="+mn-lt"/>
                <a:ea typeface="+mn-ea"/>
                <a:cs typeface="+mn-cs"/>
              </a:rPr>
              <a:t> swap </a:t>
            </a:r>
            <a:r>
              <a:rPr lang="fr-FR" sz="1200" b="0" i="0" kern="1200" dirty="0" err="1">
                <a:solidFill>
                  <a:schemeClr val="tx1"/>
                </a:solidFill>
                <a:effectLst/>
                <a:latin typeface="+mn-lt"/>
                <a:ea typeface="+mn-ea"/>
                <a:cs typeface="+mn-cs"/>
              </a:rPr>
              <a:t>roles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after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each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turn</a:t>
            </a:r>
            <a:r>
              <a:rPr lang="fr-FR"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1" kern="1200" dirty="0">
                <a:solidFill>
                  <a:schemeClr val="tx1"/>
                </a:solidFill>
                <a:effectLst/>
                <a:latin typeface="+mn-lt"/>
                <a:ea typeface="+mn-ea"/>
                <a:cs typeface="+mn-cs"/>
              </a:rPr>
              <a:t>pizza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margherita</a:t>
            </a:r>
            <a:r>
              <a:rPr lang="fr-FR" sz="1200" b="0" i="0" kern="1200" dirty="0">
                <a:solidFill>
                  <a:schemeClr val="tx1"/>
                </a:solidFill>
                <a:effectLst/>
                <a:latin typeface="+mn-lt"/>
                <a:ea typeface="+mn-ea"/>
                <a:cs typeface="+mn-cs"/>
              </a:rPr>
              <a:t> [&gt;5000], </a:t>
            </a:r>
            <a:r>
              <a:rPr lang="fr-FR" sz="1200" b="0" i="1" kern="1200" dirty="0">
                <a:solidFill>
                  <a:schemeClr val="tx1"/>
                </a:solidFill>
                <a:effectLst/>
                <a:latin typeface="+mn-lt"/>
                <a:ea typeface="+mn-ea"/>
                <a:cs typeface="+mn-cs"/>
              </a:rPr>
              <a:t>pepperoni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végane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podcast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classique </a:t>
            </a:r>
            <a:r>
              <a:rPr lang="fr-FR" sz="1200" b="0" i="0" kern="1200" dirty="0">
                <a:solidFill>
                  <a:schemeClr val="tx1"/>
                </a:solidFill>
                <a:effectLst/>
                <a:latin typeface="+mn-lt"/>
                <a:ea typeface="+mn-ea"/>
                <a:cs typeface="+mn-cs"/>
              </a:rPr>
              <a:t>[1845], </a:t>
            </a:r>
            <a:r>
              <a:rPr lang="fr-FR" sz="1200" b="0" i="1" kern="1200" dirty="0">
                <a:solidFill>
                  <a:schemeClr val="tx1"/>
                </a:solidFill>
                <a:effectLst/>
                <a:latin typeface="+mn-lt"/>
                <a:ea typeface="+mn-ea"/>
                <a:cs typeface="+mn-cs"/>
              </a:rPr>
              <a:t>orange </a:t>
            </a:r>
            <a:r>
              <a:rPr lang="fr-FR" sz="1200" b="0" i="0" kern="1200" dirty="0">
                <a:solidFill>
                  <a:schemeClr val="tx1"/>
                </a:solidFill>
                <a:effectLst/>
                <a:latin typeface="+mn-lt"/>
                <a:ea typeface="+mn-ea"/>
                <a:cs typeface="+mn-cs"/>
              </a:rPr>
              <a:t>[3912].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kern="1200" dirty="0">
                <a:solidFill>
                  <a:schemeClr val="tx1"/>
                </a:solidFill>
                <a:effectLst/>
                <a:latin typeface="+mn-lt"/>
                <a:ea typeface="+mn-ea"/>
                <a:cs typeface="+mn-cs"/>
              </a:rPr>
              <a:t>Self-</a:t>
            </a:r>
            <a:r>
              <a:rPr lang="fr-FR" sz="1200" b="1" kern="1200" dirty="0" err="1">
                <a:solidFill>
                  <a:schemeClr val="tx1"/>
                </a:solidFill>
                <a:effectLst/>
                <a:latin typeface="+mn-lt"/>
                <a:ea typeface="+mn-ea"/>
                <a:cs typeface="+mn-cs"/>
              </a:rPr>
              <a:t>study</a:t>
            </a:r>
            <a:r>
              <a:rPr lang="fr-FR" sz="1200" b="1" kern="1200" dirty="0">
                <a:solidFill>
                  <a:schemeClr val="tx1"/>
                </a:solidFill>
                <a:effectLst/>
                <a:latin typeface="+mn-lt"/>
                <a:ea typeface="+mn-ea"/>
                <a:cs typeface="+mn-cs"/>
              </a:rPr>
              <a:t> version</a:t>
            </a:r>
            <a:r>
              <a:rPr lang="fr-FR" sz="1200" b="0" kern="1200" dirty="0">
                <a:solidFill>
                  <a:schemeClr val="tx1"/>
                </a:solidFill>
                <a:effectLst/>
                <a:latin typeface="+mn-lt"/>
                <a:ea typeface="+mn-ea"/>
                <a:cs typeface="+mn-cs"/>
              </a:rPr>
              <a:t> (NB: an in-class version of </a:t>
            </a:r>
            <a:r>
              <a:rPr lang="fr-FR" sz="1200" b="0" kern="1200" dirty="0" err="1">
                <a:solidFill>
                  <a:schemeClr val="tx1"/>
                </a:solidFill>
                <a:effectLst/>
                <a:latin typeface="+mn-lt"/>
                <a:ea typeface="+mn-ea"/>
                <a:cs typeface="+mn-cs"/>
              </a:rPr>
              <a:t>this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activity</a:t>
            </a:r>
            <a:r>
              <a:rPr lang="fr-FR" sz="1200" b="0" kern="1200" dirty="0">
                <a:solidFill>
                  <a:schemeClr val="tx1"/>
                </a:solidFill>
                <a:effectLst/>
                <a:latin typeface="+mn-lt"/>
                <a:ea typeface="+mn-ea"/>
                <a:cs typeface="+mn-cs"/>
              </a:rPr>
              <a:t> can </a:t>
            </a:r>
            <a:r>
              <a:rPr lang="fr-FR" sz="1200" b="0" kern="1200" dirty="0" err="1">
                <a:solidFill>
                  <a:schemeClr val="tx1"/>
                </a:solidFill>
                <a:effectLst/>
                <a:latin typeface="+mn-lt"/>
                <a:ea typeface="+mn-ea"/>
                <a:cs typeface="+mn-cs"/>
              </a:rPr>
              <a:t>be</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found</a:t>
            </a:r>
            <a:r>
              <a:rPr lang="fr-FR" sz="1200" b="0" kern="1200" dirty="0">
                <a:solidFill>
                  <a:schemeClr val="tx1"/>
                </a:solidFill>
                <a:effectLst/>
                <a:latin typeface="+mn-lt"/>
                <a:ea typeface="+mn-ea"/>
                <a:cs typeface="+mn-cs"/>
              </a:rPr>
              <a:t> on the </a:t>
            </a:r>
            <a:r>
              <a:rPr lang="fr-FR" sz="1200" b="0" kern="1200" dirty="0" err="1">
                <a:solidFill>
                  <a:schemeClr val="tx1"/>
                </a:solidFill>
                <a:effectLst/>
                <a:latin typeface="+mn-lt"/>
                <a:ea typeface="+mn-ea"/>
                <a:cs typeface="+mn-cs"/>
              </a:rPr>
              <a:t>previous</a:t>
            </a:r>
            <a:r>
              <a:rPr lang="fr-FR" sz="1200" b="0" kern="1200" dirty="0">
                <a:solidFill>
                  <a:schemeClr val="tx1"/>
                </a:solidFill>
                <a:effectLst/>
                <a:latin typeface="+mn-lt"/>
                <a:ea typeface="+mn-ea"/>
                <a:cs typeface="+mn-cs"/>
              </a:rPr>
              <a:t> slide)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i="0" kern="1200" dirty="0">
                <a:solidFill>
                  <a:schemeClr val="tx1"/>
                </a:solidFill>
                <a:effectLst/>
                <a:latin typeface="+mn-lt"/>
                <a:ea typeface="+mn-ea"/>
                <a:cs typeface="+mn-cs"/>
              </a:rPr>
              <a:t>Timing: 8 minutes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kern="1200" dirty="0">
                <a:solidFill>
                  <a:schemeClr val="tx1"/>
                </a:solidFill>
                <a:effectLst/>
                <a:latin typeface="+mn-lt"/>
                <a:ea typeface="+mn-ea"/>
                <a:cs typeface="+mn-cs"/>
              </a:rPr>
              <a:t>Aim: </a:t>
            </a:r>
            <a:r>
              <a:rPr lang="fr-FR" sz="1200" b="0" kern="1200" dirty="0">
                <a:solidFill>
                  <a:schemeClr val="tx1"/>
                </a:solidFill>
                <a:effectLst/>
                <a:latin typeface="+mn-lt"/>
                <a:ea typeface="+mn-ea"/>
                <a:cs typeface="+mn-cs"/>
              </a:rPr>
              <a:t>Consolidation of the </a:t>
            </a:r>
            <a:r>
              <a:rPr lang="fr-FR" sz="1200" b="0" kern="1200" dirty="0" err="1">
                <a:solidFill>
                  <a:schemeClr val="tx1"/>
                </a:solidFill>
                <a:effectLst/>
                <a:latin typeface="+mn-lt"/>
                <a:ea typeface="+mn-ea"/>
                <a:cs typeface="+mn-cs"/>
              </a:rPr>
              <a:t>week’s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work</a:t>
            </a:r>
            <a:r>
              <a:rPr lang="fr-FR" sz="1200" b="0" kern="1200" dirty="0">
                <a:solidFill>
                  <a:schemeClr val="tx1"/>
                </a:solidFill>
                <a:effectLst/>
                <a:latin typeface="+mn-lt"/>
                <a:ea typeface="+mn-ea"/>
                <a:cs typeface="+mn-cs"/>
              </a:rPr>
              <a:t> on </a:t>
            </a:r>
            <a:r>
              <a:rPr lang="fr-FR" sz="1200" b="0" kern="1200" dirty="0" err="1">
                <a:solidFill>
                  <a:schemeClr val="tx1"/>
                </a:solidFill>
                <a:effectLst/>
                <a:latin typeface="+mn-lt"/>
                <a:ea typeface="+mn-ea"/>
                <a:cs typeface="+mn-cs"/>
              </a:rPr>
              <a:t>negation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whilst</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revising</a:t>
            </a:r>
            <a:r>
              <a:rPr lang="fr-FR" sz="1200" b="0" kern="1200" dirty="0">
                <a:solidFill>
                  <a:schemeClr val="tx1"/>
                </a:solidFill>
                <a:effectLst/>
                <a:latin typeface="+mn-lt"/>
                <a:ea typeface="+mn-ea"/>
                <a:cs typeface="+mn-cs"/>
              </a:rPr>
              <a:t> the question </a:t>
            </a:r>
            <a:r>
              <a:rPr lang="fr-FR" sz="1200" b="0" kern="1200" dirty="0" err="1">
                <a:solidFill>
                  <a:schemeClr val="tx1"/>
                </a:solidFill>
                <a:effectLst/>
                <a:latin typeface="+mn-lt"/>
                <a:ea typeface="+mn-ea"/>
                <a:cs typeface="+mn-cs"/>
              </a:rPr>
              <a:t>words</a:t>
            </a:r>
            <a:r>
              <a:rPr lang="fr-FR" sz="1200" b="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combien </a:t>
            </a:r>
            <a:r>
              <a:rPr lang="fr-FR" sz="1200" b="0" i="0" kern="1200" dirty="0">
                <a:solidFill>
                  <a:schemeClr val="tx1"/>
                </a:solidFill>
                <a:effectLst/>
                <a:latin typeface="+mn-lt"/>
                <a:ea typeface="+mn-ea"/>
                <a:cs typeface="+mn-cs"/>
              </a:rPr>
              <a:t>and </a:t>
            </a:r>
            <a:r>
              <a:rPr lang="fr-FR" sz="1200" b="0" i="1" kern="1200" dirty="0">
                <a:solidFill>
                  <a:schemeClr val="tx1"/>
                </a:solidFill>
                <a:effectLst/>
                <a:latin typeface="+mn-lt"/>
                <a:ea typeface="+mn-ea"/>
                <a:cs typeface="+mn-cs"/>
              </a:rPr>
              <a:t>quel(le)</a:t>
            </a:r>
            <a:r>
              <a:rPr lang="fr-FR"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i="0" kern="1200" dirty="0" err="1">
                <a:solidFill>
                  <a:schemeClr val="tx1"/>
                </a:solidFill>
                <a:effectLst/>
                <a:latin typeface="+mn-lt"/>
                <a:ea typeface="+mn-ea"/>
                <a:cs typeface="+mn-cs"/>
              </a:rPr>
              <a:t>Procedure</a:t>
            </a:r>
            <a:r>
              <a:rPr lang="fr-FR" sz="1200" b="1"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fr-FR" sz="1200" b="0" kern="1200" dirty="0">
                <a:solidFill>
                  <a:schemeClr val="tx1"/>
                </a:solidFill>
                <a:effectLst/>
                <a:latin typeface="+mn-lt"/>
                <a:ea typeface="+mn-ea"/>
                <a:cs typeface="+mn-cs"/>
              </a:rPr>
              <a:t>Click the </a:t>
            </a:r>
            <a:r>
              <a:rPr lang="fr-FR" sz="1200" b="0" kern="1200" dirty="0" err="1">
                <a:solidFill>
                  <a:schemeClr val="tx1"/>
                </a:solidFill>
                <a:effectLst/>
                <a:latin typeface="+mn-lt"/>
                <a:ea typeface="+mn-ea"/>
                <a:cs typeface="+mn-cs"/>
              </a:rPr>
              <a:t>numbers</a:t>
            </a:r>
            <a:r>
              <a:rPr lang="fr-FR" sz="1200" b="0" kern="1200" dirty="0">
                <a:solidFill>
                  <a:schemeClr val="tx1"/>
                </a:solidFill>
                <a:effectLst/>
                <a:latin typeface="+mn-lt"/>
                <a:ea typeface="+mn-ea"/>
                <a:cs typeface="+mn-cs"/>
              </a:rPr>
              <a:t> to </a:t>
            </a:r>
            <a:r>
              <a:rPr lang="fr-FR" sz="1200" b="0" kern="1200" dirty="0" err="1">
                <a:solidFill>
                  <a:schemeClr val="tx1"/>
                </a:solidFill>
                <a:effectLst/>
                <a:latin typeface="+mn-lt"/>
                <a:ea typeface="+mn-ea"/>
                <a:cs typeface="+mn-cs"/>
              </a:rPr>
              <a:t>listen</a:t>
            </a:r>
            <a:r>
              <a:rPr lang="fr-FR" sz="1200" b="0" kern="1200" dirty="0">
                <a:solidFill>
                  <a:schemeClr val="tx1"/>
                </a:solidFill>
                <a:effectLst/>
                <a:latin typeface="+mn-lt"/>
                <a:ea typeface="+mn-ea"/>
                <a:cs typeface="+mn-cs"/>
              </a:rPr>
              <a:t> to the questions. </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fr-FR" sz="1200" b="0" i="0" kern="1200" dirty="0" err="1">
                <a:solidFill>
                  <a:schemeClr val="tx1"/>
                </a:solidFill>
                <a:effectLst/>
                <a:latin typeface="+mn-lt"/>
                <a:ea typeface="+mn-ea"/>
                <a:cs typeface="+mn-cs"/>
              </a:rPr>
              <a:t>Students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answer</a:t>
            </a:r>
            <a:r>
              <a:rPr lang="fr-FR" sz="1200" b="0" i="0" kern="1200" dirty="0">
                <a:solidFill>
                  <a:schemeClr val="tx1"/>
                </a:solidFill>
                <a:effectLst/>
                <a:latin typeface="+mn-lt"/>
                <a:ea typeface="+mn-ea"/>
                <a:cs typeface="+mn-cs"/>
              </a:rPr>
              <a:t> the a) questions </a:t>
            </a:r>
            <a:r>
              <a:rPr lang="fr-FR" sz="1200" b="0" i="0" kern="1200" dirty="0" err="1">
                <a:solidFill>
                  <a:schemeClr val="tx1"/>
                </a:solidFill>
                <a:effectLst/>
                <a:latin typeface="+mn-lt"/>
                <a:ea typeface="+mn-ea"/>
                <a:cs typeface="+mn-cs"/>
              </a:rPr>
              <a:t>with</a:t>
            </a:r>
            <a:r>
              <a:rPr lang="fr-FR" sz="1200" b="0" i="0" kern="1200" dirty="0">
                <a:solidFill>
                  <a:schemeClr val="tx1"/>
                </a:solidFill>
                <a:effectLst/>
                <a:latin typeface="+mn-lt"/>
                <a:ea typeface="+mn-ea"/>
                <a:cs typeface="+mn-cs"/>
              </a:rPr>
              <a:t> a </a:t>
            </a:r>
            <a:r>
              <a:rPr lang="fr-FR" sz="1200" b="0" i="0" kern="1200" dirty="0" err="1">
                <a:solidFill>
                  <a:schemeClr val="tx1"/>
                </a:solidFill>
                <a:effectLst/>
                <a:latin typeface="+mn-lt"/>
                <a:ea typeface="+mn-ea"/>
                <a:cs typeface="+mn-cs"/>
              </a:rPr>
              <a:t>number</a:t>
            </a:r>
            <a:r>
              <a:rPr lang="fr-FR" sz="1200" b="0" i="0" kern="1200" dirty="0">
                <a:solidFill>
                  <a:schemeClr val="tx1"/>
                </a:solidFill>
                <a:effectLst/>
                <a:latin typeface="+mn-lt"/>
                <a:ea typeface="+mn-ea"/>
                <a:cs typeface="+mn-cs"/>
              </a:rPr>
              <a:t> + </a:t>
            </a:r>
            <a:r>
              <a:rPr lang="fr-FR" sz="1200" b="0" i="0" kern="1200" dirty="0" err="1">
                <a:solidFill>
                  <a:schemeClr val="tx1"/>
                </a:solidFill>
                <a:effectLst/>
                <a:latin typeface="+mn-lt"/>
                <a:ea typeface="+mn-ea"/>
                <a:cs typeface="+mn-cs"/>
              </a:rPr>
              <a:t>noun</a:t>
            </a:r>
            <a:r>
              <a:rPr lang="fr-FR"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fr-FR" sz="1200" b="0" i="0" kern="1200" dirty="0" err="1">
                <a:solidFill>
                  <a:schemeClr val="tx1"/>
                </a:solidFill>
                <a:effectLst/>
                <a:latin typeface="+mn-lt"/>
                <a:ea typeface="+mn-ea"/>
                <a:cs typeface="+mn-cs"/>
              </a:rPr>
              <a:t>Students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answer</a:t>
            </a:r>
            <a:r>
              <a:rPr lang="fr-FR" sz="1200" b="0" i="0" kern="1200" dirty="0">
                <a:solidFill>
                  <a:schemeClr val="tx1"/>
                </a:solidFill>
                <a:effectLst/>
                <a:latin typeface="+mn-lt"/>
                <a:ea typeface="+mn-ea"/>
                <a:cs typeface="+mn-cs"/>
              </a:rPr>
              <a:t> the b) questions by first </a:t>
            </a:r>
            <a:r>
              <a:rPr lang="fr-FR" sz="1200" b="0" i="0" kern="1200" dirty="0" err="1">
                <a:solidFill>
                  <a:schemeClr val="tx1"/>
                </a:solidFill>
                <a:effectLst/>
                <a:latin typeface="+mn-lt"/>
                <a:ea typeface="+mn-ea"/>
                <a:cs typeface="+mn-cs"/>
              </a:rPr>
              <a:t>choosing</a:t>
            </a:r>
            <a:r>
              <a:rPr lang="fr-FR" sz="1200" b="0" i="0" kern="1200" dirty="0">
                <a:solidFill>
                  <a:schemeClr val="tx1"/>
                </a:solidFill>
                <a:effectLst/>
                <a:latin typeface="+mn-lt"/>
                <a:ea typeface="+mn-ea"/>
                <a:cs typeface="+mn-cs"/>
              </a:rPr>
              <a:t> an option and </a:t>
            </a:r>
            <a:r>
              <a:rPr lang="fr-FR" sz="1200" b="0" i="0" kern="1200" dirty="0" err="1">
                <a:solidFill>
                  <a:schemeClr val="tx1"/>
                </a:solidFill>
                <a:effectLst/>
                <a:latin typeface="+mn-lt"/>
                <a:ea typeface="+mn-ea"/>
                <a:cs typeface="+mn-cs"/>
              </a:rPr>
              <a:t>answering</a:t>
            </a:r>
            <a:r>
              <a:rPr lang="fr-FR" sz="1200" b="0" i="0" kern="1200" dirty="0">
                <a:solidFill>
                  <a:schemeClr val="tx1"/>
                </a:solidFill>
                <a:effectLst/>
                <a:latin typeface="+mn-lt"/>
                <a:ea typeface="+mn-ea"/>
                <a:cs typeface="+mn-cs"/>
              </a:rPr>
              <a:t> in the affirmative </a:t>
            </a:r>
            <a:r>
              <a:rPr lang="fr-FR" sz="1200" b="0" i="0" kern="1200" dirty="0" err="1">
                <a:solidFill>
                  <a:schemeClr val="tx1"/>
                </a:solidFill>
                <a:effectLst/>
                <a:latin typeface="+mn-lt"/>
                <a:ea typeface="+mn-ea"/>
                <a:cs typeface="+mn-cs"/>
              </a:rPr>
              <a:t>with</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indefinite</a:t>
            </a:r>
            <a:r>
              <a:rPr lang="fr-FR" sz="1200" b="0" i="0" kern="1200" dirty="0">
                <a:solidFill>
                  <a:schemeClr val="tx1"/>
                </a:solidFill>
                <a:effectLst/>
                <a:latin typeface="+mn-lt"/>
                <a:ea typeface="+mn-ea"/>
                <a:cs typeface="+mn-cs"/>
              </a:rPr>
              <a:t> article + </a:t>
            </a:r>
            <a:r>
              <a:rPr lang="fr-FR" sz="1200" b="0" i="0" kern="1200" dirty="0" err="1">
                <a:solidFill>
                  <a:schemeClr val="tx1"/>
                </a:solidFill>
                <a:effectLst/>
                <a:latin typeface="+mn-lt"/>
                <a:ea typeface="+mn-ea"/>
                <a:cs typeface="+mn-cs"/>
              </a:rPr>
              <a:t>noun</a:t>
            </a:r>
            <a:r>
              <a:rPr lang="fr-FR" sz="1200" b="0" i="0" kern="1200" dirty="0">
                <a:solidFill>
                  <a:schemeClr val="tx1"/>
                </a:solidFill>
                <a:effectLst/>
                <a:latin typeface="+mn-lt"/>
                <a:ea typeface="+mn-ea"/>
                <a:cs typeface="+mn-cs"/>
              </a:rPr>
              <a:t> + adjective, and </a:t>
            </a:r>
            <a:r>
              <a:rPr lang="fr-FR" sz="1200" b="0" i="0" kern="1200" dirty="0" err="1">
                <a:solidFill>
                  <a:schemeClr val="tx1"/>
                </a:solidFill>
                <a:effectLst/>
                <a:latin typeface="+mn-lt"/>
                <a:ea typeface="+mn-ea"/>
                <a:cs typeface="+mn-cs"/>
              </a:rPr>
              <a:t>then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making</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negative</a:t>
            </a:r>
            <a:r>
              <a:rPr lang="fr-FR" sz="1200" b="0" i="0" kern="1200" dirty="0">
                <a:solidFill>
                  <a:schemeClr val="tx1"/>
                </a:solidFill>
                <a:effectLst/>
                <a:latin typeface="+mn-lt"/>
                <a:ea typeface="+mn-ea"/>
                <a:cs typeface="+mn-cs"/>
              </a:rPr>
              <a:t> sentences </a:t>
            </a:r>
            <a:r>
              <a:rPr lang="fr-FR" sz="1200" b="0" i="0" kern="1200" dirty="0" err="1">
                <a:solidFill>
                  <a:schemeClr val="tx1"/>
                </a:solidFill>
                <a:effectLst/>
                <a:latin typeface="+mn-lt"/>
                <a:ea typeface="+mn-ea"/>
                <a:cs typeface="+mn-cs"/>
              </a:rPr>
              <a:t>with</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remaining</a:t>
            </a:r>
            <a:r>
              <a:rPr lang="fr-FR" sz="1200" b="0" i="0" kern="1200" dirty="0">
                <a:solidFill>
                  <a:schemeClr val="tx1"/>
                </a:solidFill>
                <a:effectLst/>
                <a:latin typeface="+mn-lt"/>
                <a:ea typeface="+mn-ea"/>
                <a:cs typeface="+mn-cs"/>
              </a:rPr>
              <a:t> options. </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0"/>
              </a:spcAft>
              <a:buClrTx/>
              <a:buSzTx/>
              <a:buFontTx/>
              <a:buNone/>
              <a:tabLst/>
              <a:defRPr/>
            </a:pPr>
            <a:r>
              <a:rPr lang="fr-FR" sz="1200" b="1" i="0" kern="1200" dirty="0" err="1">
                <a:solidFill>
                  <a:schemeClr val="tx1"/>
                </a:solidFill>
                <a:effectLst/>
                <a:latin typeface="+mn-lt"/>
                <a:ea typeface="+mn-ea"/>
                <a:cs typeface="+mn-cs"/>
              </a:rPr>
              <a:t>Transcript</a:t>
            </a:r>
            <a:r>
              <a:rPr lang="fr-FR" sz="1200" b="1" i="0" kern="1200" dirty="0">
                <a:solidFill>
                  <a:schemeClr val="tx1"/>
                </a:solidFill>
                <a:effectLst/>
                <a:latin typeface="+mn-lt"/>
                <a:ea typeface="+mn-ea"/>
                <a:cs typeface="+mn-cs"/>
              </a:rPr>
              <a:t>.</a:t>
            </a:r>
            <a:endParaRPr lang="fr-FR"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fr-FR" sz="1200" b="0" i="0" kern="1200" dirty="0">
                <a:solidFill>
                  <a:schemeClr val="tx1"/>
                </a:solidFill>
                <a:effectLst/>
                <a:latin typeface="+mn-lt"/>
                <a:ea typeface="+mn-ea"/>
                <a:cs typeface="+mn-cs"/>
              </a:rPr>
              <a:t>a) Combien d’uniformes as-tu ? b) Quel uniforme portes-tu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fr-FR" sz="1200" b="0" i="0" kern="1200" dirty="0">
                <a:solidFill>
                  <a:schemeClr val="tx1"/>
                </a:solidFill>
                <a:effectLst/>
                <a:latin typeface="+mn-lt"/>
                <a:ea typeface="+mn-ea"/>
                <a:cs typeface="+mn-cs"/>
              </a:rPr>
              <a:t>a) Combien de pizzas as-tu ? b) Quelle pizza manges-tu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fr-FR" sz="1200" b="0" i="0" kern="1200" dirty="0">
                <a:solidFill>
                  <a:schemeClr val="tx1"/>
                </a:solidFill>
                <a:effectLst/>
                <a:latin typeface="+mn-lt"/>
                <a:ea typeface="+mn-ea"/>
                <a:cs typeface="+mn-cs"/>
              </a:rPr>
              <a:t>a) Combien de chanteuses as-tu ? b) Quelle chanteuse aimes-tu ?</a:t>
            </a:r>
          </a:p>
          <a:p>
            <a:pPr marL="228600" marR="0" lvl="0" indent="-228600" algn="l" defTabSz="914400" rtl="0" eaLnBrk="1" fontAlgn="auto" latinLnBrk="0" hangingPunct="1">
              <a:lnSpc>
                <a:spcPct val="100000"/>
              </a:lnSpc>
              <a:spcBef>
                <a:spcPts val="720"/>
              </a:spcBef>
              <a:spcAft>
                <a:spcPts val="0"/>
              </a:spcAft>
              <a:buClrTx/>
              <a:buSzTx/>
              <a:buFont typeface="+mj-lt"/>
              <a:buAutoNum type="arabicPeriod"/>
              <a:tabLst/>
              <a:defRPr/>
            </a:pPr>
            <a:r>
              <a:rPr lang="fr-FR" sz="1200" b="0" kern="1200" dirty="0">
                <a:solidFill>
                  <a:schemeClr val="tx1"/>
                </a:solidFill>
                <a:effectLst/>
                <a:latin typeface="+mn-lt"/>
                <a:ea typeface="+mn-ea"/>
                <a:cs typeface="+mn-cs"/>
              </a:rPr>
              <a:t>a) Combien de films as-tu ? b) Quel film regardes-tu ?</a:t>
            </a:r>
          </a:p>
          <a:p>
            <a:pPr marL="0" marR="0" lvl="0" indent="0" algn="l" defTabSz="914400" rtl="0" eaLnBrk="1" fontAlgn="auto" latinLnBrk="0" hangingPunct="1">
              <a:lnSpc>
                <a:spcPct val="100000"/>
              </a:lnSpc>
              <a:spcBef>
                <a:spcPts val="72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1" kern="1200" dirty="0">
                <a:solidFill>
                  <a:schemeClr val="tx1"/>
                </a:solidFill>
                <a:effectLst/>
                <a:latin typeface="+mn-lt"/>
                <a:ea typeface="+mn-ea"/>
                <a:cs typeface="+mn-cs"/>
              </a:rPr>
              <a:t>pizza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margherita</a:t>
            </a:r>
            <a:r>
              <a:rPr lang="fr-FR" sz="1200" b="0" i="0" kern="1200" dirty="0">
                <a:solidFill>
                  <a:schemeClr val="tx1"/>
                </a:solidFill>
                <a:effectLst/>
                <a:latin typeface="+mn-lt"/>
                <a:ea typeface="+mn-ea"/>
                <a:cs typeface="+mn-cs"/>
              </a:rPr>
              <a:t> [&gt;5000], </a:t>
            </a:r>
            <a:r>
              <a:rPr lang="fr-FR" sz="1200" b="0" i="1" kern="1200" dirty="0">
                <a:solidFill>
                  <a:schemeClr val="tx1"/>
                </a:solidFill>
                <a:effectLst/>
                <a:latin typeface="+mn-lt"/>
                <a:ea typeface="+mn-ea"/>
                <a:cs typeface="+mn-cs"/>
              </a:rPr>
              <a:t>pepperoni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végane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podcast </a:t>
            </a:r>
            <a:r>
              <a:rPr lang="fr-FR" sz="1200" b="0" i="0" kern="1200" dirty="0">
                <a:solidFill>
                  <a:schemeClr val="tx1"/>
                </a:solidFill>
                <a:effectLst/>
                <a:latin typeface="+mn-lt"/>
                <a:ea typeface="+mn-ea"/>
                <a:cs typeface="+mn-cs"/>
              </a:rPr>
              <a:t>[&gt;5000], </a:t>
            </a:r>
            <a:r>
              <a:rPr lang="fr-FR" sz="1200" b="0" i="1" kern="1200" dirty="0">
                <a:solidFill>
                  <a:schemeClr val="tx1"/>
                </a:solidFill>
                <a:effectLst/>
                <a:latin typeface="+mn-lt"/>
                <a:ea typeface="+mn-ea"/>
                <a:cs typeface="+mn-cs"/>
              </a:rPr>
              <a:t>classique </a:t>
            </a:r>
            <a:r>
              <a:rPr lang="fr-FR" sz="1200" b="0" i="0" kern="1200" dirty="0">
                <a:solidFill>
                  <a:schemeClr val="tx1"/>
                </a:solidFill>
                <a:effectLst/>
                <a:latin typeface="+mn-lt"/>
                <a:ea typeface="+mn-ea"/>
                <a:cs typeface="+mn-cs"/>
              </a:rPr>
              <a:t>[1845], </a:t>
            </a:r>
            <a:r>
              <a:rPr lang="fr-FR" sz="1200" b="0" i="1" kern="1200" dirty="0">
                <a:solidFill>
                  <a:schemeClr val="tx1"/>
                </a:solidFill>
                <a:effectLst/>
                <a:latin typeface="+mn-lt"/>
                <a:ea typeface="+mn-ea"/>
                <a:cs typeface="+mn-cs"/>
              </a:rPr>
              <a:t>orange </a:t>
            </a:r>
            <a:r>
              <a:rPr lang="fr-FR" sz="1200" b="0" i="0" kern="1200" dirty="0">
                <a:solidFill>
                  <a:schemeClr val="tx1"/>
                </a:solidFill>
                <a:effectLst/>
                <a:latin typeface="+mn-lt"/>
                <a:ea typeface="+mn-ea"/>
                <a:cs typeface="+mn-cs"/>
              </a:rPr>
              <a:t>[3912].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 typeface="+mj-lt"/>
              <a:buNone/>
              <a:tabLst/>
              <a:defRPr/>
            </a:pPr>
            <a:endParaRPr lang="fr-FR"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64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261823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4943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identify a shared SSC from a set of 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work in pairs to say/write the words and identify the shared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pair to</a:t>
            </a:r>
            <a:r>
              <a:rPr lang="en-GB" baseline="0" dirty="0"/>
              <a:t> put hands up have a go – must say all words correctly and work out the sound</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Click the image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Answers: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err="1"/>
              <a:t>ch</a:t>
            </a:r>
            <a:r>
              <a:rPr lang="en-US" b="0" baseline="0" dirty="0" err="1"/>
              <a:t>ien</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co</a:t>
            </a:r>
            <a:r>
              <a:rPr lang="en-US" b="1" baseline="0" dirty="0" err="1"/>
              <a:t>ch</a:t>
            </a:r>
            <a:r>
              <a:rPr lang="en-US" b="0" baseline="0" dirty="0" err="1"/>
              <a:t>er</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ch</a:t>
            </a:r>
            <a:r>
              <a:rPr lang="en-US" b="0" baseline="0" dirty="0"/>
              <a:t>emise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72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(6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H</a:t>
            </a:r>
            <a:r>
              <a:rPr lang="en-GB" dirty="0"/>
              <a:t>ighlight similarities in and differences between the English and French pronunciation of the SSC [</a:t>
            </a:r>
            <a:r>
              <a:rPr lang="en-GB" dirty="0" err="1"/>
              <a:t>ch</a:t>
            </a:r>
            <a:r>
              <a:rPr lang="en-GB"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1-10 in their exercise books and decide whether they think SSC [</a:t>
            </a:r>
            <a:r>
              <a:rPr lang="en-GB" dirty="0" err="1"/>
              <a:t>ch</a:t>
            </a:r>
            <a:r>
              <a:rPr lang="en-GB" dirty="0"/>
              <a:t>] will sound the same as in English, or different from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numbers to listen to the words. Students check their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Teachers to highlight that, where the sound is ‘</a:t>
            </a:r>
            <a:r>
              <a:rPr lang="en-GB" dirty="0" err="1"/>
              <a:t>sh</a:t>
            </a:r>
            <a:r>
              <a:rPr lang="en-GB" dirty="0"/>
              <a:t>’ in English, these words are “borrowed” from French (chef, brochure, champagne, moustache).</a:t>
            </a:r>
          </a:p>
          <a:p>
            <a:endParaRPr lang="en-GB" dirty="0"/>
          </a:p>
          <a:p>
            <a:r>
              <a:rPr lang="en-GB" b="1" dirty="0"/>
              <a:t>TRANSCRIPT</a:t>
            </a:r>
            <a:r>
              <a:rPr lang="en-GB" b="0" dirty="0"/>
              <a: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(1 is the most frequent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512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655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2130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4370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80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619873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95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869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6340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7163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1215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81294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9456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99550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7366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360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34142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86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97111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310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70031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08740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02340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7399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43941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7652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5527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21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73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863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3612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085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8856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23129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7596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7934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4512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347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78652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5361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36194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0977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07980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42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71323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57537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876450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736532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29.png"/><Relationship Id="rId18" Type="http://schemas.openxmlformats.org/officeDocument/2006/relationships/image" Target="../media/image34.gif"/><Relationship Id="rId3" Type="http://schemas.openxmlformats.org/officeDocument/2006/relationships/audio" Target="../media/audio22.wav"/><Relationship Id="rId21" Type="http://schemas.openxmlformats.org/officeDocument/2006/relationships/image" Target="../media/image37.png"/><Relationship Id="rId7" Type="http://schemas.openxmlformats.org/officeDocument/2006/relationships/audio" Target="../media/audio26.wav"/><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4.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27.png"/><Relationship Id="rId5" Type="http://schemas.openxmlformats.org/officeDocument/2006/relationships/audio" Target="../media/audio24.wav"/><Relationship Id="rId15" Type="http://schemas.openxmlformats.org/officeDocument/2006/relationships/image" Target="../media/image31.png"/><Relationship Id="rId10" Type="http://schemas.openxmlformats.org/officeDocument/2006/relationships/audio" Target="../media/audio29.wav"/><Relationship Id="rId19" Type="http://schemas.openxmlformats.org/officeDocument/2006/relationships/image" Target="../media/image35.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30.png"/><Relationship Id="rId22"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29.png"/><Relationship Id="rId18" Type="http://schemas.openxmlformats.org/officeDocument/2006/relationships/image" Target="../media/image34.gif"/><Relationship Id="rId3" Type="http://schemas.openxmlformats.org/officeDocument/2006/relationships/audio" Target="../media/audio30.wav"/><Relationship Id="rId21" Type="http://schemas.openxmlformats.org/officeDocument/2006/relationships/image" Target="../media/image37.png"/><Relationship Id="rId7" Type="http://schemas.openxmlformats.org/officeDocument/2006/relationships/audio" Target="../media/audio34.wav"/><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5.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image" Target="../media/image27.png"/><Relationship Id="rId5" Type="http://schemas.openxmlformats.org/officeDocument/2006/relationships/audio" Target="../media/audio32.wav"/><Relationship Id="rId15" Type="http://schemas.openxmlformats.org/officeDocument/2006/relationships/image" Target="../media/image31.png"/><Relationship Id="rId10" Type="http://schemas.openxmlformats.org/officeDocument/2006/relationships/audio" Target="../media/audio37.wav"/><Relationship Id="rId19" Type="http://schemas.openxmlformats.org/officeDocument/2006/relationships/image" Target="../media/image35.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30.png"/><Relationship Id="rId22"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35.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36.png"/><Relationship Id="rId18" Type="http://schemas.openxmlformats.org/officeDocument/2006/relationships/image" Target="../media/image35.png"/><Relationship Id="rId3" Type="http://schemas.openxmlformats.org/officeDocument/2006/relationships/image" Target="../media/image40.jpeg"/><Relationship Id="rId7" Type="http://schemas.microsoft.com/office/2007/relationships/hdphoto" Target="../media/hdphoto2.wdp"/><Relationship Id="rId12" Type="http://schemas.openxmlformats.org/officeDocument/2006/relationships/image" Target="../media/image41.jpeg"/><Relationship Id="rId17" Type="http://schemas.openxmlformats.org/officeDocument/2006/relationships/image" Target="../media/image54.png"/><Relationship Id="rId2" Type="http://schemas.openxmlformats.org/officeDocument/2006/relationships/notesSlide" Target="../notesSlides/notesSlide34.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microsoft.com/office/2007/relationships/hdphoto" Target="../media/hdphoto1.wdp"/><Relationship Id="rId15" Type="http://schemas.openxmlformats.org/officeDocument/2006/relationships/image" Target="../media/image53.jpeg"/><Relationship Id="rId10" Type="http://schemas.microsoft.com/office/2007/relationships/hdphoto" Target="../media/hdphoto3.wdp"/><Relationship Id="rId19" Type="http://schemas.openxmlformats.org/officeDocument/2006/relationships/image" Target="../media/image11.png"/><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18" Type="http://schemas.openxmlformats.org/officeDocument/2006/relationships/image" Target="../media/image35.png"/><Relationship Id="rId3" Type="http://schemas.openxmlformats.org/officeDocument/2006/relationships/image" Target="../media/image40.jpeg"/><Relationship Id="rId7" Type="http://schemas.openxmlformats.org/officeDocument/2006/relationships/image" Target="../media/image45.png"/><Relationship Id="rId12" Type="http://schemas.microsoft.com/office/2007/relationships/hdphoto" Target="../media/hdphoto3.wdp"/><Relationship Id="rId17" Type="http://schemas.microsoft.com/office/2007/relationships/hdphoto" Target="../media/hdphoto2.wdp"/><Relationship Id="rId2" Type="http://schemas.openxmlformats.org/officeDocument/2006/relationships/notesSlide" Target="../notesSlides/notesSlide36.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36.png"/><Relationship Id="rId15" Type="http://schemas.microsoft.com/office/2007/relationships/hdphoto" Target="../media/hdphoto1.wdp"/><Relationship Id="rId10" Type="http://schemas.openxmlformats.org/officeDocument/2006/relationships/image" Target="../media/image49.jpeg"/><Relationship Id="rId19" Type="http://schemas.openxmlformats.org/officeDocument/2006/relationships/image" Target="../media/image11.png"/><Relationship Id="rId4" Type="http://schemas.openxmlformats.org/officeDocument/2006/relationships/image" Target="../media/image41.jpeg"/><Relationship Id="rId9" Type="http://schemas.openxmlformats.org/officeDocument/2006/relationships/image" Target="../media/image55.jpeg"/><Relationship Id="rId1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35.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jpeg"/><Relationship Id="rId9"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36.png"/><Relationship Id="rId18" Type="http://schemas.openxmlformats.org/officeDocument/2006/relationships/audio" Target="../media/audio38.wav"/><Relationship Id="rId26" Type="http://schemas.openxmlformats.org/officeDocument/2006/relationships/image" Target="../media/image35.png"/><Relationship Id="rId3" Type="http://schemas.openxmlformats.org/officeDocument/2006/relationships/image" Target="../media/image40.jpeg"/><Relationship Id="rId21" Type="http://schemas.openxmlformats.org/officeDocument/2006/relationships/audio" Target="../media/audio41.wav"/><Relationship Id="rId7" Type="http://schemas.microsoft.com/office/2007/relationships/hdphoto" Target="../media/hdphoto2.wdp"/><Relationship Id="rId12" Type="http://schemas.openxmlformats.org/officeDocument/2006/relationships/image" Target="../media/image41.jpeg"/><Relationship Id="rId17" Type="http://schemas.openxmlformats.org/officeDocument/2006/relationships/image" Target="../media/image54.png"/><Relationship Id="rId25" Type="http://schemas.openxmlformats.org/officeDocument/2006/relationships/audio" Target="../media/audio45.wav"/><Relationship Id="rId2" Type="http://schemas.openxmlformats.org/officeDocument/2006/relationships/notesSlide" Target="../notesSlides/notesSlide38.xml"/><Relationship Id="rId16" Type="http://schemas.openxmlformats.org/officeDocument/2006/relationships/image" Target="../media/image45.png"/><Relationship Id="rId20" Type="http://schemas.openxmlformats.org/officeDocument/2006/relationships/audio" Target="../media/audio40.wav"/><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24" Type="http://schemas.openxmlformats.org/officeDocument/2006/relationships/audio" Target="../media/audio44.wav"/><Relationship Id="rId5" Type="http://schemas.microsoft.com/office/2007/relationships/hdphoto" Target="../media/hdphoto1.wdp"/><Relationship Id="rId15" Type="http://schemas.openxmlformats.org/officeDocument/2006/relationships/image" Target="../media/image53.jpeg"/><Relationship Id="rId23" Type="http://schemas.openxmlformats.org/officeDocument/2006/relationships/audio" Target="../media/audio43.wav"/><Relationship Id="rId10" Type="http://schemas.microsoft.com/office/2007/relationships/hdphoto" Target="../media/hdphoto3.wdp"/><Relationship Id="rId19" Type="http://schemas.openxmlformats.org/officeDocument/2006/relationships/audio" Target="../media/audio39.wav"/><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image" Target="../media/image52.png"/><Relationship Id="rId22" Type="http://schemas.openxmlformats.org/officeDocument/2006/relationships/audio" Target="../media/audio42.wav"/><Relationship Id="rId27"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38.wav"/><Relationship Id="rId7" Type="http://schemas.openxmlformats.org/officeDocument/2006/relationships/audio" Target="../media/audio42.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image" Target="../media/image11.png"/><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57.gif"/><Relationship Id="rId7"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4.wdp"/><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62.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7.png"/><Relationship Id="rId1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60.png"/><Relationship Id="rId14"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7.png"/><Relationship Id="rId4" Type="http://schemas.microsoft.com/office/2007/relationships/hdphoto" Target="../media/hdphoto2.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2.png"/><Relationship Id="rId7"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3.jpeg"/><Relationship Id="rId4" Type="http://schemas.openxmlformats.org/officeDocument/2006/relationships/image" Target="../media/image65.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71.jpeg"/><Relationship Id="rId3" Type="http://schemas.openxmlformats.org/officeDocument/2006/relationships/image" Target="../media/image70.png"/><Relationship Id="rId7" Type="http://schemas.openxmlformats.org/officeDocument/2006/relationships/audio" Target="../media/audio48.wav"/><Relationship Id="rId12" Type="http://schemas.openxmlformats.org/officeDocument/2006/relationships/audio" Target="../media/audio53.wav"/><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image" Target="../media/image36.png"/><Relationship Id="rId9" Type="http://schemas.openxmlformats.org/officeDocument/2006/relationships/audio" Target="../media/audio50.wav"/><Relationship Id="rId14" Type="http://schemas.openxmlformats.org/officeDocument/2006/relationships/image" Target="../media/image11.png"/></Relationships>
</file>

<file path=ppt/slides/_rels/slide55.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72.jpeg"/><Relationship Id="rId3" Type="http://schemas.openxmlformats.org/officeDocument/2006/relationships/image" Target="../media/image70.png"/><Relationship Id="rId7" Type="http://schemas.openxmlformats.org/officeDocument/2006/relationships/audio" Target="../media/audio56.wav"/><Relationship Id="rId12" Type="http://schemas.openxmlformats.org/officeDocument/2006/relationships/audio" Target="../media/audio61.wav"/><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0" Type="http://schemas.openxmlformats.org/officeDocument/2006/relationships/audio" Target="../media/audio59.wav"/><Relationship Id="rId4" Type="http://schemas.openxmlformats.org/officeDocument/2006/relationships/image" Target="../media/image36.png"/><Relationship Id="rId9" Type="http://schemas.openxmlformats.org/officeDocument/2006/relationships/audio" Target="../media/audio58.wav"/><Relationship Id="rId1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70.png"/><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audio" Target="../media/audio65.wav"/><Relationship Id="rId11" Type="http://schemas.openxmlformats.org/officeDocument/2006/relationships/image" Target="../media/image73.png"/><Relationship Id="rId5" Type="http://schemas.openxmlformats.org/officeDocument/2006/relationships/audio" Target="../media/audio64.wav"/><Relationship Id="rId10" Type="http://schemas.openxmlformats.org/officeDocument/2006/relationships/audio" Target="../media/audio69.wav"/><Relationship Id="rId4" Type="http://schemas.openxmlformats.org/officeDocument/2006/relationships/audio" Target="../media/audio63.wav"/><Relationship Id="rId9" Type="http://schemas.openxmlformats.org/officeDocument/2006/relationships/audio" Target="../media/audio68.wav"/></Relationships>
</file>

<file path=ppt/slides/_rels/slide58.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image" Target="../media/image11.png"/><Relationship Id="rId3" Type="http://schemas.openxmlformats.org/officeDocument/2006/relationships/audio" Target="../media/audio70.wav"/><Relationship Id="rId7" Type="http://schemas.openxmlformats.org/officeDocument/2006/relationships/audio" Target="../media/audio74.wav"/><Relationship Id="rId12"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audio" Target="../media/audio73.wav"/><Relationship Id="rId11" Type="http://schemas.openxmlformats.org/officeDocument/2006/relationships/image" Target="../media/image73.png"/><Relationship Id="rId5" Type="http://schemas.openxmlformats.org/officeDocument/2006/relationships/audio" Target="../media/audio72.wav"/><Relationship Id="rId10" Type="http://schemas.openxmlformats.org/officeDocument/2006/relationships/audio" Target="../media/audio77.wav"/><Relationship Id="rId4" Type="http://schemas.openxmlformats.org/officeDocument/2006/relationships/audio" Target="../media/audio71.wav"/><Relationship Id="rId9" Type="http://schemas.openxmlformats.org/officeDocument/2006/relationships/audio" Target="../media/audio76.wav"/></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8" Type="http://schemas.openxmlformats.org/officeDocument/2006/relationships/audio" Target="../media/audio78.wav"/><Relationship Id="rId13" Type="http://schemas.openxmlformats.org/officeDocument/2006/relationships/audio" Target="../media/audio83.wav"/><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audio" Target="../media/audio82.wav"/><Relationship Id="rId17" Type="http://schemas.openxmlformats.org/officeDocument/2006/relationships/image" Target="../media/image11.png"/><Relationship Id="rId2" Type="http://schemas.openxmlformats.org/officeDocument/2006/relationships/notesSlide" Target="../notesSlides/notesSlide61.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audio" Target="../media/audio81.wav"/><Relationship Id="rId5" Type="http://schemas.openxmlformats.org/officeDocument/2006/relationships/image" Target="../media/image78.jpeg"/><Relationship Id="rId15" Type="http://schemas.openxmlformats.org/officeDocument/2006/relationships/audio" Target="../media/audio85.wav"/><Relationship Id="rId10" Type="http://schemas.openxmlformats.org/officeDocument/2006/relationships/audio" Target="../media/audio80.wav"/><Relationship Id="rId4" Type="http://schemas.openxmlformats.org/officeDocument/2006/relationships/image" Target="../media/image77.gif"/><Relationship Id="rId9" Type="http://schemas.openxmlformats.org/officeDocument/2006/relationships/audio" Target="../media/audio79.wav"/><Relationship Id="rId14" Type="http://schemas.openxmlformats.org/officeDocument/2006/relationships/audio" Target="../media/audio84.wav"/></Relationships>
</file>

<file path=ppt/slides/_rels/slide62.xml.rels><?xml version="1.0" encoding="UTF-8" standalone="yes"?>
<Relationships xmlns="http://schemas.openxmlformats.org/package/2006/relationships"><Relationship Id="rId8" Type="http://schemas.openxmlformats.org/officeDocument/2006/relationships/hyperlink" Target="https://quizlet.com/gb/493331707/year-7-french-term-31-week-3-flash-cards/" TargetMode="External"/><Relationship Id="rId3" Type="http://schemas.openxmlformats.org/officeDocument/2006/relationships/image" Target="../media/image11.png"/><Relationship Id="rId7" Type="http://schemas.openxmlformats.org/officeDocument/2006/relationships/hyperlink" Target="https://quizlet.com/gb/499840640/year-7-french-term-31-week-6-flash-card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resources.ncelp.org/concern/resources/9019s2796?locale=en" TargetMode="External"/><Relationship Id="rId11" Type="http://schemas.openxmlformats.org/officeDocument/2006/relationships/image" Target="../media/image83.png"/><Relationship Id="rId5" Type="http://schemas.openxmlformats.org/officeDocument/2006/relationships/hyperlink" Target="https://drive.google.com/file/d/1tnqA8qABpUQpIW1qKewfINkSTZx4erO_/view" TargetMode="External"/><Relationship Id="rId10"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hyperlink" Target="https://quizlet.com/gb/497521418/year-7-french-term-22-week-3-flash-c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audio" Target="../media/audio12.wav"/><Relationship Id="rId21" Type="http://schemas.openxmlformats.org/officeDocument/2006/relationships/image" Target="../media/image23.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image" Target="../media/image19.jpeg"/><Relationship Id="rId2" Type="http://schemas.openxmlformats.org/officeDocument/2006/relationships/notesSlide" Target="../notesSlides/notesSlide9.xml"/><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24" Type="http://schemas.openxmlformats.org/officeDocument/2006/relationships/image" Target="../media/image11.png"/><Relationship Id="rId5" Type="http://schemas.openxmlformats.org/officeDocument/2006/relationships/audio" Target="../media/audio14.wav"/><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audio" Target="../media/audio19.wav"/><Relationship Id="rId19" Type="http://schemas.openxmlformats.org/officeDocument/2006/relationships/image" Target="../media/image21.jpe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16.jpeg"/><Relationship Id="rId2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what isn’t there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Negation before a noun: ne…pas de/d’ (with </a:t>
            </a:r>
            <a:r>
              <a:rPr lang="en-GB" sz="3000" dirty="0" err="1">
                <a:solidFill>
                  <a:prstClr val="white"/>
                </a:solidFill>
              </a:rPr>
              <a:t>avoir</a:t>
            </a:r>
            <a:r>
              <a:rPr lang="en-GB" sz="3000" dirty="0">
                <a:solidFill>
                  <a:prstClr val="white"/>
                </a:solidFill>
              </a:rPr>
              <a:t>)</a:t>
            </a:r>
          </a:p>
          <a:p>
            <a:pPr algn="l"/>
            <a:r>
              <a:rPr lang="en-GB" sz="3000" dirty="0">
                <a:solidFill>
                  <a:prstClr val="white"/>
                </a:solidFill>
              </a:rPr>
              <a:t>SSC [</a:t>
            </a:r>
            <a:r>
              <a:rPr lang="en-GB" sz="3000" dirty="0" err="1">
                <a:solidFill>
                  <a:prstClr val="white"/>
                </a:solidFill>
              </a:rPr>
              <a:t>ch</a:t>
            </a:r>
            <a:r>
              <a:rPr lang="en-GB" sz="30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5 - Lesson 57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2385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St James’ Hub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Combien</a:t>
            </a:r>
            <a:r>
              <a:rPr lang="en-GB" sz="3600" b="1" dirty="0">
                <a:solidFill>
                  <a:schemeClr val="bg1"/>
                </a:solidFill>
              </a:rPr>
              <a:t> de mots ?</a:t>
            </a:r>
          </a:p>
        </p:txBody>
      </p:sp>
      <p:sp>
        <p:nvSpPr>
          <p:cNvPr id="42" name="TextBox 41">
            <a:extLst>
              <a:ext uri="{FF2B5EF4-FFF2-40B4-BE49-F238E27FC236}">
                <a16:creationId xmlns:a16="http://schemas.microsoft.com/office/drawing/2014/main" id="{B782BB08-851E-49D3-9424-7F2BB91ACA4A}"/>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Rectangle: Rounded Corners 17">
            <a:extLst>
              <a:ext uri="{FF2B5EF4-FFF2-40B4-BE49-F238E27FC236}">
                <a16:creationId xmlns:a16="http://schemas.microsoft.com/office/drawing/2014/main" id="{955243DA-7344-43C0-B76A-B89A16E17F73}"/>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verb (</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elle</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pic>
        <p:nvPicPr>
          <p:cNvPr id="16" name="Picture 15" descr="background rectangle">
            <a:extLst>
              <a:ext uri="{FF2B5EF4-FFF2-40B4-BE49-F238E27FC236}">
                <a16:creationId xmlns:a16="http://schemas.microsoft.com/office/drawing/2014/main" id="{DB411DFB-B8C4-45F8-B7A7-98C60989D51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830D7953-BD27-45E7-A1B9-11122499D43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Combien de mots ?</a:t>
            </a:r>
            <a:endParaRPr lang="en-GB" sz="3600" b="1" dirty="0">
              <a:solidFill>
                <a:schemeClr val="bg1"/>
              </a:solidFill>
            </a:endParaRPr>
          </a:p>
        </p:txBody>
      </p:sp>
      <p:sp>
        <p:nvSpPr>
          <p:cNvPr id="19" name="Rounded Rectangle 46">
            <a:extLst>
              <a:ext uri="{FF2B5EF4-FFF2-40B4-BE49-F238E27FC236}">
                <a16:creationId xmlns:a16="http://schemas.microsoft.com/office/drawing/2014/main" id="{CA9D5D21-D9A5-46A5-961C-9896CBA3152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023FC389-6CBA-4972-9E76-EDBE2C485538}"/>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3" name="TextBox 2">
            <a:extLst>
              <a:ext uri="{FF2B5EF4-FFF2-40B4-BE49-F238E27FC236}">
                <a16:creationId xmlns:a16="http://schemas.microsoft.com/office/drawing/2014/main" id="{0EC35017-6C70-4BC4-AAAA-EDB05FB413A2}"/>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FA487EF6-37FA-4E3B-A955-F435B0E50685}"/>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C7DB1D5-F0C5-4D86-8D16-34ED991E1BD1}"/>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29" name="TextBox 28">
            <a:extLst>
              <a:ext uri="{FF2B5EF4-FFF2-40B4-BE49-F238E27FC236}">
                <a16:creationId xmlns:a16="http://schemas.microsoft.com/office/drawing/2014/main" id="{7B2B12BA-0271-4547-AC70-0CA936DCA411}"/>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9" name="TextBox 8">
            <a:extLst>
              <a:ext uri="{FF2B5EF4-FFF2-40B4-BE49-F238E27FC236}">
                <a16:creationId xmlns:a16="http://schemas.microsoft.com/office/drawing/2014/main" id="{328368E9-08B7-4174-8E09-BCFFCE0BA057}"/>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1DD21CF2-5B03-423F-9F9E-36E405052983}"/>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11" name="TextBox 10">
            <a:extLst>
              <a:ext uri="{FF2B5EF4-FFF2-40B4-BE49-F238E27FC236}">
                <a16:creationId xmlns:a16="http://schemas.microsoft.com/office/drawing/2014/main" id="{65E43309-8FD5-40D8-B341-9229423BFEE8}"/>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9EE5CED0-AA3D-4FDD-9689-89A39505BF2B}"/>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D1033D7F-AA26-49BF-9814-24F86F4E00A1}"/>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774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45"/>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500" fill="hold"/>
                                        <p:tgtEl>
                                          <p:spTgt spid="5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Combien</a:t>
            </a:r>
            <a:r>
              <a:rPr lang="en-GB" sz="3600" b="1" dirty="0">
                <a:solidFill>
                  <a:schemeClr val="bg1"/>
                </a:solidFill>
              </a:rPr>
              <a:t> de mots ?</a:t>
            </a:r>
          </a:p>
        </p:txBody>
      </p:sp>
      <p:sp>
        <p:nvSpPr>
          <p:cNvPr id="42" name="TextBox 41">
            <a:extLst>
              <a:ext uri="{FF2B5EF4-FFF2-40B4-BE49-F238E27FC236}">
                <a16:creationId xmlns:a16="http://schemas.microsoft.com/office/drawing/2014/main" id="{B782BB08-851E-49D3-9424-7F2BB91ACA4A}"/>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Rectangle: Rounded Corners 17">
            <a:extLst>
              <a:ext uri="{FF2B5EF4-FFF2-40B4-BE49-F238E27FC236}">
                <a16:creationId xmlns:a16="http://schemas.microsoft.com/office/drawing/2014/main" id="{00EE75AA-5BD5-4BF5-BF74-D6BCB61941DA}"/>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adjective</a:t>
            </a:r>
          </a:p>
        </p:txBody>
      </p:sp>
      <p:pic>
        <p:nvPicPr>
          <p:cNvPr id="16" name="Picture 15" descr="background rectangle">
            <a:extLst>
              <a:ext uri="{FF2B5EF4-FFF2-40B4-BE49-F238E27FC236}">
                <a16:creationId xmlns:a16="http://schemas.microsoft.com/office/drawing/2014/main" id="{FA6619F6-BBFB-4CBF-BDA1-589CF2861DD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03AFC705-C5D1-4AAE-AA03-FD15E7486AD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Combien de mots ?</a:t>
            </a:r>
            <a:endParaRPr lang="en-GB" sz="3600" b="1" dirty="0">
              <a:solidFill>
                <a:schemeClr val="bg1"/>
              </a:solidFill>
            </a:endParaRPr>
          </a:p>
        </p:txBody>
      </p:sp>
      <p:sp>
        <p:nvSpPr>
          <p:cNvPr id="19" name="Rounded Rectangle 46">
            <a:extLst>
              <a:ext uri="{FF2B5EF4-FFF2-40B4-BE49-F238E27FC236}">
                <a16:creationId xmlns:a16="http://schemas.microsoft.com/office/drawing/2014/main" id="{8BA7A2EB-E43F-46DA-B916-1E8B434F4F8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F1B136CA-3CB2-4A81-8E77-C625F26F4F97}"/>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1B0479B4-21FC-40D3-993E-C01CB6B4A850}"/>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153B68BE-5138-4C28-AA81-2F61F92C8F4C}"/>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6903126-1E2C-460C-B2AD-BE78BC0E1758}"/>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B04632F0-302B-498F-9C44-5C6A387ECAB0}"/>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EA6779B6-4FA3-496F-996D-50DA3EEABB2D}"/>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3A46B6CA-BF8C-4183-91EE-3DE3CE3DBEE6}"/>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FCB6A5A6-F73B-48EA-9B57-CE1B6D9B611E}"/>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436CAD14-24D5-45BD-8E92-290658ABA5D1}"/>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9863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54"/>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500" fill="hold"/>
                                        <p:tgtEl>
                                          <p:spTgt spid="51"/>
                                        </p:tgtEl>
                                        <p:attrNameLst>
                                          <p:attrName>style.color</p:attrName>
                                        </p:attrNameLst>
                                      </p:cBhvr>
                                      <p:to>
                                        <a:schemeClr val="accent2"/>
                                      </p:to>
                                    </p:animClr>
                                  </p:childTnLst>
                                </p:cTn>
                              </p:par>
                              <p:par>
                                <p:cTn id="9" presetID="3" presetClass="emph" presetSubtype="2" fill="hold" grpId="0" nodeType="withEffect">
                                  <p:stCondLst>
                                    <p:cond delay="0"/>
                                  </p:stCondLst>
                                  <p:childTnLst>
                                    <p:animClr clrSpc="rgb" dir="cw">
                                      <p:cBhvr override="childStyle">
                                        <p:cTn id="10" dur="500" fill="hold"/>
                                        <p:tgtEl>
                                          <p:spTgt spid="4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1"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Combien</a:t>
            </a:r>
            <a:r>
              <a:rPr lang="en-GB" sz="3600" b="1" dirty="0">
                <a:solidFill>
                  <a:schemeClr val="bg1"/>
                </a:solidFill>
              </a:rPr>
              <a:t> de mots ?</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Rectangle: Rounded Corners 17">
            <a:extLst>
              <a:ext uri="{FF2B5EF4-FFF2-40B4-BE49-F238E27FC236}">
                <a16:creationId xmlns:a16="http://schemas.microsoft.com/office/drawing/2014/main" id="{D0F82890-14B7-4C36-BA5C-F6416C94397C}"/>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verb (je/</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tu</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507ACB-DF7C-4563-8607-B124DBF37652}"/>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55929243-6049-4D22-BFE5-A57A06D6DCF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DABAA990-D652-4765-B5C8-2671310A0C3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Combien de mots ?</a:t>
            </a:r>
            <a:endParaRPr lang="en-GB" sz="3600" b="1" dirty="0">
              <a:solidFill>
                <a:schemeClr val="bg1"/>
              </a:solidFill>
            </a:endParaRPr>
          </a:p>
        </p:txBody>
      </p:sp>
      <p:sp>
        <p:nvSpPr>
          <p:cNvPr id="20" name="Rounded Rectangle 46">
            <a:extLst>
              <a:ext uri="{FF2B5EF4-FFF2-40B4-BE49-F238E27FC236}">
                <a16:creationId xmlns:a16="http://schemas.microsoft.com/office/drawing/2014/main" id="{9E27131D-939F-46D5-814B-40513D213AF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8" name="TextBox 27">
            <a:extLst>
              <a:ext uri="{FF2B5EF4-FFF2-40B4-BE49-F238E27FC236}">
                <a16:creationId xmlns:a16="http://schemas.microsoft.com/office/drawing/2014/main" id="{DE096A78-F955-47E3-A8D3-001E9CB752AB}"/>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9" name="TextBox 28">
            <a:extLst>
              <a:ext uri="{FF2B5EF4-FFF2-40B4-BE49-F238E27FC236}">
                <a16:creationId xmlns:a16="http://schemas.microsoft.com/office/drawing/2014/main" id="{31A4E054-A114-4E1D-A195-C7667652235C}"/>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CA778B9B-606A-4B30-985D-F20106E7968F}"/>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63EE689-63B3-468A-908B-A7900BAF089B}"/>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2" name="TextBox 31">
            <a:extLst>
              <a:ext uri="{FF2B5EF4-FFF2-40B4-BE49-F238E27FC236}">
                <a16:creationId xmlns:a16="http://schemas.microsoft.com/office/drawing/2014/main" id="{B5EB61E6-42DC-43E3-B630-1A5BF235AC66}"/>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3" name="TextBox 32">
            <a:extLst>
              <a:ext uri="{FF2B5EF4-FFF2-40B4-BE49-F238E27FC236}">
                <a16:creationId xmlns:a16="http://schemas.microsoft.com/office/drawing/2014/main" id="{9297BD1E-3CB3-4901-8601-D974D772E404}"/>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F86189D-7166-4074-B1FE-428201209E72}"/>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77526EF8-B2DF-4307-889F-43E6D978DC2D}"/>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0BF10E11-D786-4414-8633-986CA3307D34}"/>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397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44"/>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500" fill="hold"/>
                                        <p:tgtEl>
                                          <p:spTgt spid="4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Combien</a:t>
            </a:r>
            <a:r>
              <a:rPr lang="en-GB" sz="3600" b="1" dirty="0">
                <a:solidFill>
                  <a:schemeClr val="bg1"/>
                </a:solidFill>
              </a:rPr>
              <a:t> de mots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preposition</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a:t>
            </a:r>
            <a:r>
              <a:rPr lang="en-GB" sz="4000" dirty="0">
                <a:solidFill>
                  <a:srgbClr val="115076"/>
                </a:solidFill>
                <a:latin typeface="Century Gothic" panose="020F0302020204030204"/>
              </a:rPr>
              <a:t>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B7A06AC6-4D37-4AFC-8E59-FF4BB3A7DA90}"/>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691EF560-1949-48E9-8F0D-5C532F96B62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7FF0FC3-4FBF-40D1-93C0-7F28BCCCA24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Combien de mots ?</a:t>
            </a:r>
            <a:endParaRPr lang="en-GB" sz="3600" b="1" dirty="0">
              <a:solidFill>
                <a:schemeClr val="bg1"/>
              </a:solidFill>
            </a:endParaRPr>
          </a:p>
        </p:txBody>
      </p:sp>
      <p:sp>
        <p:nvSpPr>
          <p:cNvPr id="19" name="Rounded Rectangle 46">
            <a:extLst>
              <a:ext uri="{FF2B5EF4-FFF2-40B4-BE49-F238E27FC236}">
                <a16:creationId xmlns:a16="http://schemas.microsoft.com/office/drawing/2014/main" id="{AB076806-8095-4EBA-96BA-0AEA7717957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06595DB4-1B6C-4E28-9BA6-02DD25DEB7EF}"/>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BEA78DC3-1E4F-4AF4-A2E3-C902B578528F}"/>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092DB090-0844-41E7-871B-A4ACD64B6556}"/>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5D72B75-1036-420E-8C86-AFF898CFA913}"/>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FF903C29-0D61-4575-8701-E6A577183665}"/>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20E456A0-2CA3-4CEC-8B95-B62F0EC7DF1F}"/>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2C3137F8-7B9A-4C53-92C5-A63CE80E5524}"/>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F4905488-C84A-4653-BCAD-020959AAA0F2}"/>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9A281BB7-3DC8-491A-A5F6-77C371D8AD3E}"/>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884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52"/>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500" fill="hold"/>
                                        <p:tgtEl>
                                          <p:spTgt spid="32"/>
                                        </p:tgtEl>
                                        <p:attrNameLst>
                                          <p:attrName>style.color</p:attrName>
                                        </p:attrNameLst>
                                      </p:cBhvr>
                                      <p:to>
                                        <a:schemeClr val="accent2"/>
                                      </p:to>
                                    </p:animClr>
                                  </p:childTnLst>
                                </p:cTn>
                              </p:par>
                              <p:par>
                                <p:cTn id="9" presetID="3" presetClass="emph" presetSubtype="2" fill="hold" grpId="0" nodeType="withEffect">
                                  <p:stCondLst>
                                    <p:cond delay="0"/>
                                  </p:stCondLst>
                                  <p:childTnLst>
                                    <p:animClr clrSpc="rgb" dir="cw">
                                      <p:cBhvr override="childStyle">
                                        <p:cTn id="10" dur="500" fill="hold"/>
                                        <p:tgtEl>
                                          <p:spTgt spid="33"/>
                                        </p:tgtEl>
                                        <p:attrNameLst>
                                          <p:attrName>style.color</p:attrName>
                                        </p:attrNameLst>
                                      </p:cBhvr>
                                      <p:to>
                                        <a:schemeClr val="accent2"/>
                                      </p:to>
                                    </p:animClr>
                                  </p:childTnLst>
                                </p:cTn>
                              </p:par>
                              <p:par>
                                <p:cTn id="11" presetID="3" presetClass="emph" presetSubtype="2" fill="hold" grpId="0" nodeType="withEffect">
                                  <p:stCondLst>
                                    <p:cond delay="0"/>
                                  </p:stCondLst>
                                  <p:childTnLst>
                                    <p:animClr clrSpc="rgb" dir="cw">
                                      <p:cBhvr override="childStyle">
                                        <p:cTn id="12" dur="500" fill="hold"/>
                                        <p:tgtEl>
                                          <p:spTgt spid="3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0"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Combien</a:t>
            </a:r>
            <a:r>
              <a:rPr lang="en-GB" sz="3600" b="1" dirty="0">
                <a:solidFill>
                  <a:schemeClr val="bg1"/>
                </a:solidFill>
              </a:rPr>
              <a:t> de mots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verb (infinitive)</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1ADDB76C-5378-409A-996C-1BFE22F2335C}"/>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9F31FEC9-1A02-4549-9AF1-1A73C47A09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27EE177-E1EC-4574-8769-EA6EAF333FE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Combien de mots ?</a:t>
            </a:r>
            <a:endParaRPr lang="en-GB" sz="3600" b="1" dirty="0">
              <a:solidFill>
                <a:schemeClr val="bg1"/>
              </a:solidFill>
            </a:endParaRPr>
          </a:p>
        </p:txBody>
      </p:sp>
      <p:sp>
        <p:nvSpPr>
          <p:cNvPr id="19" name="Rounded Rectangle 46">
            <a:extLst>
              <a:ext uri="{FF2B5EF4-FFF2-40B4-BE49-F238E27FC236}">
                <a16:creationId xmlns:a16="http://schemas.microsoft.com/office/drawing/2014/main" id="{AA720AE3-5022-4D98-BF76-3E6359219CD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1C26CAB2-B900-4D8A-9EA1-B7336E0C2D1F}"/>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BF185B4B-01CB-4193-9DB0-BA00F7D51559}"/>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429A0ADD-29AA-4829-B090-0C778C4FC35A}"/>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69E7019-D9B0-4358-8733-B825287EC49F}"/>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C9F33FEE-36E7-4025-B7EF-566AB51CB2A4}"/>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46692040-F54C-4A1D-B2AB-046CC922A4FB}"/>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0F6FEC2-E861-4AC8-B2A3-B20BB54EB134}"/>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F762B6BF-F81E-4FD0-A03D-4C9CB2B7BCE0}"/>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A66B0C56-61E6-40CF-9F95-DB4C3EBF4715}"/>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19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48"/>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500" fill="hold"/>
                                        <p:tgtEl>
                                          <p:spTgt spid="46"/>
                                        </p:tgtEl>
                                        <p:attrNameLst>
                                          <p:attrName>style.color</p:attrName>
                                        </p:attrNameLst>
                                      </p:cBhvr>
                                      <p:to>
                                        <a:schemeClr val="accent2"/>
                                      </p:to>
                                    </p:animClr>
                                  </p:childTnLst>
                                </p:cTn>
                              </p:par>
                              <p:par>
                                <p:cTn id="9" presetID="3" presetClass="emph" presetSubtype="2" fill="hold" grpId="0" nodeType="withEffect">
                                  <p:stCondLst>
                                    <p:cond delay="0"/>
                                  </p:stCondLst>
                                  <p:childTnLst>
                                    <p:animClr clrSpc="rgb" dir="cw">
                                      <p:cBhvr override="childStyle">
                                        <p:cTn id="10" dur="1000" fill="hold"/>
                                        <p:tgtEl>
                                          <p:spTgt spid="2"/>
                                        </p:tgtEl>
                                        <p:attrNameLst>
                                          <p:attrName>style.color</p:attrName>
                                        </p:attrNameLst>
                                      </p:cBhvr>
                                      <p:to>
                                        <a:schemeClr val="accent2"/>
                                      </p:to>
                                    </p:animClr>
                                  </p:childTnLst>
                                </p:cTn>
                              </p:par>
                              <p:par>
                                <p:cTn id="11" presetID="3" presetClass="emph" presetSubtype="2" fill="hold" grpId="0" nodeType="withEffect">
                                  <p:stCondLst>
                                    <p:cond delay="0"/>
                                  </p:stCondLst>
                                  <p:childTnLst>
                                    <p:animClr clrSpc="rgb" dir="cw">
                                      <p:cBhvr override="childStyle">
                                        <p:cTn id="12" dur="1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Combien</a:t>
            </a:r>
            <a:r>
              <a:rPr lang="en-GB" sz="3600" b="1" dirty="0">
                <a:solidFill>
                  <a:schemeClr val="bg1"/>
                </a:solidFill>
              </a:rPr>
              <a:t> de mots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noun</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1ADDB76C-5378-409A-996C-1BFE22F2335C}"/>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9F31FEC9-1A02-4549-9AF1-1A73C47A09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27EE177-E1EC-4574-8769-EA6EAF333FE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Combien de mots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Rounded Rectangle 46">
            <a:extLst>
              <a:ext uri="{FF2B5EF4-FFF2-40B4-BE49-F238E27FC236}">
                <a16:creationId xmlns:a16="http://schemas.microsoft.com/office/drawing/2014/main" id="{AA720AE3-5022-4D98-BF76-3E6359219CD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1C26CAB2-B900-4D8A-9EA1-B7336E0C2D1F}"/>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BF185B4B-01CB-4193-9DB0-BA00F7D51559}"/>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429A0ADD-29AA-4829-B090-0C778C4FC35A}"/>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69E7019-D9B0-4358-8733-B825287EC49F}"/>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C9F33FEE-36E7-4025-B7EF-566AB51CB2A4}"/>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46692040-F54C-4A1D-B2AB-046CC922A4FB}"/>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0F6FEC2-E861-4AC8-B2A3-B20BB54EB134}"/>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761DEF22-62ED-445D-AD4B-0046491FB9E8}"/>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D6EE9DF8-AE02-4B3F-A723-C247DFFC1FD5}"/>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851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1"/>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500" fill="hold"/>
                                        <p:tgtEl>
                                          <p:spTgt spid="27"/>
                                        </p:tgtEl>
                                        <p:attrNameLst>
                                          <p:attrName>style.color</p:attrName>
                                        </p:attrNameLst>
                                      </p:cBhvr>
                                      <p:to>
                                        <a:schemeClr val="accent2"/>
                                      </p:to>
                                    </p:animClr>
                                  </p:childTnLst>
                                </p:cTn>
                              </p:par>
                              <p:par>
                                <p:cTn id="9" presetID="3" presetClass="emph" presetSubtype="2" fill="hold" grpId="0" nodeType="withEffect">
                                  <p:stCondLst>
                                    <p:cond delay="0"/>
                                  </p:stCondLst>
                                  <p:childTnLst>
                                    <p:animClr clrSpc="rgb" dir="cw">
                                      <p:cBhvr override="childStyle">
                                        <p:cTn id="10" dur="500" fill="hold"/>
                                        <p:tgtEl>
                                          <p:spTgt spid="29"/>
                                        </p:tgtEl>
                                        <p:attrNameLst>
                                          <p:attrName>style.color</p:attrName>
                                        </p:attrNameLst>
                                      </p:cBhvr>
                                      <p:to>
                                        <a:schemeClr val="accent2"/>
                                      </p:to>
                                    </p:animClr>
                                  </p:childTnLst>
                                </p:cTn>
                              </p:par>
                              <p:par>
                                <p:cTn id="11" presetID="3" presetClass="emph" presetSubtype="2" fill="hold" grpId="0" nodeType="withEffect">
                                  <p:stCondLst>
                                    <p:cond delay="0"/>
                                  </p:stCondLst>
                                  <p:childTnLst>
                                    <p:animClr clrSpc="rgb" dir="cw">
                                      <p:cBhvr override="childStyle">
                                        <p:cTn id="12" dur="500" fill="hold"/>
                                        <p:tgtEl>
                                          <p:spTgt spid="2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Quelle </a:t>
            </a:r>
            <a:r>
              <a:rPr lang="en-GB" sz="3600" b="1" dirty="0" err="1">
                <a:solidFill>
                  <a:schemeClr val="bg1"/>
                </a:solidFill>
              </a:rPr>
              <a:t>catégorie</a:t>
            </a:r>
            <a:r>
              <a:rPr lang="en-GB" sz="3600" b="1" dirty="0">
                <a:solidFill>
                  <a:schemeClr val="bg1"/>
                </a:solidFill>
              </a:rPr>
              <a:t>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adjective</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0E92D5EA-70DF-450C-8D94-AF1FB6921306}"/>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A11C4B4C-54C0-4C0E-B96F-A2825DCF7C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2F419E6B-6EA3-4C73-9D1C-9FA478C3D42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Quelle catégorie ?</a:t>
            </a:r>
            <a:endParaRPr lang="en-GB" sz="3600" b="1" dirty="0">
              <a:solidFill>
                <a:schemeClr val="bg1"/>
              </a:solidFill>
            </a:endParaRPr>
          </a:p>
        </p:txBody>
      </p:sp>
      <p:sp>
        <p:nvSpPr>
          <p:cNvPr id="19" name="Rounded Rectangle 46">
            <a:extLst>
              <a:ext uri="{FF2B5EF4-FFF2-40B4-BE49-F238E27FC236}">
                <a16:creationId xmlns:a16="http://schemas.microsoft.com/office/drawing/2014/main" id="{7C42367E-181D-4B80-BD29-04A8C444B5B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EA5242CD-EA02-4A6C-B43F-CEA90B298F8A}"/>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C55C06AF-C01E-4E7E-94AF-07FC6BCE0912}"/>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E746FF3-E22C-44DC-A316-0473E9F80467}"/>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F3B3E21-EBCC-4E3F-BD42-23268C0049CB}"/>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1F49F56A-793F-401A-8E79-C3FD8BC57016}"/>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0533D10E-528F-4B79-B188-45957CDE0342}"/>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CA3E0E4-5ED8-43F7-A06E-B6AFD419B80B}"/>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71B8DC0E-FAFD-4836-89F5-AC52E74EA7B4}"/>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3B6CD631-958B-4244-B660-D50879003CFC}"/>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23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Quelle </a:t>
            </a:r>
            <a:r>
              <a:rPr lang="en-GB" sz="3600" b="1" dirty="0" err="1">
                <a:solidFill>
                  <a:schemeClr val="bg1"/>
                </a:solidFill>
              </a:rPr>
              <a:t>catégorie</a:t>
            </a:r>
            <a:r>
              <a:rPr lang="en-GB" sz="3600" b="1" dirty="0">
                <a:solidFill>
                  <a:schemeClr val="bg1"/>
                </a:solidFill>
              </a:rPr>
              <a:t>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verb (je/</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tu</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9" name="TextBox 18">
            <a:extLst>
              <a:ext uri="{FF2B5EF4-FFF2-40B4-BE49-F238E27FC236}">
                <a16:creationId xmlns:a16="http://schemas.microsoft.com/office/drawing/2014/main" id="{A9533FF1-5BC3-49A9-965B-CF9708C120F7}"/>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AAF94250-C516-4ECF-B3C8-015EFE988D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03A8AE48-841F-4273-A6E3-4F9854D708D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Quelle catégorie ?</a:t>
            </a:r>
            <a:endParaRPr lang="en-GB" sz="3600" b="1" dirty="0">
              <a:solidFill>
                <a:schemeClr val="bg1"/>
              </a:solidFill>
            </a:endParaRPr>
          </a:p>
        </p:txBody>
      </p:sp>
      <p:sp>
        <p:nvSpPr>
          <p:cNvPr id="18" name="Rounded Rectangle 46">
            <a:extLst>
              <a:ext uri="{FF2B5EF4-FFF2-40B4-BE49-F238E27FC236}">
                <a16:creationId xmlns:a16="http://schemas.microsoft.com/office/drawing/2014/main" id="{358959FF-C846-4F47-A991-E24B792D39B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B0B5B42C-5BB9-4DB2-8504-CA9EF93FB349}"/>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56D35CF0-2136-4E26-AC2F-3B4C162528B2}"/>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B45083A8-1D0A-4EEF-9ED6-C843822C492F}"/>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8D1ED7C-03D5-41CC-8E09-770CF7CEC975}"/>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AD43B971-FD3E-4CF5-A7C8-30B92767BBF2}"/>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4C315A3F-BD00-41B4-BE2F-BDFCB39BA73B}"/>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5B1A648-ABE5-454F-B3FD-3B8A2A625AF4}"/>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153CF23F-109F-4248-BDA7-C7C1C000180C}"/>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3839B19B-5437-4807-ABAD-4694729D58AD}"/>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920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Quelle </a:t>
            </a:r>
            <a:r>
              <a:rPr lang="en-GB" sz="3600" b="1" dirty="0" err="1">
                <a:solidFill>
                  <a:schemeClr val="bg1"/>
                </a:solidFill>
              </a:rPr>
              <a:t>catégorie</a:t>
            </a:r>
            <a:r>
              <a:rPr lang="en-GB" sz="3600" b="1" dirty="0">
                <a:solidFill>
                  <a:schemeClr val="bg1"/>
                </a:solidFill>
              </a:rPr>
              <a:t>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verb (infinitive)</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806B669C-08C9-49DD-8329-162CB905A7EE}"/>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76403BD3-6BAC-4F8E-AC42-FAFAF667E38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B691826-2649-4D45-9BFE-45CD00DE890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Quelle catégorie ?</a:t>
            </a:r>
            <a:endParaRPr lang="en-GB" sz="3600" b="1" dirty="0">
              <a:solidFill>
                <a:schemeClr val="bg1"/>
              </a:solidFill>
            </a:endParaRPr>
          </a:p>
        </p:txBody>
      </p:sp>
      <p:sp>
        <p:nvSpPr>
          <p:cNvPr id="19" name="Rounded Rectangle 46">
            <a:extLst>
              <a:ext uri="{FF2B5EF4-FFF2-40B4-BE49-F238E27FC236}">
                <a16:creationId xmlns:a16="http://schemas.microsoft.com/office/drawing/2014/main" id="{ABE3EFE0-978E-441C-AB52-9E0203400DA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95143E0B-1C91-4625-9CC1-343E4F35C3C6}"/>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2AF78B73-EC28-41B3-B370-CEE42C93C506}"/>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3CCF115-9537-4B63-BA69-B2C12A05F444}"/>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941B36AB-DA35-41BD-8E9B-4C0381C7F9AA}"/>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7E8B6FC6-1B78-43D1-94D3-B6B76E84A9B3}"/>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478FE2FC-8800-49E0-B10E-2AFAC7610129}"/>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7E7A76D3-F4D9-4A3A-AA38-6F9BC20948B8}"/>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AD1805B3-CBEC-4FD3-9132-41A7C216B135}"/>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E18D5E-0E79-466B-942E-74CB0D335DB8}"/>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821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Quelle </a:t>
            </a:r>
            <a:r>
              <a:rPr lang="en-GB" sz="3600" b="1" dirty="0" err="1">
                <a:solidFill>
                  <a:schemeClr val="bg1"/>
                </a:solidFill>
              </a:rPr>
              <a:t>catégorie</a:t>
            </a:r>
            <a:r>
              <a:rPr lang="en-GB" sz="3600" b="1" dirty="0">
                <a:solidFill>
                  <a:schemeClr val="bg1"/>
                </a:solidFill>
              </a:rPr>
              <a:t>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preposition</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0AC587C9-B5C9-4171-89D1-014CB3673C85}"/>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066C0885-6B18-4E6F-A24C-A9619AE40EB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33C50970-089C-470A-B3D6-60CD2774E53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Quelle catégorie ?</a:t>
            </a:r>
            <a:endParaRPr lang="en-GB" sz="3600" b="1" dirty="0">
              <a:solidFill>
                <a:schemeClr val="bg1"/>
              </a:solidFill>
            </a:endParaRPr>
          </a:p>
        </p:txBody>
      </p:sp>
      <p:sp>
        <p:nvSpPr>
          <p:cNvPr id="19" name="Rounded Rectangle 46">
            <a:extLst>
              <a:ext uri="{FF2B5EF4-FFF2-40B4-BE49-F238E27FC236}">
                <a16:creationId xmlns:a16="http://schemas.microsoft.com/office/drawing/2014/main" id="{0439C1F3-4B43-40FF-A928-100460B3B76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E7FC4625-144D-4D5E-9EE6-936133BF5A5D}"/>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F393954A-924B-4959-BB89-D98FAA5C5E0C}"/>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43766744-37E6-4012-B366-F6BB049EF91D}"/>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DD740E6-ED14-43B1-A14A-84DEAE72736F}"/>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F7FB7E75-A18F-41FC-B529-F5AA15730A23}"/>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69A8DDC2-7C97-4404-8474-B3287D41E289}"/>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19F4D3D-B6B5-4E26-9049-D7D3F468FEF8}"/>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FBA518AD-2EDC-4D63-B44A-8D51950ED91A}"/>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7FE6CB81-2D64-423A-B09E-E39CE3238854}"/>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489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0192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Quelle </a:t>
            </a:r>
            <a:r>
              <a:rPr lang="en-GB" sz="3600" b="1" dirty="0" err="1">
                <a:solidFill>
                  <a:schemeClr val="bg1"/>
                </a:solidFill>
              </a:rPr>
              <a:t>catégorie</a:t>
            </a:r>
            <a:r>
              <a:rPr lang="en-GB" sz="3600" b="1" dirty="0">
                <a:solidFill>
                  <a:schemeClr val="bg1"/>
                </a:solidFill>
              </a:rPr>
              <a:t>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verb (</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il</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elle</a:t>
            </a: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F73CA7D3-DD45-4EBC-936C-CFCC4D0439E8}"/>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8670B277-0091-4EC2-89B6-237BCA9BC47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9284A5CC-E2C2-4FBF-865A-A2560F1058C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Quelle catégorie ?</a:t>
            </a:r>
            <a:endParaRPr lang="en-GB" sz="3600" b="1" dirty="0">
              <a:solidFill>
                <a:schemeClr val="bg1"/>
              </a:solidFill>
            </a:endParaRPr>
          </a:p>
        </p:txBody>
      </p:sp>
      <p:sp>
        <p:nvSpPr>
          <p:cNvPr id="19" name="Rounded Rectangle 46">
            <a:extLst>
              <a:ext uri="{FF2B5EF4-FFF2-40B4-BE49-F238E27FC236}">
                <a16:creationId xmlns:a16="http://schemas.microsoft.com/office/drawing/2014/main" id="{4C97A391-4FB3-4B86-BEB9-626F8C54793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252440EA-B16E-4F3D-928A-F2A0C0DD20A7}"/>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11E056AE-F6BC-4A49-92BB-35B554F49590}"/>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F6207E2-129E-45D7-B96A-8CE5215927D9}"/>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9DD668E1-AC80-4100-B283-315D73F71B65}"/>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603C17F7-59B7-4472-A665-FC83C5F23E9E}"/>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2A78D59C-C56C-4F93-9100-64B0FDE78D74}"/>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8387FBB5-58AA-48D8-BC01-830AC97B0954}"/>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Tree>
    <p:extLst>
      <p:ext uri="{BB962C8B-B14F-4D97-AF65-F5344CB8AC3E}">
        <p14:creationId xmlns:p14="http://schemas.microsoft.com/office/powerpoint/2010/main" val="319367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Combien</a:t>
            </a:r>
            <a:r>
              <a:rPr lang="en-GB" sz="3600" b="1" dirty="0">
                <a:solidFill>
                  <a:schemeClr val="bg1"/>
                </a:solidFill>
              </a:rPr>
              <a:t> de mots ?</a:t>
            </a:r>
          </a:p>
        </p:txBody>
      </p:sp>
      <p:sp>
        <p:nvSpPr>
          <p:cNvPr id="7" name="Rectangle: Rounded Corners 6">
            <a:extLst>
              <a:ext uri="{FF2B5EF4-FFF2-40B4-BE49-F238E27FC236}">
                <a16:creationId xmlns:a16="http://schemas.microsoft.com/office/drawing/2014/main" id="{7DB7B224-9792-433C-BB92-D7B14AFB9A7D}"/>
              </a:ext>
            </a:extLst>
          </p:cNvPr>
          <p:cNvSpPr/>
          <p:nvPr/>
        </p:nvSpPr>
        <p:spPr>
          <a:xfrm>
            <a:off x="4296000" y="2576771"/>
            <a:ext cx="3600000" cy="18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noun</a:t>
            </a:r>
          </a:p>
        </p:txBody>
      </p:sp>
      <p:sp>
        <p:nvSpPr>
          <p:cNvPr id="44" name="TextBox 43">
            <a:extLst>
              <a:ext uri="{FF2B5EF4-FFF2-40B4-BE49-F238E27FC236}">
                <a16:creationId xmlns:a16="http://schemas.microsoft.com/office/drawing/2014/main" id="{C6247533-310B-4074-A4D8-7AD24E722C56}"/>
              </a:ext>
            </a:extLst>
          </p:cNvPr>
          <p:cNvSpPr txBox="1"/>
          <p:nvPr/>
        </p:nvSpPr>
        <p:spPr>
          <a:xfrm>
            <a:off x="5872790" y="4736813"/>
            <a:ext cx="10727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CDF0482-C387-48C0-B753-3049E71C44E1}"/>
              </a:ext>
            </a:extLst>
          </p:cNvPr>
          <p:cNvSpPr txBox="1"/>
          <p:nvPr/>
        </p:nvSpPr>
        <p:spPr>
          <a:xfrm>
            <a:off x="7431812" y="1004713"/>
            <a:ext cx="10470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sort</a:t>
            </a:r>
          </a:p>
        </p:txBody>
      </p:sp>
      <p:sp>
        <p:nvSpPr>
          <p:cNvPr id="46" name="TextBox 45">
            <a:extLst>
              <a:ext uri="{FF2B5EF4-FFF2-40B4-BE49-F238E27FC236}">
                <a16:creationId xmlns:a16="http://schemas.microsoft.com/office/drawing/2014/main" id="{36515675-6C8C-4D90-87BA-24516C218A04}"/>
              </a:ext>
            </a:extLst>
          </p:cNvPr>
          <p:cNvSpPr txBox="1"/>
          <p:nvPr/>
        </p:nvSpPr>
        <p:spPr>
          <a:xfrm>
            <a:off x="3317480" y="5145401"/>
            <a:ext cx="13035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sortir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434C08E4-B194-44F5-B241-C5963BA84475}"/>
              </a:ext>
            </a:extLst>
          </p:cNvPr>
          <p:cNvSpPr txBox="1"/>
          <p:nvPr/>
        </p:nvSpPr>
        <p:spPr>
          <a:xfrm>
            <a:off x="2517265" y="3340386"/>
            <a:ext cx="1370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AD06FCAC-084E-463C-B362-B14D227ADBF7}"/>
              </a:ext>
            </a:extLst>
          </p:cNvPr>
          <p:cNvSpPr txBox="1"/>
          <p:nvPr/>
        </p:nvSpPr>
        <p:spPr>
          <a:xfrm>
            <a:off x="9451825" y="2121187"/>
            <a:ext cx="14157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viens</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1C15939-2829-4492-8569-492B4FDECE71}"/>
              </a:ext>
            </a:extLst>
          </p:cNvPr>
          <p:cNvSpPr txBox="1"/>
          <p:nvPr/>
        </p:nvSpPr>
        <p:spPr>
          <a:xfrm>
            <a:off x="7631664" y="5350274"/>
            <a:ext cx="1390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B700A56-4B06-4C4C-BB9B-15E0385CE6E6}"/>
              </a:ext>
            </a:extLst>
          </p:cNvPr>
          <p:cNvSpPr txBox="1"/>
          <p:nvPr/>
        </p:nvSpPr>
        <p:spPr>
          <a:xfrm>
            <a:off x="4219137" y="1608538"/>
            <a:ext cx="22188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044EDB91-C0EA-4B05-BBE7-0B6ADD0D76E4}"/>
              </a:ext>
            </a:extLst>
          </p:cNvPr>
          <p:cNvSpPr txBox="1"/>
          <p:nvPr/>
        </p:nvSpPr>
        <p:spPr>
          <a:xfrm>
            <a:off x="300965" y="2768885"/>
            <a:ext cx="8691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p>
        </p:txBody>
      </p:sp>
      <p:sp>
        <p:nvSpPr>
          <p:cNvPr id="54" name="TextBox 53">
            <a:extLst>
              <a:ext uri="{FF2B5EF4-FFF2-40B4-BE49-F238E27FC236}">
                <a16:creationId xmlns:a16="http://schemas.microsoft.com/office/drawing/2014/main" id="{559B76E7-A979-4E9A-8742-F18BE50C2739}"/>
              </a:ext>
            </a:extLst>
          </p:cNvPr>
          <p:cNvSpPr txBox="1"/>
          <p:nvPr/>
        </p:nvSpPr>
        <p:spPr>
          <a:xfrm>
            <a:off x="8948212" y="4261388"/>
            <a:ext cx="26180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8" name="TextBox 17">
            <a:extLst>
              <a:ext uri="{FF2B5EF4-FFF2-40B4-BE49-F238E27FC236}">
                <a16:creationId xmlns:a16="http://schemas.microsoft.com/office/drawing/2014/main" id="{1ADDB76C-5378-409A-996C-1BFE22F2335C}"/>
              </a:ext>
            </a:extLst>
          </p:cNvPr>
          <p:cNvSpPr txBox="1"/>
          <p:nvPr/>
        </p:nvSpPr>
        <p:spPr>
          <a:xfrm>
            <a:off x="625764" y="4437515"/>
            <a:ext cx="2864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algérienne</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9F31FEC9-1A02-4549-9AF1-1A73C47A09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27EE177-E1EC-4574-8769-EA6EAF333FE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Combien de mots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Rounded Rectangle 46">
            <a:extLst>
              <a:ext uri="{FF2B5EF4-FFF2-40B4-BE49-F238E27FC236}">
                <a16:creationId xmlns:a16="http://schemas.microsoft.com/office/drawing/2014/main" id="{AA720AE3-5022-4D98-BF76-3E6359219CD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7" name="TextBox 26">
            <a:extLst>
              <a:ext uri="{FF2B5EF4-FFF2-40B4-BE49-F238E27FC236}">
                <a16:creationId xmlns:a16="http://schemas.microsoft.com/office/drawing/2014/main" id="{1C26CAB2-B900-4D8A-9EA1-B7336E0C2D1F}"/>
              </a:ext>
            </a:extLst>
          </p:cNvPr>
          <p:cNvSpPr txBox="1"/>
          <p:nvPr/>
        </p:nvSpPr>
        <p:spPr>
          <a:xfrm>
            <a:off x="9529061" y="934788"/>
            <a:ext cx="2416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le café</a:t>
            </a:r>
          </a:p>
        </p:txBody>
      </p:sp>
      <p:sp>
        <p:nvSpPr>
          <p:cNvPr id="28" name="TextBox 27">
            <a:extLst>
              <a:ext uri="{FF2B5EF4-FFF2-40B4-BE49-F238E27FC236}">
                <a16:creationId xmlns:a16="http://schemas.microsoft.com/office/drawing/2014/main" id="{BF185B4B-01CB-4193-9DB0-BA00F7D51559}"/>
              </a:ext>
            </a:extLst>
          </p:cNvPr>
          <p:cNvSpPr txBox="1"/>
          <p:nvPr/>
        </p:nvSpPr>
        <p:spPr>
          <a:xfrm>
            <a:off x="747294" y="1450875"/>
            <a:ext cx="2743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cinéma</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429A0ADD-29AA-4829-B090-0C778C4FC35A}"/>
              </a:ext>
            </a:extLst>
          </p:cNvPr>
          <p:cNvSpPr txBox="1"/>
          <p:nvPr/>
        </p:nvSpPr>
        <p:spPr>
          <a:xfrm>
            <a:off x="464024" y="5516780"/>
            <a:ext cx="25103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GB"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plage</a:t>
            </a:r>
            <a:endPar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69E7019-D9B0-4358-8733-B825287EC49F}"/>
              </a:ext>
            </a:extLst>
          </p:cNvPr>
          <p:cNvSpPr txBox="1"/>
          <p:nvPr/>
        </p:nvSpPr>
        <p:spPr>
          <a:xfrm>
            <a:off x="8208797" y="3094690"/>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derrière</a:t>
            </a:r>
          </a:p>
        </p:txBody>
      </p:sp>
      <p:sp>
        <p:nvSpPr>
          <p:cNvPr id="31" name="TextBox 30">
            <a:extLst>
              <a:ext uri="{FF2B5EF4-FFF2-40B4-BE49-F238E27FC236}">
                <a16:creationId xmlns:a16="http://schemas.microsoft.com/office/drawing/2014/main" id="{C9F33FEE-36E7-4025-B7EF-566AB51CB2A4}"/>
              </a:ext>
            </a:extLst>
          </p:cNvPr>
          <p:cNvSpPr txBox="1"/>
          <p:nvPr/>
        </p:nvSpPr>
        <p:spPr>
          <a:xfrm>
            <a:off x="6605801" y="95727"/>
            <a:ext cx="15965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E6000"/>
                </a:solidFill>
                <a:effectLst/>
                <a:uLnTx/>
                <a:uFillTx/>
                <a:latin typeface="Century Gothic" panose="020F0302020204030204"/>
                <a:ea typeface="+mn-ea"/>
                <a:cs typeface="+mn-cs"/>
              </a:rPr>
              <a:t>la rue</a:t>
            </a:r>
          </a:p>
        </p:txBody>
      </p:sp>
      <p:sp>
        <p:nvSpPr>
          <p:cNvPr id="32" name="TextBox 31">
            <a:extLst>
              <a:ext uri="{FF2B5EF4-FFF2-40B4-BE49-F238E27FC236}">
                <a16:creationId xmlns:a16="http://schemas.microsoft.com/office/drawing/2014/main" id="{46692040-F54C-4A1D-B2AB-046CC922A4FB}"/>
              </a:ext>
            </a:extLst>
          </p:cNvPr>
          <p:cNvSpPr txBox="1"/>
          <p:nvPr/>
        </p:nvSpPr>
        <p:spPr>
          <a:xfrm>
            <a:off x="9956142" y="5444699"/>
            <a:ext cx="19896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devant</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0F6FEC2-E861-4AC8-B2A3-B20BB54EB134}"/>
              </a:ext>
            </a:extLst>
          </p:cNvPr>
          <p:cNvSpPr txBox="1"/>
          <p:nvPr/>
        </p:nvSpPr>
        <p:spPr>
          <a:xfrm>
            <a:off x="1764326" y="2471904"/>
            <a:ext cx="14911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entre</a:t>
            </a:r>
          </a:p>
        </p:txBody>
      </p:sp>
      <p:sp>
        <p:nvSpPr>
          <p:cNvPr id="2" name="TextBox 1">
            <a:extLst>
              <a:ext uri="{FF2B5EF4-FFF2-40B4-BE49-F238E27FC236}">
                <a16:creationId xmlns:a16="http://schemas.microsoft.com/office/drawing/2014/main" id="{48DE9B2B-CF19-4F13-9C46-65A54AE4A42C}"/>
              </a:ext>
            </a:extLst>
          </p:cNvPr>
          <p:cNvSpPr txBox="1"/>
          <p:nvPr/>
        </p:nvSpPr>
        <p:spPr>
          <a:xfrm>
            <a:off x="8518548" y="193388"/>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FAF4C780-C201-4190-8C1F-0F08F0F38B21}"/>
              </a:ext>
            </a:extLst>
          </p:cNvPr>
          <p:cNvSpPr txBox="1"/>
          <p:nvPr/>
        </p:nvSpPr>
        <p:spPr>
          <a:xfrm>
            <a:off x="4875591" y="5526467"/>
            <a:ext cx="22188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revenir</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432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Faire la queue !</a:t>
            </a:r>
          </a:p>
        </p:txBody>
      </p:sp>
      <p:pic>
        <p:nvPicPr>
          <p:cNvPr id="6146" name="Picture 2" descr="Line Leader Clip Art">
            <a:extLst>
              <a:ext uri="{FF2B5EF4-FFF2-40B4-BE49-F238E27FC236}">
                <a16:creationId xmlns:a16="http://schemas.microsoft.com/office/drawing/2014/main" id="{DBA4EC1B-18A8-43CE-AC30-0F0B8B04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9" y="1228725"/>
            <a:ext cx="5162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9AE86-8782-4FC8-A9E1-70C0EFE80290}"/>
              </a:ext>
            </a:extLst>
          </p:cNvPr>
          <p:cNvSpPr txBox="1"/>
          <p:nvPr/>
        </p:nvSpPr>
        <p:spPr>
          <a:xfrm>
            <a:off x="3793503" y="5694007"/>
            <a:ext cx="1188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Michel</a:t>
            </a:r>
          </a:p>
        </p:txBody>
      </p:sp>
      <p:sp>
        <p:nvSpPr>
          <p:cNvPr id="32" name="TextBox 31">
            <a:extLst>
              <a:ext uri="{FF2B5EF4-FFF2-40B4-BE49-F238E27FC236}">
                <a16:creationId xmlns:a16="http://schemas.microsoft.com/office/drawing/2014/main" id="{2A0BE20E-F206-43CA-AE71-01BCAB3B60A6}"/>
              </a:ext>
            </a:extLst>
          </p:cNvPr>
          <p:cNvSpPr txBox="1"/>
          <p:nvPr/>
        </p:nvSpPr>
        <p:spPr>
          <a:xfrm>
            <a:off x="2039208" y="5694007"/>
            <a:ext cx="1564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Charlotte</a:t>
            </a:r>
          </a:p>
        </p:txBody>
      </p:sp>
      <p:sp>
        <p:nvSpPr>
          <p:cNvPr id="33" name="TextBox 32">
            <a:extLst>
              <a:ext uri="{FF2B5EF4-FFF2-40B4-BE49-F238E27FC236}">
                <a16:creationId xmlns:a16="http://schemas.microsoft.com/office/drawing/2014/main" id="{FEEA9533-A230-4FE9-B9E1-68DE6672ED66}"/>
              </a:ext>
            </a:extLst>
          </p:cNvPr>
          <p:cNvSpPr txBox="1"/>
          <p:nvPr/>
        </p:nvSpPr>
        <p:spPr>
          <a:xfrm>
            <a:off x="533379" y="5694007"/>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Charles</a:t>
            </a:r>
          </a:p>
        </p:txBody>
      </p:sp>
      <p:sp>
        <p:nvSpPr>
          <p:cNvPr id="14" name="TextBox 13">
            <a:extLst>
              <a:ext uri="{FF2B5EF4-FFF2-40B4-BE49-F238E27FC236}">
                <a16:creationId xmlns:a16="http://schemas.microsoft.com/office/drawing/2014/main" id="{71671041-9E16-4410-9524-10729DAFCA7F}"/>
              </a:ext>
            </a:extLst>
          </p:cNvPr>
          <p:cNvSpPr txBox="1"/>
          <p:nvPr/>
        </p:nvSpPr>
        <p:spPr>
          <a:xfrm>
            <a:off x="5695929" y="5447786"/>
            <a:ext cx="19383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devant</a:t>
            </a:r>
            <a:endPar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B5B88C6-472A-4130-9ABB-E5B860032E47}"/>
              </a:ext>
            </a:extLst>
          </p:cNvPr>
          <p:cNvSpPr txBox="1"/>
          <p:nvPr/>
        </p:nvSpPr>
        <p:spPr>
          <a:xfrm>
            <a:off x="7998078" y="5447786"/>
            <a:ext cx="2122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derrière</a:t>
            </a:r>
          </a:p>
        </p:txBody>
      </p:sp>
      <p:sp>
        <p:nvSpPr>
          <p:cNvPr id="16" name="TextBox 15">
            <a:extLst>
              <a:ext uri="{FF2B5EF4-FFF2-40B4-BE49-F238E27FC236}">
                <a16:creationId xmlns:a16="http://schemas.microsoft.com/office/drawing/2014/main" id="{8285A510-A84F-45CB-9621-5B960B39D27F}"/>
              </a:ext>
            </a:extLst>
          </p:cNvPr>
          <p:cNvSpPr txBox="1"/>
          <p:nvPr/>
        </p:nvSpPr>
        <p:spPr>
          <a:xfrm>
            <a:off x="10484573" y="5447786"/>
            <a:ext cx="14670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F0302020204030204"/>
                <a:ea typeface="+mn-ea"/>
                <a:cs typeface="+mn-cs"/>
              </a:rPr>
              <a:t>entre</a:t>
            </a:r>
          </a:p>
        </p:txBody>
      </p:sp>
      <p:sp>
        <p:nvSpPr>
          <p:cNvPr id="11" name="Rectangle 10">
            <a:extLst>
              <a:ext uri="{FF2B5EF4-FFF2-40B4-BE49-F238E27FC236}">
                <a16:creationId xmlns:a16="http://schemas.microsoft.com/office/drawing/2014/main" id="{AC24AE99-2E72-4EDE-AA7A-FD7E3876AA29}"/>
              </a:ext>
            </a:extLst>
          </p:cNvPr>
          <p:cNvSpPr/>
          <p:nvPr/>
        </p:nvSpPr>
        <p:spPr>
          <a:xfrm>
            <a:off x="5592352" y="5447786"/>
            <a:ext cx="6359289" cy="707886"/>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6E03A1B-8091-47D6-9F42-88CD15740025}"/>
              </a:ext>
            </a:extLst>
          </p:cNvPr>
          <p:cNvSpPr txBox="1"/>
          <p:nvPr/>
        </p:nvSpPr>
        <p:spPr>
          <a:xfrm>
            <a:off x="5933546" y="1004713"/>
            <a:ext cx="56769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Complète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 les phrases: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Charles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____________ Charlotte.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Charlotte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____________ Charles et Michel.</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Michel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__________ Charlotte.</a:t>
            </a:r>
          </a:p>
        </p:txBody>
      </p:sp>
      <p:pic>
        <p:nvPicPr>
          <p:cNvPr id="17" name="Picture 16" descr="background rectangle">
            <a:extLst>
              <a:ext uri="{FF2B5EF4-FFF2-40B4-BE49-F238E27FC236}">
                <a16:creationId xmlns:a16="http://schemas.microsoft.com/office/drawing/2014/main" id="{9741411D-031A-48BB-AF8B-C62C2D42323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3929859D-AB0F-4D9F-A640-3D1EE668D08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Faire la queue !</a:t>
            </a:r>
            <a:endParaRPr lang="en-GB" sz="3600" b="1" dirty="0">
              <a:solidFill>
                <a:schemeClr val="bg1"/>
              </a:solidFill>
            </a:endParaRPr>
          </a:p>
        </p:txBody>
      </p:sp>
      <p:sp>
        <p:nvSpPr>
          <p:cNvPr id="3" name="Rounded Rectangle 46">
            <a:extLst>
              <a:ext uri="{FF2B5EF4-FFF2-40B4-BE49-F238E27FC236}">
                <a16:creationId xmlns:a16="http://schemas.microsoft.com/office/drawing/2014/main" id="{9DAA269C-2FD5-4EF3-BFDA-C7909235B8B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17088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4.81481E-6 L 0.04622 -0.54328 " pathEditMode="relative" rAng="0" ptsTypes="AA">
                                      <p:cBhvr>
                                        <p:cTn id="6" dur="2000" fill="hold"/>
                                        <p:tgtEl>
                                          <p:spTgt spid="15"/>
                                        </p:tgtEl>
                                        <p:attrNameLst>
                                          <p:attrName>ppt_x</p:attrName>
                                          <p:attrName>ppt_y</p:attrName>
                                        </p:attrNameLst>
                                      </p:cBhvr>
                                      <p:rCtr x="2305" y="-2717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12 0.00834 L -0.10599 -0.35995 " pathEditMode="relative" rAng="0" ptsTypes="AA">
                                      <p:cBhvr>
                                        <p:cTn id="10" dur="2000" fill="hold"/>
                                        <p:tgtEl>
                                          <p:spTgt spid="16"/>
                                        </p:tgtEl>
                                        <p:attrNameLst>
                                          <p:attrName>ppt_x</p:attrName>
                                          <p:attrName>ppt_y</p:attrName>
                                        </p:attrNameLst>
                                      </p:cBhvr>
                                      <p:rCtr x="-5143" y="-1842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156 -4.81481E-6 L 0.21433 -0.17384 " pathEditMode="relative" rAng="0" ptsTypes="AA">
                                      <p:cBhvr>
                                        <p:cTn id="14" dur="2000" fill="hold"/>
                                        <p:tgtEl>
                                          <p:spTgt spid="14"/>
                                        </p:tgtEl>
                                        <p:attrNameLst>
                                          <p:attrName>ppt_x</p:attrName>
                                          <p:attrName>ppt_y</p:attrName>
                                        </p:attrNameLst>
                                      </p:cBhvr>
                                      <p:rCtr x="10794"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2800" b="1" dirty="0">
                <a:solidFill>
                  <a:schemeClr val="bg1"/>
                </a:solidFill>
              </a:rPr>
              <a:t>Saying what you don’t have</a:t>
            </a:r>
          </a:p>
        </p:txBody>
      </p:sp>
      <p:sp>
        <p:nvSpPr>
          <p:cNvPr id="3" name="TextBox 2">
            <a:extLst>
              <a:ext uri="{FF2B5EF4-FFF2-40B4-BE49-F238E27FC236}">
                <a16:creationId xmlns:a16="http://schemas.microsoft.com/office/drawing/2014/main" id="{567E29CC-0A43-46FD-8025-98EA0724EC34}"/>
              </a:ext>
            </a:extLst>
          </p:cNvPr>
          <p:cNvSpPr txBox="1"/>
          <p:nvPr/>
        </p:nvSpPr>
        <p:spPr>
          <a:xfrm>
            <a:off x="11933" y="1390650"/>
            <a:ext cx="12022843" cy="461665"/>
          </a:xfrm>
          <a:prstGeom prst="rect">
            <a:avLst/>
          </a:prstGeom>
          <a:noFill/>
        </p:spPr>
        <p:txBody>
          <a:bodyPr wrap="none" rtlCol="0">
            <a:spAutoFit/>
          </a:bodyPr>
          <a:lstStyle/>
          <a:p>
            <a:r>
              <a:rPr lang="en-GB" sz="2400" dirty="0">
                <a:solidFill>
                  <a:srgbClr val="115076"/>
                </a:solidFill>
              </a:rPr>
              <a:t>Remember, to say you </a:t>
            </a:r>
            <a:r>
              <a:rPr lang="en-GB" sz="2400" b="1" dirty="0">
                <a:solidFill>
                  <a:srgbClr val="115076"/>
                </a:solidFill>
              </a:rPr>
              <a:t>have</a:t>
            </a:r>
            <a:r>
              <a:rPr lang="en-GB" sz="2400" dirty="0">
                <a:solidFill>
                  <a:srgbClr val="115076"/>
                </a:solidFill>
              </a:rPr>
              <a:t> something, we use </a:t>
            </a:r>
            <a:r>
              <a:rPr lang="en-GB" sz="2400" b="1" dirty="0" err="1">
                <a:solidFill>
                  <a:srgbClr val="115076"/>
                </a:solidFill>
              </a:rPr>
              <a:t>avoir</a:t>
            </a:r>
            <a:r>
              <a:rPr lang="en-GB" sz="2400" b="1" dirty="0">
                <a:solidFill>
                  <a:srgbClr val="115076"/>
                </a:solidFill>
              </a:rPr>
              <a:t> </a:t>
            </a:r>
            <a:r>
              <a:rPr lang="en-GB" sz="2400" dirty="0">
                <a:solidFill>
                  <a:srgbClr val="115076"/>
                </a:solidFill>
              </a:rPr>
              <a:t>+ </a:t>
            </a:r>
            <a:r>
              <a:rPr lang="en-GB" sz="2400" b="1" dirty="0">
                <a:solidFill>
                  <a:srgbClr val="EE6000"/>
                </a:solidFill>
              </a:rPr>
              <a:t>indefinite</a:t>
            </a:r>
            <a:r>
              <a:rPr lang="en-GB" sz="2400" dirty="0">
                <a:solidFill>
                  <a:srgbClr val="115076"/>
                </a:solidFill>
              </a:rPr>
              <a:t> </a:t>
            </a:r>
            <a:r>
              <a:rPr lang="en-GB" sz="2400" b="1" dirty="0">
                <a:solidFill>
                  <a:srgbClr val="EE6000"/>
                </a:solidFill>
              </a:rPr>
              <a:t>article</a:t>
            </a:r>
            <a:r>
              <a:rPr lang="en-GB" sz="2400" dirty="0">
                <a:solidFill>
                  <a:srgbClr val="115076"/>
                </a:solidFill>
              </a:rPr>
              <a:t> + </a:t>
            </a:r>
            <a:r>
              <a:rPr lang="en-GB" sz="2400" b="1" dirty="0">
                <a:solidFill>
                  <a:srgbClr val="115076"/>
                </a:solidFill>
              </a:rPr>
              <a:t>noun</a:t>
            </a:r>
            <a:r>
              <a:rPr lang="en-GB" sz="2400" dirty="0">
                <a:solidFill>
                  <a:srgbClr val="115076"/>
                </a:solidFill>
              </a:rPr>
              <a:t>:</a:t>
            </a:r>
            <a:endParaRPr lang="en-GB" sz="2400" b="1" dirty="0">
              <a:solidFill>
                <a:srgbClr val="115076"/>
              </a:solidFill>
            </a:endParaRPr>
          </a:p>
        </p:txBody>
      </p:sp>
      <p:sp>
        <p:nvSpPr>
          <p:cNvPr id="7" name="TextBox 6">
            <a:extLst>
              <a:ext uri="{FF2B5EF4-FFF2-40B4-BE49-F238E27FC236}">
                <a16:creationId xmlns:a16="http://schemas.microsoft.com/office/drawing/2014/main" id="{509B2FBF-9E2D-4995-83DB-A97511552D13}"/>
              </a:ext>
            </a:extLst>
          </p:cNvPr>
          <p:cNvSpPr txBox="1"/>
          <p:nvPr/>
        </p:nvSpPr>
        <p:spPr>
          <a:xfrm>
            <a:off x="1851208" y="1895281"/>
            <a:ext cx="3666389" cy="707886"/>
          </a:xfrm>
          <a:prstGeom prst="rect">
            <a:avLst/>
          </a:prstGeom>
          <a:noFill/>
        </p:spPr>
        <p:txBody>
          <a:bodyPr wrap="none" rtlCol="0">
            <a:spAutoFit/>
          </a:bodyPr>
          <a:lstStyle/>
          <a:p>
            <a:pPr algn="r"/>
            <a:r>
              <a:rPr lang="en-GB" sz="4000" b="1" dirty="0" err="1">
                <a:solidFill>
                  <a:srgbClr val="115076"/>
                </a:solidFill>
              </a:rPr>
              <a:t>J’ai</a:t>
            </a:r>
            <a:r>
              <a:rPr lang="en-GB" sz="4000" b="1" dirty="0">
                <a:solidFill>
                  <a:srgbClr val="115076"/>
                </a:solidFill>
              </a:rPr>
              <a:t> </a:t>
            </a:r>
            <a:r>
              <a:rPr lang="en-GB" sz="4000" b="1" dirty="0" err="1">
                <a:solidFill>
                  <a:srgbClr val="EE6000"/>
                </a:solidFill>
              </a:rPr>
              <a:t>une</a:t>
            </a:r>
            <a:r>
              <a:rPr lang="en-GB" sz="4000" b="1" dirty="0">
                <a:solidFill>
                  <a:srgbClr val="115076"/>
                </a:solidFill>
              </a:rPr>
              <a:t> </a:t>
            </a:r>
            <a:r>
              <a:rPr lang="en-GB" sz="4000" b="1" dirty="0" err="1">
                <a:solidFill>
                  <a:srgbClr val="115076"/>
                </a:solidFill>
              </a:rPr>
              <a:t>sœur</a:t>
            </a:r>
            <a:r>
              <a:rPr lang="en-GB" sz="4000" b="1" dirty="0">
                <a:solidFill>
                  <a:srgbClr val="115076"/>
                </a:solidFill>
              </a:rPr>
              <a:t>.</a:t>
            </a:r>
          </a:p>
        </p:txBody>
      </p:sp>
      <p:sp>
        <p:nvSpPr>
          <p:cNvPr id="17" name="TextBox 16">
            <a:extLst>
              <a:ext uri="{FF2B5EF4-FFF2-40B4-BE49-F238E27FC236}">
                <a16:creationId xmlns:a16="http://schemas.microsoft.com/office/drawing/2014/main" id="{9BFD10C4-EB23-476E-BC78-4C3AB6E4FC79}"/>
              </a:ext>
            </a:extLst>
          </p:cNvPr>
          <p:cNvSpPr txBox="1"/>
          <p:nvPr/>
        </p:nvSpPr>
        <p:spPr>
          <a:xfrm>
            <a:off x="1431222" y="2679646"/>
            <a:ext cx="4086375" cy="707886"/>
          </a:xfrm>
          <a:prstGeom prst="rect">
            <a:avLst/>
          </a:prstGeom>
          <a:noFill/>
        </p:spPr>
        <p:txBody>
          <a:bodyPr wrap="none" rtlCol="0">
            <a:spAutoFit/>
          </a:bodyPr>
          <a:lstStyle/>
          <a:p>
            <a:pPr algn="r"/>
            <a:r>
              <a:rPr lang="en-GB" sz="4000" b="1" dirty="0">
                <a:solidFill>
                  <a:srgbClr val="115076"/>
                </a:solidFill>
              </a:rPr>
              <a:t>Tu as </a:t>
            </a:r>
            <a:r>
              <a:rPr lang="en-GB" sz="4000" b="1" dirty="0">
                <a:solidFill>
                  <a:srgbClr val="EE6000"/>
                </a:solidFill>
              </a:rPr>
              <a:t>des</a:t>
            </a:r>
            <a:r>
              <a:rPr lang="en-GB" sz="4000" b="1" dirty="0">
                <a:solidFill>
                  <a:srgbClr val="115076"/>
                </a:solidFill>
              </a:rPr>
              <a:t> </a:t>
            </a:r>
            <a:r>
              <a:rPr lang="en-GB" sz="4000" b="1" dirty="0" err="1">
                <a:solidFill>
                  <a:srgbClr val="115076"/>
                </a:solidFill>
              </a:rPr>
              <a:t>idées</a:t>
            </a:r>
            <a:r>
              <a:rPr lang="en-GB" sz="4000" b="1" dirty="0">
                <a:solidFill>
                  <a:srgbClr val="115076"/>
                </a:solidFill>
              </a:rPr>
              <a:t>.</a:t>
            </a:r>
          </a:p>
        </p:txBody>
      </p:sp>
      <p:sp>
        <p:nvSpPr>
          <p:cNvPr id="18" name="TextBox 17">
            <a:extLst>
              <a:ext uri="{FF2B5EF4-FFF2-40B4-BE49-F238E27FC236}">
                <a16:creationId xmlns:a16="http://schemas.microsoft.com/office/drawing/2014/main" id="{B187EC63-F17E-4D85-B0CF-320CA0DC1810}"/>
              </a:ext>
            </a:extLst>
          </p:cNvPr>
          <p:cNvSpPr txBox="1"/>
          <p:nvPr/>
        </p:nvSpPr>
        <p:spPr>
          <a:xfrm>
            <a:off x="5612237" y="1923598"/>
            <a:ext cx="3663182" cy="707886"/>
          </a:xfrm>
          <a:prstGeom prst="rect">
            <a:avLst/>
          </a:prstGeom>
          <a:noFill/>
        </p:spPr>
        <p:txBody>
          <a:bodyPr wrap="none" rtlCol="0">
            <a:spAutoFit/>
          </a:bodyPr>
          <a:lstStyle/>
          <a:p>
            <a:r>
              <a:rPr lang="en-GB" sz="4000" i="1" dirty="0">
                <a:solidFill>
                  <a:srgbClr val="115076"/>
                </a:solidFill>
              </a:rPr>
              <a:t>I have </a:t>
            </a:r>
            <a:r>
              <a:rPr lang="en-GB" sz="4000" i="1" dirty="0">
                <a:solidFill>
                  <a:srgbClr val="EE6000"/>
                </a:solidFill>
              </a:rPr>
              <a:t>a</a:t>
            </a:r>
            <a:r>
              <a:rPr lang="en-GB" sz="4000" i="1" dirty="0">
                <a:solidFill>
                  <a:srgbClr val="115076"/>
                </a:solidFill>
              </a:rPr>
              <a:t> sister.</a:t>
            </a:r>
          </a:p>
        </p:txBody>
      </p:sp>
      <p:sp>
        <p:nvSpPr>
          <p:cNvPr id="19" name="TextBox 18">
            <a:extLst>
              <a:ext uri="{FF2B5EF4-FFF2-40B4-BE49-F238E27FC236}">
                <a16:creationId xmlns:a16="http://schemas.microsoft.com/office/drawing/2014/main" id="{073A6CFE-12D4-40D1-BF07-ABB17D561ABD}"/>
              </a:ext>
            </a:extLst>
          </p:cNvPr>
          <p:cNvSpPr txBox="1"/>
          <p:nvPr/>
        </p:nvSpPr>
        <p:spPr>
          <a:xfrm>
            <a:off x="5574483" y="2670792"/>
            <a:ext cx="5674951" cy="707886"/>
          </a:xfrm>
          <a:prstGeom prst="rect">
            <a:avLst/>
          </a:prstGeom>
          <a:noFill/>
        </p:spPr>
        <p:txBody>
          <a:bodyPr wrap="none" rtlCol="0">
            <a:spAutoFit/>
          </a:bodyPr>
          <a:lstStyle/>
          <a:p>
            <a:r>
              <a:rPr lang="en-GB" sz="4000" i="1" dirty="0">
                <a:solidFill>
                  <a:srgbClr val="115076"/>
                </a:solidFill>
              </a:rPr>
              <a:t>You have </a:t>
            </a:r>
            <a:r>
              <a:rPr lang="en-GB" sz="4000" i="1" dirty="0">
                <a:solidFill>
                  <a:srgbClr val="EE6000"/>
                </a:solidFill>
              </a:rPr>
              <a:t>some</a:t>
            </a:r>
            <a:r>
              <a:rPr lang="en-GB" sz="4000" i="1" dirty="0">
                <a:solidFill>
                  <a:srgbClr val="115076"/>
                </a:solidFill>
              </a:rPr>
              <a:t> ideas.</a:t>
            </a:r>
          </a:p>
        </p:txBody>
      </p:sp>
      <p:sp>
        <p:nvSpPr>
          <p:cNvPr id="20" name="TextBox 19">
            <a:extLst>
              <a:ext uri="{FF2B5EF4-FFF2-40B4-BE49-F238E27FC236}">
                <a16:creationId xmlns:a16="http://schemas.microsoft.com/office/drawing/2014/main" id="{3469ABB3-2BD4-49EC-AD18-5F0EFA782FFF}"/>
              </a:ext>
            </a:extLst>
          </p:cNvPr>
          <p:cNvSpPr txBox="1"/>
          <p:nvPr/>
        </p:nvSpPr>
        <p:spPr>
          <a:xfrm>
            <a:off x="-1" y="3914018"/>
            <a:ext cx="11085086" cy="461665"/>
          </a:xfrm>
          <a:prstGeom prst="rect">
            <a:avLst/>
          </a:prstGeom>
          <a:noFill/>
        </p:spPr>
        <p:txBody>
          <a:bodyPr wrap="none" rtlCol="0">
            <a:spAutoFit/>
          </a:bodyPr>
          <a:lstStyle/>
          <a:p>
            <a:r>
              <a:rPr lang="en-GB" sz="2400" dirty="0">
                <a:solidFill>
                  <a:srgbClr val="115076"/>
                </a:solidFill>
              </a:rPr>
              <a:t>To say you </a:t>
            </a:r>
            <a:r>
              <a:rPr lang="en-GB" sz="2400" b="1" dirty="0">
                <a:solidFill>
                  <a:srgbClr val="115076"/>
                </a:solidFill>
              </a:rPr>
              <a:t>don’t have</a:t>
            </a:r>
            <a:r>
              <a:rPr lang="en-GB" sz="2400" dirty="0">
                <a:solidFill>
                  <a:srgbClr val="115076"/>
                </a:solidFill>
              </a:rPr>
              <a:t> something, we use </a:t>
            </a:r>
            <a:r>
              <a:rPr lang="en-GB" sz="2400" b="1" dirty="0">
                <a:solidFill>
                  <a:srgbClr val="115076"/>
                </a:solidFill>
              </a:rPr>
              <a:t>ne…pas</a:t>
            </a:r>
            <a:r>
              <a:rPr lang="en-GB" sz="2400" dirty="0">
                <a:solidFill>
                  <a:srgbClr val="115076"/>
                </a:solidFill>
              </a:rPr>
              <a:t> with </a:t>
            </a:r>
            <a:r>
              <a:rPr lang="en-GB" sz="2400" b="1" dirty="0" err="1">
                <a:solidFill>
                  <a:srgbClr val="115076"/>
                </a:solidFill>
              </a:rPr>
              <a:t>avoir</a:t>
            </a:r>
            <a:r>
              <a:rPr lang="en-GB" sz="2400" b="1" dirty="0">
                <a:solidFill>
                  <a:srgbClr val="115076"/>
                </a:solidFill>
              </a:rPr>
              <a:t> </a:t>
            </a:r>
            <a:r>
              <a:rPr lang="en-GB" sz="2400" dirty="0">
                <a:solidFill>
                  <a:srgbClr val="115076"/>
                </a:solidFill>
              </a:rPr>
              <a:t>+ </a:t>
            </a:r>
            <a:r>
              <a:rPr lang="en-GB" sz="2400" b="1" dirty="0">
                <a:solidFill>
                  <a:srgbClr val="EE6000"/>
                </a:solidFill>
              </a:rPr>
              <a:t>de</a:t>
            </a:r>
            <a:r>
              <a:rPr lang="en-GB" sz="2400" dirty="0">
                <a:solidFill>
                  <a:srgbClr val="115076"/>
                </a:solidFill>
              </a:rPr>
              <a:t> + </a:t>
            </a:r>
            <a:r>
              <a:rPr lang="en-GB" sz="2400" b="1" dirty="0">
                <a:solidFill>
                  <a:srgbClr val="115076"/>
                </a:solidFill>
              </a:rPr>
              <a:t>noun</a:t>
            </a:r>
            <a:r>
              <a:rPr lang="en-GB" sz="2400" dirty="0">
                <a:solidFill>
                  <a:srgbClr val="115076"/>
                </a:solidFill>
              </a:rPr>
              <a:t>:</a:t>
            </a:r>
            <a:endParaRPr lang="en-GB" sz="2400" b="1" dirty="0">
              <a:solidFill>
                <a:srgbClr val="115076"/>
              </a:solidFill>
            </a:endParaRPr>
          </a:p>
        </p:txBody>
      </p:sp>
      <p:sp>
        <p:nvSpPr>
          <p:cNvPr id="21" name="TextBox 20">
            <a:extLst>
              <a:ext uri="{FF2B5EF4-FFF2-40B4-BE49-F238E27FC236}">
                <a16:creationId xmlns:a16="http://schemas.microsoft.com/office/drawing/2014/main" id="{F8EB1CB4-A2CB-4969-867B-F1E8FD95C33D}"/>
              </a:ext>
            </a:extLst>
          </p:cNvPr>
          <p:cNvSpPr txBox="1"/>
          <p:nvPr/>
        </p:nvSpPr>
        <p:spPr>
          <a:xfrm>
            <a:off x="357990" y="4614260"/>
            <a:ext cx="5216493" cy="707886"/>
          </a:xfrm>
          <a:prstGeom prst="rect">
            <a:avLst/>
          </a:prstGeom>
          <a:noFill/>
        </p:spPr>
        <p:txBody>
          <a:bodyPr wrap="none" rtlCol="0">
            <a:spAutoFit/>
          </a:bodyPr>
          <a:lstStyle/>
          <a:p>
            <a:pPr algn="r"/>
            <a:r>
              <a:rPr lang="en-GB" sz="4000" b="1" dirty="0">
                <a:solidFill>
                  <a:srgbClr val="115076"/>
                </a:solidFill>
              </a:rPr>
              <a:t>Je </a:t>
            </a:r>
            <a:r>
              <a:rPr lang="en-GB" sz="4000" b="1" dirty="0" err="1">
                <a:solidFill>
                  <a:srgbClr val="115076"/>
                </a:solidFill>
              </a:rPr>
              <a:t>n’ai</a:t>
            </a:r>
            <a:r>
              <a:rPr lang="en-GB" sz="4000" b="1" dirty="0">
                <a:solidFill>
                  <a:srgbClr val="115076"/>
                </a:solidFill>
              </a:rPr>
              <a:t> pas </a:t>
            </a:r>
            <a:r>
              <a:rPr lang="en-GB" sz="4000" b="1" dirty="0">
                <a:solidFill>
                  <a:srgbClr val="EE6000"/>
                </a:solidFill>
              </a:rPr>
              <a:t>de</a:t>
            </a:r>
            <a:r>
              <a:rPr lang="en-GB" sz="4000" b="1" dirty="0">
                <a:solidFill>
                  <a:srgbClr val="115076"/>
                </a:solidFill>
              </a:rPr>
              <a:t> </a:t>
            </a:r>
            <a:r>
              <a:rPr lang="en-GB" sz="4000" b="1" dirty="0" err="1">
                <a:solidFill>
                  <a:srgbClr val="115076"/>
                </a:solidFill>
              </a:rPr>
              <a:t>sœur</a:t>
            </a:r>
            <a:r>
              <a:rPr lang="en-GB" sz="4000" b="1" dirty="0">
                <a:solidFill>
                  <a:srgbClr val="115076"/>
                </a:solidFill>
              </a:rPr>
              <a:t>.</a:t>
            </a:r>
          </a:p>
        </p:txBody>
      </p:sp>
      <p:sp>
        <p:nvSpPr>
          <p:cNvPr id="22" name="TextBox 21">
            <a:extLst>
              <a:ext uri="{FF2B5EF4-FFF2-40B4-BE49-F238E27FC236}">
                <a16:creationId xmlns:a16="http://schemas.microsoft.com/office/drawing/2014/main" id="{680E58A4-C108-4081-8816-24EFC068411C}"/>
              </a:ext>
            </a:extLst>
          </p:cNvPr>
          <p:cNvSpPr txBox="1"/>
          <p:nvPr/>
        </p:nvSpPr>
        <p:spPr>
          <a:xfrm>
            <a:off x="546743" y="5330137"/>
            <a:ext cx="5030544" cy="707886"/>
          </a:xfrm>
          <a:prstGeom prst="rect">
            <a:avLst/>
          </a:prstGeom>
          <a:noFill/>
        </p:spPr>
        <p:txBody>
          <a:bodyPr wrap="none" rtlCol="0">
            <a:spAutoFit/>
          </a:bodyPr>
          <a:lstStyle/>
          <a:p>
            <a:pPr algn="r"/>
            <a:r>
              <a:rPr lang="en-GB" sz="4000" b="1" dirty="0">
                <a:solidFill>
                  <a:srgbClr val="115076"/>
                </a:solidFill>
              </a:rPr>
              <a:t>Tu </a:t>
            </a:r>
            <a:r>
              <a:rPr lang="en-GB" sz="4000" b="1" dirty="0" err="1">
                <a:solidFill>
                  <a:srgbClr val="115076"/>
                </a:solidFill>
              </a:rPr>
              <a:t>n’as</a:t>
            </a:r>
            <a:r>
              <a:rPr lang="en-GB" sz="4000" b="1" dirty="0">
                <a:solidFill>
                  <a:srgbClr val="115076"/>
                </a:solidFill>
              </a:rPr>
              <a:t> pas </a:t>
            </a:r>
            <a:r>
              <a:rPr lang="en-GB" sz="4000" b="1" dirty="0" err="1">
                <a:solidFill>
                  <a:srgbClr val="EE6000"/>
                </a:solidFill>
              </a:rPr>
              <a:t>d’</a:t>
            </a:r>
            <a:r>
              <a:rPr lang="en-GB" sz="4000" b="1" dirty="0" err="1">
                <a:solidFill>
                  <a:srgbClr val="115076"/>
                </a:solidFill>
              </a:rPr>
              <a:t>idées</a:t>
            </a:r>
            <a:r>
              <a:rPr lang="en-GB" sz="4000" b="1" dirty="0">
                <a:solidFill>
                  <a:srgbClr val="115076"/>
                </a:solidFill>
              </a:rPr>
              <a:t>.</a:t>
            </a:r>
          </a:p>
        </p:txBody>
      </p:sp>
      <p:sp>
        <p:nvSpPr>
          <p:cNvPr id="23" name="TextBox 22">
            <a:extLst>
              <a:ext uri="{FF2B5EF4-FFF2-40B4-BE49-F238E27FC236}">
                <a16:creationId xmlns:a16="http://schemas.microsoft.com/office/drawing/2014/main" id="{BB31D01F-5FAB-42D7-BF4A-6DD0EE6168B6}"/>
              </a:ext>
            </a:extLst>
          </p:cNvPr>
          <p:cNvSpPr txBox="1"/>
          <p:nvPr/>
        </p:nvSpPr>
        <p:spPr>
          <a:xfrm>
            <a:off x="5686039" y="4661614"/>
            <a:ext cx="5158785" cy="707886"/>
          </a:xfrm>
          <a:prstGeom prst="rect">
            <a:avLst/>
          </a:prstGeom>
          <a:noFill/>
        </p:spPr>
        <p:txBody>
          <a:bodyPr wrap="none" rtlCol="0">
            <a:spAutoFit/>
          </a:bodyPr>
          <a:lstStyle/>
          <a:p>
            <a:r>
              <a:rPr lang="en-GB" sz="4000" i="1" dirty="0">
                <a:solidFill>
                  <a:srgbClr val="115076"/>
                </a:solidFill>
              </a:rPr>
              <a:t>I don’t have </a:t>
            </a:r>
            <a:r>
              <a:rPr lang="en-GB" sz="4000" i="1" dirty="0">
                <a:solidFill>
                  <a:srgbClr val="EE6000"/>
                </a:solidFill>
              </a:rPr>
              <a:t>a</a:t>
            </a:r>
            <a:r>
              <a:rPr lang="en-GB" sz="4000" i="1" dirty="0">
                <a:solidFill>
                  <a:srgbClr val="115076"/>
                </a:solidFill>
              </a:rPr>
              <a:t> sister.</a:t>
            </a:r>
          </a:p>
        </p:txBody>
      </p:sp>
      <p:sp>
        <p:nvSpPr>
          <p:cNvPr id="24" name="TextBox 23">
            <a:extLst>
              <a:ext uri="{FF2B5EF4-FFF2-40B4-BE49-F238E27FC236}">
                <a16:creationId xmlns:a16="http://schemas.microsoft.com/office/drawing/2014/main" id="{0A78B83F-4CCA-41C1-B599-C645E6C76934}"/>
              </a:ext>
            </a:extLst>
          </p:cNvPr>
          <p:cNvSpPr txBox="1"/>
          <p:nvPr/>
        </p:nvSpPr>
        <p:spPr>
          <a:xfrm>
            <a:off x="5574483" y="5338128"/>
            <a:ext cx="6760184" cy="707886"/>
          </a:xfrm>
          <a:prstGeom prst="rect">
            <a:avLst/>
          </a:prstGeom>
          <a:noFill/>
        </p:spPr>
        <p:txBody>
          <a:bodyPr wrap="none" rtlCol="0">
            <a:spAutoFit/>
          </a:bodyPr>
          <a:lstStyle/>
          <a:p>
            <a:r>
              <a:rPr lang="en-GB" sz="4000" i="1" dirty="0">
                <a:solidFill>
                  <a:srgbClr val="115076"/>
                </a:solidFill>
              </a:rPr>
              <a:t>You don’t have </a:t>
            </a:r>
            <a:r>
              <a:rPr lang="en-GB" sz="4000" i="1" dirty="0">
                <a:solidFill>
                  <a:srgbClr val="EE6000"/>
                </a:solidFill>
              </a:rPr>
              <a:t>any</a:t>
            </a:r>
            <a:r>
              <a:rPr lang="en-GB" sz="4000" i="1" dirty="0">
                <a:solidFill>
                  <a:srgbClr val="115076"/>
                </a:solidFill>
              </a:rPr>
              <a:t> ideas.</a:t>
            </a:r>
          </a:p>
        </p:txBody>
      </p:sp>
      <p:sp>
        <p:nvSpPr>
          <p:cNvPr id="9" name="TextBox 8">
            <a:extLst>
              <a:ext uri="{FF2B5EF4-FFF2-40B4-BE49-F238E27FC236}">
                <a16:creationId xmlns:a16="http://schemas.microsoft.com/office/drawing/2014/main" id="{21C3B191-6D2D-4E82-8086-F56E70E7410B}"/>
              </a:ext>
            </a:extLst>
          </p:cNvPr>
          <p:cNvSpPr txBox="1"/>
          <p:nvPr/>
        </p:nvSpPr>
        <p:spPr>
          <a:xfrm>
            <a:off x="1667555" y="3505200"/>
            <a:ext cx="2933190" cy="995422"/>
          </a:xfrm>
          <a:prstGeom prst="wedgeEllipseCallout">
            <a:avLst>
              <a:gd name="adj1" fmla="val 27227"/>
              <a:gd name="adj2" fmla="val 62500"/>
            </a:avLst>
          </a:prstGeom>
          <a:solidFill>
            <a:srgbClr val="115076"/>
          </a:solidFill>
          <a:ln>
            <a:solidFill>
              <a:srgbClr val="EE6000"/>
            </a:solidFill>
          </a:ln>
        </p:spPr>
        <p:txBody>
          <a:bodyPr wrap="square" rtlCol="0" anchor="ctr">
            <a:spAutoFit/>
          </a:bodyPr>
          <a:lstStyle/>
          <a:p>
            <a:pPr algn="ctr"/>
            <a:r>
              <a:rPr lang="en-GB" sz="2000" dirty="0">
                <a:solidFill>
                  <a:schemeClr val="bg1"/>
                </a:solidFill>
              </a:rPr>
              <a:t>Shorten to </a:t>
            </a:r>
            <a:r>
              <a:rPr lang="en-GB" sz="2000" b="1" dirty="0">
                <a:solidFill>
                  <a:schemeClr val="bg1"/>
                </a:solidFill>
              </a:rPr>
              <a:t>d’</a:t>
            </a:r>
            <a:r>
              <a:rPr lang="en-GB" sz="2000" dirty="0">
                <a:solidFill>
                  <a:schemeClr val="bg1"/>
                </a:solidFill>
              </a:rPr>
              <a:t> before a vowel</a:t>
            </a:r>
          </a:p>
        </p:txBody>
      </p:sp>
      <p:sp>
        <p:nvSpPr>
          <p:cNvPr id="26" name="TextBox 25">
            <a:extLst>
              <a:ext uri="{FF2B5EF4-FFF2-40B4-BE49-F238E27FC236}">
                <a16:creationId xmlns:a16="http://schemas.microsoft.com/office/drawing/2014/main" id="{4B5AFC91-03E0-4C88-978D-D640E8C08117}"/>
              </a:ext>
            </a:extLst>
          </p:cNvPr>
          <p:cNvSpPr txBox="1"/>
          <p:nvPr/>
        </p:nvSpPr>
        <p:spPr>
          <a:xfrm>
            <a:off x="5542542" y="3333496"/>
            <a:ext cx="2933190" cy="1428214"/>
          </a:xfrm>
          <a:prstGeom prst="wedgeEllipseCallout">
            <a:avLst>
              <a:gd name="adj1" fmla="val -50059"/>
              <a:gd name="adj2" fmla="val 43826"/>
            </a:avLst>
          </a:prstGeom>
          <a:solidFill>
            <a:srgbClr val="115076"/>
          </a:solidFill>
          <a:ln>
            <a:solidFill>
              <a:srgbClr val="EE6000"/>
            </a:solidFill>
          </a:ln>
        </p:spPr>
        <p:txBody>
          <a:bodyPr wrap="square" rtlCol="0" anchor="ctr">
            <a:spAutoFit/>
          </a:bodyPr>
          <a:lstStyle/>
          <a:p>
            <a:pPr algn="ctr"/>
            <a:r>
              <a:rPr lang="en-GB" sz="2000" dirty="0">
                <a:solidFill>
                  <a:schemeClr val="bg1"/>
                </a:solidFill>
              </a:rPr>
              <a:t>Use </a:t>
            </a:r>
            <a:r>
              <a:rPr lang="en-GB" sz="2000" b="1" dirty="0">
                <a:solidFill>
                  <a:schemeClr val="bg1"/>
                </a:solidFill>
              </a:rPr>
              <a:t>de</a:t>
            </a:r>
            <a:r>
              <a:rPr lang="en-GB" sz="2000" dirty="0">
                <a:solidFill>
                  <a:schemeClr val="bg1"/>
                </a:solidFill>
              </a:rPr>
              <a:t> for both singular and plural nouns</a:t>
            </a:r>
          </a:p>
        </p:txBody>
      </p:sp>
      <p:sp>
        <p:nvSpPr>
          <p:cNvPr id="25" name="TextBox 24">
            <a:extLst>
              <a:ext uri="{FF2B5EF4-FFF2-40B4-BE49-F238E27FC236}">
                <a16:creationId xmlns:a16="http://schemas.microsoft.com/office/drawing/2014/main" id="{FACDCD41-8520-4A6F-A519-128702E5B82E}"/>
              </a:ext>
            </a:extLst>
          </p:cNvPr>
          <p:cNvSpPr txBox="1"/>
          <p:nvPr/>
        </p:nvSpPr>
        <p:spPr>
          <a:xfrm>
            <a:off x="6369956" y="367740"/>
            <a:ext cx="3790950" cy="995422"/>
          </a:xfrm>
          <a:prstGeom prst="wedgeEllipseCallout">
            <a:avLst>
              <a:gd name="adj1" fmla="val 37378"/>
              <a:gd name="adj2" fmla="val 57222"/>
            </a:avLst>
          </a:prstGeom>
          <a:solidFill>
            <a:srgbClr val="115076"/>
          </a:solidFill>
          <a:ln>
            <a:solidFill>
              <a:srgbClr val="EE6000"/>
            </a:solidFill>
          </a:ln>
        </p:spPr>
        <p:txBody>
          <a:bodyPr wrap="square" rtlCol="0" anchor="ctr">
            <a:spAutoFit/>
          </a:bodyPr>
          <a:lstStyle/>
          <a:p>
            <a:pPr algn="ctr"/>
            <a:r>
              <a:rPr lang="en-GB" sz="2000" b="1" dirty="0">
                <a:solidFill>
                  <a:schemeClr val="bg1"/>
                </a:solidFill>
              </a:rPr>
              <a:t>Un</a:t>
            </a:r>
            <a:r>
              <a:rPr lang="en-GB" sz="2000" dirty="0">
                <a:solidFill>
                  <a:schemeClr val="bg1"/>
                </a:solidFill>
              </a:rPr>
              <a:t>, </a:t>
            </a:r>
            <a:r>
              <a:rPr lang="en-GB" sz="2000" b="1" dirty="0" err="1">
                <a:solidFill>
                  <a:schemeClr val="bg1"/>
                </a:solidFill>
              </a:rPr>
              <a:t>une</a:t>
            </a:r>
            <a:r>
              <a:rPr lang="en-GB" sz="2000" dirty="0">
                <a:solidFill>
                  <a:schemeClr val="bg1"/>
                </a:solidFill>
              </a:rPr>
              <a:t> and </a:t>
            </a:r>
            <a:r>
              <a:rPr lang="en-GB" sz="2000" b="1" dirty="0">
                <a:solidFill>
                  <a:schemeClr val="bg1"/>
                </a:solidFill>
              </a:rPr>
              <a:t>des</a:t>
            </a:r>
            <a:r>
              <a:rPr lang="en-GB" sz="2000" dirty="0">
                <a:solidFill>
                  <a:schemeClr val="bg1"/>
                </a:solidFill>
              </a:rPr>
              <a:t> are indefinite articles</a:t>
            </a:r>
            <a:endParaRPr lang="en-GB" sz="2000" b="1" dirty="0">
              <a:solidFill>
                <a:schemeClr val="bg1"/>
              </a:solidFill>
            </a:endParaRPr>
          </a:p>
        </p:txBody>
      </p:sp>
      <p:pic>
        <p:nvPicPr>
          <p:cNvPr id="27" name="Picture 26" descr="background rectangle">
            <a:extLst>
              <a:ext uri="{FF2B5EF4-FFF2-40B4-BE49-F238E27FC236}">
                <a16:creationId xmlns:a16="http://schemas.microsoft.com/office/drawing/2014/main" id="{980DB646-E0FD-47E3-A342-EC364778CF2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CB799917-7B50-417A-8AE8-06DCEC7565B3}"/>
              </a:ext>
            </a:extLst>
          </p:cNvPr>
          <p:cNvSpPr txBox="1">
            <a:spLocks/>
          </p:cNvSpPr>
          <p:nvPr/>
        </p:nvSpPr>
        <p:spPr>
          <a:xfrm>
            <a:off x="0" y="296864"/>
            <a:ext cx="569540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Saying what you don’t have</a:t>
            </a:r>
            <a:endParaRPr lang="en-GB" sz="3600" b="1" dirty="0">
              <a:solidFill>
                <a:schemeClr val="bg1"/>
              </a:solidFill>
            </a:endParaRPr>
          </a:p>
        </p:txBody>
      </p:sp>
      <p:sp>
        <p:nvSpPr>
          <p:cNvPr id="29" name="Rounded Rectangle 46">
            <a:extLst>
              <a:ext uri="{FF2B5EF4-FFF2-40B4-BE49-F238E27FC236}">
                <a16:creationId xmlns:a16="http://schemas.microsoft.com/office/drawing/2014/main" id="{CFB5B39F-F7B9-4F24-8F40-9185E4B44B17}"/>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571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19" grpId="0"/>
      <p:bldP spid="20" grpId="0"/>
      <p:bldP spid="21" grpId="0"/>
      <p:bldP spid="24" grpId="0"/>
      <p:bldP spid="9" grpId="0" animBg="1"/>
      <p:bldP spid="26"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200" b="1" dirty="0" err="1">
                <a:solidFill>
                  <a:schemeClr val="bg1"/>
                </a:solidFill>
              </a:rPr>
              <a:t>Léa</a:t>
            </a:r>
            <a:r>
              <a:rPr lang="en-GB" sz="3200" b="1" dirty="0">
                <a:solidFill>
                  <a:schemeClr val="bg1"/>
                </a:solidFill>
              </a:rPr>
              <a:t> au </a:t>
            </a:r>
            <a:r>
              <a:rPr lang="en-GB" sz="3200" b="1" dirty="0" err="1">
                <a:solidFill>
                  <a:schemeClr val="bg1"/>
                </a:solidFill>
              </a:rPr>
              <a:t>collège</a:t>
            </a:r>
            <a:endParaRPr lang="en-GB" sz="3200" b="1" dirty="0">
              <a:solidFill>
                <a:schemeClr val="bg1"/>
              </a:solidFill>
            </a:endParaRPr>
          </a:p>
        </p:txBody>
      </p:sp>
      <p:sp>
        <p:nvSpPr>
          <p:cNvPr id="10" name="TextBox 9">
            <a:extLst>
              <a:ext uri="{FF2B5EF4-FFF2-40B4-BE49-F238E27FC236}">
                <a16:creationId xmlns:a16="http://schemas.microsoft.com/office/drawing/2014/main" id="{B5A229CD-F1D6-4E4C-B7DA-679615C66FA7}"/>
              </a:ext>
            </a:extLst>
          </p:cNvPr>
          <p:cNvSpPr txBox="1"/>
          <p:nvPr/>
        </p:nvSpPr>
        <p:spPr>
          <a:xfrm>
            <a:off x="192669" y="1239333"/>
            <a:ext cx="96151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Sophie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choses que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des choses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qu’</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elle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deux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listes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11" name="Table 10">
            <a:extLst>
              <a:ext uri="{FF2B5EF4-FFF2-40B4-BE49-F238E27FC236}">
                <a16:creationId xmlns:a16="http://schemas.microsoft.com/office/drawing/2014/main" id="{A4F60AB1-94F5-4A0F-A237-2C10EFC8831E}"/>
              </a:ext>
            </a:extLst>
          </p:cNvPr>
          <p:cNvGraphicFramePr>
            <a:graphicFrameLocks noGrp="1"/>
          </p:cNvGraphicFramePr>
          <p:nvPr/>
        </p:nvGraphicFramePr>
        <p:xfrm>
          <a:off x="196850" y="2229609"/>
          <a:ext cx="7200000" cy="4011840"/>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274335512"/>
                    </a:ext>
                  </a:extLst>
                </a:gridCol>
                <a:gridCol w="3600000">
                  <a:extLst>
                    <a:ext uri="{9D8B030D-6E8A-4147-A177-3AD203B41FA5}">
                      <a16:colId xmlns:a16="http://schemas.microsoft.com/office/drawing/2014/main" val="1024247491"/>
                    </a:ext>
                  </a:extLst>
                </a:gridCol>
              </a:tblGrid>
              <a:tr h="720000">
                <a:tc>
                  <a:txBody>
                    <a:bodyPr/>
                    <a:lstStyle/>
                    <a:p>
                      <a:pPr algn="l"/>
                      <a:r>
                        <a:rPr lang="en-GB" sz="2800" b="1" dirty="0">
                          <a:solidFill>
                            <a:srgbClr val="115076"/>
                          </a:solidFill>
                        </a:rPr>
                        <a:t>Elle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800" b="1" dirty="0">
                          <a:solidFill>
                            <a:srgbClr val="115076"/>
                          </a:solidFill>
                        </a:rPr>
                        <a:t>Elle </a:t>
                      </a:r>
                      <a:r>
                        <a:rPr lang="en-GB" sz="2800" b="1" dirty="0" err="1">
                          <a:solidFill>
                            <a:srgbClr val="115076"/>
                          </a:solidFill>
                        </a:rPr>
                        <a:t>n’a</a:t>
                      </a:r>
                      <a:r>
                        <a:rPr lang="en-GB" sz="2800" b="1" dirty="0">
                          <a:solidFill>
                            <a:srgbClr val="115076"/>
                          </a:solidFill>
                        </a:rPr>
                        <a:t> pas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8603834"/>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8494375"/>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640075"/>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4310981"/>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8071718"/>
                  </a:ext>
                </a:extLst>
              </a:tr>
            </a:tbl>
          </a:graphicData>
        </a:graphic>
      </p:graphicFrame>
      <p:sp>
        <p:nvSpPr>
          <p:cNvPr id="45" name="Action Button: Custom 66" descr="number 1">
            <a:hlinkClick r:id="" action="ppaction://noaction" highlightClick="1">
              <a:snd r:embed="rId3" name="1.wav"/>
            </a:hlinkClick>
            <a:extLst>
              <a:ext uri="{FF2B5EF4-FFF2-40B4-BE49-F238E27FC236}">
                <a16:creationId xmlns:a16="http://schemas.microsoft.com/office/drawing/2014/main" id="{98D6141B-2673-4FF3-B1C9-C363080A464C}"/>
              </a:ext>
            </a:extLst>
          </p:cNvPr>
          <p:cNvSpPr/>
          <p:nvPr/>
        </p:nvSpPr>
        <p:spPr>
          <a:xfrm>
            <a:off x="7621487" y="304568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6" name="Action Button: Custom 69" descr="number 2">
            <a:hlinkClick r:id="" action="ppaction://noaction" highlightClick="1">
              <a:snd r:embed="rId4" name="2.wav"/>
            </a:hlinkClick>
            <a:extLst>
              <a:ext uri="{FF2B5EF4-FFF2-40B4-BE49-F238E27FC236}">
                <a16:creationId xmlns:a16="http://schemas.microsoft.com/office/drawing/2014/main" id="{B4562F1F-215A-41B8-B422-4B385DF2A14B}"/>
              </a:ext>
            </a:extLst>
          </p:cNvPr>
          <p:cNvSpPr/>
          <p:nvPr/>
        </p:nvSpPr>
        <p:spPr>
          <a:xfrm>
            <a:off x="7622703" y="386387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7" name="Action Button: Custom 72" descr="number 3">
            <a:hlinkClick r:id="" action="ppaction://noaction" highlightClick="1">
              <a:snd r:embed="rId5" name="3.wav"/>
            </a:hlinkClick>
            <a:extLst>
              <a:ext uri="{FF2B5EF4-FFF2-40B4-BE49-F238E27FC236}">
                <a16:creationId xmlns:a16="http://schemas.microsoft.com/office/drawing/2014/main" id="{404EF1DE-D53B-4A69-9FE1-940FBA7C2083}"/>
              </a:ext>
            </a:extLst>
          </p:cNvPr>
          <p:cNvSpPr/>
          <p:nvPr/>
        </p:nvSpPr>
        <p:spPr>
          <a:xfrm>
            <a:off x="7621487" y="468206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8" name="Action Button: Custom 75" descr="number 4">
            <a:hlinkClick r:id="" action="ppaction://noaction" highlightClick="1">
              <a:snd r:embed="rId6" name="4.wav"/>
            </a:hlinkClick>
            <a:extLst>
              <a:ext uri="{FF2B5EF4-FFF2-40B4-BE49-F238E27FC236}">
                <a16:creationId xmlns:a16="http://schemas.microsoft.com/office/drawing/2014/main" id="{1A465F50-AC2A-410B-A0CB-D49C033C2E26}"/>
              </a:ext>
            </a:extLst>
          </p:cNvPr>
          <p:cNvSpPr/>
          <p:nvPr/>
        </p:nvSpPr>
        <p:spPr>
          <a:xfrm>
            <a:off x="7621487" y="5503503"/>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9" name="Action Button: Custom 78" descr="number 5">
            <a:hlinkClick r:id="" action="ppaction://noaction" highlightClick="1">
              <a:snd r:embed="rId7" name="5.wav"/>
            </a:hlinkClick>
            <a:extLst>
              <a:ext uri="{FF2B5EF4-FFF2-40B4-BE49-F238E27FC236}">
                <a16:creationId xmlns:a16="http://schemas.microsoft.com/office/drawing/2014/main" id="{F946E6C5-F5F3-4239-A161-026B251E3735}"/>
              </a:ext>
            </a:extLst>
          </p:cNvPr>
          <p:cNvSpPr/>
          <p:nvPr/>
        </p:nvSpPr>
        <p:spPr>
          <a:xfrm>
            <a:off x="10246190" y="304568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0" name="Action Button: Custom 81" descr="number 6">
            <a:hlinkClick r:id="" action="ppaction://noaction" highlightClick="1">
              <a:snd r:embed="rId8" name="6.wav"/>
            </a:hlinkClick>
            <a:extLst>
              <a:ext uri="{FF2B5EF4-FFF2-40B4-BE49-F238E27FC236}">
                <a16:creationId xmlns:a16="http://schemas.microsoft.com/office/drawing/2014/main" id="{1B674D46-C954-4069-826B-2943BBE2409B}"/>
              </a:ext>
            </a:extLst>
          </p:cNvPr>
          <p:cNvSpPr/>
          <p:nvPr/>
        </p:nvSpPr>
        <p:spPr>
          <a:xfrm>
            <a:off x="10246190" y="386387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1" name="Action Button: Custom 84" descr="number 7">
            <a:hlinkClick r:id="" action="ppaction://noaction" highlightClick="1">
              <a:snd r:embed="rId9" name="7.wav"/>
            </a:hlinkClick>
            <a:extLst>
              <a:ext uri="{FF2B5EF4-FFF2-40B4-BE49-F238E27FC236}">
                <a16:creationId xmlns:a16="http://schemas.microsoft.com/office/drawing/2014/main" id="{B75708C4-B471-4ACD-ACFB-0FD126F27095}"/>
              </a:ext>
            </a:extLst>
          </p:cNvPr>
          <p:cNvSpPr/>
          <p:nvPr/>
        </p:nvSpPr>
        <p:spPr>
          <a:xfrm>
            <a:off x="10246190" y="468206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2" name="Action Button: Custom 87" descr="number 8">
            <a:hlinkClick r:id="" action="ppaction://noaction" highlightClick="1">
              <a:snd r:embed="rId10" name="8.wav"/>
            </a:hlinkClick>
            <a:extLst>
              <a:ext uri="{FF2B5EF4-FFF2-40B4-BE49-F238E27FC236}">
                <a16:creationId xmlns:a16="http://schemas.microsoft.com/office/drawing/2014/main" id="{4844301E-2D41-44B8-9DC7-04FCC3CCCE4E}"/>
              </a:ext>
            </a:extLst>
          </p:cNvPr>
          <p:cNvSpPr/>
          <p:nvPr/>
        </p:nvSpPr>
        <p:spPr>
          <a:xfrm>
            <a:off x="10246190" y="550025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7650" name="Picture 2" descr="Bicycle Png">
            <a:extLst>
              <a:ext uri="{FF2B5EF4-FFF2-40B4-BE49-F238E27FC236}">
                <a16:creationId xmlns:a16="http://schemas.microsoft.com/office/drawing/2014/main" id="{E8048B9C-4AF3-4657-A35B-EE9DE8F215F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6231" y="2989713"/>
            <a:ext cx="1209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ook image - vector clip art online, royalty free  public domain">
            <a:extLst>
              <a:ext uri="{FF2B5EF4-FFF2-40B4-BE49-F238E27FC236}">
                <a16:creationId xmlns:a16="http://schemas.microsoft.com/office/drawing/2014/main" id="{7A27F772-9759-4A6B-81F7-42FAD1BB78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8522" y="3773674"/>
            <a:ext cx="7164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Smartphone clipart png">
            <a:extLst>
              <a:ext uri="{FF2B5EF4-FFF2-40B4-BE49-F238E27FC236}">
                <a16:creationId xmlns:a16="http://schemas.microsoft.com/office/drawing/2014/main" id="{B33973D1-E336-44ED-A572-CB1C0E128C7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52071" y="4592066"/>
            <a:ext cx="44930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Ruler Clip art - Scale Ruler png download - 3335*1481 - Free Transparent Ruler png Download.">
            <a:extLst>
              <a:ext uri="{FF2B5EF4-FFF2-40B4-BE49-F238E27FC236}">
                <a16:creationId xmlns:a16="http://schemas.microsoft.com/office/drawing/2014/main" id="{227CD1EE-DE24-4F1B-877C-7947B27A9F6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0981" y="5500256"/>
            <a:ext cx="1440000" cy="639563"/>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Apple Fruit Clip art - Mac png download - 800*800 - Free Transparent Apple png Download.">
            <a:extLst>
              <a:ext uri="{FF2B5EF4-FFF2-40B4-BE49-F238E27FC236}">
                <a16:creationId xmlns:a16="http://schemas.microsoft.com/office/drawing/2014/main" id="{02D8964A-A82C-43ED-8D7D-8643EE5E2EB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80475" y="295568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Cute Partner Clipart">
            <a:extLst>
              <a:ext uri="{FF2B5EF4-FFF2-40B4-BE49-F238E27FC236}">
                <a16:creationId xmlns:a16="http://schemas.microsoft.com/office/drawing/2014/main" id="{C8A2356F-8841-4264-B93E-A2644EFD9BB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80475" y="3773674"/>
            <a:ext cx="69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clipart computer computer clip art 6 160 Computer Clipart ">
            <a:extLst>
              <a:ext uri="{FF2B5EF4-FFF2-40B4-BE49-F238E27FC236}">
                <a16:creationId xmlns:a16="http://schemas.microsoft.com/office/drawing/2014/main" id="{F8D5EF3C-EED5-41D5-AABA-6EF04023A78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38558" y="4652334"/>
            <a:ext cx="603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66" name="Picture 18" descr="Homework Free Clipart">
            <a:extLst>
              <a:ext uri="{FF2B5EF4-FFF2-40B4-BE49-F238E27FC236}">
                <a16:creationId xmlns:a16="http://schemas.microsoft.com/office/drawing/2014/main" id="{455D9A42-F51A-41B2-8CF7-060C96FC014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51142" y="5410256"/>
            <a:ext cx="936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83BFF6F6-C2EC-4944-BA0D-E789373536F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88550" y="2219121"/>
            <a:ext cx="691200" cy="720000"/>
          </a:xfrm>
          <a:prstGeom prst="rect">
            <a:avLst/>
          </a:prstGeom>
        </p:spPr>
      </p:pic>
      <p:pic>
        <p:nvPicPr>
          <p:cNvPr id="58" name="Picture 57">
            <a:extLst>
              <a:ext uri="{FF2B5EF4-FFF2-40B4-BE49-F238E27FC236}">
                <a16:creationId xmlns:a16="http://schemas.microsoft.com/office/drawing/2014/main" id="{E41D9CC2-0165-45BA-8F17-2155E98BF5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48149" y="2240471"/>
            <a:ext cx="525176" cy="720000"/>
          </a:xfrm>
          <a:prstGeom prst="rect">
            <a:avLst/>
          </a:prstGeom>
        </p:spPr>
      </p:pic>
      <p:pic>
        <p:nvPicPr>
          <p:cNvPr id="34" name="Picture 33">
            <a:extLst>
              <a:ext uri="{FF2B5EF4-FFF2-40B4-BE49-F238E27FC236}">
                <a16:creationId xmlns:a16="http://schemas.microsoft.com/office/drawing/2014/main" id="{50818590-4691-4DAD-A571-F5394479F95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199331" y="711535"/>
            <a:ext cx="1800000" cy="1800000"/>
          </a:xfrm>
          <a:prstGeom prst="rect">
            <a:avLst/>
          </a:prstGeom>
        </p:spPr>
      </p:pic>
      <p:pic>
        <p:nvPicPr>
          <p:cNvPr id="26" name="Picture 25" descr="background rectangle">
            <a:extLst>
              <a:ext uri="{FF2B5EF4-FFF2-40B4-BE49-F238E27FC236}">
                <a16:creationId xmlns:a16="http://schemas.microsoft.com/office/drawing/2014/main" id="{6C721F81-1DBD-43F1-8DA8-C9C89641AB96}"/>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49349254-656A-4591-8A9B-B4F201B459FD}"/>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Léa</a:t>
            </a:r>
            <a:r>
              <a:rPr lang="en-GB" sz="3600" b="1" dirty="0">
                <a:solidFill>
                  <a:schemeClr val="bg1"/>
                </a:solidFill>
              </a:rPr>
              <a:t> au college</a:t>
            </a:r>
          </a:p>
        </p:txBody>
      </p:sp>
      <p:sp>
        <p:nvSpPr>
          <p:cNvPr id="28" name="Rounded Rectangle 46">
            <a:extLst>
              <a:ext uri="{FF2B5EF4-FFF2-40B4-BE49-F238E27FC236}">
                <a16:creationId xmlns:a16="http://schemas.microsoft.com/office/drawing/2014/main" id="{B627037A-57FF-4779-840F-A09999312CC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419489D4-A60E-4493-BE2B-92D12AE6FB1F}"/>
              </a:ext>
            </a:extLst>
          </p:cNvPr>
          <p:cNvSpPr txBox="1"/>
          <p:nvPr/>
        </p:nvSpPr>
        <p:spPr>
          <a:xfrm>
            <a:off x="3838592" y="3140245"/>
            <a:ext cx="2956647" cy="471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1 (de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vélo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3CA9747D-25A4-486D-810F-A89276B0E314}"/>
              </a:ext>
            </a:extLst>
          </p:cNvPr>
          <p:cNvSpPr txBox="1"/>
          <p:nvPr/>
        </p:nvSpPr>
        <p:spPr>
          <a:xfrm>
            <a:off x="196849" y="3141460"/>
            <a:ext cx="294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2 (un livre)</a:t>
            </a:r>
          </a:p>
        </p:txBody>
      </p:sp>
      <p:sp>
        <p:nvSpPr>
          <p:cNvPr id="31" name="TextBox 30">
            <a:extLst>
              <a:ext uri="{FF2B5EF4-FFF2-40B4-BE49-F238E27FC236}">
                <a16:creationId xmlns:a16="http://schemas.microsoft.com/office/drawing/2014/main" id="{D8A0DA7E-415A-4220-9234-4C1E4CF4934A}"/>
              </a:ext>
            </a:extLst>
          </p:cNvPr>
          <p:cNvSpPr txBox="1"/>
          <p:nvPr/>
        </p:nvSpPr>
        <p:spPr>
          <a:xfrm>
            <a:off x="196850" y="3951633"/>
            <a:ext cx="27605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3 (un portable)</a:t>
            </a:r>
          </a:p>
        </p:txBody>
      </p:sp>
      <p:sp>
        <p:nvSpPr>
          <p:cNvPr id="32" name="TextBox 31">
            <a:extLst>
              <a:ext uri="{FF2B5EF4-FFF2-40B4-BE49-F238E27FC236}">
                <a16:creationId xmlns:a16="http://schemas.microsoft.com/office/drawing/2014/main" id="{BBC8C448-F50D-4488-AAE0-D2B624E2DE8D}"/>
              </a:ext>
            </a:extLst>
          </p:cNvPr>
          <p:cNvSpPr txBox="1"/>
          <p:nvPr/>
        </p:nvSpPr>
        <p:spPr>
          <a:xfrm>
            <a:off x="3781487" y="3957924"/>
            <a:ext cx="27605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4 (de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règle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09EC2A00-642B-4CC3-8E2A-891D527BD885}"/>
              </a:ext>
            </a:extLst>
          </p:cNvPr>
          <p:cNvSpPr txBox="1"/>
          <p:nvPr/>
        </p:nvSpPr>
        <p:spPr>
          <a:xfrm>
            <a:off x="197305" y="4761806"/>
            <a:ext cx="3055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5 (un fruit)</a:t>
            </a:r>
          </a:p>
        </p:txBody>
      </p:sp>
      <p:sp>
        <p:nvSpPr>
          <p:cNvPr id="35" name="TextBox 34">
            <a:extLst>
              <a:ext uri="{FF2B5EF4-FFF2-40B4-BE49-F238E27FC236}">
                <a16:creationId xmlns:a16="http://schemas.microsoft.com/office/drawing/2014/main" id="{A673552A-1A83-4057-A7B9-70AEF17C8F6D}"/>
              </a:ext>
            </a:extLst>
          </p:cNvPr>
          <p:cNvSpPr txBox="1"/>
          <p:nvPr/>
        </p:nvSpPr>
        <p:spPr>
          <a:xfrm>
            <a:off x="196849" y="5571980"/>
            <a:ext cx="3533691" cy="468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6 (un</a:t>
            </a:r>
            <a:r>
              <a:rPr kumimoji="0" lang="en-GB" sz="24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ECCF6C87-D45E-46AA-9E5F-992A12D77A71}"/>
              </a:ext>
            </a:extLst>
          </p:cNvPr>
          <p:cNvSpPr txBox="1"/>
          <p:nvPr/>
        </p:nvSpPr>
        <p:spPr>
          <a:xfrm>
            <a:off x="3796850" y="4765362"/>
            <a:ext cx="3534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7.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d’ordinateur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5CCC9E2D-5FE1-4E0D-9A02-9413510EEE19}"/>
              </a:ext>
            </a:extLst>
          </p:cNvPr>
          <p:cNvSpPr txBox="1"/>
          <p:nvPr/>
        </p:nvSpPr>
        <p:spPr>
          <a:xfrm>
            <a:off x="3838592" y="5572800"/>
            <a:ext cx="3235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8. (de devoirs)</a:t>
            </a:r>
          </a:p>
        </p:txBody>
      </p:sp>
    </p:spTree>
    <p:extLst>
      <p:ext uri="{BB962C8B-B14F-4D97-AF65-F5344CB8AC3E}">
        <p14:creationId xmlns:p14="http://schemas.microsoft.com/office/powerpoint/2010/main" val="408763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200" b="1" dirty="0" err="1">
                <a:solidFill>
                  <a:schemeClr val="bg1"/>
                </a:solidFill>
              </a:rPr>
              <a:t>Léa</a:t>
            </a:r>
            <a:r>
              <a:rPr lang="en-GB" sz="3200" b="1" dirty="0">
                <a:solidFill>
                  <a:schemeClr val="bg1"/>
                </a:solidFill>
              </a:rPr>
              <a:t> au </a:t>
            </a:r>
            <a:r>
              <a:rPr lang="en-GB" sz="3200" b="1" dirty="0" err="1">
                <a:solidFill>
                  <a:schemeClr val="bg1"/>
                </a:solidFill>
              </a:rPr>
              <a:t>collège</a:t>
            </a:r>
            <a:r>
              <a:rPr lang="en-GB" sz="3200" b="1" dirty="0">
                <a:solidFill>
                  <a:schemeClr val="bg1"/>
                </a:solidFill>
              </a:rPr>
              <a:t> (</a:t>
            </a:r>
            <a:r>
              <a:rPr lang="en-GB" sz="3200" b="1" dirty="0" err="1">
                <a:solidFill>
                  <a:schemeClr val="bg1"/>
                </a:solidFill>
              </a:rPr>
              <a:t>réponses</a:t>
            </a:r>
            <a:r>
              <a:rPr lang="en-GB" sz="3200" b="1" dirty="0">
                <a:solidFill>
                  <a:schemeClr val="bg1"/>
                </a:solidFill>
              </a:rPr>
              <a:t>)</a:t>
            </a:r>
          </a:p>
        </p:txBody>
      </p:sp>
      <p:graphicFrame>
        <p:nvGraphicFramePr>
          <p:cNvPr id="11" name="Table 10">
            <a:extLst>
              <a:ext uri="{FF2B5EF4-FFF2-40B4-BE49-F238E27FC236}">
                <a16:creationId xmlns:a16="http://schemas.microsoft.com/office/drawing/2014/main" id="{A4F60AB1-94F5-4A0F-A237-2C10EFC8831E}"/>
              </a:ext>
            </a:extLst>
          </p:cNvPr>
          <p:cNvGraphicFramePr>
            <a:graphicFrameLocks noGrp="1"/>
          </p:cNvGraphicFramePr>
          <p:nvPr/>
        </p:nvGraphicFramePr>
        <p:xfrm>
          <a:off x="196850" y="2229609"/>
          <a:ext cx="7200000" cy="4011840"/>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274335512"/>
                    </a:ext>
                  </a:extLst>
                </a:gridCol>
                <a:gridCol w="3600000">
                  <a:extLst>
                    <a:ext uri="{9D8B030D-6E8A-4147-A177-3AD203B41FA5}">
                      <a16:colId xmlns:a16="http://schemas.microsoft.com/office/drawing/2014/main" val="1024247491"/>
                    </a:ext>
                  </a:extLst>
                </a:gridCol>
              </a:tblGrid>
              <a:tr h="720000">
                <a:tc>
                  <a:txBody>
                    <a:bodyPr/>
                    <a:lstStyle/>
                    <a:p>
                      <a:pPr algn="l"/>
                      <a:r>
                        <a:rPr lang="en-GB" sz="2800" b="1" dirty="0">
                          <a:solidFill>
                            <a:srgbClr val="115076"/>
                          </a:solidFill>
                        </a:rPr>
                        <a:t>Elle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800" b="1" dirty="0">
                          <a:solidFill>
                            <a:srgbClr val="115076"/>
                          </a:solidFill>
                        </a:rPr>
                        <a:t>Elle </a:t>
                      </a:r>
                      <a:r>
                        <a:rPr lang="en-GB" sz="2800" b="1" dirty="0" err="1">
                          <a:solidFill>
                            <a:srgbClr val="115076"/>
                          </a:solidFill>
                        </a:rPr>
                        <a:t>n’a</a:t>
                      </a:r>
                      <a:r>
                        <a:rPr lang="en-GB" sz="2800" b="1" dirty="0">
                          <a:solidFill>
                            <a:srgbClr val="115076"/>
                          </a:solidFill>
                        </a:rPr>
                        <a:t> pas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8603834"/>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8494375"/>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640075"/>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4310981"/>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8071718"/>
                  </a:ext>
                </a:extLst>
              </a:tr>
            </a:tbl>
          </a:graphicData>
        </a:graphic>
      </p:graphicFrame>
      <p:sp>
        <p:nvSpPr>
          <p:cNvPr id="45" name="Action Button: Custom 66" descr="number 1">
            <a:hlinkClick r:id="" action="ppaction://noaction" highlightClick="1">
              <a:snd r:embed="rId3" name="1.wav"/>
            </a:hlinkClick>
            <a:extLst>
              <a:ext uri="{FF2B5EF4-FFF2-40B4-BE49-F238E27FC236}">
                <a16:creationId xmlns:a16="http://schemas.microsoft.com/office/drawing/2014/main" id="{98D6141B-2673-4FF3-B1C9-C363080A464C}"/>
              </a:ext>
            </a:extLst>
          </p:cNvPr>
          <p:cNvSpPr/>
          <p:nvPr/>
        </p:nvSpPr>
        <p:spPr>
          <a:xfrm>
            <a:off x="7621487" y="304568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6" name="Action Button: Custom 69" descr="number 2">
            <a:hlinkClick r:id="" action="ppaction://noaction" highlightClick="1">
              <a:snd r:embed="rId4" name="2.wav"/>
            </a:hlinkClick>
            <a:extLst>
              <a:ext uri="{FF2B5EF4-FFF2-40B4-BE49-F238E27FC236}">
                <a16:creationId xmlns:a16="http://schemas.microsoft.com/office/drawing/2014/main" id="{B4562F1F-215A-41B8-B422-4B385DF2A14B}"/>
              </a:ext>
            </a:extLst>
          </p:cNvPr>
          <p:cNvSpPr/>
          <p:nvPr/>
        </p:nvSpPr>
        <p:spPr>
          <a:xfrm>
            <a:off x="7622703" y="386387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7" name="Action Button: Custom 72" descr="number 3">
            <a:hlinkClick r:id="" action="ppaction://noaction" highlightClick="1">
              <a:snd r:embed="rId5" name="3.wav"/>
            </a:hlinkClick>
            <a:extLst>
              <a:ext uri="{FF2B5EF4-FFF2-40B4-BE49-F238E27FC236}">
                <a16:creationId xmlns:a16="http://schemas.microsoft.com/office/drawing/2014/main" id="{404EF1DE-D53B-4A69-9FE1-940FBA7C2083}"/>
              </a:ext>
            </a:extLst>
          </p:cNvPr>
          <p:cNvSpPr/>
          <p:nvPr/>
        </p:nvSpPr>
        <p:spPr>
          <a:xfrm>
            <a:off x="7621487" y="468206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8" name="Action Button: Custom 75" descr="number 4">
            <a:hlinkClick r:id="" action="ppaction://noaction" highlightClick="1">
              <a:snd r:embed="rId6" name="4.wav"/>
            </a:hlinkClick>
            <a:extLst>
              <a:ext uri="{FF2B5EF4-FFF2-40B4-BE49-F238E27FC236}">
                <a16:creationId xmlns:a16="http://schemas.microsoft.com/office/drawing/2014/main" id="{1A465F50-AC2A-410B-A0CB-D49C033C2E26}"/>
              </a:ext>
            </a:extLst>
          </p:cNvPr>
          <p:cNvSpPr/>
          <p:nvPr/>
        </p:nvSpPr>
        <p:spPr>
          <a:xfrm>
            <a:off x="7621487" y="5503503"/>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9" name="Action Button: Custom 78" descr="number 5">
            <a:hlinkClick r:id="" action="ppaction://noaction" highlightClick="1">
              <a:snd r:embed="rId7" name="5.wav"/>
            </a:hlinkClick>
            <a:extLst>
              <a:ext uri="{FF2B5EF4-FFF2-40B4-BE49-F238E27FC236}">
                <a16:creationId xmlns:a16="http://schemas.microsoft.com/office/drawing/2014/main" id="{F946E6C5-F5F3-4239-A161-026B251E3735}"/>
              </a:ext>
            </a:extLst>
          </p:cNvPr>
          <p:cNvSpPr/>
          <p:nvPr/>
        </p:nvSpPr>
        <p:spPr>
          <a:xfrm>
            <a:off x="10246190" y="304568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0" name="Action Button: Custom 81" descr="number 6">
            <a:hlinkClick r:id="" action="ppaction://noaction" highlightClick="1">
              <a:snd r:embed="rId8" name="6.wav"/>
            </a:hlinkClick>
            <a:extLst>
              <a:ext uri="{FF2B5EF4-FFF2-40B4-BE49-F238E27FC236}">
                <a16:creationId xmlns:a16="http://schemas.microsoft.com/office/drawing/2014/main" id="{1B674D46-C954-4069-826B-2943BBE2409B}"/>
              </a:ext>
            </a:extLst>
          </p:cNvPr>
          <p:cNvSpPr/>
          <p:nvPr/>
        </p:nvSpPr>
        <p:spPr>
          <a:xfrm>
            <a:off x="10246190" y="386387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1" name="Action Button: Custom 84" descr="number 7">
            <a:hlinkClick r:id="" action="ppaction://noaction" highlightClick="1">
              <a:snd r:embed="rId9" name="7.wav"/>
            </a:hlinkClick>
            <a:extLst>
              <a:ext uri="{FF2B5EF4-FFF2-40B4-BE49-F238E27FC236}">
                <a16:creationId xmlns:a16="http://schemas.microsoft.com/office/drawing/2014/main" id="{B75708C4-B471-4ACD-ACFB-0FD126F27095}"/>
              </a:ext>
            </a:extLst>
          </p:cNvPr>
          <p:cNvSpPr/>
          <p:nvPr/>
        </p:nvSpPr>
        <p:spPr>
          <a:xfrm>
            <a:off x="10246190" y="468206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2" name="Action Button: Custom 87" descr="number 8">
            <a:hlinkClick r:id="" action="ppaction://noaction" highlightClick="1">
              <a:snd r:embed="rId10" name="8.wav"/>
            </a:hlinkClick>
            <a:extLst>
              <a:ext uri="{FF2B5EF4-FFF2-40B4-BE49-F238E27FC236}">
                <a16:creationId xmlns:a16="http://schemas.microsoft.com/office/drawing/2014/main" id="{4844301E-2D41-44B8-9DC7-04FCC3CCCE4E}"/>
              </a:ext>
            </a:extLst>
          </p:cNvPr>
          <p:cNvSpPr/>
          <p:nvPr/>
        </p:nvSpPr>
        <p:spPr>
          <a:xfrm>
            <a:off x="10246190" y="5500256"/>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7650" name="Picture 2" descr="Bicycle Png">
            <a:extLst>
              <a:ext uri="{FF2B5EF4-FFF2-40B4-BE49-F238E27FC236}">
                <a16:creationId xmlns:a16="http://schemas.microsoft.com/office/drawing/2014/main" id="{E8048B9C-4AF3-4657-A35B-EE9DE8F215F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6231" y="2989713"/>
            <a:ext cx="1209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Book image - vector clip art online, royalty free  public domain">
            <a:extLst>
              <a:ext uri="{FF2B5EF4-FFF2-40B4-BE49-F238E27FC236}">
                <a16:creationId xmlns:a16="http://schemas.microsoft.com/office/drawing/2014/main" id="{7A27F772-9759-4A6B-81F7-42FAD1BB78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8522" y="3773674"/>
            <a:ext cx="7164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Smartphone clipart png">
            <a:extLst>
              <a:ext uri="{FF2B5EF4-FFF2-40B4-BE49-F238E27FC236}">
                <a16:creationId xmlns:a16="http://schemas.microsoft.com/office/drawing/2014/main" id="{B33973D1-E336-44ED-A572-CB1C0E128C7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52071" y="4592066"/>
            <a:ext cx="44930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Ruler Clip art - Scale Ruler png download - 3335*1481 - Free Transparent Ruler png Download.">
            <a:extLst>
              <a:ext uri="{FF2B5EF4-FFF2-40B4-BE49-F238E27FC236}">
                <a16:creationId xmlns:a16="http://schemas.microsoft.com/office/drawing/2014/main" id="{227CD1EE-DE24-4F1B-877C-7947B27A9F6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0981" y="5500256"/>
            <a:ext cx="1440000" cy="639563"/>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Apple Fruit Clip art - Mac png download - 800*800 - Free Transparent Apple png Download.">
            <a:extLst>
              <a:ext uri="{FF2B5EF4-FFF2-40B4-BE49-F238E27FC236}">
                <a16:creationId xmlns:a16="http://schemas.microsoft.com/office/drawing/2014/main" id="{02D8964A-A82C-43ED-8D7D-8643EE5E2EB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80475" y="295568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Cute Partner Clipart">
            <a:extLst>
              <a:ext uri="{FF2B5EF4-FFF2-40B4-BE49-F238E27FC236}">
                <a16:creationId xmlns:a16="http://schemas.microsoft.com/office/drawing/2014/main" id="{C8A2356F-8841-4264-B93E-A2644EFD9BB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80475" y="3773674"/>
            <a:ext cx="694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clipart computer computer clip art 6 160 Computer Clipart ">
            <a:extLst>
              <a:ext uri="{FF2B5EF4-FFF2-40B4-BE49-F238E27FC236}">
                <a16:creationId xmlns:a16="http://schemas.microsoft.com/office/drawing/2014/main" id="{F8D5EF3C-EED5-41D5-AABA-6EF04023A78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38558" y="4652334"/>
            <a:ext cx="603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7666" name="Picture 18" descr="Homework Free Clipart">
            <a:extLst>
              <a:ext uri="{FF2B5EF4-FFF2-40B4-BE49-F238E27FC236}">
                <a16:creationId xmlns:a16="http://schemas.microsoft.com/office/drawing/2014/main" id="{455D9A42-F51A-41B2-8CF7-060C96FC014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51142" y="5410256"/>
            <a:ext cx="936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997AF2-0435-4227-94EF-2044441C2618}"/>
              </a:ext>
            </a:extLst>
          </p:cNvPr>
          <p:cNvSpPr txBox="1"/>
          <p:nvPr/>
        </p:nvSpPr>
        <p:spPr>
          <a:xfrm>
            <a:off x="3838592" y="3140245"/>
            <a:ext cx="2956647" cy="471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1 (de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vélo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8D02DF04-1A69-4C8B-97DC-45DF1C0469CB}"/>
              </a:ext>
            </a:extLst>
          </p:cNvPr>
          <p:cNvSpPr txBox="1"/>
          <p:nvPr/>
        </p:nvSpPr>
        <p:spPr>
          <a:xfrm>
            <a:off x="196849" y="3141460"/>
            <a:ext cx="294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2 (un livre)</a:t>
            </a:r>
          </a:p>
        </p:txBody>
      </p:sp>
      <p:sp>
        <p:nvSpPr>
          <p:cNvPr id="65" name="TextBox 64">
            <a:extLst>
              <a:ext uri="{FF2B5EF4-FFF2-40B4-BE49-F238E27FC236}">
                <a16:creationId xmlns:a16="http://schemas.microsoft.com/office/drawing/2014/main" id="{D8D28CAD-EBF3-46E1-88F5-02E980510D3F}"/>
              </a:ext>
            </a:extLst>
          </p:cNvPr>
          <p:cNvSpPr txBox="1"/>
          <p:nvPr/>
        </p:nvSpPr>
        <p:spPr>
          <a:xfrm>
            <a:off x="196850" y="3951633"/>
            <a:ext cx="27605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3 (un portable)</a:t>
            </a:r>
          </a:p>
        </p:txBody>
      </p:sp>
      <p:sp>
        <p:nvSpPr>
          <p:cNvPr id="66" name="TextBox 65">
            <a:extLst>
              <a:ext uri="{FF2B5EF4-FFF2-40B4-BE49-F238E27FC236}">
                <a16:creationId xmlns:a16="http://schemas.microsoft.com/office/drawing/2014/main" id="{7E32B5A1-FDA4-4C1E-946A-837B7D0CDD43}"/>
              </a:ext>
            </a:extLst>
          </p:cNvPr>
          <p:cNvSpPr txBox="1"/>
          <p:nvPr/>
        </p:nvSpPr>
        <p:spPr>
          <a:xfrm>
            <a:off x="3781487" y="3957924"/>
            <a:ext cx="27605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4 (de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règle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DF190027-DC13-476E-BB2A-C172FFDFD41B}"/>
              </a:ext>
            </a:extLst>
          </p:cNvPr>
          <p:cNvSpPr txBox="1"/>
          <p:nvPr/>
        </p:nvSpPr>
        <p:spPr>
          <a:xfrm>
            <a:off x="197305" y="4761806"/>
            <a:ext cx="3055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5 (un fruit)</a:t>
            </a:r>
          </a:p>
        </p:txBody>
      </p:sp>
      <p:sp>
        <p:nvSpPr>
          <p:cNvPr id="68" name="TextBox 67">
            <a:extLst>
              <a:ext uri="{FF2B5EF4-FFF2-40B4-BE49-F238E27FC236}">
                <a16:creationId xmlns:a16="http://schemas.microsoft.com/office/drawing/2014/main" id="{0490BBC2-58CD-4A33-BB5C-2302A2B69FFF}"/>
              </a:ext>
            </a:extLst>
          </p:cNvPr>
          <p:cNvSpPr txBox="1"/>
          <p:nvPr/>
        </p:nvSpPr>
        <p:spPr>
          <a:xfrm>
            <a:off x="196849" y="5571980"/>
            <a:ext cx="3533691" cy="468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6 (un</a:t>
            </a:r>
            <a:r>
              <a:rPr kumimoji="0" lang="en-GB" sz="24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0C9596F-D2B8-4D24-8468-B360385FAD89}"/>
              </a:ext>
            </a:extLst>
          </p:cNvPr>
          <p:cNvSpPr txBox="1"/>
          <p:nvPr/>
        </p:nvSpPr>
        <p:spPr>
          <a:xfrm>
            <a:off x="3796850" y="4765362"/>
            <a:ext cx="3534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7.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d’ordinateur</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70" name="TextBox 69">
            <a:extLst>
              <a:ext uri="{FF2B5EF4-FFF2-40B4-BE49-F238E27FC236}">
                <a16:creationId xmlns:a16="http://schemas.microsoft.com/office/drawing/2014/main" id="{748CDBEB-44D0-4271-8C43-C79E75B492C1}"/>
              </a:ext>
            </a:extLst>
          </p:cNvPr>
          <p:cNvSpPr txBox="1"/>
          <p:nvPr/>
        </p:nvSpPr>
        <p:spPr>
          <a:xfrm>
            <a:off x="3838592" y="5572800"/>
            <a:ext cx="3235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8. (de devoirs)</a:t>
            </a:r>
          </a:p>
        </p:txBody>
      </p:sp>
      <p:pic>
        <p:nvPicPr>
          <p:cNvPr id="56" name="Picture 55">
            <a:extLst>
              <a:ext uri="{FF2B5EF4-FFF2-40B4-BE49-F238E27FC236}">
                <a16:creationId xmlns:a16="http://schemas.microsoft.com/office/drawing/2014/main" id="{83BFF6F6-C2EC-4944-BA0D-E789373536F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88550" y="2219121"/>
            <a:ext cx="691200" cy="720000"/>
          </a:xfrm>
          <a:prstGeom prst="rect">
            <a:avLst/>
          </a:prstGeom>
        </p:spPr>
      </p:pic>
      <p:pic>
        <p:nvPicPr>
          <p:cNvPr id="58" name="Picture 57">
            <a:extLst>
              <a:ext uri="{FF2B5EF4-FFF2-40B4-BE49-F238E27FC236}">
                <a16:creationId xmlns:a16="http://schemas.microsoft.com/office/drawing/2014/main" id="{E41D9CC2-0165-45BA-8F17-2155E98BF5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48149" y="2240471"/>
            <a:ext cx="525176" cy="720000"/>
          </a:xfrm>
          <a:prstGeom prst="rect">
            <a:avLst/>
          </a:prstGeom>
        </p:spPr>
      </p:pic>
      <p:pic>
        <p:nvPicPr>
          <p:cNvPr id="34" name="Picture 33">
            <a:extLst>
              <a:ext uri="{FF2B5EF4-FFF2-40B4-BE49-F238E27FC236}">
                <a16:creationId xmlns:a16="http://schemas.microsoft.com/office/drawing/2014/main" id="{BA54865D-9E61-495D-8E5A-4AE7B977F04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199331" y="711535"/>
            <a:ext cx="1800000" cy="1800000"/>
          </a:xfrm>
          <a:prstGeom prst="rect">
            <a:avLst/>
          </a:prstGeom>
        </p:spPr>
      </p:pic>
      <p:pic>
        <p:nvPicPr>
          <p:cNvPr id="35" name="Picture 34" descr="background rectangle">
            <a:extLst>
              <a:ext uri="{FF2B5EF4-FFF2-40B4-BE49-F238E27FC236}">
                <a16:creationId xmlns:a16="http://schemas.microsoft.com/office/drawing/2014/main" id="{63FB1811-15A0-4D9B-9281-CFAD33373070}"/>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2E02E1F7-973F-40EB-9320-21260A8C1D53}"/>
              </a:ext>
            </a:extLst>
          </p:cNvPr>
          <p:cNvSpPr txBox="1">
            <a:spLocks/>
          </p:cNvSpPr>
          <p:nvPr/>
        </p:nvSpPr>
        <p:spPr>
          <a:xfrm>
            <a:off x="0" y="296864"/>
            <a:ext cx="5740400"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Léa</a:t>
            </a:r>
            <a:r>
              <a:rPr lang="en-GB" sz="3600" b="1" dirty="0">
                <a:solidFill>
                  <a:schemeClr val="bg1"/>
                </a:solidFill>
              </a:rPr>
              <a:t> au college (</a:t>
            </a:r>
            <a:r>
              <a:rPr lang="en-GB" sz="3600" b="1" dirty="0" err="1">
                <a:solidFill>
                  <a:schemeClr val="bg1"/>
                </a:solidFill>
              </a:rPr>
              <a:t>réponses</a:t>
            </a:r>
            <a:r>
              <a:rPr lang="en-GB" sz="3600" b="1" dirty="0">
                <a:solidFill>
                  <a:schemeClr val="bg1"/>
                </a:solidFill>
              </a:rPr>
              <a:t>)</a:t>
            </a:r>
          </a:p>
        </p:txBody>
      </p:sp>
      <p:sp>
        <p:nvSpPr>
          <p:cNvPr id="37" name="Rounded Rectangle 46">
            <a:extLst>
              <a:ext uri="{FF2B5EF4-FFF2-40B4-BE49-F238E27FC236}">
                <a16:creationId xmlns:a16="http://schemas.microsoft.com/office/drawing/2014/main" id="{46499C22-9123-47D4-8C2C-27F7614286B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F2C013C-FED7-44B5-B057-0BF760CBE1CA}"/>
              </a:ext>
            </a:extLst>
          </p:cNvPr>
          <p:cNvSpPr txBox="1"/>
          <p:nvPr/>
        </p:nvSpPr>
        <p:spPr>
          <a:xfrm>
            <a:off x="192669" y="1239333"/>
            <a:ext cx="96151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Sophie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choses que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des choses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qu’</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elle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deux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listes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08530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4" grpId="0"/>
      <p:bldP spid="65" grpId="0"/>
      <p:bldP spid="66" grpId="0"/>
      <p:bldP spid="67" grpId="0"/>
      <p:bldP spid="68" grpId="0"/>
      <p:bldP spid="69" grpId="0"/>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2800" b="1" dirty="0">
                <a:solidFill>
                  <a:schemeClr val="bg1"/>
                </a:solidFill>
              </a:rPr>
              <a:t>Saying what there is and isn’t</a:t>
            </a:r>
          </a:p>
        </p:txBody>
      </p:sp>
      <p:sp>
        <p:nvSpPr>
          <p:cNvPr id="3" name="TextBox 2">
            <a:extLst>
              <a:ext uri="{FF2B5EF4-FFF2-40B4-BE49-F238E27FC236}">
                <a16:creationId xmlns:a16="http://schemas.microsoft.com/office/drawing/2014/main" id="{567E29CC-0A43-46FD-8025-98EA0724EC34}"/>
              </a:ext>
            </a:extLst>
          </p:cNvPr>
          <p:cNvSpPr txBox="1"/>
          <p:nvPr/>
        </p:nvSpPr>
        <p:spPr>
          <a:xfrm>
            <a:off x="191547" y="1362167"/>
            <a:ext cx="115138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to say </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there is/are</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in French, we use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y a + indefinite article</a:t>
            </a:r>
            <a:r>
              <a:rPr lang="en-GB" sz="2400" b="1" dirty="0">
                <a:solidFill>
                  <a:srgbClr val="115076"/>
                </a:solidFill>
                <a:latin typeface="Century Gothic" panose="020F0302020204030204"/>
              </a:rPr>
              <a:t> </a:t>
            </a:r>
            <a:r>
              <a:rPr lang="en-GB" sz="2400" dirty="0">
                <a:solidFill>
                  <a:srgbClr val="115076"/>
                </a:solidFill>
                <a:latin typeface="Century Gothic" panose="020F0302020204030204"/>
              </a:rPr>
              <a:t>or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y a + number</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509B2FBF-9E2D-4995-83DB-A97511552D13}"/>
              </a:ext>
            </a:extLst>
          </p:cNvPr>
          <p:cNvSpPr txBox="1"/>
          <p:nvPr/>
        </p:nvSpPr>
        <p:spPr>
          <a:xfrm>
            <a:off x="2481550" y="2281282"/>
            <a:ext cx="3252814"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3600" b="1" dirty="0">
                <a:solidFill>
                  <a:srgbClr val="115076"/>
                </a:solidFill>
                <a:latin typeface="Century Gothic" panose="020F0302020204030204"/>
              </a:rPr>
              <a:t>Il y a </a:t>
            </a:r>
            <a:r>
              <a:rPr lang="en-GB" sz="3600" b="1" dirty="0">
                <a:solidFill>
                  <a:srgbClr val="EE6000"/>
                </a:solidFill>
                <a:latin typeface="Century Gothic" panose="020F0302020204030204"/>
              </a:rPr>
              <a:t>un</a:t>
            </a:r>
            <a:r>
              <a:rPr lang="en-GB" sz="3600" b="1" dirty="0">
                <a:solidFill>
                  <a:srgbClr val="115076"/>
                </a:solidFill>
                <a:latin typeface="Century Gothic" panose="020F0302020204030204"/>
              </a:rPr>
              <a:t> </a:t>
            </a:r>
            <a:r>
              <a:rPr lang="en-GB" sz="3600" b="1" dirty="0" err="1">
                <a:solidFill>
                  <a:srgbClr val="115076"/>
                </a:solidFill>
                <a:latin typeface="Century Gothic" panose="020F0302020204030204"/>
              </a:rPr>
              <a:t>parc</a:t>
            </a:r>
            <a:r>
              <a:rPr lang="en-GB" sz="3600" b="1" dirty="0">
                <a:solidFill>
                  <a:srgbClr val="115076"/>
                </a:solidFill>
                <a:latin typeface="Century Gothic" panose="020F0302020204030204"/>
              </a:rPr>
              <a:t>.</a:t>
            </a:r>
            <a:endParaRPr kumimoji="0" lang="en-GB" sz="36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9BFD10C4-EB23-476E-BC78-4C3AB6E4FC79}"/>
              </a:ext>
            </a:extLst>
          </p:cNvPr>
          <p:cNvSpPr txBox="1"/>
          <p:nvPr/>
        </p:nvSpPr>
        <p:spPr>
          <a:xfrm>
            <a:off x="1282504" y="2989168"/>
            <a:ext cx="4451860"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Il y a trois solutions.</a:t>
            </a:r>
          </a:p>
        </p:txBody>
      </p:sp>
      <p:sp>
        <p:nvSpPr>
          <p:cNvPr id="18" name="TextBox 17">
            <a:extLst>
              <a:ext uri="{FF2B5EF4-FFF2-40B4-BE49-F238E27FC236}">
                <a16:creationId xmlns:a16="http://schemas.microsoft.com/office/drawing/2014/main" id="{B187EC63-F17E-4D85-B0CF-320CA0DC1810}"/>
              </a:ext>
            </a:extLst>
          </p:cNvPr>
          <p:cNvSpPr txBox="1"/>
          <p:nvPr/>
        </p:nvSpPr>
        <p:spPr>
          <a:xfrm>
            <a:off x="5805989" y="2342663"/>
            <a:ext cx="35060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i="1" dirty="0">
                <a:solidFill>
                  <a:srgbClr val="115076"/>
                </a:solidFill>
                <a:latin typeface="Century Gothic" panose="020F0302020204030204"/>
              </a:rPr>
              <a:t>There is a park.</a:t>
            </a:r>
            <a:endParaRPr kumimoji="0" lang="en-GB" sz="3600" b="0" i="1" u="none" strike="noStrike" kern="1200" cap="none" spc="0" normalizeH="0" baseline="0" noProof="0" dirty="0">
              <a:ln>
                <a:noFill/>
              </a:ln>
              <a:solidFill>
                <a:srgbClr val="115076"/>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073A6CFE-12D4-40D1-BF07-ABB17D561ABD}"/>
              </a:ext>
            </a:extLst>
          </p:cNvPr>
          <p:cNvSpPr txBox="1"/>
          <p:nvPr/>
        </p:nvSpPr>
        <p:spPr>
          <a:xfrm>
            <a:off x="5805989" y="2984044"/>
            <a:ext cx="57198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115076"/>
                </a:solidFill>
                <a:effectLst/>
                <a:uLnTx/>
                <a:uFillTx/>
                <a:latin typeface="Century Gothic" panose="020F0302020204030204"/>
                <a:ea typeface="+mn-ea"/>
                <a:cs typeface="+mn-cs"/>
              </a:rPr>
              <a:t>There are three</a:t>
            </a:r>
            <a:r>
              <a:rPr kumimoji="0" lang="en-GB" sz="3600" b="0" i="1" u="none" strike="noStrike" kern="1200" cap="none" spc="0" normalizeH="0" noProof="0" dirty="0">
                <a:ln>
                  <a:noFill/>
                </a:ln>
                <a:solidFill>
                  <a:srgbClr val="115076"/>
                </a:solidFill>
                <a:effectLst/>
                <a:uLnTx/>
                <a:uFillTx/>
                <a:latin typeface="Century Gothic" panose="020F0302020204030204"/>
                <a:ea typeface="+mn-ea"/>
                <a:cs typeface="+mn-cs"/>
              </a:rPr>
              <a:t> solutions.</a:t>
            </a:r>
            <a:endParaRPr kumimoji="0" lang="en-GB" sz="36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469ABB3-2BD4-49EC-AD18-5F0EFA782FFF}"/>
              </a:ext>
            </a:extLst>
          </p:cNvPr>
          <p:cNvSpPr txBox="1"/>
          <p:nvPr/>
        </p:nvSpPr>
        <p:spPr>
          <a:xfrm>
            <a:off x="191547" y="3914017"/>
            <a:ext cx="8683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say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there isn’t/aren’t</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 we use</a:t>
            </a:r>
            <a:r>
              <a:rPr kumimoji="0" lang="en-GB" sz="240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400" b="1" dirty="0" err="1">
                <a:solidFill>
                  <a:srgbClr val="115076"/>
                </a:solidFill>
                <a:latin typeface="Century Gothic" panose="020F0302020204030204"/>
              </a:rPr>
              <a:t>il</a:t>
            </a:r>
            <a:r>
              <a:rPr lang="en-GB" sz="2400" b="1" dirty="0">
                <a:solidFill>
                  <a:srgbClr val="115076"/>
                </a:solidFill>
                <a:latin typeface="Century Gothic" panose="020F0302020204030204"/>
              </a:rPr>
              <a:t> </a:t>
            </a:r>
            <a:r>
              <a:rPr lang="en-GB" sz="2400" b="1" dirty="0" err="1">
                <a:solidFill>
                  <a:srgbClr val="EE6000"/>
                </a:solidFill>
                <a:latin typeface="Century Gothic" panose="020F0302020204030204"/>
              </a:rPr>
              <a:t>n’</a:t>
            </a:r>
            <a:r>
              <a:rPr lang="en-GB" sz="2400" b="1" dirty="0" err="1">
                <a:solidFill>
                  <a:srgbClr val="115076"/>
                </a:solidFill>
                <a:latin typeface="Century Gothic" panose="020F0302020204030204"/>
              </a:rPr>
              <a:t>y</a:t>
            </a:r>
            <a:r>
              <a:rPr lang="en-GB" sz="2400" b="1" dirty="0">
                <a:solidFill>
                  <a:srgbClr val="115076"/>
                </a:solidFill>
                <a:latin typeface="Century Gothic" panose="020F0302020204030204"/>
              </a:rPr>
              <a:t> a </a:t>
            </a:r>
            <a:r>
              <a:rPr lang="en-GB" sz="2400" b="1" dirty="0">
                <a:solidFill>
                  <a:srgbClr val="EE6000"/>
                </a:solidFill>
                <a:latin typeface="Century Gothic" panose="020F0302020204030204"/>
              </a:rPr>
              <a:t>pas</a:t>
            </a:r>
            <a:r>
              <a:rPr lang="en-GB" sz="2400" dirty="0">
                <a:solidFill>
                  <a:srgbClr val="115076"/>
                </a:solidFill>
                <a:latin typeface="Century Gothic" panose="020F0302020204030204"/>
              </a:rPr>
              <a:t> + </a:t>
            </a:r>
            <a:r>
              <a:rPr lang="en-GB" sz="2400" b="1" dirty="0">
                <a:solidFill>
                  <a:srgbClr val="EE6000"/>
                </a:solidFill>
                <a:latin typeface="Century Gothic" panose="020F0302020204030204"/>
              </a:rPr>
              <a:t>de</a:t>
            </a:r>
            <a:r>
              <a:rPr lang="en-GB" sz="2400" dirty="0">
                <a:solidFill>
                  <a:srgbClr val="115076"/>
                </a:solidFill>
                <a:latin typeface="Century Gothic" panose="020F0302020204030204"/>
              </a:rPr>
              <a:t> + </a:t>
            </a:r>
            <a:r>
              <a:rPr lang="en-GB" sz="2400" b="1" dirty="0">
                <a:solidFill>
                  <a:srgbClr val="115076"/>
                </a:solidFill>
                <a:latin typeface="Century Gothic" panose="020F0302020204030204"/>
              </a:rPr>
              <a:t>noun</a:t>
            </a:r>
            <a:r>
              <a:rPr lang="en-GB" sz="2400" dirty="0">
                <a:solidFill>
                  <a:srgbClr val="115076"/>
                </a:solidFill>
                <a:latin typeface="Century Gothic" panose="020F0302020204030204"/>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F8EB1CB4-A2CB-4969-867B-F1E8FD95C33D}"/>
              </a:ext>
            </a:extLst>
          </p:cNvPr>
          <p:cNvSpPr txBox="1"/>
          <p:nvPr/>
        </p:nvSpPr>
        <p:spPr>
          <a:xfrm>
            <a:off x="342723" y="4533423"/>
            <a:ext cx="524158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Il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n’</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y</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 </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pas</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parc</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680E58A4-C108-4081-8816-24EFC068411C}"/>
              </a:ext>
            </a:extLst>
          </p:cNvPr>
          <p:cNvSpPr txBox="1"/>
          <p:nvPr/>
        </p:nvSpPr>
        <p:spPr>
          <a:xfrm>
            <a:off x="-540700" y="5179754"/>
            <a:ext cx="612406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Il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n’</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y</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 </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pas</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solutions.</a:t>
            </a:r>
          </a:p>
        </p:txBody>
      </p:sp>
      <p:sp>
        <p:nvSpPr>
          <p:cNvPr id="23" name="TextBox 22">
            <a:extLst>
              <a:ext uri="{FF2B5EF4-FFF2-40B4-BE49-F238E27FC236}">
                <a16:creationId xmlns:a16="http://schemas.microsoft.com/office/drawing/2014/main" id="{BB31D01F-5FAB-42D7-BF4A-6DD0EE6168B6}"/>
              </a:ext>
            </a:extLst>
          </p:cNvPr>
          <p:cNvSpPr txBox="1"/>
          <p:nvPr/>
        </p:nvSpPr>
        <p:spPr>
          <a:xfrm>
            <a:off x="5805989" y="4581112"/>
            <a:ext cx="47837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115076"/>
                </a:solidFill>
                <a:effectLst/>
                <a:uLnTx/>
                <a:uFillTx/>
                <a:latin typeface="Century Gothic" panose="020F0302020204030204"/>
                <a:ea typeface="+mn-ea"/>
                <a:cs typeface="+mn-cs"/>
              </a:rPr>
              <a:t>There isn’t</a:t>
            </a:r>
            <a:r>
              <a:rPr kumimoji="0" lang="en-GB" sz="3600" b="0" i="1" u="none" strike="noStrike" kern="1200" cap="none" spc="0" normalizeH="0" noProof="0" dirty="0">
                <a:ln>
                  <a:noFill/>
                </a:ln>
                <a:solidFill>
                  <a:srgbClr val="115076"/>
                </a:solidFill>
                <a:effectLst/>
                <a:uLnTx/>
                <a:uFillTx/>
                <a:latin typeface="Century Gothic" panose="020F0302020204030204"/>
                <a:ea typeface="+mn-ea"/>
                <a:cs typeface="+mn-cs"/>
              </a:rPr>
              <a:t> a park.</a:t>
            </a:r>
            <a:endParaRPr kumimoji="0" lang="en-GB" sz="36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0A78B83F-4CCA-41C1-B599-C645E6C76934}"/>
              </a:ext>
            </a:extLst>
          </p:cNvPr>
          <p:cNvSpPr txBox="1"/>
          <p:nvPr/>
        </p:nvSpPr>
        <p:spPr>
          <a:xfrm>
            <a:off x="5805989" y="5179754"/>
            <a:ext cx="65173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srgbClr val="115076"/>
                </a:solidFill>
                <a:effectLst/>
                <a:uLnTx/>
                <a:uFillTx/>
                <a:latin typeface="Century Gothic" panose="020F0302020204030204"/>
                <a:ea typeface="+mn-ea"/>
                <a:cs typeface="+mn-cs"/>
              </a:rPr>
              <a:t>There aren’t any solutions.</a:t>
            </a:r>
          </a:p>
        </p:txBody>
      </p:sp>
      <p:sp>
        <p:nvSpPr>
          <p:cNvPr id="27" name="TextBox 26">
            <a:extLst>
              <a:ext uri="{FF2B5EF4-FFF2-40B4-BE49-F238E27FC236}">
                <a16:creationId xmlns:a16="http://schemas.microsoft.com/office/drawing/2014/main" id="{723F121B-D588-4B6F-BC62-A1F741C577BA}"/>
              </a:ext>
            </a:extLst>
          </p:cNvPr>
          <p:cNvSpPr txBox="1"/>
          <p:nvPr/>
        </p:nvSpPr>
        <p:spPr>
          <a:xfrm>
            <a:off x="1596850" y="3647139"/>
            <a:ext cx="3765775" cy="995422"/>
          </a:xfrm>
          <a:prstGeom prst="wedgeEllipseCallout">
            <a:avLst>
              <a:gd name="adj1" fmla="val -50059"/>
              <a:gd name="adj2" fmla="val 43826"/>
            </a:avLst>
          </a:prstGeom>
          <a:solidFill>
            <a:srgbClr val="115076"/>
          </a:solidFill>
          <a:ln>
            <a:solidFill>
              <a:srgbClr val="EE6000"/>
            </a:solidFill>
          </a:ln>
        </p:spPr>
        <p:txBody>
          <a:bodyPr wrap="square" rtlCol="0" anchor="ctr">
            <a:spAutoFit/>
          </a:bodyPr>
          <a:lstStyle/>
          <a:p>
            <a:pPr algn="ctr"/>
            <a:r>
              <a:rPr lang="en-GB" sz="2000" b="1" dirty="0">
                <a:solidFill>
                  <a:schemeClr val="bg1"/>
                </a:solidFill>
              </a:rPr>
              <a:t>Ne</a:t>
            </a:r>
            <a:r>
              <a:rPr lang="en-GB" sz="2000" dirty="0">
                <a:solidFill>
                  <a:schemeClr val="bg1"/>
                </a:solidFill>
              </a:rPr>
              <a:t> goes before </a:t>
            </a:r>
            <a:r>
              <a:rPr lang="en-GB" sz="2000" b="1" dirty="0">
                <a:solidFill>
                  <a:schemeClr val="bg1"/>
                </a:solidFill>
              </a:rPr>
              <a:t>y</a:t>
            </a:r>
            <a:r>
              <a:rPr lang="en-GB" sz="2000" dirty="0">
                <a:solidFill>
                  <a:schemeClr val="bg1"/>
                </a:solidFill>
              </a:rPr>
              <a:t>, not before the verb</a:t>
            </a:r>
            <a:endParaRPr lang="en-GB" sz="2000" b="1" dirty="0">
              <a:solidFill>
                <a:schemeClr val="bg1"/>
              </a:solidFill>
            </a:endParaRPr>
          </a:p>
        </p:txBody>
      </p:sp>
      <p:pic>
        <p:nvPicPr>
          <p:cNvPr id="16" name="Picture 15" descr="background rectangle">
            <a:extLst>
              <a:ext uri="{FF2B5EF4-FFF2-40B4-BE49-F238E27FC236}">
                <a16:creationId xmlns:a16="http://schemas.microsoft.com/office/drawing/2014/main" id="{51399575-5869-4032-B071-91F52FE6440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53BA21B3-95E0-4358-81C2-158BA611A2E9}"/>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a:solidFill>
                  <a:schemeClr val="bg1"/>
                </a:solidFill>
              </a:rPr>
              <a:t>Saying what there is and isn’t</a:t>
            </a:r>
            <a:endParaRPr lang="en-GB" sz="3100" b="1" dirty="0">
              <a:solidFill>
                <a:schemeClr val="bg1"/>
              </a:solidFill>
            </a:endParaRPr>
          </a:p>
        </p:txBody>
      </p:sp>
      <p:sp>
        <p:nvSpPr>
          <p:cNvPr id="26" name="Rounded Rectangle 46">
            <a:extLst>
              <a:ext uri="{FF2B5EF4-FFF2-40B4-BE49-F238E27FC236}">
                <a16:creationId xmlns:a16="http://schemas.microsoft.com/office/drawing/2014/main" id="{659CE8DF-F245-45CC-8EAC-C4AC55046A4A}"/>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05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19" grpId="0"/>
      <p:bldP spid="20" grpId="0"/>
      <p:bldP spid="21" grpId="0"/>
      <p:bldP spid="24" grpId="0"/>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200" b="1" dirty="0" err="1">
                <a:solidFill>
                  <a:schemeClr val="bg1"/>
                </a:solidFill>
              </a:rPr>
              <a:t>Habiter</a:t>
            </a:r>
            <a:r>
              <a:rPr lang="en-GB" sz="3200" b="1" dirty="0">
                <a:solidFill>
                  <a:schemeClr val="bg1"/>
                </a:solidFill>
              </a:rPr>
              <a:t> dans le village</a:t>
            </a:r>
          </a:p>
        </p:txBody>
      </p:sp>
      <p:sp>
        <p:nvSpPr>
          <p:cNvPr id="6" name="TextBox 5">
            <a:extLst>
              <a:ext uri="{FF2B5EF4-FFF2-40B4-BE49-F238E27FC236}">
                <a16:creationId xmlns:a16="http://schemas.microsoft.com/office/drawing/2014/main" id="{717AB988-BD4E-4C53-B9D6-F5B8F9EC0EE1}"/>
              </a:ext>
            </a:extLst>
          </p:cNvPr>
          <p:cNvSpPr txBox="1"/>
          <p:nvPr/>
        </p:nvSpPr>
        <p:spPr>
          <a:xfrm>
            <a:off x="87545" y="1262725"/>
            <a:ext cx="7502375" cy="769441"/>
          </a:xfrm>
          <a:prstGeom prst="rect">
            <a:avLst/>
          </a:prstGeom>
          <a:noFill/>
        </p:spPr>
        <p:txBody>
          <a:bodyPr wrap="none" rtlCol="0">
            <a:spAutoFit/>
          </a:bodyPr>
          <a:lstStyle/>
          <a:p>
            <a:r>
              <a:rPr lang="en-GB" sz="2200" dirty="0">
                <a:solidFill>
                  <a:srgbClr val="115076"/>
                </a:solidFill>
              </a:rPr>
              <a:t>Abdel </a:t>
            </a:r>
            <a:r>
              <a:rPr lang="en-GB" sz="2200" dirty="0" err="1">
                <a:solidFill>
                  <a:srgbClr val="115076"/>
                </a:solidFill>
              </a:rPr>
              <a:t>habite</a:t>
            </a:r>
            <a:r>
              <a:rPr lang="en-GB" sz="2200" dirty="0">
                <a:solidFill>
                  <a:srgbClr val="115076"/>
                </a:solidFill>
              </a:rPr>
              <a:t> dans </a:t>
            </a:r>
            <a:r>
              <a:rPr lang="en-GB" sz="2200" dirty="0" err="1">
                <a:solidFill>
                  <a:srgbClr val="115076"/>
                </a:solidFill>
              </a:rPr>
              <a:t>une</a:t>
            </a:r>
            <a:r>
              <a:rPr lang="en-GB" sz="2200" dirty="0">
                <a:solidFill>
                  <a:srgbClr val="115076"/>
                </a:solidFill>
              </a:rPr>
              <a:t> </a:t>
            </a:r>
            <a:r>
              <a:rPr lang="en-GB" sz="2200" dirty="0" err="1">
                <a:solidFill>
                  <a:srgbClr val="115076"/>
                </a:solidFill>
              </a:rPr>
              <a:t>ville</a:t>
            </a:r>
            <a:r>
              <a:rPr lang="en-GB" sz="2200" dirty="0">
                <a:solidFill>
                  <a:srgbClr val="115076"/>
                </a:solidFill>
              </a:rPr>
              <a:t>, </a:t>
            </a:r>
            <a:r>
              <a:rPr lang="en-GB" sz="2200" dirty="0" err="1">
                <a:solidFill>
                  <a:srgbClr val="115076"/>
                </a:solidFill>
              </a:rPr>
              <a:t>mais</a:t>
            </a:r>
            <a:r>
              <a:rPr lang="en-GB" sz="2200" dirty="0">
                <a:solidFill>
                  <a:srgbClr val="115076"/>
                </a:solidFill>
              </a:rPr>
              <a:t> </a:t>
            </a:r>
            <a:r>
              <a:rPr lang="en-GB" sz="2200" dirty="0" err="1">
                <a:solidFill>
                  <a:srgbClr val="115076"/>
                </a:solidFill>
              </a:rPr>
              <a:t>il</a:t>
            </a:r>
            <a:r>
              <a:rPr lang="en-GB" sz="2200" dirty="0">
                <a:solidFill>
                  <a:srgbClr val="115076"/>
                </a:solidFill>
              </a:rPr>
              <a:t> </a:t>
            </a:r>
            <a:r>
              <a:rPr lang="en-GB" sz="2200" dirty="0" err="1">
                <a:solidFill>
                  <a:srgbClr val="115076"/>
                </a:solidFill>
              </a:rPr>
              <a:t>vient</a:t>
            </a:r>
            <a:r>
              <a:rPr lang="en-GB" sz="2200" dirty="0">
                <a:solidFill>
                  <a:srgbClr val="115076"/>
                </a:solidFill>
              </a:rPr>
              <a:t> d’un village.</a:t>
            </a:r>
          </a:p>
          <a:p>
            <a:r>
              <a:rPr lang="en-GB" sz="2200" dirty="0">
                <a:solidFill>
                  <a:srgbClr val="115076"/>
                </a:solidFill>
              </a:rPr>
              <a:t>Il y a quoi ? Lis </a:t>
            </a:r>
            <a:r>
              <a:rPr lang="en-GB" sz="2200" dirty="0" err="1">
                <a:solidFill>
                  <a:srgbClr val="115076"/>
                </a:solidFill>
              </a:rPr>
              <a:t>l’email</a:t>
            </a:r>
            <a:r>
              <a:rPr lang="en-GB" sz="2200" dirty="0">
                <a:solidFill>
                  <a:srgbClr val="115076"/>
                </a:solidFill>
              </a:rPr>
              <a:t> et </a:t>
            </a:r>
            <a:r>
              <a:rPr lang="en-GB" sz="2200" dirty="0" err="1">
                <a:solidFill>
                  <a:srgbClr val="115076"/>
                </a:solidFill>
              </a:rPr>
              <a:t>écris</a:t>
            </a:r>
            <a:r>
              <a:rPr lang="en-GB" sz="2200" dirty="0">
                <a:solidFill>
                  <a:srgbClr val="115076"/>
                </a:solidFill>
              </a:rPr>
              <a:t> deux </a:t>
            </a:r>
            <a:r>
              <a:rPr lang="en-GB" sz="2200" dirty="0" err="1">
                <a:solidFill>
                  <a:srgbClr val="115076"/>
                </a:solidFill>
              </a:rPr>
              <a:t>listes</a:t>
            </a:r>
            <a:r>
              <a:rPr lang="en-GB" sz="2200" dirty="0">
                <a:solidFill>
                  <a:srgbClr val="115076"/>
                </a:solidFill>
              </a:rPr>
              <a:t>.</a:t>
            </a:r>
          </a:p>
        </p:txBody>
      </p:sp>
      <p:sp>
        <p:nvSpPr>
          <p:cNvPr id="9" name="TextBox 8">
            <a:extLst>
              <a:ext uri="{FF2B5EF4-FFF2-40B4-BE49-F238E27FC236}">
                <a16:creationId xmlns:a16="http://schemas.microsoft.com/office/drawing/2014/main" id="{32DE9B11-C9A4-4942-AE36-D9532D558B85}"/>
              </a:ext>
            </a:extLst>
          </p:cNvPr>
          <p:cNvSpPr txBox="1"/>
          <p:nvPr/>
        </p:nvSpPr>
        <p:spPr>
          <a:xfrm>
            <a:off x="228600" y="2417973"/>
            <a:ext cx="11681320" cy="4093428"/>
          </a:xfrm>
          <a:prstGeom prst="rect">
            <a:avLst/>
          </a:prstGeom>
          <a:noFill/>
          <a:ln>
            <a:solidFill>
              <a:srgbClr val="115076"/>
            </a:solidFill>
          </a:ln>
        </p:spPr>
        <p:txBody>
          <a:bodyPr wrap="square" rtlCol="0">
            <a:spAutoFit/>
          </a:bodyPr>
          <a:lstStyle/>
          <a:p>
            <a:r>
              <a:rPr lang="en-GB" sz="2000" dirty="0">
                <a:solidFill>
                  <a:srgbClr val="115076"/>
                </a:solidFill>
              </a:rPr>
              <a:t>&gt;&gt; RE: La vie dans un village </a:t>
            </a:r>
            <a:r>
              <a:rPr lang="en-GB" sz="2000" dirty="0" err="1">
                <a:solidFill>
                  <a:srgbClr val="115076"/>
                </a:solidFill>
              </a:rPr>
              <a:t>en</a:t>
            </a:r>
            <a:r>
              <a:rPr lang="en-GB" sz="2000" dirty="0">
                <a:solidFill>
                  <a:srgbClr val="115076"/>
                </a:solidFill>
              </a:rPr>
              <a:t> </a:t>
            </a:r>
            <a:r>
              <a:rPr lang="en-GB" sz="2000" dirty="0" err="1">
                <a:solidFill>
                  <a:srgbClr val="115076"/>
                </a:solidFill>
              </a:rPr>
              <a:t>Algérie</a:t>
            </a:r>
            <a:r>
              <a:rPr lang="en-GB" sz="2000" dirty="0">
                <a:solidFill>
                  <a:srgbClr val="115076"/>
                </a:solidFill>
              </a:rPr>
              <a:t>, </a:t>
            </a:r>
            <a:r>
              <a:rPr lang="en-GB" sz="2000" dirty="0" err="1">
                <a:solidFill>
                  <a:srgbClr val="115076"/>
                </a:solidFill>
              </a:rPr>
              <a:t>c’est</a:t>
            </a:r>
            <a:r>
              <a:rPr lang="en-GB" sz="2000" dirty="0">
                <a:solidFill>
                  <a:srgbClr val="115076"/>
                </a:solidFill>
              </a:rPr>
              <a:t> comment ?</a:t>
            </a:r>
          </a:p>
          <a:p>
            <a:endParaRPr lang="en-GB" sz="2000" dirty="0">
              <a:solidFill>
                <a:srgbClr val="115076"/>
              </a:solidFill>
            </a:endParaRPr>
          </a:p>
          <a:p>
            <a:r>
              <a:rPr lang="en-GB" sz="2000" dirty="0">
                <a:solidFill>
                  <a:srgbClr val="115076"/>
                </a:solidFill>
              </a:rPr>
              <a:t>Salut Amir,</a:t>
            </a:r>
          </a:p>
          <a:p>
            <a:endParaRPr lang="en-GB" sz="2000" dirty="0">
              <a:solidFill>
                <a:srgbClr val="115076"/>
              </a:solidFill>
            </a:endParaRPr>
          </a:p>
          <a:p>
            <a:r>
              <a:rPr lang="en-GB" sz="2000" dirty="0" err="1">
                <a:solidFill>
                  <a:srgbClr val="115076"/>
                </a:solidFill>
              </a:rPr>
              <a:t>Quand</a:t>
            </a:r>
            <a:r>
              <a:rPr lang="en-GB" sz="2000" dirty="0">
                <a:solidFill>
                  <a:srgbClr val="115076"/>
                </a:solidFill>
              </a:rPr>
              <a:t> </a:t>
            </a:r>
            <a:r>
              <a:rPr lang="en-GB" sz="2000" dirty="0" err="1">
                <a:solidFill>
                  <a:srgbClr val="115076"/>
                </a:solidFill>
              </a:rPr>
              <a:t>tu</a:t>
            </a:r>
            <a:r>
              <a:rPr lang="en-GB" sz="2000" dirty="0">
                <a:solidFill>
                  <a:srgbClr val="115076"/>
                </a:solidFill>
              </a:rPr>
              <a:t> es enfant, la vie dans le village </a:t>
            </a:r>
            <a:r>
              <a:rPr lang="en-GB" sz="2000" dirty="0" err="1">
                <a:solidFill>
                  <a:srgbClr val="115076"/>
                </a:solidFill>
              </a:rPr>
              <a:t>est</a:t>
            </a:r>
            <a:r>
              <a:rPr lang="en-GB" sz="2000" dirty="0">
                <a:solidFill>
                  <a:srgbClr val="115076"/>
                </a:solidFill>
              </a:rPr>
              <a:t> </a:t>
            </a:r>
            <a:r>
              <a:rPr lang="en-GB" sz="2000" dirty="0" err="1">
                <a:solidFill>
                  <a:srgbClr val="115076"/>
                </a:solidFill>
              </a:rPr>
              <a:t>amusant</a:t>
            </a:r>
            <a:r>
              <a:rPr lang="en-GB" sz="2000" dirty="0">
                <a:solidFill>
                  <a:srgbClr val="115076"/>
                </a:solidFill>
              </a:rPr>
              <a:t>. </a:t>
            </a:r>
            <a:r>
              <a:rPr lang="en-GB" sz="2000" b="1" dirty="0">
                <a:solidFill>
                  <a:srgbClr val="EE6000"/>
                </a:solidFill>
              </a:rPr>
              <a:t>[1]</a:t>
            </a:r>
            <a:r>
              <a:rPr lang="en-GB" sz="2000" dirty="0">
                <a:solidFill>
                  <a:srgbClr val="115076"/>
                </a:solidFill>
              </a:rPr>
              <a:t> </a:t>
            </a:r>
            <a:r>
              <a:rPr lang="en-GB" sz="2000" b="1" dirty="0">
                <a:solidFill>
                  <a:srgbClr val="115076"/>
                </a:solidFill>
              </a:rPr>
              <a:t>des rues </a:t>
            </a:r>
            <a:r>
              <a:rPr lang="en-GB" sz="2000" dirty="0" err="1">
                <a:solidFill>
                  <a:srgbClr val="115076"/>
                </a:solidFill>
              </a:rPr>
              <a:t>calmes</a:t>
            </a:r>
            <a:r>
              <a:rPr lang="en-GB" sz="2000" dirty="0">
                <a:solidFill>
                  <a:srgbClr val="115076"/>
                </a:solidFill>
              </a:rPr>
              <a:t> pour </a:t>
            </a:r>
            <a:r>
              <a:rPr lang="en-GB" sz="2000" dirty="0" err="1">
                <a:solidFill>
                  <a:srgbClr val="115076"/>
                </a:solidFill>
              </a:rPr>
              <a:t>jouer</a:t>
            </a:r>
            <a:r>
              <a:rPr lang="en-GB" sz="2000" dirty="0">
                <a:solidFill>
                  <a:srgbClr val="115076"/>
                </a:solidFill>
              </a:rPr>
              <a:t>.</a:t>
            </a:r>
            <a:r>
              <a:rPr lang="en-GB" sz="2000" b="1" dirty="0">
                <a:solidFill>
                  <a:srgbClr val="115076"/>
                </a:solidFill>
              </a:rPr>
              <a:t> </a:t>
            </a:r>
            <a:r>
              <a:rPr lang="en-GB" sz="2000" b="1" dirty="0">
                <a:solidFill>
                  <a:srgbClr val="EE6000"/>
                </a:solidFill>
              </a:rPr>
              <a:t>[2] </a:t>
            </a:r>
            <a:r>
              <a:rPr lang="en-GB" sz="2000" b="1" dirty="0" err="1">
                <a:solidFill>
                  <a:srgbClr val="115076"/>
                </a:solidFill>
              </a:rPr>
              <a:t>une</a:t>
            </a:r>
            <a:r>
              <a:rPr lang="en-GB" sz="2000" b="1" dirty="0">
                <a:solidFill>
                  <a:srgbClr val="115076"/>
                </a:solidFill>
              </a:rPr>
              <a:t> </a:t>
            </a:r>
            <a:r>
              <a:rPr lang="en-GB" sz="2000" b="1" dirty="0" err="1">
                <a:solidFill>
                  <a:srgbClr val="115076"/>
                </a:solidFill>
              </a:rPr>
              <a:t>plage</a:t>
            </a:r>
            <a:r>
              <a:rPr lang="en-GB" sz="2000" dirty="0">
                <a:solidFill>
                  <a:srgbClr val="115076"/>
                </a:solidFill>
              </a:rPr>
              <a:t>, et </a:t>
            </a:r>
            <a:r>
              <a:rPr lang="en-GB" sz="2000" b="1" dirty="0">
                <a:solidFill>
                  <a:srgbClr val="EE6000"/>
                </a:solidFill>
              </a:rPr>
              <a:t>[3] </a:t>
            </a:r>
            <a:r>
              <a:rPr lang="en-GB" sz="2000" b="1" dirty="0" err="1">
                <a:solidFill>
                  <a:srgbClr val="115076"/>
                </a:solidFill>
              </a:rPr>
              <a:t>une</a:t>
            </a:r>
            <a:r>
              <a:rPr lang="en-GB" sz="2000" b="1" dirty="0">
                <a:solidFill>
                  <a:srgbClr val="115076"/>
                </a:solidFill>
              </a:rPr>
              <a:t> </a:t>
            </a:r>
            <a:r>
              <a:rPr lang="en-GB" sz="2000" b="1" dirty="0" err="1">
                <a:solidFill>
                  <a:srgbClr val="115076"/>
                </a:solidFill>
              </a:rPr>
              <a:t>île</a:t>
            </a:r>
            <a:r>
              <a:rPr lang="en-GB" sz="2000" b="1" dirty="0">
                <a:solidFill>
                  <a:srgbClr val="115076"/>
                </a:solidFill>
              </a:rPr>
              <a:t> </a:t>
            </a:r>
            <a:r>
              <a:rPr lang="en-GB" sz="2000" dirty="0" err="1">
                <a:solidFill>
                  <a:srgbClr val="115076"/>
                </a:solidFill>
              </a:rPr>
              <a:t>aussi</a:t>
            </a:r>
            <a:r>
              <a:rPr lang="en-GB" sz="2000" dirty="0">
                <a:solidFill>
                  <a:srgbClr val="115076"/>
                </a:solidFill>
              </a:rPr>
              <a:t>. </a:t>
            </a:r>
            <a:r>
              <a:rPr lang="en-GB" sz="2000" b="1" dirty="0">
                <a:solidFill>
                  <a:srgbClr val="EE6000"/>
                </a:solidFill>
              </a:rPr>
              <a:t>[4] </a:t>
            </a:r>
            <a:r>
              <a:rPr lang="en-GB" sz="2000" b="1" dirty="0">
                <a:solidFill>
                  <a:srgbClr val="115076"/>
                </a:solidFill>
              </a:rPr>
              <a:t>de </a:t>
            </a:r>
            <a:r>
              <a:rPr lang="en-GB" sz="2000" b="1" dirty="0" err="1">
                <a:solidFill>
                  <a:srgbClr val="115076"/>
                </a:solidFill>
              </a:rPr>
              <a:t>cinéma</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dirty="0" err="1">
                <a:solidFill>
                  <a:srgbClr val="115076"/>
                </a:solidFill>
              </a:rPr>
              <a:t>j’aime</a:t>
            </a:r>
            <a:r>
              <a:rPr lang="en-GB" sz="2000" dirty="0">
                <a:solidFill>
                  <a:srgbClr val="115076"/>
                </a:solidFill>
              </a:rPr>
              <a:t> </a:t>
            </a:r>
            <a:r>
              <a:rPr lang="en-GB" sz="2000" dirty="0" err="1">
                <a:solidFill>
                  <a:srgbClr val="115076"/>
                </a:solidFill>
              </a:rPr>
              <a:t>regarder</a:t>
            </a:r>
            <a:r>
              <a:rPr lang="en-GB" sz="2000" dirty="0">
                <a:solidFill>
                  <a:srgbClr val="115076"/>
                </a:solidFill>
              </a:rPr>
              <a:t> des films à la </a:t>
            </a:r>
            <a:r>
              <a:rPr lang="en-GB" sz="2000" dirty="0" err="1">
                <a:solidFill>
                  <a:srgbClr val="115076"/>
                </a:solidFill>
              </a:rPr>
              <a:t>maison</a:t>
            </a:r>
            <a:r>
              <a:rPr lang="en-GB" sz="2000" dirty="0">
                <a:solidFill>
                  <a:srgbClr val="115076"/>
                </a:solidFill>
              </a:rPr>
              <a:t>. </a:t>
            </a:r>
            <a:r>
              <a:rPr lang="en-GB" sz="2000" b="1" dirty="0">
                <a:solidFill>
                  <a:srgbClr val="EE6000"/>
                </a:solidFill>
              </a:rPr>
              <a:t>[5] </a:t>
            </a:r>
            <a:r>
              <a:rPr lang="en-GB" sz="2000" b="1" dirty="0" err="1">
                <a:solidFill>
                  <a:srgbClr val="115076"/>
                </a:solidFill>
              </a:rPr>
              <a:t>d’université</a:t>
            </a:r>
            <a:r>
              <a:rPr lang="en-GB" sz="2000" b="1" dirty="0">
                <a:solidFill>
                  <a:srgbClr val="115076"/>
                </a:solidFill>
              </a:rPr>
              <a:t> </a:t>
            </a:r>
            <a:r>
              <a:rPr lang="en-GB" sz="2000" dirty="0">
                <a:solidFill>
                  <a:srgbClr val="115076"/>
                </a:solidFill>
              </a:rPr>
              <a:t>– </a:t>
            </a:r>
            <a:r>
              <a:rPr lang="en-GB" sz="2000" dirty="0" err="1">
                <a:solidFill>
                  <a:srgbClr val="115076"/>
                </a:solidFill>
              </a:rPr>
              <a:t>c’est</a:t>
            </a:r>
            <a:r>
              <a:rPr lang="en-GB" sz="2000" dirty="0">
                <a:solidFill>
                  <a:srgbClr val="115076"/>
                </a:solidFill>
              </a:rPr>
              <a:t> </a:t>
            </a:r>
            <a:r>
              <a:rPr lang="en-GB" sz="2000" dirty="0" err="1">
                <a:solidFill>
                  <a:srgbClr val="115076"/>
                </a:solidFill>
              </a:rPr>
              <a:t>pourquoi</a:t>
            </a:r>
            <a:r>
              <a:rPr lang="en-GB" sz="2000" dirty="0">
                <a:solidFill>
                  <a:srgbClr val="115076"/>
                </a:solidFill>
              </a:rPr>
              <a:t> </a:t>
            </a:r>
            <a:r>
              <a:rPr lang="en-GB" sz="2000" dirty="0" err="1">
                <a:solidFill>
                  <a:srgbClr val="115076"/>
                </a:solidFill>
              </a:rPr>
              <a:t>j’habite</a:t>
            </a:r>
            <a:r>
              <a:rPr lang="en-GB" sz="2000" dirty="0">
                <a:solidFill>
                  <a:srgbClr val="115076"/>
                </a:solidFill>
              </a:rPr>
              <a:t> à Alger </a:t>
            </a:r>
            <a:r>
              <a:rPr lang="en-GB" sz="2000" dirty="0" err="1">
                <a:solidFill>
                  <a:srgbClr val="115076"/>
                </a:solidFill>
              </a:rPr>
              <a:t>aujourd’hui</a:t>
            </a:r>
            <a:r>
              <a:rPr lang="en-GB" sz="2000" dirty="0">
                <a:solidFill>
                  <a:srgbClr val="115076"/>
                </a:solidFill>
              </a:rPr>
              <a:t>. Je </a:t>
            </a:r>
            <a:r>
              <a:rPr lang="en-GB" sz="2000" dirty="0" err="1">
                <a:solidFill>
                  <a:srgbClr val="115076"/>
                </a:solidFill>
              </a:rPr>
              <a:t>devient</a:t>
            </a:r>
            <a:r>
              <a:rPr lang="en-GB" sz="2000" dirty="0">
                <a:solidFill>
                  <a:srgbClr val="115076"/>
                </a:solidFill>
              </a:rPr>
              <a:t> </a:t>
            </a:r>
            <a:r>
              <a:rPr lang="en-GB" sz="2000" dirty="0" err="1">
                <a:solidFill>
                  <a:srgbClr val="115076"/>
                </a:solidFill>
              </a:rPr>
              <a:t>professeur</a:t>
            </a:r>
            <a:r>
              <a:rPr lang="en-GB" sz="2000" dirty="0">
                <a:solidFill>
                  <a:srgbClr val="115076"/>
                </a:solidFill>
              </a:rPr>
              <a:t> </a:t>
            </a:r>
            <a:r>
              <a:rPr lang="en-GB" sz="2000" dirty="0" err="1">
                <a:solidFill>
                  <a:srgbClr val="115076"/>
                </a:solidFill>
              </a:rPr>
              <a:t>d’anglais</a:t>
            </a:r>
            <a:r>
              <a:rPr lang="en-GB" sz="2000" dirty="0">
                <a:solidFill>
                  <a:srgbClr val="115076"/>
                </a:solidFill>
              </a:rPr>
              <a:t>. </a:t>
            </a:r>
            <a:r>
              <a:rPr lang="en-GB" sz="2000" dirty="0" err="1">
                <a:solidFill>
                  <a:srgbClr val="115076"/>
                </a:solidFill>
              </a:rPr>
              <a:t>Mais</a:t>
            </a:r>
            <a:r>
              <a:rPr lang="en-GB" sz="2000" dirty="0">
                <a:solidFill>
                  <a:srgbClr val="115076"/>
                </a:solidFill>
              </a:rPr>
              <a:t> je </a:t>
            </a:r>
            <a:r>
              <a:rPr lang="en-GB" sz="2000" dirty="0" err="1">
                <a:solidFill>
                  <a:srgbClr val="115076"/>
                </a:solidFill>
              </a:rPr>
              <a:t>reviens</a:t>
            </a:r>
            <a:r>
              <a:rPr lang="en-GB" sz="2000" dirty="0">
                <a:solidFill>
                  <a:srgbClr val="115076"/>
                </a:solidFill>
              </a:rPr>
              <a:t> </a:t>
            </a:r>
            <a:r>
              <a:rPr lang="en-GB" sz="2000" dirty="0" err="1">
                <a:solidFill>
                  <a:srgbClr val="115076"/>
                </a:solidFill>
              </a:rPr>
              <a:t>souvent</a:t>
            </a:r>
            <a:r>
              <a:rPr lang="en-GB" sz="2000" dirty="0">
                <a:solidFill>
                  <a:srgbClr val="115076"/>
                </a:solidFill>
              </a:rPr>
              <a:t> au village ! Pour les </a:t>
            </a:r>
            <a:r>
              <a:rPr lang="en-GB" sz="2000" dirty="0" err="1">
                <a:solidFill>
                  <a:srgbClr val="115076"/>
                </a:solidFill>
              </a:rPr>
              <a:t>touristes</a:t>
            </a:r>
            <a:r>
              <a:rPr lang="en-GB" sz="2000" dirty="0">
                <a:solidFill>
                  <a:srgbClr val="115076"/>
                </a:solidFill>
              </a:rPr>
              <a:t>, </a:t>
            </a:r>
            <a:r>
              <a:rPr lang="en-GB" sz="2000" b="1" dirty="0">
                <a:solidFill>
                  <a:srgbClr val="EE6000"/>
                </a:solidFill>
              </a:rPr>
              <a:t>[6]</a:t>
            </a:r>
            <a:r>
              <a:rPr lang="en-GB" sz="2000" b="1" dirty="0">
                <a:solidFill>
                  <a:srgbClr val="115076"/>
                </a:solidFill>
              </a:rPr>
              <a:t> un café</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b="1" dirty="0">
                <a:solidFill>
                  <a:srgbClr val="EE6000"/>
                </a:solidFill>
              </a:rPr>
              <a:t>[7] </a:t>
            </a:r>
            <a:r>
              <a:rPr lang="en-GB" sz="2000" b="1" dirty="0">
                <a:solidFill>
                  <a:srgbClr val="115076"/>
                </a:solidFill>
              </a:rPr>
              <a:t>d’hôtel </a:t>
            </a:r>
            <a:r>
              <a:rPr lang="en-GB" sz="2000" dirty="0">
                <a:solidFill>
                  <a:srgbClr val="115076"/>
                </a:solidFill>
              </a:rPr>
              <a:t>dans le village. </a:t>
            </a:r>
            <a:r>
              <a:rPr lang="en-GB" sz="2000" b="1" dirty="0">
                <a:solidFill>
                  <a:srgbClr val="EE6000"/>
                </a:solidFill>
              </a:rPr>
              <a:t>[8]</a:t>
            </a:r>
            <a:r>
              <a:rPr lang="en-GB" sz="2000" b="1" dirty="0">
                <a:solidFill>
                  <a:srgbClr val="115076"/>
                </a:solidFill>
              </a:rPr>
              <a:t> </a:t>
            </a:r>
            <a:r>
              <a:rPr lang="en-GB" sz="2000" b="1" dirty="0" err="1">
                <a:solidFill>
                  <a:srgbClr val="115076"/>
                </a:solidFill>
              </a:rPr>
              <a:t>d’aéroport</a:t>
            </a:r>
            <a:r>
              <a:rPr lang="en-GB" sz="2000" dirty="0">
                <a:solidFill>
                  <a:srgbClr val="115076"/>
                </a:solidFill>
              </a:rPr>
              <a:t>. Je </a:t>
            </a:r>
            <a:r>
              <a:rPr lang="en-GB" sz="2000" dirty="0" err="1">
                <a:solidFill>
                  <a:srgbClr val="115076"/>
                </a:solidFill>
              </a:rPr>
              <a:t>fais</a:t>
            </a:r>
            <a:r>
              <a:rPr lang="en-GB" sz="2000" dirty="0">
                <a:solidFill>
                  <a:srgbClr val="115076"/>
                </a:solidFill>
              </a:rPr>
              <a:t> </a:t>
            </a:r>
            <a:r>
              <a:rPr lang="en-GB" sz="2000" dirty="0" err="1">
                <a:solidFill>
                  <a:srgbClr val="115076"/>
                </a:solidFill>
              </a:rPr>
              <a:t>souvent</a:t>
            </a:r>
            <a:r>
              <a:rPr lang="en-GB" sz="2000" dirty="0">
                <a:solidFill>
                  <a:srgbClr val="115076"/>
                </a:solidFill>
              </a:rPr>
              <a:t> des voyages </a:t>
            </a:r>
            <a:r>
              <a:rPr lang="en-GB" sz="2000" dirty="0" err="1">
                <a:solidFill>
                  <a:srgbClr val="115076"/>
                </a:solidFill>
              </a:rPr>
              <a:t>en</a:t>
            </a:r>
            <a:r>
              <a:rPr lang="en-GB" sz="2000" dirty="0">
                <a:solidFill>
                  <a:srgbClr val="115076"/>
                </a:solidFill>
              </a:rPr>
              <a:t> voiture, </a:t>
            </a:r>
            <a:r>
              <a:rPr lang="en-GB" sz="2000" dirty="0" err="1">
                <a:solidFill>
                  <a:srgbClr val="115076"/>
                </a:solidFill>
              </a:rPr>
              <a:t>mais</a:t>
            </a:r>
            <a:r>
              <a:rPr lang="en-GB" sz="2000" dirty="0">
                <a:solidFill>
                  <a:srgbClr val="115076"/>
                </a:solidFill>
              </a:rPr>
              <a:t> je </a:t>
            </a:r>
            <a:r>
              <a:rPr lang="en-GB" sz="2000" dirty="0" err="1">
                <a:solidFill>
                  <a:srgbClr val="115076"/>
                </a:solidFill>
              </a:rPr>
              <a:t>vais</a:t>
            </a:r>
            <a:r>
              <a:rPr lang="en-GB" sz="2000" dirty="0">
                <a:solidFill>
                  <a:srgbClr val="115076"/>
                </a:solidFill>
              </a:rPr>
              <a:t> </a:t>
            </a:r>
            <a:r>
              <a:rPr lang="en-GB" sz="2000" dirty="0" err="1">
                <a:solidFill>
                  <a:srgbClr val="115076"/>
                </a:solidFill>
              </a:rPr>
              <a:t>rarement</a:t>
            </a:r>
            <a:r>
              <a:rPr lang="en-GB" sz="2000" dirty="0">
                <a:solidFill>
                  <a:srgbClr val="115076"/>
                </a:solidFill>
              </a:rPr>
              <a:t> à </a:t>
            </a:r>
            <a:r>
              <a:rPr lang="en-GB" sz="2000" dirty="0" err="1">
                <a:solidFill>
                  <a:srgbClr val="115076"/>
                </a:solidFill>
              </a:rPr>
              <a:t>l’étranger</a:t>
            </a:r>
            <a:r>
              <a:rPr lang="en-GB" sz="2000" dirty="0">
                <a:solidFill>
                  <a:srgbClr val="115076"/>
                </a:solidFill>
              </a:rPr>
              <a:t>. Une vie dans un village aux </a:t>
            </a:r>
            <a:r>
              <a:rPr lang="en-GB" sz="2000" dirty="0" err="1">
                <a:solidFill>
                  <a:srgbClr val="115076"/>
                </a:solidFill>
              </a:rPr>
              <a:t>États-Unis</a:t>
            </a:r>
            <a:r>
              <a:rPr lang="en-GB" sz="2000" dirty="0">
                <a:solidFill>
                  <a:srgbClr val="115076"/>
                </a:solidFill>
              </a:rPr>
              <a:t>, </a:t>
            </a:r>
            <a:r>
              <a:rPr lang="en-GB" sz="2000" dirty="0" err="1">
                <a:solidFill>
                  <a:srgbClr val="115076"/>
                </a:solidFill>
              </a:rPr>
              <a:t>c’est</a:t>
            </a:r>
            <a:r>
              <a:rPr lang="en-GB" sz="2000" dirty="0">
                <a:solidFill>
                  <a:srgbClr val="115076"/>
                </a:solidFill>
              </a:rPr>
              <a:t> </a:t>
            </a:r>
            <a:r>
              <a:rPr lang="en-GB" sz="2000" dirty="0" err="1">
                <a:solidFill>
                  <a:srgbClr val="115076"/>
                </a:solidFill>
              </a:rPr>
              <a:t>ça</a:t>
            </a:r>
            <a:r>
              <a:rPr lang="en-GB" sz="2000" dirty="0">
                <a:solidFill>
                  <a:srgbClr val="115076"/>
                </a:solidFill>
              </a:rPr>
              <a:t> mon </a:t>
            </a:r>
            <a:r>
              <a:rPr lang="en-GB" sz="2000" dirty="0" err="1">
                <a:solidFill>
                  <a:srgbClr val="115076"/>
                </a:solidFill>
              </a:rPr>
              <a:t>rêve</a:t>
            </a:r>
            <a:r>
              <a:rPr lang="en-GB" sz="2000" dirty="0">
                <a:solidFill>
                  <a:srgbClr val="115076"/>
                </a:solidFill>
              </a:rPr>
              <a:t> !</a:t>
            </a:r>
          </a:p>
          <a:p>
            <a:endParaRPr lang="en-GB" sz="2000" dirty="0">
              <a:solidFill>
                <a:srgbClr val="115076"/>
              </a:solidFill>
            </a:endParaRPr>
          </a:p>
          <a:p>
            <a:r>
              <a:rPr lang="en-GB" sz="2000" dirty="0">
                <a:solidFill>
                  <a:srgbClr val="115076"/>
                </a:solidFill>
              </a:rPr>
              <a:t>Ciao,</a:t>
            </a:r>
          </a:p>
          <a:p>
            <a:r>
              <a:rPr lang="en-GB" sz="2000" dirty="0">
                <a:solidFill>
                  <a:srgbClr val="115076"/>
                </a:solidFill>
              </a:rPr>
              <a:t>Abdel</a:t>
            </a:r>
          </a:p>
        </p:txBody>
      </p:sp>
      <p:graphicFrame>
        <p:nvGraphicFramePr>
          <p:cNvPr id="2" name="Table 1">
            <a:extLst>
              <a:ext uri="{FF2B5EF4-FFF2-40B4-BE49-F238E27FC236}">
                <a16:creationId xmlns:a16="http://schemas.microsoft.com/office/drawing/2014/main" id="{EECD9B6D-BF07-4752-B06F-1FF17342AA1D}"/>
              </a:ext>
            </a:extLst>
          </p:cNvPr>
          <p:cNvGraphicFramePr>
            <a:graphicFrameLocks noGrp="1"/>
          </p:cNvGraphicFramePr>
          <p:nvPr>
            <p:extLst>
              <p:ext uri="{D42A27DB-BD31-4B8C-83A1-F6EECF244321}">
                <p14:modId xmlns:p14="http://schemas.microsoft.com/office/powerpoint/2010/main" val="338100237"/>
              </p:ext>
            </p:extLst>
          </p:nvPr>
        </p:nvGraphicFramePr>
        <p:xfrm>
          <a:off x="7589920" y="1222553"/>
          <a:ext cx="4320000" cy="79248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842207501"/>
                    </a:ext>
                  </a:extLst>
                </a:gridCol>
                <a:gridCol w="2160000">
                  <a:extLst>
                    <a:ext uri="{9D8B030D-6E8A-4147-A177-3AD203B41FA5}">
                      <a16:colId xmlns:a16="http://schemas.microsoft.com/office/drawing/2014/main" val="3545806699"/>
                    </a:ext>
                  </a:extLst>
                </a:gridCol>
              </a:tblGrid>
              <a:tr h="370840">
                <a:tc>
                  <a:txBody>
                    <a:bodyPr/>
                    <a:lstStyle/>
                    <a:p>
                      <a:r>
                        <a:rPr lang="en-GB" sz="2000" b="1" dirty="0">
                          <a:solidFill>
                            <a:srgbClr val="115076"/>
                          </a:solidFill>
                        </a:rPr>
                        <a:t>Il y 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rgbClr val="115076"/>
                          </a:solidFill>
                        </a:rPr>
                        <a:t>Il </a:t>
                      </a:r>
                      <a:r>
                        <a:rPr lang="en-GB" sz="2000" b="1" dirty="0" err="1">
                          <a:solidFill>
                            <a:srgbClr val="115076"/>
                          </a:solidFill>
                        </a:rPr>
                        <a:t>n’y</a:t>
                      </a:r>
                      <a:r>
                        <a:rPr lang="en-GB" sz="2000" b="1" dirty="0">
                          <a:solidFill>
                            <a:srgbClr val="115076"/>
                          </a:solidFill>
                        </a:rPr>
                        <a:t> a pas…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1731"/>
                  </a:ext>
                </a:extLst>
              </a:tr>
              <a:tr h="370840">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5230584"/>
                  </a:ext>
                </a:extLst>
              </a:tr>
            </a:tbl>
          </a:graphicData>
        </a:graphic>
      </p:graphicFrame>
      <p:pic>
        <p:nvPicPr>
          <p:cNvPr id="10" name="Picture 9">
            <a:extLst>
              <a:ext uri="{FF2B5EF4-FFF2-40B4-BE49-F238E27FC236}">
                <a16:creationId xmlns:a16="http://schemas.microsoft.com/office/drawing/2014/main" id="{8CDB8DF0-AD6F-4F71-94F4-29C4A0789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5999" y="1258793"/>
            <a:ext cx="345600" cy="360000"/>
          </a:xfrm>
          <a:prstGeom prst="rect">
            <a:avLst/>
          </a:prstGeom>
        </p:spPr>
      </p:pic>
      <p:pic>
        <p:nvPicPr>
          <p:cNvPr id="11" name="Picture 10">
            <a:extLst>
              <a:ext uri="{FF2B5EF4-FFF2-40B4-BE49-F238E27FC236}">
                <a16:creationId xmlns:a16="http://schemas.microsoft.com/office/drawing/2014/main" id="{EA1B87C3-006D-4FC0-9727-D8ADFDE51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3277" y="1247273"/>
            <a:ext cx="262588" cy="360000"/>
          </a:xfrm>
          <a:prstGeom prst="rect">
            <a:avLst/>
          </a:prstGeom>
        </p:spPr>
      </p:pic>
      <p:pic>
        <p:nvPicPr>
          <p:cNvPr id="12" name="Picture 11">
            <a:extLst>
              <a:ext uri="{FF2B5EF4-FFF2-40B4-BE49-F238E27FC236}">
                <a16:creationId xmlns:a16="http://schemas.microsoft.com/office/drawing/2014/main" id="{7D52B991-31F0-40C0-AED9-EAA3B3F71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2000" y="5134125"/>
            <a:ext cx="1260000" cy="1260000"/>
          </a:xfrm>
          <a:prstGeom prst="rect">
            <a:avLst/>
          </a:prstGeom>
        </p:spPr>
      </p:pic>
      <p:pic>
        <p:nvPicPr>
          <p:cNvPr id="13" name="Picture 12" descr="background rectangle">
            <a:extLst>
              <a:ext uri="{FF2B5EF4-FFF2-40B4-BE49-F238E27FC236}">
                <a16:creationId xmlns:a16="http://schemas.microsoft.com/office/drawing/2014/main" id="{46A3ECC6-1F8E-46DB-9ACB-D26B45D73D5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1A3E6193-D6D7-44CC-B8B3-8C81085EB2B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vie dans un village</a:t>
            </a:r>
          </a:p>
        </p:txBody>
      </p:sp>
      <p:sp>
        <p:nvSpPr>
          <p:cNvPr id="15" name="Rounded Rectangle 46">
            <a:extLst>
              <a:ext uri="{FF2B5EF4-FFF2-40B4-BE49-F238E27FC236}">
                <a16:creationId xmlns:a16="http://schemas.microsoft.com/office/drawing/2014/main" id="{490267B1-5FB3-4B26-B61E-B45E7EE012B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48614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200" b="1" dirty="0" err="1">
                <a:solidFill>
                  <a:schemeClr val="bg1"/>
                </a:solidFill>
              </a:rPr>
              <a:t>Habiter</a:t>
            </a:r>
            <a:r>
              <a:rPr lang="en-GB" sz="3200" b="1" dirty="0">
                <a:solidFill>
                  <a:schemeClr val="bg1"/>
                </a:solidFill>
              </a:rPr>
              <a:t> dans le village</a:t>
            </a:r>
          </a:p>
        </p:txBody>
      </p:sp>
      <p:graphicFrame>
        <p:nvGraphicFramePr>
          <p:cNvPr id="10" name="Table 9">
            <a:extLst>
              <a:ext uri="{FF2B5EF4-FFF2-40B4-BE49-F238E27FC236}">
                <a16:creationId xmlns:a16="http://schemas.microsoft.com/office/drawing/2014/main" id="{2D21D011-2981-4D38-904B-276721129011}"/>
              </a:ext>
            </a:extLst>
          </p:cNvPr>
          <p:cNvGraphicFramePr>
            <a:graphicFrameLocks noGrp="1"/>
          </p:cNvGraphicFramePr>
          <p:nvPr>
            <p:extLst>
              <p:ext uri="{D42A27DB-BD31-4B8C-83A1-F6EECF244321}">
                <p14:modId xmlns:p14="http://schemas.microsoft.com/office/powerpoint/2010/main" val="1582341414"/>
              </p:ext>
            </p:extLst>
          </p:nvPr>
        </p:nvGraphicFramePr>
        <p:xfrm>
          <a:off x="2668302" y="1696209"/>
          <a:ext cx="7200000" cy="4011840"/>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274335512"/>
                    </a:ext>
                  </a:extLst>
                </a:gridCol>
                <a:gridCol w="3600000">
                  <a:extLst>
                    <a:ext uri="{9D8B030D-6E8A-4147-A177-3AD203B41FA5}">
                      <a16:colId xmlns:a16="http://schemas.microsoft.com/office/drawing/2014/main" val="1024247491"/>
                    </a:ext>
                  </a:extLst>
                </a:gridCol>
              </a:tblGrid>
              <a:tr h="720000">
                <a:tc>
                  <a:txBody>
                    <a:bodyPr/>
                    <a:lstStyle/>
                    <a:p>
                      <a:pPr algn="l"/>
                      <a:r>
                        <a:rPr lang="en-GB" sz="2800" b="1" dirty="0">
                          <a:solidFill>
                            <a:srgbClr val="115076"/>
                          </a:solidFill>
                        </a:rPr>
                        <a:t>Il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800" b="1" dirty="0">
                          <a:solidFill>
                            <a:srgbClr val="115076"/>
                          </a:solidFill>
                        </a:rPr>
                        <a:t>Il </a:t>
                      </a:r>
                      <a:r>
                        <a:rPr lang="en-GB" sz="2800" b="1" dirty="0" err="1">
                          <a:solidFill>
                            <a:srgbClr val="115076"/>
                          </a:solidFill>
                        </a:rPr>
                        <a:t>n’y</a:t>
                      </a:r>
                      <a:r>
                        <a:rPr lang="en-GB" sz="2800" b="1" dirty="0">
                          <a:solidFill>
                            <a:srgbClr val="115076"/>
                          </a:solidFill>
                        </a:rPr>
                        <a:t> a pas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8603834"/>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8494375"/>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8640075"/>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4310981"/>
                  </a:ext>
                </a:extLst>
              </a:tr>
              <a:tr h="720000">
                <a:tc>
                  <a:txBody>
                    <a:bodyPr/>
                    <a:lstStyle/>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8071718"/>
                  </a:ext>
                </a:extLst>
              </a:tr>
            </a:tbl>
          </a:graphicData>
        </a:graphic>
      </p:graphicFrame>
      <p:sp>
        <p:nvSpPr>
          <p:cNvPr id="11" name="TextBox 10">
            <a:extLst>
              <a:ext uri="{FF2B5EF4-FFF2-40B4-BE49-F238E27FC236}">
                <a16:creationId xmlns:a16="http://schemas.microsoft.com/office/drawing/2014/main" id="{1FFA439C-47AE-4496-B6F6-737217EC6448}"/>
              </a:ext>
            </a:extLst>
          </p:cNvPr>
          <p:cNvSpPr txBox="1"/>
          <p:nvPr/>
        </p:nvSpPr>
        <p:spPr>
          <a:xfrm>
            <a:off x="6268301" y="2580380"/>
            <a:ext cx="2956647" cy="471906"/>
          </a:xfrm>
          <a:prstGeom prst="rect">
            <a:avLst/>
          </a:prstGeom>
          <a:noFill/>
        </p:spPr>
        <p:txBody>
          <a:bodyPr wrap="square" rtlCol="0">
            <a:spAutoFit/>
          </a:bodyPr>
          <a:lstStyle/>
          <a:p>
            <a:r>
              <a:rPr lang="en-GB" sz="2400" b="1" dirty="0">
                <a:solidFill>
                  <a:srgbClr val="EE6000"/>
                </a:solidFill>
              </a:rPr>
              <a:t>de </a:t>
            </a:r>
            <a:r>
              <a:rPr lang="en-GB" sz="2400" b="1" dirty="0" err="1">
                <a:solidFill>
                  <a:srgbClr val="EE6000"/>
                </a:solidFill>
              </a:rPr>
              <a:t>cinéma</a:t>
            </a:r>
            <a:endParaRPr lang="en-GB" sz="2400" b="1" dirty="0">
              <a:solidFill>
                <a:srgbClr val="EE6000"/>
              </a:solidFill>
            </a:endParaRPr>
          </a:p>
        </p:txBody>
      </p:sp>
      <p:sp>
        <p:nvSpPr>
          <p:cNvPr id="12" name="TextBox 11">
            <a:extLst>
              <a:ext uri="{FF2B5EF4-FFF2-40B4-BE49-F238E27FC236}">
                <a16:creationId xmlns:a16="http://schemas.microsoft.com/office/drawing/2014/main" id="{92989A5F-4F6A-46D4-8962-D5352BCDE790}"/>
              </a:ext>
            </a:extLst>
          </p:cNvPr>
          <p:cNvSpPr txBox="1"/>
          <p:nvPr/>
        </p:nvSpPr>
        <p:spPr>
          <a:xfrm>
            <a:off x="2668301" y="2608060"/>
            <a:ext cx="1909497" cy="461665"/>
          </a:xfrm>
          <a:prstGeom prst="rect">
            <a:avLst/>
          </a:prstGeom>
          <a:noFill/>
        </p:spPr>
        <p:txBody>
          <a:bodyPr wrap="square" rtlCol="0">
            <a:spAutoFit/>
          </a:bodyPr>
          <a:lstStyle/>
          <a:p>
            <a:r>
              <a:rPr lang="en-GB" sz="2400" b="1" dirty="0">
                <a:solidFill>
                  <a:srgbClr val="EE6000"/>
                </a:solidFill>
              </a:rPr>
              <a:t>des rues</a:t>
            </a:r>
          </a:p>
        </p:txBody>
      </p:sp>
      <p:sp>
        <p:nvSpPr>
          <p:cNvPr id="13" name="TextBox 12">
            <a:extLst>
              <a:ext uri="{FF2B5EF4-FFF2-40B4-BE49-F238E27FC236}">
                <a16:creationId xmlns:a16="http://schemas.microsoft.com/office/drawing/2014/main" id="{5292A133-BC54-4473-A5BB-BB27FD31028A}"/>
              </a:ext>
            </a:extLst>
          </p:cNvPr>
          <p:cNvSpPr txBox="1"/>
          <p:nvPr/>
        </p:nvSpPr>
        <p:spPr>
          <a:xfrm>
            <a:off x="2668302" y="3450520"/>
            <a:ext cx="2760506" cy="461665"/>
          </a:xfrm>
          <a:prstGeom prst="rect">
            <a:avLst/>
          </a:prstGeom>
          <a:noFill/>
        </p:spPr>
        <p:txBody>
          <a:bodyPr wrap="square" rtlCol="0">
            <a:spAutoFit/>
          </a:bodyPr>
          <a:lstStyle/>
          <a:p>
            <a:r>
              <a:rPr lang="en-GB" sz="2400" b="1" dirty="0" err="1">
                <a:solidFill>
                  <a:srgbClr val="EE6000"/>
                </a:solidFill>
              </a:rPr>
              <a:t>une</a:t>
            </a:r>
            <a:r>
              <a:rPr lang="en-GB" sz="2400" b="1" dirty="0">
                <a:solidFill>
                  <a:srgbClr val="EE6000"/>
                </a:solidFill>
              </a:rPr>
              <a:t> </a:t>
            </a:r>
            <a:r>
              <a:rPr lang="en-GB" sz="2400" b="1" dirty="0" err="1">
                <a:solidFill>
                  <a:srgbClr val="EE6000"/>
                </a:solidFill>
              </a:rPr>
              <a:t>plage</a:t>
            </a:r>
            <a:endParaRPr lang="en-GB" sz="2400" b="1" dirty="0">
              <a:solidFill>
                <a:srgbClr val="EE6000"/>
              </a:solidFill>
            </a:endParaRPr>
          </a:p>
        </p:txBody>
      </p:sp>
      <p:sp>
        <p:nvSpPr>
          <p:cNvPr id="14" name="TextBox 13">
            <a:extLst>
              <a:ext uri="{FF2B5EF4-FFF2-40B4-BE49-F238E27FC236}">
                <a16:creationId xmlns:a16="http://schemas.microsoft.com/office/drawing/2014/main" id="{82DE9C11-B047-4840-AEE3-F40FCE0A16B7}"/>
              </a:ext>
            </a:extLst>
          </p:cNvPr>
          <p:cNvSpPr txBox="1"/>
          <p:nvPr/>
        </p:nvSpPr>
        <p:spPr>
          <a:xfrm>
            <a:off x="6252939" y="3408812"/>
            <a:ext cx="2760506" cy="461665"/>
          </a:xfrm>
          <a:prstGeom prst="rect">
            <a:avLst/>
          </a:prstGeom>
          <a:noFill/>
        </p:spPr>
        <p:txBody>
          <a:bodyPr wrap="square" rtlCol="0">
            <a:spAutoFit/>
          </a:bodyPr>
          <a:lstStyle/>
          <a:p>
            <a:r>
              <a:rPr lang="en-GB" sz="2400" b="1" dirty="0" err="1">
                <a:solidFill>
                  <a:srgbClr val="EE6000"/>
                </a:solidFill>
              </a:rPr>
              <a:t>d’université</a:t>
            </a:r>
            <a:endParaRPr lang="en-GB" sz="2400" b="1" dirty="0">
              <a:solidFill>
                <a:srgbClr val="EE6000"/>
              </a:solidFill>
            </a:endParaRPr>
          </a:p>
        </p:txBody>
      </p:sp>
      <p:sp>
        <p:nvSpPr>
          <p:cNvPr id="15" name="TextBox 14">
            <a:extLst>
              <a:ext uri="{FF2B5EF4-FFF2-40B4-BE49-F238E27FC236}">
                <a16:creationId xmlns:a16="http://schemas.microsoft.com/office/drawing/2014/main" id="{95936EA3-B71A-4C2B-A0D4-5186CF15EEC5}"/>
              </a:ext>
            </a:extLst>
          </p:cNvPr>
          <p:cNvSpPr txBox="1"/>
          <p:nvPr/>
        </p:nvSpPr>
        <p:spPr>
          <a:xfrm>
            <a:off x="2668757" y="4227001"/>
            <a:ext cx="3055345" cy="461665"/>
          </a:xfrm>
          <a:prstGeom prst="rect">
            <a:avLst/>
          </a:prstGeom>
          <a:noFill/>
        </p:spPr>
        <p:txBody>
          <a:bodyPr wrap="square" rtlCol="0">
            <a:spAutoFit/>
          </a:bodyPr>
          <a:lstStyle/>
          <a:p>
            <a:r>
              <a:rPr lang="en-GB" sz="2400" b="1" dirty="0" err="1">
                <a:solidFill>
                  <a:srgbClr val="EE6000"/>
                </a:solidFill>
              </a:rPr>
              <a:t>une</a:t>
            </a:r>
            <a:r>
              <a:rPr lang="en-GB" sz="2400" b="1" dirty="0">
                <a:solidFill>
                  <a:srgbClr val="EE6000"/>
                </a:solidFill>
              </a:rPr>
              <a:t> </a:t>
            </a:r>
            <a:r>
              <a:rPr lang="en-GB" sz="2400" b="1" dirty="0" err="1">
                <a:solidFill>
                  <a:srgbClr val="EE6000"/>
                </a:solidFill>
              </a:rPr>
              <a:t>île</a:t>
            </a:r>
            <a:endParaRPr lang="en-GB" sz="2400" b="1" dirty="0">
              <a:solidFill>
                <a:srgbClr val="EE6000"/>
              </a:solidFill>
            </a:endParaRPr>
          </a:p>
        </p:txBody>
      </p:sp>
      <p:sp>
        <p:nvSpPr>
          <p:cNvPr id="16" name="TextBox 15">
            <a:extLst>
              <a:ext uri="{FF2B5EF4-FFF2-40B4-BE49-F238E27FC236}">
                <a16:creationId xmlns:a16="http://schemas.microsoft.com/office/drawing/2014/main" id="{85221A92-0150-4BE6-A870-9D5B6645FDC6}"/>
              </a:ext>
            </a:extLst>
          </p:cNvPr>
          <p:cNvSpPr txBox="1"/>
          <p:nvPr/>
        </p:nvSpPr>
        <p:spPr>
          <a:xfrm>
            <a:off x="2668301" y="5038580"/>
            <a:ext cx="3533691" cy="468276"/>
          </a:xfrm>
          <a:prstGeom prst="rect">
            <a:avLst/>
          </a:prstGeom>
          <a:noFill/>
        </p:spPr>
        <p:txBody>
          <a:bodyPr wrap="square" rtlCol="0">
            <a:spAutoFit/>
          </a:bodyPr>
          <a:lstStyle/>
          <a:p>
            <a:r>
              <a:rPr lang="en-GB" sz="2400" b="1" dirty="0">
                <a:solidFill>
                  <a:srgbClr val="EE6000"/>
                </a:solidFill>
              </a:rPr>
              <a:t>un café</a:t>
            </a:r>
          </a:p>
        </p:txBody>
      </p:sp>
      <p:sp>
        <p:nvSpPr>
          <p:cNvPr id="17" name="TextBox 16">
            <a:extLst>
              <a:ext uri="{FF2B5EF4-FFF2-40B4-BE49-F238E27FC236}">
                <a16:creationId xmlns:a16="http://schemas.microsoft.com/office/drawing/2014/main" id="{1CF796D9-8FC4-4049-8ABC-F044B0144F31}"/>
              </a:ext>
            </a:extLst>
          </p:cNvPr>
          <p:cNvSpPr txBox="1"/>
          <p:nvPr/>
        </p:nvSpPr>
        <p:spPr>
          <a:xfrm>
            <a:off x="6268302" y="4237242"/>
            <a:ext cx="3534053" cy="461665"/>
          </a:xfrm>
          <a:prstGeom prst="rect">
            <a:avLst/>
          </a:prstGeom>
          <a:noFill/>
        </p:spPr>
        <p:txBody>
          <a:bodyPr wrap="square" rtlCol="0">
            <a:spAutoFit/>
          </a:bodyPr>
          <a:lstStyle/>
          <a:p>
            <a:r>
              <a:rPr lang="en-GB" sz="2400" b="1" dirty="0">
                <a:solidFill>
                  <a:srgbClr val="EE6000"/>
                </a:solidFill>
              </a:rPr>
              <a:t>d’hôtel</a:t>
            </a:r>
          </a:p>
        </p:txBody>
      </p:sp>
      <p:sp>
        <p:nvSpPr>
          <p:cNvPr id="18" name="TextBox 17">
            <a:extLst>
              <a:ext uri="{FF2B5EF4-FFF2-40B4-BE49-F238E27FC236}">
                <a16:creationId xmlns:a16="http://schemas.microsoft.com/office/drawing/2014/main" id="{01ED74F8-BE07-47C9-AD13-8627EEF44783}"/>
              </a:ext>
            </a:extLst>
          </p:cNvPr>
          <p:cNvSpPr txBox="1"/>
          <p:nvPr/>
        </p:nvSpPr>
        <p:spPr>
          <a:xfrm>
            <a:off x="6266945" y="5100683"/>
            <a:ext cx="3235327" cy="461665"/>
          </a:xfrm>
          <a:prstGeom prst="rect">
            <a:avLst/>
          </a:prstGeom>
          <a:noFill/>
        </p:spPr>
        <p:txBody>
          <a:bodyPr wrap="square" rtlCol="0">
            <a:spAutoFit/>
          </a:bodyPr>
          <a:lstStyle/>
          <a:p>
            <a:r>
              <a:rPr lang="en-GB" sz="2400" b="1" dirty="0" err="1">
                <a:solidFill>
                  <a:srgbClr val="EE6000"/>
                </a:solidFill>
              </a:rPr>
              <a:t>d’aéroport</a:t>
            </a:r>
            <a:endParaRPr lang="en-GB" sz="2400" b="1" dirty="0">
              <a:solidFill>
                <a:srgbClr val="EE6000"/>
              </a:solidFill>
            </a:endParaRPr>
          </a:p>
        </p:txBody>
      </p:sp>
      <p:pic>
        <p:nvPicPr>
          <p:cNvPr id="19" name="Picture 18">
            <a:extLst>
              <a:ext uri="{FF2B5EF4-FFF2-40B4-BE49-F238E27FC236}">
                <a16:creationId xmlns:a16="http://schemas.microsoft.com/office/drawing/2014/main" id="{890C8EAC-32E0-4DBA-9AAE-44248E552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002" y="1685721"/>
            <a:ext cx="691200" cy="720000"/>
          </a:xfrm>
          <a:prstGeom prst="rect">
            <a:avLst/>
          </a:prstGeom>
        </p:spPr>
      </p:pic>
      <p:pic>
        <p:nvPicPr>
          <p:cNvPr id="20" name="Picture 19">
            <a:extLst>
              <a:ext uri="{FF2B5EF4-FFF2-40B4-BE49-F238E27FC236}">
                <a16:creationId xmlns:a16="http://schemas.microsoft.com/office/drawing/2014/main" id="{A956A4B2-BF8F-4DC5-AE52-85CB97929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9601" y="1707071"/>
            <a:ext cx="525176" cy="720000"/>
          </a:xfrm>
          <a:prstGeom prst="rect">
            <a:avLst/>
          </a:prstGeom>
        </p:spPr>
      </p:pic>
      <p:sp>
        <p:nvSpPr>
          <p:cNvPr id="2" name="TextBox 1">
            <a:extLst>
              <a:ext uri="{FF2B5EF4-FFF2-40B4-BE49-F238E27FC236}">
                <a16:creationId xmlns:a16="http://schemas.microsoft.com/office/drawing/2014/main" id="{EBD3F936-DE78-4552-A663-1080ACA6AA25}"/>
              </a:ext>
            </a:extLst>
          </p:cNvPr>
          <p:cNvSpPr txBox="1"/>
          <p:nvPr/>
        </p:nvSpPr>
        <p:spPr>
          <a:xfrm>
            <a:off x="6562449" y="412863"/>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pic>
        <p:nvPicPr>
          <p:cNvPr id="22" name="Picture 21" descr="background rectangle">
            <a:extLst>
              <a:ext uri="{FF2B5EF4-FFF2-40B4-BE49-F238E27FC236}">
                <a16:creationId xmlns:a16="http://schemas.microsoft.com/office/drawing/2014/main" id="{03980B39-9135-43C5-A5FA-BC3F1C3808F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C0449E30-D96E-401F-A028-A8E85806A0B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vie dans un village</a:t>
            </a:r>
          </a:p>
        </p:txBody>
      </p:sp>
      <p:sp>
        <p:nvSpPr>
          <p:cNvPr id="24" name="Rounded Rectangle 46">
            <a:extLst>
              <a:ext uri="{FF2B5EF4-FFF2-40B4-BE49-F238E27FC236}">
                <a16:creationId xmlns:a16="http://schemas.microsoft.com/office/drawing/2014/main" id="{FAB73826-DA88-4C39-8ED6-8299D601800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6600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200" b="1" dirty="0" err="1">
                <a:solidFill>
                  <a:schemeClr val="bg1"/>
                </a:solidFill>
              </a:rPr>
              <a:t>Habiter</a:t>
            </a:r>
            <a:r>
              <a:rPr lang="en-GB" sz="3200" b="1" dirty="0">
                <a:solidFill>
                  <a:schemeClr val="bg1"/>
                </a:solidFill>
              </a:rPr>
              <a:t> dans le village</a:t>
            </a:r>
          </a:p>
        </p:txBody>
      </p:sp>
      <p:sp>
        <p:nvSpPr>
          <p:cNvPr id="6" name="TextBox 5">
            <a:extLst>
              <a:ext uri="{FF2B5EF4-FFF2-40B4-BE49-F238E27FC236}">
                <a16:creationId xmlns:a16="http://schemas.microsoft.com/office/drawing/2014/main" id="{717AB988-BD4E-4C53-B9D6-F5B8F9EC0EE1}"/>
              </a:ext>
            </a:extLst>
          </p:cNvPr>
          <p:cNvSpPr txBox="1"/>
          <p:nvPr/>
        </p:nvSpPr>
        <p:spPr>
          <a:xfrm>
            <a:off x="0" y="1575539"/>
            <a:ext cx="5272597" cy="430887"/>
          </a:xfrm>
          <a:prstGeom prst="rect">
            <a:avLst/>
          </a:prstGeom>
          <a:noFill/>
        </p:spPr>
        <p:txBody>
          <a:bodyPr wrap="none" rtlCol="0">
            <a:spAutoFit/>
          </a:bodyPr>
          <a:lstStyle/>
          <a:p>
            <a:r>
              <a:rPr lang="en-GB" sz="2200" dirty="0" err="1">
                <a:solidFill>
                  <a:srgbClr val="115076"/>
                </a:solidFill>
              </a:rPr>
              <a:t>Complète</a:t>
            </a:r>
            <a:r>
              <a:rPr lang="en-GB" sz="2200" dirty="0">
                <a:solidFill>
                  <a:srgbClr val="115076"/>
                </a:solidFill>
              </a:rPr>
              <a:t> les phrases 1-8 </a:t>
            </a:r>
            <a:r>
              <a:rPr lang="en-GB" sz="2200" dirty="0" err="1">
                <a:solidFill>
                  <a:srgbClr val="115076"/>
                </a:solidFill>
              </a:rPr>
              <a:t>en</a:t>
            </a:r>
            <a:r>
              <a:rPr lang="en-GB" sz="2200" dirty="0">
                <a:solidFill>
                  <a:srgbClr val="115076"/>
                </a:solidFill>
              </a:rPr>
              <a:t> </a:t>
            </a:r>
            <a:r>
              <a:rPr lang="en-GB" sz="2200" dirty="0" err="1">
                <a:solidFill>
                  <a:srgbClr val="115076"/>
                </a:solidFill>
              </a:rPr>
              <a:t>français</a:t>
            </a:r>
            <a:r>
              <a:rPr lang="en-GB" sz="2200" dirty="0">
                <a:solidFill>
                  <a:srgbClr val="115076"/>
                </a:solidFill>
              </a:rPr>
              <a:t>.</a:t>
            </a:r>
          </a:p>
        </p:txBody>
      </p:sp>
      <p:sp>
        <p:nvSpPr>
          <p:cNvPr id="9" name="TextBox 8">
            <a:extLst>
              <a:ext uri="{FF2B5EF4-FFF2-40B4-BE49-F238E27FC236}">
                <a16:creationId xmlns:a16="http://schemas.microsoft.com/office/drawing/2014/main" id="{32DE9B11-C9A4-4942-AE36-D9532D558B85}"/>
              </a:ext>
            </a:extLst>
          </p:cNvPr>
          <p:cNvSpPr txBox="1"/>
          <p:nvPr/>
        </p:nvSpPr>
        <p:spPr>
          <a:xfrm>
            <a:off x="228600" y="2417973"/>
            <a:ext cx="11681320" cy="4093428"/>
          </a:xfrm>
          <a:prstGeom prst="rect">
            <a:avLst/>
          </a:prstGeom>
          <a:noFill/>
          <a:ln>
            <a:solidFill>
              <a:srgbClr val="115076"/>
            </a:solidFill>
          </a:ln>
        </p:spPr>
        <p:txBody>
          <a:bodyPr wrap="square" rtlCol="0">
            <a:spAutoFit/>
          </a:bodyPr>
          <a:lstStyle/>
          <a:p>
            <a:r>
              <a:rPr lang="en-GB" sz="2000" dirty="0">
                <a:solidFill>
                  <a:srgbClr val="115076"/>
                </a:solidFill>
              </a:rPr>
              <a:t>&gt;&gt; RE: La vie dans un village </a:t>
            </a:r>
            <a:r>
              <a:rPr lang="en-GB" sz="2000" dirty="0" err="1">
                <a:solidFill>
                  <a:srgbClr val="115076"/>
                </a:solidFill>
              </a:rPr>
              <a:t>en</a:t>
            </a:r>
            <a:r>
              <a:rPr lang="en-GB" sz="2000" dirty="0">
                <a:solidFill>
                  <a:srgbClr val="115076"/>
                </a:solidFill>
              </a:rPr>
              <a:t> </a:t>
            </a:r>
            <a:r>
              <a:rPr lang="en-GB" sz="2000" dirty="0" err="1">
                <a:solidFill>
                  <a:srgbClr val="115076"/>
                </a:solidFill>
              </a:rPr>
              <a:t>Algérie</a:t>
            </a:r>
            <a:r>
              <a:rPr lang="en-GB" sz="2000" dirty="0">
                <a:solidFill>
                  <a:srgbClr val="115076"/>
                </a:solidFill>
              </a:rPr>
              <a:t>, </a:t>
            </a:r>
            <a:r>
              <a:rPr lang="en-GB" sz="2000" dirty="0" err="1">
                <a:solidFill>
                  <a:srgbClr val="115076"/>
                </a:solidFill>
              </a:rPr>
              <a:t>c’est</a:t>
            </a:r>
            <a:r>
              <a:rPr lang="en-GB" sz="2000" dirty="0">
                <a:solidFill>
                  <a:srgbClr val="115076"/>
                </a:solidFill>
              </a:rPr>
              <a:t> comment ?</a:t>
            </a:r>
          </a:p>
          <a:p>
            <a:endParaRPr lang="en-GB" sz="2000" dirty="0">
              <a:solidFill>
                <a:srgbClr val="115076"/>
              </a:solidFill>
            </a:endParaRPr>
          </a:p>
          <a:p>
            <a:r>
              <a:rPr lang="en-GB" sz="2000" dirty="0">
                <a:solidFill>
                  <a:srgbClr val="115076"/>
                </a:solidFill>
              </a:rPr>
              <a:t>Salut Amir,</a:t>
            </a:r>
          </a:p>
          <a:p>
            <a:endParaRPr lang="en-GB" sz="2000" dirty="0">
              <a:solidFill>
                <a:srgbClr val="115076"/>
              </a:solidFill>
            </a:endParaRPr>
          </a:p>
          <a:p>
            <a:r>
              <a:rPr lang="en-GB" sz="2000" dirty="0" err="1">
                <a:solidFill>
                  <a:srgbClr val="115076"/>
                </a:solidFill>
              </a:rPr>
              <a:t>Quand</a:t>
            </a:r>
            <a:r>
              <a:rPr lang="en-GB" sz="2000" dirty="0">
                <a:solidFill>
                  <a:srgbClr val="115076"/>
                </a:solidFill>
              </a:rPr>
              <a:t> </a:t>
            </a:r>
            <a:r>
              <a:rPr lang="en-GB" sz="2000" dirty="0" err="1">
                <a:solidFill>
                  <a:srgbClr val="115076"/>
                </a:solidFill>
              </a:rPr>
              <a:t>tu</a:t>
            </a:r>
            <a:r>
              <a:rPr lang="en-GB" sz="2000" dirty="0">
                <a:solidFill>
                  <a:srgbClr val="115076"/>
                </a:solidFill>
              </a:rPr>
              <a:t> es enfant, la vie dans le village </a:t>
            </a:r>
            <a:r>
              <a:rPr lang="en-GB" sz="2000" dirty="0" err="1">
                <a:solidFill>
                  <a:srgbClr val="115076"/>
                </a:solidFill>
              </a:rPr>
              <a:t>est</a:t>
            </a:r>
            <a:r>
              <a:rPr lang="en-GB" sz="2000" dirty="0">
                <a:solidFill>
                  <a:srgbClr val="115076"/>
                </a:solidFill>
              </a:rPr>
              <a:t> </a:t>
            </a:r>
            <a:r>
              <a:rPr lang="en-GB" sz="2000" dirty="0" err="1">
                <a:solidFill>
                  <a:srgbClr val="115076"/>
                </a:solidFill>
              </a:rPr>
              <a:t>amusant</a:t>
            </a:r>
            <a:r>
              <a:rPr lang="en-GB" sz="2000" dirty="0">
                <a:solidFill>
                  <a:srgbClr val="115076"/>
                </a:solidFill>
              </a:rPr>
              <a:t>. </a:t>
            </a:r>
            <a:r>
              <a:rPr lang="en-GB" sz="2000" b="1" dirty="0">
                <a:solidFill>
                  <a:srgbClr val="EE6000"/>
                </a:solidFill>
              </a:rPr>
              <a:t>[1]</a:t>
            </a:r>
            <a:r>
              <a:rPr lang="en-GB" sz="2000" dirty="0">
                <a:solidFill>
                  <a:srgbClr val="115076"/>
                </a:solidFill>
              </a:rPr>
              <a:t> </a:t>
            </a:r>
            <a:r>
              <a:rPr lang="en-GB" sz="2000" b="1" dirty="0">
                <a:solidFill>
                  <a:srgbClr val="115076"/>
                </a:solidFill>
              </a:rPr>
              <a:t>des rues </a:t>
            </a:r>
            <a:r>
              <a:rPr lang="en-GB" sz="2000" dirty="0" err="1">
                <a:solidFill>
                  <a:srgbClr val="115076"/>
                </a:solidFill>
              </a:rPr>
              <a:t>calmes</a:t>
            </a:r>
            <a:r>
              <a:rPr lang="en-GB" sz="2000" dirty="0">
                <a:solidFill>
                  <a:srgbClr val="115076"/>
                </a:solidFill>
              </a:rPr>
              <a:t> pour </a:t>
            </a:r>
            <a:r>
              <a:rPr lang="en-GB" sz="2000" dirty="0" err="1">
                <a:solidFill>
                  <a:srgbClr val="115076"/>
                </a:solidFill>
              </a:rPr>
              <a:t>jouer</a:t>
            </a:r>
            <a:r>
              <a:rPr lang="en-GB" sz="2000" dirty="0">
                <a:solidFill>
                  <a:srgbClr val="115076"/>
                </a:solidFill>
              </a:rPr>
              <a:t>.</a:t>
            </a:r>
            <a:r>
              <a:rPr lang="en-GB" sz="2000" b="1" dirty="0">
                <a:solidFill>
                  <a:srgbClr val="115076"/>
                </a:solidFill>
              </a:rPr>
              <a:t> </a:t>
            </a:r>
            <a:r>
              <a:rPr lang="en-GB" sz="2000" b="1" dirty="0">
                <a:solidFill>
                  <a:srgbClr val="EE6000"/>
                </a:solidFill>
              </a:rPr>
              <a:t>[2] </a:t>
            </a:r>
            <a:r>
              <a:rPr lang="en-GB" sz="2000" b="1" dirty="0" err="1">
                <a:solidFill>
                  <a:srgbClr val="115076"/>
                </a:solidFill>
              </a:rPr>
              <a:t>une</a:t>
            </a:r>
            <a:r>
              <a:rPr lang="en-GB" sz="2000" b="1" dirty="0">
                <a:solidFill>
                  <a:srgbClr val="115076"/>
                </a:solidFill>
              </a:rPr>
              <a:t> </a:t>
            </a:r>
            <a:r>
              <a:rPr lang="en-GB" sz="2000" b="1" dirty="0" err="1">
                <a:solidFill>
                  <a:srgbClr val="115076"/>
                </a:solidFill>
              </a:rPr>
              <a:t>plage</a:t>
            </a:r>
            <a:r>
              <a:rPr lang="en-GB" sz="2000" dirty="0">
                <a:solidFill>
                  <a:srgbClr val="115076"/>
                </a:solidFill>
              </a:rPr>
              <a:t>, et </a:t>
            </a:r>
            <a:r>
              <a:rPr lang="en-GB" sz="2000" b="1" dirty="0">
                <a:solidFill>
                  <a:srgbClr val="EE6000"/>
                </a:solidFill>
              </a:rPr>
              <a:t>[3] </a:t>
            </a:r>
            <a:r>
              <a:rPr lang="en-GB" sz="2000" b="1" dirty="0" err="1">
                <a:solidFill>
                  <a:srgbClr val="115076"/>
                </a:solidFill>
              </a:rPr>
              <a:t>une</a:t>
            </a:r>
            <a:r>
              <a:rPr lang="en-GB" sz="2000" b="1" dirty="0">
                <a:solidFill>
                  <a:srgbClr val="115076"/>
                </a:solidFill>
              </a:rPr>
              <a:t> </a:t>
            </a:r>
            <a:r>
              <a:rPr lang="en-GB" sz="2000" b="1" dirty="0" err="1">
                <a:solidFill>
                  <a:srgbClr val="115076"/>
                </a:solidFill>
              </a:rPr>
              <a:t>île</a:t>
            </a:r>
            <a:r>
              <a:rPr lang="en-GB" sz="2000" b="1" dirty="0">
                <a:solidFill>
                  <a:srgbClr val="115076"/>
                </a:solidFill>
              </a:rPr>
              <a:t> </a:t>
            </a:r>
            <a:r>
              <a:rPr lang="en-GB" sz="2000" dirty="0" err="1">
                <a:solidFill>
                  <a:srgbClr val="115076"/>
                </a:solidFill>
              </a:rPr>
              <a:t>aussi</a:t>
            </a:r>
            <a:r>
              <a:rPr lang="en-GB" sz="2000" dirty="0">
                <a:solidFill>
                  <a:srgbClr val="115076"/>
                </a:solidFill>
              </a:rPr>
              <a:t>. </a:t>
            </a:r>
            <a:r>
              <a:rPr lang="en-GB" sz="2000" b="1" dirty="0">
                <a:solidFill>
                  <a:srgbClr val="EE6000"/>
                </a:solidFill>
              </a:rPr>
              <a:t>[4] </a:t>
            </a:r>
            <a:r>
              <a:rPr lang="en-GB" sz="2000" b="1" dirty="0">
                <a:solidFill>
                  <a:srgbClr val="115076"/>
                </a:solidFill>
              </a:rPr>
              <a:t>de </a:t>
            </a:r>
            <a:r>
              <a:rPr lang="en-GB" sz="2000" b="1" dirty="0" err="1">
                <a:solidFill>
                  <a:srgbClr val="115076"/>
                </a:solidFill>
              </a:rPr>
              <a:t>cinéma</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dirty="0" err="1">
                <a:solidFill>
                  <a:srgbClr val="115076"/>
                </a:solidFill>
              </a:rPr>
              <a:t>j’aime</a:t>
            </a:r>
            <a:r>
              <a:rPr lang="en-GB" sz="2000" dirty="0">
                <a:solidFill>
                  <a:srgbClr val="115076"/>
                </a:solidFill>
              </a:rPr>
              <a:t> </a:t>
            </a:r>
            <a:r>
              <a:rPr lang="en-GB" sz="2000" dirty="0" err="1">
                <a:solidFill>
                  <a:srgbClr val="115076"/>
                </a:solidFill>
              </a:rPr>
              <a:t>regarder</a:t>
            </a:r>
            <a:r>
              <a:rPr lang="en-GB" sz="2000" dirty="0">
                <a:solidFill>
                  <a:srgbClr val="115076"/>
                </a:solidFill>
              </a:rPr>
              <a:t> des films à la </a:t>
            </a:r>
            <a:r>
              <a:rPr lang="en-GB" sz="2000" dirty="0" err="1">
                <a:solidFill>
                  <a:srgbClr val="115076"/>
                </a:solidFill>
              </a:rPr>
              <a:t>maison</a:t>
            </a:r>
            <a:r>
              <a:rPr lang="en-GB" sz="2000" dirty="0">
                <a:solidFill>
                  <a:srgbClr val="115076"/>
                </a:solidFill>
              </a:rPr>
              <a:t>. </a:t>
            </a:r>
            <a:r>
              <a:rPr lang="en-GB" sz="2000" b="1" dirty="0">
                <a:solidFill>
                  <a:srgbClr val="EE6000"/>
                </a:solidFill>
              </a:rPr>
              <a:t>[5] </a:t>
            </a:r>
            <a:r>
              <a:rPr lang="en-GB" sz="2000" b="1" dirty="0" err="1">
                <a:solidFill>
                  <a:srgbClr val="115076"/>
                </a:solidFill>
              </a:rPr>
              <a:t>d’université</a:t>
            </a:r>
            <a:r>
              <a:rPr lang="en-GB" sz="2000" b="1" dirty="0">
                <a:solidFill>
                  <a:srgbClr val="115076"/>
                </a:solidFill>
              </a:rPr>
              <a:t> </a:t>
            </a:r>
            <a:r>
              <a:rPr lang="en-GB" sz="2000" dirty="0">
                <a:solidFill>
                  <a:srgbClr val="115076"/>
                </a:solidFill>
              </a:rPr>
              <a:t>– </a:t>
            </a:r>
            <a:r>
              <a:rPr lang="en-GB" sz="2000" dirty="0" err="1">
                <a:solidFill>
                  <a:srgbClr val="115076"/>
                </a:solidFill>
              </a:rPr>
              <a:t>c’est</a:t>
            </a:r>
            <a:r>
              <a:rPr lang="en-GB" sz="2000" dirty="0">
                <a:solidFill>
                  <a:srgbClr val="115076"/>
                </a:solidFill>
              </a:rPr>
              <a:t> </a:t>
            </a:r>
            <a:r>
              <a:rPr lang="en-GB" sz="2000" dirty="0" err="1">
                <a:solidFill>
                  <a:srgbClr val="115076"/>
                </a:solidFill>
              </a:rPr>
              <a:t>pourquoi</a:t>
            </a:r>
            <a:r>
              <a:rPr lang="en-GB" sz="2000" dirty="0">
                <a:solidFill>
                  <a:srgbClr val="115076"/>
                </a:solidFill>
              </a:rPr>
              <a:t> </a:t>
            </a:r>
            <a:r>
              <a:rPr lang="en-GB" sz="2000" dirty="0" err="1">
                <a:solidFill>
                  <a:srgbClr val="115076"/>
                </a:solidFill>
              </a:rPr>
              <a:t>j’habite</a:t>
            </a:r>
            <a:r>
              <a:rPr lang="en-GB" sz="2000" dirty="0">
                <a:solidFill>
                  <a:srgbClr val="115076"/>
                </a:solidFill>
              </a:rPr>
              <a:t> à Alger </a:t>
            </a:r>
            <a:r>
              <a:rPr lang="en-GB" sz="2000" dirty="0" err="1">
                <a:solidFill>
                  <a:srgbClr val="115076"/>
                </a:solidFill>
              </a:rPr>
              <a:t>aujourd’hui</a:t>
            </a:r>
            <a:r>
              <a:rPr lang="en-GB" sz="2000" dirty="0">
                <a:solidFill>
                  <a:srgbClr val="115076"/>
                </a:solidFill>
              </a:rPr>
              <a:t>. Je </a:t>
            </a:r>
            <a:r>
              <a:rPr lang="en-GB" sz="2000" dirty="0" err="1">
                <a:solidFill>
                  <a:srgbClr val="115076"/>
                </a:solidFill>
              </a:rPr>
              <a:t>devient</a:t>
            </a:r>
            <a:r>
              <a:rPr lang="en-GB" sz="2000" dirty="0">
                <a:solidFill>
                  <a:srgbClr val="115076"/>
                </a:solidFill>
              </a:rPr>
              <a:t> </a:t>
            </a:r>
            <a:r>
              <a:rPr lang="en-GB" sz="2000" dirty="0" err="1">
                <a:solidFill>
                  <a:srgbClr val="115076"/>
                </a:solidFill>
              </a:rPr>
              <a:t>professeur</a:t>
            </a:r>
            <a:r>
              <a:rPr lang="en-GB" sz="2000" dirty="0">
                <a:solidFill>
                  <a:srgbClr val="115076"/>
                </a:solidFill>
              </a:rPr>
              <a:t> </a:t>
            </a:r>
            <a:r>
              <a:rPr lang="en-GB" sz="2000" dirty="0" err="1">
                <a:solidFill>
                  <a:srgbClr val="115076"/>
                </a:solidFill>
              </a:rPr>
              <a:t>d’anglais</a:t>
            </a:r>
            <a:r>
              <a:rPr lang="en-GB" sz="2000" dirty="0">
                <a:solidFill>
                  <a:srgbClr val="115076"/>
                </a:solidFill>
              </a:rPr>
              <a:t>. </a:t>
            </a:r>
            <a:r>
              <a:rPr lang="en-GB" sz="2000" dirty="0" err="1">
                <a:solidFill>
                  <a:srgbClr val="115076"/>
                </a:solidFill>
              </a:rPr>
              <a:t>Mais</a:t>
            </a:r>
            <a:r>
              <a:rPr lang="en-GB" sz="2000" dirty="0">
                <a:solidFill>
                  <a:srgbClr val="115076"/>
                </a:solidFill>
              </a:rPr>
              <a:t> je </a:t>
            </a:r>
            <a:r>
              <a:rPr lang="en-GB" sz="2000" dirty="0" err="1">
                <a:solidFill>
                  <a:srgbClr val="115076"/>
                </a:solidFill>
              </a:rPr>
              <a:t>reviens</a:t>
            </a:r>
            <a:r>
              <a:rPr lang="en-GB" sz="2000" dirty="0">
                <a:solidFill>
                  <a:srgbClr val="115076"/>
                </a:solidFill>
              </a:rPr>
              <a:t> </a:t>
            </a:r>
            <a:r>
              <a:rPr lang="en-GB" sz="2000" dirty="0" err="1">
                <a:solidFill>
                  <a:srgbClr val="115076"/>
                </a:solidFill>
              </a:rPr>
              <a:t>souvent</a:t>
            </a:r>
            <a:r>
              <a:rPr lang="en-GB" sz="2000" dirty="0">
                <a:solidFill>
                  <a:srgbClr val="115076"/>
                </a:solidFill>
              </a:rPr>
              <a:t> au village ! Pour les </a:t>
            </a:r>
            <a:r>
              <a:rPr lang="en-GB" sz="2000" dirty="0" err="1">
                <a:solidFill>
                  <a:srgbClr val="115076"/>
                </a:solidFill>
              </a:rPr>
              <a:t>touristes</a:t>
            </a:r>
            <a:r>
              <a:rPr lang="en-GB" sz="2000" dirty="0">
                <a:solidFill>
                  <a:srgbClr val="115076"/>
                </a:solidFill>
              </a:rPr>
              <a:t>, </a:t>
            </a:r>
            <a:r>
              <a:rPr lang="en-GB" sz="2000" b="1" dirty="0">
                <a:solidFill>
                  <a:srgbClr val="EE6000"/>
                </a:solidFill>
              </a:rPr>
              <a:t>[6]</a:t>
            </a:r>
            <a:r>
              <a:rPr lang="en-GB" sz="2000" b="1" dirty="0">
                <a:solidFill>
                  <a:srgbClr val="115076"/>
                </a:solidFill>
              </a:rPr>
              <a:t> un café</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b="1" dirty="0">
                <a:solidFill>
                  <a:srgbClr val="EE6000"/>
                </a:solidFill>
              </a:rPr>
              <a:t>[7] </a:t>
            </a:r>
            <a:r>
              <a:rPr lang="en-GB" sz="2000" b="1" dirty="0">
                <a:solidFill>
                  <a:srgbClr val="115076"/>
                </a:solidFill>
              </a:rPr>
              <a:t>d’hôtel </a:t>
            </a:r>
            <a:r>
              <a:rPr lang="en-GB" sz="2000" dirty="0">
                <a:solidFill>
                  <a:srgbClr val="115076"/>
                </a:solidFill>
              </a:rPr>
              <a:t>dans le village. </a:t>
            </a:r>
            <a:r>
              <a:rPr lang="en-GB" sz="2000" b="1" dirty="0">
                <a:solidFill>
                  <a:srgbClr val="EE6000"/>
                </a:solidFill>
              </a:rPr>
              <a:t>[8]</a:t>
            </a:r>
            <a:r>
              <a:rPr lang="en-GB" sz="2000" b="1" dirty="0">
                <a:solidFill>
                  <a:srgbClr val="115076"/>
                </a:solidFill>
              </a:rPr>
              <a:t> </a:t>
            </a:r>
            <a:r>
              <a:rPr lang="en-GB" sz="2000" b="1" dirty="0" err="1">
                <a:solidFill>
                  <a:srgbClr val="115076"/>
                </a:solidFill>
              </a:rPr>
              <a:t>d’aéroport</a:t>
            </a:r>
            <a:r>
              <a:rPr lang="en-GB" sz="2000" dirty="0">
                <a:solidFill>
                  <a:srgbClr val="115076"/>
                </a:solidFill>
              </a:rPr>
              <a:t>. Je </a:t>
            </a:r>
            <a:r>
              <a:rPr lang="en-GB" sz="2000" dirty="0" err="1">
                <a:solidFill>
                  <a:srgbClr val="115076"/>
                </a:solidFill>
              </a:rPr>
              <a:t>fais</a:t>
            </a:r>
            <a:r>
              <a:rPr lang="en-GB" sz="2000" dirty="0">
                <a:solidFill>
                  <a:srgbClr val="115076"/>
                </a:solidFill>
              </a:rPr>
              <a:t> </a:t>
            </a:r>
            <a:r>
              <a:rPr lang="en-GB" sz="2000" dirty="0" err="1">
                <a:solidFill>
                  <a:srgbClr val="115076"/>
                </a:solidFill>
              </a:rPr>
              <a:t>souvent</a:t>
            </a:r>
            <a:r>
              <a:rPr lang="en-GB" sz="2000" dirty="0">
                <a:solidFill>
                  <a:srgbClr val="115076"/>
                </a:solidFill>
              </a:rPr>
              <a:t> des voyages </a:t>
            </a:r>
            <a:r>
              <a:rPr lang="en-GB" sz="2000" dirty="0" err="1">
                <a:solidFill>
                  <a:srgbClr val="115076"/>
                </a:solidFill>
              </a:rPr>
              <a:t>en</a:t>
            </a:r>
            <a:r>
              <a:rPr lang="en-GB" sz="2000" dirty="0">
                <a:solidFill>
                  <a:srgbClr val="115076"/>
                </a:solidFill>
              </a:rPr>
              <a:t> voiture, </a:t>
            </a:r>
            <a:r>
              <a:rPr lang="en-GB" sz="2000" dirty="0" err="1">
                <a:solidFill>
                  <a:srgbClr val="115076"/>
                </a:solidFill>
              </a:rPr>
              <a:t>mais</a:t>
            </a:r>
            <a:r>
              <a:rPr lang="en-GB" sz="2000" dirty="0">
                <a:solidFill>
                  <a:srgbClr val="115076"/>
                </a:solidFill>
              </a:rPr>
              <a:t> je </a:t>
            </a:r>
            <a:r>
              <a:rPr lang="en-GB" sz="2000" dirty="0" err="1">
                <a:solidFill>
                  <a:srgbClr val="115076"/>
                </a:solidFill>
              </a:rPr>
              <a:t>vais</a:t>
            </a:r>
            <a:r>
              <a:rPr lang="en-GB" sz="2000" dirty="0">
                <a:solidFill>
                  <a:srgbClr val="115076"/>
                </a:solidFill>
              </a:rPr>
              <a:t> </a:t>
            </a:r>
            <a:r>
              <a:rPr lang="en-GB" sz="2000" dirty="0" err="1">
                <a:solidFill>
                  <a:srgbClr val="115076"/>
                </a:solidFill>
              </a:rPr>
              <a:t>rarement</a:t>
            </a:r>
            <a:r>
              <a:rPr lang="en-GB" sz="2000" dirty="0">
                <a:solidFill>
                  <a:srgbClr val="115076"/>
                </a:solidFill>
              </a:rPr>
              <a:t> à </a:t>
            </a:r>
            <a:r>
              <a:rPr lang="en-GB" sz="2000" dirty="0" err="1">
                <a:solidFill>
                  <a:srgbClr val="115076"/>
                </a:solidFill>
              </a:rPr>
              <a:t>l’étranger</a:t>
            </a:r>
            <a:r>
              <a:rPr lang="en-GB" sz="2000" dirty="0">
                <a:solidFill>
                  <a:srgbClr val="115076"/>
                </a:solidFill>
              </a:rPr>
              <a:t>. Une vie dans un village aux </a:t>
            </a:r>
            <a:r>
              <a:rPr lang="en-GB" sz="2000" dirty="0" err="1">
                <a:solidFill>
                  <a:srgbClr val="115076"/>
                </a:solidFill>
              </a:rPr>
              <a:t>États-Unis</a:t>
            </a:r>
            <a:r>
              <a:rPr lang="en-GB" sz="2000" dirty="0">
                <a:solidFill>
                  <a:srgbClr val="115076"/>
                </a:solidFill>
              </a:rPr>
              <a:t>, </a:t>
            </a:r>
            <a:r>
              <a:rPr lang="en-GB" sz="2000" dirty="0" err="1">
                <a:solidFill>
                  <a:srgbClr val="115076"/>
                </a:solidFill>
              </a:rPr>
              <a:t>c’est</a:t>
            </a:r>
            <a:r>
              <a:rPr lang="en-GB" sz="2000" dirty="0">
                <a:solidFill>
                  <a:srgbClr val="115076"/>
                </a:solidFill>
              </a:rPr>
              <a:t> </a:t>
            </a:r>
            <a:r>
              <a:rPr lang="en-GB" sz="2000" dirty="0" err="1">
                <a:solidFill>
                  <a:srgbClr val="115076"/>
                </a:solidFill>
              </a:rPr>
              <a:t>ça</a:t>
            </a:r>
            <a:r>
              <a:rPr lang="en-GB" sz="2000" dirty="0">
                <a:solidFill>
                  <a:srgbClr val="115076"/>
                </a:solidFill>
              </a:rPr>
              <a:t> mon </a:t>
            </a:r>
            <a:r>
              <a:rPr lang="en-GB" sz="2000" dirty="0" err="1">
                <a:solidFill>
                  <a:srgbClr val="115076"/>
                </a:solidFill>
              </a:rPr>
              <a:t>rêve</a:t>
            </a:r>
            <a:r>
              <a:rPr lang="en-GB" sz="2000" dirty="0">
                <a:solidFill>
                  <a:srgbClr val="115076"/>
                </a:solidFill>
              </a:rPr>
              <a:t> !</a:t>
            </a:r>
          </a:p>
          <a:p>
            <a:endParaRPr lang="en-GB" sz="2000" dirty="0">
              <a:solidFill>
                <a:srgbClr val="115076"/>
              </a:solidFill>
            </a:endParaRPr>
          </a:p>
          <a:p>
            <a:r>
              <a:rPr lang="en-GB" sz="2000" dirty="0">
                <a:solidFill>
                  <a:srgbClr val="115076"/>
                </a:solidFill>
              </a:rPr>
              <a:t>Ciao,</a:t>
            </a:r>
          </a:p>
          <a:p>
            <a:r>
              <a:rPr lang="en-GB" sz="2000" dirty="0">
                <a:solidFill>
                  <a:srgbClr val="115076"/>
                </a:solidFill>
              </a:rPr>
              <a:t>Abdel</a:t>
            </a:r>
          </a:p>
        </p:txBody>
      </p:sp>
      <p:pic>
        <p:nvPicPr>
          <p:cNvPr id="10" name="Picture 9" descr="background rectangle">
            <a:extLst>
              <a:ext uri="{FF2B5EF4-FFF2-40B4-BE49-F238E27FC236}">
                <a16:creationId xmlns:a16="http://schemas.microsoft.com/office/drawing/2014/main" id="{66958556-62C6-479B-9758-24665344FB5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8BA5F8F8-0E28-4F67-846D-5C9FFC41F9C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vie dans un village</a:t>
            </a:r>
          </a:p>
        </p:txBody>
      </p:sp>
      <p:sp>
        <p:nvSpPr>
          <p:cNvPr id="2" name="Rounded Rectangle 46">
            <a:extLst>
              <a:ext uri="{FF2B5EF4-FFF2-40B4-BE49-F238E27FC236}">
                <a16:creationId xmlns:a16="http://schemas.microsoft.com/office/drawing/2014/main" id="{FB74C677-6D5D-4277-804D-8C7C9978175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EBDED26C-51DD-447E-94E9-D6743FAB38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000" y="5134125"/>
            <a:ext cx="1260000" cy="1260000"/>
          </a:xfrm>
          <a:prstGeom prst="rect">
            <a:avLst/>
          </a:prstGeom>
        </p:spPr>
      </p:pic>
    </p:spTree>
    <p:extLst>
      <p:ext uri="{BB962C8B-B14F-4D97-AF65-F5344CB8AC3E}">
        <p14:creationId xmlns:p14="http://schemas.microsoft.com/office/powerpoint/2010/main" val="997007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28BC75-82D1-4140-9A8D-0C411E81704E}"/>
              </a:ext>
            </a:extLst>
          </p:cNvPr>
          <p:cNvSpPr>
            <a:spLocks noGrp="1"/>
          </p:cNvSpPr>
          <p:nvPr>
            <p:ph type="title"/>
          </p:nvPr>
        </p:nvSpPr>
        <p:spPr>
          <a:xfrm>
            <a:off x="100289" y="-545628"/>
            <a:ext cx="4385986" cy="3274542"/>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2459504"/>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9509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200" b="1" dirty="0" err="1">
                <a:solidFill>
                  <a:schemeClr val="bg1"/>
                </a:solidFill>
              </a:rPr>
              <a:t>Habiter</a:t>
            </a:r>
            <a:r>
              <a:rPr lang="en-GB" sz="3200" b="1" dirty="0">
                <a:solidFill>
                  <a:schemeClr val="bg1"/>
                </a:solidFill>
              </a:rPr>
              <a:t> dans le village</a:t>
            </a:r>
          </a:p>
        </p:txBody>
      </p:sp>
      <p:sp>
        <p:nvSpPr>
          <p:cNvPr id="6" name="TextBox 5">
            <a:extLst>
              <a:ext uri="{FF2B5EF4-FFF2-40B4-BE49-F238E27FC236}">
                <a16:creationId xmlns:a16="http://schemas.microsoft.com/office/drawing/2014/main" id="{717AB988-BD4E-4C53-B9D6-F5B8F9EC0EE1}"/>
              </a:ext>
            </a:extLst>
          </p:cNvPr>
          <p:cNvSpPr txBox="1"/>
          <p:nvPr/>
        </p:nvSpPr>
        <p:spPr>
          <a:xfrm>
            <a:off x="228600" y="1442189"/>
            <a:ext cx="3310522" cy="430887"/>
          </a:xfrm>
          <a:prstGeom prst="rect">
            <a:avLst/>
          </a:prstGeom>
          <a:noFill/>
        </p:spPr>
        <p:txBody>
          <a:bodyPr wrap="none" rtlCol="0">
            <a:spAutoFit/>
          </a:bodyPr>
          <a:lstStyle/>
          <a:p>
            <a:r>
              <a:rPr lang="en-GB" sz="2200" dirty="0" err="1">
                <a:solidFill>
                  <a:srgbClr val="115076"/>
                </a:solidFill>
              </a:rPr>
              <a:t>Écris</a:t>
            </a:r>
            <a:r>
              <a:rPr lang="en-GB" sz="2200" dirty="0">
                <a:solidFill>
                  <a:srgbClr val="115076"/>
                </a:solidFill>
              </a:rPr>
              <a:t> </a:t>
            </a:r>
            <a:r>
              <a:rPr lang="en-GB" sz="2200" dirty="0" err="1">
                <a:solidFill>
                  <a:srgbClr val="115076"/>
                </a:solidFill>
              </a:rPr>
              <a:t>l’email</a:t>
            </a:r>
            <a:r>
              <a:rPr lang="en-GB" sz="2200" dirty="0">
                <a:solidFill>
                  <a:srgbClr val="115076"/>
                </a:solidFill>
              </a:rPr>
              <a:t> </a:t>
            </a:r>
            <a:r>
              <a:rPr lang="en-GB" sz="2200" dirty="0" err="1">
                <a:solidFill>
                  <a:srgbClr val="115076"/>
                </a:solidFill>
              </a:rPr>
              <a:t>en</a:t>
            </a:r>
            <a:r>
              <a:rPr lang="en-GB" sz="2200" dirty="0">
                <a:solidFill>
                  <a:srgbClr val="115076"/>
                </a:solidFill>
              </a:rPr>
              <a:t> </a:t>
            </a:r>
            <a:r>
              <a:rPr lang="en-GB" sz="2200" dirty="0" err="1">
                <a:solidFill>
                  <a:srgbClr val="115076"/>
                </a:solidFill>
              </a:rPr>
              <a:t>anglais</a:t>
            </a:r>
            <a:r>
              <a:rPr lang="en-GB" sz="2200" dirty="0">
                <a:solidFill>
                  <a:srgbClr val="115076"/>
                </a:solidFill>
              </a:rPr>
              <a:t>.</a:t>
            </a:r>
          </a:p>
        </p:txBody>
      </p:sp>
      <p:sp>
        <p:nvSpPr>
          <p:cNvPr id="9" name="TextBox 8">
            <a:extLst>
              <a:ext uri="{FF2B5EF4-FFF2-40B4-BE49-F238E27FC236}">
                <a16:creationId xmlns:a16="http://schemas.microsoft.com/office/drawing/2014/main" id="{32DE9B11-C9A4-4942-AE36-D9532D558B85}"/>
              </a:ext>
            </a:extLst>
          </p:cNvPr>
          <p:cNvSpPr txBox="1"/>
          <p:nvPr/>
        </p:nvSpPr>
        <p:spPr>
          <a:xfrm>
            <a:off x="228600" y="2059833"/>
            <a:ext cx="11681320" cy="4401205"/>
          </a:xfrm>
          <a:prstGeom prst="rect">
            <a:avLst/>
          </a:prstGeom>
          <a:noFill/>
          <a:ln>
            <a:solidFill>
              <a:srgbClr val="115076"/>
            </a:solidFill>
          </a:ln>
        </p:spPr>
        <p:txBody>
          <a:bodyPr wrap="square" rtlCol="0">
            <a:spAutoFit/>
          </a:bodyPr>
          <a:lstStyle/>
          <a:p>
            <a:r>
              <a:rPr lang="en-GB" sz="2000" dirty="0">
                <a:solidFill>
                  <a:srgbClr val="115076"/>
                </a:solidFill>
              </a:rPr>
              <a:t>&gt;&gt; RE: </a:t>
            </a:r>
            <a:r>
              <a:rPr lang="en-GB" sz="2000" dirty="0" err="1">
                <a:solidFill>
                  <a:srgbClr val="115076"/>
                </a:solidFill>
              </a:rPr>
              <a:t>Habiter</a:t>
            </a:r>
            <a:r>
              <a:rPr lang="en-GB" sz="2000" dirty="0">
                <a:solidFill>
                  <a:srgbClr val="115076"/>
                </a:solidFill>
              </a:rPr>
              <a:t> dans un village </a:t>
            </a:r>
            <a:r>
              <a:rPr lang="en-GB" sz="2000" dirty="0" err="1">
                <a:solidFill>
                  <a:srgbClr val="115076"/>
                </a:solidFill>
              </a:rPr>
              <a:t>en</a:t>
            </a:r>
            <a:r>
              <a:rPr lang="en-GB" sz="2000" dirty="0">
                <a:solidFill>
                  <a:srgbClr val="115076"/>
                </a:solidFill>
              </a:rPr>
              <a:t> </a:t>
            </a:r>
            <a:r>
              <a:rPr lang="en-GB" sz="2000" dirty="0" err="1">
                <a:solidFill>
                  <a:srgbClr val="115076"/>
                </a:solidFill>
              </a:rPr>
              <a:t>Algérie</a:t>
            </a:r>
            <a:r>
              <a:rPr lang="en-GB" sz="2000" dirty="0">
                <a:solidFill>
                  <a:srgbClr val="115076"/>
                </a:solidFill>
              </a:rPr>
              <a:t>, </a:t>
            </a:r>
            <a:r>
              <a:rPr lang="en-GB" sz="2000" dirty="0" err="1">
                <a:solidFill>
                  <a:srgbClr val="115076"/>
                </a:solidFill>
              </a:rPr>
              <a:t>c’est</a:t>
            </a:r>
            <a:r>
              <a:rPr lang="en-GB" sz="2000" dirty="0">
                <a:solidFill>
                  <a:srgbClr val="115076"/>
                </a:solidFill>
              </a:rPr>
              <a:t> comment ?</a:t>
            </a:r>
          </a:p>
          <a:p>
            <a:endParaRPr lang="en-GB" sz="2000" dirty="0">
              <a:solidFill>
                <a:srgbClr val="115076"/>
              </a:solidFill>
            </a:endParaRPr>
          </a:p>
          <a:p>
            <a:r>
              <a:rPr lang="en-GB" sz="2000" dirty="0">
                <a:solidFill>
                  <a:srgbClr val="115076"/>
                </a:solidFill>
              </a:rPr>
              <a:t>Salut Amir,</a:t>
            </a:r>
          </a:p>
          <a:p>
            <a:endParaRPr lang="en-GB" sz="2000" dirty="0">
              <a:solidFill>
                <a:srgbClr val="115076"/>
              </a:solidFill>
            </a:endParaRPr>
          </a:p>
          <a:p>
            <a:r>
              <a:rPr lang="en-GB" sz="2000" dirty="0" err="1">
                <a:solidFill>
                  <a:srgbClr val="115076"/>
                </a:solidFill>
              </a:rPr>
              <a:t>Quand</a:t>
            </a:r>
            <a:r>
              <a:rPr lang="en-GB" sz="2000" dirty="0">
                <a:solidFill>
                  <a:srgbClr val="115076"/>
                </a:solidFill>
              </a:rPr>
              <a:t> </a:t>
            </a:r>
            <a:r>
              <a:rPr lang="en-GB" sz="2000" dirty="0" err="1">
                <a:solidFill>
                  <a:srgbClr val="115076"/>
                </a:solidFill>
              </a:rPr>
              <a:t>tu</a:t>
            </a:r>
            <a:r>
              <a:rPr lang="en-GB" sz="2000" dirty="0">
                <a:solidFill>
                  <a:srgbClr val="115076"/>
                </a:solidFill>
              </a:rPr>
              <a:t> es enfant, la vie dans le village </a:t>
            </a:r>
            <a:r>
              <a:rPr lang="en-GB" sz="2000" dirty="0" err="1">
                <a:solidFill>
                  <a:srgbClr val="115076"/>
                </a:solidFill>
              </a:rPr>
              <a:t>est</a:t>
            </a:r>
            <a:r>
              <a:rPr lang="en-GB" sz="2000" dirty="0">
                <a:solidFill>
                  <a:srgbClr val="115076"/>
                </a:solidFill>
              </a:rPr>
              <a:t> </a:t>
            </a:r>
            <a:r>
              <a:rPr lang="en-GB" sz="2000" dirty="0" err="1">
                <a:solidFill>
                  <a:srgbClr val="115076"/>
                </a:solidFill>
              </a:rPr>
              <a:t>amusant</a:t>
            </a:r>
            <a:r>
              <a:rPr lang="en-GB" sz="2000" dirty="0">
                <a:solidFill>
                  <a:srgbClr val="115076"/>
                </a:solidFill>
              </a:rPr>
              <a:t>. </a:t>
            </a:r>
            <a:r>
              <a:rPr lang="en-GB" sz="2000" b="1" dirty="0">
                <a:solidFill>
                  <a:srgbClr val="EE6000"/>
                </a:solidFill>
              </a:rPr>
              <a:t>Il y a</a:t>
            </a:r>
            <a:r>
              <a:rPr lang="en-GB" sz="2000" dirty="0">
                <a:solidFill>
                  <a:srgbClr val="EE6000"/>
                </a:solidFill>
              </a:rPr>
              <a:t> </a:t>
            </a:r>
            <a:r>
              <a:rPr lang="en-GB" sz="2000" b="1" dirty="0">
                <a:solidFill>
                  <a:srgbClr val="115076"/>
                </a:solidFill>
              </a:rPr>
              <a:t>des rues </a:t>
            </a:r>
            <a:r>
              <a:rPr lang="en-GB" sz="2000" dirty="0" err="1">
                <a:solidFill>
                  <a:srgbClr val="115076"/>
                </a:solidFill>
              </a:rPr>
              <a:t>calmes</a:t>
            </a:r>
            <a:r>
              <a:rPr lang="en-GB" sz="2000" dirty="0">
                <a:solidFill>
                  <a:srgbClr val="115076"/>
                </a:solidFill>
              </a:rPr>
              <a:t> pour </a:t>
            </a:r>
            <a:r>
              <a:rPr lang="en-GB" sz="2000" dirty="0" err="1">
                <a:solidFill>
                  <a:srgbClr val="115076"/>
                </a:solidFill>
              </a:rPr>
              <a:t>jouer</a:t>
            </a:r>
            <a:r>
              <a:rPr lang="en-GB" sz="2000" dirty="0">
                <a:solidFill>
                  <a:srgbClr val="115076"/>
                </a:solidFill>
              </a:rPr>
              <a:t>. </a:t>
            </a:r>
            <a:r>
              <a:rPr lang="en-GB" sz="2000" b="1" dirty="0">
                <a:solidFill>
                  <a:srgbClr val="EE6000"/>
                </a:solidFill>
              </a:rPr>
              <a:t>Il y a </a:t>
            </a:r>
            <a:r>
              <a:rPr lang="en-GB" sz="2000" b="1" dirty="0" err="1">
                <a:solidFill>
                  <a:srgbClr val="115076"/>
                </a:solidFill>
              </a:rPr>
              <a:t>une</a:t>
            </a:r>
            <a:r>
              <a:rPr lang="en-GB" sz="2000" b="1" dirty="0">
                <a:solidFill>
                  <a:srgbClr val="115076"/>
                </a:solidFill>
              </a:rPr>
              <a:t> </a:t>
            </a:r>
            <a:r>
              <a:rPr lang="en-GB" sz="2000" b="1" dirty="0" err="1">
                <a:solidFill>
                  <a:srgbClr val="115076"/>
                </a:solidFill>
              </a:rPr>
              <a:t>plage</a:t>
            </a:r>
            <a:r>
              <a:rPr lang="en-GB" sz="2000" dirty="0">
                <a:solidFill>
                  <a:srgbClr val="115076"/>
                </a:solidFill>
              </a:rPr>
              <a:t>, et </a:t>
            </a:r>
            <a:r>
              <a:rPr lang="en-GB" sz="2000" b="1" dirty="0" err="1">
                <a:solidFill>
                  <a:srgbClr val="EE6000"/>
                </a:solidFill>
              </a:rPr>
              <a:t>il</a:t>
            </a:r>
            <a:r>
              <a:rPr lang="en-GB" sz="2000" b="1" dirty="0">
                <a:solidFill>
                  <a:srgbClr val="EE6000"/>
                </a:solidFill>
              </a:rPr>
              <a:t> y a</a:t>
            </a:r>
            <a:r>
              <a:rPr lang="en-GB" sz="2000" b="1" dirty="0">
                <a:solidFill>
                  <a:srgbClr val="115076"/>
                </a:solidFill>
              </a:rPr>
              <a:t> </a:t>
            </a:r>
            <a:r>
              <a:rPr lang="en-GB" sz="2000" b="1" dirty="0" err="1">
                <a:solidFill>
                  <a:srgbClr val="115076"/>
                </a:solidFill>
              </a:rPr>
              <a:t>une</a:t>
            </a:r>
            <a:r>
              <a:rPr lang="en-GB" sz="2000" b="1" dirty="0">
                <a:solidFill>
                  <a:srgbClr val="115076"/>
                </a:solidFill>
              </a:rPr>
              <a:t> </a:t>
            </a:r>
            <a:r>
              <a:rPr lang="en-GB" sz="2000" b="1" dirty="0" err="1">
                <a:solidFill>
                  <a:srgbClr val="115076"/>
                </a:solidFill>
              </a:rPr>
              <a:t>île</a:t>
            </a:r>
            <a:r>
              <a:rPr lang="en-GB" sz="2000" b="1" dirty="0">
                <a:solidFill>
                  <a:srgbClr val="115076"/>
                </a:solidFill>
              </a:rPr>
              <a:t> </a:t>
            </a:r>
            <a:r>
              <a:rPr lang="en-GB" sz="2000" dirty="0" err="1">
                <a:solidFill>
                  <a:srgbClr val="115076"/>
                </a:solidFill>
              </a:rPr>
              <a:t>aussi</a:t>
            </a:r>
            <a:r>
              <a:rPr lang="en-GB" sz="2000" dirty="0">
                <a:solidFill>
                  <a:srgbClr val="115076"/>
                </a:solidFill>
              </a:rPr>
              <a:t>. </a:t>
            </a:r>
            <a:r>
              <a:rPr lang="en-GB" sz="2000" b="1" dirty="0">
                <a:solidFill>
                  <a:srgbClr val="EE6000"/>
                </a:solidFill>
              </a:rPr>
              <a:t>Il </a:t>
            </a:r>
            <a:r>
              <a:rPr lang="en-GB" sz="2000" b="1" dirty="0" err="1">
                <a:solidFill>
                  <a:srgbClr val="EE6000"/>
                </a:solidFill>
              </a:rPr>
              <a:t>n’y</a:t>
            </a:r>
            <a:r>
              <a:rPr lang="en-GB" sz="2000" b="1" dirty="0">
                <a:solidFill>
                  <a:srgbClr val="EE6000"/>
                </a:solidFill>
              </a:rPr>
              <a:t> a pas </a:t>
            </a:r>
            <a:r>
              <a:rPr lang="en-GB" sz="2000" b="1" dirty="0">
                <a:solidFill>
                  <a:srgbClr val="115076"/>
                </a:solidFill>
              </a:rPr>
              <a:t>de </a:t>
            </a:r>
            <a:r>
              <a:rPr lang="en-GB" sz="2000" b="1" dirty="0" err="1">
                <a:solidFill>
                  <a:srgbClr val="115076"/>
                </a:solidFill>
              </a:rPr>
              <a:t>cinéma</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dirty="0" err="1">
                <a:solidFill>
                  <a:srgbClr val="115076"/>
                </a:solidFill>
              </a:rPr>
              <a:t>j’aime</a:t>
            </a:r>
            <a:r>
              <a:rPr lang="en-GB" sz="2000" dirty="0">
                <a:solidFill>
                  <a:srgbClr val="115076"/>
                </a:solidFill>
              </a:rPr>
              <a:t> </a:t>
            </a:r>
            <a:r>
              <a:rPr lang="en-GB" sz="2000" dirty="0" err="1">
                <a:solidFill>
                  <a:srgbClr val="115076"/>
                </a:solidFill>
              </a:rPr>
              <a:t>regarder</a:t>
            </a:r>
            <a:r>
              <a:rPr lang="en-GB" sz="2000" dirty="0">
                <a:solidFill>
                  <a:srgbClr val="115076"/>
                </a:solidFill>
              </a:rPr>
              <a:t> des films à la </a:t>
            </a:r>
            <a:r>
              <a:rPr lang="en-GB" sz="2000" dirty="0" err="1">
                <a:solidFill>
                  <a:srgbClr val="115076"/>
                </a:solidFill>
              </a:rPr>
              <a:t>maison</a:t>
            </a:r>
            <a:r>
              <a:rPr lang="en-GB" sz="2000" dirty="0">
                <a:solidFill>
                  <a:srgbClr val="115076"/>
                </a:solidFill>
              </a:rPr>
              <a:t>. </a:t>
            </a:r>
            <a:r>
              <a:rPr lang="en-GB" sz="2000" b="1" dirty="0">
                <a:solidFill>
                  <a:srgbClr val="EE6000"/>
                </a:solidFill>
              </a:rPr>
              <a:t>Il </a:t>
            </a:r>
            <a:r>
              <a:rPr lang="en-GB" sz="2000" b="1" dirty="0" err="1">
                <a:solidFill>
                  <a:srgbClr val="EE6000"/>
                </a:solidFill>
              </a:rPr>
              <a:t>n’y</a:t>
            </a:r>
            <a:r>
              <a:rPr lang="en-GB" sz="2000" b="1" dirty="0">
                <a:solidFill>
                  <a:srgbClr val="EE6000"/>
                </a:solidFill>
              </a:rPr>
              <a:t> a pas </a:t>
            </a:r>
            <a:r>
              <a:rPr lang="en-GB" sz="2000" b="1" dirty="0" err="1">
                <a:solidFill>
                  <a:srgbClr val="115076"/>
                </a:solidFill>
              </a:rPr>
              <a:t>d’université</a:t>
            </a:r>
            <a:r>
              <a:rPr lang="en-GB" sz="2000" b="1" dirty="0">
                <a:solidFill>
                  <a:srgbClr val="115076"/>
                </a:solidFill>
              </a:rPr>
              <a:t> </a:t>
            </a:r>
            <a:r>
              <a:rPr lang="en-GB" sz="2000" dirty="0">
                <a:solidFill>
                  <a:srgbClr val="115076"/>
                </a:solidFill>
              </a:rPr>
              <a:t>– </a:t>
            </a:r>
            <a:r>
              <a:rPr lang="en-GB" sz="2000" dirty="0" err="1">
                <a:solidFill>
                  <a:srgbClr val="115076"/>
                </a:solidFill>
              </a:rPr>
              <a:t>c’est</a:t>
            </a:r>
            <a:r>
              <a:rPr lang="en-GB" sz="2000" dirty="0">
                <a:solidFill>
                  <a:srgbClr val="115076"/>
                </a:solidFill>
              </a:rPr>
              <a:t> </a:t>
            </a:r>
            <a:r>
              <a:rPr lang="en-GB" sz="2000" dirty="0" err="1">
                <a:solidFill>
                  <a:srgbClr val="115076"/>
                </a:solidFill>
              </a:rPr>
              <a:t>pourquoi</a:t>
            </a:r>
            <a:r>
              <a:rPr lang="en-GB" sz="2000" dirty="0">
                <a:solidFill>
                  <a:srgbClr val="115076"/>
                </a:solidFill>
              </a:rPr>
              <a:t> </a:t>
            </a:r>
            <a:r>
              <a:rPr lang="en-GB" sz="2000" dirty="0" err="1">
                <a:solidFill>
                  <a:srgbClr val="115076"/>
                </a:solidFill>
              </a:rPr>
              <a:t>j’habite</a:t>
            </a:r>
            <a:r>
              <a:rPr lang="en-GB" sz="2000" dirty="0">
                <a:solidFill>
                  <a:srgbClr val="115076"/>
                </a:solidFill>
              </a:rPr>
              <a:t> à Alger </a:t>
            </a:r>
            <a:r>
              <a:rPr lang="en-GB" sz="2000" dirty="0" err="1">
                <a:solidFill>
                  <a:srgbClr val="115076"/>
                </a:solidFill>
              </a:rPr>
              <a:t>aujourd’hui</a:t>
            </a:r>
            <a:r>
              <a:rPr lang="en-GB" sz="2000" dirty="0">
                <a:solidFill>
                  <a:srgbClr val="115076"/>
                </a:solidFill>
              </a:rPr>
              <a:t>. Je </a:t>
            </a:r>
            <a:r>
              <a:rPr lang="en-GB" sz="2000" dirty="0" err="1">
                <a:solidFill>
                  <a:srgbClr val="115076"/>
                </a:solidFill>
              </a:rPr>
              <a:t>devient</a:t>
            </a:r>
            <a:r>
              <a:rPr lang="en-GB" sz="2000" dirty="0">
                <a:solidFill>
                  <a:srgbClr val="115076"/>
                </a:solidFill>
              </a:rPr>
              <a:t> </a:t>
            </a:r>
            <a:r>
              <a:rPr lang="en-GB" sz="2000" dirty="0" err="1">
                <a:solidFill>
                  <a:srgbClr val="115076"/>
                </a:solidFill>
              </a:rPr>
              <a:t>professeur</a:t>
            </a:r>
            <a:r>
              <a:rPr lang="en-GB" sz="2000" dirty="0">
                <a:solidFill>
                  <a:srgbClr val="115076"/>
                </a:solidFill>
              </a:rPr>
              <a:t> </a:t>
            </a:r>
            <a:r>
              <a:rPr lang="en-GB" sz="2000" dirty="0" err="1">
                <a:solidFill>
                  <a:srgbClr val="115076"/>
                </a:solidFill>
              </a:rPr>
              <a:t>d’anglais</a:t>
            </a:r>
            <a:r>
              <a:rPr lang="en-GB" sz="2000" dirty="0">
                <a:solidFill>
                  <a:srgbClr val="115076"/>
                </a:solidFill>
              </a:rPr>
              <a:t>. </a:t>
            </a:r>
            <a:r>
              <a:rPr lang="en-GB" sz="2000" dirty="0" err="1">
                <a:solidFill>
                  <a:srgbClr val="115076"/>
                </a:solidFill>
              </a:rPr>
              <a:t>Mais</a:t>
            </a:r>
            <a:r>
              <a:rPr lang="en-GB" sz="2000" dirty="0">
                <a:solidFill>
                  <a:srgbClr val="115076"/>
                </a:solidFill>
              </a:rPr>
              <a:t> je </a:t>
            </a:r>
            <a:r>
              <a:rPr lang="en-GB" sz="2000" dirty="0" err="1">
                <a:solidFill>
                  <a:srgbClr val="115076"/>
                </a:solidFill>
              </a:rPr>
              <a:t>reviens</a:t>
            </a:r>
            <a:r>
              <a:rPr lang="en-GB" sz="2000" dirty="0">
                <a:solidFill>
                  <a:srgbClr val="115076"/>
                </a:solidFill>
              </a:rPr>
              <a:t> </a:t>
            </a:r>
            <a:r>
              <a:rPr lang="en-GB" sz="2000" dirty="0" err="1">
                <a:solidFill>
                  <a:srgbClr val="115076"/>
                </a:solidFill>
              </a:rPr>
              <a:t>souvent</a:t>
            </a:r>
            <a:r>
              <a:rPr lang="en-GB" sz="2000" dirty="0">
                <a:solidFill>
                  <a:srgbClr val="115076"/>
                </a:solidFill>
              </a:rPr>
              <a:t> au village ! Pour les </a:t>
            </a:r>
            <a:r>
              <a:rPr lang="en-GB" sz="2000" dirty="0" err="1">
                <a:solidFill>
                  <a:srgbClr val="115076"/>
                </a:solidFill>
              </a:rPr>
              <a:t>touristes</a:t>
            </a:r>
            <a:r>
              <a:rPr lang="en-GB" sz="2000" dirty="0">
                <a:solidFill>
                  <a:srgbClr val="115076"/>
                </a:solidFill>
              </a:rPr>
              <a:t>, </a:t>
            </a:r>
            <a:r>
              <a:rPr lang="en-GB" sz="2000" b="1" dirty="0" err="1">
                <a:solidFill>
                  <a:srgbClr val="EE6000"/>
                </a:solidFill>
              </a:rPr>
              <a:t>il</a:t>
            </a:r>
            <a:r>
              <a:rPr lang="en-GB" sz="2000" b="1" dirty="0">
                <a:solidFill>
                  <a:srgbClr val="EE6000"/>
                </a:solidFill>
              </a:rPr>
              <a:t> y a </a:t>
            </a:r>
            <a:r>
              <a:rPr lang="en-GB" sz="2000" b="1" dirty="0">
                <a:solidFill>
                  <a:srgbClr val="115076"/>
                </a:solidFill>
              </a:rPr>
              <a:t>un café</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b="1" dirty="0" err="1">
                <a:solidFill>
                  <a:srgbClr val="EE6000"/>
                </a:solidFill>
              </a:rPr>
              <a:t>il</a:t>
            </a:r>
            <a:r>
              <a:rPr lang="en-GB" sz="2000" b="1" dirty="0">
                <a:solidFill>
                  <a:srgbClr val="EE6000"/>
                </a:solidFill>
              </a:rPr>
              <a:t> </a:t>
            </a:r>
            <a:r>
              <a:rPr lang="en-GB" sz="2000" b="1" dirty="0" err="1">
                <a:solidFill>
                  <a:srgbClr val="EE6000"/>
                </a:solidFill>
              </a:rPr>
              <a:t>n’y</a:t>
            </a:r>
            <a:r>
              <a:rPr lang="en-GB" sz="2000" b="1" dirty="0">
                <a:solidFill>
                  <a:srgbClr val="EE6000"/>
                </a:solidFill>
              </a:rPr>
              <a:t> a pas </a:t>
            </a:r>
            <a:r>
              <a:rPr lang="en-GB" sz="2000" b="1" dirty="0">
                <a:solidFill>
                  <a:srgbClr val="115076"/>
                </a:solidFill>
              </a:rPr>
              <a:t>d’hôtel </a:t>
            </a:r>
            <a:r>
              <a:rPr lang="en-GB" sz="2000" dirty="0">
                <a:solidFill>
                  <a:srgbClr val="115076"/>
                </a:solidFill>
              </a:rPr>
              <a:t>dans le village. </a:t>
            </a:r>
            <a:r>
              <a:rPr lang="en-GB" sz="2000" b="1" dirty="0">
                <a:solidFill>
                  <a:srgbClr val="EE6000"/>
                </a:solidFill>
              </a:rPr>
              <a:t>Il </a:t>
            </a:r>
            <a:r>
              <a:rPr lang="en-GB" sz="2000" b="1" dirty="0" err="1">
                <a:solidFill>
                  <a:srgbClr val="EE6000"/>
                </a:solidFill>
              </a:rPr>
              <a:t>n’y</a:t>
            </a:r>
            <a:r>
              <a:rPr lang="en-GB" sz="2000" b="1" dirty="0">
                <a:solidFill>
                  <a:srgbClr val="EE6000"/>
                </a:solidFill>
              </a:rPr>
              <a:t> a pas </a:t>
            </a:r>
            <a:r>
              <a:rPr lang="en-GB" sz="2000" b="1" dirty="0" err="1">
                <a:solidFill>
                  <a:srgbClr val="115076"/>
                </a:solidFill>
              </a:rPr>
              <a:t>d’aéroport</a:t>
            </a:r>
            <a:r>
              <a:rPr lang="en-GB" sz="2000" dirty="0">
                <a:solidFill>
                  <a:srgbClr val="115076"/>
                </a:solidFill>
              </a:rPr>
              <a:t>. Je </a:t>
            </a:r>
            <a:r>
              <a:rPr lang="en-GB" sz="2000" dirty="0" err="1">
                <a:solidFill>
                  <a:srgbClr val="115076"/>
                </a:solidFill>
              </a:rPr>
              <a:t>fais</a:t>
            </a:r>
            <a:r>
              <a:rPr lang="en-GB" sz="2000" dirty="0">
                <a:solidFill>
                  <a:srgbClr val="115076"/>
                </a:solidFill>
              </a:rPr>
              <a:t> </a:t>
            </a:r>
            <a:r>
              <a:rPr lang="en-GB" sz="2000" dirty="0" err="1">
                <a:solidFill>
                  <a:srgbClr val="115076"/>
                </a:solidFill>
              </a:rPr>
              <a:t>souvent</a:t>
            </a:r>
            <a:r>
              <a:rPr lang="en-GB" sz="2000" dirty="0">
                <a:solidFill>
                  <a:srgbClr val="115076"/>
                </a:solidFill>
              </a:rPr>
              <a:t> des voyages </a:t>
            </a:r>
            <a:r>
              <a:rPr lang="en-GB" sz="2000" dirty="0" err="1">
                <a:solidFill>
                  <a:srgbClr val="115076"/>
                </a:solidFill>
              </a:rPr>
              <a:t>en</a:t>
            </a:r>
            <a:r>
              <a:rPr lang="en-GB" sz="2000" dirty="0">
                <a:solidFill>
                  <a:srgbClr val="115076"/>
                </a:solidFill>
              </a:rPr>
              <a:t> voiture, </a:t>
            </a:r>
            <a:r>
              <a:rPr lang="en-GB" sz="2000" dirty="0" err="1">
                <a:solidFill>
                  <a:srgbClr val="115076"/>
                </a:solidFill>
              </a:rPr>
              <a:t>mais</a:t>
            </a:r>
            <a:r>
              <a:rPr lang="en-GB" sz="2000" dirty="0">
                <a:solidFill>
                  <a:srgbClr val="115076"/>
                </a:solidFill>
              </a:rPr>
              <a:t> je </a:t>
            </a:r>
            <a:r>
              <a:rPr lang="en-GB" sz="2000" dirty="0" err="1">
                <a:solidFill>
                  <a:srgbClr val="115076"/>
                </a:solidFill>
              </a:rPr>
              <a:t>vais</a:t>
            </a:r>
            <a:r>
              <a:rPr lang="en-GB" sz="2000" dirty="0">
                <a:solidFill>
                  <a:srgbClr val="115076"/>
                </a:solidFill>
              </a:rPr>
              <a:t> </a:t>
            </a:r>
            <a:r>
              <a:rPr lang="en-GB" sz="2000" dirty="0" err="1">
                <a:solidFill>
                  <a:srgbClr val="115076"/>
                </a:solidFill>
              </a:rPr>
              <a:t>rarement</a:t>
            </a:r>
            <a:r>
              <a:rPr lang="en-GB" sz="2000" dirty="0">
                <a:solidFill>
                  <a:srgbClr val="115076"/>
                </a:solidFill>
              </a:rPr>
              <a:t> à </a:t>
            </a:r>
            <a:r>
              <a:rPr lang="en-GB" sz="2000" dirty="0" err="1">
                <a:solidFill>
                  <a:srgbClr val="115076"/>
                </a:solidFill>
              </a:rPr>
              <a:t>l’étranger</a:t>
            </a:r>
            <a:r>
              <a:rPr lang="en-GB" sz="2000" dirty="0">
                <a:solidFill>
                  <a:srgbClr val="115076"/>
                </a:solidFill>
              </a:rPr>
              <a:t>. Une vie dans un village aux </a:t>
            </a:r>
            <a:r>
              <a:rPr lang="en-GB" sz="2000" dirty="0" err="1">
                <a:solidFill>
                  <a:srgbClr val="115076"/>
                </a:solidFill>
              </a:rPr>
              <a:t>États-Unis</a:t>
            </a:r>
            <a:r>
              <a:rPr lang="en-GB" sz="2000" dirty="0">
                <a:solidFill>
                  <a:srgbClr val="115076"/>
                </a:solidFill>
              </a:rPr>
              <a:t>, </a:t>
            </a:r>
            <a:r>
              <a:rPr lang="en-GB" sz="2000" dirty="0" err="1">
                <a:solidFill>
                  <a:srgbClr val="115076"/>
                </a:solidFill>
              </a:rPr>
              <a:t>c’est</a:t>
            </a:r>
            <a:r>
              <a:rPr lang="en-GB" sz="2000" dirty="0">
                <a:solidFill>
                  <a:srgbClr val="115076"/>
                </a:solidFill>
              </a:rPr>
              <a:t> </a:t>
            </a:r>
            <a:r>
              <a:rPr lang="en-GB" sz="2000" dirty="0" err="1">
                <a:solidFill>
                  <a:srgbClr val="115076"/>
                </a:solidFill>
              </a:rPr>
              <a:t>ça</a:t>
            </a:r>
            <a:r>
              <a:rPr lang="en-GB" sz="2000" dirty="0">
                <a:solidFill>
                  <a:srgbClr val="115076"/>
                </a:solidFill>
              </a:rPr>
              <a:t> mon </a:t>
            </a:r>
            <a:r>
              <a:rPr lang="en-GB" sz="2000" dirty="0" err="1">
                <a:solidFill>
                  <a:srgbClr val="115076"/>
                </a:solidFill>
              </a:rPr>
              <a:t>rêve</a:t>
            </a:r>
            <a:r>
              <a:rPr lang="en-GB" sz="2000" dirty="0">
                <a:solidFill>
                  <a:srgbClr val="115076"/>
                </a:solidFill>
              </a:rPr>
              <a:t> !</a:t>
            </a:r>
          </a:p>
          <a:p>
            <a:endParaRPr lang="en-GB" sz="2000" dirty="0">
              <a:solidFill>
                <a:srgbClr val="115076"/>
              </a:solidFill>
            </a:endParaRPr>
          </a:p>
          <a:p>
            <a:r>
              <a:rPr lang="en-GB" sz="2000" dirty="0">
                <a:solidFill>
                  <a:srgbClr val="115076"/>
                </a:solidFill>
              </a:rPr>
              <a:t>Ciao,</a:t>
            </a:r>
          </a:p>
          <a:p>
            <a:r>
              <a:rPr lang="en-GB" sz="2000" dirty="0">
                <a:solidFill>
                  <a:srgbClr val="115076"/>
                </a:solidFill>
              </a:rPr>
              <a:t>Abdel</a:t>
            </a:r>
          </a:p>
        </p:txBody>
      </p:sp>
      <p:sp>
        <p:nvSpPr>
          <p:cNvPr id="2" name="TextBox 1">
            <a:extLst>
              <a:ext uri="{FF2B5EF4-FFF2-40B4-BE49-F238E27FC236}">
                <a16:creationId xmlns:a16="http://schemas.microsoft.com/office/drawing/2014/main" id="{B5D6183D-F4C4-4B54-86E6-5DFD3B2B4629}"/>
              </a:ext>
            </a:extLst>
          </p:cNvPr>
          <p:cNvSpPr txBox="1"/>
          <p:nvPr/>
        </p:nvSpPr>
        <p:spPr>
          <a:xfrm>
            <a:off x="10298581" y="2104618"/>
            <a:ext cx="1611339" cy="461665"/>
          </a:xfrm>
          <a:prstGeom prst="rect">
            <a:avLst/>
          </a:prstGeom>
          <a:noFill/>
        </p:spPr>
        <p:txBody>
          <a:bodyPr wrap="none" rtlCol="0">
            <a:spAutoFit/>
          </a:bodyPr>
          <a:lstStyle/>
          <a:p>
            <a:r>
              <a:rPr lang="en-GB" sz="2400" b="1" dirty="0" err="1">
                <a:solidFill>
                  <a:srgbClr val="EE6000"/>
                </a:solidFill>
              </a:rPr>
              <a:t>Réponses</a:t>
            </a:r>
            <a:endParaRPr lang="en-GB" sz="2400" b="1" dirty="0">
              <a:solidFill>
                <a:srgbClr val="EE6000"/>
              </a:solidFill>
            </a:endParaRPr>
          </a:p>
        </p:txBody>
      </p:sp>
      <p:pic>
        <p:nvPicPr>
          <p:cNvPr id="13" name="Picture 12" descr="background rectangle">
            <a:extLst>
              <a:ext uri="{FF2B5EF4-FFF2-40B4-BE49-F238E27FC236}">
                <a16:creationId xmlns:a16="http://schemas.microsoft.com/office/drawing/2014/main" id="{4286A205-FA0F-441D-BFAA-DECFDDE78A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D4598D71-FE24-4959-9BDC-7C3C6B721AF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vie dans un village</a:t>
            </a:r>
          </a:p>
        </p:txBody>
      </p:sp>
      <p:sp>
        <p:nvSpPr>
          <p:cNvPr id="3" name="Rounded Rectangle 46">
            <a:extLst>
              <a:ext uri="{FF2B5EF4-FFF2-40B4-BE49-F238E27FC236}">
                <a16:creationId xmlns:a16="http://schemas.microsoft.com/office/drawing/2014/main" id="{CD0D71E6-070A-4DF3-BCA9-87E8639E4E9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 name="Picture 4">
            <a:extLst>
              <a:ext uri="{FF2B5EF4-FFF2-40B4-BE49-F238E27FC236}">
                <a16:creationId xmlns:a16="http://schemas.microsoft.com/office/drawing/2014/main" id="{EDAD6614-BDE3-4798-BD26-692F4E598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000" y="5134125"/>
            <a:ext cx="1260000" cy="1260000"/>
          </a:xfrm>
          <a:prstGeom prst="rect">
            <a:avLst/>
          </a:prstGeom>
        </p:spPr>
      </p:pic>
    </p:spTree>
    <p:extLst>
      <p:ext uri="{BB962C8B-B14F-4D97-AF65-F5344CB8AC3E}">
        <p14:creationId xmlns:p14="http://schemas.microsoft.com/office/powerpoint/2010/main" val="1803910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200" b="1" dirty="0">
                <a:solidFill>
                  <a:schemeClr val="bg1"/>
                </a:solidFill>
              </a:rPr>
              <a:t>Living in the village</a:t>
            </a:r>
          </a:p>
        </p:txBody>
      </p:sp>
      <p:sp>
        <p:nvSpPr>
          <p:cNvPr id="9" name="TextBox 8">
            <a:extLst>
              <a:ext uri="{FF2B5EF4-FFF2-40B4-BE49-F238E27FC236}">
                <a16:creationId xmlns:a16="http://schemas.microsoft.com/office/drawing/2014/main" id="{32DE9B11-C9A4-4942-AE36-D9532D558B85}"/>
              </a:ext>
            </a:extLst>
          </p:cNvPr>
          <p:cNvSpPr txBox="1"/>
          <p:nvPr/>
        </p:nvSpPr>
        <p:spPr>
          <a:xfrm>
            <a:off x="228600" y="2151273"/>
            <a:ext cx="11681320" cy="4093428"/>
          </a:xfrm>
          <a:prstGeom prst="rect">
            <a:avLst/>
          </a:prstGeom>
          <a:noFill/>
          <a:ln>
            <a:solidFill>
              <a:srgbClr val="115076"/>
            </a:solidFill>
          </a:ln>
        </p:spPr>
        <p:txBody>
          <a:bodyPr wrap="square" rtlCol="0">
            <a:spAutoFit/>
          </a:bodyPr>
          <a:lstStyle/>
          <a:p>
            <a:r>
              <a:rPr lang="en-GB" sz="2000" dirty="0">
                <a:solidFill>
                  <a:srgbClr val="115076"/>
                </a:solidFill>
              </a:rPr>
              <a:t>&gt;&gt; RE: What’s life like in a village in Algeria?</a:t>
            </a:r>
          </a:p>
          <a:p>
            <a:endParaRPr lang="en-GB" sz="2000" dirty="0">
              <a:solidFill>
                <a:srgbClr val="115076"/>
              </a:solidFill>
            </a:endParaRPr>
          </a:p>
          <a:p>
            <a:r>
              <a:rPr lang="en-GB" sz="2000" dirty="0">
                <a:solidFill>
                  <a:srgbClr val="115076"/>
                </a:solidFill>
              </a:rPr>
              <a:t>Hi Amir,</a:t>
            </a:r>
          </a:p>
          <a:p>
            <a:endParaRPr lang="en-GB" sz="2000" dirty="0">
              <a:solidFill>
                <a:srgbClr val="115076"/>
              </a:solidFill>
            </a:endParaRPr>
          </a:p>
          <a:p>
            <a:r>
              <a:rPr lang="en-GB" sz="2000" dirty="0">
                <a:solidFill>
                  <a:srgbClr val="115076"/>
                </a:solidFill>
              </a:rPr>
              <a:t>When you’re a child, life in the village is fun. </a:t>
            </a:r>
            <a:r>
              <a:rPr lang="en-GB" sz="2000" b="1" dirty="0">
                <a:solidFill>
                  <a:srgbClr val="115076"/>
                </a:solidFill>
              </a:rPr>
              <a:t>There are quiet streets </a:t>
            </a:r>
            <a:r>
              <a:rPr lang="en-GB" sz="2000" dirty="0">
                <a:solidFill>
                  <a:srgbClr val="115076"/>
                </a:solidFill>
              </a:rPr>
              <a:t>to play in. </a:t>
            </a:r>
            <a:r>
              <a:rPr lang="en-GB" sz="2000" b="1" dirty="0">
                <a:solidFill>
                  <a:srgbClr val="115076"/>
                </a:solidFill>
              </a:rPr>
              <a:t>There’s a beach</a:t>
            </a:r>
            <a:r>
              <a:rPr lang="en-GB" sz="2000" dirty="0">
                <a:solidFill>
                  <a:srgbClr val="115076"/>
                </a:solidFill>
              </a:rPr>
              <a:t>, and </a:t>
            </a:r>
            <a:r>
              <a:rPr lang="en-GB" sz="2000" b="1" dirty="0">
                <a:solidFill>
                  <a:srgbClr val="115076"/>
                </a:solidFill>
              </a:rPr>
              <a:t>there’s an island </a:t>
            </a:r>
            <a:r>
              <a:rPr lang="en-GB" sz="2000" dirty="0">
                <a:solidFill>
                  <a:srgbClr val="115076"/>
                </a:solidFill>
              </a:rPr>
              <a:t>too. </a:t>
            </a:r>
            <a:r>
              <a:rPr lang="en-GB" sz="2000" b="1" dirty="0">
                <a:solidFill>
                  <a:srgbClr val="115076"/>
                </a:solidFill>
              </a:rPr>
              <a:t>There isn’t a cinema</a:t>
            </a:r>
            <a:r>
              <a:rPr lang="en-GB" sz="2000" dirty="0">
                <a:solidFill>
                  <a:srgbClr val="115076"/>
                </a:solidFill>
              </a:rPr>
              <a:t>, but I like watching films at home. </a:t>
            </a:r>
            <a:r>
              <a:rPr lang="en-GB" sz="2000" b="1" dirty="0">
                <a:solidFill>
                  <a:srgbClr val="115076"/>
                </a:solidFill>
              </a:rPr>
              <a:t>There isn’t a university </a:t>
            </a:r>
            <a:r>
              <a:rPr lang="en-GB" sz="2000" dirty="0">
                <a:solidFill>
                  <a:srgbClr val="115076"/>
                </a:solidFill>
              </a:rPr>
              <a:t>– that’s why I live in Algiers these days. I’m becoming an English </a:t>
            </a:r>
            <a:r>
              <a:rPr lang="en-GB" sz="2000">
                <a:solidFill>
                  <a:srgbClr val="115076"/>
                </a:solidFill>
              </a:rPr>
              <a:t>teacher. But </a:t>
            </a:r>
            <a:r>
              <a:rPr lang="en-GB" sz="2000" dirty="0">
                <a:solidFill>
                  <a:srgbClr val="115076"/>
                </a:solidFill>
              </a:rPr>
              <a:t>I often come back to the village! For tourists, </a:t>
            </a:r>
            <a:r>
              <a:rPr lang="en-GB" sz="2000" b="1" dirty="0">
                <a:solidFill>
                  <a:srgbClr val="115076"/>
                </a:solidFill>
              </a:rPr>
              <a:t>there’s a café</a:t>
            </a:r>
            <a:r>
              <a:rPr lang="en-GB" sz="2000" dirty="0">
                <a:solidFill>
                  <a:srgbClr val="115076"/>
                </a:solidFill>
              </a:rPr>
              <a:t>, but </a:t>
            </a:r>
            <a:r>
              <a:rPr lang="en-GB" sz="2000" b="1" dirty="0">
                <a:solidFill>
                  <a:srgbClr val="115076"/>
                </a:solidFill>
              </a:rPr>
              <a:t>there isn’t a hotel </a:t>
            </a:r>
            <a:r>
              <a:rPr lang="en-GB" sz="2000" dirty="0">
                <a:solidFill>
                  <a:srgbClr val="115076"/>
                </a:solidFill>
              </a:rPr>
              <a:t>in the village. </a:t>
            </a:r>
            <a:r>
              <a:rPr lang="en-GB" sz="2000" b="1" dirty="0">
                <a:solidFill>
                  <a:srgbClr val="115076"/>
                </a:solidFill>
              </a:rPr>
              <a:t>There isn’t an airport</a:t>
            </a:r>
            <a:r>
              <a:rPr lang="en-GB" sz="2000" dirty="0">
                <a:solidFill>
                  <a:srgbClr val="115076"/>
                </a:solidFill>
              </a:rPr>
              <a:t>. I often go on trips by car, but I rarely go abroad. A life in a village in the USA, that’s my dream!</a:t>
            </a:r>
          </a:p>
          <a:p>
            <a:endParaRPr lang="en-GB" sz="2000" dirty="0">
              <a:solidFill>
                <a:srgbClr val="115076"/>
              </a:solidFill>
            </a:endParaRPr>
          </a:p>
          <a:p>
            <a:r>
              <a:rPr lang="en-GB" sz="2000" dirty="0">
                <a:solidFill>
                  <a:srgbClr val="115076"/>
                </a:solidFill>
              </a:rPr>
              <a:t>Ciao,</a:t>
            </a:r>
          </a:p>
          <a:p>
            <a:r>
              <a:rPr lang="en-GB" sz="2000" dirty="0">
                <a:solidFill>
                  <a:srgbClr val="115076"/>
                </a:solidFill>
              </a:rPr>
              <a:t>Abdel</a:t>
            </a:r>
          </a:p>
        </p:txBody>
      </p:sp>
      <p:sp>
        <p:nvSpPr>
          <p:cNvPr id="2" name="TextBox 1">
            <a:extLst>
              <a:ext uri="{FF2B5EF4-FFF2-40B4-BE49-F238E27FC236}">
                <a16:creationId xmlns:a16="http://schemas.microsoft.com/office/drawing/2014/main" id="{B5D6183D-F4C4-4B54-86E6-5DFD3B2B4629}"/>
              </a:ext>
            </a:extLst>
          </p:cNvPr>
          <p:cNvSpPr txBox="1"/>
          <p:nvPr/>
        </p:nvSpPr>
        <p:spPr>
          <a:xfrm>
            <a:off x="10353084" y="2151273"/>
            <a:ext cx="1556836" cy="461665"/>
          </a:xfrm>
          <a:prstGeom prst="rect">
            <a:avLst/>
          </a:prstGeom>
          <a:noFill/>
        </p:spPr>
        <p:txBody>
          <a:bodyPr wrap="none" rtlCol="0">
            <a:spAutoFit/>
          </a:bodyPr>
          <a:lstStyle/>
          <a:p>
            <a:r>
              <a:rPr lang="en-GB" sz="2400" b="1" dirty="0">
                <a:solidFill>
                  <a:srgbClr val="EE6000"/>
                </a:solidFill>
              </a:rPr>
              <a:t>In English</a:t>
            </a:r>
          </a:p>
        </p:txBody>
      </p:sp>
      <p:pic>
        <p:nvPicPr>
          <p:cNvPr id="10" name="Picture 9" descr="background rectangle">
            <a:extLst>
              <a:ext uri="{FF2B5EF4-FFF2-40B4-BE49-F238E27FC236}">
                <a16:creationId xmlns:a16="http://schemas.microsoft.com/office/drawing/2014/main" id="{F96AB2E6-FB26-4041-B688-E6632CA539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0600847C-7983-4449-B723-1004A30D4AA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Life in a village</a:t>
            </a:r>
          </a:p>
        </p:txBody>
      </p:sp>
      <p:sp>
        <p:nvSpPr>
          <p:cNvPr id="12" name="Rounded Rectangle 46">
            <a:extLst>
              <a:ext uri="{FF2B5EF4-FFF2-40B4-BE49-F238E27FC236}">
                <a16:creationId xmlns:a16="http://schemas.microsoft.com/office/drawing/2014/main" id="{E2FC431C-8980-4193-B1FA-CD9D997B918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a:extLst>
              <a:ext uri="{FF2B5EF4-FFF2-40B4-BE49-F238E27FC236}">
                <a16:creationId xmlns:a16="http://schemas.microsoft.com/office/drawing/2014/main" id="{56763AB3-78A6-4C06-8A78-F46F22C4C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000" y="5134125"/>
            <a:ext cx="1260000" cy="1260000"/>
          </a:xfrm>
          <a:prstGeom prst="rect">
            <a:avLst/>
          </a:prstGeom>
        </p:spPr>
      </p:pic>
    </p:spTree>
    <p:extLst>
      <p:ext uri="{BB962C8B-B14F-4D97-AF65-F5344CB8AC3E}">
        <p14:creationId xmlns:p14="http://schemas.microsoft.com/office/powerpoint/2010/main" val="2591424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11" name="TextBox 10">
            <a:extLst>
              <a:ext uri="{FF2B5EF4-FFF2-40B4-BE49-F238E27FC236}">
                <a16:creationId xmlns:a16="http://schemas.microsoft.com/office/drawing/2014/main" id="{C53FAB25-A76D-4077-9DA0-139B72326E2D}"/>
              </a:ext>
            </a:extLst>
          </p:cNvPr>
          <p:cNvSpPr txBox="1"/>
          <p:nvPr/>
        </p:nvSpPr>
        <p:spPr>
          <a:xfrm>
            <a:off x="251152" y="1287661"/>
            <a:ext cx="8251676" cy="769441"/>
          </a:xfrm>
          <a:prstGeom prst="rect">
            <a:avLst/>
          </a:prstGeom>
          <a:noFill/>
        </p:spPr>
        <p:txBody>
          <a:bodyPr wrap="square" rtlCol="0">
            <a:spAutoFit/>
          </a:bodyPr>
          <a:lstStyle/>
          <a:p>
            <a:r>
              <a:rPr lang="en-GB" sz="2200" dirty="0">
                <a:solidFill>
                  <a:srgbClr val="115076"/>
                </a:solidFill>
              </a:rPr>
              <a:t>Tu arrives dans </a:t>
            </a:r>
            <a:r>
              <a:rPr lang="en-GB" sz="2200" dirty="0" err="1">
                <a:solidFill>
                  <a:srgbClr val="115076"/>
                </a:solidFill>
              </a:rPr>
              <a:t>une</a:t>
            </a:r>
            <a:r>
              <a:rPr lang="en-GB" sz="2200" dirty="0">
                <a:solidFill>
                  <a:srgbClr val="115076"/>
                </a:solidFill>
              </a:rPr>
              <a:t> </a:t>
            </a:r>
            <a:r>
              <a:rPr lang="en-GB" sz="2200" dirty="0" err="1">
                <a:solidFill>
                  <a:srgbClr val="115076"/>
                </a:solidFill>
              </a:rPr>
              <a:t>ville</a:t>
            </a:r>
            <a:r>
              <a:rPr lang="en-GB" sz="2200" dirty="0">
                <a:solidFill>
                  <a:srgbClr val="115076"/>
                </a:solidFill>
              </a:rPr>
              <a:t> à </a:t>
            </a:r>
            <a:r>
              <a:rPr lang="en-GB" sz="2200" dirty="0" err="1">
                <a:solidFill>
                  <a:srgbClr val="115076"/>
                </a:solidFill>
              </a:rPr>
              <a:t>l’étranger</a:t>
            </a:r>
            <a:r>
              <a:rPr lang="en-GB" sz="2200" dirty="0">
                <a:solidFill>
                  <a:srgbClr val="115076"/>
                </a:solidFill>
              </a:rPr>
              <a:t>.</a:t>
            </a:r>
          </a:p>
          <a:p>
            <a:r>
              <a:rPr lang="en-GB" sz="2200" dirty="0" err="1">
                <a:solidFill>
                  <a:srgbClr val="115076"/>
                </a:solidFill>
              </a:rPr>
              <a:t>Fais</a:t>
            </a:r>
            <a:r>
              <a:rPr lang="en-GB" sz="2200" dirty="0">
                <a:solidFill>
                  <a:srgbClr val="115076"/>
                </a:solidFill>
              </a:rPr>
              <a:t> des questions et </a:t>
            </a:r>
            <a:r>
              <a:rPr lang="en-GB" sz="2200" dirty="0" err="1">
                <a:solidFill>
                  <a:srgbClr val="115076"/>
                </a:solidFill>
              </a:rPr>
              <a:t>parle</a:t>
            </a:r>
            <a:r>
              <a:rPr lang="en-GB" sz="2200" dirty="0">
                <a:solidFill>
                  <a:srgbClr val="115076"/>
                </a:solidFill>
              </a:rPr>
              <a:t> avec un(e) </a:t>
            </a:r>
            <a:r>
              <a:rPr lang="en-GB" sz="2200" dirty="0" err="1">
                <a:solidFill>
                  <a:srgbClr val="115076"/>
                </a:solidFill>
              </a:rPr>
              <a:t>partenaire</a:t>
            </a:r>
            <a:r>
              <a:rPr lang="en-GB" sz="2200" dirty="0">
                <a:solidFill>
                  <a:srgbClr val="115076"/>
                </a:solidFill>
              </a:rPr>
              <a:t>.</a:t>
            </a:r>
          </a:p>
        </p:txBody>
      </p:sp>
      <p:sp>
        <p:nvSpPr>
          <p:cNvPr id="12" name="TextBox 11">
            <a:extLst>
              <a:ext uri="{FF2B5EF4-FFF2-40B4-BE49-F238E27FC236}">
                <a16:creationId xmlns:a16="http://schemas.microsoft.com/office/drawing/2014/main" id="{27623CC9-F902-445B-A8EB-D569F68764C4}"/>
              </a:ext>
            </a:extLst>
          </p:cNvPr>
          <p:cNvSpPr txBox="1"/>
          <p:nvPr/>
        </p:nvSpPr>
        <p:spPr>
          <a:xfrm>
            <a:off x="7603666" y="923058"/>
            <a:ext cx="4320000" cy="2246769"/>
          </a:xfrm>
          <a:prstGeom prst="rect">
            <a:avLst/>
          </a:prstGeom>
          <a:noFill/>
          <a:ln>
            <a:solidFill>
              <a:srgbClr val="115076"/>
            </a:solidFill>
          </a:ln>
        </p:spPr>
        <p:txBody>
          <a:bodyPr wrap="square" rtlCol="0">
            <a:spAutoFit/>
          </a:bodyPr>
          <a:lstStyle/>
          <a:p>
            <a:r>
              <a:rPr lang="en-GB" sz="2000" b="1" dirty="0" err="1">
                <a:solidFill>
                  <a:srgbClr val="115076"/>
                </a:solidFill>
              </a:rPr>
              <a:t>Exemple</a:t>
            </a:r>
            <a:r>
              <a:rPr lang="en-GB" sz="2000" b="1" dirty="0">
                <a:solidFill>
                  <a:srgbClr val="115076"/>
                </a:solidFill>
              </a:rPr>
              <a:t>:</a:t>
            </a:r>
          </a:p>
          <a:p>
            <a:endParaRPr lang="en-GB" sz="2000" dirty="0">
              <a:solidFill>
                <a:srgbClr val="115076"/>
              </a:solidFill>
            </a:endParaRPr>
          </a:p>
          <a:p>
            <a:r>
              <a:rPr lang="en-GB" sz="2000" dirty="0">
                <a:solidFill>
                  <a:srgbClr val="115076"/>
                </a:solidFill>
              </a:rPr>
              <a:t>A: Il y a </a:t>
            </a:r>
            <a:r>
              <a:rPr lang="en-GB" sz="2000" dirty="0" err="1">
                <a:solidFill>
                  <a:srgbClr val="115076"/>
                </a:solidFill>
              </a:rPr>
              <a:t>une</a:t>
            </a:r>
            <a:r>
              <a:rPr lang="en-GB" sz="2000" dirty="0">
                <a:solidFill>
                  <a:srgbClr val="115076"/>
                </a:solidFill>
              </a:rPr>
              <a:t> poste </a:t>
            </a:r>
            <a:r>
              <a:rPr lang="en-GB" sz="2000" dirty="0" err="1">
                <a:solidFill>
                  <a:srgbClr val="115076"/>
                </a:solidFill>
              </a:rPr>
              <a:t>ici</a:t>
            </a:r>
            <a:r>
              <a:rPr lang="en-GB" sz="2000" dirty="0">
                <a:solidFill>
                  <a:srgbClr val="115076"/>
                </a:solidFill>
              </a:rPr>
              <a:t> ?</a:t>
            </a:r>
          </a:p>
          <a:p>
            <a:r>
              <a:rPr lang="en-GB" sz="2000" b="1" dirty="0">
                <a:solidFill>
                  <a:srgbClr val="115076"/>
                </a:solidFill>
              </a:rPr>
              <a:t>B: </a:t>
            </a:r>
            <a:r>
              <a:rPr lang="en-GB" sz="2000" b="1" dirty="0" err="1">
                <a:solidFill>
                  <a:srgbClr val="115076"/>
                </a:solidFill>
              </a:rPr>
              <a:t>Oui</a:t>
            </a:r>
            <a:r>
              <a:rPr lang="en-GB" sz="2000" b="1" dirty="0">
                <a:solidFill>
                  <a:srgbClr val="115076"/>
                </a:solidFill>
              </a:rPr>
              <a:t>, </a:t>
            </a:r>
            <a:r>
              <a:rPr lang="en-GB" sz="2000" b="1" dirty="0" err="1">
                <a:solidFill>
                  <a:srgbClr val="115076"/>
                </a:solidFill>
              </a:rPr>
              <a:t>il</a:t>
            </a:r>
            <a:r>
              <a:rPr lang="en-GB" sz="2000" b="1" dirty="0">
                <a:solidFill>
                  <a:srgbClr val="115076"/>
                </a:solidFill>
              </a:rPr>
              <a:t> y a </a:t>
            </a:r>
            <a:r>
              <a:rPr lang="en-GB" sz="2000" b="1" dirty="0" err="1">
                <a:solidFill>
                  <a:srgbClr val="115076"/>
                </a:solidFill>
              </a:rPr>
              <a:t>une</a:t>
            </a:r>
            <a:r>
              <a:rPr lang="en-GB" sz="2000" b="1" dirty="0">
                <a:solidFill>
                  <a:srgbClr val="115076"/>
                </a:solidFill>
              </a:rPr>
              <a:t> poste entre le </a:t>
            </a:r>
            <a:r>
              <a:rPr lang="en-GB" sz="2000" b="1" dirty="0" err="1">
                <a:solidFill>
                  <a:srgbClr val="115076"/>
                </a:solidFill>
              </a:rPr>
              <a:t>magasin</a:t>
            </a:r>
            <a:r>
              <a:rPr lang="en-GB" sz="2000" b="1" dirty="0">
                <a:solidFill>
                  <a:srgbClr val="115076"/>
                </a:solidFill>
              </a:rPr>
              <a:t> et le parc.</a:t>
            </a:r>
          </a:p>
          <a:p>
            <a:r>
              <a:rPr lang="en-GB" sz="2000" dirty="0">
                <a:solidFill>
                  <a:srgbClr val="115076"/>
                </a:solidFill>
              </a:rPr>
              <a:t>A: Il y a </a:t>
            </a:r>
            <a:r>
              <a:rPr lang="en-GB" sz="2000" dirty="0" err="1">
                <a:solidFill>
                  <a:srgbClr val="115076"/>
                </a:solidFill>
              </a:rPr>
              <a:t>une</a:t>
            </a:r>
            <a:r>
              <a:rPr lang="en-GB" sz="2000" dirty="0">
                <a:solidFill>
                  <a:srgbClr val="115076"/>
                </a:solidFill>
              </a:rPr>
              <a:t> rue Moulin </a:t>
            </a:r>
            <a:r>
              <a:rPr lang="en-GB" sz="2000" dirty="0" err="1">
                <a:solidFill>
                  <a:srgbClr val="115076"/>
                </a:solidFill>
              </a:rPr>
              <a:t>ici</a:t>
            </a:r>
            <a:r>
              <a:rPr lang="en-GB" sz="2000" dirty="0">
                <a:solidFill>
                  <a:srgbClr val="115076"/>
                </a:solidFill>
              </a:rPr>
              <a:t> ?</a:t>
            </a:r>
          </a:p>
          <a:p>
            <a:r>
              <a:rPr lang="en-GB" sz="2000" b="1" dirty="0">
                <a:solidFill>
                  <a:srgbClr val="115076"/>
                </a:solidFill>
              </a:rPr>
              <a:t>B: Non, </a:t>
            </a:r>
            <a:r>
              <a:rPr lang="en-GB" sz="2000" b="1" dirty="0" err="1">
                <a:solidFill>
                  <a:srgbClr val="115076"/>
                </a:solidFill>
              </a:rPr>
              <a:t>il</a:t>
            </a:r>
            <a:r>
              <a:rPr lang="en-GB" sz="2000" b="1" dirty="0">
                <a:solidFill>
                  <a:srgbClr val="115076"/>
                </a:solidFill>
              </a:rPr>
              <a:t> </a:t>
            </a:r>
            <a:r>
              <a:rPr lang="en-GB" sz="2000" b="1" dirty="0" err="1">
                <a:solidFill>
                  <a:srgbClr val="115076"/>
                </a:solidFill>
              </a:rPr>
              <a:t>n’y</a:t>
            </a:r>
            <a:r>
              <a:rPr lang="en-GB" sz="2000" b="1" dirty="0">
                <a:solidFill>
                  <a:srgbClr val="115076"/>
                </a:solidFill>
              </a:rPr>
              <a:t> a pas de rue Moulin.</a:t>
            </a:r>
          </a:p>
        </p:txBody>
      </p:sp>
      <p:pic>
        <p:nvPicPr>
          <p:cNvPr id="13" name="Picture 22" descr="Horizontal Road Clipart">
            <a:extLst>
              <a:ext uri="{FF2B5EF4-FFF2-40B4-BE49-F238E27FC236}">
                <a16:creationId xmlns:a16="http://schemas.microsoft.com/office/drawing/2014/main" id="{B7D7BA84-A89D-4FB6-80CA-D8582F51D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2" y="5249885"/>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orizontal Road Clipart">
            <a:extLst>
              <a:ext uri="{FF2B5EF4-FFF2-40B4-BE49-F238E27FC236}">
                <a16:creationId xmlns:a16="http://schemas.microsoft.com/office/drawing/2014/main" id="{76F37FDD-2A57-4B5F-A4E2-C428B0660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2" y="2873480"/>
            <a:ext cx="4320000" cy="5497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Horizontal Road Clipart">
            <a:extLst>
              <a:ext uri="{FF2B5EF4-FFF2-40B4-BE49-F238E27FC236}">
                <a16:creationId xmlns:a16="http://schemas.microsoft.com/office/drawing/2014/main" id="{37085A50-D3F4-4A9B-BD93-F96DAD2E24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218419">
            <a:off x="-978305" y="3973303"/>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orizontal Road Clipart">
            <a:extLst>
              <a:ext uri="{FF2B5EF4-FFF2-40B4-BE49-F238E27FC236}">
                <a16:creationId xmlns:a16="http://schemas.microsoft.com/office/drawing/2014/main" id="{A48A1285-E032-4EE9-901E-51ED46A696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714442">
            <a:off x="4114128" y="3979756"/>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Office Clipart Government Office - Post Office Png , Transparent ">
            <a:extLst>
              <a:ext uri="{FF2B5EF4-FFF2-40B4-BE49-F238E27FC236}">
                <a16:creationId xmlns:a16="http://schemas.microsoft.com/office/drawing/2014/main" id="{9D051AEA-B5F9-4584-9B20-0BBECFAED1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323" y="3787153"/>
            <a:ext cx="1720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mall store icon">
            <a:extLst>
              <a:ext uri="{FF2B5EF4-FFF2-40B4-BE49-F238E27FC236}">
                <a16:creationId xmlns:a16="http://schemas.microsoft.com/office/drawing/2014/main" id="{A017A157-1334-43B8-8551-8573536DEE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8302" y="4086334"/>
            <a:ext cx="144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Best Park Clipart">
            <a:extLst>
              <a:ext uri="{FF2B5EF4-FFF2-40B4-BE49-F238E27FC236}">
                <a16:creationId xmlns:a16="http://schemas.microsoft.com/office/drawing/2014/main" id="{EE37B5FF-AAC8-459D-B07B-2DED20AB8C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3053" y="4086334"/>
            <a:ext cx="1440000" cy="10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e 19">
            <a:extLst>
              <a:ext uri="{FF2B5EF4-FFF2-40B4-BE49-F238E27FC236}">
                <a16:creationId xmlns:a16="http://schemas.microsoft.com/office/drawing/2014/main" id="{06F9BB80-8BB9-428C-96EE-7B132C08F864}"/>
              </a:ext>
            </a:extLst>
          </p:cNvPr>
          <p:cNvGraphicFramePr>
            <a:graphicFrameLocks noGrp="1"/>
          </p:cNvGraphicFramePr>
          <p:nvPr>
            <p:extLst>
              <p:ext uri="{D42A27DB-BD31-4B8C-83A1-F6EECF244321}">
                <p14:modId xmlns:p14="http://schemas.microsoft.com/office/powerpoint/2010/main" val="4200315146"/>
              </p:ext>
            </p:extLst>
          </p:nvPr>
        </p:nvGraphicFramePr>
        <p:xfrm>
          <a:off x="7603666" y="3373842"/>
          <a:ext cx="4320000" cy="25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1800000">
                <a:tc>
                  <a:txBody>
                    <a:bodyPr/>
                    <a:lstStyle/>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1" name="Picture 20">
            <a:extLst>
              <a:ext uri="{FF2B5EF4-FFF2-40B4-BE49-F238E27FC236}">
                <a16:creationId xmlns:a16="http://schemas.microsoft.com/office/drawing/2014/main" id="{9D0DB0B1-4B7D-4178-B69D-B9F2DC5FC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3057" y="3373842"/>
            <a:ext cx="525176" cy="720000"/>
          </a:xfrm>
          <a:prstGeom prst="rect">
            <a:avLst/>
          </a:prstGeom>
        </p:spPr>
      </p:pic>
      <p:pic>
        <p:nvPicPr>
          <p:cNvPr id="23" name="Picture 22" descr="Street Clip Art Free">
            <a:extLst>
              <a:ext uri="{FF2B5EF4-FFF2-40B4-BE49-F238E27FC236}">
                <a16:creationId xmlns:a16="http://schemas.microsoft.com/office/drawing/2014/main" id="{DCA75F12-53B5-42F0-8890-4BB55579E93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4616" y="4301435"/>
            <a:ext cx="1440000" cy="1440000"/>
          </a:xfrm>
          <a:prstGeom prst="rect">
            <a:avLst/>
          </a:prstGeom>
          <a:noFill/>
        </p:spPr>
      </p:pic>
      <p:sp>
        <p:nvSpPr>
          <p:cNvPr id="24" name="TextBox 23">
            <a:extLst>
              <a:ext uri="{FF2B5EF4-FFF2-40B4-BE49-F238E27FC236}">
                <a16:creationId xmlns:a16="http://schemas.microsoft.com/office/drawing/2014/main" id="{B09C952F-289F-4DD2-92AA-8057CF554163}"/>
              </a:ext>
            </a:extLst>
          </p:cNvPr>
          <p:cNvSpPr txBox="1"/>
          <p:nvPr/>
        </p:nvSpPr>
        <p:spPr>
          <a:xfrm>
            <a:off x="9918080" y="5350225"/>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MOULIN</a:t>
            </a:r>
          </a:p>
        </p:txBody>
      </p:sp>
      <p:pic>
        <p:nvPicPr>
          <p:cNvPr id="43016" name="Picture 8" descr="School Education College Clip art - academi png download - 512*512 - Free Transparent School png Download.">
            <a:extLst>
              <a:ext uri="{FF2B5EF4-FFF2-40B4-BE49-F238E27FC236}">
                <a16:creationId xmlns:a16="http://schemas.microsoft.com/office/drawing/2014/main" id="{CB9CB215-E1AC-436A-A725-573F0F422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0249" y="4209873"/>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4F07C43-2DBD-4BB9-9131-AB0AE141AE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86" y="2449827"/>
            <a:ext cx="691200" cy="720000"/>
          </a:xfrm>
          <a:prstGeom prst="rect">
            <a:avLst/>
          </a:prstGeom>
          <a:ln>
            <a:solidFill>
              <a:srgbClr val="115076"/>
            </a:solidFill>
          </a:ln>
        </p:spPr>
      </p:pic>
      <p:pic>
        <p:nvPicPr>
          <p:cNvPr id="22" name="Picture 21" descr="background rectangle">
            <a:extLst>
              <a:ext uri="{FF2B5EF4-FFF2-40B4-BE49-F238E27FC236}">
                <a16:creationId xmlns:a16="http://schemas.microsoft.com/office/drawing/2014/main" id="{C2E815AE-29FF-4AA3-BF8A-3FB8E089997D}"/>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61AAC45A-E0DA-4452-BCD6-41DAC06C8DF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en français !</a:t>
            </a:r>
            <a:endParaRPr lang="en-GB" sz="3600" b="1" dirty="0">
              <a:solidFill>
                <a:schemeClr val="bg1"/>
              </a:solidFill>
            </a:endParaRPr>
          </a:p>
        </p:txBody>
      </p:sp>
      <p:sp>
        <p:nvSpPr>
          <p:cNvPr id="27" name="Rounded Rectangle 46">
            <a:extLst>
              <a:ext uri="{FF2B5EF4-FFF2-40B4-BE49-F238E27FC236}">
                <a16:creationId xmlns:a16="http://schemas.microsoft.com/office/drawing/2014/main" id="{D232E367-C9AA-439B-AB2A-FD8A1021948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676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A : questions</a:t>
            </a:r>
          </a:p>
        </p:txBody>
      </p:sp>
      <p:sp>
        <p:nvSpPr>
          <p:cNvPr id="3" name="TextBox 2">
            <a:extLst>
              <a:ext uri="{FF2B5EF4-FFF2-40B4-BE49-F238E27FC236}">
                <a16:creationId xmlns:a16="http://schemas.microsoft.com/office/drawing/2014/main" id="{ECF9164A-B0E2-4810-9F21-6F8EE1D6234F}"/>
              </a:ext>
            </a:extLst>
          </p:cNvPr>
          <p:cNvSpPr txBox="1"/>
          <p:nvPr/>
        </p:nvSpPr>
        <p:spPr>
          <a:xfrm>
            <a:off x="59340" y="1314451"/>
            <a:ext cx="11449037" cy="461665"/>
          </a:xfrm>
          <a:prstGeom prst="rect">
            <a:avLst/>
          </a:prstGeom>
          <a:noFill/>
        </p:spPr>
        <p:txBody>
          <a:bodyPr wrap="square" rtlCol="0">
            <a:spAutoFit/>
          </a:bodyPr>
          <a:lstStyle/>
          <a:p>
            <a:r>
              <a:rPr lang="en-GB" sz="2400" b="1" dirty="0" err="1">
                <a:solidFill>
                  <a:srgbClr val="115076"/>
                </a:solidFill>
              </a:rPr>
              <a:t>Fais</a:t>
            </a:r>
            <a:r>
              <a:rPr lang="en-GB" sz="2400" b="1" dirty="0">
                <a:solidFill>
                  <a:srgbClr val="115076"/>
                </a:solidFill>
              </a:rPr>
              <a:t> des questions et </a:t>
            </a:r>
            <a:r>
              <a:rPr lang="en-GB" sz="2400" b="1" dirty="0" err="1">
                <a:solidFill>
                  <a:srgbClr val="115076"/>
                </a:solidFill>
              </a:rPr>
              <a:t>parle</a:t>
            </a:r>
            <a:r>
              <a:rPr lang="en-GB" sz="2400" b="1" dirty="0">
                <a:solidFill>
                  <a:srgbClr val="115076"/>
                </a:solidFill>
              </a:rPr>
              <a:t> avec un </a:t>
            </a:r>
            <a:r>
              <a:rPr lang="en-GB" sz="2400" b="1" dirty="0" err="1">
                <a:solidFill>
                  <a:srgbClr val="115076"/>
                </a:solidFill>
              </a:rPr>
              <a:t>ou</a:t>
            </a:r>
            <a:r>
              <a:rPr lang="en-GB" sz="2400" b="1" dirty="0">
                <a:solidFill>
                  <a:srgbClr val="115076"/>
                </a:solidFill>
              </a:rPr>
              <a:t> </a:t>
            </a:r>
            <a:r>
              <a:rPr lang="en-GB" sz="2400" b="1" dirty="0" err="1">
                <a:solidFill>
                  <a:srgbClr val="115076"/>
                </a:solidFill>
              </a:rPr>
              <a:t>une</a:t>
            </a:r>
            <a:r>
              <a:rPr lang="en-GB" sz="2400" b="1" dirty="0">
                <a:solidFill>
                  <a:srgbClr val="115076"/>
                </a:solidFill>
              </a:rPr>
              <a:t> </a:t>
            </a:r>
            <a:r>
              <a:rPr lang="en-GB" sz="2400" b="1" dirty="0" err="1">
                <a:solidFill>
                  <a:srgbClr val="115076"/>
                </a:solidFill>
              </a:rPr>
              <a:t>partenaire</a:t>
            </a:r>
            <a:r>
              <a:rPr lang="en-GB" sz="2400" b="1" dirty="0">
                <a:solidFill>
                  <a:srgbClr val="115076"/>
                </a:solidFill>
              </a:rPr>
              <a:t>.</a:t>
            </a:r>
          </a:p>
        </p:txBody>
      </p:sp>
      <p:graphicFrame>
        <p:nvGraphicFramePr>
          <p:cNvPr id="10" name="Table 9">
            <a:extLst>
              <a:ext uri="{FF2B5EF4-FFF2-40B4-BE49-F238E27FC236}">
                <a16:creationId xmlns:a16="http://schemas.microsoft.com/office/drawing/2014/main" id="{B3A41D69-0A34-4A69-94E1-D47C66146509}"/>
              </a:ext>
            </a:extLst>
          </p:cNvPr>
          <p:cNvGraphicFramePr>
            <a:graphicFrameLocks noGrp="1"/>
          </p:cNvGraphicFramePr>
          <p:nvPr>
            <p:extLst>
              <p:ext uri="{D42A27DB-BD31-4B8C-83A1-F6EECF244321}">
                <p14:modId xmlns:p14="http://schemas.microsoft.com/office/powerpoint/2010/main" val="2617871016"/>
              </p:ext>
            </p:extLst>
          </p:nvPr>
        </p:nvGraphicFramePr>
        <p:xfrm>
          <a:off x="203200" y="1926573"/>
          <a:ext cx="10800000" cy="4114800"/>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1957929132"/>
                    </a:ext>
                  </a:extLst>
                </a:gridCol>
                <a:gridCol w="3600000">
                  <a:extLst>
                    <a:ext uri="{9D8B030D-6E8A-4147-A177-3AD203B41FA5}">
                      <a16:colId xmlns:a16="http://schemas.microsoft.com/office/drawing/2014/main" val="2604259210"/>
                    </a:ext>
                  </a:extLst>
                </a:gridCol>
                <a:gridCol w="3600000">
                  <a:extLst>
                    <a:ext uri="{9D8B030D-6E8A-4147-A177-3AD203B41FA5}">
                      <a16:colId xmlns:a16="http://schemas.microsoft.com/office/drawing/2014/main" val="2963285713"/>
                    </a:ext>
                  </a:extLst>
                </a:gridCol>
              </a:tblGrid>
              <a:tr h="370840">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a:t>
                      </a:r>
                      <a:r>
                        <a:rPr lang="en-GB" sz="2400" b="1" dirty="0">
                          <a:solidFill>
                            <a:srgbClr val="115076"/>
                          </a:solidFill>
                        </a:rPr>
                        <a:t>(</a:t>
                      </a:r>
                      <a:r>
                        <a:rPr lang="en-US" sz="2400" b="1" dirty="0">
                          <a:solidFill>
                            <a:srgbClr val="115076"/>
                          </a:solidFill>
                          <a:latin typeface="Century Gothic" panose="020B0502020202020204" pitchFamily="34" charset="0"/>
                        </a:rPr>
                        <a:t>✖) ( ?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tcPr>
                </a:tc>
                <a:tc>
                  <a:txBody>
                    <a:bodyPr/>
                    <a:lstStyle/>
                    <a:p>
                      <a:pPr algn="ctr"/>
                      <a:r>
                        <a:rPr lang="en-GB" sz="2400" b="1" dirty="0" err="1">
                          <a:solidFill>
                            <a:srgbClr val="115076"/>
                          </a:solidFill>
                        </a:rPr>
                        <a:t>où</a:t>
                      </a:r>
                      <a:r>
                        <a:rPr lang="en-GB" sz="2400" b="1" dirty="0">
                          <a:solidFill>
                            <a:srgbClr val="115076"/>
                          </a:solidFill>
                        </a:rPr>
                        <a:t> ?</a:t>
                      </a:r>
                    </a:p>
                  </a:txBody>
                  <a:tcPr anchor="ctr"/>
                </a:tc>
                <a:extLst>
                  <a:ext uri="{0D108BD9-81ED-4DB2-BD59-A6C34878D82A}">
                    <a16:rowId xmlns:a16="http://schemas.microsoft.com/office/drawing/2014/main" val="1403100065"/>
                  </a:ext>
                </a:extLst>
              </a:tr>
              <a:tr h="370840">
                <a:tc>
                  <a:txBody>
                    <a:bodyPr/>
                    <a:lstStyle/>
                    <a:p>
                      <a:r>
                        <a:rPr lang="en-GB" sz="2400" dirty="0">
                          <a:solidFill>
                            <a:srgbClr val="115076"/>
                          </a:solidFill>
                        </a:rPr>
                        <a:t>un </a:t>
                      </a:r>
                      <a:r>
                        <a:rPr lang="en-GB" sz="2400" dirty="0" err="1">
                          <a:solidFill>
                            <a:srgbClr val="115076"/>
                          </a:solidFill>
                        </a:rPr>
                        <a:t>aéroport</a:t>
                      </a:r>
                      <a:endParaRPr lang="en-GB" sz="2400" dirty="0">
                        <a:solidFill>
                          <a:srgbClr val="115076"/>
                        </a:solidFill>
                      </a:endParaRPr>
                    </a:p>
                  </a:txBody>
                  <a:tcPr>
                    <a:lnT w="12700" cap="flat" cmpd="sng" algn="ctr">
                      <a:solidFill>
                        <a:srgbClr val="115076"/>
                      </a:solidFill>
                      <a:prstDash val="solid"/>
                      <a:round/>
                      <a:headEnd type="none" w="med" len="med"/>
                      <a:tailEnd type="none" w="med" len="med"/>
                    </a:lnT>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409289879"/>
                  </a:ext>
                </a:extLst>
              </a:tr>
              <a:tr h="370840">
                <a:tc>
                  <a:txBody>
                    <a:bodyPr/>
                    <a:lstStyle/>
                    <a:p>
                      <a:r>
                        <a:rPr lang="en-GB" sz="2400" dirty="0">
                          <a:solidFill>
                            <a:srgbClr val="115076"/>
                          </a:solidFill>
                        </a:rPr>
                        <a:t>un café</a:t>
                      </a: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44963101"/>
                  </a:ext>
                </a:extLst>
              </a:tr>
              <a:tr h="370840">
                <a:tc>
                  <a:txBody>
                    <a:bodyPr/>
                    <a:lstStyle/>
                    <a:p>
                      <a:r>
                        <a:rPr lang="en-GB" sz="2400" dirty="0">
                          <a:solidFill>
                            <a:srgbClr val="115076"/>
                          </a:solidFill>
                        </a:rPr>
                        <a:t>un </a:t>
                      </a:r>
                      <a:r>
                        <a:rPr lang="en-GB" sz="2400" dirty="0" err="1">
                          <a:solidFill>
                            <a:srgbClr val="115076"/>
                          </a:solidFill>
                        </a:rPr>
                        <a:t>cinéma</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256020178"/>
                  </a:ext>
                </a:extLst>
              </a:tr>
              <a:tr h="370840">
                <a:tc>
                  <a:txBody>
                    <a:bodyPr/>
                    <a:lstStyle/>
                    <a:p>
                      <a:r>
                        <a:rPr lang="en-GB" sz="2400" dirty="0">
                          <a:solidFill>
                            <a:srgbClr val="115076"/>
                          </a:solidFill>
                        </a:rPr>
                        <a:t>un </a:t>
                      </a:r>
                      <a:r>
                        <a:rPr lang="en-GB" sz="2400" dirty="0" err="1">
                          <a:solidFill>
                            <a:srgbClr val="115076"/>
                          </a:solidFill>
                        </a:rPr>
                        <a:t>hôtel</a:t>
                      </a:r>
                      <a:endParaRPr lang="en-GB" sz="2400" dirty="0">
                        <a:solidFill>
                          <a:srgbClr val="115076"/>
                        </a:solidFill>
                      </a:endParaRPr>
                    </a:p>
                  </a:txBody>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848984876"/>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île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78961620"/>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plage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906947869"/>
                  </a:ext>
                </a:extLst>
              </a:tr>
              <a:tr h="370840">
                <a:tc>
                  <a:txBody>
                    <a:bodyPr/>
                    <a:lstStyle/>
                    <a:p>
                      <a:r>
                        <a:rPr lang="en-GB" sz="2400" dirty="0" err="1">
                          <a:solidFill>
                            <a:srgbClr val="115076"/>
                          </a:solidFill>
                        </a:rPr>
                        <a:t>une</a:t>
                      </a:r>
                      <a:r>
                        <a:rPr lang="en-GB" sz="2400" dirty="0">
                          <a:solidFill>
                            <a:srgbClr val="115076"/>
                          </a:solidFill>
                        </a:rPr>
                        <a:t> rue Pasteur</a:t>
                      </a: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07136194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une</a:t>
                      </a:r>
                      <a:r>
                        <a:rPr lang="en-GB" sz="2400" dirty="0">
                          <a:solidFill>
                            <a:srgbClr val="115076"/>
                          </a:solidFill>
                        </a:rPr>
                        <a:t> </a:t>
                      </a:r>
                      <a:r>
                        <a:rPr lang="en-GB" sz="2400" dirty="0" err="1">
                          <a:solidFill>
                            <a:srgbClr val="115076"/>
                          </a:solidFill>
                        </a:rPr>
                        <a:t>université</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422882678"/>
                  </a:ext>
                </a:extLst>
              </a:tr>
            </a:tbl>
          </a:graphicData>
        </a:graphic>
      </p:graphicFrame>
      <p:pic>
        <p:nvPicPr>
          <p:cNvPr id="7" name="Picture 6" descr="background rectangle">
            <a:extLst>
              <a:ext uri="{FF2B5EF4-FFF2-40B4-BE49-F238E27FC236}">
                <a16:creationId xmlns:a16="http://schemas.microsoft.com/office/drawing/2014/main" id="{94E17A6B-8AF9-48A9-A438-475547810C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4BCE09B5-16D9-41EE-9DFA-162C15E8072B}"/>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A : questions</a:t>
            </a:r>
          </a:p>
        </p:txBody>
      </p:sp>
      <p:sp>
        <p:nvSpPr>
          <p:cNvPr id="11" name="Rounded Rectangle 46">
            <a:extLst>
              <a:ext uri="{FF2B5EF4-FFF2-40B4-BE49-F238E27FC236}">
                <a16:creationId xmlns:a16="http://schemas.microsoft.com/office/drawing/2014/main" id="{7D8E8741-2207-42EB-8E52-FDD8B003EBB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7264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A : </a:t>
            </a:r>
            <a:r>
              <a:rPr lang="en-GB" sz="3600" b="1" dirty="0" err="1">
                <a:solidFill>
                  <a:schemeClr val="bg1"/>
                </a:solidFill>
              </a:rPr>
              <a:t>réponses</a:t>
            </a:r>
            <a:endParaRPr lang="en-GB" sz="3600" b="1" dirty="0">
              <a:solidFill>
                <a:schemeClr val="bg1"/>
              </a:solidFill>
            </a:endParaRPr>
          </a:p>
        </p:txBody>
      </p:sp>
      <p:pic>
        <p:nvPicPr>
          <p:cNvPr id="7" name="Picture 22" descr="Horizontal Road Clipart">
            <a:extLst>
              <a:ext uri="{FF2B5EF4-FFF2-40B4-BE49-F238E27FC236}">
                <a16:creationId xmlns:a16="http://schemas.microsoft.com/office/drawing/2014/main" id="{5D09A98B-5374-409A-8981-332B55F69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2" y="5249885"/>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cinema cartoon&quot;">
            <a:extLst>
              <a:ext uri="{FF2B5EF4-FFF2-40B4-BE49-F238E27FC236}">
                <a16:creationId xmlns:a16="http://schemas.microsoft.com/office/drawing/2014/main" id="{122D6D9E-3442-49CA-B3CA-A27D9F1F11A0}"/>
              </a:ext>
            </a:extLst>
          </p:cNvPr>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68531" y="3753507"/>
            <a:ext cx="1439545" cy="1439545"/>
          </a:xfrm>
          <a:prstGeom prst="rect">
            <a:avLst/>
          </a:prstGeom>
          <a:noFill/>
        </p:spPr>
      </p:pic>
      <p:pic>
        <p:nvPicPr>
          <p:cNvPr id="11" name="Picture 10">
            <a:extLst>
              <a:ext uri="{FF2B5EF4-FFF2-40B4-BE49-F238E27FC236}">
                <a16:creationId xmlns:a16="http://schemas.microsoft.com/office/drawing/2014/main" id="{6B511306-AAB1-4BAA-8005-87C0D9E69F1B}"/>
              </a:ext>
            </a:extLst>
          </p:cNvPr>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25526" y="3810340"/>
            <a:ext cx="1698625" cy="1439545"/>
          </a:xfrm>
          <a:prstGeom prst="rect">
            <a:avLst/>
          </a:prstGeom>
        </p:spPr>
      </p:pic>
      <p:pic>
        <p:nvPicPr>
          <p:cNvPr id="12" name="Picture 11">
            <a:extLst>
              <a:ext uri="{FF2B5EF4-FFF2-40B4-BE49-F238E27FC236}">
                <a16:creationId xmlns:a16="http://schemas.microsoft.com/office/drawing/2014/main" id="{8C138042-4A86-4DA6-A1AA-C06FB0D1FC6C}"/>
              </a:ext>
            </a:extLst>
          </p:cNvPr>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2456" y="3810341"/>
            <a:ext cx="1698625" cy="1439545"/>
          </a:xfrm>
          <a:prstGeom prst="rect">
            <a:avLst/>
          </a:prstGeom>
        </p:spPr>
      </p:pic>
      <p:pic>
        <p:nvPicPr>
          <p:cNvPr id="13" name="Picture 22" descr="Horizontal Road Clipart">
            <a:extLst>
              <a:ext uri="{FF2B5EF4-FFF2-40B4-BE49-F238E27FC236}">
                <a16:creationId xmlns:a16="http://schemas.microsoft.com/office/drawing/2014/main" id="{83D1B142-B949-4752-BDEF-3D796660B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2" y="2873480"/>
            <a:ext cx="4320000" cy="54974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F692E43-7390-4507-B018-720F6A75D93A}"/>
              </a:ext>
            </a:extLst>
          </p:cNvPr>
          <p:cNvGrpSpPr/>
          <p:nvPr/>
        </p:nvGrpSpPr>
        <p:grpSpPr>
          <a:xfrm>
            <a:off x="4021622" y="1334930"/>
            <a:ext cx="1079500" cy="1421766"/>
            <a:chOff x="0" y="0"/>
            <a:chExt cx="2160000" cy="2501560"/>
          </a:xfrm>
        </p:grpSpPr>
        <p:pic>
          <p:nvPicPr>
            <p:cNvPr id="15" name="Picture 14" descr="Search results search results for college pictures graphics clip art">
              <a:extLst>
                <a:ext uri="{FF2B5EF4-FFF2-40B4-BE49-F238E27FC236}">
                  <a16:creationId xmlns:a16="http://schemas.microsoft.com/office/drawing/2014/main" id="{D13E1F23-8CCA-4F16-ADCF-4F5D33675F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20417"/>
              <a:ext cx="2160000" cy="1481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Education icons, +1,600 free files in PNG, EPS, SVG format">
              <a:extLst>
                <a:ext uri="{FF2B5EF4-FFF2-40B4-BE49-F238E27FC236}">
                  <a16:creationId xmlns:a16="http://schemas.microsoft.com/office/drawing/2014/main" id="{57D93337-A815-4A32-8652-A2515014164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744" b="89776" l="5431" r="92971">
                          <a14:foregroundMark x1="62460" y1="52716" x2="62460" y2="52716"/>
                          <a14:foregroundMark x1="87700" y1="75240" x2="87700" y2="75240"/>
                          <a14:foregroundMark x1="5591" y1="31629" x2="5591" y2="31629"/>
                          <a14:foregroundMark x1="92971" y1="31629" x2="92971" y2="31629"/>
                        </a14:backgroundRemoval>
                      </a14:imgEffect>
                    </a14:imgLayer>
                  </a14:imgProps>
                </a:ext>
                <a:ext uri="{28A0092B-C50C-407E-A947-70E740481C1C}">
                  <a14:useLocalDpi xmlns:a14="http://schemas.microsoft.com/office/drawing/2010/main" val="0"/>
                </a:ext>
              </a:extLst>
            </a:blip>
            <a:srcRect/>
            <a:stretch>
              <a:fillRect/>
            </a:stretch>
          </p:blipFill>
          <p:spPr bwMode="auto">
            <a:xfrm rot="1279734">
              <a:off x="377211" y="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descr="Airport">
            <a:extLst>
              <a:ext uri="{FF2B5EF4-FFF2-40B4-BE49-F238E27FC236}">
                <a16:creationId xmlns:a16="http://schemas.microsoft.com/office/drawing/2014/main" id="{6D2A4F9B-089E-483F-8FDA-46C0B683BCD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88302" y="1726725"/>
            <a:ext cx="1079500" cy="1079500"/>
          </a:xfrm>
          <a:prstGeom prst="rect">
            <a:avLst/>
          </a:prstGeom>
          <a:noFill/>
        </p:spPr>
      </p:pic>
      <p:pic>
        <p:nvPicPr>
          <p:cNvPr id="18" name="Picture 22" descr="Horizontal Road Clipart">
            <a:extLst>
              <a:ext uri="{FF2B5EF4-FFF2-40B4-BE49-F238E27FC236}">
                <a16:creationId xmlns:a16="http://schemas.microsoft.com/office/drawing/2014/main" id="{9A172176-8363-4BB4-8312-3BED20D86F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218419">
            <a:off x="-978305" y="3973303"/>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Horizontal Road Clipart">
            <a:extLst>
              <a:ext uri="{FF2B5EF4-FFF2-40B4-BE49-F238E27FC236}">
                <a16:creationId xmlns:a16="http://schemas.microsoft.com/office/drawing/2014/main" id="{7E6F5562-268F-4BAA-922E-85AA89CE82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4714442">
            <a:off x="4114128" y="3979756"/>
            <a:ext cx="3600000" cy="4581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F1BE237-D5CA-4100-BE35-41FA569A250F}"/>
              </a:ext>
            </a:extLst>
          </p:cNvPr>
          <p:cNvGraphicFramePr>
            <a:graphicFrameLocks noGrp="1"/>
          </p:cNvGraphicFramePr>
          <p:nvPr>
            <p:extLst>
              <p:ext uri="{D42A27DB-BD31-4B8C-83A1-F6EECF244321}">
                <p14:modId xmlns:p14="http://schemas.microsoft.com/office/powerpoint/2010/main" val="2451810524"/>
              </p:ext>
            </p:extLst>
          </p:nvPr>
        </p:nvGraphicFramePr>
        <p:xfrm>
          <a:off x="7391046" y="1593507"/>
          <a:ext cx="4320000" cy="43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3600000">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0" name="Picture 19">
            <a:extLst>
              <a:ext uri="{FF2B5EF4-FFF2-40B4-BE49-F238E27FC236}">
                <a16:creationId xmlns:a16="http://schemas.microsoft.com/office/drawing/2014/main" id="{4125B07F-40C8-4457-BAA1-A7DD6A7F49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8458" y="1593025"/>
            <a:ext cx="525176" cy="720000"/>
          </a:xfrm>
          <a:prstGeom prst="rect">
            <a:avLst/>
          </a:prstGeom>
        </p:spPr>
      </p:pic>
      <p:pic>
        <p:nvPicPr>
          <p:cNvPr id="25" name="Picture 24">
            <a:extLst>
              <a:ext uri="{FF2B5EF4-FFF2-40B4-BE49-F238E27FC236}">
                <a16:creationId xmlns:a16="http://schemas.microsoft.com/office/drawing/2014/main" id="{61FD8F45-C502-4A97-9671-4800CFAE1D17}"/>
              </a:ext>
            </a:extLst>
          </p:cNvPr>
          <p:cNvPicPr/>
          <p:nvPr/>
        </p:nvPicPr>
        <p:blipFill>
          <a:blip r:embed="rId14">
            <a:extLst>
              <a:ext uri="{28A0092B-C50C-407E-A947-70E740481C1C}">
                <a14:useLocalDpi xmlns:a14="http://schemas.microsoft.com/office/drawing/2010/main" val="0"/>
              </a:ext>
            </a:extLst>
          </a:blip>
          <a:stretch>
            <a:fillRect/>
          </a:stretch>
        </p:blipFill>
        <p:spPr>
          <a:xfrm>
            <a:off x="7766342" y="2583266"/>
            <a:ext cx="1440000" cy="1440000"/>
          </a:xfrm>
          <a:prstGeom prst="rect">
            <a:avLst/>
          </a:prstGeom>
        </p:spPr>
      </p:pic>
      <p:pic>
        <p:nvPicPr>
          <p:cNvPr id="26" name="Picture 25" descr="Island Clipart Image">
            <a:extLst>
              <a:ext uri="{FF2B5EF4-FFF2-40B4-BE49-F238E27FC236}">
                <a16:creationId xmlns:a16="http://schemas.microsoft.com/office/drawing/2014/main" id="{AE9D8C20-194C-466B-8658-3752E1E230B0}"/>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7766342" y="4270311"/>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Street Clip Art Free">
            <a:extLst>
              <a:ext uri="{FF2B5EF4-FFF2-40B4-BE49-F238E27FC236}">
                <a16:creationId xmlns:a16="http://schemas.microsoft.com/office/drawing/2014/main" id="{7FFC33C5-B80A-4DF5-808B-CEB2B9501CD5}"/>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83698" y="2583266"/>
            <a:ext cx="1440000" cy="1440000"/>
          </a:xfrm>
          <a:prstGeom prst="rect">
            <a:avLst/>
          </a:prstGeom>
          <a:noFill/>
        </p:spPr>
      </p:pic>
      <p:pic>
        <p:nvPicPr>
          <p:cNvPr id="28" name="Picture 27" descr="Hotel Clip Art Free">
            <a:extLst>
              <a:ext uri="{FF2B5EF4-FFF2-40B4-BE49-F238E27FC236}">
                <a16:creationId xmlns:a16="http://schemas.microsoft.com/office/drawing/2014/main" id="{4A3FD725-4E8F-46C1-91E4-7DF5304D60BE}"/>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83698" y="4248386"/>
            <a:ext cx="1440000" cy="1440000"/>
          </a:xfrm>
          <a:prstGeom prst="rect">
            <a:avLst/>
          </a:prstGeom>
          <a:noFill/>
        </p:spPr>
      </p:pic>
      <p:sp>
        <p:nvSpPr>
          <p:cNvPr id="29" name="TextBox 28">
            <a:extLst>
              <a:ext uri="{FF2B5EF4-FFF2-40B4-BE49-F238E27FC236}">
                <a16:creationId xmlns:a16="http://schemas.microsoft.com/office/drawing/2014/main" id="{0CABD1D0-9829-42FD-A34D-EFF778E103ED}"/>
              </a:ext>
            </a:extLst>
          </p:cNvPr>
          <p:cNvSpPr txBox="1"/>
          <p:nvPr/>
        </p:nvSpPr>
        <p:spPr>
          <a:xfrm>
            <a:off x="9697162" y="3632056"/>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VICTOR HUGO</a:t>
            </a:r>
          </a:p>
        </p:txBody>
      </p:sp>
      <p:sp>
        <p:nvSpPr>
          <p:cNvPr id="31" name="TextBox 30">
            <a:extLst>
              <a:ext uri="{FF2B5EF4-FFF2-40B4-BE49-F238E27FC236}">
                <a16:creationId xmlns:a16="http://schemas.microsoft.com/office/drawing/2014/main" id="{A75A0C49-8B4F-4615-9FE1-0519637FA2EA}"/>
              </a:ext>
            </a:extLst>
          </p:cNvPr>
          <p:cNvSpPr txBox="1"/>
          <p:nvPr/>
        </p:nvSpPr>
        <p:spPr>
          <a:xfrm>
            <a:off x="1396074" y="4085645"/>
            <a:ext cx="1080000" cy="369332"/>
          </a:xfrm>
          <a:prstGeom prst="rect">
            <a:avLst/>
          </a:prstGeom>
          <a:solidFill>
            <a:schemeClr val="accent2">
              <a:lumMod val="50000"/>
            </a:schemeClr>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Monotype Corsiva" panose="03010101010201010101" pitchFamily="66" charset="0"/>
                <a:ea typeface="Cambria Math" panose="02040503050406030204" pitchFamily="18" charset="0"/>
              </a:rPr>
              <a:t>chez Clara </a:t>
            </a:r>
            <a:endParaRPr kumimoji="0" lang="en-GB" b="0" i="0" u="none" strike="noStrike" kern="1200" cap="none" spc="0" normalizeH="0" baseline="0" noProof="0" dirty="0">
              <a:ln>
                <a:noFill/>
              </a:ln>
              <a:solidFill>
                <a:prstClr val="white"/>
              </a:solidFill>
              <a:effectLst/>
              <a:uLnTx/>
              <a:uFillTx/>
              <a:latin typeface="Monotype Corsiva" panose="03010101010201010101" pitchFamily="66" charset="0"/>
              <a:ea typeface="Cambria Math" panose="02040503050406030204" pitchFamily="18" charset="0"/>
            </a:endParaRPr>
          </a:p>
        </p:txBody>
      </p:sp>
      <p:sp>
        <p:nvSpPr>
          <p:cNvPr id="32" name="TextBox 31">
            <a:extLst>
              <a:ext uri="{FF2B5EF4-FFF2-40B4-BE49-F238E27FC236}">
                <a16:creationId xmlns:a16="http://schemas.microsoft.com/office/drawing/2014/main" id="{1ED3E39F-F757-424E-A58A-0547C7D0A03E}"/>
              </a:ext>
            </a:extLst>
          </p:cNvPr>
          <p:cNvSpPr txBox="1"/>
          <p:nvPr/>
        </p:nvSpPr>
        <p:spPr>
          <a:xfrm>
            <a:off x="4350032" y="4069190"/>
            <a:ext cx="1080000" cy="369332"/>
          </a:xfrm>
          <a:prstGeom prst="rect">
            <a:avLst/>
          </a:prstGeom>
          <a:solidFill>
            <a:schemeClr val="accent2">
              <a:lumMod val="50000"/>
            </a:schemeClr>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Monotype Corsiva" panose="03010101010201010101" pitchFamily="66" charset="0"/>
                <a:ea typeface="Cambria Math" panose="02040503050406030204" pitchFamily="18" charset="0"/>
              </a:rPr>
              <a:t>chez Alain </a:t>
            </a:r>
            <a:endParaRPr kumimoji="0" lang="en-GB" b="0" i="0" u="none" strike="noStrike" kern="1200" cap="none" spc="0" normalizeH="0" baseline="0" noProof="0" dirty="0">
              <a:ln>
                <a:noFill/>
              </a:ln>
              <a:solidFill>
                <a:prstClr val="white"/>
              </a:solidFill>
              <a:effectLst/>
              <a:uLnTx/>
              <a:uFillTx/>
              <a:latin typeface="Monotype Corsiva" panose="03010101010201010101" pitchFamily="66" charset="0"/>
              <a:ea typeface="Cambria Math" panose="02040503050406030204" pitchFamily="18" charset="0"/>
            </a:endParaRPr>
          </a:p>
        </p:txBody>
      </p:sp>
      <p:pic>
        <p:nvPicPr>
          <p:cNvPr id="30" name="Picture 29">
            <a:extLst>
              <a:ext uri="{FF2B5EF4-FFF2-40B4-BE49-F238E27FC236}">
                <a16:creationId xmlns:a16="http://schemas.microsoft.com/office/drawing/2014/main" id="{28C1D57F-7EB2-4F66-94AC-E9493F1AD79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158" y="1593025"/>
            <a:ext cx="691200" cy="720000"/>
          </a:xfrm>
          <a:prstGeom prst="rect">
            <a:avLst/>
          </a:prstGeom>
          <a:ln>
            <a:solidFill>
              <a:srgbClr val="115076"/>
            </a:solidFill>
          </a:ln>
        </p:spPr>
      </p:pic>
      <p:pic>
        <p:nvPicPr>
          <p:cNvPr id="33" name="Picture 32" descr="background rectangle">
            <a:extLst>
              <a:ext uri="{FF2B5EF4-FFF2-40B4-BE49-F238E27FC236}">
                <a16:creationId xmlns:a16="http://schemas.microsoft.com/office/drawing/2014/main" id="{F72C247E-855D-485A-A0B0-AF94024B6B06}"/>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6523F9A8-9E8A-47C4-A7ED-7010A8E2EB7E}"/>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B</a:t>
            </a:r>
          </a:p>
        </p:txBody>
      </p:sp>
      <p:sp>
        <p:nvSpPr>
          <p:cNvPr id="35" name="Rounded Rectangle 46">
            <a:extLst>
              <a:ext uri="{FF2B5EF4-FFF2-40B4-BE49-F238E27FC236}">
                <a16:creationId xmlns:a16="http://schemas.microsoft.com/office/drawing/2014/main" id="{F46809A4-1455-45C6-8100-8570E2D99F5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3306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B : questions</a:t>
            </a:r>
          </a:p>
        </p:txBody>
      </p:sp>
      <p:sp>
        <p:nvSpPr>
          <p:cNvPr id="3" name="TextBox 2">
            <a:extLst>
              <a:ext uri="{FF2B5EF4-FFF2-40B4-BE49-F238E27FC236}">
                <a16:creationId xmlns:a16="http://schemas.microsoft.com/office/drawing/2014/main" id="{ECF9164A-B0E2-4810-9F21-6F8EE1D6234F}"/>
              </a:ext>
            </a:extLst>
          </p:cNvPr>
          <p:cNvSpPr txBox="1"/>
          <p:nvPr/>
        </p:nvSpPr>
        <p:spPr>
          <a:xfrm>
            <a:off x="59340" y="1314450"/>
            <a:ext cx="8252580" cy="461665"/>
          </a:xfrm>
          <a:prstGeom prst="rect">
            <a:avLst/>
          </a:prstGeom>
          <a:noFill/>
        </p:spPr>
        <p:txBody>
          <a:bodyPr wrap="none" rtlCol="0">
            <a:spAutoFit/>
          </a:bodyPr>
          <a:lstStyle/>
          <a:p>
            <a:r>
              <a:rPr lang="en-GB" sz="2400" b="1" dirty="0" err="1">
                <a:solidFill>
                  <a:srgbClr val="115076"/>
                </a:solidFill>
              </a:rPr>
              <a:t>Fais</a:t>
            </a:r>
            <a:r>
              <a:rPr lang="en-GB" sz="2400" b="1" dirty="0">
                <a:solidFill>
                  <a:srgbClr val="115076"/>
                </a:solidFill>
              </a:rPr>
              <a:t> des questions et </a:t>
            </a:r>
            <a:r>
              <a:rPr lang="en-GB" sz="2400" b="1" dirty="0" err="1">
                <a:solidFill>
                  <a:srgbClr val="115076"/>
                </a:solidFill>
              </a:rPr>
              <a:t>parle</a:t>
            </a:r>
            <a:r>
              <a:rPr lang="en-GB" sz="2400" b="1" dirty="0">
                <a:solidFill>
                  <a:srgbClr val="115076"/>
                </a:solidFill>
              </a:rPr>
              <a:t> avec un </a:t>
            </a:r>
            <a:r>
              <a:rPr lang="en-GB" sz="2400" b="1" dirty="0" err="1">
                <a:solidFill>
                  <a:srgbClr val="115076"/>
                </a:solidFill>
              </a:rPr>
              <a:t>ou</a:t>
            </a:r>
            <a:r>
              <a:rPr lang="en-GB" sz="2400" b="1" dirty="0">
                <a:solidFill>
                  <a:srgbClr val="115076"/>
                </a:solidFill>
              </a:rPr>
              <a:t> </a:t>
            </a:r>
            <a:r>
              <a:rPr lang="en-GB" sz="2400" b="1" dirty="0" err="1">
                <a:solidFill>
                  <a:srgbClr val="115076"/>
                </a:solidFill>
              </a:rPr>
              <a:t>une</a:t>
            </a:r>
            <a:r>
              <a:rPr lang="en-GB" sz="2400" b="1" dirty="0">
                <a:solidFill>
                  <a:srgbClr val="115076"/>
                </a:solidFill>
              </a:rPr>
              <a:t> </a:t>
            </a:r>
            <a:r>
              <a:rPr lang="en-GB" sz="2400" b="1" dirty="0" err="1">
                <a:solidFill>
                  <a:srgbClr val="115076"/>
                </a:solidFill>
              </a:rPr>
              <a:t>partenaire</a:t>
            </a:r>
            <a:r>
              <a:rPr lang="en-GB" sz="2400" b="1" dirty="0">
                <a:solidFill>
                  <a:srgbClr val="115076"/>
                </a:solidFill>
              </a:rPr>
              <a:t>.</a:t>
            </a:r>
          </a:p>
        </p:txBody>
      </p:sp>
      <p:graphicFrame>
        <p:nvGraphicFramePr>
          <p:cNvPr id="10" name="Table 9">
            <a:extLst>
              <a:ext uri="{FF2B5EF4-FFF2-40B4-BE49-F238E27FC236}">
                <a16:creationId xmlns:a16="http://schemas.microsoft.com/office/drawing/2014/main" id="{B3A41D69-0A34-4A69-94E1-D47C66146509}"/>
              </a:ext>
            </a:extLst>
          </p:cNvPr>
          <p:cNvGraphicFramePr>
            <a:graphicFrameLocks noGrp="1"/>
          </p:cNvGraphicFramePr>
          <p:nvPr>
            <p:extLst>
              <p:ext uri="{D42A27DB-BD31-4B8C-83A1-F6EECF244321}">
                <p14:modId xmlns:p14="http://schemas.microsoft.com/office/powerpoint/2010/main" val="1505325043"/>
              </p:ext>
            </p:extLst>
          </p:nvPr>
        </p:nvGraphicFramePr>
        <p:xfrm>
          <a:off x="203200" y="1926573"/>
          <a:ext cx="10800000" cy="4114800"/>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1957929132"/>
                    </a:ext>
                  </a:extLst>
                </a:gridCol>
                <a:gridCol w="3600000">
                  <a:extLst>
                    <a:ext uri="{9D8B030D-6E8A-4147-A177-3AD203B41FA5}">
                      <a16:colId xmlns:a16="http://schemas.microsoft.com/office/drawing/2014/main" val="2604259210"/>
                    </a:ext>
                  </a:extLst>
                </a:gridCol>
                <a:gridCol w="3600000">
                  <a:extLst>
                    <a:ext uri="{9D8B030D-6E8A-4147-A177-3AD203B41FA5}">
                      <a16:colId xmlns:a16="http://schemas.microsoft.com/office/drawing/2014/main" val="2963285713"/>
                    </a:ext>
                  </a:extLst>
                </a:gridCol>
              </a:tblGrid>
              <a:tr h="370840">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a:t>
                      </a:r>
                      <a:r>
                        <a:rPr lang="en-GB" sz="2400" b="1" dirty="0">
                          <a:solidFill>
                            <a:srgbClr val="115076"/>
                          </a:solidFill>
                        </a:rPr>
                        <a:t>(</a:t>
                      </a:r>
                      <a:r>
                        <a:rPr lang="en-US" sz="2400" b="1" dirty="0">
                          <a:solidFill>
                            <a:srgbClr val="115076"/>
                          </a:solidFill>
                          <a:latin typeface="Century Gothic" panose="020B0502020202020204" pitchFamily="34" charset="0"/>
                        </a:rPr>
                        <a:t>✖) ( ?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tcPr>
                </a:tc>
                <a:tc>
                  <a:txBody>
                    <a:bodyPr/>
                    <a:lstStyle/>
                    <a:p>
                      <a:pPr algn="ctr"/>
                      <a:r>
                        <a:rPr lang="en-GB" sz="2400" b="1" dirty="0" err="1">
                          <a:solidFill>
                            <a:srgbClr val="115076"/>
                          </a:solidFill>
                        </a:rPr>
                        <a:t>où</a:t>
                      </a:r>
                      <a:r>
                        <a:rPr lang="en-GB" sz="2400" b="1" dirty="0">
                          <a:solidFill>
                            <a:srgbClr val="115076"/>
                          </a:solidFill>
                        </a:rPr>
                        <a:t> ?</a:t>
                      </a:r>
                    </a:p>
                  </a:txBody>
                  <a:tcPr anchor="ctr"/>
                </a:tc>
                <a:extLst>
                  <a:ext uri="{0D108BD9-81ED-4DB2-BD59-A6C34878D82A}">
                    <a16:rowId xmlns:a16="http://schemas.microsoft.com/office/drawing/2014/main" val="1403100065"/>
                  </a:ext>
                </a:extLst>
              </a:tr>
              <a:tr h="370840">
                <a:tc>
                  <a:txBody>
                    <a:bodyPr/>
                    <a:lstStyle/>
                    <a:p>
                      <a:r>
                        <a:rPr lang="en-GB" sz="2400" dirty="0">
                          <a:solidFill>
                            <a:srgbClr val="115076"/>
                          </a:solidFill>
                        </a:rPr>
                        <a:t>un </a:t>
                      </a:r>
                      <a:r>
                        <a:rPr lang="en-GB" sz="2400" dirty="0" err="1">
                          <a:solidFill>
                            <a:srgbClr val="115076"/>
                          </a:solidFill>
                        </a:rPr>
                        <a:t>aéroport</a:t>
                      </a:r>
                      <a:endParaRPr lang="en-GB" sz="2400" dirty="0">
                        <a:solidFill>
                          <a:srgbClr val="115076"/>
                        </a:solidFill>
                      </a:endParaRPr>
                    </a:p>
                  </a:txBody>
                  <a:tcPr>
                    <a:lnT w="12700" cap="flat" cmpd="sng" algn="ctr">
                      <a:solidFill>
                        <a:srgbClr val="115076"/>
                      </a:solidFill>
                      <a:prstDash val="solid"/>
                      <a:round/>
                      <a:headEnd type="none" w="med" len="med"/>
                      <a:tailEnd type="none" w="med" len="med"/>
                    </a:lnT>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409289879"/>
                  </a:ext>
                </a:extLst>
              </a:tr>
              <a:tr h="370840">
                <a:tc>
                  <a:txBody>
                    <a:bodyPr/>
                    <a:lstStyle/>
                    <a:p>
                      <a:r>
                        <a:rPr lang="en-GB" sz="2400" dirty="0">
                          <a:solidFill>
                            <a:srgbClr val="115076"/>
                          </a:solidFill>
                        </a:rPr>
                        <a:t>un café </a:t>
                      </a:r>
                      <a:r>
                        <a:rPr lang="en-GB" sz="2400" i="1" dirty="0">
                          <a:solidFill>
                            <a:srgbClr val="115076"/>
                          </a:solidFill>
                        </a:rPr>
                        <a:t>chez Alain</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44963101"/>
                  </a:ext>
                </a:extLst>
              </a:tr>
              <a:tr h="370840">
                <a:tc>
                  <a:txBody>
                    <a:bodyPr/>
                    <a:lstStyle/>
                    <a:p>
                      <a:r>
                        <a:rPr lang="en-GB" sz="2400" dirty="0">
                          <a:solidFill>
                            <a:srgbClr val="115076"/>
                          </a:solidFill>
                        </a:rPr>
                        <a:t>un </a:t>
                      </a:r>
                      <a:r>
                        <a:rPr lang="en-GB" sz="2400" dirty="0" err="1">
                          <a:solidFill>
                            <a:srgbClr val="115076"/>
                          </a:solidFill>
                        </a:rPr>
                        <a:t>cinéma</a:t>
                      </a:r>
                      <a:endParaRPr lang="en-GB" sz="2400" dirty="0">
                        <a:solidFill>
                          <a:srgbClr val="115076"/>
                        </a:solidFill>
                      </a:endParaRPr>
                    </a:p>
                  </a:txBody>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256020178"/>
                  </a:ext>
                </a:extLst>
              </a:tr>
              <a:tr h="370840">
                <a:tc>
                  <a:txBody>
                    <a:bodyPr/>
                    <a:lstStyle/>
                    <a:p>
                      <a:r>
                        <a:rPr lang="en-GB" sz="2400" dirty="0">
                          <a:solidFill>
                            <a:srgbClr val="115076"/>
                          </a:solidFill>
                        </a:rPr>
                        <a:t>un </a:t>
                      </a:r>
                      <a:r>
                        <a:rPr lang="en-GB" sz="2400" dirty="0" err="1">
                          <a:solidFill>
                            <a:srgbClr val="115076"/>
                          </a:solidFill>
                        </a:rPr>
                        <a:t>hôtel</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848984876"/>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île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78961620"/>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plage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906947869"/>
                  </a:ext>
                </a:extLst>
              </a:tr>
              <a:tr h="370840">
                <a:tc>
                  <a:txBody>
                    <a:bodyPr/>
                    <a:lstStyle/>
                    <a:p>
                      <a:r>
                        <a:rPr lang="en-GB" sz="2400" dirty="0" err="1">
                          <a:solidFill>
                            <a:srgbClr val="115076"/>
                          </a:solidFill>
                        </a:rPr>
                        <a:t>une</a:t>
                      </a:r>
                      <a:r>
                        <a:rPr lang="en-GB" sz="2400" dirty="0">
                          <a:solidFill>
                            <a:srgbClr val="115076"/>
                          </a:solidFill>
                        </a:rPr>
                        <a:t> rue Victor Hugo</a:t>
                      </a: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07136194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une</a:t>
                      </a:r>
                      <a:r>
                        <a:rPr lang="en-GB" sz="2400" dirty="0">
                          <a:solidFill>
                            <a:srgbClr val="115076"/>
                          </a:solidFill>
                        </a:rPr>
                        <a:t> </a:t>
                      </a:r>
                      <a:r>
                        <a:rPr lang="en-GB" sz="2400" dirty="0" err="1">
                          <a:solidFill>
                            <a:srgbClr val="115076"/>
                          </a:solidFill>
                        </a:rPr>
                        <a:t>université</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422882678"/>
                  </a:ext>
                </a:extLst>
              </a:tr>
            </a:tbl>
          </a:graphicData>
        </a:graphic>
      </p:graphicFrame>
      <p:pic>
        <p:nvPicPr>
          <p:cNvPr id="7" name="Picture 6" descr="background rectangle">
            <a:extLst>
              <a:ext uri="{FF2B5EF4-FFF2-40B4-BE49-F238E27FC236}">
                <a16:creationId xmlns:a16="http://schemas.microsoft.com/office/drawing/2014/main" id="{A56C8A97-7868-4B34-BEC4-DF4678433B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BEB81BA7-B038-4404-AEAD-1C366BDC6D21}"/>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B : questions</a:t>
            </a:r>
          </a:p>
        </p:txBody>
      </p:sp>
      <p:sp>
        <p:nvSpPr>
          <p:cNvPr id="11" name="Rounded Rectangle 46">
            <a:extLst>
              <a:ext uri="{FF2B5EF4-FFF2-40B4-BE49-F238E27FC236}">
                <a16:creationId xmlns:a16="http://schemas.microsoft.com/office/drawing/2014/main" id="{36B458EE-7097-452E-BAA0-90A4D0D9C4A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1627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B : </a:t>
            </a:r>
            <a:r>
              <a:rPr lang="en-GB" sz="3600" b="1" dirty="0" err="1">
                <a:solidFill>
                  <a:schemeClr val="bg1"/>
                </a:solidFill>
              </a:rPr>
              <a:t>réponses</a:t>
            </a:r>
            <a:endParaRPr lang="en-GB" sz="3600" b="1" dirty="0">
              <a:solidFill>
                <a:schemeClr val="bg1"/>
              </a:solidFill>
            </a:endParaRPr>
          </a:p>
        </p:txBody>
      </p:sp>
      <p:pic>
        <p:nvPicPr>
          <p:cNvPr id="7" name="Picture 22" descr="Horizontal Road Clipart">
            <a:extLst>
              <a:ext uri="{FF2B5EF4-FFF2-40B4-BE49-F238E27FC236}">
                <a16:creationId xmlns:a16="http://schemas.microsoft.com/office/drawing/2014/main" id="{5D09A98B-5374-409A-8981-332B55F69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2" y="5249885"/>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Horizontal Road Clipart">
            <a:extLst>
              <a:ext uri="{FF2B5EF4-FFF2-40B4-BE49-F238E27FC236}">
                <a16:creationId xmlns:a16="http://schemas.microsoft.com/office/drawing/2014/main" id="{83D1B142-B949-4752-BDEF-3D796660B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2" y="2873480"/>
            <a:ext cx="4320000" cy="5497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Horizontal Road Clipart">
            <a:extLst>
              <a:ext uri="{FF2B5EF4-FFF2-40B4-BE49-F238E27FC236}">
                <a16:creationId xmlns:a16="http://schemas.microsoft.com/office/drawing/2014/main" id="{9A172176-8363-4BB4-8312-3BED20D86F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218419">
            <a:off x="-978305" y="3973303"/>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Horizontal Road Clipart">
            <a:extLst>
              <a:ext uri="{FF2B5EF4-FFF2-40B4-BE49-F238E27FC236}">
                <a16:creationId xmlns:a16="http://schemas.microsoft.com/office/drawing/2014/main" id="{7E6F5562-268F-4BAA-922E-85AA89CE82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714442">
            <a:off x="4114128" y="3979756"/>
            <a:ext cx="3600000" cy="4581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F1BE237-D5CA-4100-BE35-41FA569A250F}"/>
              </a:ext>
            </a:extLst>
          </p:cNvPr>
          <p:cNvGraphicFramePr>
            <a:graphicFrameLocks noGrp="1"/>
          </p:cNvGraphicFramePr>
          <p:nvPr>
            <p:extLst>
              <p:ext uri="{D42A27DB-BD31-4B8C-83A1-F6EECF244321}">
                <p14:modId xmlns:p14="http://schemas.microsoft.com/office/powerpoint/2010/main" val="478051802"/>
              </p:ext>
            </p:extLst>
          </p:nvPr>
        </p:nvGraphicFramePr>
        <p:xfrm>
          <a:off x="7391046" y="1593507"/>
          <a:ext cx="4320000" cy="43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3600000">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0" name="Picture 19">
            <a:extLst>
              <a:ext uri="{FF2B5EF4-FFF2-40B4-BE49-F238E27FC236}">
                <a16:creationId xmlns:a16="http://schemas.microsoft.com/office/drawing/2014/main" id="{4125B07F-40C8-4457-BAA1-A7DD6A7F4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458" y="1593025"/>
            <a:ext cx="525176" cy="720000"/>
          </a:xfrm>
          <a:prstGeom prst="rect">
            <a:avLst/>
          </a:prstGeom>
        </p:spPr>
      </p:pic>
      <p:pic>
        <p:nvPicPr>
          <p:cNvPr id="30" name="Picture 29" descr="Hotel Clip Art Free">
            <a:extLst>
              <a:ext uri="{FF2B5EF4-FFF2-40B4-BE49-F238E27FC236}">
                <a16:creationId xmlns:a16="http://schemas.microsoft.com/office/drawing/2014/main" id="{0B764BE8-6F8C-4238-B884-CDC20B29BF9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2172" y="3912881"/>
            <a:ext cx="1440000" cy="1440000"/>
          </a:xfrm>
          <a:prstGeom prst="rect">
            <a:avLst/>
          </a:prstGeom>
          <a:noFill/>
        </p:spPr>
      </p:pic>
      <p:pic>
        <p:nvPicPr>
          <p:cNvPr id="31" name="Picture 30" descr="Street Clip Art Free">
            <a:extLst>
              <a:ext uri="{FF2B5EF4-FFF2-40B4-BE49-F238E27FC236}">
                <a16:creationId xmlns:a16="http://schemas.microsoft.com/office/drawing/2014/main" id="{74825DC9-BDE3-41C9-B02B-1B9CC268796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5292" y="3785823"/>
            <a:ext cx="1440000" cy="1440000"/>
          </a:xfrm>
          <a:prstGeom prst="rect">
            <a:avLst/>
          </a:prstGeom>
          <a:noFill/>
        </p:spPr>
      </p:pic>
      <p:sp>
        <p:nvSpPr>
          <p:cNvPr id="32" name="TextBox 31">
            <a:extLst>
              <a:ext uri="{FF2B5EF4-FFF2-40B4-BE49-F238E27FC236}">
                <a16:creationId xmlns:a16="http://schemas.microsoft.com/office/drawing/2014/main" id="{2E337C66-A368-48F3-87AC-FFE523DB4E27}"/>
              </a:ext>
            </a:extLst>
          </p:cNvPr>
          <p:cNvSpPr txBox="1"/>
          <p:nvPr/>
        </p:nvSpPr>
        <p:spPr>
          <a:xfrm>
            <a:off x="944528" y="4814136"/>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PASTEUR</a:t>
            </a:r>
          </a:p>
        </p:txBody>
      </p:sp>
      <p:pic>
        <p:nvPicPr>
          <p:cNvPr id="33" name="Picture 32" descr="Street Clip Art Free">
            <a:extLst>
              <a:ext uri="{FF2B5EF4-FFF2-40B4-BE49-F238E27FC236}">
                <a16:creationId xmlns:a16="http://schemas.microsoft.com/office/drawing/2014/main" id="{2B655D2D-F660-444E-9670-CF5FBF47755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4004" y="3785823"/>
            <a:ext cx="1440000" cy="1440000"/>
          </a:xfrm>
          <a:prstGeom prst="rect">
            <a:avLst/>
          </a:prstGeom>
          <a:noFill/>
        </p:spPr>
      </p:pic>
      <p:sp>
        <p:nvSpPr>
          <p:cNvPr id="34" name="TextBox 33">
            <a:extLst>
              <a:ext uri="{FF2B5EF4-FFF2-40B4-BE49-F238E27FC236}">
                <a16:creationId xmlns:a16="http://schemas.microsoft.com/office/drawing/2014/main" id="{8D853521-316F-4543-B176-FC08D4B907E3}"/>
              </a:ext>
            </a:extLst>
          </p:cNvPr>
          <p:cNvSpPr txBox="1"/>
          <p:nvPr/>
        </p:nvSpPr>
        <p:spPr>
          <a:xfrm>
            <a:off x="3947468" y="4834613"/>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JAURÈS</a:t>
            </a:r>
          </a:p>
        </p:txBody>
      </p:sp>
      <p:pic>
        <p:nvPicPr>
          <p:cNvPr id="35" name="Picture 34">
            <a:extLst>
              <a:ext uri="{FF2B5EF4-FFF2-40B4-BE49-F238E27FC236}">
                <a16:creationId xmlns:a16="http://schemas.microsoft.com/office/drawing/2014/main" id="{5CD6AE96-386D-4106-8228-C8B263351318}"/>
              </a:ext>
            </a:extLst>
          </p:cNvPr>
          <p:cNvPicPr/>
          <p:nvPr/>
        </p:nvPicPr>
        <p:blipFill>
          <a:blip r:embed="rId8">
            <a:extLst>
              <a:ext uri="{28A0092B-C50C-407E-A947-70E740481C1C}">
                <a14:useLocalDpi xmlns:a14="http://schemas.microsoft.com/office/drawing/2010/main" val="0"/>
              </a:ext>
            </a:extLst>
          </a:blip>
          <a:stretch>
            <a:fillRect/>
          </a:stretch>
        </p:blipFill>
        <p:spPr>
          <a:xfrm>
            <a:off x="1663632" y="1726475"/>
            <a:ext cx="1080000" cy="1080000"/>
          </a:xfrm>
          <a:prstGeom prst="rect">
            <a:avLst/>
          </a:prstGeom>
        </p:spPr>
      </p:pic>
      <p:pic>
        <p:nvPicPr>
          <p:cNvPr id="36" name="Picture 35" descr="Island Clipart Image">
            <a:extLst>
              <a:ext uri="{FF2B5EF4-FFF2-40B4-BE49-F238E27FC236}">
                <a16:creationId xmlns:a16="http://schemas.microsoft.com/office/drawing/2014/main" id="{B6AC63D6-C45B-4125-84B3-BB5160C2A16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2172" y="1726475"/>
            <a:ext cx="108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629093E-C36C-410D-A952-85B401A38448}"/>
              </a:ext>
            </a:extLst>
          </p:cNvPr>
          <p:cNvGrpSpPr/>
          <p:nvPr/>
        </p:nvGrpSpPr>
        <p:grpSpPr>
          <a:xfrm>
            <a:off x="7974514" y="2583265"/>
            <a:ext cx="1079500" cy="1440000"/>
            <a:chOff x="0" y="0"/>
            <a:chExt cx="2160000" cy="2501560"/>
          </a:xfrm>
        </p:grpSpPr>
        <p:pic>
          <p:nvPicPr>
            <p:cNvPr id="38" name="Picture 37" descr="Search results search results for college pictures graphics clip art">
              <a:extLst>
                <a:ext uri="{FF2B5EF4-FFF2-40B4-BE49-F238E27FC236}">
                  <a16:creationId xmlns:a16="http://schemas.microsoft.com/office/drawing/2014/main" id="{15C27F65-3DAC-42AA-B201-C3CEA6C8D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020417"/>
              <a:ext cx="2160000" cy="14811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Education icons, +1,600 free files in PNG, EPS, SVG format">
              <a:extLst>
                <a:ext uri="{FF2B5EF4-FFF2-40B4-BE49-F238E27FC236}">
                  <a16:creationId xmlns:a16="http://schemas.microsoft.com/office/drawing/2014/main" id="{D2AA4A29-9EE4-4DF0-ACA8-0D1D3F59AA7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44" b="89776" l="5431" r="92971">
                          <a14:foregroundMark x1="62460" y1="52716" x2="62460" y2="52716"/>
                          <a14:foregroundMark x1="87700" y1="75240" x2="87700" y2="75240"/>
                          <a14:foregroundMark x1="5591" y1="31629" x2="5591" y2="31629"/>
                          <a14:foregroundMark x1="92971" y1="31629" x2="92971" y2="31629"/>
                        </a14:backgroundRemoval>
                      </a14:imgEffect>
                    </a14:imgLayer>
                  </a14:imgProps>
                </a:ext>
                <a:ext uri="{28A0092B-C50C-407E-A947-70E740481C1C}">
                  <a14:useLocalDpi xmlns:a14="http://schemas.microsoft.com/office/drawing/2010/main" val="0"/>
                </a:ext>
              </a:extLst>
            </a:blip>
            <a:srcRect/>
            <a:stretch>
              <a:fillRect/>
            </a:stretch>
          </p:blipFill>
          <p:spPr bwMode="auto">
            <a:xfrm rot="1279734">
              <a:off x="377211" y="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39" descr="Airport">
            <a:extLst>
              <a:ext uri="{FF2B5EF4-FFF2-40B4-BE49-F238E27FC236}">
                <a16:creationId xmlns:a16="http://schemas.microsoft.com/office/drawing/2014/main" id="{079ECBA6-1B42-428A-8D9B-015BD9EFD59D}"/>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2865" y="4294191"/>
            <a:ext cx="1440000" cy="1440000"/>
          </a:xfrm>
          <a:prstGeom prst="rect">
            <a:avLst/>
          </a:prstGeom>
          <a:noFill/>
        </p:spPr>
      </p:pic>
      <p:pic>
        <p:nvPicPr>
          <p:cNvPr id="41" name="Picture 40" descr="Image result for cinema cartoon&quot;">
            <a:extLst>
              <a:ext uri="{FF2B5EF4-FFF2-40B4-BE49-F238E27FC236}">
                <a16:creationId xmlns:a16="http://schemas.microsoft.com/office/drawing/2014/main" id="{A778D006-479D-449E-93A4-DCD95BCF2165}"/>
              </a:ext>
            </a:extLst>
          </p:cNvPr>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84153" y="2537658"/>
            <a:ext cx="1439545" cy="1439545"/>
          </a:xfrm>
          <a:prstGeom prst="rect">
            <a:avLst/>
          </a:prstGeom>
          <a:noFill/>
        </p:spPr>
      </p:pic>
      <p:pic>
        <p:nvPicPr>
          <p:cNvPr id="42" name="Picture 41">
            <a:extLst>
              <a:ext uri="{FF2B5EF4-FFF2-40B4-BE49-F238E27FC236}">
                <a16:creationId xmlns:a16="http://schemas.microsoft.com/office/drawing/2014/main" id="{2507829E-AD58-43EF-9D18-65E80C10C68B}"/>
              </a:ext>
            </a:extLst>
          </p:cNvPr>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54612" y="4314895"/>
            <a:ext cx="1698625" cy="1439545"/>
          </a:xfrm>
          <a:prstGeom prst="rect">
            <a:avLst/>
          </a:prstGeom>
        </p:spPr>
      </p:pic>
      <p:pic>
        <p:nvPicPr>
          <p:cNvPr id="26" name="Picture 25">
            <a:extLst>
              <a:ext uri="{FF2B5EF4-FFF2-40B4-BE49-F238E27FC236}">
                <a16:creationId xmlns:a16="http://schemas.microsoft.com/office/drawing/2014/main" id="{9193B259-65BB-4D09-91C5-8204EBBB5BF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158" y="1593025"/>
            <a:ext cx="691200" cy="720000"/>
          </a:xfrm>
          <a:prstGeom prst="rect">
            <a:avLst/>
          </a:prstGeom>
          <a:ln>
            <a:solidFill>
              <a:srgbClr val="115076"/>
            </a:solidFill>
          </a:ln>
        </p:spPr>
      </p:pic>
      <p:pic>
        <p:nvPicPr>
          <p:cNvPr id="25" name="Picture 24" descr="background rectangle">
            <a:extLst>
              <a:ext uri="{FF2B5EF4-FFF2-40B4-BE49-F238E27FC236}">
                <a16:creationId xmlns:a16="http://schemas.microsoft.com/office/drawing/2014/main" id="{E443A909-C6B8-4FCF-B359-1AEAA9CB1726}"/>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C988FC0B-E17F-45DA-9D9A-EBBBD906BCE3}"/>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A</a:t>
            </a:r>
          </a:p>
        </p:txBody>
      </p:sp>
      <p:sp>
        <p:nvSpPr>
          <p:cNvPr id="28" name="Rounded Rectangle 46">
            <a:extLst>
              <a:ext uri="{FF2B5EF4-FFF2-40B4-BE49-F238E27FC236}">
                <a16:creationId xmlns:a16="http://schemas.microsoft.com/office/drawing/2014/main" id="{82744382-61DF-43AE-8A88-770CB2097E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2468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12" name="TextBox 11">
            <a:extLst>
              <a:ext uri="{FF2B5EF4-FFF2-40B4-BE49-F238E27FC236}">
                <a16:creationId xmlns:a16="http://schemas.microsoft.com/office/drawing/2014/main" id="{27623CC9-F902-445B-A8EB-D569F68764C4}"/>
              </a:ext>
            </a:extLst>
          </p:cNvPr>
          <p:cNvSpPr txBox="1"/>
          <p:nvPr/>
        </p:nvSpPr>
        <p:spPr>
          <a:xfrm>
            <a:off x="7603666" y="923058"/>
            <a:ext cx="4320000" cy="2246769"/>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Il y 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poste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ici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y 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poste entre 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magasin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et le parc.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Il y 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rue Moulin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ici</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Non,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n’y</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 pas de rue Moulin.</a:t>
            </a:r>
          </a:p>
        </p:txBody>
      </p:sp>
      <p:pic>
        <p:nvPicPr>
          <p:cNvPr id="13" name="Picture 22" descr="Horizontal Road Clipart">
            <a:extLst>
              <a:ext uri="{FF2B5EF4-FFF2-40B4-BE49-F238E27FC236}">
                <a16:creationId xmlns:a16="http://schemas.microsoft.com/office/drawing/2014/main" id="{B7D7BA84-A89D-4FB6-80CA-D8582F51D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2" y="5249885"/>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orizontal Road Clipart">
            <a:extLst>
              <a:ext uri="{FF2B5EF4-FFF2-40B4-BE49-F238E27FC236}">
                <a16:creationId xmlns:a16="http://schemas.microsoft.com/office/drawing/2014/main" id="{76F37FDD-2A57-4B5F-A4E2-C428B0660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2" y="2873480"/>
            <a:ext cx="4320000" cy="5497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Horizontal Road Clipart">
            <a:extLst>
              <a:ext uri="{FF2B5EF4-FFF2-40B4-BE49-F238E27FC236}">
                <a16:creationId xmlns:a16="http://schemas.microsoft.com/office/drawing/2014/main" id="{37085A50-D3F4-4A9B-BD93-F96DAD2E24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218419">
            <a:off x="-978305" y="3973303"/>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orizontal Road Clipart">
            <a:extLst>
              <a:ext uri="{FF2B5EF4-FFF2-40B4-BE49-F238E27FC236}">
                <a16:creationId xmlns:a16="http://schemas.microsoft.com/office/drawing/2014/main" id="{A48A1285-E032-4EE9-901E-51ED46A696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714442">
            <a:off x="4114128" y="3979756"/>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Office Clipart Government Office - Post Office Png , Transparent ">
            <a:extLst>
              <a:ext uri="{FF2B5EF4-FFF2-40B4-BE49-F238E27FC236}">
                <a16:creationId xmlns:a16="http://schemas.microsoft.com/office/drawing/2014/main" id="{9D051AEA-B5F9-4584-9B20-0BBECFAED1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323" y="3787153"/>
            <a:ext cx="1720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mall store icon">
            <a:extLst>
              <a:ext uri="{FF2B5EF4-FFF2-40B4-BE49-F238E27FC236}">
                <a16:creationId xmlns:a16="http://schemas.microsoft.com/office/drawing/2014/main" id="{A017A157-1334-43B8-8551-8573536DEE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8302" y="4086334"/>
            <a:ext cx="144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Best Park Clipart">
            <a:extLst>
              <a:ext uri="{FF2B5EF4-FFF2-40B4-BE49-F238E27FC236}">
                <a16:creationId xmlns:a16="http://schemas.microsoft.com/office/drawing/2014/main" id="{EE37B5FF-AAC8-459D-B07B-2DED20AB8C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3053" y="4086334"/>
            <a:ext cx="1440000" cy="10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e 19">
            <a:extLst>
              <a:ext uri="{FF2B5EF4-FFF2-40B4-BE49-F238E27FC236}">
                <a16:creationId xmlns:a16="http://schemas.microsoft.com/office/drawing/2014/main" id="{06F9BB80-8BB9-428C-96EE-7B132C08F864}"/>
              </a:ext>
            </a:extLst>
          </p:cNvPr>
          <p:cNvGraphicFramePr>
            <a:graphicFrameLocks noGrp="1"/>
          </p:cNvGraphicFramePr>
          <p:nvPr/>
        </p:nvGraphicFramePr>
        <p:xfrm>
          <a:off x="7603666" y="3373842"/>
          <a:ext cx="4320000" cy="25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1800000">
                <a:tc>
                  <a:txBody>
                    <a:bodyPr/>
                    <a:lstStyle/>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1" name="Picture 20">
            <a:extLst>
              <a:ext uri="{FF2B5EF4-FFF2-40B4-BE49-F238E27FC236}">
                <a16:creationId xmlns:a16="http://schemas.microsoft.com/office/drawing/2014/main" id="{9D0DB0B1-4B7D-4178-B69D-B9F2DC5FC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3057" y="3373842"/>
            <a:ext cx="525176" cy="720000"/>
          </a:xfrm>
          <a:prstGeom prst="rect">
            <a:avLst/>
          </a:prstGeom>
        </p:spPr>
      </p:pic>
      <p:pic>
        <p:nvPicPr>
          <p:cNvPr id="23" name="Picture 22" descr="Street Clip Art Free">
            <a:extLst>
              <a:ext uri="{FF2B5EF4-FFF2-40B4-BE49-F238E27FC236}">
                <a16:creationId xmlns:a16="http://schemas.microsoft.com/office/drawing/2014/main" id="{DCA75F12-53B5-42F0-8890-4BB55579E93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4616" y="4301435"/>
            <a:ext cx="1440000" cy="1440000"/>
          </a:xfrm>
          <a:prstGeom prst="rect">
            <a:avLst/>
          </a:prstGeom>
          <a:noFill/>
        </p:spPr>
      </p:pic>
      <p:sp>
        <p:nvSpPr>
          <p:cNvPr id="24" name="TextBox 23">
            <a:extLst>
              <a:ext uri="{FF2B5EF4-FFF2-40B4-BE49-F238E27FC236}">
                <a16:creationId xmlns:a16="http://schemas.microsoft.com/office/drawing/2014/main" id="{B09C952F-289F-4DD2-92AA-8057CF554163}"/>
              </a:ext>
            </a:extLst>
          </p:cNvPr>
          <p:cNvSpPr txBox="1"/>
          <p:nvPr/>
        </p:nvSpPr>
        <p:spPr>
          <a:xfrm>
            <a:off x="9918080" y="5350225"/>
            <a:ext cx="1799104" cy="400110"/>
          </a:xfrm>
          <a:prstGeom prst="rect">
            <a:avLst/>
          </a:prstGeom>
          <a:solidFill>
            <a:srgbClr val="115076"/>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MOULIN</a:t>
            </a:r>
          </a:p>
        </p:txBody>
      </p:sp>
      <p:pic>
        <p:nvPicPr>
          <p:cNvPr id="43016" name="Picture 8" descr="School Education College Clip art - academi png download - 512*512 - Free Transparent School png Download.">
            <a:extLst>
              <a:ext uri="{FF2B5EF4-FFF2-40B4-BE49-F238E27FC236}">
                <a16:creationId xmlns:a16="http://schemas.microsoft.com/office/drawing/2014/main" id="{CB9CB215-E1AC-436A-A725-573F0F422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0249" y="4209873"/>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4F07C43-2DBD-4BB9-9131-AB0AE141AE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86" y="2449827"/>
            <a:ext cx="691200" cy="720000"/>
          </a:xfrm>
          <a:prstGeom prst="rect">
            <a:avLst/>
          </a:prstGeom>
          <a:ln>
            <a:solidFill>
              <a:srgbClr val="115076"/>
            </a:solidFill>
          </a:ln>
        </p:spPr>
      </p:pic>
      <p:pic>
        <p:nvPicPr>
          <p:cNvPr id="22" name="Picture 21" descr="background rectangle">
            <a:extLst>
              <a:ext uri="{FF2B5EF4-FFF2-40B4-BE49-F238E27FC236}">
                <a16:creationId xmlns:a16="http://schemas.microsoft.com/office/drawing/2014/main" id="{B70FF623-0EEF-4D5A-9F6B-F45780710BA9}"/>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DB091B59-6F45-492C-AD4D-CF729E0504FC}"/>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27" name="Rounded Rectangle 46">
            <a:extLst>
              <a:ext uri="{FF2B5EF4-FFF2-40B4-BE49-F238E27FC236}">
                <a16:creationId xmlns:a16="http://schemas.microsoft.com/office/drawing/2014/main" id="{BAB70A36-461F-49FE-83B1-B40DCA47F24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CCC8026-42B2-45D1-9917-49EB02C6FB2C}"/>
              </a:ext>
            </a:extLst>
          </p:cNvPr>
          <p:cNvSpPr txBox="1"/>
          <p:nvPr/>
        </p:nvSpPr>
        <p:spPr>
          <a:xfrm>
            <a:off x="251152" y="1287661"/>
            <a:ext cx="8251676" cy="769441"/>
          </a:xfrm>
          <a:prstGeom prst="rect">
            <a:avLst/>
          </a:prstGeom>
          <a:noFill/>
        </p:spPr>
        <p:txBody>
          <a:bodyPr wrap="square" rtlCol="0">
            <a:spAutoFit/>
          </a:bodyPr>
          <a:lstStyle/>
          <a:p>
            <a:r>
              <a:rPr lang="en-GB" sz="2200" dirty="0">
                <a:solidFill>
                  <a:srgbClr val="115076"/>
                </a:solidFill>
              </a:rPr>
              <a:t>Tu arrives dans </a:t>
            </a:r>
            <a:r>
              <a:rPr lang="en-GB" sz="2200" dirty="0" err="1">
                <a:solidFill>
                  <a:srgbClr val="115076"/>
                </a:solidFill>
              </a:rPr>
              <a:t>une</a:t>
            </a:r>
            <a:r>
              <a:rPr lang="en-GB" sz="2200" dirty="0">
                <a:solidFill>
                  <a:srgbClr val="115076"/>
                </a:solidFill>
              </a:rPr>
              <a:t> </a:t>
            </a:r>
            <a:r>
              <a:rPr lang="en-GB" sz="2200" dirty="0" err="1">
                <a:solidFill>
                  <a:srgbClr val="115076"/>
                </a:solidFill>
              </a:rPr>
              <a:t>ville</a:t>
            </a:r>
            <a:r>
              <a:rPr lang="en-GB" sz="2200" dirty="0">
                <a:solidFill>
                  <a:srgbClr val="115076"/>
                </a:solidFill>
              </a:rPr>
              <a:t> à </a:t>
            </a:r>
            <a:r>
              <a:rPr lang="en-GB" sz="2200" dirty="0" err="1">
                <a:solidFill>
                  <a:srgbClr val="115076"/>
                </a:solidFill>
              </a:rPr>
              <a:t>l’étranger</a:t>
            </a:r>
            <a:r>
              <a:rPr lang="en-GB" sz="2200" dirty="0">
                <a:solidFill>
                  <a:srgbClr val="115076"/>
                </a:solidFill>
              </a:rPr>
              <a:t>.</a:t>
            </a:r>
          </a:p>
          <a:p>
            <a:r>
              <a:rPr lang="en-GB" sz="2200" dirty="0" err="1">
                <a:solidFill>
                  <a:srgbClr val="115076"/>
                </a:solidFill>
              </a:rPr>
              <a:t>Fais</a:t>
            </a:r>
            <a:r>
              <a:rPr lang="en-GB" sz="2200" dirty="0">
                <a:solidFill>
                  <a:srgbClr val="115076"/>
                </a:solidFill>
              </a:rPr>
              <a:t> des questions et </a:t>
            </a:r>
            <a:r>
              <a:rPr lang="en-GB" sz="2200" dirty="0" err="1">
                <a:solidFill>
                  <a:srgbClr val="115076"/>
                </a:solidFill>
              </a:rPr>
              <a:t>parle</a:t>
            </a:r>
            <a:r>
              <a:rPr lang="en-GB" sz="2200" dirty="0">
                <a:solidFill>
                  <a:srgbClr val="115076"/>
                </a:solidFill>
              </a:rPr>
              <a:t> avec un(e) </a:t>
            </a:r>
            <a:r>
              <a:rPr lang="en-GB" sz="2200" dirty="0" err="1">
                <a:solidFill>
                  <a:srgbClr val="115076"/>
                </a:solidFill>
              </a:rPr>
              <a:t>partenaire</a:t>
            </a:r>
            <a:r>
              <a:rPr lang="en-GB" sz="2200" dirty="0">
                <a:solidFill>
                  <a:srgbClr val="115076"/>
                </a:solidFill>
              </a:rPr>
              <a:t>.</a:t>
            </a:r>
          </a:p>
        </p:txBody>
      </p:sp>
    </p:spTree>
    <p:extLst>
      <p:ext uri="{BB962C8B-B14F-4D97-AF65-F5344CB8AC3E}">
        <p14:creationId xmlns:p14="http://schemas.microsoft.com/office/powerpoint/2010/main" val="2887686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pic>
        <p:nvPicPr>
          <p:cNvPr id="7" name="Picture 22" descr="Horizontal Road Clipart">
            <a:extLst>
              <a:ext uri="{FF2B5EF4-FFF2-40B4-BE49-F238E27FC236}">
                <a16:creationId xmlns:a16="http://schemas.microsoft.com/office/drawing/2014/main" id="{5D09A98B-5374-409A-8981-332B55F69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908" y="5195900"/>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cinema cartoon&quot;">
            <a:extLst>
              <a:ext uri="{FF2B5EF4-FFF2-40B4-BE49-F238E27FC236}">
                <a16:creationId xmlns:a16="http://schemas.microsoft.com/office/drawing/2014/main" id="{122D6D9E-3442-49CA-B3CA-A27D9F1F11A0}"/>
              </a:ext>
            </a:extLst>
          </p:cNvPr>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66137" y="3699522"/>
            <a:ext cx="1439545" cy="1439545"/>
          </a:xfrm>
          <a:prstGeom prst="rect">
            <a:avLst/>
          </a:prstGeom>
          <a:noFill/>
        </p:spPr>
      </p:pic>
      <p:pic>
        <p:nvPicPr>
          <p:cNvPr id="11" name="Picture 10">
            <a:extLst>
              <a:ext uri="{FF2B5EF4-FFF2-40B4-BE49-F238E27FC236}">
                <a16:creationId xmlns:a16="http://schemas.microsoft.com/office/drawing/2014/main" id="{6B511306-AAB1-4BAA-8005-87C0D9E69F1B}"/>
              </a:ext>
            </a:extLst>
          </p:cNvPr>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723132" y="3756355"/>
            <a:ext cx="1698625" cy="1439545"/>
          </a:xfrm>
          <a:prstGeom prst="rect">
            <a:avLst/>
          </a:prstGeom>
        </p:spPr>
      </p:pic>
      <p:pic>
        <p:nvPicPr>
          <p:cNvPr id="12" name="Picture 11">
            <a:extLst>
              <a:ext uri="{FF2B5EF4-FFF2-40B4-BE49-F238E27FC236}">
                <a16:creationId xmlns:a16="http://schemas.microsoft.com/office/drawing/2014/main" id="{8C138042-4A86-4DA6-A1AA-C06FB0D1FC6C}"/>
              </a:ext>
            </a:extLst>
          </p:cNvPr>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50062" y="3756356"/>
            <a:ext cx="1698625" cy="1439545"/>
          </a:xfrm>
          <a:prstGeom prst="rect">
            <a:avLst/>
          </a:prstGeom>
        </p:spPr>
      </p:pic>
      <p:pic>
        <p:nvPicPr>
          <p:cNvPr id="13" name="Picture 22" descr="Horizontal Road Clipart">
            <a:extLst>
              <a:ext uri="{FF2B5EF4-FFF2-40B4-BE49-F238E27FC236}">
                <a16:creationId xmlns:a16="http://schemas.microsoft.com/office/drawing/2014/main" id="{83D1B142-B949-4752-BDEF-3D796660B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908" y="2819495"/>
            <a:ext cx="4320000" cy="54974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F692E43-7390-4507-B018-720F6A75D93A}"/>
              </a:ext>
            </a:extLst>
          </p:cNvPr>
          <p:cNvGrpSpPr/>
          <p:nvPr/>
        </p:nvGrpSpPr>
        <p:grpSpPr>
          <a:xfrm>
            <a:off x="4719228" y="1280945"/>
            <a:ext cx="1079500" cy="1421766"/>
            <a:chOff x="0" y="0"/>
            <a:chExt cx="2160000" cy="2501560"/>
          </a:xfrm>
        </p:grpSpPr>
        <p:pic>
          <p:nvPicPr>
            <p:cNvPr id="15" name="Picture 14" descr="Search results search results for college pictures graphics clip art">
              <a:extLst>
                <a:ext uri="{FF2B5EF4-FFF2-40B4-BE49-F238E27FC236}">
                  <a16:creationId xmlns:a16="http://schemas.microsoft.com/office/drawing/2014/main" id="{D13E1F23-8CCA-4F16-ADCF-4F5D33675F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20417"/>
              <a:ext cx="2160000" cy="1481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Education icons, +1,600 free files in PNG, EPS, SVG format">
              <a:extLst>
                <a:ext uri="{FF2B5EF4-FFF2-40B4-BE49-F238E27FC236}">
                  <a16:creationId xmlns:a16="http://schemas.microsoft.com/office/drawing/2014/main" id="{57D93337-A815-4A32-8652-A2515014164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744" b="89776" l="5431" r="92971">
                          <a14:foregroundMark x1="62460" y1="52716" x2="62460" y2="52716"/>
                          <a14:foregroundMark x1="87700" y1="75240" x2="87700" y2="75240"/>
                          <a14:foregroundMark x1="5591" y1="31629" x2="5591" y2="31629"/>
                          <a14:foregroundMark x1="92971" y1="31629" x2="92971" y2="31629"/>
                        </a14:backgroundRemoval>
                      </a14:imgEffect>
                    </a14:imgLayer>
                  </a14:imgProps>
                </a:ext>
                <a:ext uri="{28A0092B-C50C-407E-A947-70E740481C1C}">
                  <a14:useLocalDpi xmlns:a14="http://schemas.microsoft.com/office/drawing/2010/main" val="0"/>
                </a:ext>
              </a:extLst>
            </a:blip>
            <a:srcRect/>
            <a:stretch>
              <a:fillRect/>
            </a:stretch>
          </p:blipFill>
          <p:spPr bwMode="auto">
            <a:xfrm rot="1279734">
              <a:off x="377211" y="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descr="Airport">
            <a:extLst>
              <a:ext uri="{FF2B5EF4-FFF2-40B4-BE49-F238E27FC236}">
                <a16:creationId xmlns:a16="http://schemas.microsoft.com/office/drawing/2014/main" id="{6D2A4F9B-089E-483F-8FDA-46C0B683BCD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5908" y="1672740"/>
            <a:ext cx="1079500" cy="1079500"/>
          </a:xfrm>
          <a:prstGeom prst="rect">
            <a:avLst/>
          </a:prstGeom>
          <a:noFill/>
        </p:spPr>
      </p:pic>
      <p:pic>
        <p:nvPicPr>
          <p:cNvPr id="18" name="Picture 22" descr="Horizontal Road Clipart">
            <a:extLst>
              <a:ext uri="{FF2B5EF4-FFF2-40B4-BE49-F238E27FC236}">
                <a16:creationId xmlns:a16="http://schemas.microsoft.com/office/drawing/2014/main" id="{9A172176-8363-4BB4-8312-3BED20D86F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218419">
            <a:off x="-280699" y="3919318"/>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Horizontal Road Clipart">
            <a:extLst>
              <a:ext uri="{FF2B5EF4-FFF2-40B4-BE49-F238E27FC236}">
                <a16:creationId xmlns:a16="http://schemas.microsoft.com/office/drawing/2014/main" id="{7E6F5562-268F-4BAA-922E-85AA89CE82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4714442">
            <a:off x="4811734" y="3925771"/>
            <a:ext cx="3600000" cy="4581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F1BE237-D5CA-4100-BE35-41FA569A250F}"/>
              </a:ext>
            </a:extLst>
          </p:cNvPr>
          <p:cNvGraphicFramePr>
            <a:graphicFrameLocks noGrp="1"/>
          </p:cNvGraphicFramePr>
          <p:nvPr>
            <p:extLst>
              <p:ext uri="{D42A27DB-BD31-4B8C-83A1-F6EECF244321}">
                <p14:modId xmlns:p14="http://schemas.microsoft.com/office/powerpoint/2010/main" val="3688180970"/>
              </p:ext>
            </p:extLst>
          </p:nvPr>
        </p:nvGraphicFramePr>
        <p:xfrm>
          <a:off x="7584899" y="1650183"/>
          <a:ext cx="4320000" cy="43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3600000">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0" name="Picture 19">
            <a:extLst>
              <a:ext uri="{FF2B5EF4-FFF2-40B4-BE49-F238E27FC236}">
                <a16:creationId xmlns:a16="http://schemas.microsoft.com/office/drawing/2014/main" id="{4125B07F-40C8-4457-BAA1-A7DD6A7F49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74321" y="1649701"/>
            <a:ext cx="525176" cy="720000"/>
          </a:xfrm>
          <a:prstGeom prst="rect">
            <a:avLst/>
          </a:prstGeom>
        </p:spPr>
      </p:pic>
      <p:pic>
        <p:nvPicPr>
          <p:cNvPr id="25" name="Picture 24">
            <a:extLst>
              <a:ext uri="{FF2B5EF4-FFF2-40B4-BE49-F238E27FC236}">
                <a16:creationId xmlns:a16="http://schemas.microsoft.com/office/drawing/2014/main" id="{61FD8F45-C502-4A97-9671-4800CFAE1D17}"/>
              </a:ext>
            </a:extLst>
          </p:cNvPr>
          <p:cNvPicPr/>
          <p:nvPr/>
        </p:nvPicPr>
        <p:blipFill>
          <a:blip r:embed="rId14">
            <a:extLst>
              <a:ext uri="{28A0092B-C50C-407E-A947-70E740481C1C}">
                <a14:useLocalDpi xmlns:a14="http://schemas.microsoft.com/office/drawing/2010/main" val="0"/>
              </a:ext>
            </a:extLst>
          </a:blip>
          <a:stretch>
            <a:fillRect/>
          </a:stretch>
        </p:blipFill>
        <p:spPr>
          <a:xfrm>
            <a:off x="7960195" y="2639942"/>
            <a:ext cx="1440000" cy="1440000"/>
          </a:xfrm>
          <a:prstGeom prst="rect">
            <a:avLst/>
          </a:prstGeom>
        </p:spPr>
      </p:pic>
      <p:pic>
        <p:nvPicPr>
          <p:cNvPr id="26" name="Picture 25" descr="Island Clipart Image">
            <a:extLst>
              <a:ext uri="{FF2B5EF4-FFF2-40B4-BE49-F238E27FC236}">
                <a16:creationId xmlns:a16="http://schemas.microsoft.com/office/drawing/2014/main" id="{AE9D8C20-194C-466B-8658-3752E1E230B0}"/>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7960195" y="4326987"/>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Street Clip Art Free">
            <a:extLst>
              <a:ext uri="{FF2B5EF4-FFF2-40B4-BE49-F238E27FC236}">
                <a16:creationId xmlns:a16="http://schemas.microsoft.com/office/drawing/2014/main" id="{7FFC33C5-B80A-4DF5-808B-CEB2B9501CD5}"/>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77551" y="2639942"/>
            <a:ext cx="1440000" cy="1440000"/>
          </a:xfrm>
          <a:prstGeom prst="rect">
            <a:avLst/>
          </a:prstGeom>
          <a:noFill/>
        </p:spPr>
      </p:pic>
      <p:pic>
        <p:nvPicPr>
          <p:cNvPr id="28" name="Picture 27" descr="Hotel Clip Art Free">
            <a:extLst>
              <a:ext uri="{FF2B5EF4-FFF2-40B4-BE49-F238E27FC236}">
                <a16:creationId xmlns:a16="http://schemas.microsoft.com/office/drawing/2014/main" id="{4A3FD725-4E8F-46C1-91E4-7DF5304D60BE}"/>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77551" y="4305062"/>
            <a:ext cx="1440000" cy="1440000"/>
          </a:xfrm>
          <a:prstGeom prst="rect">
            <a:avLst/>
          </a:prstGeom>
          <a:noFill/>
        </p:spPr>
      </p:pic>
      <p:sp>
        <p:nvSpPr>
          <p:cNvPr id="29" name="TextBox 28">
            <a:extLst>
              <a:ext uri="{FF2B5EF4-FFF2-40B4-BE49-F238E27FC236}">
                <a16:creationId xmlns:a16="http://schemas.microsoft.com/office/drawing/2014/main" id="{0CABD1D0-9829-42FD-A34D-EFF778E103ED}"/>
              </a:ext>
            </a:extLst>
          </p:cNvPr>
          <p:cNvSpPr txBox="1"/>
          <p:nvPr/>
        </p:nvSpPr>
        <p:spPr>
          <a:xfrm>
            <a:off x="9891015" y="3688732"/>
            <a:ext cx="1799104" cy="400110"/>
          </a:xfrm>
          <a:prstGeom prst="rect">
            <a:avLst/>
          </a:prstGeom>
          <a:solidFill>
            <a:srgbClr val="115076"/>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VICTOR HUGO</a:t>
            </a:r>
          </a:p>
        </p:txBody>
      </p:sp>
      <p:sp>
        <p:nvSpPr>
          <p:cNvPr id="30" name="Action Button: Custom 66" descr="number 1">
            <a:hlinkClick r:id="" action="ppaction://noaction" highlightClick="1">
              <a:snd r:embed="rId18" name="501.wav"/>
            </a:hlinkClick>
            <a:extLst>
              <a:ext uri="{FF2B5EF4-FFF2-40B4-BE49-F238E27FC236}">
                <a16:creationId xmlns:a16="http://schemas.microsoft.com/office/drawing/2014/main" id="{D1E6E31B-849A-4146-B28D-A2621433B469}"/>
              </a:ext>
            </a:extLst>
          </p:cNvPr>
          <p:cNvSpPr/>
          <p:nvPr/>
        </p:nvSpPr>
        <p:spPr>
          <a:xfrm>
            <a:off x="288201" y="1972164"/>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Action Button: Custom 69" descr="number 2">
            <a:hlinkClick r:id="" action="ppaction://noaction" highlightClick="1">
              <a:snd r:embed="rId19" name="502.wav"/>
            </a:hlinkClick>
            <a:extLst>
              <a:ext uri="{FF2B5EF4-FFF2-40B4-BE49-F238E27FC236}">
                <a16:creationId xmlns:a16="http://schemas.microsoft.com/office/drawing/2014/main" id="{9B1C262F-F726-4CBA-AB98-C611C4E63341}"/>
              </a:ext>
            </a:extLst>
          </p:cNvPr>
          <p:cNvSpPr/>
          <p:nvPr/>
        </p:nvSpPr>
        <p:spPr>
          <a:xfrm>
            <a:off x="289285" y="2497839"/>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Action Button: Custom 72" descr="number 3">
            <a:hlinkClick r:id="" action="ppaction://noaction" highlightClick="1">
              <a:snd r:embed="rId20" name="503.wav"/>
            </a:hlinkClick>
            <a:extLst>
              <a:ext uri="{FF2B5EF4-FFF2-40B4-BE49-F238E27FC236}">
                <a16:creationId xmlns:a16="http://schemas.microsoft.com/office/drawing/2014/main" id="{07841C36-7CA0-4C9B-9EED-7B8E4D800671}"/>
              </a:ext>
            </a:extLst>
          </p:cNvPr>
          <p:cNvSpPr/>
          <p:nvPr/>
        </p:nvSpPr>
        <p:spPr>
          <a:xfrm>
            <a:off x="288201" y="301749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3" name="Action Button: Custom 75" descr="number 4">
            <a:hlinkClick r:id="" action="ppaction://noaction" highlightClick="1">
              <a:snd r:embed="rId21" name="504.wav"/>
            </a:hlinkClick>
            <a:extLst>
              <a:ext uri="{FF2B5EF4-FFF2-40B4-BE49-F238E27FC236}">
                <a16:creationId xmlns:a16="http://schemas.microsoft.com/office/drawing/2014/main" id="{032CBC4C-D724-4593-95E2-40556E2E73BE}"/>
              </a:ext>
            </a:extLst>
          </p:cNvPr>
          <p:cNvSpPr/>
          <p:nvPr/>
        </p:nvSpPr>
        <p:spPr>
          <a:xfrm>
            <a:off x="288199" y="3543648"/>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4" name="Action Button: Custom 78" descr="number 5">
            <a:hlinkClick r:id="" action="ppaction://noaction" highlightClick="1">
              <a:snd r:embed="rId22" name="505.wav"/>
            </a:hlinkClick>
            <a:extLst>
              <a:ext uri="{FF2B5EF4-FFF2-40B4-BE49-F238E27FC236}">
                <a16:creationId xmlns:a16="http://schemas.microsoft.com/office/drawing/2014/main" id="{3CE6ADD7-4AA4-4AC2-9B18-B810CEEE0AFC}"/>
              </a:ext>
            </a:extLst>
          </p:cNvPr>
          <p:cNvSpPr/>
          <p:nvPr/>
        </p:nvSpPr>
        <p:spPr>
          <a:xfrm>
            <a:off x="283158" y="4069323"/>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Action Button: Custom 81" descr="number 6">
            <a:hlinkClick r:id="" action="ppaction://noaction" highlightClick="1">
              <a:snd r:embed="rId23" name="506.wav"/>
            </a:hlinkClick>
            <a:extLst>
              <a:ext uri="{FF2B5EF4-FFF2-40B4-BE49-F238E27FC236}">
                <a16:creationId xmlns:a16="http://schemas.microsoft.com/office/drawing/2014/main" id="{E991848E-4DC2-494E-BA57-80F3487087D8}"/>
              </a:ext>
            </a:extLst>
          </p:cNvPr>
          <p:cNvSpPr/>
          <p:nvPr/>
        </p:nvSpPr>
        <p:spPr>
          <a:xfrm>
            <a:off x="283158" y="457698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Action Button: Custom 84" descr="number 7">
            <a:hlinkClick r:id="" action="ppaction://noaction" highlightClick="1">
              <a:snd r:embed="rId24" name="507.wav"/>
            </a:hlinkClick>
            <a:extLst>
              <a:ext uri="{FF2B5EF4-FFF2-40B4-BE49-F238E27FC236}">
                <a16:creationId xmlns:a16="http://schemas.microsoft.com/office/drawing/2014/main" id="{AAC2AF2F-1F72-4C4E-8AAC-2015467BA0A4}"/>
              </a:ext>
            </a:extLst>
          </p:cNvPr>
          <p:cNvSpPr/>
          <p:nvPr/>
        </p:nvSpPr>
        <p:spPr>
          <a:xfrm>
            <a:off x="283158" y="508277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Action Button: Custom 87" descr="number 8">
            <a:hlinkClick r:id="" action="ppaction://noaction" highlightClick="1">
              <a:snd r:embed="rId25" name="508.wav"/>
            </a:hlinkClick>
            <a:extLst>
              <a:ext uri="{FF2B5EF4-FFF2-40B4-BE49-F238E27FC236}">
                <a16:creationId xmlns:a16="http://schemas.microsoft.com/office/drawing/2014/main" id="{5A13F76E-D770-4F5A-9FCA-92E2EBABC70C}"/>
              </a:ext>
            </a:extLst>
          </p:cNvPr>
          <p:cNvSpPr/>
          <p:nvPr/>
        </p:nvSpPr>
        <p:spPr>
          <a:xfrm>
            <a:off x="283158" y="5591631"/>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8" name="TextBox 37">
            <a:extLst>
              <a:ext uri="{FF2B5EF4-FFF2-40B4-BE49-F238E27FC236}">
                <a16:creationId xmlns:a16="http://schemas.microsoft.com/office/drawing/2014/main" id="{EE787C73-8292-46B6-ACDF-1628817AE244}"/>
              </a:ext>
            </a:extLst>
          </p:cNvPr>
          <p:cNvSpPr txBox="1"/>
          <p:nvPr/>
        </p:nvSpPr>
        <p:spPr>
          <a:xfrm>
            <a:off x="2117856" y="4049962"/>
            <a:ext cx="1080000" cy="369332"/>
          </a:xfrm>
          <a:prstGeom prst="rect">
            <a:avLst/>
          </a:prstGeom>
          <a:solidFill>
            <a:schemeClr val="accent2">
              <a:lumMod val="50000"/>
            </a:schemeClr>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otype Corsiva" panose="03010101010201010101" pitchFamily="66" charset="0"/>
                <a:ea typeface="Cambria Math" panose="02040503050406030204" pitchFamily="18" charset="0"/>
                <a:cs typeface="+mn-cs"/>
              </a:rPr>
              <a:t>chez Clara </a:t>
            </a:r>
          </a:p>
        </p:txBody>
      </p:sp>
      <p:sp>
        <p:nvSpPr>
          <p:cNvPr id="39" name="TextBox 38">
            <a:extLst>
              <a:ext uri="{FF2B5EF4-FFF2-40B4-BE49-F238E27FC236}">
                <a16:creationId xmlns:a16="http://schemas.microsoft.com/office/drawing/2014/main" id="{DED076AE-B8F3-4A05-BDA9-6720B31F1C40}"/>
              </a:ext>
            </a:extLst>
          </p:cNvPr>
          <p:cNvSpPr txBox="1"/>
          <p:nvPr/>
        </p:nvSpPr>
        <p:spPr>
          <a:xfrm>
            <a:off x="5071814" y="4033507"/>
            <a:ext cx="1080000" cy="369332"/>
          </a:xfrm>
          <a:prstGeom prst="rect">
            <a:avLst/>
          </a:prstGeom>
          <a:solidFill>
            <a:schemeClr val="accent2">
              <a:lumMod val="50000"/>
            </a:schemeClr>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otype Corsiva" panose="03010101010201010101" pitchFamily="66" charset="0"/>
                <a:ea typeface="Cambria Math" panose="02040503050406030204" pitchFamily="18" charset="0"/>
                <a:cs typeface="+mn-cs"/>
              </a:rPr>
              <a:t>chez Alain </a:t>
            </a:r>
          </a:p>
        </p:txBody>
      </p:sp>
      <p:pic>
        <p:nvPicPr>
          <p:cNvPr id="40" name="Picture 39">
            <a:extLst>
              <a:ext uri="{FF2B5EF4-FFF2-40B4-BE49-F238E27FC236}">
                <a16:creationId xmlns:a16="http://schemas.microsoft.com/office/drawing/2014/main" id="{BB829074-37A8-4BDD-99EA-089357ABA0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72556" y="1649701"/>
            <a:ext cx="691200" cy="720000"/>
          </a:xfrm>
          <a:prstGeom prst="rect">
            <a:avLst/>
          </a:prstGeom>
          <a:ln>
            <a:solidFill>
              <a:srgbClr val="115076"/>
            </a:solidFill>
          </a:ln>
        </p:spPr>
      </p:pic>
      <p:pic>
        <p:nvPicPr>
          <p:cNvPr id="41" name="Picture 40" descr="background rectangle">
            <a:extLst>
              <a:ext uri="{FF2B5EF4-FFF2-40B4-BE49-F238E27FC236}">
                <a16:creationId xmlns:a16="http://schemas.microsoft.com/office/drawing/2014/main" id="{3B81773B-AB08-48BF-A53E-D2716ED58731}"/>
              </a:ext>
              <a:ext uri="{C183D7F6-B498-43B3-948B-1728B52AA6E4}">
                <adec:decorative xmlns:adec="http://schemas.microsoft.com/office/drawing/2017/decorative" val="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2" name="Title 3">
            <a:extLst>
              <a:ext uri="{FF2B5EF4-FFF2-40B4-BE49-F238E27FC236}">
                <a16:creationId xmlns:a16="http://schemas.microsoft.com/office/drawing/2014/main" id="{35D66FD7-7B4A-4D20-99A2-47370FAD1088}"/>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43" name="Rounded Rectangle 46">
            <a:extLst>
              <a:ext uri="{FF2B5EF4-FFF2-40B4-BE49-F238E27FC236}">
                <a16:creationId xmlns:a16="http://schemas.microsoft.com/office/drawing/2014/main" id="{3C41D2A3-4B3E-4871-9773-05C05A89EBD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9409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Réponses</a:t>
            </a:r>
            <a:endParaRPr lang="en-GB" sz="3600" b="1" dirty="0">
              <a:solidFill>
                <a:schemeClr val="bg1"/>
              </a:solidFill>
            </a:endParaRPr>
          </a:p>
        </p:txBody>
      </p:sp>
      <p:sp>
        <p:nvSpPr>
          <p:cNvPr id="30" name="Action Button: Custom 66" descr="number 1">
            <a:hlinkClick r:id="" action="ppaction://noaction" highlightClick="1">
              <a:snd r:embed="rId3" name="501.wav"/>
            </a:hlinkClick>
            <a:extLst>
              <a:ext uri="{FF2B5EF4-FFF2-40B4-BE49-F238E27FC236}">
                <a16:creationId xmlns:a16="http://schemas.microsoft.com/office/drawing/2014/main" id="{D1E6E31B-849A-4146-B28D-A2621433B469}"/>
              </a:ext>
            </a:extLst>
          </p:cNvPr>
          <p:cNvSpPr/>
          <p:nvPr/>
        </p:nvSpPr>
        <p:spPr>
          <a:xfrm>
            <a:off x="326301" y="1686414"/>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Action Button: Custom 69" descr="number 2">
            <a:hlinkClick r:id="" action="ppaction://noaction" highlightClick="1">
              <a:snd r:embed="rId4" name="502.wav"/>
            </a:hlinkClick>
            <a:extLst>
              <a:ext uri="{FF2B5EF4-FFF2-40B4-BE49-F238E27FC236}">
                <a16:creationId xmlns:a16="http://schemas.microsoft.com/office/drawing/2014/main" id="{9B1C262F-F726-4CBA-AB98-C611C4E63341}"/>
              </a:ext>
            </a:extLst>
          </p:cNvPr>
          <p:cNvSpPr/>
          <p:nvPr/>
        </p:nvSpPr>
        <p:spPr>
          <a:xfrm>
            <a:off x="327385" y="2212089"/>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Action Button: Custom 72" descr="number 3">
            <a:hlinkClick r:id="" action="ppaction://noaction" highlightClick="1">
              <a:snd r:embed="rId5" name="503.wav"/>
            </a:hlinkClick>
            <a:extLst>
              <a:ext uri="{FF2B5EF4-FFF2-40B4-BE49-F238E27FC236}">
                <a16:creationId xmlns:a16="http://schemas.microsoft.com/office/drawing/2014/main" id="{07841C36-7CA0-4C9B-9EED-7B8E4D800671}"/>
              </a:ext>
            </a:extLst>
          </p:cNvPr>
          <p:cNvSpPr/>
          <p:nvPr/>
        </p:nvSpPr>
        <p:spPr>
          <a:xfrm>
            <a:off x="326301" y="273174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3" name="Action Button: Custom 75" descr="number 4">
            <a:hlinkClick r:id="" action="ppaction://noaction" highlightClick="1">
              <a:snd r:embed="rId6" name="504.wav"/>
            </a:hlinkClick>
            <a:extLst>
              <a:ext uri="{FF2B5EF4-FFF2-40B4-BE49-F238E27FC236}">
                <a16:creationId xmlns:a16="http://schemas.microsoft.com/office/drawing/2014/main" id="{032CBC4C-D724-4593-95E2-40556E2E73BE}"/>
              </a:ext>
            </a:extLst>
          </p:cNvPr>
          <p:cNvSpPr/>
          <p:nvPr/>
        </p:nvSpPr>
        <p:spPr>
          <a:xfrm>
            <a:off x="326299" y="3257898"/>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4" name="Action Button: Custom 78" descr="number 5">
            <a:hlinkClick r:id="" action="ppaction://noaction" highlightClick="1">
              <a:snd r:embed="rId7" name="505.wav"/>
            </a:hlinkClick>
            <a:extLst>
              <a:ext uri="{FF2B5EF4-FFF2-40B4-BE49-F238E27FC236}">
                <a16:creationId xmlns:a16="http://schemas.microsoft.com/office/drawing/2014/main" id="{3CE6ADD7-4AA4-4AC2-9B18-B810CEEE0AFC}"/>
              </a:ext>
            </a:extLst>
          </p:cNvPr>
          <p:cNvSpPr/>
          <p:nvPr/>
        </p:nvSpPr>
        <p:spPr>
          <a:xfrm>
            <a:off x="321258" y="3783573"/>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Action Button: Custom 81" descr="number 6">
            <a:hlinkClick r:id="" action="ppaction://noaction" highlightClick="1">
              <a:snd r:embed="rId8" name="506.wav"/>
            </a:hlinkClick>
            <a:extLst>
              <a:ext uri="{FF2B5EF4-FFF2-40B4-BE49-F238E27FC236}">
                <a16:creationId xmlns:a16="http://schemas.microsoft.com/office/drawing/2014/main" id="{E991848E-4DC2-494E-BA57-80F3487087D8}"/>
              </a:ext>
            </a:extLst>
          </p:cNvPr>
          <p:cNvSpPr/>
          <p:nvPr/>
        </p:nvSpPr>
        <p:spPr>
          <a:xfrm>
            <a:off x="321258" y="4291230"/>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Action Button: Custom 84" descr="number 7">
            <a:hlinkClick r:id="" action="ppaction://noaction" highlightClick="1">
              <a:snd r:embed="rId9" name="507.wav"/>
            </a:hlinkClick>
            <a:extLst>
              <a:ext uri="{FF2B5EF4-FFF2-40B4-BE49-F238E27FC236}">
                <a16:creationId xmlns:a16="http://schemas.microsoft.com/office/drawing/2014/main" id="{AAC2AF2F-1F72-4C4E-8AAC-2015467BA0A4}"/>
              </a:ext>
            </a:extLst>
          </p:cNvPr>
          <p:cNvSpPr/>
          <p:nvPr/>
        </p:nvSpPr>
        <p:spPr>
          <a:xfrm>
            <a:off x="321258" y="4797025"/>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Action Button: Custom 87" descr="number 8">
            <a:hlinkClick r:id="" action="ppaction://noaction" highlightClick="1">
              <a:snd r:embed="rId10" name="508.wav"/>
            </a:hlinkClick>
            <a:extLst>
              <a:ext uri="{FF2B5EF4-FFF2-40B4-BE49-F238E27FC236}">
                <a16:creationId xmlns:a16="http://schemas.microsoft.com/office/drawing/2014/main" id="{5A13F76E-D770-4F5A-9FCA-92E2EBABC70C}"/>
              </a:ext>
            </a:extLst>
          </p:cNvPr>
          <p:cNvSpPr/>
          <p:nvPr/>
        </p:nvSpPr>
        <p:spPr>
          <a:xfrm>
            <a:off x="321258" y="5305881"/>
            <a:ext cx="36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6" name="TextBox 5">
            <a:extLst>
              <a:ext uri="{FF2B5EF4-FFF2-40B4-BE49-F238E27FC236}">
                <a16:creationId xmlns:a16="http://schemas.microsoft.com/office/drawing/2014/main" id="{267F2F3C-103F-40C9-AE89-809AED4E6F68}"/>
              </a:ext>
            </a:extLst>
          </p:cNvPr>
          <p:cNvSpPr txBox="1"/>
          <p:nvPr/>
        </p:nvSpPr>
        <p:spPr>
          <a:xfrm>
            <a:off x="871758" y="1666359"/>
            <a:ext cx="6332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aéroport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derrière le café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chez Clara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1ED84C97-9C9E-4F44-A9AF-F5EDE0773B4A}"/>
              </a:ext>
            </a:extLst>
          </p:cNvPr>
          <p:cNvSpPr txBox="1"/>
          <p:nvPr/>
        </p:nvSpPr>
        <p:spPr>
          <a:xfrm>
            <a:off x="871758" y="2195328"/>
            <a:ext cx="6128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un café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chez Alain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devant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l’université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3F194799-6B80-4F5A-9A63-36A7708A946C}"/>
              </a:ext>
            </a:extLst>
          </p:cNvPr>
          <p:cNvSpPr txBox="1"/>
          <p:nvPr/>
        </p:nvSpPr>
        <p:spPr>
          <a:xfrm>
            <a:off x="871757" y="2711690"/>
            <a:ext cx="85266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cinéma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entre le café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chez Clara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 café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chez Alain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21CF4FC6-154D-4165-BF37-320BFC8D56D8}"/>
              </a:ext>
            </a:extLst>
          </p:cNvPr>
          <p:cNvSpPr txBox="1"/>
          <p:nvPr/>
        </p:nvSpPr>
        <p:spPr>
          <a:xfrm>
            <a:off x="871756" y="3240659"/>
            <a:ext cx="31999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 d’hôtel.</a:t>
            </a:r>
          </a:p>
        </p:txBody>
      </p:sp>
      <p:sp>
        <p:nvSpPr>
          <p:cNvPr id="41" name="TextBox 40">
            <a:extLst>
              <a:ext uri="{FF2B5EF4-FFF2-40B4-BE49-F238E27FC236}">
                <a16:creationId xmlns:a16="http://schemas.microsoft.com/office/drawing/2014/main" id="{16348659-8CA5-476B-91FF-36A2CD4234D7}"/>
              </a:ext>
            </a:extLst>
          </p:cNvPr>
          <p:cNvSpPr txBox="1"/>
          <p:nvPr/>
        </p:nvSpPr>
        <p:spPr>
          <a:xfrm>
            <a:off x="871756" y="3769628"/>
            <a:ext cx="28456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d’île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FCEFE3C0-71FF-414B-B0B0-A5898B49B51F}"/>
              </a:ext>
            </a:extLst>
          </p:cNvPr>
          <p:cNvSpPr txBox="1"/>
          <p:nvPr/>
        </p:nvSpPr>
        <p:spPr>
          <a:xfrm>
            <a:off x="871756" y="4271175"/>
            <a:ext cx="33874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 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22926A3-5AF5-4D01-8AF5-0C0E569C4744}"/>
              </a:ext>
            </a:extLst>
          </p:cNvPr>
          <p:cNvSpPr txBox="1"/>
          <p:nvPr/>
        </p:nvSpPr>
        <p:spPr>
          <a:xfrm>
            <a:off x="871756" y="4776970"/>
            <a:ext cx="46586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 de rue Victor Hugo.</a:t>
            </a:r>
          </a:p>
        </p:txBody>
      </p:sp>
      <p:sp>
        <p:nvSpPr>
          <p:cNvPr id="44" name="TextBox 43">
            <a:extLst>
              <a:ext uri="{FF2B5EF4-FFF2-40B4-BE49-F238E27FC236}">
                <a16:creationId xmlns:a16="http://schemas.microsoft.com/office/drawing/2014/main" id="{1F461375-1456-4B98-889F-728B1D791569}"/>
              </a:ext>
            </a:extLst>
          </p:cNvPr>
          <p:cNvSpPr txBox="1"/>
          <p:nvPr/>
        </p:nvSpPr>
        <p:spPr>
          <a:xfrm>
            <a:off x="871756" y="5282765"/>
            <a:ext cx="64972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université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derrière le café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chez Alain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DC2096FF-06B3-4B7D-967C-B77CC1E3BFC2}"/>
              </a:ext>
            </a:extLst>
          </p:cNvPr>
          <p:cNvSpPr/>
          <p:nvPr/>
        </p:nvSpPr>
        <p:spPr>
          <a:xfrm>
            <a:off x="871756" y="2767815"/>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D50A3B1-494C-42FD-A0D7-088878D6146E}"/>
              </a:ext>
            </a:extLst>
          </p:cNvPr>
          <p:cNvSpPr/>
          <p:nvPr/>
        </p:nvSpPr>
        <p:spPr>
          <a:xfrm>
            <a:off x="871756" y="1702983"/>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6EF29AE1-0130-44C4-9009-12CBFBDAA025}"/>
              </a:ext>
            </a:extLst>
          </p:cNvPr>
          <p:cNvSpPr/>
          <p:nvPr/>
        </p:nvSpPr>
        <p:spPr>
          <a:xfrm>
            <a:off x="871756" y="2217364"/>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303E29C4-0EFE-446F-974E-4BCF84C8F2CD}"/>
              </a:ext>
            </a:extLst>
          </p:cNvPr>
          <p:cNvSpPr/>
          <p:nvPr/>
        </p:nvSpPr>
        <p:spPr>
          <a:xfrm>
            <a:off x="871756" y="3283888"/>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758C36ED-E84B-4CAE-941B-ED6A7C890C9B}"/>
              </a:ext>
            </a:extLst>
          </p:cNvPr>
          <p:cNvSpPr/>
          <p:nvPr/>
        </p:nvSpPr>
        <p:spPr>
          <a:xfrm>
            <a:off x="871756" y="3779949"/>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8294F63-276C-412B-BBF1-5CDD2F97AC5A}"/>
              </a:ext>
            </a:extLst>
          </p:cNvPr>
          <p:cNvSpPr/>
          <p:nvPr/>
        </p:nvSpPr>
        <p:spPr>
          <a:xfrm>
            <a:off x="871756" y="4312439"/>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70BAC2D6-38EC-427C-B878-C158F401E6C4}"/>
              </a:ext>
            </a:extLst>
          </p:cNvPr>
          <p:cNvSpPr/>
          <p:nvPr/>
        </p:nvSpPr>
        <p:spPr>
          <a:xfrm>
            <a:off x="871756" y="4822444"/>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64E9EEAA-DB18-4A72-838D-EB6FB96074A3}"/>
              </a:ext>
            </a:extLst>
          </p:cNvPr>
          <p:cNvSpPr/>
          <p:nvPr/>
        </p:nvSpPr>
        <p:spPr>
          <a:xfrm>
            <a:off x="871756" y="5327085"/>
            <a:ext cx="8367494" cy="36000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descr="background rectangle">
            <a:extLst>
              <a:ext uri="{FF2B5EF4-FFF2-40B4-BE49-F238E27FC236}">
                <a16:creationId xmlns:a16="http://schemas.microsoft.com/office/drawing/2014/main" id="{9E3C9DBF-4D82-4E59-9152-D22FC77B7A83}"/>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E41838CC-7284-4634-B97C-50FB81ED79B8}"/>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Réponses</a:t>
            </a:r>
            <a:endParaRPr lang="en-GB" sz="3600" b="1" dirty="0">
              <a:solidFill>
                <a:schemeClr val="bg1"/>
              </a:solidFill>
            </a:endParaRPr>
          </a:p>
        </p:txBody>
      </p:sp>
      <p:sp>
        <p:nvSpPr>
          <p:cNvPr id="53" name="Rounded Rectangle 46">
            <a:extLst>
              <a:ext uri="{FF2B5EF4-FFF2-40B4-BE49-F238E27FC236}">
                <a16:creationId xmlns:a16="http://schemas.microsoft.com/office/drawing/2014/main" id="{252A65A5-49EB-4D01-BDD4-95ADC92D81E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6EA3309-74D5-4AD9-8F32-9D8B90BB862A}"/>
              </a:ext>
            </a:extLst>
          </p:cNvPr>
          <p:cNvSpPr txBox="1"/>
          <p:nvPr/>
        </p:nvSpPr>
        <p:spPr>
          <a:xfrm>
            <a:off x="6724879" y="249870"/>
            <a:ext cx="3646654" cy="707886"/>
          </a:xfrm>
          <a:prstGeom prst="rect">
            <a:avLst/>
          </a:prstGeom>
          <a:noFill/>
        </p:spPr>
        <p:txBody>
          <a:bodyPr wrap="square" rtlCol="0">
            <a:spAutoFit/>
          </a:bodyPr>
          <a:lstStyle/>
          <a:p>
            <a:r>
              <a:rPr lang="en-GB" sz="2000" dirty="0">
                <a:solidFill>
                  <a:schemeClr val="accent5">
                    <a:lumMod val="50000"/>
                  </a:schemeClr>
                </a:solidFill>
              </a:rPr>
              <a:t>Click on the yellow box to reveal suggested answers.</a:t>
            </a:r>
          </a:p>
        </p:txBody>
      </p:sp>
    </p:spTree>
    <p:extLst>
      <p:ext uri="{BB962C8B-B14F-4D97-AF65-F5344CB8AC3E}">
        <p14:creationId xmlns:p14="http://schemas.microsoft.com/office/powerpoint/2010/main" val="1678769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4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7" restart="whenNotActive" fill="hold" evtFilter="cancelBubble" nodeType="interactiveSeq">
                <p:stCondLst>
                  <p:cond evt="onClick" delay="0">
                    <p:tgtEl>
                      <p:spTgt spid="4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7" restart="whenNotActive" fill="hold" evtFilter="cancelBubble" nodeType="interactiveSeq">
                <p:stCondLst>
                  <p:cond evt="onClick" delay="0">
                    <p:tgtEl>
                      <p:spTgt spid="5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9" grpId="0" animBg="1"/>
      <p:bldP spid="45" grpId="0" animBg="1"/>
      <p:bldP spid="46" grpId="0" animBg="1"/>
      <p:bldP spid="47" grpId="0" animBg="1"/>
      <p:bldP spid="48" grpId="0" animBg="1"/>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2363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what isn’t there</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5 - Lesson 58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504668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St James’ Hub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20</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/10/20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7" name="Subtitle 5">
            <a:extLst>
              <a:ext uri="{FF2B5EF4-FFF2-40B4-BE49-F238E27FC236}">
                <a16:creationId xmlns:a16="http://schemas.microsoft.com/office/drawing/2014/main" id="{B0627818-1BB8-466D-BEEB-2F5BB038E2B9}"/>
              </a:ext>
            </a:extLst>
          </p:cNvPr>
          <p:cNvSpPr txBox="1">
            <a:spLocks/>
          </p:cNvSpPr>
          <p:nvPr/>
        </p:nvSpPr>
        <p:spPr>
          <a:xfrm>
            <a:off x="180000" y="2542938"/>
            <a:ext cx="7748076"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Negation before a noun: ne…pas de/d’ (with verbs other than </a:t>
            </a:r>
            <a:r>
              <a:rPr lang="en-GB" sz="3000" dirty="0" err="1">
                <a:solidFill>
                  <a:prstClr val="white"/>
                </a:solidFill>
              </a:rPr>
              <a:t>avoir</a:t>
            </a:r>
            <a:r>
              <a:rPr lang="en-GB" sz="3000" dirty="0">
                <a:solidFill>
                  <a:prstClr val="white"/>
                </a:solidFill>
              </a:rPr>
              <a:t>)</a:t>
            </a:r>
          </a:p>
          <a:p>
            <a:pPr algn="l"/>
            <a:r>
              <a:rPr lang="en-GB" sz="3000" dirty="0">
                <a:solidFill>
                  <a:prstClr val="white"/>
                </a:solidFill>
              </a:rPr>
              <a:t>SSC [</a:t>
            </a:r>
            <a:r>
              <a:rPr lang="en-GB" sz="3000" dirty="0" err="1">
                <a:solidFill>
                  <a:prstClr val="white"/>
                </a:solidFill>
              </a:rPr>
              <a:t>ch</a:t>
            </a:r>
            <a:r>
              <a:rPr lang="en-GB" sz="3000" dirty="0">
                <a:solidFill>
                  <a:prstClr val="white"/>
                </a:solidFill>
              </a:rPr>
              <a:t>] [revisited]</a:t>
            </a:r>
          </a:p>
          <a:p>
            <a:endParaRPr lang="en-US" dirty="0"/>
          </a:p>
        </p:txBody>
      </p:sp>
    </p:spTree>
    <p:extLst>
      <p:ext uri="{BB962C8B-B14F-4D97-AF65-F5344CB8AC3E}">
        <p14:creationId xmlns:p14="http://schemas.microsoft.com/office/powerpoint/2010/main" val="1221273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0" y="1705231"/>
            <a:ext cx="10800000" cy="488852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1895030" y="2586587"/>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1417337" y="3254064"/>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1701068" y="3921541"/>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1547981" y="4589018"/>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1685839" y="5256494"/>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929852" y="2566369"/>
            <a:ext cx="2124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9228014" y="3230568"/>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9133435" y="3894767"/>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9022831" y="4558966"/>
            <a:ext cx="1938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9524567" y="5223166"/>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65" name="Picture 7">
            <a:extLst>
              <a:ext uri="{FF2B5EF4-FFF2-40B4-BE49-F238E27FC236}">
                <a16:creationId xmlns:a16="http://schemas.microsoft.com/office/drawing/2014/main" id="{66973838-F55A-487A-BEDC-C12C4A9D90E5}"/>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515339" y="249870"/>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1EFC7A86-E284-490A-8988-C6D3ED948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43" y="318357"/>
            <a:ext cx="551646" cy="535097"/>
          </a:xfrm>
          <a:prstGeom prst="rect">
            <a:avLst/>
          </a:prstGeom>
        </p:spPr>
      </p:pic>
      <p:sp>
        <p:nvSpPr>
          <p:cNvPr id="2" name="TextBox 1">
            <a:extLst>
              <a:ext uri="{FF2B5EF4-FFF2-40B4-BE49-F238E27FC236}">
                <a16:creationId xmlns:a16="http://schemas.microsoft.com/office/drawing/2014/main" id="{CF85D06E-2288-42D8-92DF-4450BE7383DC}"/>
              </a:ext>
            </a:extLst>
          </p:cNvPr>
          <p:cNvSpPr txBox="1"/>
          <p:nvPr/>
        </p:nvSpPr>
        <p:spPr>
          <a:xfrm>
            <a:off x="1409573" y="1340404"/>
            <a:ext cx="9070112" cy="442674"/>
          </a:xfrm>
          <a:prstGeom prst="wedgeRoundRectCallout">
            <a:avLst>
              <a:gd name="adj1" fmla="val -51170"/>
              <a:gd name="adj2" fmla="val 50546"/>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Two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pronunciations in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pronunciation in French!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7" name="Picture 16" descr="background rectangle">
            <a:extLst>
              <a:ext uri="{FF2B5EF4-FFF2-40B4-BE49-F238E27FC236}">
                <a16:creationId xmlns:a16="http://schemas.microsoft.com/office/drawing/2014/main" id="{FB16899D-D638-47A6-8E11-1CE221B83C3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73E4971C-CE3D-451B-A812-A6E35761382B}"/>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0" name="Rounded Rectangle 46">
            <a:extLst>
              <a:ext uri="{FF2B5EF4-FFF2-40B4-BE49-F238E27FC236}">
                <a16:creationId xmlns:a16="http://schemas.microsoft.com/office/drawing/2014/main" id="{BA69A88D-F8C4-4DE9-868A-709AB82CA1B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862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6146" name="Picture 2" descr="Line Leader Clip Art">
            <a:extLst>
              <a:ext uri="{FF2B5EF4-FFF2-40B4-BE49-F238E27FC236}">
                <a16:creationId xmlns:a16="http://schemas.microsoft.com/office/drawing/2014/main" id="{DBA4EC1B-18A8-43CE-AC30-0F0B8B04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9" y="1228725"/>
            <a:ext cx="5162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9AE86-8782-4FC8-A9E1-70C0EFE80290}"/>
              </a:ext>
            </a:extLst>
          </p:cNvPr>
          <p:cNvSpPr txBox="1"/>
          <p:nvPr/>
        </p:nvSpPr>
        <p:spPr>
          <a:xfrm>
            <a:off x="3793503" y="5694007"/>
            <a:ext cx="1188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Michel</a:t>
            </a:r>
          </a:p>
        </p:txBody>
      </p:sp>
      <p:sp>
        <p:nvSpPr>
          <p:cNvPr id="32" name="TextBox 31">
            <a:extLst>
              <a:ext uri="{FF2B5EF4-FFF2-40B4-BE49-F238E27FC236}">
                <a16:creationId xmlns:a16="http://schemas.microsoft.com/office/drawing/2014/main" id="{2A0BE20E-F206-43CA-AE71-01BCAB3B60A6}"/>
              </a:ext>
            </a:extLst>
          </p:cNvPr>
          <p:cNvSpPr txBox="1"/>
          <p:nvPr/>
        </p:nvSpPr>
        <p:spPr>
          <a:xfrm>
            <a:off x="2039208" y="5694007"/>
            <a:ext cx="1564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Charlotte</a:t>
            </a:r>
          </a:p>
        </p:txBody>
      </p:sp>
      <p:sp>
        <p:nvSpPr>
          <p:cNvPr id="33" name="TextBox 32">
            <a:extLst>
              <a:ext uri="{FF2B5EF4-FFF2-40B4-BE49-F238E27FC236}">
                <a16:creationId xmlns:a16="http://schemas.microsoft.com/office/drawing/2014/main" id="{FEEA9533-A230-4FE9-B9E1-68DE6672ED66}"/>
              </a:ext>
            </a:extLst>
          </p:cNvPr>
          <p:cNvSpPr txBox="1"/>
          <p:nvPr/>
        </p:nvSpPr>
        <p:spPr>
          <a:xfrm>
            <a:off x="533379" y="5694007"/>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Charles</a:t>
            </a:r>
          </a:p>
        </p:txBody>
      </p:sp>
      <p:sp>
        <p:nvSpPr>
          <p:cNvPr id="6" name="Arrow: Right 5">
            <a:extLst>
              <a:ext uri="{FF2B5EF4-FFF2-40B4-BE49-F238E27FC236}">
                <a16:creationId xmlns:a16="http://schemas.microsoft.com/office/drawing/2014/main" id="{F8850006-2236-45D8-AB34-4775218E3F2C}"/>
              </a:ext>
            </a:extLst>
          </p:cNvPr>
          <p:cNvSpPr/>
          <p:nvPr/>
        </p:nvSpPr>
        <p:spPr>
          <a:xfrm rot="10800000">
            <a:off x="3410260" y="2869950"/>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9F3715D-F08F-47B1-81FD-507B1A48285B}"/>
              </a:ext>
            </a:extLst>
          </p:cNvPr>
          <p:cNvSpPr txBox="1"/>
          <p:nvPr/>
        </p:nvSpPr>
        <p:spPr>
          <a:xfrm>
            <a:off x="7581900" y="2833048"/>
            <a:ext cx="28953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E6000"/>
                </a:solidFill>
                <a:effectLst/>
                <a:uLnTx/>
                <a:uFillTx/>
                <a:latin typeface="Century Gothic" panose="020F0302020204030204"/>
                <a:ea typeface="+mn-ea"/>
                <a:cs typeface="+mn-cs"/>
              </a:rPr>
              <a:t>devant</a:t>
            </a:r>
            <a:endPar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EE1A96A8-9FBE-43F1-B081-B3EA1E7DA7DF}"/>
              </a:ext>
            </a:extLst>
          </p:cNvPr>
          <p:cNvSpPr/>
          <p:nvPr/>
        </p:nvSpPr>
        <p:spPr>
          <a:xfrm>
            <a:off x="3297547" y="730428"/>
            <a:ext cx="2345722" cy="583070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 name="Picture 11" descr="background rectangle">
            <a:extLst>
              <a:ext uri="{FF2B5EF4-FFF2-40B4-BE49-F238E27FC236}">
                <a16:creationId xmlns:a16="http://schemas.microsoft.com/office/drawing/2014/main" id="{9D301DB3-A3F7-4D7F-940D-CFDB50300AD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6FBAD2D4-7B0C-4247-BD90-C1B4A95A10E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5" name="Rounded Rectangle 46">
            <a:extLst>
              <a:ext uri="{FF2B5EF4-FFF2-40B4-BE49-F238E27FC236}">
                <a16:creationId xmlns:a16="http://schemas.microsoft.com/office/drawing/2014/main" id="{BBA99E29-BEDC-41BF-AF9F-0727C5F6757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06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6146" name="Picture 2" descr="Line Leader Clip Art">
            <a:extLst>
              <a:ext uri="{FF2B5EF4-FFF2-40B4-BE49-F238E27FC236}">
                <a16:creationId xmlns:a16="http://schemas.microsoft.com/office/drawing/2014/main" id="{DBA4EC1B-18A8-43CE-AC30-0F0B8B04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9" y="1228725"/>
            <a:ext cx="5162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9AE86-8782-4FC8-A9E1-70C0EFE80290}"/>
              </a:ext>
            </a:extLst>
          </p:cNvPr>
          <p:cNvSpPr txBox="1"/>
          <p:nvPr/>
        </p:nvSpPr>
        <p:spPr>
          <a:xfrm>
            <a:off x="3793503" y="5694006"/>
            <a:ext cx="1188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Michel</a:t>
            </a:r>
          </a:p>
        </p:txBody>
      </p:sp>
      <p:sp>
        <p:nvSpPr>
          <p:cNvPr id="32" name="TextBox 31">
            <a:extLst>
              <a:ext uri="{FF2B5EF4-FFF2-40B4-BE49-F238E27FC236}">
                <a16:creationId xmlns:a16="http://schemas.microsoft.com/office/drawing/2014/main" id="{2A0BE20E-F206-43CA-AE71-01BCAB3B60A6}"/>
              </a:ext>
            </a:extLst>
          </p:cNvPr>
          <p:cNvSpPr txBox="1"/>
          <p:nvPr/>
        </p:nvSpPr>
        <p:spPr>
          <a:xfrm>
            <a:off x="2039208" y="5694007"/>
            <a:ext cx="1564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Charlotte</a:t>
            </a:r>
          </a:p>
        </p:txBody>
      </p:sp>
      <p:sp>
        <p:nvSpPr>
          <p:cNvPr id="3" name="Oval 2">
            <a:extLst>
              <a:ext uri="{FF2B5EF4-FFF2-40B4-BE49-F238E27FC236}">
                <a16:creationId xmlns:a16="http://schemas.microsoft.com/office/drawing/2014/main" id="{474A3110-6834-49E0-ADD2-67B789D0C3A0}"/>
              </a:ext>
            </a:extLst>
          </p:cNvPr>
          <p:cNvSpPr/>
          <p:nvPr/>
        </p:nvSpPr>
        <p:spPr>
          <a:xfrm>
            <a:off x="-1" y="730428"/>
            <a:ext cx="2345722" cy="583070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Arrow: Right 5">
            <a:extLst>
              <a:ext uri="{FF2B5EF4-FFF2-40B4-BE49-F238E27FC236}">
                <a16:creationId xmlns:a16="http://schemas.microsoft.com/office/drawing/2014/main" id="{F8850006-2236-45D8-AB34-4775218E3F2C}"/>
              </a:ext>
            </a:extLst>
          </p:cNvPr>
          <p:cNvSpPr/>
          <p:nvPr/>
        </p:nvSpPr>
        <p:spPr>
          <a:xfrm>
            <a:off x="1579765" y="2888999"/>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9F3715D-F08F-47B1-81FD-507B1A48285B}"/>
              </a:ext>
            </a:extLst>
          </p:cNvPr>
          <p:cNvSpPr txBox="1"/>
          <p:nvPr/>
        </p:nvSpPr>
        <p:spPr>
          <a:xfrm>
            <a:off x="7315200" y="2921168"/>
            <a:ext cx="309411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derrière</a:t>
            </a:r>
          </a:p>
        </p:txBody>
      </p:sp>
      <p:sp>
        <p:nvSpPr>
          <p:cNvPr id="12" name="TextBox 11">
            <a:extLst>
              <a:ext uri="{FF2B5EF4-FFF2-40B4-BE49-F238E27FC236}">
                <a16:creationId xmlns:a16="http://schemas.microsoft.com/office/drawing/2014/main" id="{8E453394-A868-4BA0-8C70-91D543E420CB}"/>
              </a:ext>
            </a:extLst>
          </p:cNvPr>
          <p:cNvSpPr txBox="1"/>
          <p:nvPr/>
        </p:nvSpPr>
        <p:spPr>
          <a:xfrm>
            <a:off x="533379" y="5694007"/>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Charles</a:t>
            </a:r>
          </a:p>
        </p:txBody>
      </p:sp>
      <p:pic>
        <p:nvPicPr>
          <p:cNvPr id="13" name="Picture 12" descr="background rectangle">
            <a:extLst>
              <a:ext uri="{FF2B5EF4-FFF2-40B4-BE49-F238E27FC236}">
                <a16:creationId xmlns:a16="http://schemas.microsoft.com/office/drawing/2014/main" id="{138D658B-85D7-41F3-AC22-C81C398C88F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C308A8C0-D275-46C8-A862-215769BE53E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5" name="Rounded Rectangle 46">
            <a:extLst>
              <a:ext uri="{FF2B5EF4-FFF2-40B4-BE49-F238E27FC236}">
                <a16:creationId xmlns:a16="http://schemas.microsoft.com/office/drawing/2014/main" id="{ECF8BC48-487D-4A2C-BFB0-36B6B0D3F2C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41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6146" name="Picture 2" descr="Line Leader Clip Art">
            <a:extLst>
              <a:ext uri="{FF2B5EF4-FFF2-40B4-BE49-F238E27FC236}">
                <a16:creationId xmlns:a16="http://schemas.microsoft.com/office/drawing/2014/main" id="{DBA4EC1B-18A8-43CE-AC30-0F0B8B04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9" y="1228725"/>
            <a:ext cx="5162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9AE86-8782-4FC8-A9E1-70C0EFE80290}"/>
              </a:ext>
            </a:extLst>
          </p:cNvPr>
          <p:cNvSpPr txBox="1"/>
          <p:nvPr/>
        </p:nvSpPr>
        <p:spPr>
          <a:xfrm>
            <a:off x="3793503" y="5694007"/>
            <a:ext cx="1188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Michel</a:t>
            </a:r>
          </a:p>
        </p:txBody>
      </p:sp>
      <p:sp>
        <p:nvSpPr>
          <p:cNvPr id="32" name="TextBox 31">
            <a:extLst>
              <a:ext uri="{FF2B5EF4-FFF2-40B4-BE49-F238E27FC236}">
                <a16:creationId xmlns:a16="http://schemas.microsoft.com/office/drawing/2014/main" id="{2A0BE20E-F206-43CA-AE71-01BCAB3B60A6}"/>
              </a:ext>
            </a:extLst>
          </p:cNvPr>
          <p:cNvSpPr txBox="1"/>
          <p:nvPr/>
        </p:nvSpPr>
        <p:spPr>
          <a:xfrm>
            <a:off x="2039208" y="5694007"/>
            <a:ext cx="1564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Charlotte</a:t>
            </a:r>
          </a:p>
        </p:txBody>
      </p:sp>
      <p:sp>
        <p:nvSpPr>
          <p:cNvPr id="3" name="Oval 2">
            <a:extLst>
              <a:ext uri="{FF2B5EF4-FFF2-40B4-BE49-F238E27FC236}">
                <a16:creationId xmlns:a16="http://schemas.microsoft.com/office/drawing/2014/main" id="{474A3110-6834-49E0-ADD2-67B789D0C3A0}"/>
              </a:ext>
            </a:extLst>
          </p:cNvPr>
          <p:cNvSpPr/>
          <p:nvPr/>
        </p:nvSpPr>
        <p:spPr>
          <a:xfrm>
            <a:off x="1636773" y="833263"/>
            <a:ext cx="2345722" cy="583070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Arrow: Right 5">
            <a:extLst>
              <a:ext uri="{FF2B5EF4-FFF2-40B4-BE49-F238E27FC236}">
                <a16:creationId xmlns:a16="http://schemas.microsoft.com/office/drawing/2014/main" id="{F8850006-2236-45D8-AB34-4775218E3F2C}"/>
              </a:ext>
            </a:extLst>
          </p:cNvPr>
          <p:cNvSpPr/>
          <p:nvPr/>
        </p:nvSpPr>
        <p:spPr>
          <a:xfrm rot="10800000">
            <a:off x="1745296" y="2888999"/>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9F3715D-F08F-47B1-81FD-507B1A48285B}"/>
              </a:ext>
            </a:extLst>
          </p:cNvPr>
          <p:cNvSpPr txBox="1"/>
          <p:nvPr/>
        </p:nvSpPr>
        <p:spPr>
          <a:xfrm>
            <a:off x="7848600" y="2953336"/>
            <a:ext cx="210826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entre</a:t>
            </a:r>
          </a:p>
        </p:txBody>
      </p:sp>
      <p:sp>
        <p:nvSpPr>
          <p:cNvPr id="12" name="Arrow: Right 11">
            <a:extLst>
              <a:ext uri="{FF2B5EF4-FFF2-40B4-BE49-F238E27FC236}">
                <a16:creationId xmlns:a16="http://schemas.microsoft.com/office/drawing/2014/main" id="{D2DC7094-FF33-4653-AAA3-2C3154D2772A}"/>
              </a:ext>
            </a:extLst>
          </p:cNvPr>
          <p:cNvSpPr/>
          <p:nvPr/>
        </p:nvSpPr>
        <p:spPr>
          <a:xfrm>
            <a:off x="3253503" y="2921168"/>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4FC9B2F-6B14-4C51-90B9-8B521F33C1D0}"/>
              </a:ext>
            </a:extLst>
          </p:cNvPr>
          <p:cNvSpPr txBox="1"/>
          <p:nvPr/>
        </p:nvSpPr>
        <p:spPr>
          <a:xfrm>
            <a:off x="533379" y="5694007"/>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Charles</a:t>
            </a:r>
          </a:p>
        </p:txBody>
      </p:sp>
      <p:pic>
        <p:nvPicPr>
          <p:cNvPr id="13" name="Picture 12" descr="background rectangle">
            <a:extLst>
              <a:ext uri="{FF2B5EF4-FFF2-40B4-BE49-F238E27FC236}">
                <a16:creationId xmlns:a16="http://schemas.microsoft.com/office/drawing/2014/main" id="{A5E7D16D-E2D4-4E84-A3A5-65159910099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EAB013CE-96AF-4A5C-B598-335564D4193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6" name="Rounded Rectangle 46">
            <a:extLst>
              <a:ext uri="{FF2B5EF4-FFF2-40B4-BE49-F238E27FC236}">
                <a16:creationId xmlns:a16="http://schemas.microsoft.com/office/drawing/2014/main" id="{F74869A4-51F8-4D82-B40B-5046F95062A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74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6146" name="Picture 2" descr="Line Leader Clip Art">
            <a:extLst>
              <a:ext uri="{FF2B5EF4-FFF2-40B4-BE49-F238E27FC236}">
                <a16:creationId xmlns:a16="http://schemas.microsoft.com/office/drawing/2014/main" id="{DBA4EC1B-18A8-43CE-AC30-0F0B8B04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9" y="1228725"/>
            <a:ext cx="5162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9AE86-8782-4FC8-A9E1-70C0EFE80290}"/>
              </a:ext>
            </a:extLst>
          </p:cNvPr>
          <p:cNvSpPr txBox="1"/>
          <p:nvPr/>
        </p:nvSpPr>
        <p:spPr>
          <a:xfrm>
            <a:off x="3793503" y="5694007"/>
            <a:ext cx="1188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Michel</a:t>
            </a:r>
          </a:p>
        </p:txBody>
      </p:sp>
      <p:sp>
        <p:nvSpPr>
          <p:cNvPr id="32" name="TextBox 31">
            <a:extLst>
              <a:ext uri="{FF2B5EF4-FFF2-40B4-BE49-F238E27FC236}">
                <a16:creationId xmlns:a16="http://schemas.microsoft.com/office/drawing/2014/main" id="{2A0BE20E-F206-43CA-AE71-01BCAB3B60A6}"/>
              </a:ext>
            </a:extLst>
          </p:cNvPr>
          <p:cNvSpPr txBox="1"/>
          <p:nvPr/>
        </p:nvSpPr>
        <p:spPr>
          <a:xfrm>
            <a:off x="2039208" y="5694007"/>
            <a:ext cx="1564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Charlotte</a:t>
            </a:r>
          </a:p>
        </p:txBody>
      </p:sp>
      <p:sp>
        <p:nvSpPr>
          <p:cNvPr id="33" name="TextBox 32">
            <a:extLst>
              <a:ext uri="{FF2B5EF4-FFF2-40B4-BE49-F238E27FC236}">
                <a16:creationId xmlns:a16="http://schemas.microsoft.com/office/drawing/2014/main" id="{FEEA9533-A230-4FE9-B9E1-68DE6672ED66}"/>
              </a:ext>
            </a:extLst>
          </p:cNvPr>
          <p:cNvSpPr txBox="1"/>
          <p:nvPr/>
        </p:nvSpPr>
        <p:spPr>
          <a:xfrm>
            <a:off x="533379" y="5694007"/>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Charles</a:t>
            </a:r>
          </a:p>
        </p:txBody>
      </p:sp>
      <p:pic>
        <p:nvPicPr>
          <p:cNvPr id="12" name="Picture 11" descr="background rectangle">
            <a:extLst>
              <a:ext uri="{FF2B5EF4-FFF2-40B4-BE49-F238E27FC236}">
                <a16:creationId xmlns:a16="http://schemas.microsoft.com/office/drawing/2014/main" id="{9D301DB3-A3F7-4D7F-940D-CFDB50300AD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6FBAD2D4-7B0C-4247-BD90-C1B4A95A10E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5417CC45-3912-400C-A3C5-31465530E9F8}"/>
              </a:ext>
            </a:extLst>
          </p:cNvPr>
          <p:cNvSpPr txBox="1"/>
          <p:nvPr/>
        </p:nvSpPr>
        <p:spPr>
          <a:xfrm>
            <a:off x="6457245" y="4435522"/>
            <a:ext cx="52798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B9BD5">
                    <a:lumMod val="50000"/>
                  </a:srgbClr>
                </a:solidFill>
                <a:latin typeface="Century Gothic" panose="020F0302020204030204"/>
              </a:rPr>
              <a:t>O</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ù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Charlotte?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Écris</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B98A23EB-4398-44FA-92AB-F639585BAE5F}"/>
              </a:ext>
            </a:extLst>
          </p:cNvPr>
          <p:cNvSpPr txBox="1"/>
          <p:nvPr/>
        </p:nvSpPr>
        <p:spPr>
          <a:xfrm>
            <a:off x="6457245" y="4956311"/>
            <a:ext cx="52798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Charlotte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derrière Michel.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5" name="Rounded Rectangle 46">
            <a:extLst>
              <a:ext uri="{FF2B5EF4-FFF2-40B4-BE49-F238E27FC236}">
                <a16:creationId xmlns:a16="http://schemas.microsoft.com/office/drawing/2014/main" id="{F96FDD6F-B8E9-460A-844D-3D19DD63BAF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Oval 7">
            <a:extLst>
              <a:ext uri="{FF2B5EF4-FFF2-40B4-BE49-F238E27FC236}">
                <a16:creationId xmlns:a16="http://schemas.microsoft.com/office/drawing/2014/main" id="{304EE27A-4C50-4A4C-9FDE-B223297A5DBE}"/>
              </a:ext>
            </a:extLst>
          </p:cNvPr>
          <p:cNvSpPr/>
          <p:nvPr/>
        </p:nvSpPr>
        <p:spPr>
          <a:xfrm>
            <a:off x="1731240" y="513646"/>
            <a:ext cx="2345722" cy="583070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Arrow: Right 8">
            <a:extLst>
              <a:ext uri="{FF2B5EF4-FFF2-40B4-BE49-F238E27FC236}">
                <a16:creationId xmlns:a16="http://schemas.microsoft.com/office/drawing/2014/main" id="{8CA09440-9886-4EEA-B730-BEAF94B4E781}"/>
              </a:ext>
            </a:extLst>
          </p:cNvPr>
          <p:cNvSpPr/>
          <p:nvPr/>
        </p:nvSpPr>
        <p:spPr>
          <a:xfrm>
            <a:off x="3311006" y="2672217"/>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4479778C-B645-4EA4-9BCE-5DFBB920815B}"/>
              </a:ext>
            </a:extLst>
          </p:cNvPr>
          <p:cNvSpPr txBox="1"/>
          <p:nvPr/>
        </p:nvSpPr>
        <p:spPr>
          <a:xfrm>
            <a:off x="7315200" y="2921168"/>
            <a:ext cx="309411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derrière</a:t>
            </a:r>
          </a:p>
        </p:txBody>
      </p:sp>
    </p:spTree>
    <p:extLst>
      <p:ext uri="{BB962C8B-B14F-4D97-AF65-F5344CB8AC3E}">
        <p14:creationId xmlns:p14="http://schemas.microsoft.com/office/powerpoint/2010/main" val="35926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6146" name="Picture 2" descr="Line Leader Clip Art">
            <a:extLst>
              <a:ext uri="{FF2B5EF4-FFF2-40B4-BE49-F238E27FC236}">
                <a16:creationId xmlns:a16="http://schemas.microsoft.com/office/drawing/2014/main" id="{DBA4EC1B-18A8-43CE-AC30-0F0B8B04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9" y="1228725"/>
            <a:ext cx="5162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9AE86-8782-4FC8-A9E1-70C0EFE80290}"/>
              </a:ext>
            </a:extLst>
          </p:cNvPr>
          <p:cNvSpPr txBox="1"/>
          <p:nvPr/>
        </p:nvSpPr>
        <p:spPr>
          <a:xfrm>
            <a:off x="3793503" y="5694006"/>
            <a:ext cx="1188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Michel</a:t>
            </a:r>
          </a:p>
        </p:txBody>
      </p:sp>
      <p:sp>
        <p:nvSpPr>
          <p:cNvPr id="32" name="TextBox 31">
            <a:extLst>
              <a:ext uri="{FF2B5EF4-FFF2-40B4-BE49-F238E27FC236}">
                <a16:creationId xmlns:a16="http://schemas.microsoft.com/office/drawing/2014/main" id="{2A0BE20E-F206-43CA-AE71-01BCAB3B60A6}"/>
              </a:ext>
            </a:extLst>
          </p:cNvPr>
          <p:cNvSpPr txBox="1"/>
          <p:nvPr/>
        </p:nvSpPr>
        <p:spPr>
          <a:xfrm>
            <a:off x="2039208" y="5694007"/>
            <a:ext cx="1564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Charlotte</a:t>
            </a:r>
          </a:p>
        </p:txBody>
      </p:sp>
      <p:sp>
        <p:nvSpPr>
          <p:cNvPr id="12" name="TextBox 11">
            <a:extLst>
              <a:ext uri="{FF2B5EF4-FFF2-40B4-BE49-F238E27FC236}">
                <a16:creationId xmlns:a16="http://schemas.microsoft.com/office/drawing/2014/main" id="{8E453394-A868-4BA0-8C70-91D543E420CB}"/>
              </a:ext>
            </a:extLst>
          </p:cNvPr>
          <p:cNvSpPr txBox="1"/>
          <p:nvPr/>
        </p:nvSpPr>
        <p:spPr>
          <a:xfrm>
            <a:off x="533379" y="5694007"/>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Charles</a:t>
            </a:r>
          </a:p>
        </p:txBody>
      </p:sp>
      <p:pic>
        <p:nvPicPr>
          <p:cNvPr id="13" name="Picture 12" descr="background rectangle">
            <a:extLst>
              <a:ext uri="{FF2B5EF4-FFF2-40B4-BE49-F238E27FC236}">
                <a16:creationId xmlns:a16="http://schemas.microsoft.com/office/drawing/2014/main" id="{138D658B-85D7-41F3-AC22-C81C398C88F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C308A8C0-D275-46C8-A862-215769BE53E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ounded Rectangle 46">
            <a:extLst>
              <a:ext uri="{FF2B5EF4-FFF2-40B4-BE49-F238E27FC236}">
                <a16:creationId xmlns:a16="http://schemas.microsoft.com/office/drawing/2014/main" id="{8C82C2D9-AA7D-4A69-85B1-56F27E652EF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rrow: Right 7">
            <a:extLst>
              <a:ext uri="{FF2B5EF4-FFF2-40B4-BE49-F238E27FC236}">
                <a16:creationId xmlns:a16="http://schemas.microsoft.com/office/drawing/2014/main" id="{2C5A6BA3-D8CC-4E8D-BFAF-8C0D38F28321}"/>
              </a:ext>
            </a:extLst>
          </p:cNvPr>
          <p:cNvSpPr/>
          <p:nvPr/>
        </p:nvSpPr>
        <p:spPr>
          <a:xfrm rot="10800000">
            <a:off x="1679985" y="2653168"/>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a:extLst>
              <a:ext uri="{FF2B5EF4-FFF2-40B4-BE49-F238E27FC236}">
                <a16:creationId xmlns:a16="http://schemas.microsoft.com/office/drawing/2014/main" id="{38A97B2F-9AF4-4C97-8270-755F0D559382}"/>
              </a:ext>
            </a:extLst>
          </p:cNvPr>
          <p:cNvSpPr/>
          <p:nvPr/>
        </p:nvSpPr>
        <p:spPr>
          <a:xfrm>
            <a:off x="1567272" y="513646"/>
            <a:ext cx="2345722" cy="583070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8A50CAB-FFDB-433D-B0FC-6966BAE45FD3}"/>
              </a:ext>
            </a:extLst>
          </p:cNvPr>
          <p:cNvSpPr txBox="1"/>
          <p:nvPr/>
        </p:nvSpPr>
        <p:spPr>
          <a:xfrm>
            <a:off x="6457245" y="4435522"/>
            <a:ext cx="52798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B9BD5">
                    <a:lumMod val="50000"/>
                  </a:srgbClr>
                </a:solidFill>
                <a:latin typeface="Century Gothic" panose="020F0302020204030204"/>
              </a:rPr>
              <a:t>O</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ù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Charlotte?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Écris</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20" name="TextBox 19">
            <a:extLst>
              <a:ext uri="{FF2B5EF4-FFF2-40B4-BE49-F238E27FC236}">
                <a16:creationId xmlns:a16="http://schemas.microsoft.com/office/drawing/2014/main" id="{2B23C963-7EDC-4CAF-B123-873F79985E47}"/>
              </a:ext>
            </a:extLst>
          </p:cNvPr>
          <p:cNvSpPr txBox="1"/>
          <p:nvPr/>
        </p:nvSpPr>
        <p:spPr>
          <a:xfrm>
            <a:off x="6457245" y="4956311"/>
            <a:ext cx="52798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Charlotte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devant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Charles.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DDF58620-15C1-4E60-8628-69150F356124}"/>
              </a:ext>
            </a:extLst>
          </p:cNvPr>
          <p:cNvSpPr txBox="1"/>
          <p:nvPr/>
        </p:nvSpPr>
        <p:spPr>
          <a:xfrm>
            <a:off x="7581900" y="2833048"/>
            <a:ext cx="28953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E6000"/>
                </a:solidFill>
                <a:effectLst/>
                <a:uLnTx/>
                <a:uFillTx/>
                <a:latin typeface="Century Gothic" panose="020F0302020204030204"/>
                <a:ea typeface="+mn-ea"/>
                <a:cs typeface="+mn-cs"/>
              </a:rPr>
              <a:t>devant</a:t>
            </a:r>
            <a:endPar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267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6146" name="Picture 2" descr="Line Leader Clip Art">
            <a:extLst>
              <a:ext uri="{FF2B5EF4-FFF2-40B4-BE49-F238E27FC236}">
                <a16:creationId xmlns:a16="http://schemas.microsoft.com/office/drawing/2014/main" id="{DBA4EC1B-18A8-43CE-AC30-0F0B8B04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59" y="1228725"/>
            <a:ext cx="516255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59AE86-8782-4FC8-A9E1-70C0EFE80290}"/>
              </a:ext>
            </a:extLst>
          </p:cNvPr>
          <p:cNvSpPr txBox="1"/>
          <p:nvPr/>
        </p:nvSpPr>
        <p:spPr>
          <a:xfrm>
            <a:off x="3793503" y="5694007"/>
            <a:ext cx="1188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Michel</a:t>
            </a:r>
          </a:p>
        </p:txBody>
      </p:sp>
      <p:sp>
        <p:nvSpPr>
          <p:cNvPr id="32" name="TextBox 31">
            <a:extLst>
              <a:ext uri="{FF2B5EF4-FFF2-40B4-BE49-F238E27FC236}">
                <a16:creationId xmlns:a16="http://schemas.microsoft.com/office/drawing/2014/main" id="{2A0BE20E-F206-43CA-AE71-01BCAB3B60A6}"/>
              </a:ext>
            </a:extLst>
          </p:cNvPr>
          <p:cNvSpPr txBox="1"/>
          <p:nvPr/>
        </p:nvSpPr>
        <p:spPr>
          <a:xfrm>
            <a:off x="2039208" y="5694007"/>
            <a:ext cx="1564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Charlotte</a:t>
            </a:r>
          </a:p>
        </p:txBody>
      </p:sp>
      <p:sp>
        <p:nvSpPr>
          <p:cNvPr id="3" name="Oval 2">
            <a:extLst>
              <a:ext uri="{FF2B5EF4-FFF2-40B4-BE49-F238E27FC236}">
                <a16:creationId xmlns:a16="http://schemas.microsoft.com/office/drawing/2014/main" id="{474A3110-6834-49E0-ADD2-67B789D0C3A0}"/>
              </a:ext>
            </a:extLst>
          </p:cNvPr>
          <p:cNvSpPr/>
          <p:nvPr/>
        </p:nvSpPr>
        <p:spPr>
          <a:xfrm>
            <a:off x="1636773" y="833263"/>
            <a:ext cx="2345722" cy="5830708"/>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Arrow: Right 5">
            <a:extLst>
              <a:ext uri="{FF2B5EF4-FFF2-40B4-BE49-F238E27FC236}">
                <a16:creationId xmlns:a16="http://schemas.microsoft.com/office/drawing/2014/main" id="{F8850006-2236-45D8-AB34-4775218E3F2C}"/>
              </a:ext>
            </a:extLst>
          </p:cNvPr>
          <p:cNvSpPr/>
          <p:nvPr/>
        </p:nvSpPr>
        <p:spPr>
          <a:xfrm rot="10800000">
            <a:off x="1745296" y="2888999"/>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9F3715D-F08F-47B1-81FD-507B1A48285B}"/>
              </a:ext>
            </a:extLst>
          </p:cNvPr>
          <p:cNvSpPr txBox="1"/>
          <p:nvPr/>
        </p:nvSpPr>
        <p:spPr>
          <a:xfrm>
            <a:off x="7848600" y="2953336"/>
            <a:ext cx="210826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entre</a:t>
            </a:r>
          </a:p>
        </p:txBody>
      </p:sp>
      <p:sp>
        <p:nvSpPr>
          <p:cNvPr id="12" name="Arrow: Right 11">
            <a:extLst>
              <a:ext uri="{FF2B5EF4-FFF2-40B4-BE49-F238E27FC236}">
                <a16:creationId xmlns:a16="http://schemas.microsoft.com/office/drawing/2014/main" id="{D2DC7094-FF33-4653-AAA3-2C3154D2772A}"/>
              </a:ext>
            </a:extLst>
          </p:cNvPr>
          <p:cNvSpPr/>
          <p:nvPr/>
        </p:nvSpPr>
        <p:spPr>
          <a:xfrm>
            <a:off x="3253503" y="2921168"/>
            <a:ext cx="540000" cy="540000"/>
          </a:xfrm>
          <a:prstGeom prst="rightArrow">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4FC9B2F-6B14-4C51-90B9-8B521F33C1D0}"/>
              </a:ext>
            </a:extLst>
          </p:cNvPr>
          <p:cNvSpPr txBox="1"/>
          <p:nvPr/>
        </p:nvSpPr>
        <p:spPr>
          <a:xfrm>
            <a:off x="533379" y="5694007"/>
            <a:ext cx="13163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Charles</a:t>
            </a:r>
          </a:p>
        </p:txBody>
      </p:sp>
      <p:pic>
        <p:nvPicPr>
          <p:cNvPr id="13" name="Picture 12" descr="background rectangle">
            <a:extLst>
              <a:ext uri="{FF2B5EF4-FFF2-40B4-BE49-F238E27FC236}">
                <a16:creationId xmlns:a16="http://schemas.microsoft.com/office/drawing/2014/main" id="{A5E7D16D-E2D4-4E84-A3A5-65159910099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EAB013CE-96AF-4A5C-B598-335564D4193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ounded Rectangle 46">
            <a:extLst>
              <a:ext uri="{FF2B5EF4-FFF2-40B4-BE49-F238E27FC236}">
                <a16:creationId xmlns:a16="http://schemas.microsoft.com/office/drawing/2014/main" id="{A495AE83-C165-41ED-92D4-8EAAA3BAADB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AD37DDD6-55E7-4BDD-90E1-25A4AAF8F224}"/>
              </a:ext>
            </a:extLst>
          </p:cNvPr>
          <p:cNvSpPr txBox="1"/>
          <p:nvPr/>
        </p:nvSpPr>
        <p:spPr>
          <a:xfrm>
            <a:off x="6457245" y="4435522"/>
            <a:ext cx="52798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5B9BD5">
                    <a:lumMod val="50000"/>
                  </a:srgbClr>
                </a:solidFill>
                <a:latin typeface="Century Gothic" panose="020F0302020204030204"/>
              </a:rPr>
              <a:t>O</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ù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Charlotte?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Écris</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19" name="TextBox 18">
            <a:extLst>
              <a:ext uri="{FF2B5EF4-FFF2-40B4-BE49-F238E27FC236}">
                <a16:creationId xmlns:a16="http://schemas.microsoft.com/office/drawing/2014/main" id="{45077402-95C6-40E1-9A50-88165D7FAB16}"/>
              </a:ext>
            </a:extLst>
          </p:cNvPr>
          <p:cNvSpPr txBox="1"/>
          <p:nvPr/>
        </p:nvSpPr>
        <p:spPr>
          <a:xfrm>
            <a:off x="6457245" y="4956311"/>
            <a:ext cx="52798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Charlotte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entre Charles et Michel.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628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34" name="Rectangle: Rounded Corners 33">
            <a:extLst>
              <a:ext uri="{FF2B5EF4-FFF2-40B4-BE49-F238E27FC236}">
                <a16:creationId xmlns:a16="http://schemas.microsoft.com/office/drawing/2014/main" id="{F3C51007-8E2B-48E5-B3AC-E8B3035864D9}"/>
              </a:ext>
            </a:extLst>
          </p:cNvPr>
          <p:cNvSpPr/>
          <p:nvPr/>
        </p:nvSpPr>
        <p:spPr>
          <a:xfrm>
            <a:off x="183160" y="2026777"/>
            <a:ext cx="3600000" cy="1080000"/>
          </a:xfrm>
          <a:prstGeom prst="roundRect">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masculin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E40D4649-356F-414A-8B32-894A95DBE5D1}"/>
              </a:ext>
            </a:extLst>
          </p:cNvPr>
          <p:cNvSpPr/>
          <p:nvPr/>
        </p:nvSpPr>
        <p:spPr>
          <a:xfrm>
            <a:off x="3982842" y="2026777"/>
            <a:ext cx="3600000" cy="1080000"/>
          </a:xfrm>
          <a:prstGeom prst="roundRect">
            <a:avLst>
              <a:gd name="adj" fmla="val 16667"/>
            </a:avLst>
          </a:prstGeom>
          <a:solidFill>
            <a:schemeClr val="accent2">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féminin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528EEDFF-7314-46CB-A35C-7351B1580DA6}"/>
              </a:ext>
            </a:extLst>
          </p:cNvPr>
          <p:cNvSpPr/>
          <p:nvPr/>
        </p:nvSpPr>
        <p:spPr>
          <a:xfrm>
            <a:off x="177012" y="3412035"/>
            <a:ext cx="3600000" cy="2160000"/>
          </a:xfrm>
          <a:prstGeom prst="roundRect">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café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cinéma</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aéroport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hôtel</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259CEDB5-33CA-443C-BFFB-CF4AA94CE101}"/>
              </a:ext>
            </a:extLst>
          </p:cNvPr>
          <p:cNvSpPr/>
          <p:nvPr/>
        </p:nvSpPr>
        <p:spPr>
          <a:xfrm>
            <a:off x="177012" y="4122703"/>
            <a:ext cx="1033950" cy="738664"/>
          </a:xfrm>
          <a:prstGeom prst="roundRect">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le/l’</a:t>
            </a:r>
          </a:p>
        </p:txBody>
      </p:sp>
      <p:sp>
        <p:nvSpPr>
          <p:cNvPr id="37" name="Rectangle: Rounded Corners 36">
            <a:extLst>
              <a:ext uri="{FF2B5EF4-FFF2-40B4-BE49-F238E27FC236}">
                <a16:creationId xmlns:a16="http://schemas.microsoft.com/office/drawing/2014/main" id="{E533FC2E-E999-480F-A02B-7A535D24E29C}"/>
              </a:ext>
            </a:extLst>
          </p:cNvPr>
          <p:cNvSpPr/>
          <p:nvPr/>
        </p:nvSpPr>
        <p:spPr>
          <a:xfrm>
            <a:off x="3982842" y="3412680"/>
            <a:ext cx="3600000" cy="2160000"/>
          </a:xfrm>
          <a:prstGeom prst="roundRect">
            <a:avLst>
              <a:gd name="adj" fmla="val 16667"/>
            </a:avLst>
          </a:prstGeom>
          <a:solidFill>
            <a:schemeClr val="accent2">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université</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plage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île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rue</a:t>
            </a:r>
          </a:p>
        </p:txBody>
      </p:sp>
      <p:sp>
        <p:nvSpPr>
          <p:cNvPr id="39" name="Rectangle: Rounded Corners 38">
            <a:extLst>
              <a:ext uri="{FF2B5EF4-FFF2-40B4-BE49-F238E27FC236}">
                <a16:creationId xmlns:a16="http://schemas.microsoft.com/office/drawing/2014/main" id="{3418DE3C-150C-4A5E-B3F3-E382E8C5C25C}"/>
              </a:ext>
            </a:extLst>
          </p:cNvPr>
          <p:cNvSpPr/>
          <p:nvPr/>
        </p:nvSpPr>
        <p:spPr>
          <a:xfrm>
            <a:off x="3982842" y="4122703"/>
            <a:ext cx="1017415" cy="738664"/>
          </a:xfrm>
          <a:prstGeom prst="roundRect">
            <a:avLst>
              <a:gd name="adj" fmla="val 16667"/>
            </a:avLst>
          </a:prstGeom>
          <a:solidFill>
            <a:schemeClr val="accent2">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la/l’</a:t>
            </a:r>
          </a:p>
        </p:txBody>
      </p:sp>
      <p:pic>
        <p:nvPicPr>
          <p:cNvPr id="40" name="Picture 39">
            <a:extLst>
              <a:ext uri="{FF2B5EF4-FFF2-40B4-BE49-F238E27FC236}">
                <a16:creationId xmlns:a16="http://schemas.microsoft.com/office/drawing/2014/main" id="{FCECC2BC-073A-4C5F-A324-20D5A1EC4B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8465775" y="1004713"/>
            <a:ext cx="1273996" cy="1080000"/>
          </a:xfrm>
          <a:prstGeom prst="rect">
            <a:avLst/>
          </a:prstGeom>
        </p:spPr>
      </p:pic>
      <p:pic>
        <p:nvPicPr>
          <p:cNvPr id="42" name="Picture 2" descr="Image result for cinema cartoon&quot;">
            <a:extLst>
              <a:ext uri="{FF2B5EF4-FFF2-40B4-BE49-F238E27FC236}">
                <a16:creationId xmlns:a16="http://schemas.microsoft.com/office/drawing/2014/main" id="{EBE424D1-6083-432F-8657-DF2837E36C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624196" y="100471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ADB71FD-9994-4759-BCE5-34E38C946D4C}"/>
              </a:ext>
            </a:extLst>
          </p:cNvPr>
          <p:cNvPicPr>
            <a:picLocks noChangeAspect="1"/>
          </p:cNvPicPr>
          <p:nvPr/>
        </p:nvPicPr>
        <p:blipFill>
          <a:blip r:embed="rId7"/>
          <a:stretch>
            <a:fillRect/>
          </a:stretch>
        </p:blipFill>
        <p:spPr>
          <a:xfrm>
            <a:off x="10449733" y="2322848"/>
            <a:ext cx="1428923" cy="1080000"/>
          </a:xfrm>
          <a:prstGeom prst="rect">
            <a:avLst/>
          </a:prstGeom>
        </p:spPr>
      </p:pic>
      <p:sp>
        <p:nvSpPr>
          <p:cNvPr id="61" name="Rectangle 60">
            <a:extLst>
              <a:ext uri="{FF2B5EF4-FFF2-40B4-BE49-F238E27FC236}">
                <a16:creationId xmlns:a16="http://schemas.microsoft.com/office/drawing/2014/main" id="{F06921E9-AC66-4018-907A-24C12E5BCA4B}"/>
              </a:ext>
            </a:extLst>
          </p:cNvPr>
          <p:cNvSpPr/>
          <p:nvPr/>
        </p:nvSpPr>
        <p:spPr>
          <a:xfrm>
            <a:off x="-2773" y="1312969"/>
            <a:ext cx="7951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C’est masculin ou féminin ? Écris en français.</a:t>
            </a:r>
          </a:p>
        </p:txBody>
      </p:sp>
      <p:grpSp>
        <p:nvGrpSpPr>
          <p:cNvPr id="67" name="Group 66">
            <a:extLst>
              <a:ext uri="{FF2B5EF4-FFF2-40B4-BE49-F238E27FC236}">
                <a16:creationId xmlns:a16="http://schemas.microsoft.com/office/drawing/2014/main" id="{72C6FDBC-6707-441D-ABF2-EB9A3D116C7C}"/>
              </a:ext>
            </a:extLst>
          </p:cNvPr>
          <p:cNvGrpSpPr/>
          <p:nvPr/>
        </p:nvGrpSpPr>
        <p:grpSpPr>
          <a:xfrm>
            <a:off x="8035674" y="2322848"/>
            <a:ext cx="2160000" cy="1080000"/>
            <a:chOff x="9651306" y="3303933"/>
            <a:chExt cx="2160000" cy="2501560"/>
          </a:xfrm>
        </p:grpSpPr>
        <p:pic>
          <p:nvPicPr>
            <p:cNvPr id="68" name="Picture 6" descr="Search results search results for college pictures graphics clip art">
              <a:extLst>
                <a:ext uri="{FF2B5EF4-FFF2-40B4-BE49-F238E27FC236}">
                  <a16:creationId xmlns:a16="http://schemas.microsoft.com/office/drawing/2014/main" id="{B26FEB22-DCD0-4243-968D-E217F7D02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1306" y="4324350"/>
              <a:ext cx="2160000" cy="148114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Education icons, +1,600 free files in PNG, EPS, SVG format">
              <a:extLst>
                <a:ext uri="{FF2B5EF4-FFF2-40B4-BE49-F238E27FC236}">
                  <a16:creationId xmlns:a16="http://schemas.microsoft.com/office/drawing/2014/main" id="{A65E1877-9724-4E6B-9965-FB29B26BE51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744" b="89776" l="5431" r="92971">
                          <a14:foregroundMark x1="62460" y1="52716" x2="62460" y2="52716"/>
                          <a14:foregroundMark x1="87700" y1="75240" x2="87700" y2="75240"/>
                          <a14:foregroundMark x1="5591" y1="31629" x2="5591" y2="31629"/>
                          <a14:foregroundMark x1="92971" y1="31629" x2="92971" y2="31629"/>
                        </a14:backgroundRemoval>
                      </a14:imgEffect>
                    </a14:imgLayer>
                  </a14:imgProps>
                </a:ext>
                <a:ext uri="{28A0092B-C50C-407E-A947-70E740481C1C}">
                  <a14:useLocalDpi xmlns:a14="http://schemas.microsoft.com/office/drawing/2010/main" val="0"/>
                </a:ext>
              </a:extLst>
            </a:blip>
            <a:srcRect/>
            <a:stretch>
              <a:fillRect/>
            </a:stretch>
          </p:blipFill>
          <p:spPr bwMode="auto">
            <a:xfrm rot="1279734">
              <a:off x="10028517" y="3303933"/>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2" descr="Airport">
            <a:extLst>
              <a:ext uri="{FF2B5EF4-FFF2-40B4-BE49-F238E27FC236}">
                <a16:creationId xmlns:a16="http://schemas.microsoft.com/office/drawing/2014/main" id="{1D375573-112A-44ED-B1E3-4EC99D3127D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5674" y="364098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otel Clip Art Free">
            <a:extLst>
              <a:ext uri="{FF2B5EF4-FFF2-40B4-BE49-F238E27FC236}">
                <a16:creationId xmlns:a16="http://schemas.microsoft.com/office/drawing/2014/main" id="{CE2D1FEF-F1E8-409C-AA16-7E701D0A2D8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45990" y="3640984"/>
            <a:ext cx="890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sland Clipart Image">
            <a:extLst>
              <a:ext uri="{FF2B5EF4-FFF2-40B4-BE49-F238E27FC236}">
                <a16:creationId xmlns:a16="http://schemas.microsoft.com/office/drawing/2014/main" id="{41008983-0360-49C6-ABA9-385E263C06C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2773" y="5068838"/>
            <a:ext cx="110580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Street Clip Art Free">
            <a:extLst>
              <a:ext uri="{FF2B5EF4-FFF2-40B4-BE49-F238E27FC236}">
                <a16:creationId xmlns:a16="http://schemas.microsoft.com/office/drawing/2014/main" id="{FC92199C-323E-47F2-BFF6-E9FABCED65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80070" y="5068838"/>
            <a:ext cx="768250" cy="108000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F43BEF40-9EEA-4783-87B7-C797D01B15FE}"/>
              </a:ext>
            </a:extLst>
          </p:cNvPr>
          <p:cNvSpPr txBox="1"/>
          <p:nvPr/>
        </p:nvSpPr>
        <p:spPr>
          <a:xfrm>
            <a:off x="8035674" y="1004713"/>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76" name="TextBox 75">
            <a:extLst>
              <a:ext uri="{FF2B5EF4-FFF2-40B4-BE49-F238E27FC236}">
                <a16:creationId xmlns:a16="http://schemas.microsoft.com/office/drawing/2014/main" id="{9C0F1660-D382-4EBB-85AE-8F68EFB50ED2}"/>
              </a:ext>
            </a:extLst>
          </p:cNvPr>
          <p:cNvSpPr txBox="1"/>
          <p:nvPr/>
        </p:nvSpPr>
        <p:spPr>
          <a:xfrm>
            <a:off x="10125135" y="1004712"/>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77" name="TextBox 76">
            <a:extLst>
              <a:ext uri="{FF2B5EF4-FFF2-40B4-BE49-F238E27FC236}">
                <a16:creationId xmlns:a16="http://schemas.microsoft.com/office/drawing/2014/main" id="{4BF10EB0-64F3-4965-8802-2D04C1474523}"/>
              </a:ext>
            </a:extLst>
          </p:cNvPr>
          <p:cNvSpPr txBox="1"/>
          <p:nvPr/>
        </p:nvSpPr>
        <p:spPr>
          <a:xfrm>
            <a:off x="8029500" y="2172029"/>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78" name="TextBox 77">
            <a:extLst>
              <a:ext uri="{FF2B5EF4-FFF2-40B4-BE49-F238E27FC236}">
                <a16:creationId xmlns:a16="http://schemas.microsoft.com/office/drawing/2014/main" id="{90127BD1-5AD5-4334-946B-57AB038D747D}"/>
              </a:ext>
            </a:extLst>
          </p:cNvPr>
          <p:cNvSpPr txBox="1"/>
          <p:nvPr/>
        </p:nvSpPr>
        <p:spPr>
          <a:xfrm>
            <a:off x="10125135" y="2182960"/>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79" name="TextBox 78">
            <a:extLst>
              <a:ext uri="{FF2B5EF4-FFF2-40B4-BE49-F238E27FC236}">
                <a16:creationId xmlns:a16="http://schemas.microsoft.com/office/drawing/2014/main" id="{7DD60EA4-A54B-4CD3-B5FF-3C5F873BA2BD}"/>
              </a:ext>
            </a:extLst>
          </p:cNvPr>
          <p:cNvSpPr txBox="1"/>
          <p:nvPr/>
        </p:nvSpPr>
        <p:spPr>
          <a:xfrm>
            <a:off x="8035674" y="3640385"/>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0" name="TextBox 79">
            <a:extLst>
              <a:ext uri="{FF2B5EF4-FFF2-40B4-BE49-F238E27FC236}">
                <a16:creationId xmlns:a16="http://schemas.microsoft.com/office/drawing/2014/main" id="{46BC59FB-40E6-48D7-8052-376256ADC8AF}"/>
              </a:ext>
            </a:extLst>
          </p:cNvPr>
          <p:cNvSpPr txBox="1"/>
          <p:nvPr/>
        </p:nvSpPr>
        <p:spPr>
          <a:xfrm>
            <a:off x="10125135" y="3640384"/>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81" name="TextBox 80">
            <a:extLst>
              <a:ext uri="{FF2B5EF4-FFF2-40B4-BE49-F238E27FC236}">
                <a16:creationId xmlns:a16="http://schemas.microsoft.com/office/drawing/2014/main" id="{98E9F087-121E-4D3E-976D-17483A093C5D}"/>
              </a:ext>
            </a:extLst>
          </p:cNvPr>
          <p:cNvSpPr txBox="1"/>
          <p:nvPr/>
        </p:nvSpPr>
        <p:spPr>
          <a:xfrm>
            <a:off x="8035674" y="5050296"/>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82" name="TextBox 81">
            <a:extLst>
              <a:ext uri="{FF2B5EF4-FFF2-40B4-BE49-F238E27FC236}">
                <a16:creationId xmlns:a16="http://schemas.microsoft.com/office/drawing/2014/main" id="{3740FB9F-442D-4276-B427-D765B8794DDF}"/>
              </a:ext>
            </a:extLst>
          </p:cNvPr>
          <p:cNvSpPr txBox="1"/>
          <p:nvPr/>
        </p:nvSpPr>
        <p:spPr>
          <a:xfrm>
            <a:off x="10129059" y="5068838"/>
            <a:ext cx="324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pic>
        <p:nvPicPr>
          <p:cNvPr id="30" name="Picture 29" descr="background rectangle">
            <a:extLst>
              <a:ext uri="{FF2B5EF4-FFF2-40B4-BE49-F238E27FC236}">
                <a16:creationId xmlns:a16="http://schemas.microsoft.com/office/drawing/2014/main" id="{F2C75B93-4C91-4019-9F56-F399F8C7DDD2}"/>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34163996-2D13-4EF7-8A30-DC90EA87AC6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32" name="Rounded Rectangle 46">
            <a:extLst>
              <a:ext uri="{FF2B5EF4-FFF2-40B4-BE49-F238E27FC236}">
                <a16:creationId xmlns:a16="http://schemas.microsoft.com/office/drawing/2014/main" id="{7CCAC824-37D4-4576-958B-2A14BD1945A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47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87" name="Picture 86">
            <a:extLst>
              <a:ext uri="{FF2B5EF4-FFF2-40B4-BE49-F238E27FC236}">
                <a16:creationId xmlns:a16="http://schemas.microsoft.com/office/drawing/2014/main" id="{0C9B3EED-F345-4944-A97A-AC330DDB74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478220" y="3979766"/>
            <a:ext cx="2160000" cy="1831091"/>
          </a:xfrm>
          <a:prstGeom prst="rect">
            <a:avLst/>
          </a:prstGeom>
        </p:spPr>
      </p:pic>
      <p:pic>
        <p:nvPicPr>
          <p:cNvPr id="88" name="Picture 2" descr="Image result for cinema cartoon&quot;">
            <a:extLst>
              <a:ext uri="{FF2B5EF4-FFF2-40B4-BE49-F238E27FC236}">
                <a16:creationId xmlns:a16="http://schemas.microsoft.com/office/drawing/2014/main" id="{ABCE611B-6EA0-4DBC-9802-441796E252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0268" y="3815312"/>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90" name="Callout: Down Arrow 89">
            <a:extLst>
              <a:ext uri="{FF2B5EF4-FFF2-40B4-BE49-F238E27FC236}">
                <a16:creationId xmlns:a16="http://schemas.microsoft.com/office/drawing/2014/main" id="{01CA1EEF-9C8B-43AE-8C70-4EC4D6A98A68}"/>
              </a:ext>
            </a:extLst>
          </p:cNvPr>
          <p:cNvSpPr/>
          <p:nvPr/>
        </p:nvSpPr>
        <p:spPr>
          <a:xfrm>
            <a:off x="306123" y="1602689"/>
            <a:ext cx="2160000" cy="1440000"/>
          </a:xfrm>
          <a:prstGeom prst="downArrowCallout">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cinéma</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1" name="Callout: Down Arrow 90">
            <a:extLst>
              <a:ext uri="{FF2B5EF4-FFF2-40B4-BE49-F238E27FC236}">
                <a16:creationId xmlns:a16="http://schemas.microsoft.com/office/drawing/2014/main" id="{5A5B2D5C-70E3-4F60-B0CF-4466124A69CB}"/>
              </a:ext>
            </a:extLst>
          </p:cNvPr>
          <p:cNvSpPr/>
          <p:nvPr/>
        </p:nvSpPr>
        <p:spPr>
          <a:xfrm>
            <a:off x="3478220" y="1602689"/>
            <a:ext cx="2160000" cy="1440000"/>
          </a:xfrm>
          <a:prstGeom prst="downArrowCallout">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café</a:t>
            </a:r>
          </a:p>
        </p:txBody>
      </p:sp>
      <p:sp>
        <p:nvSpPr>
          <p:cNvPr id="92" name="Callout: Down Arrow 91">
            <a:extLst>
              <a:ext uri="{FF2B5EF4-FFF2-40B4-BE49-F238E27FC236}">
                <a16:creationId xmlns:a16="http://schemas.microsoft.com/office/drawing/2014/main" id="{3818A983-4BDE-4CE8-99E6-C68B84005DA8}"/>
              </a:ext>
            </a:extLst>
          </p:cNvPr>
          <p:cNvSpPr/>
          <p:nvPr/>
        </p:nvSpPr>
        <p:spPr>
          <a:xfrm>
            <a:off x="9725877" y="1602689"/>
            <a:ext cx="2160000" cy="1440000"/>
          </a:xfrm>
          <a:prstGeom prst="downArrowCallout">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l'aéroport</a:t>
            </a:r>
            <a:r>
              <a:rPr kumimoji="0" lang="en-GB" sz="28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(m)</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6" name="Callout: Down Arrow 12">
            <a:extLst>
              <a:ext uri="{FF2B5EF4-FFF2-40B4-BE49-F238E27FC236}">
                <a16:creationId xmlns:a16="http://schemas.microsoft.com/office/drawing/2014/main" id="{40BF5936-AF47-4DE4-8A69-235C5EBCC5D4}"/>
              </a:ext>
            </a:extLst>
          </p:cNvPr>
          <p:cNvSpPr/>
          <p:nvPr/>
        </p:nvSpPr>
        <p:spPr>
          <a:xfrm>
            <a:off x="6553780" y="1602689"/>
            <a:ext cx="2160000" cy="1440000"/>
          </a:xfrm>
          <a:prstGeom prst="downArrowCallout">
            <a:avLst/>
          </a:prstGeom>
          <a:solidFill>
            <a:schemeClr val="accent1">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l'hôtel</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(m)</a:t>
            </a:r>
          </a:p>
        </p:txBody>
      </p:sp>
      <p:pic>
        <p:nvPicPr>
          <p:cNvPr id="4098" name="Picture 2" descr="Airport">
            <a:extLst>
              <a:ext uri="{FF2B5EF4-FFF2-40B4-BE49-F238E27FC236}">
                <a16:creationId xmlns:a16="http://schemas.microsoft.com/office/drawing/2014/main" id="{D20D4CDF-24F3-4639-B20A-9088C09B02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5877" y="3812895"/>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tel Clip Art Free">
            <a:extLst>
              <a:ext uri="{FF2B5EF4-FFF2-40B4-BE49-F238E27FC236}">
                <a16:creationId xmlns:a16="http://schemas.microsoft.com/office/drawing/2014/main" id="{4A3FD725-4E8F-46C1-91E4-7DF5304D60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780" y="3583437"/>
            <a:ext cx="2160000" cy="2618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ckground rectangle">
            <a:extLst>
              <a:ext uri="{FF2B5EF4-FFF2-40B4-BE49-F238E27FC236}">
                <a16:creationId xmlns:a16="http://schemas.microsoft.com/office/drawing/2014/main" id="{CA7AD694-1F54-4EE5-8F30-B0FB12599561}"/>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931218BA-08B8-4C08-A06A-5449396C585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5" name="Rounded Rectangle 46">
            <a:extLst>
              <a:ext uri="{FF2B5EF4-FFF2-40B4-BE49-F238E27FC236}">
                <a16:creationId xmlns:a16="http://schemas.microsoft.com/office/drawing/2014/main" id="{6BC73031-A2CB-4389-9A9F-496EB0A7B4D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485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6"/>
                                        </p:tgtEl>
                                      </p:cBhvr>
                                    </p:animEffect>
                                    <p:set>
                                      <p:cBhvr>
                                        <p:cTn id="23" dur="1" fill="hold">
                                          <p:stCondLst>
                                            <p:cond delay="499"/>
                                          </p:stCondLst>
                                        </p:cTn>
                                        <p:tgtEl>
                                          <p:spTgt spid="9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2"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0"/>
                                        </p:tgtEl>
                                      </p:cBhvr>
                                    </p:animEffect>
                                    <p:set>
                                      <p:cBhvr>
                                        <p:cTn id="33" dur="1" fill="hold">
                                          <p:stCondLst>
                                            <p:cond delay="499"/>
                                          </p:stCondLst>
                                        </p:cTn>
                                        <p:tgtEl>
                                          <p:spTgt spid="9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2" nodeType="click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fade">
                                      <p:cBhvr>
                                        <p:cTn id="38" dur="500"/>
                                        <p:tgtEl>
                                          <p:spTgt spid="9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1"/>
                                        </p:tgtEl>
                                      </p:cBhvr>
                                    </p:animEffect>
                                    <p:set>
                                      <p:cBhvr>
                                        <p:cTn id="43" dur="1" fill="hold">
                                          <p:stCondLst>
                                            <p:cond delay="499"/>
                                          </p:stCondLst>
                                        </p:cTn>
                                        <p:tgtEl>
                                          <p:spTgt spid="9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2" nodeType="click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92"/>
                                        </p:tgtEl>
                                      </p:cBhvr>
                                    </p:animEffect>
                                    <p:set>
                                      <p:cBhvr>
                                        <p:cTn id="53" dur="1" fill="hold">
                                          <p:stCondLst>
                                            <p:cond delay="499"/>
                                          </p:stCondLst>
                                        </p:cTn>
                                        <p:tgtEl>
                                          <p:spTgt spid="9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2" nodeType="click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0" grpId="2" animBg="1"/>
      <p:bldP spid="91" grpId="0" animBg="1"/>
      <p:bldP spid="91" grpId="1" animBg="1"/>
      <p:bldP spid="91" grpId="2" animBg="1"/>
      <p:bldP spid="92" grpId="0" animBg="1"/>
      <p:bldP spid="92" grpId="1" animBg="1"/>
      <p:bldP spid="92" grpId="2" animBg="1"/>
      <p:bldP spid="96" grpId="0" animBg="1"/>
      <p:bldP spid="96" grpId="1" animBg="1"/>
      <p:bldP spid="9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24530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ch diman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ch 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ch 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8" name="ch 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8" name="ch 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ch 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9" name="ch 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ch 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33" name="Picture 32">
            <a:extLst>
              <a:ext uri="{FF2B5EF4-FFF2-40B4-BE49-F238E27FC236}">
                <a16:creationId xmlns:a16="http://schemas.microsoft.com/office/drawing/2014/main" id="{61FD8F45-C502-4A97-9671-4800CFAE1D17}"/>
              </a:ext>
            </a:extLst>
          </p:cNvPr>
          <p:cNvPicPr>
            <a:picLocks noChangeAspect="1"/>
          </p:cNvPicPr>
          <p:nvPr/>
        </p:nvPicPr>
        <p:blipFill>
          <a:blip r:embed="rId3"/>
          <a:stretch>
            <a:fillRect/>
          </a:stretch>
        </p:blipFill>
        <p:spPr>
          <a:xfrm>
            <a:off x="363482" y="3732465"/>
            <a:ext cx="2160000" cy="1632558"/>
          </a:xfrm>
          <a:prstGeom prst="rect">
            <a:avLst/>
          </a:prstGeom>
        </p:spPr>
      </p:pic>
      <p:sp>
        <p:nvSpPr>
          <p:cNvPr id="34" name="Callout: Down Arrow 33">
            <a:extLst>
              <a:ext uri="{FF2B5EF4-FFF2-40B4-BE49-F238E27FC236}">
                <a16:creationId xmlns:a16="http://schemas.microsoft.com/office/drawing/2014/main" id="{B4724953-2895-46A6-BCE5-F72F09B1B823}"/>
              </a:ext>
            </a:extLst>
          </p:cNvPr>
          <p:cNvSpPr/>
          <p:nvPr/>
        </p:nvSpPr>
        <p:spPr>
          <a:xfrm>
            <a:off x="363482" y="1381986"/>
            <a:ext cx="2160000" cy="1440000"/>
          </a:xfrm>
          <a:prstGeom prst="downArrowCallout">
            <a:avLst/>
          </a:prstGeom>
          <a:solidFill>
            <a:schemeClr val="accent2">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la </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plage</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Callout: Down Arrow 34">
            <a:extLst>
              <a:ext uri="{FF2B5EF4-FFF2-40B4-BE49-F238E27FC236}">
                <a16:creationId xmlns:a16="http://schemas.microsoft.com/office/drawing/2014/main" id="{F5FBF719-7E5E-4C32-A7C4-92CF242FB268}"/>
              </a:ext>
            </a:extLst>
          </p:cNvPr>
          <p:cNvSpPr/>
          <p:nvPr/>
        </p:nvSpPr>
        <p:spPr>
          <a:xfrm>
            <a:off x="3506885" y="1397793"/>
            <a:ext cx="2160000" cy="1440000"/>
          </a:xfrm>
          <a:prstGeom prst="downArrowCallout">
            <a:avLst/>
          </a:prstGeom>
          <a:solidFill>
            <a:schemeClr val="accent2">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la rue</a:t>
            </a:r>
          </a:p>
        </p:txBody>
      </p:sp>
      <p:sp>
        <p:nvSpPr>
          <p:cNvPr id="36" name="Callout: Down Arrow 35">
            <a:extLst>
              <a:ext uri="{FF2B5EF4-FFF2-40B4-BE49-F238E27FC236}">
                <a16:creationId xmlns:a16="http://schemas.microsoft.com/office/drawing/2014/main" id="{81B2F900-927A-471C-AAC7-B6569896C54B}"/>
              </a:ext>
            </a:extLst>
          </p:cNvPr>
          <p:cNvSpPr/>
          <p:nvPr/>
        </p:nvSpPr>
        <p:spPr>
          <a:xfrm>
            <a:off x="6525115" y="1397793"/>
            <a:ext cx="2160000" cy="1440000"/>
          </a:xfrm>
          <a:prstGeom prst="downArrowCallout">
            <a:avLst/>
          </a:prstGeom>
          <a:solidFill>
            <a:schemeClr val="accent2">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0" dirty="0">
                <a:solidFill>
                  <a:srgbClr val="115076"/>
                </a:solidFill>
                <a:latin typeface="Century Gothic" panose="020F0302020204030204"/>
              </a:rPr>
              <a:t>l’</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île</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 (f)  </a:t>
            </a:r>
          </a:p>
        </p:txBody>
      </p:sp>
      <p:sp>
        <p:nvSpPr>
          <p:cNvPr id="40" name="Callout: Down Arrow 13">
            <a:extLst>
              <a:ext uri="{FF2B5EF4-FFF2-40B4-BE49-F238E27FC236}">
                <a16:creationId xmlns:a16="http://schemas.microsoft.com/office/drawing/2014/main" id="{E6E330D9-C73F-4A9F-8BE5-8FB2D29F8A74}"/>
              </a:ext>
            </a:extLst>
          </p:cNvPr>
          <p:cNvSpPr/>
          <p:nvPr/>
        </p:nvSpPr>
        <p:spPr>
          <a:xfrm>
            <a:off x="9668518" y="1397793"/>
            <a:ext cx="2160000" cy="1440000"/>
          </a:xfrm>
          <a:prstGeom prst="downArrowCallout">
            <a:avLst/>
          </a:prstGeom>
          <a:solidFill>
            <a:schemeClr val="accent2">
              <a:alpha val="50000"/>
            </a:schemeClr>
          </a:solidFill>
          <a:ln>
            <a:solidFill>
              <a:srgbClr val="11507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0" dirty="0">
                <a:solidFill>
                  <a:srgbClr val="115076"/>
                </a:solidFill>
                <a:latin typeface="Century Gothic" panose="020F0302020204030204"/>
              </a:rPr>
              <a:t>l'</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université</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 (f)</a:t>
            </a:r>
          </a:p>
        </p:txBody>
      </p:sp>
      <p:pic>
        <p:nvPicPr>
          <p:cNvPr id="5122" name="Picture 2" descr="Street Clip Art Free">
            <a:extLst>
              <a:ext uri="{FF2B5EF4-FFF2-40B4-BE49-F238E27FC236}">
                <a16:creationId xmlns:a16="http://schemas.microsoft.com/office/drawing/2014/main" id="{7FFC33C5-B80A-4DF5-808B-CEB2B9501C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6885" y="3030488"/>
            <a:ext cx="2160000" cy="30365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sland Clipart Image">
            <a:extLst>
              <a:ext uri="{FF2B5EF4-FFF2-40B4-BE49-F238E27FC236}">
                <a16:creationId xmlns:a16="http://schemas.microsoft.com/office/drawing/2014/main" id="{AE9D8C20-194C-466B-8658-3752E1E23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115" y="3493944"/>
            <a:ext cx="2160000" cy="21096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0FA37BD-9700-423C-9F87-A9652F1DB4F2}"/>
              </a:ext>
            </a:extLst>
          </p:cNvPr>
          <p:cNvGrpSpPr/>
          <p:nvPr/>
        </p:nvGrpSpPr>
        <p:grpSpPr>
          <a:xfrm>
            <a:off x="9668518" y="3297964"/>
            <a:ext cx="2160000" cy="2501560"/>
            <a:chOff x="9651306" y="3303933"/>
            <a:chExt cx="2160000" cy="2501560"/>
          </a:xfrm>
        </p:grpSpPr>
        <p:pic>
          <p:nvPicPr>
            <p:cNvPr id="5126" name="Picture 6" descr="Search results search results for college pictures graphics clip art">
              <a:extLst>
                <a:ext uri="{FF2B5EF4-FFF2-40B4-BE49-F238E27FC236}">
                  <a16:creationId xmlns:a16="http://schemas.microsoft.com/office/drawing/2014/main" id="{33EB8627-6B93-48F8-A33D-BC655F30E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1306" y="4324350"/>
              <a:ext cx="2160000" cy="148114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ducation icons, +1,600 free files in PNG, EPS, SVG format">
              <a:extLst>
                <a:ext uri="{FF2B5EF4-FFF2-40B4-BE49-F238E27FC236}">
                  <a16:creationId xmlns:a16="http://schemas.microsoft.com/office/drawing/2014/main" id="{87F31A81-A4AC-488C-B10C-06E70D6D4B4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44" b="89776" l="5431" r="92971">
                          <a14:foregroundMark x1="62460" y1="52716" x2="62460" y2="52716"/>
                          <a14:foregroundMark x1="87700" y1="75240" x2="87700" y2="75240"/>
                          <a14:foregroundMark x1="5591" y1="31629" x2="5591" y2="31629"/>
                          <a14:foregroundMark x1="92971" y1="31629" x2="92971" y2="31629"/>
                        </a14:backgroundRemoval>
                      </a14:imgEffect>
                    </a14:imgLayer>
                  </a14:imgProps>
                </a:ext>
                <a:ext uri="{28A0092B-C50C-407E-A947-70E740481C1C}">
                  <a14:useLocalDpi xmlns:a14="http://schemas.microsoft.com/office/drawing/2010/main" val="0"/>
                </a:ext>
              </a:extLst>
            </a:blip>
            <a:srcRect/>
            <a:stretch>
              <a:fillRect/>
            </a:stretch>
          </p:blipFill>
          <p:spPr bwMode="auto">
            <a:xfrm rot="1279734">
              <a:off x="10028517" y="3303933"/>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background rectangle">
            <a:extLst>
              <a:ext uri="{FF2B5EF4-FFF2-40B4-BE49-F238E27FC236}">
                <a16:creationId xmlns:a16="http://schemas.microsoft.com/office/drawing/2014/main" id="{6335B827-C2C2-4122-810B-9369FA0DE5F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8B602D74-AC33-4D51-BC92-FA9E44DC1E9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7" name="Rounded Rectangle 46">
            <a:extLst>
              <a:ext uri="{FF2B5EF4-FFF2-40B4-BE49-F238E27FC236}">
                <a16:creationId xmlns:a16="http://schemas.microsoft.com/office/drawing/2014/main" id="{E4F171A9-7136-4A56-8E54-5BCE499B307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36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2"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0"/>
                                        </p:tgtEl>
                                      </p:cBhvr>
                                    </p:animEffect>
                                    <p:set>
                                      <p:cBhvr>
                                        <p:cTn id="33" dur="1" fill="hold">
                                          <p:stCondLst>
                                            <p:cond delay="499"/>
                                          </p:stCondLst>
                                        </p:cTn>
                                        <p:tgtEl>
                                          <p:spTgt spid="4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2"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2"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2"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35" grpId="0" animBg="1"/>
      <p:bldP spid="35" grpId="1" animBg="1"/>
      <p:bldP spid="35" grpId="2" animBg="1"/>
      <p:bldP spid="36" grpId="0" animBg="1"/>
      <p:bldP spid="36" grpId="1" animBg="1"/>
      <p:bldP spid="36" grpId="2" animBg="1"/>
      <p:bldP spid="40" grpId="0" animBg="1"/>
      <p:bldP spid="40" grpId="1" animBg="1"/>
      <p:bldP spid="40" grpId="2"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2800" b="1" dirty="0">
                <a:solidFill>
                  <a:schemeClr val="bg1"/>
                </a:solidFill>
              </a:rPr>
              <a:t>Saying what you don’t have</a:t>
            </a:r>
          </a:p>
        </p:txBody>
      </p:sp>
      <p:sp>
        <p:nvSpPr>
          <p:cNvPr id="18" name="TextBox 17">
            <a:extLst>
              <a:ext uri="{FF2B5EF4-FFF2-40B4-BE49-F238E27FC236}">
                <a16:creationId xmlns:a16="http://schemas.microsoft.com/office/drawing/2014/main" id="{EED01E3C-3DEC-4629-9559-2CD9AD8D13DD}"/>
              </a:ext>
            </a:extLst>
          </p:cNvPr>
          <p:cNvSpPr txBox="1"/>
          <p:nvPr/>
        </p:nvSpPr>
        <p:spPr>
          <a:xfrm>
            <a:off x="188942" y="1215876"/>
            <a:ext cx="1219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to say you don’t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have something in French, we use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ne…pas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with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avoir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C5E0049-B41E-4647-B7B6-2658C90C2CC3}"/>
              </a:ext>
            </a:extLst>
          </p:cNvPr>
          <p:cNvSpPr txBox="1"/>
          <p:nvPr/>
        </p:nvSpPr>
        <p:spPr>
          <a:xfrm>
            <a:off x="425826" y="2217288"/>
            <a:ext cx="5105885"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Elle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n’a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d</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’ordinateur</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F09BB137-D14E-4FBF-9DCD-09896721588B}"/>
              </a:ext>
            </a:extLst>
          </p:cNvPr>
          <p:cNvSpPr txBox="1"/>
          <p:nvPr/>
        </p:nvSpPr>
        <p:spPr>
          <a:xfrm>
            <a:off x="323232" y="2741206"/>
            <a:ext cx="5208478"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n’ont</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de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3980EA81-2D86-4137-BA22-647A63191EFB}"/>
              </a:ext>
            </a:extLst>
          </p:cNvPr>
          <p:cNvSpPr txBox="1"/>
          <p:nvPr/>
        </p:nvSpPr>
        <p:spPr>
          <a:xfrm>
            <a:off x="5531710" y="2206152"/>
            <a:ext cx="62680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She doesn’t have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computer.</a:t>
            </a:r>
          </a:p>
        </p:txBody>
      </p:sp>
      <p:sp>
        <p:nvSpPr>
          <p:cNvPr id="22" name="TextBox 21">
            <a:extLst>
              <a:ext uri="{FF2B5EF4-FFF2-40B4-BE49-F238E27FC236}">
                <a16:creationId xmlns:a16="http://schemas.microsoft.com/office/drawing/2014/main" id="{B0601DB3-0704-44AA-881B-6BC75F5DDF3D}"/>
              </a:ext>
            </a:extLst>
          </p:cNvPr>
          <p:cNvSpPr txBox="1"/>
          <p:nvPr/>
        </p:nvSpPr>
        <p:spPr>
          <a:xfrm>
            <a:off x="5531710" y="2730070"/>
            <a:ext cx="6101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They don’t have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any</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answers.</a:t>
            </a:r>
          </a:p>
        </p:txBody>
      </p:sp>
      <p:sp>
        <p:nvSpPr>
          <p:cNvPr id="24" name="TextBox 23">
            <a:extLst>
              <a:ext uri="{FF2B5EF4-FFF2-40B4-BE49-F238E27FC236}">
                <a16:creationId xmlns:a16="http://schemas.microsoft.com/office/drawing/2014/main" id="{16EA19FE-1E2E-4520-9AD0-3D76EAAD0882}"/>
              </a:ext>
            </a:extLst>
          </p:cNvPr>
          <p:cNvSpPr txBox="1"/>
          <p:nvPr/>
        </p:nvSpPr>
        <p:spPr>
          <a:xfrm>
            <a:off x="188941" y="3400036"/>
            <a:ext cx="1219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the examples above, the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indefinite article (un/</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has changed to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E27774F2-0DDC-4652-A761-AF5F0E650599}"/>
              </a:ext>
            </a:extLst>
          </p:cNvPr>
          <p:cNvSpPr txBox="1"/>
          <p:nvPr/>
        </p:nvSpPr>
        <p:spPr>
          <a:xfrm>
            <a:off x="598948" y="4693975"/>
            <a:ext cx="4932762"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Elle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n’a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’ordinateur</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E668B934-4C11-420D-A2A6-5FF3E8E17F01}"/>
              </a:ext>
            </a:extLst>
          </p:cNvPr>
          <p:cNvSpPr txBox="1"/>
          <p:nvPr/>
        </p:nvSpPr>
        <p:spPr>
          <a:xfrm>
            <a:off x="315217" y="5278750"/>
            <a:ext cx="521649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Ils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n’ont</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les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F3AF6C88-AFF3-4816-97B3-D14B2C595F48}"/>
              </a:ext>
            </a:extLst>
          </p:cNvPr>
          <p:cNvSpPr txBox="1"/>
          <p:nvPr/>
        </p:nvSpPr>
        <p:spPr>
          <a:xfrm>
            <a:off x="5643267" y="4698793"/>
            <a:ext cx="66431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She doesn’t have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computer.</a:t>
            </a:r>
          </a:p>
        </p:txBody>
      </p:sp>
      <p:sp>
        <p:nvSpPr>
          <p:cNvPr id="28" name="TextBox 27">
            <a:extLst>
              <a:ext uri="{FF2B5EF4-FFF2-40B4-BE49-F238E27FC236}">
                <a16:creationId xmlns:a16="http://schemas.microsoft.com/office/drawing/2014/main" id="{06B6D8A2-9AD4-4D34-A76D-D7C1CEC84579}"/>
              </a:ext>
            </a:extLst>
          </p:cNvPr>
          <p:cNvSpPr txBox="1"/>
          <p:nvPr/>
        </p:nvSpPr>
        <p:spPr>
          <a:xfrm>
            <a:off x="5643267" y="5278749"/>
            <a:ext cx="60067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They don’t have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the</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answers.</a:t>
            </a:r>
          </a:p>
        </p:txBody>
      </p:sp>
      <p:sp>
        <p:nvSpPr>
          <p:cNvPr id="2" name="TextBox 1">
            <a:extLst>
              <a:ext uri="{FF2B5EF4-FFF2-40B4-BE49-F238E27FC236}">
                <a16:creationId xmlns:a16="http://schemas.microsoft.com/office/drawing/2014/main" id="{B826ECA1-C67D-4819-B7C6-CE0C32EBD299}"/>
              </a:ext>
            </a:extLst>
          </p:cNvPr>
          <p:cNvSpPr txBox="1"/>
          <p:nvPr/>
        </p:nvSpPr>
        <p:spPr>
          <a:xfrm>
            <a:off x="188941" y="4073942"/>
            <a:ext cx="11049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definite article (le / la / l’ / les)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stays the same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negative sentences:</a:t>
            </a:r>
          </a:p>
        </p:txBody>
      </p:sp>
      <p:pic>
        <p:nvPicPr>
          <p:cNvPr id="16" name="Picture 15" descr="background rectangle">
            <a:extLst>
              <a:ext uri="{FF2B5EF4-FFF2-40B4-BE49-F238E27FC236}">
                <a16:creationId xmlns:a16="http://schemas.microsoft.com/office/drawing/2014/main" id="{EAE5DAB1-4A36-4624-8DF0-7FB2085F53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B417606-A966-4A44-A4A9-6842FB649A21}"/>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a:solidFill>
                  <a:schemeClr val="bg1"/>
                </a:solidFill>
              </a:rPr>
              <a:t>Saying what you don’t have</a:t>
            </a:r>
            <a:endParaRPr lang="en-GB" sz="3100" b="1" dirty="0">
              <a:solidFill>
                <a:schemeClr val="bg1"/>
              </a:solidFill>
            </a:endParaRPr>
          </a:p>
        </p:txBody>
      </p:sp>
      <p:sp>
        <p:nvSpPr>
          <p:cNvPr id="23" name="Rounded Rectangle 46">
            <a:extLst>
              <a:ext uri="{FF2B5EF4-FFF2-40B4-BE49-F238E27FC236}">
                <a16:creationId xmlns:a16="http://schemas.microsoft.com/office/drawing/2014/main" id="{E0FAC5DE-5463-4C82-98D9-5088C2281C2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079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4" grpId="0"/>
      <p:bldP spid="25" grpId="0"/>
      <p:bldP spid="28"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Léa</a:t>
            </a:r>
            <a:r>
              <a:rPr lang="en-GB" sz="3600" b="1" dirty="0">
                <a:solidFill>
                  <a:schemeClr val="bg1"/>
                </a:solidFill>
              </a:rPr>
              <a:t> </a:t>
            </a:r>
            <a:r>
              <a:rPr lang="en-GB" sz="3600" b="1" dirty="0" err="1">
                <a:solidFill>
                  <a:schemeClr val="bg1"/>
                </a:solidFill>
              </a:rPr>
              <a:t>est</a:t>
            </a:r>
            <a:r>
              <a:rPr lang="en-GB" sz="3600" b="1" dirty="0">
                <a:solidFill>
                  <a:schemeClr val="bg1"/>
                </a:solidFill>
              </a:rPr>
              <a:t> </a:t>
            </a:r>
            <a:r>
              <a:rPr lang="en-GB" sz="3600" b="1" dirty="0" err="1">
                <a:solidFill>
                  <a:schemeClr val="bg1"/>
                </a:solidFill>
              </a:rPr>
              <a:t>malade</a:t>
            </a:r>
            <a:r>
              <a:rPr lang="en-GB" sz="3600" b="1" dirty="0">
                <a:solidFill>
                  <a:schemeClr val="bg1"/>
                </a:solidFill>
              </a:rPr>
              <a:t> !</a:t>
            </a:r>
          </a:p>
        </p:txBody>
      </p:sp>
      <p:sp>
        <p:nvSpPr>
          <p:cNvPr id="3" name="TextBox 2">
            <a:extLst>
              <a:ext uri="{FF2B5EF4-FFF2-40B4-BE49-F238E27FC236}">
                <a16:creationId xmlns:a16="http://schemas.microsoft.com/office/drawing/2014/main" id="{11CE7903-8D4F-4F49-834D-6A16232907B9}"/>
              </a:ext>
            </a:extLst>
          </p:cNvPr>
          <p:cNvSpPr txBox="1"/>
          <p:nvPr/>
        </p:nvSpPr>
        <p:spPr>
          <a:xfrm>
            <a:off x="0" y="1336255"/>
            <a:ext cx="106731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reste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maison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Sophie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l’école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Choisis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mot correct.</a:t>
            </a:r>
          </a:p>
        </p:txBody>
      </p:sp>
      <p:graphicFrame>
        <p:nvGraphicFramePr>
          <p:cNvPr id="6" name="Table 5">
            <a:extLst>
              <a:ext uri="{FF2B5EF4-FFF2-40B4-BE49-F238E27FC236}">
                <a16:creationId xmlns:a16="http://schemas.microsoft.com/office/drawing/2014/main" id="{23A46878-D409-40B2-97AC-269906438DD0}"/>
              </a:ext>
            </a:extLst>
          </p:cNvPr>
          <p:cNvGraphicFramePr>
            <a:graphicFrameLocks noGrp="1"/>
          </p:cNvGraphicFramePr>
          <p:nvPr/>
        </p:nvGraphicFramePr>
        <p:xfrm>
          <a:off x="1666050" y="1994989"/>
          <a:ext cx="8640000" cy="432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758774005"/>
                    </a:ext>
                  </a:extLst>
                </a:gridCol>
                <a:gridCol w="3960000">
                  <a:extLst>
                    <a:ext uri="{9D8B030D-6E8A-4147-A177-3AD203B41FA5}">
                      <a16:colId xmlns:a16="http://schemas.microsoft.com/office/drawing/2014/main" val="623244772"/>
                    </a:ext>
                  </a:extLst>
                </a:gridCol>
                <a:gridCol w="3960000">
                  <a:extLst>
                    <a:ext uri="{9D8B030D-6E8A-4147-A177-3AD203B41FA5}">
                      <a16:colId xmlns:a16="http://schemas.microsoft.com/office/drawing/2014/main" val="3024176886"/>
                    </a:ext>
                  </a:extLst>
                </a:gridCol>
              </a:tblGrid>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le 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0" dirty="0">
                          <a:solidFill>
                            <a:srgbClr val="115076"/>
                          </a:solidFill>
                        </a:rPr>
                        <a:t>Sophie a </a:t>
                      </a:r>
                      <a:r>
                        <a:rPr lang="en-GB" sz="2000" b="1" dirty="0">
                          <a:solidFill>
                            <a:srgbClr val="EE6000"/>
                          </a:solidFill>
                        </a:rPr>
                        <a:t>[ le / un ] </a:t>
                      </a:r>
                      <a:r>
                        <a:rPr lang="en-GB" sz="2000" b="0" dirty="0">
                          <a:solidFill>
                            <a:srgbClr val="115076"/>
                          </a:solidFill>
                        </a:rPr>
                        <a:t>livre.</a:t>
                      </a:r>
                      <a:endParaRPr lang="en-GB" sz="2000" b="0"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85600343"/>
                  </a:ext>
                </a:extLst>
              </a:tr>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de portable.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 a </a:t>
                      </a:r>
                      <a:r>
                        <a:rPr lang="en-GB" sz="2000" b="1" dirty="0">
                          <a:solidFill>
                            <a:srgbClr val="EE6000"/>
                          </a:solidFill>
                        </a:rPr>
                        <a:t>[ le / un ] </a:t>
                      </a:r>
                      <a:r>
                        <a:rPr lang="en-GB" sz="2000" b="0" dirty="0">
                          <a:solidFill>
                            <a:srgbClr val="115076"/>
                          </a:solidFill>
                        </a:rPr>
                        <a:t>portable.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12699721"/>
                  </a:ext>
                </a:extLst>
              </a:tr>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de fruit.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 a </a:t>
                      </a:r>
                      <a:r>
                        <a:rPr lang="en-GB" sz="2000" b="1" dirty="0">
                          <a:solidFill>
                            <a:srgbClr val="EE6000"/>
                          </a:solidFill>
                        </a:rPr>
                        <a:t>[ le / un ] </a:t>
                      </a:r>
                      <a:r>
                        <a:rPr lang="en-GB" sz="2000" b="0" dirty="0">
                          <a:solidFill>
                            <a:srgbClr val="115076"/>
                          </a:solidFill>
                        </a:rPr>
                        <a:t>fruit.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76562608"/>
                  </a:ext>
                </a:extLst>
              </a:tr>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de </a:t>
                      </a:r>
                      <a:r>
                        <a:rPr lang="en-GB" sz="2000" dirty="0" err="1">
                          <a:solidFill>
                            <a:srgbClr val="115076"/>
                          </a:solidFill>
                        </a:rPr>
                        <a:t>partenaire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 a </a:t>
                      </a:r>
                      <a:r>
                        <a:rPr lang="en-GB" sz="2000" b="1" dirty="0">
                          <a:solidFill>
                            <a:srgbClr val="EE6000"/>
                          </a:solidFill>
                        </a:rPr>
                        <a:t>[ le / un ] </a:t>
                      </a:r>
                      <a:r>
                        <a:rPr lang="en-GB" sz="2000" b="0" dirty="0" err="1">
                          <a:solidFill>
                            <a:srgbClr val="115076"/>
                          </a:solidFill>
                        </a:rPr>
                        <a:t>partenaire</a:t>
                      </a:r>
                      <a:r>
                        <a:rPr lang="en-GB" sz="2000" b="0" dirty="0">
                          <a:solidFill>
                            <a:srgbClr val="115076"/>
                          </a:solidFill>
                        </a:rPr>
                        <a: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25421858"/>
                  </a:ext>
                </a:extLst>
              </a:tr>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le </a:t>
                      </a:r>
                      <a:r>
                        <a:rPr lang="en-GB" sz="2000" dirty="0" err="1">
                          <a:solidFill>
                            <a:srgbClr val="115076"/>
                          </a:solidFill>
                        </a:rPr>
                        <a:t>vélo</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 a </a:t>
                      </a:r>
                      <a:r>
                        <a:rPr lang="en-GB" sz="2000" b="1" dirty="0">
                          <a:solidFill>
                            <a:srgbClr val="EE6000"/>
                          </a:solidFill>
                        </a:rPr>
                        <a:t>[ le / un ] </a:t>
                      </a:r>
                      <a:r>
                        <a:rPr lang="en-GB" sz="2000" b="0" dirty="0" err="1">
                          <a:solidFill>
                            <a:srgbClr val="115076"/>
                          </a:solidFill>
                        </a:rPr>
                        <a:t>vélo</a:t>
                      </a:r>
                      <a:r>
                        <a:rPr lang="en-GB" sz="2000" b="0" dirty="0">
                          <a:solidFill>
                            <a:srgbClr val="115076"/>
                          </a:solidFill>
                        </a:rPr>
                        <a: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10283001"/>
                  </a:ext>
                </a:extLst>
              </a:tr>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la </a:t>
                      </a:r>
                      <a:r>
                        <a:rPr lang="en-GB" sz="2000" dirty="0" err="1">
                          <a:solidFill>
                            <a:srgbClr val="115076"/>
                          </a:solidFill>
                        </a:rPr>
                        <a:t>règle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 a </a:t>
                      </a:r>
                      <a:r>
                        <a:rPr lang="en-GB" sz="2000" b="1" dirty="0">
                          <a:solidFill>
                            <a:srgbClr val="EE6000"/>
                          </a:solidFill>
                        </a:rPr>
                        <a:t>[ la / </a:t>
                      </a:r>
                      <a:r>
                        <a:rPr lang="en-GB" sz="2000" b="1" dirty="0" err="1">
                          <a:solidFill>
                            <a:srgbClr val="EE6000"/>
                          </a:solidFill>
                        </a:rPr>
                        <a:t>une</a:t>
                      </a:r>
                      <a:r>
                        <a:rPr lang="en-GB" sz="2000" b="1" dirty="0">
                          <a:solidFill>
                            <a:srgbClr val="EE6000"/>
                          </a:solidFill>
                        </a:rPr>
                        <a:t> ] </a:t>
                      </a:r>
                      <a:r>
                        <a:rPr lang="en-GB" sz="2000" b="0" dirty="0" err="1">
                          <a:solidFill>
                            <a:srgbClr val="115076"/>
                          </a:solidFill>
                        </a:rPr>
                        <a:t>règle</a:t>
                      </a:r>
                      <a:r>
                        <a:rPr lang="en-GB" sz="2000" b="0" dirty="0">
                          <a:solidFill>
                            <a:srgbClr val="115076"/>
                          </a:solidFill>
                        </a:rPr>
                        <a: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81796097"/>
                  </a:ext>
                </a:extLst>
              </a:tr>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a:t>
                      </a:r>
                      <a:r>
                        <a:rPr lang="en-GB" sz="2000" dirty="0" err="1">
                          <a:solidFill>
                            <a:srgbClr val="115076"/>
                          </a:solidFill>
                        </a:rPr>
                        <a:t>l’ordinateur</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 a </a:t>
                      </a:r>
                      <a:r>
                        <a:rPr lang="en-GB" sz="2000" b="1" dirty="0">
                          <a:solidFill>
                            <a:srgbClr val="EE6000"/>
                          </a:solidFill>
                        </a:rPr>
                        <a:t>[ l’ / un ] </a:t>
                      </a:r>
                      <a:r>
                        <a:rPr lang="en-GB" sz="2000" b="0" dirty="0" err="1">
                          <a:solidFill>
                            <a:srgbClr val="115076"/>
                          </a:solidFill>
                        </a:rPr>
                        <a:t>ordinateur</a:t>
                      </a:r>
                      <a:r>
                        <a:rPr lang="en-GB" sz="2000" b="0" dirty="0">
                          <a:solidFill>
                            <a:srgbClr val="115076"/>
                          </a:solidFill>
                        </a:rPr>
                        <a: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05258210"/>
                  </a:ext>
                </a:extLst>
              </a:tr>
              <a:tr h="54000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Léa</a:t>
                      </a:r>
                      <a:r>
                        <a:rPr lang="en-GB" sz="2000" dirty="0">
                          <a:solidFill>
                            <a:srgbClr val="115076"/>
                          </a:solidFill>
                        </a:rPr>
                        <a:t> </a:t>
                      </a:r>
                      <a:r>
                        <a:rPr lang="en-GB" sz="2000" dirty="0" err="1">
                          <a:solidFill>
                            <a:srgbClr val="115076"/>
                          </a:solidFill>
                        </a:rPr>
                        <a:t>n’a</a:t>
                      </a:r>
                      <a:r>
                        <a:rPr lang="en-GB" sz="2000" dirty="0">
                          <a:solidFill>
                            <a:srgbClr val="115076"/>
                          </a:solidFill>
                        </a:rPr>
                        <a:t> pas de devoirs.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 a </a:t>
                      </a:r>
                      <a:r>
                        <a:rPr lang="en-GB" sz="2000" b="1" dirty="0">
                          <a:solidFill>
                            <a:srgbClr val="EE6000"/>
                          </a:solidFill>
                        </a:rPr>
                        <a:t>[ les / des ] </a:t>
                      </a:r>
                      <a:r>
                        <a:rPr lang="en-GB" sz="2000" b="0" dirty="0">
                          <a:solidFill>
                            <a:srgbClr val="115076"/>
                          </a:solidFill>
                        </a:rPr>
                        <a:t>devoirs.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88774365"/>
                  </a:ext>
                </a:extLst>
              </a:tr>
            </a:tbl>
          </a:graphicData>
        </a:graphic>
      </p:graphicFrame>
      <p:sp>
        <p:nvSpPr>
          <p:cNvPr id="23" name="TextBox 22">
            <a:extLst>
              <a:ext uri="{FF2B5EF4-FFF2-40B4-BE49-F238E27FC236}">
                <a16:creationId xmlns:a16="http://schemas.microsoft.com/office/drawing/2014/main" id="{ECE9DE7A-2BA5-47E6-815A-1F9F2394B358}"/>
              </a:ext>
            </a:extLst>
          </p:cNvPr>
          <p:cNvSpPr txBox="1"/>
          <p:nvPr/>
        </p:nvSpPr>
        <p:spPr>
          <a:xfrm>
            <a:off x="1762858" y="2067200"/>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9" name="TextBox 28">
            <a:extLst>
              <a:ext uri="{FF2B5EF4-FFF2-40B4-BE49-F238E27FC236}">
                <a16:creationId xmlns:a16="http://schemas.microsoft.com/office/drawing/2014/main" id="{9BD793DF-4EEF-4AB6-801E-A6AF0B8AE061}"/>
              </a:ext>
            </a:extLst>
          </p:cNvPr>
          <p:cNvSpPr txBox="1"/>
          <p:nvPr/>
        </p:nvSpPr>
        <p:spPr>
          <a:xfrm>
            <a:off x="1762858" y="2611981"/>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30" name="TextBox 29">
            <a:extLst>
              <a:ext uri="{FF2B5EF4-FFF2-40B4-BE49-F238E27FC236}">
                <a16:creationId xmlns:a16="http://schemas.microsoft.com/office/drawing/2014/main" id="{BC2BE011-0BA7-43F0-AC75-FFE1416A29B7}"/>
              </a:ext>
            </a:extLst>
          </p:cNvPr>
          <p:cNvSpPr txBox="1"/>
          <p:nvPr/>
        </p:nvSpPr>
        <p:spPr>
          <a:xfrm>
            <a:off x="1762858" y="3148169"/>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31" name="TextBox 30">
            <a:extLst>
              <a:ext uri="{FF2B5EF4-FFF2-40B4-BE49-F238E27FC236}">
                <a16:creationId xmlns:a16="http://schemas.microsoft.com/office/drawing/2014/main" id="{131CE271-DD90-4310-97F1-D35F790F7E67}"/>
              </a:ext>
            </a:extLst>
          </p:cNvPr>
          <p:cNvSpPr txBox="1"/>
          <p:nvPr/>
        </p:nvSpPr>
        <p:spPr>
          <a:xfrm>
            <a:off x="1762858" y="3686933"/>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32" name="TextBox 31">
            <a:extLst>
              <a:ext uri="{FF2B5EF4-FFF2-40B4-BE49-F238E27FC236}">
                <a16:creationId xmlns:a16="http://schemas.microsoft.com/office/drawing/2014/main" id="{F00E3341-147D-4CF0-85C5-C65DC5D8448B}"/>
              </a:ext>
            </a:extLst>
          </p:cNvPr>
          <p:cNvSpPr txBox="1"/>
          <p:nvPr/>
        </p:nvSpPr>
        <p:spPr>
          <a:xfrm>
            <a:off x="1762858" y="4231714"/>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33" name="TextBox 32">
            <a:extLst>
              <a:ext uri="{FF2B5EF4-FFF2-40B4-BE49-F238E27FC236}">
                <a16:creationId xmlns:a16="http://schemas.microsoft.com/office/drawing/2014/main" id="{DF89F70C-6F1A-4A99-A349-6EDE17193B75}"/>
              </a:ext>
            </a:extLst>
          </p:cNvPr>
          <p:cNvSpPr txBox="1"/>
          <p:nvPr/>
        </p:nvSpPr>
        <p:spPr>
          <a:xfrm>
            <a:off x="1762858" y="4776495"/>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C59D8798-9298-47FE-B696-F5BDE553DA72}"/>
              </a:ext>
            </a:extLst>
          </p:cNvPr>
          <p:cNvSpPr txBox="1"/>
          <p:nvPr/>
        </p:nvSpPr>
        <p:spPr>
          <a:xfrm>
            <a:off x="1762858" y="5302226"/>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35" name="TextBox 34">
            <a:extLst>
              <a:ext uri="{FF2B5EF4-FFF2-40B4-BE49-F238E27FC236}">
                <a16:creationId xmlns:a16="http://schemas.microsoft.com/office/drawing/2014/main" id="{CED14043-A942-4104-B7B0-3E65AA86B6D6}"/>
              </a:ext>
            </a:extLst>
          </p:cNvPr>
          <p:cNvSpPr txBox="1"/>
          <p:nvPr/>
        </p:nvSpPr>
        <p:spPr>
          <a:xfrm>
            <a:off x="1762858" y="5847007"/>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12" name="Rectangle 11">
            <a:extLst>
              <a:ext uri="{FF2B5EF4-FFF2-40B4-BE49-F238E27FC236}">
                <a16:creationId xmlns:a16="http://schemas.microsoft.com/office/drawing/2014/main" id="{532F03A0-A536-4444-ACA3-1D5917D0F426}"/>
              </a:ext>
            </a:extLst>
          </p:cNvPr>
          <p:cNvSpPr/>
          <p:nvPr/>
        </p:nvSpPr>
        <p:spPr>
          <a:xfrm>
            <a:off x="7992208" y="2105300"/>
            <a:ext cx="54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E22E8F8C-07CB-43C2-A5AD-BC64E0202130}"/>
              </a:ext>
            </a:extLst>
          </p:cNvPr>
          <p:cNvSpPr/>
          <p:nvPr/>
        </p:nvSpPr>
        <p:spPr>
          <a:xfrm>
            <a:off x="7744558" y="2682117"/>
            <a:ext cx="400050" cy="30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0</a:t>
            </a:r>
          </a:p>
        </p:txBody>
      </p:sp>
      <p:sp>
        <p:nvSpPr>
          <p:cNvPr id="41" name="Rectangle 40">
            <a:extLst>
              <a:ext uri="{FF2B5EF4-FFF2-40B4-BE49-F238E27FC236}">
                <a16:creationId xmlns:a16="http://schemas.microsoft.com/office/drawing/2014/main" id="{D4A2B285-70DF-465E-813C-410BAE23805B}"/>
              </a:ext>
            </a:extLst>
          </p:cNvPr>
          <p:cNvSpPr/>
          <p:nvPr/>
        </p:nvSpPr>
        <p:spPr>
          <a:xfrm>
            <a:off x="7744558" y="3207848"/>
            <a:ext cx="400050" cy="30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0</a:t>
            </a:r>
          </a:p>
        </p:txBody>
      </p:sp>
      <p:sp>
        <p:nvSpPr>
          <p:cNvPr id="42" name="Rectangle 41">
            <a:extLst>
              <a:ext uri="{FF2B5EF4-FFF2-40B4-BE49-F238E27FC236}">
                <a16:creationId xmlns:a16="http://schemas.microsoft.com/office/drawing/2014/main" id="{EAF3F101-19D4-4D4A-B54B-61BFE8D412F9}"/>
              </a:ext>
            </a:extLst>
          </p:cNvPr>
          <p:cNvSpPr/>
          <p:nvPr/>
        </p:nvSpPr>
        <p:spPr>
          <a:xfrm>
            <a:off x="7744558" y="3709956"/>
            <a:ext cx="400050" cy="30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0</a:t>
            </a:r>
          </a:p>
        </p:txBody>
      </p:sp>
      <p:sp>
        <p:nvSpPr>
          <p:cNvPr id="44" name="Rectangle 43">
            <a:extLst>
              <a:ext uri="{FF2B5EF4-FFF2-40B4-BE49-F238E27FC236}">
                <a16:creationId xmlns:a16="http://schemas.microsoft.com/office/drawing/2014/main" id="{46010148-B016-40EE-855C-2D323B856614}"/>
              </a:ext>
            </a:extLst>
          </p:cNvPr>
          <p:cNvSpPr/>
          <p:nvPr/>
        </p:nvSpPr>
        <p:spPr>
          <a:xfrm>
            <a:off x="7992208" y="4231714"/>
            <a:ext cx="54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A5E54C2D-D407-47E1-8F86-4CE3FFDAC589}"/>
              </a:ext>
            </a:extLst>
          </p:cNvPr>
          <p:cNvSpPr/>
          <p:nvPr/>
        </p:nvSpPr>
        <p:spPr>
          <a:xfrm>
            <a:off x="8011258" y="4723933"/>
            <a:ext cx="723900" cy="412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E04FF592-5935-4850-B136-7F994E239029}"/>
              </a:ext>
            </a:extLst>
          </p:cNvPr>
          <p:cNvSpPr/>
          <p:nvPr/>
        </p:nvSpPr>
        <p:spPr>
          <a:xfrm>
            <a:off x="7896253" y="5283176"/>
            <a:ext cx="54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C8826B57-F341-4C58-8FA4-0EAA807B1553}"/>
              </a:ext>
            </a:extLst>
          </p:cNvPr>
          <p:cNvSpPr/>
          <p:nvPr/>
        </p:nvSpPr>
        <p:spPr>
          <a:xfrm>
            <a:off x="7725508" y="5812422"/>
            <a:ext cx="54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13">
            <a:extLst>
              <a:ext uri="{FF2B5EF4-FFF2-40B4-BE49-F238E27FC236}">
                <a16:creationId xmlns:a16="http://schemas.microsoft.com/office/drawing/2014/main" id="{CE2CBCAF-1863-4B9C-AFB8-8011AA8D3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8521" y="3071415"/>
            <a:ext cx="2160000" cy="2160000"/>
          </a:xfrm>
          <a:prstGeom prst="rect">
            <a:avLst/>
          </a:prstGeom>
        </p:spPr>
      </p:pic>
      <p:pic>
        <p:nvPicPr>
          <p:cNvPr id="50" name="Picture 49">
            <a:extLst>
              <a:ext uri="{FF2B5EF4-FFF2-40B4-BE49-F238E27FC236}">
                <a16:creationId xmlns:a16="http://schemas.microsoft.com/office/drawing/2014/main" id="{4D715AB8-A91B-4048-8D62-9314D31CE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49" y="2492472"/>
            <a:ext cx="525176" cy="720000"/>
          </a:xfrm>
          <a:prstGeom prst="rect">
            <a:avLst/>
          </a:prstGeom>
        </p:spPr>
      </p:pic>
      <p:pic>
        <p:nvPicPr>
          <p:cNvPr id="52" name="Picture 51">
            <a:extLst>
              <a:ext uri="{FF2B5EF4-FFF2-40B4-BE49-F238E27FC236}">
                <a16:creationId xmlns:a16="http://schemas.microsoft.com/office/drawing/2014/main" id="{6A26E5B6-D69E-49D6-8EDE-4049412EB3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2921" y="2351415"/>
            <a:ext cx="691200" cy="720000"/>
          </a:xfrm>
          <a:prstGeom prst="rect">
            <a:avLst/>
          </a:prstGeom>
        </p:spPr>
      </p:pic>
      <p:pic>
        <p:nvPicPr>
          <p:cNvPr id="54" name="Picture 53">
            <a:extLst>
              <a:ext uri="{FF2B5EF4-FFF2-40B4-BE49-F238E27FC236}">
                <a16:creationId xmlns:a16="http://schemas.microsoft.com/office/drawing/2014/main" id="{8B1D22A4-0393-4CF2-845D-EAE516F34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163" y="3071415"/>
            <a:ext cx="2160000" cy="2160000"/>
          </a:xfrm>
          <a:prstGeom prst="rect">
            <a:avLst/>
          </a:prstGeom>
        </p:spPr>
      </p:pic>
      <p:pic>
        <p:nvPicPr>
          <p:cNvPr id="27" name="Picture 26" descr="background rectangle">
            <a:extLst>
              <a:ext uri="{FF2B5EF4-FFF2-40B4-BE49-F238E27FC236}">
                <a16:creationId xmlns:a16="http://schemas.microsoft.com/office/drawing/2014/main" id="{347090A5-9415-43DA-955A-2E032DBCC70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2CF8BAD3-0C61-4E2F-883E-5873228559F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Léa est malade !</a:t>
            </a:r>
            <a:endParaRPr lang="en-GB" sz="3600" b="1" dirty="0">
              <a:solidFill>
                <a:schemeClr val="bg1"/>
              </a:solidFill>
            </a:endParaRPr>
          </a:p>
        </p:txBody>
      </p:sp>
      <p:sp>
        <p:nvSpPr>
          <p:cNvPr id="36" name="Rounded Rectangle 46">
            <a:extLst>
              <a:ext uri="{FF2B5EF4-FFF2-40B4-BE49-F238E27FC236}">
                <a16:creationId xmlns:a16="http://schemas.microsoft.com/office/drawing/2014/main" id="{08EE7CB9-29F4-4C16-9266-F82C465F155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6499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animBg="1"/>
      <p:bldP spid="41" grpId="0" animBg="1"/>
      <p:bldP spid="42" grpId="0" animBg="1"/>
      <p:bldP spid="44" grpId="0" animBg="1"/>
      <p:bldP spid="46" grpId="0" animBg="1"/>
      <p:bldP spid="48" grpId="0" animBg="1"/>
      <p:bldP spid="4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2800" b="1" dirty="0">
                <a:solidFill>
                  <a:schemeClr val="bg1"/>
                </a:solidFill>
              </a:rPr>
              <a:t>Saying what you don’t do</a:t>
            </a:r>
          </a:p>
        </p:txBody>
      </p:sp>
      <p:sp>
        <p:nvSpPr>
          <p:cNvPr id="18" name="TextBox 17">
            <a:extLst>
              <a:ext uri="{FF2B5EF4-FFF2-40B4-BE49-F238E27FC236}">
                <a16:creationId xmlns:a16="http://schemas.microsoft.com/office/drawing/2014/main" id="{EED01E3C-3DEC-4629-9559-2CD9AD8D13DD}"/>
              </a:ext>
            </a:extLst>
          </p:cNvPr>
          <p:cNvSpPr txBox="1"/>
          <p:nvPr/>
        </p:nvSpPr>
        <p:spPr>
          <a:xfrm>
            <a:off x="164984" y="1278447"/>
            <a:ext cx="11931222"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indefinite article </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also</a:t>
            </a:r>
            <a:r>
              <a:rPr kumimoji="0" lang="en-GB" sz="24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changes to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in negative sentences with </a:t>
            </a:r>
            <a:r>
              <a:rPr lang="en-GB" sz="2400" b="1" dirty="0">
                <a:solidFill>
                  <a:srgbClr val="115076"/>
                </a:solidFill>
                <a:latin typeface="Century Gothic" panose="020F0302020204030204"/>
              </a:rPr>
              <a:t>other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verbs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0C5E0049-B41E-4647-B7B6-2658C90C2CC3}"/>
              </a:ext>
            </a:extLst>
          </p:cNvPr>
          <p:cNvSpPr txBox="1"/>
          <p:nvPr/>
        </p:nvSpPr>
        <p:spPr>
          <a:xfrm>
            <a:off x="2077105" y="2488824"/>
            <a:ext cx="3760965"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voyage.</a:t>
            </a:r>
          </a:p>
        </p:txBody>
      </p:sp>
      <p:sp>
        <p:nvSpPr>
          <p:cNvPr id="20" name="TextBox 19">
            <a:extLst>
              <a:ext uri="{FF2B5EF4-FFF2-40B4-BE49-F238E27FC236}">
                <a16:creationId xmlns:a16="http://schemas.microsoft.com/office/drawing/2014/main" id="{F09BB137-D14E-4FBF-9DCD-09896721588B}"/>
              </a:ext>
            </a:extLst>
          </p:cNvPr>
          <p:cNvSpPr txBox="1"/>
          <p:nvPr/>
        </p:nvSpPr>
        <p:spPr>
          <a:xfrm>
            <a:off x="1601011" y="3012742"/>
            <a:ext cx="4237058"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Il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raisons.</a:t>
            </a:r>
          </a:p>
        </p:txBody>
      </p:sp>
      <p:sp>
        <p:nvSpPr>
          <p:cNvPr id="21" name="TextBox 20">
            <a:extLst>
              <a:ext uri="{FF2B5EF4-FFF2-40B4-BE49-F238E27FC236}">
                <a16:creationId xmlns:a16="http://schemas.microsoft.com/office/drawing/2014/main" id="{3980EA81-2D86-4137-BA22-647A63191EFB}"/>
              </a:ext>
            </a:extLst>
          </p:cNvPr>
          <p:cNvSpPr txBox="1"/>
          <p:nvPr/>
        </p:nvSpPr>
        <p:spPr>
          <a:xfrm>
            <a:off x="5838069" y="2477688"/>
            <a:ext cx="48782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 are going on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trip.</a:t>
            </a:r>
          </a:p>
        </p:txBody>
      </p:sp>
      <p:sp>
        <p:nvSpPr>
          <p:cNvPr id="22" name="TextBox 21">
            <a:extLst>
              <a:ext uri="{FF2B5EF4-FFF2-40B4-BE49-F238E27FC236}">
                <a16:creationId xmlns:a16="http://schemas.microsoft.com/office/drawing/2014/main" id="{B0601DB3-0704-44AA-881B-6BC75F5DDF3D}"/>
              </a:ext>
            </a:extLst>
          </p:cNvPr>
          <p:cNvSpPr txBox="1"/>
          <p:nvPr/>
        </p:nvSpPr>
        <p:spPr>
          <a:xfrm>
            <a:off x="5838069" y="3001606"/>
            <a:ext cx="53816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He’s giving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some</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reasons.</a:t>
            </a:r>
          </a:p>
        </p:txBody>
      </p:sp>
      <p:sp>
        <p:nvSpPr>
          <p:cNvPr id="25" name="TextBox 24">
            <a:extLst>
              <a:ext uri="{FF2B5EF4-FFF2-40B4-BE49-F238E27FC236}">
                <a16:creationId xmlns:a16="http://schemas.microsoft.com/office/drawing/2014/main" id="{E27774F2-0DDC-4652-A761-AF5F0E650599}"/>
              </a:ext>
            </a:extLst>
          </p:cNvPr>
          <p:cNvSpPr txBox="1"/>
          <p:nvPr/>
        </p:nvSpPr>
        <p:spPr>
          <a:xfrm>
            <a:off x="573487" y="4696897"/>
            <a:ext cx="5264582"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Tu ne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de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voyage.</a:t>
            </a:r>
          </a:p>
        </p:txBody>
      </p:sp>
      <p:sp>
        <p:nvSpPr>
          <p:cNvPr id="26" name="TextBox 25">
            <a:extLst>
              <a:ext uri="{FF2B5EF4-FFF2-40B4-BE49-F238E27FC236}">
                <a16:creationId xmlns:a16="http://schemas.microsoft.com/office/drawing/2014/main" id="{E668B934-4C11-420D-A2A6-5FF3E8E17F01}"/>
              </a:ext>
            </a:extLst>
          </p:cNvPr>
          <p:cNvSpPr txBox="1"/>
          <p:nvPr/>
        </p:nvSpPr>
        <p:spPr>
          <a:xfrm>
            <a:off x="318608" y="5281672"/>
            <a:ext cx="5519461"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Il ne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raisons.</a:t>
            </a:r>
          </a:p>
        </p:txBody>
      </p:sp>
      <p:sp>
        <p:nvSpPr>
          <p:cNvPr id="27" name="TextBox 26">
            <a:extLst>
              <a:ext uri="{FF2B5EF4-FFF2-40B4-BE49-F238E27FC236}">
                <a16:creationId xmlns:a16="http://schemas.microsoft.com/office/drawing/2014/main" id="{F3AF6C88-AFF3-4816-97B3-D14B2C595F48}"/>
              </a:ext>
            </a:extLst>
          </p:cNvPr>
          <p:cNvSpPr txBox="1"/>
          <p:nvPr/>
        </p:nvSpPr>
        <p:spPr>
          <a:xfrm>
            <a:off x="5949626" y="4701715"/>
            <a:ext cx="54120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 aren’t going on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trip.</a:t>
            </a:r>
          </a:p>
        </p:txBody>
      </p:sp>
      <p:sp>
        <p:nvSpPr>
          <p:cNvPr id="28" name="TextBox 27">
            <a:extLst>
              <a:ext uri="{FF2B5EF4-FFF2-40B4-BE49-F238E27FC236}">
                <a16:creationId xmlns:a16="http://schemas.microsoft.com/office/drawing/2014/main" id="{06B6D8A2-9AD4-4D34-A76D-D7C1CEC84579}"/>
              </a:ext>
            </a:extLst>
          </p:cNvPr>
          <p:cNvSpPr txBox="1"/>
          <p:nvPr/>
        </p:nvSpPr>
        <p:spPr>
          <a:xfrm>
            <a:off x="5949626" y="5281671"/>
            <a:ext cx="552426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He </a:t>
            </a:r>
            <a:r>
              <a:rPr kumimoji="0" lang="en-GB" sz="3200" b="0" i="1" u="none" strike="noStrike" kern="1200" cap="none" spc="0" normalizeH="0" baseline="0" noProof="0">
                <a:ln>
                  <a:noFill/>
                </a:ln>
                <a:solidFill>
                  <a:srgbClr val="115076"/>
                </a:solidFill>
                <a:effectLst/>
                <a:uLnTx/>
                <a:uFillTx/>
                <a:latin typeface="Century Gothic" panose="020F0302020204030204"/>
                <a:ea typeface="+mn-ea"/>
                <a:cs typeface="+mn-cs"/>
              </a:rPr>
              <a:t>isn’t giving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any </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reasons.</a:t>
            </a:r>
          </a:p>
        </p:txBody>
      </p:sp>
      <p:pic>
        <p:nvPicPr>
          <p:cNvPr id="5" name="Picture 4">
            <a:extLst>
              <a:ext uri="{FF2B5EF4-FFF2-40B4-BE49-F238E27FC236}">
                <a16:creationId xmlns:a16="http://schemas.microsoft.com/office/drawing/2014/main" id="{FC96BC5F-A6EB-4F60-83AC-7243B634B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4065" y="1778687"/>
            <a:ext cx="623870" cy="649865"/>
          </a:xfrm>
          <a:prstGeom prst="rect">
            <a:avLst/>
          </a:prstGeom>
        </p:spPr>
      </p:pic>
      <p:pic>
        <p:nvPicPr>
          <p:cNvPr id="7" name="Picture 6">
            <a:extLst>
              <a:ext uri="{FF2B5EF4-FFF2-40B4-BE49-F238E27FC236}">
                <a16:creationId xmlns:a16="http://schemas.microsoft.com/office/drawing/2014/main" id="{19818EFC-7778-4EEC-BECE-DC9A67668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069" y="3965761"/>
            <a:ext cx="525176" cy="720000"/>
          </a:xfrm>
          <a:prstGeom prst="rect">
            <a:avLst/>
          </a:prstGeom>
        </p:spPr>
      </p:pic>
      <p:pic>
        <p:nvPicPr>
          <p:cNvPr id="17" name="Picture 16" descr="background rectangle">
            <a:extLst>
              <a:ext uri="{FF2B5EF4-FFF2-40B4-BE49-F238E27FC236}">
                <a16:creationId xmlns:a16="http://schemas.microsoft.com/office/drawing/2014/main" id="{B8342A8F-E767-4826-86F1-D272BFB54BD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CD202346-5574-4481-8A36-1A523F85329C}"/>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a:solidFill>
                  <a:schemeClr val="bg1"/>
                </a:solidFill>
              </a:rPr>
              <a:t>Saying what you don’t do</a:t>
            </a:r>
            <a:endParaRPr lang="en-GB" sz="3100" b="1" dirty="0">
              <a:solidFill>
                <a:schemeClr val="bg1"/>
              </a:solidFill>
            </a:endParaRPr>
          </a:p>
        </p:txBody>
      </p:sp>
      <p:sp>
        <p:nvSpPr>
          <p:cNvPr id="29" name="Rounded Rectangle 46">
            <a:extLst>
              <a:ext uri="{FF2B5EF4-FFF2-40B4-BE49-F238E27FC236}">
                <a16:creationId xmlns:a16="http://schemas.microsoft.com/office/drawing/2014/main" id="{9B45FEAB-D66C-4BAD-99FA-EAB598268A7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73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Que fait </a:t>
            </a:r>
            <a:r>
              <a:rPr lang="en-GB" sz="3600" b="1" dirty="0" err="1">
                <a:solidFill>
                  <a:schemeClr val="bg1"/>
                </a:solidFill>
              </a:rPr>
              <a:t>Léa</a:t>
            </a:r>
            <a:r>
              <a:rPr lang="en-GB" sz="3600" b="1" dirty="0">
                <a:solidFill>
                  <a:schemeClr val="bg1"/>
                </a:solidFill>
              </a:rPr>
              <a:t> ?</a:t>
            </a:r>
          </a:p>
        </p:txBody>
      </p:sp>
      <p:sp>
        <p:nvSpPr>
          <p:cNvPr id="2" name="TextBox 1">
            <a:extLst>
              <a:ext uri="{FF2B5EF4-FFF2-40B4-BE49-F238E27FC236}">
                <a16:creationId xmlns:a16="http://schemas.microsoft.com/office/drawing/2014/main" id="{655C323C-0243-407D-85F9-875F619352A3}"/>
              </a:ext>
            </a:extLst>
          </p:cNvPr>
          <p:cNvSpPr txBox="1"/>
          <p:nvPr/>
        </p:nvSpPr>
        <p:spPr>
          <a:xfrm>
            <a:off x="188942" y="1184984"/>
            <a:ext cx="113758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malade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mère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choses que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et des choses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qu’elle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fait pas.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Coche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un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X</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3" name="Table 2">
            <a:extLst>
              <a:ext uri="{FF2B5EF4-FFF2-40B4-BE49-F238E27FC236}">
                <a16:creationId xmlns:a16="http://schemas.microsoft.com/office/drawing/2014/main" id="{CFF008ED-1B95-4D5C-80BE-B5DB3AA67733}"/>
              </a:ext>
            </a:extLst>
          </p:cNvPr>
          <p:cNvGraphicFramePr>
            <a:graphicFrameLocks noGrp="1"/>
          </p:cNvGraphicFramePr>
          <p:nvPr>
            <p:extLst>
              <p:ext uri="{D42A27DB-BD31-4B8C-83A1-F6EECF244321}">
                <p14:modId xmlns:p14="http://schemas.microsoft.com/office/powerpoint/2010/main" val="2687854538"/>
              </p:ext>
            </p:extLst>
          </p:nvPr>
        </p:nvGraphicFramePr>
        <p:xfrm>
          <a:off x="348622" y="2541179"/>
          <a:ext cx="21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4114188423"/>
                    </a:ext>
                  </a:extLst>
                </a:gridCol>
                <a:gridCol w="1440000">
                  <a:extLst>
                    <a:ext uri="{9D8B030D-6E8A-4147-A177-3AD203B41FA5}">
                      <a16:colId xmlns:a16="http://schemas.microsoft.com/office/drawing/2014/main" val="950046832"/>
                    </a:ext>
                  </a:extLst>
                </a:gridCol>
              </a:tblGrid>
              <a:tr h="720000">
                <a:tc>
                  <a:txBody>
                    <a:bodyPr/>
                    <a:lstStyle/>
                    <a:p>
                      <a:pPr algn="ctr"/>
                      <a:endParaRPr lang="en-GB" sz="4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4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25849886"/>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3103144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155082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6357933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74878358"/>
                  </a:ext>
                </a:extLst>
              </a:tr>
            </a:tbl>
          </a:graphicData>
        </a:graphic>
      </p:graphicFrame>
      <p:pic>
        <p:nvPicPr>
          <p:cNvPr id="9" name="Picture 8">
            <a:extLst>
              <a:ext uri="{FF2B5EF4-FFF2-40B4-BE49-F238E27FC236}">
                <a16:creationId xmlns:a16="http://schemas.microsoft.com/office/drawing/2014/main" id="{38AABC81-CED5-4CD9-B83C-BA8F9B8F8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943" y="2632828"/>
            <a:ext cx="518400" cy="540000"/>
          </a:xfrm>
          <a:prstGeom prst="rect">
            <a:avLst/>
          </a:prstGeom>
        </p:spPr>
      </p:pic>
      <p:pic>
        <p:nvPicPr>
          <p:cNvPr id="11" name="Picture 10">
            <a:extLst>
              <a:ext uri="{FF2B5EF4-FFF2-40B4-BE49-F238E27FC236}">
                <a16:creationId xmlns:a16="http://schemas.microsoft.com/office/drawing/2014/main" id="{052E8DBC-BE15-4F18-98B3-86BF2A9F1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490" y="2631511"/>
            <a:ext cx="393882" cy="540000"/>
          </a:xfrm>
          <a:prstGeom prst="rect">
            <a:avLst/>
          </a:prstGeom>
        </p:spPr>
      </p:pic>
      <p:sp>
        <p:nvSpPr>
          <p:cNvPr id="23" name="Action Button: Custom 66" descr="number 1">
            <a:hlinkClick r:id="" action="ppaction://noaction" highlightClick="1">
              <a:snd r:embed="rId5" name="beep 1.wav"/>
            </a:hlinkClick>
            <a:extLst>
              <a:ext uri="{FF2B5EF4-FFF2-40B4-BE49-F238E27FC236}">
                <a16:creationId xmlns:a16="http://schemas.microsoft.com/office/drawing/2014/main" id="{F4163A48-C0F5-48F0-BFD7-318AF6D1CBA0}"/>
              </a:ext>
            </a:extLst>
          </p:cNvPr>
          <p:cNvSpPr/>
          <p:nvPr/>
        </p:nvSpPr>
        <p:spPr>
          <a:xfrm>
            <a:off x="443528" y="335983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69" descr="number 2">
            <a:hlinkClick r:id="" action="ppaction://noaction" highlightClick="1">
              <a:snd r:embed="rId6" name="beep 2.wav"/>
            </a:hlinkClick>
            <a:extLst>
              <a:ext uri="{FF2B5EF4-FFF2-40B4-BE49-F238E27FC236}">
                <a16:creationId xmlns:a16="http://schemas.microsoft.com/office/drawing/2014/main" id="{55E06547-C5D1-4DAF-B625-A931E05248AD}"/>
              </a:ext>
            </a:extLst>
          </p:cNvPr>
          <p:cNvSpPr/>
          <p:nvPr/>
        </p:nvSpPr>
        <p:spPr>
          <a:xfrm>
            <a:off x="443528" y="407097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Action Button: Custom 72" descr="number 3">
            <a:hlinkClick r:id="" action="ppaction://noaction" highlightClick="1">
              <a:snd r:embed="rId7" name="beep 3.wav"/>
            </a:hlinkClick>
            <a:extLst>
              <a:ext uri="{FF2B5EF4-FFF2-40B4-BE49-F238E27FC236}">
                <a16:creationId xmlns:a16="http://schemas.microsoft.com/office/drawing/2014/main" id="{A3356196-B352-4BD2-8F3E-92A916BD812D}"/>
              </a:ext>
            </a:extLst>
          </p:cNvPr>
          <p:cNvSpPr/>
          <p:nvPr/>
        </p:nvSpPr>
        <p:spPr>
          <a:xfrm>
            <a:off x="443528" y="478973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Action Button: Custom 75" descr="number 4">
            <a:hlinkClick r:id="" action="ppaction://noaction" highlightClick="1">
              <a:snd r:embed="rId8" name="beep 4.wav"/>
            </a:hlinkClick>
            <a:extLst>
              <a:ext uri="{FF2B5EF4-FFF2-40B4-BE49-F238E27FC236}">
                <a16:creationId xmlns:a16="http://schemas.microsoft.com/office/drawing/2014/main" id="{85593167-BDE9-499C-BEF4-005E00708A53}"/>
              </a:ext>
            </a:extLst>
          </p:cNvPr>
          <p:cNvSpPr/>
          <p:nvPr/>
        </p:nvSpPr>
        <p:spPr>
          <a:xfrm>
            <a:off x="443528" y="548182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graphicFrame>
        <p:nvGraphicFramePr>
          <p:cNvPr id="31" name="Table 30">
            <a:extLst>
              <a:ext uri="{FF2B5EF4-FFF2-40B4-BE49-F238E27FC236}">
                <a16:creationId xmlns:a16="http://schemas.microsoft.com/office/drawing/2014/main" id="{24AF8195-9F9D-4114-AEFF-DC9AB28C80CB}"/>
              </a:ext>
            </a:extLst>
          </p:cNvPr>
          <p:cNvGraphicFramePr>
            <a:graphicFrameLocks noGrp="1"/>
          </p:cNvGraphicFramePr>
          <p:nvPr>
            <p:extLst>
              <p:ext uri="{D42A27DB-BD31-4B8C-83A1-F6EECF244321}">
                <p14:modId xmlns:p14="http://schemas.microsoft.com/office/powerpoint/2010/main" val="1817527545"/>
              </p:ext>
            </p:extLst>
          </p:nvPr>
        </p:nvGraphicFramePr>
        <p:xfrm>
          <a:off x="2854811" y="2541179"/>
          <a:ext cx="21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4114188423"/>
                    </a:ext>
                  </a:extLst>
                </a:gridCol>
                <a:gridCol w="1440000">
                  <a:extLst>
                    <a:ext uri="{9D8B030D-6E8A-4147-A177-3AD203B41FA5}">
                      <a16:colId xmlns:a16="http://schemas.microsoft.com/office/drawing/2014/main" val="950046832"/>
                    </a:ext>
                  </a:extLst>
                </a:gridCol>
              </a:tblGrid>
              <a:tr h="720000">
                <a:tc>
                  <a:txBody>
                    <a:bodyPr/>
                    <a:lstStyle/>
                    <a:p>
                      <a:pPr algn="ctr"/>
                      <a:endParaRPr lang="en-GB" sz="4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4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25849886"/>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3103144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155082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6357933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74878358"/>
                  </a:ext>
                </a:extLst>
              </a:tr>
            </a:tbl>
          </a:graphicData>
        </a:graphic>
      </p:graphicFrame>
      <p:pic>
        <p:nvPicPr>
          <p:cNvPr id="32" name="Picture 31">
            <a:extLst>
              <a:ext uri="{FF2B5EF4-FFF2-40B4-BE49-F238E27FC236}">
                <a16:creationId xmlns:a16="http://schemas.microsoft.com/office/drawing/2014/main" id="{F2D7F561-1D9D-45B6-9FFE-BFA4E31E6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111" y="2632828"/>
            <a:ext cx="518400" cy="540000"/>
          </a:xfrm>
          <a:prstGeom prst="rect">
            <a:avLst/>
          </a:prstGeom>
        </p:spPr>
      </p:pic>
      <p:pic>
        <p:nvPicPr>
          <p:cNvPr id="33" name="Picture 32">
            <a:extLst>
              <a:ext uri="{FF2B5EF4-FFF2-40B4-BE49-F238E27FC236}">
                <a16:creationId xmlns:a16="http://schemas.microsoft.com/office/drawing/2014/main" id="{24CD3EF3-D37B-4378-B0A5-E4213EF09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658" y="2631511"/>
            <a:ext cx="393882" cy="540000"/>
          </a:xfrm>
          <a:prstGeom prst="rect">
            <a:avLst/>
          </a:prstGeom>
        </p:spPr>
      </p:pic>
      <p:sp>
        <p:nvSpPr>
          <p:cNvPr id="34" name="Action Button: Custom 66" descr="number 1">
            <a:hlinkClick r:id="" action="ppaction://noaction" highlightClick="1">
              <a:snd r:embed="rId9" name="beep 5.wav"/>
            </a:hlinkClick>
            <a:extLst>
              <a:ext uri="{FF2B5EF4-FFF2-40B4-BE49-F238E27FC236}">
                <a16:creationId xmlns:a16="http://schemas.microsoft.com/office/drawing/2014/main" id="{67309102-9E64-4C6E-A81E-3F407F13B7A0}"/>
              </a:ext>
            </a:extLst>
          </p:cNvPr>
          <p:cNvSpPr/>
          <p:nvPr/>
        </p:nvSpPr>
        <p:spPr>
          <a:xfrm>
            <a:off x="2946746" y="335983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Action Button: Custom 69" descr="number 2">
            <a:hlinkClick r:id="" action="ppaction://noaction" highlightClick="1">
              <a:snd r:embed="rId10" name="beep 6.wav"/>
            </a:hlinkClick>
            <a:extLst>
              <a:ext uri="{FF2B5EF4-FFF2-40B4-BE49-F238E27FC236}">
                <a16:creationId xmlns:a16="http://schemas.microsoft.com/office/drawing/2014/main" id="{03402F8E-B19B-4937-8BDD-963502E9D09C}"/>
              </a:ext>
            </a:extLst>
          </p:cNvPr>
          <p:cNvSpPr/>
          <p:nvPr/>
        </p:nvSpPr>
        <p:spPr>
          <a:xfrm>
            <a:off x="2946746" y="407097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Action Button: Custom 72" descr="number 3">
            <a:hlinkClick r:id="" action="ppaction://noaction" highlightClick="1">
              <a:snd r:embed="rId11" name="beep 7.wav"/>
            </a:hlinkClick>
            <a:extLst>
              <a:ext uri="{FF2B5EF4-FFF2-40B4-BE49-F238E27FC236}">
                <a16:creationId xmlns:a16="http://schemas.microsoft.com/office/drawing/2014/main" id="{11677454-3404-4894-B92B-368707144F73}"/>
              </a:ext>
            </a:extLst>
          </p:cNvPr>
          <p:cNvSpPr/>
          <p:nvPr/>
        </p:nvSpPr>
        <p:spPr>
          <a:xfrm>
            <a:off x="2946746" y="478973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Action Button: Custom 75" descr="number 4">
            <a:hlinkClick r:id="" action="ppaction://noaction" highlightClick="1">
              <a:snd r:embed="rId12" name="beep 8.wav"/>
            </a:hlinkClick>
            <a:extLst>
              <a:ext uri="{FF2B5EF4-FFF2-40B4-BE49-F238E27FC236}">
                <a16:creationId xmlns:a16="http://schemas.microsoft.com/office/drawing/2014/main" id="{42E0260E-6F04-4845-9995-FB05B91C6263}"/>
              </a:ext>
            </a:extLst>
          </p:cNvPr>
          <p:cNvSpPr/>
          <p:nvPr/>
        </p:nvSpPr>
        <p:spPr>
          <a:xfrm>
            <a:off x="2946746" y="548182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6" name="Picture 5">
            <a:extLst>
              <a:ext uri="{FF2B5EF4-FFF2-40B4-BE49-F238E27FC236}">
                <a16:creationId xmlns:a16="http://schemas.microsoft.com/office/drawing/2014/main" id="{A8BFBAF3-8797-4E3D-A748-C493168896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57245" y="2933591"/>
            <a:ext cx="4550812" cy="3207588"/>
          </a:xfrm>
          <a:prstGeom prst="rect">
            <a:avLst/>
          </a:prstGeom>
        </p:spPr>
      </p:pic>
      <p:sp>
        <p:nvSpPr>
          <p:cNvPr id="12" name="TextBox 11">
            <a:extLst>
              <a:ext uri="{FF2B5EF4-FFF2-40B4-BE49-F238E27FC236}">
                <a16:creationId xmlns:a16="http://schemas.microsoft.com/office/drawing/2014/main" id="{1923BC9F-CDBA-4B6B-BE61-61C12E3740DE}"/>
              </a:ext>
            </a:extLst>
          </p:cNvPr>
          <p:cNvSpPr txBox="1"/>
          <p:nvPr/>
        </p:nvSpPr>
        <p:spPr>
          <a:xfrm>
            <a:off x="5628945" y="2037223"/>
            <a:ext cx="5080990" cy="783193"/>
          </a:xfrm>
          <a:prstGeom prst="wedgeRoundRectCallout">
            <a:avLst>
              <a:gd name="adj1" fmla="val -19847"/>
              <a:gd name="adj2" fmla="val 84354"/>
              <a:gd name="adj3" fmla="val 16667"/>
            </a:avLst>
          </a:prstGeom>
          <a:solidFill>
            <a:srgbClr val="115076"/>
          </a:solidFill>
          <a:ln>
            <a:solidFill>
              <a:srgbClr val="EE6000"/>
            </a:solidFill>
          </a:ln>
        </p:spPr>
        <p:txBody>
          <a:bodyPr wrap="square" lIns="7200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beeps in every sentence, but not </a:t>
            </a:r>
            <a:r>
              <a:rPr lang="en-GB" sz="2000" dirty="0">
                <a:solidFill>
                  <a:prstClr val="white"/>
                </a:solidFill>
                <a:latin typeface="Century Gothic" panose="020F0302020204030204"/>
              </a:rPr>
              <a:t>all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sentences have words missing!</a:t>
            </a:r>
          </a:p>
        </p:txBody>
      </p:sp>
      <p:pic>
        <p:nvPicPr>
          <p:cNvPr id="22" name="Picture 21" descr="background rectangle">
            <a:extLst>
              <a:ext uri="{FF2B5EF4-FFF2-40B4-BE49-F238E27FC236}">
                <a16:creationId xmlns:a16="http://schemas.microsoft.com/office/drawing/2014/main" id="{A75AF500-15C6-457B-98D8-288C669B6DAC}"/>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E0007743-3311-4104-B7B0-A2E159C3865B}"/>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 fait Léa ?</a:t>
            </a:r>
            <a:endParaRPr lang="en-GB" sz="3600" b="1" dirty="0">
              <a:solidFill>
                <a:schemeClr val="bg1"/>
              </a:solidFill>
            </a:endParaRPr>
          </a:p>
        </p:txBody>
      </p:sp>
      <p:sp>
        <p:nvSpPr>
          <p:cNvPr id="26" name="Rounded Rectangle 46">
            <a:extLst>
              <a:ext uri="{FF2B5EF4-FFF2-40B4-BE49-F238E27FC236}">
                <a16:creationId xmlns:a16="http://schemas.microsoft.com/office/drawing/2014/main" id="{ABFB3868-4534-4752-BD61-684FEC4F180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28F81961-08FD-46D8-9826-1FF139DBE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090" y="4070975"/>
            <a:ext cx="518400" cy="540000"/>
          </a:xfrm>
          <a:prstGeom prst="rect">
            <a:avLst/>
          </a:prstGeom>
        </p:spPr>
      </p:pic>
      <p:pic>
        <p:nvPicPr>
          <p:cNvPr id="28" name="Picture 27">
            <a:extLst>
              <a:ext uri="{FF2B5EF4-FFF2-40B4-BE49-F238E27FC236}">
                <a16:creationId xmlns:a16="http://schemas.microsoft.com/office/drawing/2014/main" id="{366FCF96-37C8-4E0E-8558-C00E13D3F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090" y="5481827"/>
            <a:ext cx="518400" cy="540000"/>
          </a:xfrm>
          <a:prstGeom prst="rect">
            <a:avLst/>
          </a:prstGeom>
        </p:spPr>
      </p:pic>
      <p:pic>
        <p:nvPicPr>
          <p:cNvPr id="38" name="Picture 37">
            <a:extLst>
              <a:ext uri="{FF2B5EF4-FFF2-40B4-BE49-F238E27FC236}">
                <a16:creationId xmlns:a16="http://schemas.microsoft.com/office/drawing/2014/main" id="{8DC92A48-AB71-420D-B0AC-946C43C03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349" y="3374461"/>
            <a:ext cx="393882" cy="540000"/>
          </a:xfrm>
          <a:prstGeom prst="rect">
            <a:avLst/>
          </a:prstGeom>
        </p:spPr>
      </p:pic>
      <p:pic>
        <p:nvPicPr>
          <p:cNvPr id="39" name="Picture 38">
            <a:extLst>
              <a:ext uri="{FF2B5EF4-FFF2-40B4-BE49-F238E27FC236}">
                <a16:creationId xmlns:a16="http://schemas.microsoft.com/office/drawing/2014/main" id="{3D3B353C-0058-4F94-A394-C1234E840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575" y="4822475"/>
            <a:ext cx="393882" cy="540000"/>
          </a:xfrm>
          <a:prstGeom prst="rect">
            <a:avLst/>
          </a:prstGeom>
        </p:spPr>
      </p:pic>
      <p:pic>
        <p:nvPicPr>
          <p:cNvPr id="40" name="Picture 39">
            <a:extLst>
              <a:ext uri="{FF2B5EF4-FFF2-40B4-BE49-F238E27FC236}">
                <a16:creationId xmlns:a16="http://schemas.microsoft.com/office/drawing/2014/main" id="{95AD28C0-CA82-453F-BDAA-56BBBFF44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963" y="3359832"/>
            <a:ext cx="518400" cy="540000"/>
          </a:xfrm>
          <a:prstGeom prst="rect">
            <a:avLst/>
          </a:prstGeom>
        </p:spPr>
      </p:pic>
      <p:pic>
        <p:nvPicPr>
          <p:cNvPr id="41" name="Picture 40">
            <a:extLst>
              <a:ext uri="{FF2B5EF4-FFF2-40B4-BE49-F238E27FC236}">
                <a16:creationId xmlns:a16="http://schemas.microsoft.com/office/drawing/2014/main" id="{0BFA8C68-4F36-4238-943B-7328C7247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3619" y="5481827"/>
            <a:ext cx="518400" cy="540000"/>
          </a:xfrm>
          <a:prstGeom prst="rect">
            <a:avLst/>
          </a:prstGeom>
        </p:spPr>
      </p:pic>
      <p:pic>
        <p:nvPicPr>
          <p:cNvPr id="42" name="Picture 41">
            <a:extLst>
              <a:ext uri="{FF2B5EF4-FFF2-40B4-BE49-F238E27FC236}">
                <a16:creationId xmlns:a16="http://schemas.microsoft.com/office/drawing/2014/main" id="{2D5D8D5F-11DF-43C5-892E-13A88BA63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222" y="4117003"/>
            <a:ext cx="393882" cy="540000"/>
          </a:xfrm>
          <a:prstGeom prst="rect">
            <a:avLst/>
          </a:prstGeom>
        </p:spPr>
      </p:pic>
      <p:pic>
        <p:nvPicPr>
          <p:cNvPr id="43" name="Picture 42">
            <a:extLst>
              <a:ext uri="{FF2B5EF4-FFF2-40B4-BE49-F238E27FC236}">
                <a16:creationId xmlns:a16="http://schemas.microsoft.com/office/drawing/2014/main" id="{90525C96-3867-403F-8AFD-3953EC9A3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061" y="4799415"/>
            <a:ext cx="393882" cy="540000"/>
          </a:xfrm>
          <a:prstGeom prst="rect">
            <a:avLst/>
          </a:prstGeom>
        </p:spPr>
      </p:pic>
    </p:spTree>
    <p:extLst>
      <p:ext uri="{BB962C8B-B14F-4D97-AF65-F5344CB8AC3E}">
        <p14:creationId xmlns:p14="http://schemas.microsoft.com/office/powerpoint/2010/main" val="181423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Que fait </a:t>
            </a:r>
            <a:r>
              <a:rPr lang="en-GB" sz="3600" b="1" dirty="0" err="1">
                <a:solidFill>
                  <a:schemeClr val="bg1"/>
                </a:solidFill>
              </a:rPr>
              <a:t>Léa</a:t>
            </a:r>
            <a:r>
              <a:rPr lang="en-GB" sz="3600" b="1" dirty="0">
                <a:solidFill>
                  <a:schemeClr val="bg1"/>
                </a:solidFill>
              </a:rPr>
              <a:t> ?</a:t>
            </a:r>
          </a:p>
        </p:txBody>
      </p:sp>
      <p:graphicFrame>
        <p:nvGraphicFramePr>
          <p:cNvPr id="3" name="Table 2">
            <a:extLst>
              <a:ext uri="{FF2B5EF4-FFF2-40B4-BE49-F238E27FC236}">
                <a16:creationId xmlns:a16="http://schemas.microsoft.com/office/drawing/2014/main" id="{CFF008ED-1B95-4D5C-80BE-B5DB3AA67733}"/>
              </a:ext>
            </a:extLst>
          </p:cNvPr>
          <p:cNvGraphicFramePr>
            <a:graphicFrameLocks noGrp="1"/>
          </p:cNvGraphicFramePr>
          <p:nvPr>
            <p:extLst>
              <p:ext uri="{D42A27DB-BD31-4B8C-83A1-F6EECF244321}">
                <p14:modId xmlns:p14="http://schemas.microsoft.com/office/powerpoint/2010/main" val="3597061737"/>
              </p:ext>
            </p:extLst>
          </p:nvPr>
        </p:nvGraphicFramePr>
        <p:xfrm>
          <a:off x="348622" y="2541179"/>
          <a:ext cx="21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4114188423"/>
                    </a:ext>
                  </a:extLst>
                </a:gridCol>
                <a:gridCol w="1440000">
                  <a:extLst>
                    <a:ext uri="{9D8B030D-6E8A-4147-A177-3AD203B41FA5}">
                      <a16:colId xmlns:a16="http://schemas.microsoft.com/office/drawing/2014/main" val="950046832"/>
                    </a:ext>
                  </a:extLst>
                </a:gridCol>
              </a:tblGrid>
              <a:tr h="720000">
                <a:tc>
                  <a:txBody>
                    <a:bodyPr/>
                    <a:lstStyle/>
                    <a:p>
                      <a:pPr algn="ctr"/>
                      <a:endParaRPr lang="en-GB" sz="4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4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25849886"/>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3103144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155082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6357933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74878358"/>
                  </a:ext>
                </a:extLst>
              </a:tr>
            </a:tbl>
          </a:graphicData>
        </a:graphic>
      </p:graphicFrame>
      <p:pic>
        <p:nvPicPr>
          <p:cNvPr id="9" name="Picture 8">
            <a:extLst>
              <a:ext uri="{FF2B5EF4-FFF2-40B4-BE49-F238E27FC236}">
                <a16:creationId xmlns:a16="http://schemas.microsoft.com/office/drawing/2014/main" id="{38AABC81-CED5-4CD9-B83C-BA8F9B8F8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943" y="2632828"/>
            <a:ext cx="518400" cy="540000"/>
          </a:xfrm>
          <a:prstGeom prst="rect">
            <a:avLst/>
          </a:prstGeom>
        </p:spPr>
      </p:pic>
      <p:pic>
        <p:nvPicPr>
          <p:cNvPr id="11" name="Picture 10">
            <a:extLst>
              <a:ext uri="{FF2B5EF4-FFF2-40B4-BE49-F238E27FC236}">
                <a16:creationId xmlns:a16="http://schemas.microsoft.com/office/drawing/2014/main" id="{052E8DBC-BE15-4F18-98B3-86BF2A9F1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490" y="2631511"/>
            <a:ext cx="393882" cy="540000"/>
          </a:xfrm>
          <a:prstGeom prst="rect">
            <a:avLst/>
          </a:prstGeom>
        </p:spPr>
      </p:pic>
      <p:sp>
        <p:nvSpPr>
          <p:cNvPr id="23" name="Action Button: Custom 66" descr="number 1">
            <a:hlinkClick r:id="" action="ppaction://noaction" highlightClick="1">
              <a:snd r:embed="rId5" name="1.wav"/>
            </a:hlinkClick>
            <a:extLst>
              <a:ext uri="{FF2B5EF4-FFF2-40B4-BE49-F238E27FC236}">
                <a16:creationId xmlns:a16="http://schemas.microsoft.com/office/drawing/2014/main" id="{F4163A48-C0F5-48F0-BFD7-318AF6D1CBA0}"/>
              </a:ext>
            </a:extLst>
          </p:cNvPr>
          <p:cNvSpPr/>
          <p:nvPr/>
        </p:nvSpPr>
        <p:spPr>
          <a:xfrm>
            <a:off x="443528" y="335983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4" name="Action Button: Custom 69" descr="number 2">
            <a:hlinkClick r:id="" action="ppaction://noaction" highlightClick="1">
              <a:snd r:embed="rId6" name="2.wav"/>
            </a:hlinkClick>
            <a:extLst>
              <a:ext uri="{FF2B5EF4-FFF2-40B4-BE49-F238E27FC236}">
                <a16:creationId xmlns:a16="http://schemas.microsoft.com/office/drawing/2014/main" id="{55E06547-C5D1-4DAF-B625-A931E05248AD}"/>
              </a:ext>
            </a:extLst>
          </p:cNvPr>
          <p:cNvSpPr/>
          <p:nvPr/>
        </p:nvSpPr>
        <p:spPr>
          <a:xfrm>
            <a:off x="443528" y="407097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Action Button: Custom 72" descr="number 3">
            <a:hlinkClick r:id="" action="ppaction://noaction" highlightClick="1">
              <a:snd r:embed="rId7" name="3.wav"/>
            </a:hlinkClick>
            <a:extLst>
              <a:ext uri="{FF2B5EF4-FFF2-40B4-BE49-F238E27FC236}">
                <a16:creationId xmlns:a16="http://schemas.microsoft.com/office/drawing/2014/main" id="{A3356196-B352-4BD2-8F3E-92A916BD812D}"/>
              </a:ext>
            </a:extLst>
          </p:cNvPr>
          <p:cNvSpPr/>
          <p:nvPr/>
        </p:nvSpPr>
        <p:spPr>
          <a:xfrm>
            <a:off x="443528" y="478973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Action Button: Custom 75" descr="number 4">
            <a:hlinkClick r:id="" action="ppaction://noaction" highlightClick="1">
              <a:snd r:embed="rId8" name="4.wav"/>
            </a:hlinkClick>
            <a:extLst>
              <a:ext uri="{FF2B5EF4-FFF2-40B4-BE49-F238E27FC236}">
                <a16:creationId xmlns:a16="http://schemas.microsoft.com/office/drawing/2014/main" id="{85593167-BDE9-499C-BEF4-005E00708A53}"/>
              </a:ext>
            </a:extLst>
          </p:cNvPr>
          <p:cNvSpPr/>
          <p:nvPr/>
        </p:nvSpPr>
        <p:spPr>
          <a:xfrm>
            <a:off x="443528" y="548182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graphicFrame>
        <p:nvGraphicFramePr>
          <p:cNvPr id="31" name="Table 30">
            <a:extLst>
              <a:ext uri="{FF2B5EF4-FFF2-40B4-BE49-F238E27FC236}">
                <a16:creationId xmlns:a16="http://schemas.microsoft.com/office/drawing/2014/main" id="{24AF8195-9F9D-4114-AEFF-DC9AB28C80CB}"/>
              </a:ext>
            </a:extLst>
          </p:cNvPr>
          <p:cNvGraphicFramePr>
            <a:graphicFrameLocks noGrp="1"/>
          </p:cNvGraphicFramePr>
          <p:nvPr>
            <p:extLst>
              <p:ext uri="{D42A27DB-BD31-4B8C-83A1-F6EECF244321}">
                <p14:modId xmlns:p14="http://schemas.microsoft.com/office/powerpoint/2010/main" val="378539750"/>
              </p:ext>
            </p:extLst>
          </p:nvPr>
        </p:nvGraphicFramePr>
        <p:xfrm>
          <a:off x="2854811" y="2541179"/>
          <a:ext cx="21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4114188423"/>
                    </a:ext>
                  </a:extLst>
                </a:gridCol>
                <a:gridCol w="1440000">
                  <a:extLst>
                    <a:ext uri="{9D8B030D-6E8A-4147-A177-3AD203B41FA5}">
                      <a16:colId xmlns:a16="http://schemas.microsoft.com/office/drawing/2014/main" val="950046832"/>
                    </a:ext>
                  </a:extLst>
                </a:gridCol>
              </a:tblGrid>
              <a:tr h="720000">
                <a:tc>
                  <a:txBody>
                    <a:bodyPr/>
                    <a:lstStyle/>
                    <a:p>
                      <a:pPr algn="ctr"/>
                      <a:endParaRPr lang="en-GB" sz="4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40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25849886"/>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3103144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3155082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63579331"/>
                  </a:ext>
                </a:extLst>
              </a:tr>
              <a:tr h="720000">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4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74878358"/>
                  </a:ext>
                </a:extLst>
              </a:tr>
            </a:tbl>
          </a:graphicData>
        </a:graphic>
      </p:graphicFrame>
      <p:pic>
        <p:nvPicPr>
          <p:cNvPr id="32" name="Picture 31">
            <a:extLst>
              <a:ext uri="{FF2B5EF4-FFF2-40B4-BE49-F238E27FC236}">
                <a16:creationId xmlns:a16="http://schemas.microsoft.com/office/drawing/2014/main" id="{F2D7F561-1D9D-45B6-9FFE-BFA4E31E6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111" y="2632828"/>
            <a:ext cx="518400" cy="540000"/>
          </a:xfrm>
          <a:prstGeom prst="rect">
            <a:avLst/>
          </a:prstGeom>
        </p:spPr>
      </p:pic>
      <p:pic>
        <p:nvPicPr>
          <p:cNvPr id="33" name="Picture 32">
            <a:extLst>
              <a:ext uri="{FF2B5EF4-FFF2-40B4-BE49-F238E27FC236}">
                <a16:creationId xmlns:a16="http://schemas.microsoft.com/office/drawing/2014/main" id="{24CD3EF3-D37B-4378-B0A5-E4213EF09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658" y="2631511"/>
            <a:ext cx="393882" cy="540000"/>
          </a:xfrm>
          <a:prstGeom prst="rect">
            <a:avLst/>
          </a:prstGeom>
        </p:spPr>
      </p:pic>
      <p:sp>
        <p:nvSpPr>
          <p:cNvPr id="34" name="Action Button: Custom 66" descr="number 1">
            <a:hlinkClick r:id="" action="ppaction://noaction" highlightClick="1">
              <a:snd r:embed="rId9" name="5.wav"/>
            </a:hlinkClick>
            <a:extLst>
              <a:ext uri="{FF2B5EF4-FFF2-40B4-BE49-F238E27FC236}">
                <a16:creationId xmlns:a16="http://schemas.microsoft.com/office/drawing/2014/main" id="{67309102-9E64-4C6E-A81E-3F407F13B7A0}"/>
              </a:ext>
            </a:extLst>
          </p:cNvPr>
          <p:cNvSpPr/>
          <p:nvPr/>
        </p:nvSpPr>
        <p:spPr>
          <a:xfrm>
            <a:off x="2946746" y="335983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Action Button: Custom 69" descr="number 2">
            <a:hlinkClick r:id="" action="ppaction://noaction" highlightClick="1">
              <a:snd r:embed="rId10" name="6.wav"/>
            </a:hlinkClick>
            <a:extLst>
              <a:ext uri="{FF2B5EF4-FFF2-40B4-BE49-F238E27FC236}">
                <a16:creationId xmlns:a16="http://schemas.microsoft.com/office/drawing/2014/main" id="{03402F8E-B19B-4937-8BDD-963502E9D09C}"/>
              </a:ext>
            </a:extLst>
          </p:cNvPr>
          <p:cNvSpPr/>
          <p:nvPr/>
        </p:nvSpPr>
        <p:spPr>
          <a:xfrm>
            <a:off x="2946746" y="407097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Action Button: Custom 72" descr="number 3">
            <a:hlinkClick r:id="" action="ppaction://noaction" highlightClick="1">
              <a:snd r:embed="rId11" name="7.wav"/>
            </a:hlinkClick>
            <a:extLst>
              <a:ext uri="{FF2B5EF4-FFF2-40B4-BE49-F238E27FC236}">
                <a16:creationId xmlns:a16="http://schemas.microsoft.com/office/drawing/2014/main" id="{11677454-3404-4894-B92B-368707144F73}"/>
              </a:ext>
            </a:extLst>
          </p:cNvPr>
          <p:cNvSpPr/>
          <p:nvPr/>
        </p:nvSpPr>
        <p:spPr>
          <a:xfrm>
            <a:off x="2946746" y="478973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Action Button: Custom 75" descr="number 4">
            <a:hlinkClick r:id="" action="ppaction://noaction" highlightClick="1">
              <a:snd r:embed="rId12" name="8.wav"/>
            </a:hlinkClick>
            <a:extLst>
              <a:ext uri="{FF2B5EF4-FFF2-40B4-BE49-F238E27FC236}">
                <a16:creationId xmlns:a16="http://schemas.microsoft.com/office/drawing/2014/main" id="{42E0260E-6F04-4845-9995-FB05B91C6263}"/>
              </a:ext>
            </a:extLst>
          </p:cNvPr>
          <p:cNvSpPr/>
          <p:nvPr/>
        </p:nvSpPr>
        <p:spPr>
          <a:xfrm>
            <a:off x="2946746" y="548182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38" name="Picture 37">
            <a:extLst>
              <a:ext uri="{FF2B5EF4-FFF2-40B4-BE49-F238E27FC236}">
                <a16:creationId xmlns:a16="http://schemas.microsoft.com/office/drawing/2014/main" id="{E1296698-3683-4F40-99E6-2EF3873F4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090" y="4070975"/>
            <a:ext cx="518400" cy="540000"/>
          </a:xfrm>
          <a:prstGeom prst="rect">
            <a:avLst/>
          </a:prstGeom>
        </p:spPr>
      </p:pic>
      <p:pic>
        <p:nvPicPr>
          <p:cNvPr id="39" name="Picture 38">
            <a:extLst>
              <a:ext uri="{FF2B5EF4-FFF2-40B4-BE49-F238E27FC236}">
                <a16:creationId xmlns:a16="http://schemas.microsoft.com/office/drawing/2014/main" id="{53D1EE9A-6535-48DA-8902-32C91C43F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090" y="5481827"/>
            <a:ext cx="518400" cy="540000"/>
          </a:xfrm>
          <a:prstGeom prst="rect">
            <a:avLst/>
          </a:prstGeom>
        </p:spPr>
      </p:pic>
      <p:pic>
        <p:nvPicPr>
          <p:cNvPr id="40" name="Picture 39">
            <a:extLst>
              <a:ext uri="{FF2B5EF4-FFF2-40B4-BE49-F238E27FC236}">
                <a16:creationId xmlns:a16="http://schemas.microsoft.com/office/drawing/2014/main" id="{8AF62310-662D-4938-A57F-8CA63C99AA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963" y="3359832"/>
            <a:ext cx="518400" cy="540000"/>
          </a:xfrm>
          <a:prstGeom prst="rect">
            <a:avLst/>
          </a:prstGeom>
        </p:spPr>
      </p:pic>
      <p:pic>
        <p:nvPicPr>
          <p:cNvPr id="41" name="Picture 40">
            <a:extLst>
              <a:ext uri="{FF2B5EF4-FFF2-40B4-BE49-F238E27FC236}">
                <a16:creationId xmlns:a16="http://schemas.microsoft.com/office/drawing/2014/main" id="{F2408286-C061-437B-AEFC-18F88AB5A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3619" y="5481827"/>
            <a:ext cx="518400" cy="540000"/>
          </a:xfrm>
          <a:prstGeom prst="rect">
            <a:avLst/>
          </a:prstGeom>
        </p:spPr>
      </p:pic>
      <p:pic>
        <p:nvPicPr>
          <p:cNvPr id="42" name="Picture 41">
            <a:extLst>
              <a:ext uri="{FF2B5EF4-FFF2-40B4-BE49-F238E27FC236}">
                <a16:creationId xmlns:a16="http://schemas.microsoft.com/office/drawing/2014/main" id="{5BD5E537-3A33-4110-B718-E8DDB9FCD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349" y="3374461"/>
            <a:ext cx="393882" cy="540000"/>
          </a:xfrm>
          <a:prstGeom prst="rect">
            <a:avLst/>
          </a:prstGeom>
        </p:spPr>
      </p:pic>
      <p:pic>
        <p:nvPicPr>
          <p:cNvPr id="43" name="Picture 42">
            <a:extLst>
              <a:ext uri="{FF2B5EF4-FFF2-40B4-BE49-F238E27FC236}">
                <a16:creationId xmlns:a16="http://schemas.microsoft.com/office/drawing/2014/main" id="{CAEE0133-3F14-4052-82CB-97C88EEC9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575" y="4822475"/>
            <a:ext cx="393882" cy="540000"/>
          </a:xfrm>
          <a:prstGeom prst="rect">
            <a:avLst/>
          </a:prstGeom>
        </p:spPr>
      </p:pic>
      <p:pic>
        <p:nvPicPr>
          <p:cNvPr id="44" name="Picture 43">
            <a:extLst>
              <a:ext uri="{FF2B5EF4-FFF2-40B4-BE49-F238E27FC236}">
                <a16:creationId xmlns:a16="http://schemas.microsoft.com/office/drawing/2014/main" id="{3D8A7656-2B01-45EA-8E45-2177C3740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222" y="4117003"/>
            <a:ext cx="393882" cy="540000"/>
          </a:xfrm>
          <a:prstGeom prst="rect">
            <a:avLst/>
          </a:prstGeom>
        </p:spPr>
      </p:pic>
      <p:pic>
        <p:nvPicPr>
          <p:cNvPr id="45" name="Picture 44">
            <a:extLst>
              <a:ext uri="{FF2B5EF4-FFF2-40B4-BE49-F238E27FC236}">
                <a16:creationId xmlns:a16="http://schemas.microsoft.com/office/drawing/2014/main" id="{145FA0B5-42FB-4CB3-9F2B-F0C7FB899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061" y="4799415"/>
            <a:ext cx="393882" cy="540000"/>
          </a:xfrm>
          <a:prstGeom prst="rect">
            <a:avLst/>
          </a:prstGeom>
        </p:spPr>
      </p:pic>
      <p:sp>
        <p:nvSpPr>
          <p:cNvPr id="5" name="TextBox 4">
            <a:extLst>
              <a:ext uri="{FF2B5EF4-FFF2-40B4-BE49-F238E27FC236}">
                <a16:creationId xmlns:a16="http://schemas.microsoft.com/office/drawing/2014/main" id="{7C913A42-7912-4B0F-93AD-FAE46246FC67}"/>
              </a:ext>
            </a:extLst>
          </p:cNvPr>
          <p:cNvSpPr txBox="1"/>
          <p:nvPr/>
        </p:nvSpPr>
        <p:spPr>
          <a:xfrm>
            <a:off x="6339882" y="406227"/>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46" name="Picture 45">
            <a:extLst>
              <a:ext uri="{FF2B5EF4-FFF2-40B4-BE49-F238E27FC236}">
                <a16:creationId xmlns:a16="http://schemas.microsoft.com/office/drawing/2014/main" id="{48CC66CC-4FE6-42B1-9915-8AE624E0ED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57245" y="2541179"/>
            <a:ext cx="5107552" cy="3600000"/>
          </a:xfrm>
          <a:prstGeom prst="rect">
            <a:avLst/>
          </a:prstGeom>
        </p:spPr>
      </p:pic>
      <p:pic>
        <p:nvPicPr>
          <p:cNvPr id="48" name="Picture 47" descr="background rectangle">
            <a:extLst>
              <a:ext uri="{FF2B5EF4-FFF2-40B4-BE49-F238E27FC236}">
                <a16:creationId xmlns:a16="http://schemas.microsoft.com/office/drawing/2014/main" id="{CA95BACD-E9B1-43EF-BAAF-395635287E8A}"/>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0" name="Title 3">
            <a:extLst>
              <a:ext uri="{FF2B5EF4-FFF2-40B4-BE49-F238E27FC236}">
                <a16:creationId xmlns:a16="http://schemas.microsoft.com/office/drawing/2014/main" id="{D564CE48-4EC6-4726-BA97-6DCED7A919C7}"/>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 fait Léa ?</a:t>
            </a:r>
            <a:endParaRPr lang="en-GB" sz="3600" b="1" dirty="0">
              <a:solidFill>
                <a:schemeClr val="bg1"/>
              </a:solidFill>
            </a:endParaRPr>
          </a:p>
        </p:txBody>
      </p:sp>
      <p:sp>
        <p:nvSpPr>
          <p:cNvPr id="51" name="Rounded Rectangle 46">
            <a:extLst>
              <a:ext uri="{FF2B5EF4-FFF2-40B4-BE49-F238E27FC236}">
                <a16:creationId xmlns:a16="http://schemas.microsoft.com/office/drawing/2014/main" id="{09EA144F-FC80-4DF9-AC38-5C365CBCEEF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0A38D29-C5A4-456C-940B-99A4A2EB61B4}"/>
              </a:ext>
            </a:extLst>
          </p:cNvPr>
          <p:cNvSpPr txBox="1"/>
          <p:nvPr/>
        </p:nvSpPr>
        <p:spPr>
          <a:xfrm>
            <a:off x="188942" y="1184984"/>
            <a:ext cx="113758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malade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mère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dit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choses que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et des choses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qu’elle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ne fait pas.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Coche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un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X</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4301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2800" b="1" dirty="0">
                <a:solidFill>
                  <a:schemeClr val="bg1"/>
                </a:solidFill>
              </a:rPr>
              <a:t>Saying what you aren’t</a:t>
            </a:r>
          </a:p>
        </p:txBody>
      </p:sp>
      <p:sp>
        <p:nvSpPr>
          <p:cNvPr id="19" name="TextBox 18">
            <a:extLst>
              <a:ext uri="{FF2B5EF4-FFF2-40B4-BE49-F238E27FC236}">
                <a16:creationId xmlns:a16="http://schemas.microsoft.com/office/drawing/2014/main" id="{0C5E0049-B41E-4647-B7B6-2658C90C2CC3}"/>
              </a:ext>
            </a:extLst>
          </p:cNvPr>
          <p:cNvSpPr txBox="1"/>
          <p:nvPr/>
        </p:nvSpPr>
        <p:spPr>
          <a:xfrm>
            <a:off x="2925432" y="2654980"/>
            <a:ext cx="4472699"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ville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calme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F09BB137-D14E-4FBF-9DCD-09896721588B}"/>
              </a:ext>
            </a:extLst>
          </p:cNvPr>
          <p:cNvSpPr txBox="1"/>
          <p:nvPr/>
        </p:nvSpPr>
        <p:spPr>
          <a:xfrm>
            <a:off x="1934775" y="3178898"/>
            <a:ext cx="5463355"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Nous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sommes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enfants.</a:t>
            </a:r>
          </a:p>
        </p:txBody>
      </p:sp>
      <p:sp>
        <p:nvSpPr>
          <p:cNvPr id="21" name="TextBox 20">
            <a:extLst>
              <a:ext uri="{FF2B5EF4-FFF2-40B4-BE49-F238E27FC236}">
                <a16:creationId xmlns:a16="http://schemas.microsoft.com/office/drawing/2014/main" id="{3980EA81-2D86-4137-BA22-647A63191EFB}"/>
              </a:ext>
            </a:extLst>
          </p:cNvPr>
          <p:cNvSpPr txBox="1"/>
          <p:nvPr/>
        </p:nvSpPr>
        <p:spPr>
          <a:xfrm>
            <a:off x="7398130" y="2643844"/>
            <a:ext cx="3474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It’s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quiet town.</a:t>
            </a:r>
          </a:p>
        </p:txBody>
      </p:sp>
      <p:sp>
        <p:nvSpPr>
          <p:cNvPr id="22" name="TextBox 21">
            <a:extLst>
              <a:ext uri="{FF2B5EF4-FFF2-40B4-BE49-F238E27FC236}">
                <a16:creationId xmlns:a16="http://schemas.microsoft.com/office/drawing/2014/main" id="{B0601DB3-0704-44AA-881B-6BC75F5DDF3D}"/>
              </a:ext>
            </a:extLst>
          </p:cNvPr>
          <p:cNvSpPr txBox="1"/>
          <p:nvPr/>
        </p:nvSpPr>
        <p:spPr>
          <a:xfrm>
            <a:off x="7398130" y="3167762"/>
            <a:ext cx="34563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We are children.</a:t>
            </a:r>
          </a:p>
        </p:txBody>
      </p:sp>
      <p:sp>
        <p:nvSpPr>
          <p:cNvPr id="25" name="TextBox 24">
            <a:extLst>
              <a:ext uri="{FF2B5EF4-FFF2-40B4-BE49-F238E27FC236}">
                <a16:creationId xmlns:a16="http://schemas.microsoft.com/office/drawing/2014/main" id="{E27774F2-0DDC-4652-A761-AF5F0E650599}"/>
              </a:ext>
            </a:extLst>
          </p:cNvPr>
          <p:cNvSpPr txBox="1"/>
          <p:nvPr/>
        </p:nvSpPr>
        <p:spPr>
          <a:xfrm>
            <a:off x="1461889" y="4863053"/>
            <a:ext cx="5936241"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n’est</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ville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calme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E668B934-4C11-420D-A2A6-5FF3E8E17F01}"/>
              </a:ext>
            </a:extLst>
          </p:cNvPr>
          <p:cNvSpPr txBox="1"/>
          <p:nvPr/>
        </p:nvSpPr>
        <p:spPr>
          <a:xfrm>
            <a:off x="471233" y="5447828"/>
            <a:ext cx="6926897"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Nous ne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sommes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enfants.</a:t>
            </a:r>
          </a:p>
        </p:txBody>
      </p:sp>
      <p:sp>
        <p:nvSpPr>
          <p:cNvPr id="27" name="TextBox 26">
            <a:extLst>
              <a:ext uri="{FF2B5EF4-FFF2-40B4-BE49-F238E27FC236}">
                <a16:creationId xmlns:a16="http://schemas.microsoft.com/office/drawing/2014/main" id="{F3AF6C88-AFF3-4816-97B3-D14B2C595F48}"/>
              </a:ext>
            </a:extLst>
          </p:cNvPr>
          <p:cNvSpPr txBox="1"/>
          <p:nvPr/>
        </p:nvSpPr>
        <p:spPr>
          <a:xfrm>
            <a:off x="7509687" y="4867871"/>
            <a:ext cx="40591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It </a:t>
            </a:r>
            <a:r>
              <a:rPr kumimoji="0" lang="en-GB" sz="3200" b="0" i="1" u="none" strike="noStrike" kern="1200" cap="none" spc="0" normalizeH="0" baseline="0" noProof="0" dirty="0" err="1">
                <a:ln>
                  <a:noFill/>
                </a:ln>
                <a:solidFill>
                  <a:srgbClr val="115076"/>
                </a:solidFill>
                <a:effectLst/>
                <a:uLnTx/>
                <a:uFillTx/>
                <a:latin typeface="Century Gothic" panose="020F0302020204030204"/>
                <a:ea typeface="+mn-ea"/>
                <a:cs typeface="+mn-cs"/>
              </a:rPr>
              <a:t>isn</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’t </a:t>
            </a:r>
            <a:r>
              <a:rPr kumimoji="0" lang="en-GB" sz="3200" b="0" i="1"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 quiet town.</a:t>
            </a:r>
          </a:p>
        </p:txBody>
      </p:sp>
      <p:sp>
        <p:nvSpPr>
          <p:cNvPr id="28" name="TextBox 27">
            <a:extLst>
              <a:ext uri="{FF2B5EF4-FFF2-40B4-BE49-F238E27FC236}">
                <a16:creationId xmlns:a16="http://schemas.microsoft.com/office/drawing/2014/main" id="{06B6D8A2-9AD4-4D34-A76D-D7C1CEC84579}"/>
              </a:ext>
            </a:extLst>
          </p:cNvPr>
          <p:cNvSpPr txBox="1"/>
          <p:nvPr/>
        </p:nvSpPr>
        <p:spPr>
          <a:xfrm>
            <a:off x="7509687" y="5447827"/>
            <a:ext cx="39901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We aren’t children.</a:t>
            </a:r>
          </a:p>
        </p:txBody>
      </p:sp>
      <p:pic>
        <p:nvPicPr>
          <p:cNvPr id="5" name="Picture 4">
            <a:extLst>
              <a:ext uri="{FF2B5EF4-FFF2-40B4-BE49-F238E27FC236}">
                <a16:creationId xmlns:a16="http://schemas.microsoft.com/office/drawing/2014/main" id="{FC96BC5F-A6EB-4F60-83AC-7243B634B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0461" y="1923844"/>
            <a:ext cx="691200" cy="720000"/>
          </a:xfrm>
          <a:prstGeom prst="rect">
            <a:avLst/>
          </a:prstGeom>
        </p:spPr>
      </p:pic>
      <p:pic>
        <p:nvPicPr>
          <p:cNvPr id="7" name="Picture 6">
            <a:extLst>
              <a:ext uri="{FF2B5EF4-FFF2-40B4-BE49-F238E27FC236}">
                <a16:creationId xmlns:a16="http://schemas.microsoft.com/office/drawing/2014/main" id="{19818EFC-7778-4EEC-BECE-DC9A67668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130" y="4131917"/>
            <a:ext cx="525176" cy="720000"/>
          </a:xfrm>
          <a:prstGeom prst="rect">
            <a:avLst/>
          </a:prstGeom>
        </p:spPr>
      </p:pic>
      <p:sp>
        <p:nvSpPr>
          <p:cNvPr id="17" name="TextBox 16">
            <a:extLst>
              <a:ext uri="{FF2B5EF4-FFF2-40B4-BE49-F238E27FC236}">
                <a16:creationId xmlns:a16="http://schemas.microsoft.com/office/drawing/2014/main" id="{A5696735-4AC7-40E7-AC9C-A97B485FB271}"/>
              </a:ext>
            </a:extLst>
          </p:cNvPr>
          <p:cNvSpPr txBox="1"/>
          <p:nvPr/>
        </p:nvSpPr>
        <p:spPr>
          <a:xfrm>
            <a:off x="188942" y="1339069"/>
            <a:ext cx="11907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An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exception </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to the rule is the verb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indefinite article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stays the same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negative sentences with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F14CD0B-9061-412A-BCD7-22EB097A0717}"/>
              </a:ext>
            </a:extLst>
          </p:cNvPr>
          <p:cNvSpPr txBox="1"/>
          <p:nvPr/>
        </p:nvSpPr>
        <p:spPr>
          <a:xfrm>
            <a:off x="750861" y="2833170"/>
            <a:ext cx="6381750" cy="1861006"/>
          </a:xfrm>
          <a:prstGeom prst="wedgeEllipseCallout">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Être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different from other verbs.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When it is followed by a noun, the noun gives more information about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subject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of the sentence.</a:t>
            </a:r>
          </a:p>
        </p:txBody>
      </p:sp>
      <p:pic>
        <p:nvPicPr>
          <p:cNvPr id="18" name="Picture 17" descr="background rectangle">
            <a:extLst>
              <a:ext uri="{FF2B5EF4-FFF2-40B4-BE49-F238E27FC236}">
                <a16:creationId xmlns:a16="http://schemas.microsoft.com/office/drawing/2014/main" id="{ECB4C459-4673-49BE-BA4D-BAED81DB591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119054CE-77E4-4B58-BA16-1AC1301E62AF}"/>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a:solidFill>
                  <a:schemeClr val="bg1"/>
                </a:solidFill>
              </a:rPr>
              <a:t>Saying what you aren’t</a:t>
            </a:r>
            <a:endParaRPr lang="en-GB" sz="3100" b="1" dirty="0">
              <a:solidFill>
                <a:schemeClr val="bg1"/>
              </a:solidFill>
            </a:endParaRPr>
          </a:p>
        </p:txBody>
      </p:sp>
      <p:sp>
        <p:nvSpPr>
          <p:cNvPr id="29" name="Rounded Rectangle 46">
            <a:extLst>
              <a:ext uri="{FF2B5EF4-FFF2-40B4-BE49-F238E27FC236}">
                <a16:creationId xmlns:a16="http://schemas.microsoft.com/office/drawing/2014/main" id="{976ED38E-1467-474A-821B-23045331113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935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À la </a:t>
            </a:r>
            <a:r>
              <a:rPr lang="en-GB" sz="3600" b="1" dirty="0" err="1">
                <a:solidFill>
                  <a:schemeClr val="bg1"/>
                </a:solidFill>
              </a:rPr>
              <a:t>maison</a:t>
            </a:r>
            <a:endParaRPr lang="en-GB" sz="3600" b="1" dirty="0">
              <a:solidFill>
                <a:schemeClr val="bg1"/>
              </a:solidFill>
            </a:endParaRPr>
          </a:p>
        </p:txBody>
      </p:sp>
      <p:sp>
        <p:nvSpPr>
          <p:cNvPr id="2" name="TextBox 1">
            <a:extLst>
              <a:ext uri="{FF2B5EF4-FFF2-40B4-BE49-F238E27FC236}">
                <a16:creationId xmlns:a16="http://schemas.microsoft.com/office/drawing/2014/main" id="{AD4A9739-D0B2-4BBA-896E-1D89D5E77766}"/>
              </a:ext>
            </a:extLst>
          </p:cNvPr>
          <p:cNvSpPr txBox="1"/>
          <p:nvPr/>
        </p:nvSpPr>
        <p:spPr>
          <a:xfrm>
            <a:off x="188942" y="1368097"/>
            <a:ext cx="89627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étudie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salle. Elle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contente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coche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n’y</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n’est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3" name="Table 2">
            <a:extLst>
              <a:ext uri="{FF2B5EF4-FFF2-40B4-BE49-F238E27FC236}">
                <a16:creationId xmlns:a16="http://schemas.microsoft.com/office/drawing/2014/main" id="{7AA371F9-62F8-4CBF-8561-3D4C1178979A}"/>
              </a:ext>
            </a:extLst>
          </p:cNvPr>
          <p:cNvGraphicFramePr>
            <a:graphicFrameLocks noGrp="1"/>
          </p:cNvGraphicFramePr>
          <p:nvPr>
            <p:extLst>
              <p:ext uri="{D42A27DB-BD31-4B8C-83A1-F6EECF244321}">
                <p14:modId xmlns:p14="http://schemas.microsoft.com/office/powerpoint/2010/main" val="1353194331"/>
              </p:ext>
            </p:extLst>
          </p:nvPr>
        </p:nvGraphicFramePr>
        <p:xfrm>
          <a:off x="336000" y="2527572"/>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373338669"/>
                    </a:ext>
                  </a:extLst>
                </a:gridCol>
                <a:gridCol w="2520000">
                  <a:extLst>
                    <a:ext uri="{9D8B030D-6E8A-4147-A177-3AD203B41FA5}">
                      <a16:colId xmlns:a16="http://schemas.microsoft.com/office/drawing/2014/main" val="3140528612"/>
                    </a:ext>
                  </a:extLst>
                </a:gridCol>
                <a:gridCol w="2520000">
                  <a:extLst>
                    <a:ext uri="{9D8B030D-6E8A-4147-A177-3AD203B41FA5}">
                      <a16:colId xmlns:a16="http://schemas.microsoft.com/office/drawing/2014/main" val="2568146235"/>
                    </a:ext>
                  </a:extLst>
                </a:gridCol>
              </a:tblGrid>
              <a:tr h="720000">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Il </a:t>
                      </a:r>
                      <a:r>
                        <a:rPr lang="en-GB" sz="2400" b="1" dirty="0" err="1">
                          <a:solidFill>
                            <a:srgbClr val="115076"/>
                          </a:solidFill>
                        </a:rPr>
                        <a:t>n’y</a:t>
                      </a:r>
                      <a:r>
                        <a:rPr lang="en-GB" sz="2400" b="1" dirty="0">
                          <a:solidFill>
                            <a:srgbClr val="115076"/>
                          </a:solidFill>
                        </a:rPr>
                        <a:t> a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Ce </a:t>
                      </a:r>
                      <a:r>
                        <a:rPr lang="en-GB" sz="2400" b="1" dirty="0" err="1">
                          <a:solidFill>
                            <a:srgbClr val="115076"/>
                          </a:solidFill>
                        </a:rPr>
                        <a:t>n’est</a:t>
                      </a:r>
                      <a:r>
                        <a:rPr lang="en-GB" sz="2400" b="1" dirty="0">
                          <a:solidFill>
                            <a:srgbClr val="115076"/>
                          </a:solidFill>
                        </a:rPr>
                        <a:t>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592805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37425701"/>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0687033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23212896"/>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94968291"/>
                  </a:ext>
                </a:extLst>
              </a:tr>
            </a:tbl>
          </a:graphicData>
        </a:graphic>
      </p:graphicFrame>
      <p:graphicFrame>
        <p:nvGraphicFramePr>
          <p:cNvPr id="29" name="Table 28">
            <a:extLst>
              <a:ext uri="{FF2B5EF4-FFF2-40B4-BE49-F238E27FC236}">
                <a16:creationId xmlns:a16="http://schemas.microsoft.com/office/drawing/2014/main" id="{3C0CF461-7EDD-4703-9904-9573FEBCD4DB}"/>
              </a:ext>
            </a:extLst>
          </p:cNvPr>
          <p:cNvGraphicFramePr>
            <a:graphicFrameLocks noGrp="1"/>
          </p:cNvGraphicFramePr>
          <p:nvPr>
            <p:extLst>
              <p:ext uri="{D42A27DB-BD31-4B8C-83A1-F6EECF244321}">
                <p14:modId xmlns:p14="http://schemas.microsoft.com/office/powerpoint/2010/main" val="3932886450"/>
              </p:ext>
            </p:extLst>
          </p:nvPr>
        </p:nvGraphicFramePr>
        <p:xfrm>
          <a:off x="6203839" y="2527572"/>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373338669"/>
                    </a:ext>
                  </a:extLst>
                </a:gridCol>
                <a:gridCol w="2520000">
                  <a:extLst>
                    <a:ext uri="{9D8B030D-6E8A-4147-A177-3AD203B41FA5}">
                      <a16:colId xmlns:a16="http://schemas.microsoft.com/office/drawing/2014/main" val="3140528612"/>
                    </a:ext>
                  </a:extLst>
                </a:gridCol>
                <a:gridCol w="2520000">
                  <a:extLst>
                    <a:ext uri="{9D8B030D-6E8A-4147-A177-3AD203B41FA5}">
                      <a16:colId xmlns:a16="http://schemas.microsoft.com/office/drawing/2014/main" val="2568146235"/>
                    </a:ext>
                  </a:extLst>
                </a:gridCol>
              </a:tblGrid>
              <a:tr h="720000">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Il </a:t>
                      </a:r>
                      <a:r>
                        <a:rPr lang="en-GB" sz="2400" b="1" dirty="0" err="1">
                          <a:solidFill>
                            <a:srgbClr val="115076"/>
                          </a:solidFill>
                        </a:rPr>
                        <a:t>n’y</a:t>
                      </a:r>
                      <a:r>
                        <a:rPr lang="en-GB" sz="2400" b="1" dirty="0">
                          <a:solidFill>
                            <a:srgbClr val="115076"/>
                          </a:solidFill>
                        </a:rPr>
                        <a:t> a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Ce </a:t>
                      </a:r>
                      <a:r>
                        <a:rPr lang="en-GB" sz="2400" b="1" dirty="0" err="1">
                          <a:solidFill>
                            <a:srgbClr val="115076"/>
                          </a:solidFill>
                        </a:rPr>
                        <a:t>n’est</a:t>
                      </a:r>
                      <a:r>
                        <a:rPr lang="en-GB" sz="2400" b="1" dirty="0">
                          <a:solidFill>
                            <a:srgbClr val="115076"/>
                          </a:solidFill>
                        </a:rPr>
                        <a:t>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592805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37425701"/>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0687033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23212896"/>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94968291"/>
                  </a:ext>
                </a:extLst>
              </a:tr>
            </a:tbl>
          </a:graphicData>
        </a:graphic>
      </p:graphicFrame>
      <p:sp>
        <p:nvSpPr>
          <p:cNvPr id="30" name="Action Button: Custom 66" descr="number 1">
            <a:hlinkClick r:id="" action="ppaction://noaction" highlightClick="1">
              <a:snd r:embed="rId3" name="beep 1.wav"/>
            </a:hlinkClick>
            <a:extLst>
              <a:ext uri="{FF2B5EF4-FFF2-40B4-BE49-F238E27FC236}">
                <a16:creationId xmlns:a16="http://schemas.microsoft.com/office/drawing/2014/main" id="{4872CD7C-40BA-45DB-BE87-7D9CE1903A05}"/>
              </a:ext>
            </a:extLst>
          </p:cNvPr>
          <p:cNvSpPr/>
          <p:nvPr/>
        </p:nvSpPr>
        <p:spPr>
          <a:xfrm>
            <a:off x="421247" y="335060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Action Button: Custom 69" descr="number 2">
            <a:hlinkClick r:id="" action="ppaction://noaction" highlightClick="1">
              <a:snd r:embed="rId4" name="beep 2.wav"/>
            </a:hlinkClick>
            <a:extLst>
              <a:ext uri="{FF2B5EF4-FFF2-40B4-BE49-F238E27FC236}">
                <a16:creationId xmlns:a16="http://schemas.microsoft.com/office/drawing/2014/main" id="{DA362A97-D5C8-430B-BFB8-E45FAF3947C7}"/>
              </a:ext>
            </a:extLst>
          </p:cNvPr>
          <p:cNvSpPr/>
          <p:nvPr/>
        </p:nvSpPr>
        <p:spPr>
          <a:xfrm>
            <a:off x="421247" y="4061751"/>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Action Button: Custom 72" descr="number 3">
            <a:hlinkClick r:id="" action="ppaction://noaction" highlightClick="1">
              <a:snd r:embed="rId5" name="beep 3.wav"/>
            </a:hlinkClick>
            <a:extLst>
              <a:ext uri="{FF2B5EF4-FFF2-40B4-BE49-F238E27FC236}">
                <a16:creationId xmlns:a16="http://schemas.microsoft.com/office/drawing/2014/main" id="{92B0B0B9-AB93-4D80-B02F-54441BCCFAF1}"/>
              </a:ext>
            </a:extLst>
          </p:cNvPr>
          <p:cNvSpPr/>
          <p:nvPr/>
        </p:nvSpPr>
        <p:spPr>
          <a:xfrm>
            <a:off x="421247" y="478051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3" name="Action Button: Custom 75" descr="number 4">
            <a:hlinkClick r:id="" action="ppaction://noaction" highlightClick="1">
              <a:snd r:embed="rId6" name="beep 4.wav"/>
            </a:hlinkClick>
            <a:extLst>
              <a:ext uri="{FF2B5EF4-FFF2-40B4-BE49-F238E27FC236}">
                <a16:creationId xmlns:a16="http://schemas.microsoft.com/office/drawing/2014/main" id="{A00B6281-8AC2-4BFD-B262-11C6ECF5ED10}"/>
              </a:ext>
            </a:extLst>
          </p:cNvPr>
          <p:cNvSpPr/>
          <p:nvPr/>
        </p:nvSpPr>
        <p:spPr>
          <a:xfrm>
            <a:off x="421247" y="547260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4" name="Action Button: Custom 66" descr="number 1">
            <a:hlinkClick r:id="" action="ppaction://noaction" highlightClick="1">
              <a:snd r:embed="rId7" name="beep 5.wav"/>
            </a:hlinkClick>
            <a:extLst>
              <a:ext uri="{FF2B5EF4-FFF2-40B4-BE49-F238E27FC236}">
                <a16:creationId xmlns:a16="http://schemas.microsoft.com/office/drawing/2014/main" id="{8B7408D0-4920-432E-B00D-8EE82EF8CD12}"/>
              </a:ext>
            </a:extLst>
          </p:cNvPr>
          <p:cNvSpPr/>
          <p:nvPr/>
        </p:nvSpPr>
        <p:spPr>
          <a:xfrm>
            <a:off x="6298314" y="335060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Action Button: Custom 69" descr="number 2">
            <a:hlinkClick r:id="" action="ppaction://noaction" highlightClick="1">
              <a:snd r:embed="rId8" name="beep 6.wav"/>
            </a:hlinkClick>
            <a:extLst>
              <a:ext uri="{FF2B5EF4-FFF2-40B4-BE49-F238E27FC236}">
                <a16:creationId xmlns:a16="http://schemas.microsoft.com/office/drawing/2014/main" id="{C1D2BF26-6AFF-49B0-971E-F8B12830EF46}"/>
              </a:ext>
            </a:extLst>
          </p:cNvPr>
          <p:cNvSpPr/>
          <p:nvPr/>
        </p:nvSpPr>
        <p:spPr>
          <a:xfrm>
            <a:off x="6298314" y="4061751"/>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Action Button: Custom 72" descr="number 3">
            <a:hlinkClick r:id="" action="ppaction://noaction" highlightClick="1">
              <a:snd r:embed="rId9" name="beep 7.wav"/>
            </a:hlinkClick>
            <a:extLst>
              <a:ext uri="{FF2B5EF4-FFF2-40B4-BE49-F238E27FC236}">
                <a16:creationId xmlns:a16="http://schemas.microsoft.com/office/drawing/2014/main" id="{EF009C22-E75D-4446-830E-AFB5F9C966C3}"/>
              </a:ext>
            </a:extLst>
          </p:cNvPr>
          <p:cNvSpPr/>
          <p:nvPr/>
        </p:nvSpPr>
        <p:spPr>
          <a:xfrm>
            <a:off x="6298314" y="478051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Action Button: Custom 75" descr="number 4">
            <a:hlinkClick r:id="" action="ppaction://noaction" highlightClick="1">
              <a:snd r:embed="rId10" name="beep 8.wav"/>
            </a:hlinkClick>
            <a:extLst>
              <a:ext uri="{FF2B5EF4-FFF2-40B4-BE49-F238E27FC236}">
                <a16:creationId xmlns:a16="http://schemas.microsoft.com/office/drawing/2014/main" id="{D7C5E624-D0A0-4AD4-8BC0-D1913C7CD363}"/>
              </a:ext>
            </a:extLst>
          </p:cNvPr>
          <p:cNvSpPr/>
          <p:nvPr/>
        </p:nvSpPr>
        <p:spPr>
          <a:xfrm>
            <a:off x="6298314" y="547260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9" name="Picture 8">
            <a:extLst>
              <a:ext uri="{FF2B5EF4-FFF2-40B4-BE49-F238E27FC236}">
                <a16:creationId xmlns:a16="http://schemas.microsoft.com/office/drawing/2014/main" id="{2D5ED980-9AEE-47E0-9D06-6AEC98B74B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6050" y="730428"/>
            <a:ext cx="1800000" cy="1800000"/>
          </a:xfrm>
          <a:prstGeom prst="rect">
            <a:avLst/>
          </a:prstGeom>
        </p:spPr>
      </p:pic>
      <p:pic>
        <p:nvPicPr>
          <p:cNvPr id="17" name="Picture 16" descr="background rectangle">
            <a:extLst>
              <a:ext uri="{FF2B5EF4-FFF2-40B4-BE49-F238E27FC236}">
                <a16:creationId xmlns:a16="http://schemas.microsoft.com/office/drawing/2014/main" id="{4B19CB2B-BEB3-43BE-A1BB-0807A0B533E1}"/>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BCD28C87-BFFF-4115-9A09-9AABCFE9950E}"/>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À la maison</a:t>
            </a:r>
            <a:endParaRPr lang="en-GB" sz="3600" b="1" dirty="0">
              <a:solidFill>
                <a:schemeClr val="bg1"/>
              </a:solidFill>
            </a:endParaRPr>
          </a:p>
        </p:txBody>
      </p:sp>
      <p:sp>
        <p:nvSpPr>
          <p:cNvPr id="19" name="Rounded Rectangle 46">
            <a:extLst>
              <a:ext uri="{FF2B5EF4-FFF2-40B4-BE49-F238E27FC236}">
                <a16:creationId xmlns:a16="http://schemas.microsoft.com/office/drawing/2014/main" id="{FFB28437-5CBE-42A7-BD28-7A125CE0F7D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D9F5B0D6-FE34-4003-8D4C-B497592E4F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1574" y="3337669"/>
            <a:ext cx="518400" cy="540000"/>
          </a:xfrm>
          <a:prstGeom prst="rect">
            <a:avLst/>
          </a:prstGeom>
        </p:spPr>
      </p:pic>
      <p:pic>
        <p:nvPicPr>
          <p:cNvPr id="21" name="Picture 20">
            <a:extLst>
              <a:ext uri="{FF2B5EF4-FFF2-40B4-BE49-F238E27FC236}">
                <a16:creationId xmlns:a16="http://schemas.microsoft.com/office/drawing/2014/main" id="{011E7BC4-D1D0-4272-9538-2AA650CB22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1355" y="4048812"/>
            <a:ext cx="518400" cy="540000"/>
          </a:xfrm>
          <a:prstGeom prst="rect">
            <a:avLst/>
          </a:prstGeom>
        </p:spPr>
      </p:pic>
      <p:pic>
        <p:nvPicPr>
          <p:cNvPr id="22" name="Picture 21">
            <a:extLst>
              <a:ext uri="{FF2B5EF4-FFF2-40B4-BE49-F238E27FC236}">
                <a16:creationId xmlns:a16="http://schemas.microsoft.com/office/drawing/2014/main" id="{F3E88DA2-DB80-48AC-BF7B-78A83055D4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1355" y="4767571"/>
            <a:ext cx="518400" cy="540000"/>
          </a:xfrm>
          <a:prstGeom prst="rect">
            <a:avLst/>
          </a:prstGeom>
        </p:spPr>
      </p:pic>
      <p:pic>
        <p:nvPicPr>
          <p:cNvPr id="23" name="Picture 22">
            <a:extLst>
              <a:ext uri="{FF2B5EF4-FFF2-40B4-BE49-F238E27FC236}">
                <a16:creationId xmlns:a16="http://schemas.microsoft.com/office/drawing/2014/main" id="{B974B18B-C13F-4E4A-A8E4-BA28AA4BBD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1574" y="5459664"/>
            <a:ext cx="518400" cy="540000"/>
          </a:xfrm>
          <a:prstGeom prst="rect">
            <a:avLst/>
          </a:prstGeom>
        </p:spPr>
      </p:pic>
      <p:pic>
        <p:nvPicPr>
          <p:cNvPr id="24" name="Picture 23">
            <a:extLst>
              <a:ext uri="{FF2B5EF4-FFF2-40B4-BE49-F238E27FC236}">
                <a16:creationId xmlns:a16="http://schemas.microsoft.com/office/drawing/2014/main" id="{D3777B6E-FB8D-441D-A1EF-95F26AF621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9524" y="3337669"/>
            <a:ext cx="518400" cy="540000"/>
          </a:xfrm>
          <a:prstGeom prst="rect">
            <a:avLst/>
          </a:prstGeom>
        </p:spPr>
      </p:pic>
      <p:pic>
        <p:nvPicPr>
          <p:cNvPr id="25" name="Picture 24">
            <a:extLst>
              <a:ext uri="{FF2B5EF4-FFF2-40B4-BE49-F238E27FC236}">
                <a16:creationId xmlns:a16="http://schemas.microsoft.com/office/drawing/2014/main" id="{ADEF4097-D90E-4A2F-9235-D5ED5065222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7243" y="4044633"/>
            <a:ext cx="518400" cy="540000"/>
          </a:xfrm>
          <a:prstGeom prst="rect">
            <a:avLst/>
          </a:prstGeom>
        </p:spPr>
      </p:pic>
      <p:pic>
        <p:nvPicPr>
          <p:cNvPr id="26" name="Picture 25">
            <a:extLst>
              <a:ext uri="{FF2B5EF4-FFF2-40B4-BE49-F238E27FC236}">
                <a16:creationId xmlns:a16="http://schemas.microsoft.com/office/drawing/2014/main" id="{3D243574-396B-485F-BB05-759BFCAA76C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06050" y="4767571"/>
            <a:ext cx="518400" cy="540000"/>
          </a:xfrm>
          <a:prstGeom prst="rect">
            <a:avLst/>
          </a:prstGeom>
        </p:spPr>
      </p:pic>
      <p:pic>
        <p:nvPicPr>
          <p:cNvPr id="27" name="Picture 26">
            <a:extLst>
              <a:ext uri="{FF2B5EF4-FFF2-40B4-BE49-F238E27FC236}">
                <a16:creationId xmlns:a16="http://schemas.microsoft.com/office/drawing/2014/main" id="{4400634D-A282-466D-AF97-ED4CABA94B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7243" y="5459664"/>
            <a:ext cx="518400" cy="540000"/>
          </a:xfrm>
          <a:prstGeom prst="rect">
            <a:avLst/>
          </a:prstGeom>
        </p:spPr>
      </p:pic>
    </p:spTree>
    <p:extLst>
      <p:ext uri="{BB962C8B-B14F-4D97-AF65-F5344CB8AC3E}">
        <p14:creationId xmlns:p14="http://schemas.microsoft.com/office/powerpoint/2010/main" val="304963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3600" b="1" dirty="0">
                <a:solidFill>
                  <a:schemeClr val="bg1"/>
                </a:solidFill>
              </a:rPr>
              <a:t>À la </a:t>
            </a:r>
            <a:r>
              <a:rPr lang="en-GB" sz="3600" b="1" dirty="0" err="1">
                <a:solidFill>
                  <a:schemeClr val="bg1"/>
                </a:solidFill>
              </a:rPr>
              <a:t>maison</a:t>
            </a:r>
            <a:endParaRPr lang="en-GB" sz="3600" b="1" dirty="0">
              <a:solidFill>
                <a:schemeClr val="bg1"/>
              </a:solidFill>
            </a:endParaRPr>
          </a:p>
        </p:txBody>
      </p:sp>
      <p:graphicFrame>
        <p:nvGraphicFramePr>
          <p:cNvPr id="3" name="Table 2">
            <a:extLst>
              <a:ext uri="{FF2B5EF4-FFF2-40B4-BE49-F238E27FC236}">
                <a16:creationId xmlns:a16="http://schemas.microsoft.com/office/drawing/2014/main" id="{7AA371F9-62F8-4CBF-8561-3D4C1178979A}"/>
              </a:ext>
            </a:extLst>
          </p:cNvPr>
          <p:cNvGraphicFramePr>
            <a:graphicFrameLocks noGrp="1"/>
          </p:cNvGraphicFramePr>
          <p:nvPr>
            <p:extLst>
              <p:ext uri="{D42A27DB-BD31-4B8C-83A1-F6EECF244321}">
                <p14:modId xmlns:p14="http://schemas.microsoft.com/office/powerpoint/2010/main" val="3756448503"/>
              </p:ext>
            </p:extLst>
          </p:nvPr>
        </p:nvGraphicFramePr>
        <p:xfrm>
          <a:off x="334800" y="25272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373338669"/>
                    </a:ext>
                  </a:extLst>
                </a:gridCol>
                <a:gridCol w="2520000">
                  <a:extLst>
                    <a:ext uri="{9D8B030D-6E8A-4147-A177-3AD203B41FA5}">
                      <a16:colId xmlns:a16="http://schemas.microsoft.com/office/drawing/2014/main" val="3140528612"/>
                    </a:ext>
                  </a:extLst>
                </a:gridCol>
                <a:gridCol w="2520000">
                  <a:extLst>
                    <a:ext uri="{9D8B030D-6E8A-4147-A177-3AD203B41FA5}">
                      <a16:colId xmlns:a16="http://schemas.microsoft.com/office/drawing/2014/main" val="2568146235"/>
                    </a:ext>
                  </a:extLst>
                </a:gridCol>
              </a:tblGrid>
              <a:tr h="720000">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Il </a:t>
                      </a:r>
                      <a:r>
                        <a:rPr lang="en-GB" sz="2400" b="1" dirty="0" err="1">
                          <a:solidFill>
                            <a:srgbClr val="115076"/>
                          </a:solidFill>
                        </a:rPr>
                        <a:t>n’y</a:t>
                      </a:r>
                      <a:r>
                        <a:rPr lang="en-GB" sz="2400" b="1" dirty="0">
                          <a:solidFill>
                            <a:srgbClr val="115076"/>
                          </a:solidFill>
                        </a:rPr>
                        <a:t> a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Ce </a:t>
                      </a:r>
                      <a:r>
                        <a:rPr lang="en-GB" sz="2400" b="1" dirty="0" err="1">
                          <a:solidFill>
                            <a:srgbClr val="115076"/>
                          </a:solidFill>
                        </a:rPr>
                        <a:t>n’est</a:t>
                      </a:r>
                      <a:r>
                        <a:rPr lang="en-GB" sz="2400" b="1" dirty="0">
                          <a:solidFill>
                            <a:srgbClr val="115076"/>
                          </a:solidFill>
                        </a:rPr>
                        <a:t>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592805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37425701"/>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0687033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23212896"/>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94968291"/>
                  </a:ext>
                </a:extLst>
              </a:tr>
            </a:tbl>
          </a:graphicData>
        </a:graphic>
      </p:graphicFrame>
      <p:graphicFrame>
        <p:nvGraphicFramePr>
          <p:cNvPr id="29" name="Table 28">
            <a:extLst>
              <a:ext uri="{FF2B5EF4-FFF2-40B4-BE49-F238E27FC236}">
                <a16:creationId xmlns:a16="http://schemas.microsoft.com/office/drawing/2014/main" id="{3C0CF461-7EDD-4703-9904-9573FEBCD4DB}"/>
              </a:ext>
            </a:extLst>
          </p:cNvPr>
          <p:cNvGraphicFramePr>
            <a:graphicFrameLocks noGrp="1"/>
          </p:cNvGraphicFramePr>
          <p:nvPr>
            <p:extLst>
              <p:ext uri="{D42A27DB-BD31-4B8C-83A1-F6EECF244321}">
                <p14:modId xmlns:p14="http://schemas.microsoft.com/office/powerpoint/2010/main" val="2605848651"/>
              </p:ext>
            </p:extLst>
          </p:nvPr>
        </p:nvGraphicFramePr>
        <p:xfrm>
          <a:off x="6202800" y="25272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373338669"/>
                    </a:ext>
                  </a:extLst>
                </a:gridCol>
                <a:gridCol w="2520000">
                  <a:extLst>
                    <a:ext uri="{9D8B030D-6E8A-4147-A177-3AD203B41FA5}">
                      <a16:colId xmlns:a16="http://schemas.microsoft.com/office/drawing/2014/main" val="3140528612"/>
                    </a:ext>
                  </a:extLst>
                </a:gridCol>
                <a:gridCol w="2520000">
                  <a:extLst>
                    <a:ext uri="{9D8B030D-6E8A-4147-A177-3AD203B41FA5}">
                      <a16:colId xmlns:a16="http://schemas.microsoft.com/office/drawing/2014/main" val="2568146235"/>
                    </a:ext>
                  </a:extLst>
                </a:gridCol>
              </a:tblGrid>
              <a:tr h="720000">
                <a:tc>
                  <a:txBody>
                    <a:bodyPr/>
                    <a:lstStyle/>
                    <a:p>
                      <a:pPr algn="ctr"/>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Il </a:t>
                      </a:r>
                      <a:r>
                        <a:rPr lang="en-GB" sz="2400" b="1" dirty="0" err="1">
                          <a:solidFill>
                            <a:srgbClr val="115076"/>
                          </a:solidFill>
                        </a:rPr>
                        <a:t>n’y</a:t>
                      </a:r>
                      <a:r>
                        <a:rPr lang="en-GB" sz="2400" b="1" dirty="0">
                          <a:solidFill>
                            <a:srgbClr val="115076"/>
                          </a:solidFill>
                        </a:rPr>
                        <a:t> a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Ce </a:t>
                      </a:r>
                      <a:r>
                        <a:rPr lang="en-GB" sz="2400" b="1" dirty="0" err="1">
                          <a:solidFill>
                            <a:srgbClr val="115076"/>
                          </a:solidFill>
                        </a:rPr>
                        <a:t>n’est</a:t>
                      </a:r>
                      <a:r>
                        <a:rPr lang="en-GB" sz="2400" b="1" dirty="0">
                          <a:solidFill>
                            <a:srgbClr val="115076"/>
                          </a:solidFill>
                        </a:rPr>
                        <a:t> pas…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592805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37425701"/>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06870337"/>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23212896"/>
                  </a:ext>
                </a:extLst>
              </a:tr>
              <a:tr h="720000">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94968291"/>
                  </a:ext>
                </a:extLst>
              </a:tr>
            </a:tbl>
          </a:graphicData>
        </a:graphic>
      </p:graphicFrame>
      <p:sp>
        <p:nvSpPr>
          <p:cNvPr id="30" name="Action Button: Custom 66" descr="number 1">
            <a:hlinkClick r:id="" action="ppaction://noaction" highlightClick="1">
              <a:snd r:embed="rId3" name="1.wav"/>
            </a:hlinkClick>
            <a:extLst>
              <a:ext uri="{FF2B5EF4-FFF2-40B4-BE49-F238E27FC236}">
                <a16:creationId xmlns:a16="http://schemas.microsoft.com/office/drawing/2014/main" id="{4872CD7C-40BA-45DB-BE87-7D9CE1903A05}"/>
              </a:ext>
            </a:extLst>
          </p:cNvPr>
          <p:cNvSpPr/>
          <p:nvPr/>
        </p:nvSpPr>
        <p:spPr>
          <a:xfrm>
            <a:off x="421200" y="33516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Action Button: Custom 69" descr="number 2">
            <a:hlinkClick r:id="" action="ppaction://noaction" highlightClick="1">
              <a:snd r:embed="rId4" name="2.wav"/>
            </a:hlinkClick>
            <a:extLst>
              <a:ext uri="{FF2B5EF4-FFF2-40B4-BE49-F238E27FC236}">
                <a16:creationId xmlns:a16="http://schemas.microsoft.com/office/drawing/2014/main" id="{DA362A97-D5C8-430B-BFB8-E45FAF3947C7}"/>
              </a:ext>
            </a:extLst>
          </p:cNvPr>
          <p:cNvSpPr/>
          <p:nvPr/>
        </p:nvSpPr>
        <p:spPr>
          <a:xfrm>
            <a:off x="421200" y="40608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Action Button: Custom 72" descr="number 3">
            <a:hlinkClick r:id="" action="ppaction://noaction" highlightClick="1">
              <a:snd r:embed="rId5" name="3.wav"/>
            </a:hlinkClick>
            <a:extLst>
              <a:ext uri="{FF2B5EF4-FFF2-40B4-BE49-F238E27FC236}">
                <a16:creationId xmlns:a16="http://schemas.microsoft.com/office/drawing/2014/main" id="{92B0B0B9-AB93-4D80-B02F-54441BCCFAF1}"/>
              </a:ext>
            </a:extLst>
          </p:cNvPr>
          <p:cNvSpPr/>
          <p:nvPr/>
        </p:nvSpPr>
        <p:spPr>
          <a:xfrm>
            <a:off x="421200" y="47808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3" name="Action Button: Custom 75" descr="number 4">
            <a:hlinkClick r:id="" action="ppaction://noaction" highlightClick="1">
              <a:snd r:embed="rId6" name="4.wav"/>
            </a:hlinkClick>
            <a:extLst>
              <a:ext uri="{FF2B5EF4-FFF2-40B4-BE49-F238E27FC236}">
                <a16:creationId xmlns:a16="http://schemas.microsoft.com/office/drawing/2014/main" id="{A00B6281-8AC2-4BFD-B262-11C6ECF5ED10}"/>
              </a:ext>
            </a:extLst>
          </p:cNvPr>
          <p:cNvSpPr/>
          <p:nvPr/>
        </p:nvSpPr>
        <p:spPr>
          <a:xfrm>
            <a:off x="421200" y="54720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4" name="Action Button: Custom 66" descr="number 1">
            <a:hlinkClick r:id="" action="ppaction://noaction" highlightClick="1">
              <a:snd r:embed="rId7" name="5.wav"/>
            </a:hlinkClick>
            <a:extLst>
              <a:ext uri="{FF2B5EF4-FFF2-40B4-BE49-F238E27FC236}">
                <a16:creationId xmlns:a16="http://schemas.microsoft.com/office/drawing/2014/main" id="{8B7408D0-4920-432E-B00D-8EE82EF8CD12}"/>
              </a:ext>
            </a:extLst>
          </p:cNvPr>
          <p:cNvSpPr/>
          <p:nvPr/>
        </p:nvSpPr>
        <p:spPr>
          <a:xfrm>
            <a:off x="6300000" y="33516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Action Button: Custom 69" descr="number 2">
            <a:hlinkClick r:id="" action="ppaction://noaction" highlightClick="1">
              <a:snd r:embed="rId8" name="6.wav"/>
            </a:hlinkClick>
            <a:extLst>
              <a:ext uri="{FF2B5EF4-FFF2-40B4-BE49-F238E27FC236}">
                <a16:creationId xmlns:a16="http://schemas.microsoft.com/office/drawing/2014/main" id="{C1D2BF26-6AFF-49B0-971E-F8B12830EF46}"/>
              </a:ext>
            </a:extLst>
          </p:cNvPr>
          <p:cNvSpPr/>
          <p:nvPr/>
        </p:nvSpPr>
        <p:spPr>
          <a:xfrm>
            <a:off x="6300000" y="40608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Action Button: Custom 72" descr="number 3">
            <a:hlinkClick r:id="" action="ppaction://noaction" highlightClick="1">
              <a:snd r:embed="rId9" name="7.wav"/>
            </a:hlinkClick>
            <a:extLst>
              <a:ext uri="{FF2B5EF4-FFF2-40B4-BE49-F238E27FC236}">
                <a16:creationId xmlns:a16="http://schemas.microsoft.com/office/drawing/2014/main" id="{EF009C22-E75D-4446-830E-AFB5F9C966C3}"/>
              </a:ext>
            </a:extLst>
          </p:cNvPr>
          <p:cNvSpPr/>
          <p:nvPr/>
        </p:nvSpPr>
        <p:spPr>
          <a:xfrm>
            <a:off x="6300000" y="47808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Action Button: Custom 75" descr="number 4">
            <a:hlinkClick r:id="" action="ppaction://noaction" highlightClick="1">
              <a:snd r:embed="rId10" name="8.wav"/>
            </a:hlinkClick>
            <a:extLst>
              <a:ext uri="{FF2B5EF4-FFF2-40B4-BE49-F238E27FC236}">
                <a16:creationId xmlns:a16="http://schemas.microsoft.com/office/drawing/2014/main" id="{D7C5E624-D0A0-4AD4-8BC0-D1913C7CD363}"/>
              </a:ext>
            </a:extLst>
          </p:cNvPr>
          <p:cNvSpPr/>
          <p:nvPr/>
        </p:nvSpPr>
        <p:spPr>
          <a:xfrm>
            <a:off x="6300000" y="54720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9" name="Picture 8">
            <a:extLst>
              <a:ext uri="{FF2B5EF4-FFF2-40B4-BE49-F238E27FC236}">
                <a16:creationId xmlns:a16="http://schemas.microsoft.com/office/drawing/2014/main" id="{2D5ED980-9AEE-47E0-9D06-6AEC98B74B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6050" y="730428"/>
            <a:ext cx="1800000" cy="1800000"/>
          </a:xfrm>
          <a:prstGeom prst="rect">
            <a:avLst/>
          </a:prstGeom>
        </p:spPr>
      </p:pic>
      <p:pic>
        <p:nvPicPr>
          <p:cNvPr id="6" name="Picture 5">
            <a:extLst>
              <a:ext uri="{FF2B5EF4-FFF2-40B4-BE49-F238E27FC236}">
                <a16:creationId xmlns:a16="http://schemas.microsoft.com/office/drawing/2014/main" id="{D6639F2E-2285-4AF4-8750-6FDF5A4F2D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1574" y="3337669"/>
            <a:ext cx="518400" cy="540000"/>
          </a:xfrm>
          <a:prstGeom prst="rect">
            <a:avLst/>
          </a:prstGeom>
        </p:spPr>
      </p:pic>
      <p:pic>
        <p:nvPicPr>
          <p:cNvPr id="20" name="Picture 19">
            <a:extLst>
              <a:ext uri="{FF2B5EF4-FFF2-40B4-BE49-F238E27FC236}">
                <a16:creationId xmlns:a16="http://schemas.microsoft.com/office/drawing/2014/main" id="{F64447C4-7129-4479-BDB1-58B15CCC77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1355" y="4048812"/>
            <a:ext cx="518400" cy="540000"/>
          </a:xfrm>
          <a:prstGeom prst="rect">
            <a:avLst/>
          </a:prstGeom>
        </p:spPr>
      </p:pic>
      <p:pic>
        <p:nvPicPr>
          <p:cNvPr id="21" name="Picture 20">
            <a:extLst>
              <a:ext uri="{FF2B5EF4-FFF2-40B4-BE49-F238E27FC236}">
                <a16:creationId xmlns:a16="http://schemas.microsoft.com/office/drawing/2014/main" id="{4EFD1572-3052-451F-A899-69B4375215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81355" y="4767571"/>
            <a:ext cx="518400" cy="540000"/>
          </a:xfrm>
          <a:prstGeom prst="rect">
            <a:avLst/>
          </a:prstGeom>
        </p:spPr>
      </p:pic>
      <p:pic>
        <p:nvPicPr>
          <p:cNvPr id="23" name="Picture 22">
            <a:extLst>
              <a:ext uri="{FF2B5EF4-FFF2-40B4-BE49-F238E27FC236}">
                <a16:creationId xmlns:a16="http://schemas.microsoft.com/office/drawing/2014/main" id="{E01C27A2-050D-4B89-AA7B-9DFA826523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69524" y="3337669"/>
            <a:ext cx="518400" cy="540000"/>
          </a:xfrm>
          <a:prstGeom prst="rect">
            <a:avLst/>
          </a:prstGeom>
        </p:spPr>
      </p:pic>
      <p:pic>
        <p:nvPicPr>
          <p:cNvPr id="24" name="Picture 23">
            <a:extLst>
              <a:ext uri="{FF2B5EF4-FFF2-40B4-BE49-F238E27FC236}">
                <a16:creationId xmlns:a16="http://schemas.microsoft.com/office/drawing/2014/main" id="{25A39A9C-342C-43B5-A7FF-85A3813F9D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27243" y="4044633"/>
            <a:ext cx="518400" cy="540000"/>
          </a:xfrm>
          <a:prstGeom prst="rect">
            <a:avLst/>
          </a:prstGeom>
        </p:spPr>
      </p:pic>
      <p:pic>
        <p:nvPicPr>
          <p:cNvPr id="25" name="Picture 24">
            <a:extLst>
              <a:ext uri="{FF2B5EF4-FFF2-40B4-BE49-F238E27FC236}">
                <a16:creationId xmlns:a16="http://schemas.microsoft.com/office/drawing/2014/main" id="{A1C1279D-8542-401A-8BAE-64740DE9B7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6050" y="4767571"/>
            <a:ext cx="518400" cy="540000"/>
          </a:xfrm>
          <a:prstGeom prst="rect">
            <a:avLst/>
          </a:prstGeom>
        </p:spPr>
      </p:pic>
      <p:pic>
        <p:nvPicPr>
          <p:cNvPr id="26" name="Picture 25">
            <a:extLst>
              <a:ext uri="{FF2B5EF4-FFF2-40B4-BE49-F238E27FC236}">
                <a16:creationId xmlns:a16="http://schemas.microsoft.com/office/drawing/2014/main" id="{07466128-32F7-4C8B-9A56-0993ED3153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27243" y="5459664"/>
            <a:ext cx="518400" cy="540000"/>
          </a:xfrm>
          <a:prstGeom prst="rect">
            <a:avLst/>
          </a:prstGeom>
        </p:spPr>
      </p:pic>
      <p:sp>
        <p:nvSpPr>
          <p:cNvPr id="27" name="TextBox 26">
            <a:extLst>
              <a:ext uri="{FF2B5EF4-FFF2-40B4-BE49-F238E27FC236}">
                <a16:creationId xmlns:a16="http://schemas.microsoft.com/office/drawing/2014/main" id="{12F59556-711E-4B5B-8B7C-7598FEF1C1B6}"/>
              </a:ext>
            </a:extLst>
          </p:cNvPr>
          <p:cNvSpPr txBox="1"/>
          <p:nvPr/>
        </p:nvSpPr>
        <p:spPr>
          <a:xfrm>
            <a:off x="6339882" y="406227"/>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28" name="Picture 27" descr="background rectangle">
            <a:extLst>
              <a:ext uri="{FF2B5EF4-FFF2-40B4-BE49-F238E27FC236}">
                <a16:creationId xmlns:a16="http://schemas.microsoft.com/office/drawing/2014/main" id="{56AA7E37-B388-40F7-92AD-CBBFF91DC466}"/>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3BEA8329-3447-4A2B-9F54-2FD238C32133}"/>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À la maison</a:t>
            </a:r>
            <a:endParaRPr lang="en-GB" sz="3600" b="1" dirty="0">
              <a:solidFill>
                <a:schemeClr val="bg1"/>
              </a:solidFill>
            </a:endParaRPr>
          </a:p>
        </p:txBody>
      </p:sp>
      <p:sp>
        <p:nvSpPr>
          <p:cNvPr id="39" name="Rounded Rectangle 46">
            <a:extLst>
              <a:ext uri="{FF2B5EF4-FFF2-40B4-BE49-F238E27FC236}">
                <a16:creationId xmlns:a16="http://schemas.microsoft.com/office/drawing/2014/main" id="{808BAAF1-D1DE-4DB1-87BB-DB1B14B9FE4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03F9199-E607-46FC-B4B4-717AB40269E4}"/>
              </a:ext>
            </a:extLst>
          </p:cNvPr>
          <p:cNvSpPr txBox="1"/>
          <p:nvPr/>
        </p:nvSpPr>
        <p:spPr>
          <a:xfrm>
            <a:off x="188942" y="1368097"/>
            <a:ext cx="89627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étudie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salle. Elle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pas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contente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coche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n’y</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n’est</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pas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41" name="Picture 40">
            <a:extLst>
              <a:ext uri="{FF2B5EF4-FFF2-40B4-BE49-F238E27FC236}">
                <a16:creationId xmlns:a16="http://schemas.microsoft.com/office/drawing/2014/main" id="{EA22D24B-63BF-427D-87AC-6716DF82D8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1574" y="5459664"/>
            <a:ext cx="518400" cy="540000"/>
          </a:xfrm>
          <a:prstGeom prst="rect">
            <a:avLst/>
          </a:prstGeom>
        </p:spPr>
      </p:pic>
    </p:spTree>
    <p:extLst>
      <p:ext uri="{BB962C8B-B14F-4D97-AF65-F5344CB8AC3E}">
        <p14:creationId xmlns:p14="http://schemas.microsoft.com/office/powerpoint/2010/main" val="367443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6" name="TextBox 5">
            <a:extLst>
              <a:ext uri="{FF2B5EF4-FFF2-40B4-BE49-F238E27FC236}">
                <a16:creationId xmlns:a16="http://schemas.microsoft.com/office/drawing/2014/main" id="{5EE9EBCF-BAEF-4320-932C-9CCF57B2EA2C}"/>
              </a:ext>
            </a:extLst>
          </p:cNvPr>
          <p:cNvSpPr txBox="1"/>
          <p:nvPr/>
        </p:nvSpPr>
        <p:spPr>
          <a:xfrm>
            <a:off x="188942" y="1191062"/>
            <a:ext cx="1128065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Aujourd’hui</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n’est</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pas un jour normal pour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les phrases avec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ne…pas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10" name="Table 9">
            <a:extLst>
              <a:ext uri="{FF2B5EF4-FFF2-40B4-BE49-F238E27FC236}">
                <a16:creationId xmlns:a16="http://schemas.microsoft.com/office/drawing/2014/main" id="{CC7A73A2-F362-4566-A84D-6B99F35C0CCE}"/>
              </a:ext>
            </a:extLst>
          </p:cNvPr>
          <p:cNvGraphicFramePr>
            <a:graphicFrameLocks noGrp="1"/>
          </p:cNvGraphicFramePr>
          <p:nvPr/>
        </p:nvGraphicFramePr>
        <p:xfrm>
          <a:off x="188942" y="1784936"/>
          <a:ext cx="7200000" cy="44196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4266423619"/>
                    </a:ext>
                  </a:extLst>
                </a:gridCol>
                <a:gridCol w="2880000">
                  <a:extLst>
                    <a:ext uri="{9D8B030D-6E8A-4147-A177-3AD203B41FA5}">
                      <a16:colId xmlns:a16="http://schemas.microsoft.com/office/drawing/2014/main" val="1614686020"/>
                    </a:ext>
                  </a:extLst>
                </a:gridCol>
                <a:gridCol w="3600000">
                  <a:extLst>
                    <a:ext uri="{9D8B030D-6E8A-4147-A177-3AD203B41FA5}">
                      <a16:colId xmlns:a16="http://schemas.microsoft.com/office/drawing/2014/main" val="1082393401"/>
                    </a:ext>
                  </a:extLst>
                </a:gridCol>
              </a:tblGrid>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400" dirty="0" err="1">
                          <a:solidFill>
                            <a:srgbClr val="115076"/>
                          </a:solidFill>
                          <a:latin typeface="Ink Free" panose="03080402000500000000" pitchFamily="66" charset="0"/>
                        </a:rPr>
                        <a:t>Normalement</a:t>
                      </a:r>
                      <a:r>
                        <a:rPr lang="en-GB" sz="2400" dirty="0">
                          <a:solidFill>
                            <a:srgbClr val="115076"/>
                          </a:solidFill>
                          <a:latin typeface="Ink Free" panose="03080402000500000000" pitchFamily="66" charset="0"/>
                        </a:rPr>
                        <a:t>…</a:t>
                      </a:r>
                    </a:p>
                  </a:txBody>
                  <a:tcPr anchor="ctr"/>
                </a:tc>
                <a:tc>
                  <a:txBody>
                    <a:bodyPr/>
                    <a:lstStyle/>
                    <a:p>
                      <a:r>
                        <a:rPr lang="en-GB" sz="2400" dirty="0" err="1">
                          <a:solidFill>
                            <a:srgbClr val="115076"/>
                          </a:solidFill>
                          <a:latin typeface="Ink Free" panose="03080402000500000000" pitchFamily="66" charset="0"/>
                        </a:rPr>
                        <a:t>Aujourd’hui</a:t>
                      </a:r>
                      <a:r>
                        <a:rPr lang="en-GB" sz="2400" dirty="0">
                          <a:solidFill>
                            <a:srgbClr val="115076"/>
                          </a:solidFill>
                          <a:latin typeface="Ink Free" panose="03080402000500000000" pitchFamily="66" charset="0"/>
                        </a:rPr>
                        <a:t>…</a:t>
                      </a:r>
                    </a:p>
                  </a:txBody>
                  <a:tcPr anchor="ctr"/>
                </a:tc>
                <a:extLst>
                  <a:ext uri="{0D108BD9-81ED-4DB2-BD59-A6C34878D82A}">
                    <a16:rowId xmlns:a16="http://schemas.microsoft.com/office/drawing/2014/main" val="1059833091"/>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a:solidFill>
                            <a:srgbClr val="115076"/>
                          </a:solidFill>
                          <a:latin typeface="Ink Free" panose="03080402000500000000" pitchFamily="66" charset="0"/>
                        </a:rPr>
                        <a:t>Je </a:t>
                      </a:r>
                      <a:r>
                        <a:rPr lang="en-GB" sz="2000" dirty="0" err="1">
                          <a:solidFill>
                            <a:srgbClr val="115076"/>
                          </a:solidFill>
                          <a:latin typeface="Ink Free" panose="03080402000500000000" pitchFamily="66" charset="0"/>
                        </a:rPr>
                        <a:t>suis</a:t>
                      </a:r>
                      <a:r>
                        <a:rPr lang="en-GB" sz="2000" dirty="0">
                          <a:solidFill>
                            <a:srgbClr val="115076"/>
                          </a:solidFill>
                          <a:latin typeface="Ink Free" panose="03080402000500000000" pitchFamily="66" charset="0"/>
                        </a:rPr>
                        <a:t> </a:t>
                      </a:r>
                      <a:r>
                        <a:rPr lang="en-GB" sz="2000" dirty="0" err="1">
                          <a:solidFill>
                            <a:srgbClr val="115076"/>
                          </a:solidFill>
                          <a:latin typeface="Ink Free" panose="03080402000500000000" pitchFamily="66" charset="0"/>
                        </a:rPr>
                        <a:t>une</a:t>
                      </a:r>
                      <a:r>
                        <a:rPr lang="en-GB" sz="2000" dirty="0">
                          <a:solidFill>
                            <a:srgbClr val="115076"/>
                          </a:solidFill>
                          <a:latin typeface="Ink Free" panose="03080402000500000000" pitchFamily="66" charset="0"/>
                        </a:rPr>
                        <a:t> </a:t>
                      </a:r>
                      <a:r>
                        <a:rPr lang="en-GB" sz="2000" dirty="0" err="1">
                          <a:solidFill>
                            <a:srgbClr val="115076"/>
                          </a:solidFill>
                          <a:latin typeface="Ink Free" panose="03080402000500000000" pitchFamily="66" charset="0"/>
                        </a:rPr>
                        <a:t>fille</a:t>
                      </a:r>
                      <a:r>
                        <a:rPr lang="en-GB" sz="2000" dirty="0">
                          <a:solidFill>
                            <a:srgbClr val="115076"/>
                          </a:solidFill>
                          <a:latin typeface="Ink Free" panose="03080402000500000000" pitchFamily="66" charset="0"/>
                        </a:rPr>
                        <a:t> active.</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804750702"/>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err="1">
                          <a:solidFill>
                            <a:srgbClr val="115076"/>
                          </a:solidFill>
                          <a:latin typeface="Ink Free" panose="03080402000500000000" pitchFamily="66" charset="0"/>
                        </a:rPr>
                        <a:t>J’ai</a:t>
                      </a:r>
                      <a:r>
                        <a:rPr lang="en-GB" sz="2000" dirty="0">
                          <a:solidFill>
                            <a:srgbClr val="115076"/>
                          </a:solidFill>
                          <a:latin typeface="Ink Free" panose="03080402000500000000" pitchFamily="66" charset="0"/>
                        </a:rPr>
                        <a:t> </a:t>
                      </a:r>
                      <a:r>
                        <a:rPr lang="en-GB" sz="2000" dirty="0" err="1">
                          <a:solidFill>
                            <a:srgbClr val="115076"/>
                          </a:solidFill>
                          <a:latin typeface="Ink Free" panose="03080402000500000000" pitchFamily="66" charset="0"/>
                        </a:rPr>
                        <a:t>une</a:t>
                      </a:r>
                      <a:r>
                        <a:rPr lang="en-GB" sz="2000" dirty="0">
                          <a:solidFill>
                            <a:srgbClr val="115076"/>
                          </a:solidFill>
                          <a:latin typeface="Ink Free" panose="03080402000500000000" pitchFamily="66" charset="0"/>
                        </a:rPr>
                        <a:t> </a:t>
                      </a:r>
                      <a:r>
                        <a:rPr lang="en-GB" sz="2000" dirty="0" err="1">
                          <a:solidFill>
                            <a:srgbClr val="115076"/>
                          </a:solidFill>
                          <a:latin typeface="Ink Free" panose="03080402000500000000" pitchFamily="66" charset="0"/>
                        </a:rPr>
                        <a:t>professeure</a:t>
                      </a:r>
                      <a:r>
                        <a:rPr lang="en-GB" sz="2000" dirty="0">
                          <a:solidFill>
                            <a:srgbClr val="115076"/>
                          </a:solidFill>
                          <a:latin typeface="Ink Free" panose="03080402000500000000" pitchFamily="66" charset="0"/>
                        </a:rPr>
                        <a:t>.</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2374784738"/>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a:solidFill>
                            <a:srgbClr val="115076"/>
                          </a:solidFill>
                          <a:latin typeface="Ink Free" panose="03080402000500000000" pitchFamily="66" charset="0"/>
                        </a:rPr>
                        <a:t>Je </a:t>
                      </a:r>
                      <a:r>
                        <a:rPr lang="en-GB" sz="2000" dirty="0" err="1">
                          <a:solidFill>
                            <a:srgbClr val="115076"/>
                          </a:solidFill>
                          <a:latin typeface="Ink Free" panose="03080402000500000000" pitchFamily="66" charset="0"/>
                        </a:rPr>
                        <a:t>fais</a:t>
                      </a:r>
                      <a:r>
                        <a:rPr lang="en-GB" sz="2000" dirty="0">
                          <a:solidFill>
                            <a:srgbClr val="115076"/>
                          </a:solidFill>
                          <a:latin typeface="Ink Free" panose="03080402000500000000" pitchFamily="66" charset="0"/>
                        </a:rPr>
                        <a:t> des </a:t>
                      </a:r>
                      <a:r>
                        <a:rPr lang="en-GB" sz="2000" dirty="0" err="1">
                          <a:solidFill>
                            <a:srgbClr val="115076"/>
                          </a:solidFill>
                          <a:latin typeface="Ink Free" panose="03080402000500000000" pitchFamily="66" charset="0"/>
                        </a:rPr>
                        <a:t>exercices</a:t>
                      </a:r>
                      <a:r>
                        <a:rPr lang="en-GB" sz="2000" dirty="0">
                          <a:solidFill>
                            <a:srgbClr val="115076"/>
                          </a:solidFill>
                          <a:latin typeface="Ink Free" panose="03080402000500000000" pitchFamily="66" charset="0"/>
                        </a:rPr>
                        <a:t>.</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3972089458"/>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a:solidFill>
                            <a:srgbClr val="115076"/>
                          </a:solidFill>
                          <a:latin typeface="Ink Free" panose="03080402000500000000" pitchFamily="66" charset="0"/>
                        </a:rPr>
                        <a:t>Je </a:t>
                      </a:r>
                      <a:r>
                        <a:rPr lang="en-GB" sz="2000" dirty="0" err="1">
                          <a:solidFill>
                            <a:srgbClr val="115076"/>
                          </a:solidFill>
                          <a:latin typeface="Ink Free" panose="03080402000500000000" pitchFamily="66" charset="0"/>
                        </a:rPr>
                        <a:t>donne</a:t>
                      </a:r>
                      <a:r>
                        <a:rPr lang="en-GB" sz="2000" dirty="0">
                          <a:solidFill>
                            <a:srgbClr val="115076"/>
                          </a:solidFill>
                          <a:latin typeface="Ink Free" panose="03080402000500000000" pitchFamily="66" charset="0"/>
                        </a:rPr>
                        <a:t> des </a:t>
                      </a:r>
                      <a:r>
                        <a:rPr lang="en-GB" sz="2000" dirty="0" err="1">
                          <a:solidFill>
                            <a:srgbClr val="115076"/>
                          </a:solidFill>
                          <a:latin typeface="Ink Free" panose="03080402000500000000" pitchFamily="66" charset="0"/>
                        </a:rPr>
                        <a:t>réponses</a:t>
                      </a:r>
                      <a:r>
                        <a:rPr lang="en-GB" sz="2000" dirty="0">
                          <a:solidFill>
                            <a:srgbClr val="115076"/>
                          </a:solidFill>
                          <a:latin typeface="Ink Free" panose="03080402000500000000" pitchFamily="66" charset="0"/>
                        </a:rPr>
                        <a:t>.</a:t>
                      </a:r>
                    </a:p>
                  </a:txBody>
                  <a:tcPr anchor="ctr"/>
                </a:tc>
                <a:tc>
                  <a:txBody>
                    <a:bodyPr/>
                    <a:lstStyle/>
                    <a:p>
                      <a:endParaRPr lang="en-GB" sz="2000">
                        <a:solidFill>
                          <a:srgbClr val="115076"/>
                        </a:solidFill>
                        <a:latin typeface="Ink Free" panose="03080402000500000000" pitchFamily="66" charset="0"/>
                      </a:endParaRPr>
                    </a:p>
                  </a:txBody>
                  <a:tcPr anchor="ctr"/>
                </a:tc>
                <a:extLst>
                  <a:ext uri="{0D108BD9-81ED-4DB2-BD59-A6C34878D82A}">
                    <a16:rowId xmlns:a16="http://schemas.microsoft.com/office/drawing/2014/main" val="2693901428"/>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a:solidFill>
                            <a:srgbClr val="115076"/>
                          </a:solidFill>
                          <a:latin typeface="Ink Free" panose="03080402000500000000" pitchFamily="66" charset="0"/>
                        </a:rPr>
                        <a:t>Je </a:t>
                      </a:r>
                      <a:r>
                        <a:rPr lang="en-GB" sz="2000" dirty="0" err="1">
                          <a:solidFill>
                            <a:srgbClr val="115076"/>
                          </a:solidFill>
                          <a:latin typeface="Ink Free" panose="03080402000500000000" pitchFamily="66" charset="0"/>
                        </a:rPr>
                        <a:t>trouve</a:t>
                      </a:r>
                      <a:r>
                        <a:rPr lang="en-GB" sz="2000" dirty="0">
                          <a:solidFill>
                            <a:srgbClr val="115076"/>
                          </a:solidFill>
                          <a:latin typeface="Ink Free" panose="03080402000500000000" pitchFamily="66" charset="0"/>
                        </a:rPr>
                        <a:t> des solutions.</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429122172"/>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a:solidFill>
                            <a:srgbClr val="115076"/>
                          </a:solidFill>
                          <a:latin typeface="Ink Free" panose="03080402000500000000" pitchFamily="66" charset="0"/>
                        </a:rPr>
                        <a:t>Je </a:t>
                      </a:r>
                      <a:r>
                        <a:rPr lang="en-GB" sz="2000" dirty="0" err="1">
                          <a:solidFill>
                            <a:srgbClr val="115076"/>
                          </a:solidFill>
                          <a:latin typeface="Ink Free" panose="03080402000500000000" pitchFamily="66" charset="0"/>
                        </a:rPr>
                        <a:t>demande</a:t>
                      </a:r>
                      <a:r>
                        <a:rPr lang="en-GB" sz="2000" dirty="0">
                          <a:solidFill>
                            <a:srgbClr val="115076"/>
                          </a:solidFill>
                          <a:latin typeface="Ink Free" panose="03080402000500000000" pitchFamily="66" charset="0"/>
                        </a:rPr>
                        <a:t> un example.</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983496983"/>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err="1">
                          <a:solidFill>
                            <a:srgbClr val="115076"/>
                          </a:solidFill>
                          <a:latin typeface="Ink Free" panose="03080402000500000000" pitchFamily="66" charset="0"/>
                        </a:rPr>
                        <a:t>J’étudie</a:t>
                      </a:r>
                      <a:r>
                        <a:rPr lang="en-GB" sz="2000" dirty="0">
                          <a:solidFill>
                            <a:srgbClr val="115076"/>
                          </a:solidFill>
                          <a:latin typeface="Ink Free" panose="03080402000500000000" pitchFamily="66" charset="0"/>
                        </a:rPr>
                        <a:t> la matière.</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1532545833"/>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err="1">
                          <a:solidFill>
                            <a:srgbClr val="115076"/>
                          </a:solidFill>
                          <a:latin typeface="Ink Free" panose="03080402000500000000" pitchFamily="66" charset="0"/>
                        </a:rPr>
                        <a:t>J’apprends</a:t>
                      </a:r>
                      <a:r>
                        <a:rPr lang="en-GB" sz="2000" dirty="0">
                          <a:solidFill>
                            <a:srgbClr val="115076"/>
                          </a:solidFill>
                          <a:latin typeface="Ink Free" panose="03080402000500000000" pitchFamily="66" charset="0"/>
                        </a:rPr>
                        <a:t> </a:t>
                      </a:r>
                      <a:r>
                        <a:rPr lang="en-GB" sz="2000" dirty="0" err="1">
                          <a:solidFill>
                            <a:srgbClr val="115076"/>
                          </a:solidFill>
                          <a:latin typeface="Ink Free" panose="03080402000500000000" pitchFamily="66" charset="0"/>
                        </a:rPr>
                        <a:t>une</a:t>
                      </a:r>
                      <a:r>
                        <a:rPr lang="en-GB" sz="2000" dirty="0">
                          <a:solidFill>
                            <a:srgbClr val="115076"/>
                          </a:solidFill>
                          <a:latin typeface="Ink Free" panose="03080402000500000000" pitchFamily="66" charset="0"/>
                        </a:rPr>
                        <a:t> langue.</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412917707"/>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a:solidFill>
                            <a:srgbClr val="115076"/>
                          </a:solidFill>
                          <a:latin typeface="Ink Free" panose="03080402000500000000" pitchFamily="66" charset="0"/>
                        </a:rPr>
                        <a:t>Je </a:t>
                      </a:r>
                      <a:r>
                        <a:rPr lang="en-GB" sz="2000" dirty="0" err="1">
                          <a:solidFill>
                            <a:srgbClr val="115076"/>
                          </a:solidFill>
                          <a:latin typeface="Ink Free" panose="03080402000500000000" pitchFamily="66" charset="0"/>
                        </a:rPr>
                        <a:t>comprends</a:t>
                      </a:r>
                      <a:r>
                        <a:rPr lang="en-GB" sz="2000" dirty="0">
                          <a:solidFill>
                            <a:srgbClr val="115076"/>
                          </a:solidFill>
                          <a:latin typeface="Ink Free" panose="03080402000500000000" pitchFamily="66" charset="0"/>
                        </a:rPr>
                        <a:t> les mots. </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1894338418"/>
                  </a:ext>
                </a:extLst>
              </a:tr>
              <a:tr h="370840">
                <a:tc>
                  <a:txBody>
                    <a:bodyPr/>
                    <a:lstStyle/>
                    <a:p>
                      <a:endParaRPr lang="en-GB" sz="2000" dirty="0">
                        <a:solidFill>
                          <a:srgbClr val="115076"/>
                        </a:solidFill>
                        <a:latin typeface="Ink Free" panose="03080402000500000000" pitchFamily="66" charset="0"/>
                      </a:endParaRPr>
                    </a:p>
                  </a:txBody>
                  <a:tcPr anchor="ctr"/>
                </a:tc>
                <a:tc>
                  <a:txBody>
                    <a:bodyPr/>
                    <a:lstStyle/>
                    <a:p>
                      <a:r>
                        <a:rPr lang="en-GB" sz="2000" dirty="0">
                          <a:solidFill>
                            <a:srgbClr val="115076"/>
                          </a:solidFill>
                          <a:latin typeface="Ink Free" panose="03080402000500000000" pitchFamily="66" charset="0"/>
                        </a:rPr>
                        <a:t>Je dis des phrases.</a:t>
                      </a:r>
                    </a:p>
                  </a:txBody>
                  <a:tcPr anchor="ctr"/>
                </a:tc>
                <a:tc>
                  <a:txBody>
                    <a:bodyPr/>
                    <a:lstStyle/>
                    <a:p>
                      <a:endParaRPr lang="en-GB" sz="2000" dirty="0">
                        <a:solidFill>
                          <a:srgbClr val="115076"/>
                        </a:solidFill>
                        <a:latin typeface="Ink Free" panose="03080402000500000000" pitchFamily="66" charset="0"/>
                      </a:endParaRPr>
                    </a:p>
                  </a:txBody>
                  <a:tcPr anchor="ctr"/>
                </a:tc>
                <a:extLst>
                  <a:ext uri="{0D108BD9-81ED-4DB2-BD59-A6C34878D82A}">
                    <a16:rowId xmlns:a16="http://schemas.microsoft.com/office/drawing/2014/main" val="2380286785"/>
                  </a:ext>
                </a:extLst>
              </a:tr>
            </a:tbl>
          </a:graphicData>
        </a:graphic>
      </p:graphicFrame>
      <p:sp>
        <p:nvSpPr>
          <p:cNvPr id="13" name="TextBox 12">
            <a:extLst>
              <a:ext uri="{FF2B5EF4-FFF2-40B4-BE49-F238E27FC236}">
                <a16:creationId xmlns:a16="http://schemas.microsoft.com/office/drawing/2014/main" id="{E13C7B3C-9D35-438C-89D1-8ABA606C3E69}"/>
              </a:ext>
            </a:extLst>
          </p:cNvPr>
          <p:cNvSpPr txBox="1"/>
          <p:nvPr/>
        </p:nvSpPr>
        <p:spPr>
          <a:xfrm>
            <a:off x="3775142" y="2254630"/>
            <a:ext cx="34018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ne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suis</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une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fille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active.</a:t>
            </a:r>
          </a:p>
        </p:txBody>
      </p:sp>
      <p:sp>
        <p:nvSpPr>
          <p:cNvPr id="46" name="TextBox 45">
            <a:extLst>
              <a:ext uri="{FF2B5EF4-FFF2-40B4-BE49-F238E27FC236}">
                <a16:creationId xmlns:a16="http://schemas.microsoft.com/office/drawing/2014/main" id="{15931FD6-C4EE-4DAB-9AB5-27E97F63AD7B}"/>
              </a:ext>
            </a:extLst>
          </p:cNvPr>
          <p:cNvSpPr txBox="1"/>
          <p:nvPr/>
        </p:nvSpPr>
        <p:spPr>
          <a:xfrm>
            <a:off x="3775141" y="2649359"/>
            <a:ext cx="30684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n’ai</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de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professeure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a:t>
            </a:r>
          </a:p>
        </p:txBody>
      </p:sp>
      <p:sp>
        <p:nvSpPr>
          <p:cNvPr id="48" name="TextBox 47">
            <a:extLst>
              <a:ext uri="{FF2B5EF4-FFF2-40B4-BE49-F238E27FC236}">
                <a16:creationId xmlns:a16="http://schemas.microsoft.com/office/drawing/2014/main" id="{D50331C7-F974-4713-8E7A-4114ABAE861B}"/>
              </a:ext>
            </a:extLst>
          </p:cNvPr>
          <p:cNvSpPr txBox="1"/>
          <p:nvPr/>
        </p:nvSpPr>
        <p:spPr>
          <a:xfrm>
            <a:off x="3775141" y="3025038"/>
            <a:ext cx="29370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ne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fais</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d’exercices</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a:t>
            </a:r>
          </a:p>
        </p:txBody>
      </p:sp>
      <p:sp>
        <p:nvSpPr>
          <p:cNvPr id="49" name="TextBox 48">
            <a:extLst>
              <a:ext uri="{FF2B5EF4-FFF2-40B4-BE49-F238E27FC236}">
                <a16:creationId xmlns:a16="http://schemas.microsoft.com/office/drawing/2014/main" id="{256BDD5F-4D1C-43A3-9BC9-05AE3921DB68}"/>
              </a:ext>
            </a:extLst>
          </p:cNvPr>
          <p:cNvSpPr txBox="1"/>
          <p:nvPr/>
        </p:nvSpPr>
        <p:spPr>
          <a:xfrm>
            <a:off x="3798928" y="3425219"/>
            <a:ext cx="32544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ne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donne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de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réponses</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a:t>
            </a:r>
          </a:p>
        </p:txBody>
      </p:sp>
      <p:sp>
        <p:nvSpPr>
          <p:cNvPr id="50" name="TextBox 49">
            <a:extLst>
              <a:ext uri="{FF2B5EF4-FFF2-40B4-BE49-F238E27FC236}">
                <a16:creationId xmlns:a16="http://schemas.microsoft.com/office/drawing/2014/main" id="{22825385-6CCE-48D7-A1D2-E6FA54530C8A}"/>
              </a:ext>
            </a:extLst>
          </p:cNvPr>
          <p:cNvSpPr txBox="1"/>
          <p:nvPr/>
        </p:nvSpPr>
        <p:spPr>
          <a:xfrm>
            <a:off x="3794192" y="3829956"/>
            <a:ext cx="33890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ne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trouve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de solutions.</a:t>
            </a:r>
          </a:p>
        </p:txBody>
      </p:sp>
      <p:sp>
        <p:nvSpPr>
          <p:cNvPr id="51" name="TextBox 50">
            <a:extLst>
              <a:ext uri="{FF2B5EF4-FFF2-40B4-BE49-F238E27FC236}">
                <a16:creationId xmlns:a16="http://schemas.microsoft.com/office/drawing/2014/main" id="{737AFD68-A2EC-4A20-88D7-688049313963}"/>
              </a:ext>
            </a:extLst>
          </p:cNvPr>
          <p:cNvSpPr txBox="1"/>
          <p:nvPr/>
        </p:nvSpPr>
        <p:spPr>
          <a:xfrm>
            <a:off x="3775141" y="4235287"/>
            <a:ext cx="33634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ne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demande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d’exemple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a:t>
            </a:r>
          </a:p>
        </p:txBody>
      </p:sp>
      <p:sp>
        <p:nvSpPr>
          <p:cNvPr id="52" name="TextBox 51">
            <a:extLst>
              <a:ext uri="{FF2B5EF4-FFF2-40B4-BE49-F238E27FC236}">
                <a16:creationId xmlns:a16="http://schemas.microsoft.com/office/drawing/2014/main" id="{ED136FAC-3DCB-46CE-95FC-C0B31DD4C427}"/>
              </a:ext>
            </a:extLst>
          </p:cNvPr>
          <p:cNvSpPr txBox="1"/>
          <p:nvPr/>
        </p:nvSpPr>
        <p:spPr>
          <a:xfrm>
            <a:off x="3774954" y="4617136"/>
            <a:ext cx="31886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n’étudie</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la matière.</a:t>
            </a:r>
          </a:p>
        </p:txBody>
      </p:sp>
      <p:sp>
        <p:nvSpPr>
          <p:cNvPr id="53" name="TextBox 52">
            <a:extLst>
              <a:ext uri="{FF2B5EF4-FFF2-40B4-BE49-F238E27FC236}">
                <a16:creationId xmlns:a16="http://schemas.microsoft.com/office/drawing/2014/main" id="{F585A78D-6D9D-4FA5-B5BF-B8BCE6F5A26A}"/>
              </a:ext>
            </a:extLst>
          </p:cNvPr>
          <p:cNvSpPr txBox="1"/>
          <p:nvPr/>
        </p:nvSpPr>
        <p:spPr>
          <a:xfrm>
            <a:off x="3794192" y="5017246"/>
            <a:ext cx="32768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n’apprends</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de langue.</a:t>
            </a:r>
          </a:p>
        </p:txBody>
      </p:sp>
      <p:sp>
        <p:nvSpPr>
          <p:cNvPr id="54" name="TextBox 53">
            <a:extLst>
              <a:ext uri="{FF2B5EF4-FFF2-40B4-BE49-F238E27FC236}">
                <a16:creationId xmlns:a16="http://schemas.microsoft.com/office/drawing/2014/main" id="{BB2B0A06-17E4-4F2B-9710-4B12CF659E27}"/>
              </a:ext>
            </a:extLst>
          </p:cNvPr>
          <p:cNvSpPr txBox="1"/>
          <p:nvPr/>
        </p:nvSpPr>
        <p:spPr>
          <a:xfrm>
            <a:off x="3774954" y="5417356"/>
            <a:ext cx="3429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ne </a:t>
            </a:r>
            <a:r>
              <a:rPr kumimoji="0" lang="en-GB" sz="20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comprends</a:t>
            </a: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 pas les mots.</a:t>
            </a:r>
          </a:p>
        </p:txBody>
      </p:sp>
      <p:sp>
        <p:nvSpPr>
          <p:cNvPr id="55" name="TextBox 54">
            <a:extLst>
              <a:ext uri="{FF2B5EF4-FFF2-40B4-BE49-F238E27FC236}">
                <a16:creationId xmlns:a16="http://schemas.microsoft.com/office/drawing/2014/main" id="{8E23E70B-802A-4786-8B1A-3724073B49BD}"/>
              </a:ext>
            </a:extLst>
          </p:cNvPr>
          <p:cNvSpPr txBox="1"/>
          <p:nvPr/>
        </p:nvSpPr>
        <p:spPr>
          <a:xfrm>
            <a:off x="3775142" y="5797733"/>
            <a:ext cx="28921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Je ne dis pas de phrases.</a:t>
            </a:r>
          </a:p>
        </p:txBody>
      </p:sp>
      <p:sp>
        <p:nvSpPr>
          <p:cNvPr id="56" name="TextBox 55">
            <a:extLst>
              <a:ext uri="{FF2B5EF4-FFF2-40B4-BE49-F238E27FC236}">
                <a16:creationId xmlns:a16="http://schemas.microsoft.com/office/drawing/2014/main" id="{9017DD32-CB1F-410F-9597-8C0D55FBB8DD}"/>
              </a:ext>
            </a:extLst>
          </p:cNvPr>
          <p:cNvSpPr txBox="1"/>
          <p:nvPr/>
        </p:nvSpPr>
        <p:spPr>
          <a:xfrm>
            <a:off x="277613" y="2273233"/>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57" name="TextBox 56">
            <a:extLst>
              <a:ext uri="{FF2B5EF4-FFF2-40B4-BE49-F238E27FC236}">
                <a16:creationId xmlns:a16="http://schemas.microsoft.com/office/drawing/2014/main" id="{6C1ECB74-3CD6-4207-A080-2C768D1AE721}"/>
              </a:ext>
            </a:extLst>
          </p:cNvPr>
          <p:cNvSpPr txBox="1"/>
          <p:nvPr/>
        </p:nvSpPr>
        <p:spPr>
          <a:xfrm>
            <a:off x="277613" y="2665038"/>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58" name="TextBox 57">
            <a:extLst>
              <a:ext uri="{FF2B5EF4-FFF2-40B4-BE49-F238E27FC236}">
                <a16:creationId xmlns:a16="http://schemas.microsoft.com/office/drawing/2014/main" id="{987E1096-66A9-4A54-9349-EC2A55CDC8A4}"/>
              </a:ext>
            </a:extLst>
          </p:cNvPr>
          <p:cNvSpPr txBox="1"/>
          <p:nvPr/>
        </p:nvSpPr>
        <p:spPr>
          <a:xfrm>
            <a:off x="277613" y="3052818"/>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9" name="TextBox 58">
            <a:extLst>
              <a:ext uri="{FF2B5EF4-FFF2-40B4-BE49-F238E27FC236}">
                <a16:creationId xmlns:a16="http://schemas.microsoft.com/office/drawing/2014/main" id="{E0E42B86-A8E9-4F6F-AF90-B6AF7B21DF81}"/>
              </a:ext>
            </a:extLst>
          </p:cNvPr>
          <p:cNvSpPr txBox="1"/>
          <p:nvPr/>
        </p:nvSpPr>
        <p:spPr>
          <a:xfrm>
            <a:off x="277613" y="3454722"/>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60" name="TextBox 59">
            <a:extLst>
              <a:ext uri="{FF2B5EF4-FFF2-40B4-BE49-F238E27FC236}">
                <a16:creationId xmlns:a16="http://schemas.microsoft.com/office/drawing/2014/main" id="{1A1E3786-4BD3-4677-AC01-A93B862BA70A}"/>
              </a:ext>
            </a:extLst>
          </p:cNvPr>
          <p:cNvSpPr txBox="1"/>
          <p:nvPr/>
        </p:nvSpPr>
        <p:spPr>
          <a:xfrm>
            <a:off x="277613" y="3841792"/>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1" name="TextBox 60">
            <a:extLst>
              <a:ext uri="{FF2B5EF4-FFF2-40B4-BE49-F238E27FC236}">
                <a16:creationId xmlns:a16="http://schemas.microsoft.com/office/drawing/2014/main" id="{7A510080-4F6C-4BBF-B76A-0869B50C972F}"/>
              </a:ext>
            </a:extLst>
          </p:cNvPr>
          <p:cNvSpPr txBox="1"/>
          <p:nvPr/>
        </p:nvSpPr>
        <p:spPr>
          <a:xfrm>
            <a:off x="277613" y="4228862"/>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62" name="TextBox 61">
            <a:extLst>
              <a:ext uri="{FF2B5EF4-FFF2-40B4-BE49-F238E27FC236}">
                <a16:creationId xmlns:a16="http://schemas.microsoft.com/office/drawing/2014/main" id="{C97650B5-9748-46B7-AA5E-090DD37600CD}"/>
              </a:ext>
            </a:extLst>
          </p:cNvPr>
          <p:cNvSpPr txBox="1"/>
          <p:nvPr/>
        </p:nvSpPr>
        <p:spPr>
          <a:xfrm>
            <a:off x="277613" y="4635397"/>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63" name="TextBox 62">
            <a:extLst>
              <a:ext uri="{FF2B5EF4-FFF2-40B4-BE49-F238E27FC236}">
                <a16:creationId xmlns:a16="http://schemas.microsoft.com/office/drawing/2014/main" id="{7F529118-6350-49D7-9312-B578E2E4B0DE}"/>
              </a:ext>
            </a:extLst>
          </p:cNvPr>
          <p:cNvSpPr txBox="1"/>
          <p:nvPr/>
        </p:nvSpPr>
        <p:spPr>
          <a:xfrm>
            <a:off x="277613" y="5037301"/>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64" name="TextBox 63">
            <a:extLst>
              <a:ext uri="{FF2B5EF4-FFF2-40B4-BE49-F238E27FC236}">
                <a16:creationId xmlns:a16="http://schemas.microsoft.com/office/drawing/2014/main" id="{F8E52CD6-3068-421D-831B-DF0544384419}"/>
              </a:ext>
            </a:extLst>
          </p:cNvPr>
          <p:cNvSpPr txBox="1"/>
          <p:nvPr/>
        </p:nvSpPr>
        <p:spPr>
          <a:xfrm>
            <a:off x="277613" y="5437411"/>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sp>
        <p:nvSpPr>
          <p:cNvPr id="65" name="TextBox 64">
            <a:extLst>
              <a:ext uri="{FF2B5EF4-FFF2-40B4-BE49-F238E27FC236}">
                <a16:creationId xmlns:a16="http://schemas.microsoft.com/office/drawing/2014/main" id="{56A8CCB1-C9E4-45BB-AEBF-CE5F030EAFD0}"/>
              </a:ext>
            </a:extLst>
          </p:cNvPr>
          <p:cNvSpPr txBox="1"/>
          <p:nvPr/>
        </p:nvSpPr>
        <p:spPr>
          <a:xfrm>
            <a:off x="277613" y="5817466"/>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pic>
        <p:nvPicPr>
          <p:cNvPr id="15" name="Picture 14">
            <a:extLst>
              <a:ext uri="{FF2B5EF4-FFF2-40B4-BE49-F238E27FC236}">
                <a16:creationId xmlns:a16="http://schemas.microsoft.com/office/drawing/2014/main" id="{6F2DC804-DDC9-47D5-97EC-6AE8CCDB1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897" y="3317843"/>
            <a:ext cx="2880000" cy="2880000"/>
          </a:xfrm>
          <a:prstGeom prst="rect">
            <a:avLst/>
          </a:prstGeom>
        </p:spPr>
      </p:pic>
      <p:sp>
        <p:nvSpPr>
          <p:cNvPr id="17" name="TextBox 16">
            <a:extLst>
              <a:ext uri="{FF2B5EF4-FFF2-40B4-BE49-F238E27FC236}">
                <a16:creationId xmlns:a16="http://schemas.microsoft.com/office/drawing/2014/main" id="{A7E5C0E3-5CF5-4CD5-8DB0-A85C03836369}"/>
              </a:ext>
            </a:extLst>
          </p:cNvPr>
          <p:cNvSpPr txBox="1"/>
          <p:nvPr/>
        </p:nvSpPr>
        <p:spPr>
          <a:xfrm>
            <a:off x="7695833" y="1784936"/>
            <a:ext cx="4210610" cy="1804749"/>
          </a:xfrm>
          <a:prstGeom prst="wedgeRoundRectCallout">
            <a:avLst>
              <a:gd name="adj1" fmla="val -20003"/>
              <a:gd name="adj2" fmla="val 66403"/>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indefinite article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changes to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negative sentences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verbs other than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être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9" name="Picture 18">
            <a:extLst>
              <a:ext uri="{FF2B5EF4-FFF2-40B4-BE49-F238E27FC236}">
                <a16:creationId xmlns:a16="http://schemas.microsoft.com/office/drawing/2014/main" id="{CDC8A53A-6AB4-4B29-B912-731ACFFB5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2204" y="1834194"/>
            <a:ext cx="345600" cy="360000"/>
          </a:xfrm>
          <a:prstGeom prst="rect">
            <a:avLst/>
          </a:prstGeom>
        </p:spPr>
      </p:pic>
      <p:pic>
        <p:nvPicPr>
          <p:cNvPr id="21" name="Picture 20">
            <a:extLst>
              <a:ext uri="{FF2B5EF4-FFF2-40B4-BE49-F238E27FC236}">
                <a16:creationId xmlns:a16="http://schemas.microsoft.com/office/drawing/2014/main" id="{073840EA-2AA5-4A26-90A5-FA464FD9C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754" y="1830897"/>
            <a:ext cx="262588" cy="360000"/>
          </a:xfrm>
          <a:prstGeom prst="rect">
            <a:avLst/>
          </a:prstGeom>
        </p:spPr>
      </p:pic>
      <p:pic>
        <p:nvPicPr>
          <p:cNvPr id="31" name="Picture 30" descr="background rectangle">
            <a:extLst>
              <a:ext uri="{FF2B5EF4-FFF2-40B4-BE49-F238E27FC236}">
                <a16:creationId xmlns:a16="http://schemas.microsoft.com/office/drawing/2014/main" id="{766597AD-3D8C-4CE8-BCB9-B4FD9859E86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8FF568C8-D5C9-45D1-B4AA-5EF489B983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Écris en français !</a:t>
            </a:r>
            <a:endParaRPr lang="en-GB" sz="3600" b="1" dirty="0">
              <a:solidFill>
                <a:schemeClr val="bg1"/>
              </a:solidFill>
            </a:endParaRPr>
          </a:p>
        </p:txBody>
      </p:sp>
      <p:sp>
        <p:nvSpPr>
          <p:cNvPr id="33" name="Rounded Rectangle 46">
            <a:extLst>
              <a:ext uri="{FF2B5EF4-FFF2-40B4-BE49-F238E27FC236}">
                <a16:creationId xmlns:a16="http://schemas.microsoft.com/office/drawing/2014/main" id="{C29BAC5B-9B28-4FBB-A9B9-9D86F61BBD7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12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p:bldP spid="48" grpId="0"/>
      <p:bldP spid="49" grpId="0"/>
      <p:bldP spid="50" grpId="0"/>
      <p:bldP spid="51" grpId="0"/>
      <p:bldP spid="52"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3554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ch chant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ch bou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ch champ.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9" name="Table 38">
            <a:extLst>
              <a:ext uri="{FF2B5EF4-FFF2-40B4-BE49-F238E27FC236}">
                <a16:creationId xmlns:a16="http://schemas.microsoft.com/office/drawing/2014/main" id="{D87E9794-DF95-403D-BDDB-546F1EAA7575}"/>
              </a:ext>
            </a:extLst>
          </p:cNvPr>
          <p:cNvGraphicFramePr>
            <a:graphicFrameLocks noGrp="1"/>
          </p:cNvGraphicFramePr>
          <p:nvPr/>
        </p:nvGraphicFramePr>
        <p:xfrm>
          <a:off x="188940" y="3856447"/>
          <a:ext cx="6654800" cy="2377440"/>
        </p:xfrm>
        <a:graphic>
          <a:graphicData uri="http://schemas.openxmlformats.org/drawingml/2006/table">
            <a:tbl>
              <a:tblPr firstRow="1" bandRow="1">
                <a:tableStyleId>{2D5ABB26-0587-4C30-8999-92F81FD0307C}</a:tableStyleId>
              </a:tblPr>
              <a:tblGrid>
                <a:gridCol w="3327400">
                  <a:extLst>
                    <a:ext uri="{9D8B030D-6E8A-4147-A177-3AD203B41FA5}">
                      <a16:colId xmlns:a16="http://schemas.microsoft.com/office/drawing/2014/main" val="1188635614"/>
                    </a:ext>
                  </a:extLst>
                </a:gridCol>
                <a:gridCol w="3327400">
                  <a:extLst>
                    <a:ext uri="{9D8B030D-6E8A-4147-A177-3AD203B41FA5}">
                      <a16:colId xmlns:a16="http://schemas.microsoft.com/office/drawing/2014/main" val="711741784"/>
                    </a:ext>
                  </a:extLst>
                </a:gridCol>
              </a:tblGrid>
              <a:tr h="985213">
                <a:tc>
                  <a:txBody>
                    <a:bodyPr/>
                    <a:lstStyle/>
                    <a:p>
                      <a:pPr algn="ctr"/>
                      <a:r>
                        <a:rPr lang="en-GB" sz="2400" b="1" dirty="0">
                          <a:solidFill>
                            <a:srgbClr val="115076"/>
                          </a:solidFill>
                        </a:rPr>
                        <a:t>Questions:</a:t>
                      </a:r>
                    </a:p>
                    <a:p>
                      <a:pPr algn="ctr"/>
                      <a:r>
                        <a:rPr lang="en-GB" sz="2400" b="0" dirty="0" err="1">
                          <a:solidFill>
                            <a:srgbClr val="115076"/>
                          </a:solidFill>
                        </a:rPr>
                        <a:t>combien</a:t>
                      </a:r>
                      <a:r>
                        <a:rPr lang="en-GB" sz="2400" b="0" dirty="0">
                          <a:solidFill>
                            <a:srgbClr val="115076"/>
                          </a:solidFill>
                        </a:rPr>
                        <a:t> ?</a:t>
                      </a:r>
                    </a:p>
                    <a:p>
                      <a:pPr algn="ctr"/>
                      <a:r>
                        <a:rPr lang="en-GB" sz="2400" b="0" dirty="0" err="1">
                          <a:solidFill>
                            <a:srgbClr val="115076"/>
                          </a:solidFill>
                        </a:rPr>
                        <a:t>quel</a:t>
                      </a:r>
                      <a:r>
                        <a:rPr lang="en-GB" sz="2400" b="0" dirty="0">
                          <a:solidFill>
                            <a:srgbClr val="115076"/>
                          </a:solidFill>
                        </a:rPr>
                        <a:t>(le)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Réponses</a:t>
                      </a:r>
                      <a:r>
                        <a:rPr lang="en-GB" sz="2400" b="1" dirty="0">
                          <a:solidFill>
                            <a:srgbClr val="115076"/>
                          </a:solidFill>
                        </a:rPr>
                        <a:t>:</a:t>
                      </a:r>
                    </a:p>
                    <a:p>
                      <a:pPr algn="ctr"/>
                      <a:endParaRPr lang="en-GB" sz="2400" b="1" dirty="0">
                        <a:solidFill>
                          <a:srgbClr val="115076"/>
                        </a:solidFill>
                      </a:endParaRPr>
                    </a:p>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80893975"/>
                  </a:ext>
                </a:extLst>
              </a:tr>
              <a:tr h="65828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43496477"/>
                  </a:ext>
                </a:extLst>
              </a:tr>
            </a:tbl>
          </a:graphicData>
        </a:graphic>
      </p:graphicFrame>
      <p:graphicFrame>
        <p:nvGraphicFramePr>
          <p:cNvPr id="9" name="Table 8">
            <a:extLst>
              <a:ext uri="{FF2B5EF4-FFF2-40B4-BE49-F238E27FC236}">
                <a16:creationId xmlns:a16="http://schemas.microsoft.com/office/drawing/2014/main" id="{96236C35-AFD2-4C90-B163-C31229E8217D}"/>
              </a:ext>
            </a:extLst>
          </p:cNvPr>
          <p:cNvGraphicFramePr>
            <a:graphicFrameLocks noGrp="1"/>
          </p:cNvGraphicFramePr>
          <p:nvPr/>
        </p:nvGraphicFramePr>
        <p:xfrm>
          <a:off x="188940" y="1756898"/>
          <a:ext cx="6654800" cy="1847000"/>
        </p:xfrm>
        <a:graphic>
          <a:graphicData uri="http://schemas.openxmlformats.org/drawingml/2006/table">
            <a:tbl>
              <a:tblPr firstRow="1" bandRow="1">
                <a:tableStyleId>{2D5ABB26-0587-4C30-8999-92F81FD0307C}</a:tableStyleId>
              </a:tblPr>
              <a:tblGrid>
                <a:gridCol w="3327400">
                  <a:extLst>
                    <a:ext uri="{9D8B030D-6E8A-4147-A177-3AD203B41FA5}">
                      <a16:colId xmlns:a16="http://schemas.microsoft.com/office/drawing/2014/main" val="1188635614"/>
                    </a:ext>
                  </a:extLst>
                </a:gridCol>
                <a:gridCol w="3327400">
                  <a:extLst>
                    <a:ext uri="{9D8B030D-6E8A-4147-A177-3AD203B41FA5}">
                      <a16:colId xmlns:a16="http://schemas.microsoft.com/office/drawing/2014/main" val="711741784"/>
                    </a:ext>
                  </a:extLst>
                </a:gridCol>
              </a:tblGrid>
              <a:tr h="658280">
                <a:tc>
                  <a:txBody>
                    <a:bodyPr/>
                    <a:lstStyle/>
                    <a:p>
                      <a:pPr algn="ctr"/>
                      <a:r>
                        <a:rPr lang="en-GB" sz="2400" b="1" dirty="0">
                          <a:solidFill>
                            <a:srgbClr val="115076"/>
                          </a:solidFill>
                        </a:rPr>
                        <a:t>Questions:</a:t>
                      </a:r>
                    </a:p>
                    <a:p>
                      <a:pPr algn="ctr"/>
                      <a:r>
                        <a:rPr lang="en-GB" sz="2400" b="0" dirty="0" err="1">
                          <a:solidFill>
                            <a:srgbClr val="115076"/>
                          </a:solidFill>
                        </a:rPr>
                        <a:t>combien</a:t>
                      </a:r>
                      <a:r>
                        <a:rPr lang="en-GB" sz="2400" b="0" dirty="0">
                          <a:solidFill>
                            <a:srgbClr val="115076"/>
                          </a:solidFill>
                        </a:rPr>
                        <a:t> ?</a:t>
                      </a:r>
                    </a:p>
                    <a:p>
                      <a:pPr algn="ctr"/>
                      <a:r>
                        <a:rPr lang="en-GB" sz="2400" b="0" dirty="0" err="1">
                          <a:solidFill>
                            <a:srgbClr val="115076"/>
                          </a:solidFill>
                        </a:rPr>
                        <a:t>quel</a:t>
                      </a:r>
                      <a:r>
                        <a:rPr lang="en-GB" sz="2400" b="0" dirty="0">
                          <a:solidFill>
                            <a:srgbClr val="115076"/>
                          </a:solidFill>
                        </a:rPr>
                        <a:t>(le)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Réponses</a:t>
                      </a:r>
                      <a:r>
                        <a:rPr lang="en-GB" sz="2400" b="1" dirty="0">
                          <a:solidFill>
                            <a:srgbClr val="115076"/>
                          </a:solidFill>
                        </a:rPr>
                        <a:t>:</a:t>
                      </a:r>
                    </a:p>
                    <a:p>
                      <a:pPr algn="ctr"/>
                      <a:endParaRPr lang="en-GB" sz="2400" b="1" dirty="0">
                        <a:solidFill>
                          <a:srgbClr val="115076"/>
                        </a:solidFill>
                      </a:endParaRPr>
                    </a:p>
                    <a:p>
                      <a:pPr algn="ct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80893975"/>
                  </a:ext>
                </a:extLst>
              </a:tr>
              <a:tr h="658280">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43496477"/>
                  </a:ext>
                </a:extLst>
              </a:tr>
            </a:tbl>
          </a:graphicData>
        </a:graphic>
      </p:graphicFrame>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2" name="TextBox 1">
            <a:extLst>
              <a:ext uri="{FF2B5EF4-FFF2-40B4-BE49-F238E27FC236}">
                <a16:creationId xmlns:a16="http://schemas.microsoft.com/office/drawing/2014/main" id="{9289CFE7-BD29-4B42-976A-B001961FF707}"/>
              </a:ext>
            </a:extLst>
          </p:cNvPr>
          <p:cNvSpPr txBox="1"/>
          <p:nvPr/>
        </p:nvSpPr>
        <p:spPr>
          <a:xfrm>
            <a:off x="134005" y="1208548"/>
            <a:ext cx="102146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 name="TextBox 2">
            <a:extLst>
              <a:ext uri="{FF2B5EF4-FFF2-40B4-BE49-F238E27FC236}">
                <a16:creationId xmlns:a16="http://schemas.microsoft.com/office/drawing/2014/main" id="{3E290B99-4A81-4872-B6E7-AA47D3A1A928}"/>
              </a:ext>
            </a:extLst>
          </p:cNvPr>
          <p:cNvSpPr txBox="1"/>
          <p:nvPr/>
        </p:nvSpPr>
        <p:spPr>
          <a:xfrm>
            <a:off x="7034867" y="1766497"/>
            <a:ext cx="4875053" cy="2246769"/>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as-</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J’ai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deux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Quel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demandes-tu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Je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demande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 ne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demande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pas de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calme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7" name="TextBox 6">
            <a:extLst>
              <a:ext uri="{FF2B5EF4-FFF2-40B4-BE49-F238E27FC236}">
                <a16:creationId xmlns:a16="http://schemas.microsoft.com/office/drawing/2014/main" id="{AA55487F-F6DA-45FA-B128-3C805CFF78EB}"/>
              </a:ext>
            </a:extLst>
          </p:cNvPr>
          <p:cNvSpPr txBox="1"/>
          <p:nvPr/>
        </p:nvSpPr>
        <p:spPr>
          <a:xfrm>
            <a:off x="120859" y="3037675"/>
            <a:ext cx="3443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un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lang="en-GB" sz="2400" dirty="0">
                <a:solidFill>
                  <a:srgbClr val="115076"/>
                </a:solidFill>
                <a:latin typeface="Century Gothic" panose="020F0302020204030204"/>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(demander) </a:t>
            </a:r>
          </a:p>
        </p:txBody>
      </p:sp>
      <p:pic>
        <p:nvPicPr>
          <p:cNvPr id="22530" name="Picture 2" descr="Free Free Dog Clipart, Download Free Clip Art, Free Clip Art on ...">
            <a:extLst>
              <a:ext uri="{FF2B5EF4-FFF2-40B4-BE49-F238E27FC236}">
                <a16:creationId xmlns:a16="http://schemas.microsoft.com/office/drawing/2014/main" id="{FDEB7C3E-8287-4338-95D7-3C7430CB3A0D}"/>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95539" y="5113777"/>
            <a:ext cx="854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Free Dog Clipart, Download Free Clip Art, Free Clip Art on ...">
            <a:extLst>
              <a:ext uri="{FF2B5EF4-FFF2-40B4-BE49-F238E27FC236}">
                <a16:creationId xmlns:a16="http://schemas.microsoft.com/office/drawing/2014/main" id="{5FCCC772-4BA2-4F2C-BD00-DA27502A48E7}"/>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241333" y="5113777"/>
            <a:ext cx="854667" cy="72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4109FA-FB85-4857-AFF2-73E00538D91F}"/>
              </a:ext>
            </a:extLst>
          </p:cNvPr>
          <p:cNvSpPr txBox="1"/>
          <p:nvPr/>
        </p:nvSpPr>
        <p:spPr>
          <a:xfrm>
            <a:off x="4223563" y="583377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sage</a:t>
            </a:r>
          </a:p>
        </p:txBody>
      </p:sp>
      <p:sp>
        <p:nvSpPr>
          <p:cNvPr id="41" name="TextBox 40">
            <a:extLst>
              <a:ext uri="{FF2B5EF4-FFF2-40B4-BE49-F238E27FC236}">
                <a16:creationId xmlns:a16="http://schemas.microsoft.com/office/drawing/2014/main" id="{A6B3550E-00D7-47E1-97D5-0C94E9B71B3C}"/>
              </a:ext>
            </a:extLst>
          </p:cNvPr>
          <p:cNvSpPr txBox="1"/>
          <p:nvPr/>
        </p:nvSpPr>
        <p:spPr>
          <a:xfrm>
            <a:off x="5176383" y="5833777"/>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calme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6F984D1-4B17-4267-BBD1-171D3CE7EA05}"/>
              </a:ext>
            </a:extLst>
          </p:cNvPr>
          <p:cNvSpPr txBox="1"/>
          <p:nvPr/>
        </p:nvSpPr>
        <p:spPr>
          <a:xfrm>
            <a:off x="188940" y="1766497"/>
            <a:ext cx="487634"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4165BDED-815E-4D85-840B-562B7D476841}"/>
              </a:ext>
            </a:extLst>
          </p:cNvPr>
          <p:cNvSpPr txBox="1"/>
          <p:nvPr/>
        </p:nvSpPr>
        <p:spPr>
          <a:xfrm>
            <a:off x="188940" y="3856447"/>
            <a:ext cx="423514"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16" name="Picture 15" descr="background rectangle">
            <a:extLst>
              <a:ext uri="{FF2B5EF4-FFF2-40B4-BE49-F238E27FC236}">
                <a16:creationId xmlns:a16="http://schemas.microsoft.com/office/drawing/2014/main" id="{A290DBC9-01C6-47CF-824E-4E1FDA19D8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48523492-837E-454F-BA38-F22895350A3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en français !</a:t>
            </a:r>
            <a:endParaRPr lang="en-GB" sz="3600" b="1" dirty="0">
              <a:solidFill>
                <a:schemeClr val="bg1"/>
              </a:solidFill>
            </a:endParaRPr>
          </a:p>
        </p:txBody>
      </p:sp>
      <p:sp>
        <p:nvSpPr>
          <p:cNvPr id="18" name="Rounded Rectangle 46">
            <a:extLst>
              <a:ext uri="{FF2B5EF4-FFF2-40B4-BE49-F238E27FC236}">
                <a16:creationId xmlns:a16="http://schemas.microsoft.com/office/drawing/2014/main" id="{B8044736-30C8-4C8A-AC68-6FAA20DD410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7635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2" name="TextBox 1">
            <a:extLst>
              <a:ext uri="{FF2B5EF4-FFF2-40B4-BE49-F238E27FC236}">
                <a16:creationId xmlns:a16="http://schemas.microsoft.com/office/drawing/2014/main" id="{9289CFE7-BD29-4B42-976A-B001961FF707}"/>
              </a:ext>
            </a:extLst>
          </p:cNvPr>
          <p:cNvSpPr txBox="1"/>
          <p:nvPr/>
        </p:nvSpPr>
        <p:spPr>
          <a:xfrm>
            <a:off x="172335" y="1256000"/>
            <a:ext cx="67714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questions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donne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15" name="Table 14">
            <a:extLst>
              <a:ext uri="{FF2B5EF4-FFF2-40B4-BE49-F238E27FC236}">
                <a16:creationId xmlns:a16="http://schemas.microsoft.com/office/drawing/2014/main" id="{C302C062-59D0-42E7-B51E-812B279B1E2C}"/>
              </a:ext>
            </a:extLst>
          </p:cNvPr>
          <p:cNvGraphicFramePr>
            <a:graphicFrameLocks noGrp="1"/>
          </p:cNvGraphicFramePr>
          <p:nvPr/>
        </p:nvGraphicFramePr>
        <p:xfrm>
          <a:off x="176212" y="1784168"/>
          <a:ext cx="6480000" cy="432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479696711"/>
                    </a:ext>
                  </a:extLst>
                </a:gridCol>
                <a:gridCol w="5760000">
                  <a:extLst>
                    <a:ext uri="{9D8B030D-6E8A-4147-A177-3AD203B41FA5}">
                      <a16:colId xmlns:a16="http://schemas.microsoft.com/office/drawing/2014/main" val="2433772990"/>
                    </a:ext>
                  </a:extLst>
                </a:gridCol>
              </a:tblGrid>
              <a:tr h="108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83867116"/>
                  </a:ext>
                </a:extLst>
              </a:tr>
              <a:tr h="108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60310626"/>
                  </a:ext>
                </a:extLst>
              </a:tr>
              <a:tr h="108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14984903"/>
                  </a:ext>
                </a:extLst>
              </a:tr>
              <a:tr h="108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79049521"/>
                  </a:ext>
                </a:extLst>
              </a:tr>
            </a:tbl>
          </a:graphicData>
        </a:graphic>
      </p:graphicFrame>
      <p:sp>
        <p:nvSpPr>
          <p:cNvPr id="16" name="Rectangle 31">
            <a:extLst>
              <a:ext uri="{FF2B5EF4-FFF2-40B4-BE49-F238E27FC236}">
                <a16:creationId xmlns:a16="http://schemas.microsoft.com/office/drawing/2014/main" id="{69BCE1A7-9F5C-4A07-8DF1-CCE7E69659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8" name="Rectangle 33">
            <a:extLst>
              <a:ext uri="{FF2B5EF4-FFF2-40B4-BE49-F238E27FC236}">
                <a16:creationId xmlns:a16="http://schemas.microsoft.com/office/drawing/2014/main" id="{AD594184-4195-42F2-9F26-091A278B33FC}"/>
              </a:ext>
            </a:extLst>
          </p:cNvPr>
          <p:cNvSpPr>
            <a:spLocks noChangeArrowheads="1"/>
          </p:cNvSpPr>
          <p:nvPr/>
        </p:nvSpPr>
        <p:spPr bwMode="auto">
          <a:xfrm>
            <a:off x="0" y="1181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55" name="Picture 54" descr="England Nobles Fourteenth Century Fashion - Clip Art Library">
            <a:extLst>
              <a:ext uri="{FF2B5EF4-FFF2-40B4-BE49-F238E27FC236}">
                <a16:creationId xmlns:a16="http://schemas.microsoft.com/office/drawing/2014/main" id="{141024E9-18CC-4F64-9A21-45642336DE3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212" y="1838323"/>
            <a:ext cx="720000" cy="720000"/>
          </a:xfrm>
          <a:prstGeom prst="rect">
            <a:avLst/>
          </a:prstGeom>
          <a:noFill/>
          <a:ln>
            <a:noFill/>
          </a:ln>
        </p:spPr>
      </p:pic>
      <p:pic>
        <p:nvPicPr>
          <p:cNvPr id="56" name="Picture 55" descr="doctor uniform clipart - Clip Art Library">
            <a:extLst>
              <a:ext uri="{FF2B5EF4-FFF2-40B4-BE49-F238E27FC236}">
                <a16:creationId xmlns:a16="http://schemas.microsoft.com/office/drawing/2014/main" id="{325C2F5D-2C89-4E46-A053-6CC99B2169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812" y="1858931"/>
            <a:ext cx="720000" cy="720000"/>
          </a:xfrm>
          <a:prstGeom prst="rect">
            <a:avLst/>
          </a:prstGeom>
          <a:noFill/>
          <a:ln>
            <a:noFill/>
          </a:ln>
        </p:spPr>
      </p:pic>
      <p:sp>
        <p:nvSpPr>
          <p:cNvPr id="57" name="TextBox 56">
            <a:extLst>
              <a:ext uri="{FF2B5EF4-FFF2-40B4-BE49-F238E27FC236}">
                <a16:creationId xmlns:a16="http://schemas.microsoft.com/office/drawing/2014/main" id="{EFBCEC02-4767-4D2E-BDFB-21337A04E20D}"/>
              </a:ext>
            </a:extLst>
          </p:cNvPr>
          <p:cNvSpPr txBox="1"/>
          <p:nvPr/>
        </p:nvSpPr>
        <p:spPr>
          <a:xfrm>
            <a:off x="7032616" y="1784168"/>
            <a:ext cx="4875053" cy="2246769"/>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as-</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J’ai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deux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Quel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demandes-tu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Je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demande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 ne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demande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pas de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calme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9" name="TextBox 18">
            <a:extLst>
              <a:ext uri="{FF2B5EF4-FFF2-40B4-BE49-F238E27FC236}">
                <a16:creationId xmlns:a16="http://schemas.microsoft.com/office/drawing/2014/main" id="{ADC7820B-2707-409C-A8B5-0FA519308EE6}"/>
              </a:ext>
            </a:extLst>
          </p:cNvPr>
          <p:cNvSpPr txBox="1"/>
          <p:nvPr/>
        </p:nvSpPr>
        <p:spPr>
          <a:xfrm>
            <a:off x="2287054" y="2492017"/>
            <a:ext cx="6383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noir</a:t>
            </a:r>
          </a:p>
        </p:txBody>
      </p:sp>
      <p:sp>
        <p:nvSpPr>
          <p:cNvPr id="59" name="TextBox 58">
            <a:extLst>
              <a:ext uri="{FF2B5EF4-FFF2-40B4-BE49-F238E27FC236}">
                <a16:creationId xmlns:a16="http://schemas.microsoft.com/office/drawing/2014/main" id="{F4AA9FD0-F22A-4A68-91FA-13E9AD1A8426}"/>
              </a:ext>
            </a:extLst>
          </p:cNvPr>
          <p:cNvSpPr txBox="1"/>
          <p:nvPr/>
        </p:nvSpPr>
        <p:spPr>
          <a:xfrm>
            <a:off x="4027200" y="2492017"/>
            <a:ext cx="9092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blanc</a:t>
            </a:r>
          </a:p>
        </p:txBody>
      </p:sp>
      <p:pic>
        <p:nvPicPr>
          <p:cNvPr id="60" name="Picture 59" descr="Pizza clip art 2 - Clip Art Library">
            <a:extLst>
              <a:ext uri="{FF2B5EF4-FFF2-40B4-BE49-F238E27FC236}">
                <a16:creationId xmlns:a16="http://schemas.microsoft.com/office/drawing/2014/main" id="{1A8FB2B2-B7BB-45D7-B984-545E146997E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8038" y="2892127"/>
            <a:ext cx="720000" cy="720000"/>
          </a:xfrm>
          <a:prstGeom prst="rect">
            <a:avLst/>
          </a:prstGeom>
          <a:noFill/>
          <a:ln>
            <a:noFill/>
          </a:ln>
        </p:spPr>
      </p:pic>
      <p:pic>
        <p:nvPicPr>
          <p:cNvPr id="61" name="Picture 60" descr="Pizza clip art 2 - Clip Art Library">
            <a:extLst>
              <a:ext uri="{FF2B5EF4-FFF2-40B4-BE49-F238E27FC236}">
                <a16:creationId xmlns:a16="http://schemas.microsoft.com/office/drawing/2014/main" id="{4CA69B7A-D8D1-4B22-B43A-872C867ABCC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937" y="2883079"/>
            <a:ext cx="720000" cy="720000"/>
          </a:xfrm>
          <a:prstGeom prst="rect">
            <a:avLst/>
          </a:prstGeom>
          <a:noFill/>
          <a:ln>
            <a:noFill/>
          </a:ln>
        </p:spPr>
      </p:pic>
      <p:pic>
        <p:nvPicPr>
          <p:cNvPr id="62" name="Picture 61" descr="Pizza clip art 2 - Clip Art Library">
            <a:extLst>
              <a:ext uri="{FF2B5EF4-FFF2-40B4-BE49-F238E27FC236}">
                <a16:creationId xmlns:a16="http://schemas.microsoft.com/office/drawing/2014/main" id="{9B7FCA73-B768-44E4-A559-B2C0FAC950A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5917" y="2907552"/>
            <a:ext cx="720000" cy="720000"/>
          </a:xfrm>
          <a:prstGeom prst="rect">
            <a:avLst/>
          </a:prstGeom>
          <a:noFill/>
          <a:ln>
            <a:noFill/>
          </a:ln>
        </p:spPr>
      </p:pic>
      <p:sp>
        <p:nvSpPr>
          <p:cNvPr id="63" name="TextBox 62">
            <a:extLst>
              <a:ext uri="{FF2B5EF4-FFF2-40B4-BE49-F238E27FC236}">
                <a16:creationId xmlns:a16="http://schemas.microsoft.com/office/drawing/2014/main" id="{3545A0EE-E341-400D-AFC7-682469DF9790}"/>
              </a:ext>
            </a:extLst>
          </p:cNvPr>
          <p:cNvSpPr txBox="1"/>
          <p:nvPr/>
        </p:nvSpPr>
        <p:spPr>
          <a:xfrm>
            <a:off x="1012313" y="3542506"/>
            <a:ext cx="15632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margherita</a:t>
            </a:r>
          </a:p>
        </p:txBody>
      </p:sp>
      <p:sp>
        <p:nvSpPr>
          <p:cNvPr id="64" name="TextBox 63">
            <a:extLst>
              <a:ext uri="{FF2B5EF4-FFF2-40B4-BE49-F238E27FC236}">
                <a16:creationId xmlns:a16="http://schemas.microsoft.com/office/drawing/2014/main" id="{77F79ACF-D06E-472B-9096-10E396E86549}"/>
              </a:ext>
            </a:extLst>
          </p:cNvPr>
          <p:cNvSpPr txBox="1"/>
          <p:nvPr/>
        </p:nvSpPr>
        <p:spPr>
          <a:xfrm>
            <a:off x="2821634" y="3537982"/>
            <a:ext cx="14959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pepperoni</a:t>
            </a:r>
          </a:p>
        </p:txBody>
      </p:sp>
      <p:sp>
        <p:nvSpPr>
          <p:cNvPr id="65" name="TextBox 64">
            <a:extLst>
              <a:ext uri="{FF2B5EF4-FFF2-40B4-BE49-F238E27FC236}">
                <a16:creationId xmlns:a16="http://schemas.microsoft.com/office/drawing/2014/main" id="{B20660E5-F379-422A-B69F-EDCD2D2311A5}"/>
              </a:ext>
            </a:extLst>
          </p:cNvPr>
          <p:cNvSpPr txBox="1"/>
          <p:nvPr/>
        </p:nvSpPr>
        <p:spPr>
          <a:xfrm>
            <a:off x="4837287" y="3540610"/>
            <a:ext cx="11657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végane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6" name="Picture 65" descr="Clip Art Silhouette Singer Clipart - Clip Art Library">
            <a:extLst>
              <a:ext uri="{FF2B5EF4-FFF2-40B4-BE49-F238E27FC236}">
                <a16:creationId xmlns:a16="http://schemas.microsoft.com/office/drawing/2014/main" id="{6100B8CB-2E50-40DF-89FC-B7E8DE35445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345" y="4000086"/>
            <a:ext cx="720000" cy="720000"/>
          </a:xfrm>
          <a:prstGeom prst="rect">
            <a:avLst/>
          </a:prstGeom>
          <a:noFill/>
          <a:ln>
            <a:noFill/>
          </a:ln>
        </p:spPr>
      </p:pic>
      <p:pic>
        <p:nvPicPr>
          <p:cNvPr id="67" name="Picture 66" descr="Clip Art Silhouette Singer Clipart - Clip Art Library">
            <a:extLst>
              <a:ext uri="{FF2B5EF4-FFF2-40B4-BE49-F238E27FC236}">
                <a16:creationId xmlns:a16="http://schemas.microsoft.com/office/drawing/2014/main" id="{AFCC8B32-AF34-41AD-A042-9F733C8A9F9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2764" y="4000086"/>
            <a:ext cx="720000" cy="720000"/>
          </a:xfrm>
          <a:prstGeom prst="rect">
            <a:avLst/>
          </a:prstGeom>
          <a:noFill/>
          <a:ln>
            <a:noFill/>
          </a:ln>
        </p:spPr>
      </p:pic>
      <p:pic>
        <p:nvPicPr>
          <p:cNvPr id="68" name="Picture 67" descr="Clip Art Silhouette Singer Clipart - Clip Art Library">
            <a:extLst>
              <a:ext uri="{FF2B5EF4-FFF2-40B4-BE49-F238E27FC236}">
                <a16:creationId xmlns:a16="http://schemas.microsoft.com/office/drawing/2014/main" id="{7B7A0D1C-31FB-4BC7-864F-C12B633F3A6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0442" y="4002001"/>
            <a:ext cx="720000" cy="720000"/>
          </a:xfrm>
          <a:prstGeom prst="rect">
            <a:avLst/>
          </a:prstGeom>
          <a:noFill/>
          <a:ln>
            <a:noFill/>
          </a:ln>
        </p:spPr>
      </p:pic>
      <p:pic>
        <p:nvPicPr>
          <p:cNvPr id="69" name="Picture 68" descr="Clip Art Silhouette Singer Clipart - Clip Art Library">
            <a:extLst>
              <a:ext uri="{FF2B5EF4-FFF2-40B4-BE49-F238E27FC236}">
                <a16:creationId xmlns:a16="http://schemas.microsoft.com/office/drawing/2014/main" id="{4FD21609-8075-4F84-8B87-EEB59A62355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1603" y="4000086"/>
            <a:ext cx="720000" cy="720000"/>
          </a:xfrm>
          <a:prstGeom prst="rect">
            <a:avLst/>
          </a:prstGeom>
          <a:noFill/>
          <a:ln>
            <a:noFill/>
          </a:ln>
        </p:spPr>
      </p:pic>
      <p:sp>
        <p:nvSpPr>
          <p:cNvPr id="70" name="TextBox 69">
            <a:extLst>
              <a:ext uri="{FF2B5EF4-FFF2-40B4-BE49-F238E27FC236}">
                <a16:creationId xmlns:a16="http://schemas.microsoft.com/office/drawing/2014/main" id="{98804793-D50C-4C4A-B04E-8FDE66F6186C}"/>
              </a:ext>
            </a:extLst>
          </p:cNvPr>
          <p:cNvSpPr txBox="1"/>
          <p:nvPr/>
        </p:nvSpPr>
        <p:spPr>
          <a:xfrm>
            <a:off x="914834" y="4624780"/>
            <a:ext cx="883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jeune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87D7B629-4B87-475E-A4BE-4BC1C57F6EF1}"/>
              </a:ext>
            </a:extLst>
          </p:cNvPr>
          <p:cNvSpPr txBox="1"/>
          <p:nvPr/>
        </p:nvSpPr>
        <p:spPr>
          <a:xfrm>
            <a:off x="2324098" y="4624780"/>
            <a:ext cx="10118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sympa</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B14AB702-FB6B-4B94-BA5F-6340F9847BCE}"/>
              </a:ext>
            </a:extLst>
          </p:cNvPr>
          <p:cNvSpPr txBox="1"/>
          <p:nvPr/>
        </p:nvSpPr>
        <p:spPr>
          <a:xfrm>
            <a:off x="3314251" y="4619706"/>
            <a:ext cx="15504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intélligente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C1F6A4B-4C52-44C4-985E-680116B6E1C6}"/>
              </a:ext>
            </a:extLst>
          </p:cNvPr>
          <p:cNvSpPr txBox="1"/>
          <p:nvPr/>
        </p:nvSpPr>
        <p:spPr>
          <a:xfrm>
            <a:off x="4843012" y="4624780"/>
            <a:ext cx="15007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méchante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74" name="Picture 73" descr="Movie reel movie film reel clipart clipart image 2 clipartbold ...">
            <a:extLst>
              <a:ext uri="{FF2B5EF4-FFF2-40B4-BE49-F238E27FC236}">
                <a16:creationId xmlns:a16="http://schemas.microsoft.com/office/drawing/2014/main" id="{3191E4A4-E00B-468E-9EC5-757A2285A5C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834" y="5053817"/>
            <a:ext cx="720000" cy="720000"/>
          </a:xfrm>
          <a:prstGeom prst="rect">
            <a:avLst/>
          </a:prstGeom>
          <a:noFill/>
          <a:ln>
            <a:noFill/>
          </a:ln>
        </p:spPr>
      </p:pic>
      <p:pic>
        <p:nvPicPr>
          <p:cNvPr id="75" name="Picture 74" descr="Movie reel movie film reel clipart clipart image 2 clipartbold ...">
            <a:extLst>
              <a:ext uri="{FF2B5EF4-FFF2-40B4-BE49-F238E27FC236}">
                <a16:creationId xmlns:a16="http://schemas.microsoft.com/office/drawing/2014/main" id="{A43BF676-0826-45F8-BB16-F945D4C91BB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1933" y="5057434"/>
            <a:ext cx="720000" cy="720000"/>
          </a:xfrm>
          <a:prstGeom prst="rect">
            <a:avLst/>
          </a:prstGeom>
          <a:noFill/>
          <a:ln>
            <a:noFill/>
          </a:ln>
        </p:spPr>
      </p:pic>
      <p:pic>
        <p:nvPicPr>
          <p:cNvPr id="76" name="Picture 75" descr="Movie reel movie film reel clipart clipart image 2 clipartbold ...">
            <a:extLst>
              <a:ext uri="{FF2B5EF4-FFF2-40B4-BE49-F238E27FC236}">
                <a16:creationId xmlns:a16="http://schemas.microsoft.com/office/drawing/2014/main" id="{6430FFC9-ED2B-4754-A37D-CAB709C81CA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5701" y="5046661"/>
            <a:ext cx="720000" cy="720000"/>
          </a:xfrm>
          <a:prstGeom prst="rect">
            <a:avLst/>
          </a:prstGeom>
          <a:noFill/>
          <a:ln>
            <a:noFill/>
          </a:ln>
        </p:spPr>
      </p:pic>
      <p:pic>
        <p:nvPicPr>
          <p:cNvPr id="77" name="Picture 76" descr="Movie reel movie film reel clipart clipart image 2 clipartbold ...">
            <a:extLst>
              <a:ext uri="{FF2B5EF4-FFF2-40B4-BE49-F238E27FC236}">
                <a16:creationId xmlns:a16="http://schemas.microsoft.com/office/drawing/2014/main" id="{28F14052-D779-4B51-BFC8-6467FFBBDF0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7929" y="5086833"/>
            <a:ext cx="720000" cy="720000"/>
          </a:xfrm>
          <a:prstGeom prst="rect">
            <a:avLst/>
          </a:prstGeom>
          <a:noFill/>
          <a:ln>
            <a:noFill/>
          </a:ln>
        </p:spPr>
      </p:pic>
      <p:pic>
        <p:nvPicPr>
          <p:cNvPr id="78" name="Picture 77" descr="Movie reel movie film reel clipart clipart image 2 clipartbold ...">
            <a:extLst>
              <a:ext uri="{FF2B5EF4-FFF2-40B4-BE49-F238E27FC236}">
                <a16:creationId xmlns:a16="http://schemas.microsoft.com/office/drawing/2014/main" id="{B5C994CC-D9F5-422D-8925-AB353200F3A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7198" y="5053817"/>
            <a:ext cx="720000" cy="720000"/>
          </a:xfrm>
          <a:prstGeom prst="rect">
            <a:avLst/>
          </a:prstGeom>
          <a:noFill/>
          <a:ln>
            <a:noFill/>
          </a:ln>
        </p:spPr>
      </p:pic>
      <p:sp>
        <p:nvSpPr>
          <p:cNvPr id="79" name="TextBox 78">
            <a:extLst>
              <a:ext uri="{FF2B5EF4-FFF2-40B4-BE49-F238E27FC236}">
                <a16:creationId xmlns:a16="http://schemas.microsoft.com/office/drawing/2014/main" id="{E8C8CFBF-47CA-49CE-94BD-5CB496319A4B}"/>
              </a:ext>
            </a:extLst>
          </p:cNvPr>
          <p:cNvSpPr txBox="1"/>
          <p:nvPr/>
        </p:nvSpPr>
        <p:spPr>
          <a:xfrm>
            <a:off x="858828" y="5720795"/>
            <a:ext cx="12731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amusant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D3941383-68FE-490F-B924-BC7DDCB17171}"/>
              </a:ext>
            </a:extLst>
          </p:cNvPr>
          <p:cNvSpPr txBox="1"/>
          <p:nvPr/>
        </p:nvSpPr>
        <p:spPr>
          <a:xfrm>
            <a:off x="2119732" y="5767385"/>
            <a:ext cx="7521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triste</a:t>
            </a:r>
          </a:p>
        </p:txBody>
      </p:sp>
      <p:sp>
        <p:nvSpPr>
          <p:cNvPr id="81" name="TextBox 80">
            <a:extLst>
              <a:ext uri="{FF2B5EF4-FFF2-40B4-BE49-F238E27FC236}">
                <a16:creationId xmlns:a16="http://schemas.microsoft.com/office/drawing/2014/main" id="{1998FB0A-7565-4F51-84DC-B953FF10D262}"/>
              </a:ext>
            </a:extLst>
          </p:cNvPr>
          <p:cNvSpPr txBox="1"/>
          <p:nvPr/>
        </p:nvSpPr>
        <p:spPr>
          <a:xfrm>
            <a:off x="2935269" y="5754853"/>
            <a:ext cx="11865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heureux</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3B059BD8-EE98-4B35-86A7-A89912C72321}"/>
              </a:ext>
            </a:extLst>
          </p:cNvPr>
          <p:cNvSpPr txBox="1"/>
          <p:nvPr/>
        </p:nvSpPr>
        <p:spPr>
          <a:xfrm>
            <a:off x="4263169" y="5749722"/>
            <a:ext cx="11657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354A43A4-7962-47BA-ACBA-8C3F35A7B895}"/>
              </a:ext>
            </a:extLst>
          </p:cNvPr>
          <p:cNvSpPr txBox="1"/>
          <p:nvPr/>
        </p:nvSpPr>
        <p:spPr>
          <a:xfrm>
            <a:off x="5428873" y="5749722"/>
            <a:ext cx="13244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classique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4" name="Action Button: Custom 66" descr="number 1">
            <a:hlinkClick r:id="" action="ppaction://noaction" highlightClick="1">
              <a:snd r:embed="rId8" name="combien d'uniformes.wav"/>
            </a:hlinkClick>
            <a:extLst>
              <a:ext uri="{FF2B5EF4-FFF2-40B4-BE49-F238E27FC236}">
                <a16:creationId xmlns:a16="http://schemas.microsoft.com/office/drawing/2014/main" id="{034274D2-0A0F-4D07-BE13-82F2481DEC46}"/>
              </a:ext>
            </a:extLst>
          </p:cNvPr>
          <p:cNvSpPr/>
          <p:nvPr/>
        </p:nvSpPr>
        <p:spPr>
          <a:xfrm>
            <a:off x="285909" y="18704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a:t>
            </a:r>
          </a:p>
        </p:txBody>
      </p:sp>
      <p:sp>
        <p:nvSpPr>
          <p:cNvPr id="85" name="Action Button: Custom 69" descr="number 2">
            <a:hlinkClick r:id="" action="ppaction://noaction" highlightClick="1">
              <a:snd r:embed="rId9" name="combien de pizzas.wav"/>
            </a:hlinkClick>
            <a:extLst>
              <a:ext uri="{FF2B5EF4-FFF2-40B4-BE49-F238E27FC236}">
                <a16:creationId xmlns:a16="http://schemas.microsoft.com/office/drawing/2014/main" id="{664DB6E9-6D8C-4DA0-8DD5-EBEFDE728A46}"/>
              </a:ext>
            </a:extLst>
          </p:cNvPr>
          <p:cNvSpPr/>
          <p:nvPr/>
        </p:nvSpPr>
        <p:spPr>
          <a:xfrm>
            <a:off x="287836" y="295661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a:t>
            </a:r>
          </a:p>
        </p:txBody>
      </p:sp>
      <p:sp>
        <p:nvSpPr>
          <p:cNvPr id="86" name="Action Button: Custom 72" descr="number 3">
            <a:hlinkClick r:id="" action="ppaction://noaction" highlightClick="1">
              <a:snd r:embed="rId10" name="combien de chanteuses.wav"/>
            </a:hlinkClick>
            <a:extLst>
              <a:ext uri="{FF2B5EF4-FFF2-40B4-BE49-F238E27FC236}">
                <a16:creationId xmlns:a16="http://schemas.microsoft.com/office/drawing/2014/main" id="{14F5A6DD-7450-4A60-BB83-F1411773AB65}"/>
              </a:ext>
            </a:extLst>
          </p:cNvPr>
          <p:cNvSpPr/>
          <p:nvPr/>
        </p:nvSpPr>
        <p:spPr>
          <a:xfrm>
            <a:off x="271858" y="4042824"/>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a:t>
            </a:r>
          </a:p>
        </p:txBody>
      </p:sp>
      <p:sp>
        <p:nvSpPr>
          <p:cNvPr id="87" name="Action Button: Custom 75" descr="number 4">
            <a:hlinkClick r:id="" action="ppaction://noaction" highlightClick="1">
              <a:snd r:embed="rId11" name="combien de films.wav"/>
            </a:hlinkClick>
            <a:extLst>
              <a:ext uri="{FF2B5EF4-FFF2-40B4-BE49-F238E27FC236}">
                <a16:creationId xmlns:a16="http://schemas.microsoft.com/office/drawing/2014/main" id="{82F33AE7-AB19-40B9-9536-8B2AA4323744}"/>
              </a:ext>
            </a:extLst>
          </p:cNvPr>
          <p:cNvSpPr/>
          <p:nvPr/>
        </p:nvSpPr>
        <p:spPr>
          <a:xfrm>
            <a:off x="271858" y="509541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a:t>
            </a:r>
          </a:p>
        </p:txBody>
      </p:sp>
      <p:sp>
        <p:nvSpPr>
          <p:cNvPr id="88" name="Action Button: Custom 66" descr="number 1">
            <a:hlinkClick r:id="" action="ppaction://noaction" highlightClick="1">
              <a:snd r:embed="rId12" name="quel uniforme.wav"/>
            </a:hlinkClick>
            <a:extLst>
              <a:ext uri="{FF2B5EF4-FFF2-40B4-BE49-F238E27FC236}">
                <a16:creationId xmlns:a16="http://schemas.microsoft.com/office/drawing/2014/main" id="{D3AFA040-A8FD-403F-B8FD-89B3D1964C04}"/>
              </a:ext>
            </a:extLst>
          </p:cNvPr>
          <p:cNvSpPr/>
          <p:nvPr/>
        </p:nvSpPr>
        <p:spPr>
          <a:xfrm>
            <a:off x="285909" y="233074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1b</a:t>
            </a:r>
          </a:p>
        </p:txBody>
      </p:sp>
      <p:sp>
        <p:nvSpPr>
          <p:cNvPr id="89" name="Action Button: Custom 69" descr="number 2">
            <a:hlinkClick r:id="" action="ppaction://noaction" highlightClick="1">
              <a:snd r:embed="rId13" name="quelle pizza.wav"/>
            </a:hlinkClick>
            <a:extLst>
              <a:ext uri="{FF2B5EF4-FFF2-40B4-BE49-F238E27FC236}">
                <a16:creationId xmlns:a16="http://schemas.microsoft.com/office/drawing/2014/main" id="{3674667C-1997-4D16-924D-0E628F41EABB}"/>
              </a:ext>
            </a:extLst>
          </p:cNvPr>
          <p:cNvSpPr/>
          <p:nvPr/>
        </p:nvSpPr>
        <p:spPr>
          <a:xfrm>
            <a:off x="287836" y="345372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2b</a:t>
            </a:r>
          </a:p>
        </p:txBody>
      </p:sp>
      <p:sp>
        <p:nvSpPr>
          <p:cNvPr id="90" name="Action Button: Custom 72" descr="number 3">
            <a:hlinkClick r:id="" action="ppaction://noaction" highlightClick="1">
              <a:snd r:embed="rId14" name="quelle chanteuse.wav"/>
            </a:hlinkClick>
            <a:extLst>
              <a:ext uri="{FF2B5EF4-FFF2-40B4-BE49-F238E27FC236}">
                <a16:creationId xmlns:a16="http://schemas.microsoft.com/office/drawing/2014/main" id="{0C929A04-51D3-4B7C-8356-601927A12BDD}"/>
              </a:ext>
            </a:extLst>
          </p:cNvPr>
          <p:cNvSpPr/>
          <p:nvPr/>
        </p:nvSpPr>
        <p:spPr>
          <a:xfrm>
            <a:off x="287836" y="4522326"/>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3b</a:t>
            </a:r>
          </a:p>
        </p:txBody>
      </p:sp>
      <p:sp>
        <p:nvSpPr>
          <p:cNvPr id="91" name="Action Button: Custom 75" descr="number 4">
            <a:hlinkClick r:id="" action="ppaction://noaction" highlightClick="1">
              <a:snd r:embed="rId15" name="quel film.wav"/>
            </a:hlinkClick>
            <a:extLst>
              <a:ext uri="{FF2B5EF4-FFF2-40B4-BE49-F238E27FC236}">
                <a16:creationId xmlns:a16="http://schemas.microsoft.com/office/drawing/2014/main" id="{3EDF8908-92C2-47FF-A344-6FBCF60EAE2A}"/>
              </a:ext>
            </a:extLst>
          </p:cNvPr>
          <p:cNvSpPr/>
          <p:nvPr/>
        </p:nvSpPr>
        <p:spPr>
          <a:xfrm>
            <a:off x="271858" y="559093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4b</a:t>
            </a:r>
          </a:p>
        </p:txBody>
      </p:sp>
      <p:graphicFrame>
        <p:nvGraphicFramePr>
          <p:cNvPr id="92" name="Table 91">
            <a:extLst>
              <a:ext uri="{FF2B5EF4-FFF2-40B4-BE49-F238E27FC236}">
                <a16:creationId xmlns:a16="http://schemas.microsoft.com/office/drawing/2014/main" id="{97ED2C65-CE1D-426F-A240-C2FCD6290AB2}"/>
              </a:ext>
            </a:extLst>
          </p:cNvPr>
          <p:cNvGraphicFramePr>
            <a:graphicFrameLocks noGrp="1"/>
          </p:cNvGraphicFramePr>
          <p:nvPr/>
        </p:nvGraphicFramePr>
        <p:xfrm>
          <a:off x="7646365" y="4401088"/>
          <a:ext cx="3327400" cy="1188720"/>
        </p:xfrm>
        <a:graphic>
          <a:graphicData uri="http://schemas.openxmlformats.org/drawingml/2006/table">
            <a:tbl>
              <a:tblPr firstRow="1" bandRow="1">
                <a:tableStyleId>{2D5ABB26-0587-4C30-8999-92F81FD0307C}</a:tableStyleId>
              </a:tblPr>
              <a:tblGrid>
                <a:gridCol w="3327400">
                  <a:extLst>
                    <a:ext uri="{9D8B030D-6E8A-4147-A177-3AD203B41FA5}">
                      <a16:colId xmlns:a16="http://schemas.microsoft.com/office/drawing/2014/main" val="711741784"/>
                    </a:ext>
                  </a:extLst>
                </a:gridCol>
              </a:tblGrid>
              <a:tr h="658280">
                <a:tc>
                  <a:txBody>
                    <a:bodyPr/>
                    <a:lstStyle/>
                    <a:p>
                      <a:pPr algn="ctr"/>
                      <a:endParaRPr lang="en-GB" sz="2400" dirty="0">
                        <a:solidFill>
                          <a:srgbClr val="115076"/>
                        </a:solidFill>
                      </a:endParaRPr>
                    </a:p>
                    <a:p>
                      <a:pPr algn="ctr"/>
                      <a:endParaRPr lang="en-GB" sz="2400" dirty="0">
                        <a:solidFill>
                          <a:srgbClr val="115076"/>
                        </a:solidFill>
                      </a:endParaRPr>
                    </a:p>
                    <a:p>
                      <a:pPr algn="ct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043496477"/>
                  </a:ext>
                </a:extLst>
              </a:tr>
            </a:tbl>
          </a:graphicData>
        </a:graphic>
      </p:graphicFrame>
      <p:pic>
        <p:nvPicPr>
          <p:cNvPr id="93" name="Picture 2" descr="Free Free Dog Clipart, Download Free Clip Art, Free Clip Art on ...">
            <a:extLst>
              <a:ext uri="{FF2B5EF4-FFF2-40B4-BE49-F238E27FC236}">
                <a16:creationId xmlns:a16="http://schemas.microsoft.com/office/drawing/2014/main" id="{1CC3A3B7-BED0-4EE8-B2C2-9F0107247C4D}"/>
              </a:ext>
            </a:extLst>
          </p:cNvPr>
          <p:cNvPicPr>
            <a:picLocks noChangeAspect="1" noChangeArrowheads="1"/>
          </p:cNvPicPr>
          <p:nvPr/>
        </p:nvPicPr>
        <p:blipFill>
          <a:blip r:embed="rId1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99783" y="4470820"/>
            <a:ext cx="854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Free Free Dog Clipart, Download Free Clip Art, Free Clip Art on ...">
            <a:extLst>
              <a:ext uri="{FF2B5EF4-FFF2-40B4-BE49-F238E27FC236}">
                <a16:creationId xmlns:a16="http://schemas.microsoft.com/office/drawing/2014/main" id="{8D899B74-4CB4-4125-90E0-5E59BE9BF00B}"/>
              </a:ext>
            </a:extLst>
          </p:cNvPr>
          <p:cNvPicPr>
            <a:picLocks noChangeAspect="1" noChangeArrowheads="1"/>
          </p:cNvPicPr>
          <p:nvPr/>
        </p:nvPicPr>
        <p:blipFill>
          <a:blip r:embed="rId1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445577" y="4470820"/>
            <a:ext cx="854667" cy="720000"/>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1C78ADD9-AFDA-4772-92DF-C3AE719994A7}"/>
              </a:ext>
            </a:extLst>
          </p:cNvPr>
          <p:cNvSpPr txBox="1"/>
          <p:nvPr/>
        </p:nvSpPr>
        <p:spPr>
          <a:xfrm>
            <a:off x="8427807" y="5190820"/>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sage</a:t>
            </a:r>
          </a:p>
        </p:txBody>
      </p:sp>
      <p:sp>
        <p:nvSpPr>
          <p:cNvPr id="96" name="TextBox 95">
            <a:extLst>
              <a:ext uri="{FF2B5EF4-FFF2-40B4-BE49-F238E27FC236}">
                <a16:creationId xmlns:a16="http://schemas.microsoft.com/office/drawing/2014/main" id="{DF5A9418-6E7B-4BC8-B209-3795DEBDCE01}"/>
              </a:ext>
            </a:extLst>
          </p:cNvPr>
          <p:cNvSpPr txBox="1"/>
          <p:nvPr/>
        </p:nvSpPr>
        <p:spPr>
          <a:xfrm>
            <a:off x="9380627" y="5190820"/>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calme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1" name="Picture 50" descr="background rectangle">
            <a:extLst>
              <a:ext uri="{FF2B5EF4-FFF2-40B4-BE49-F238E27FC236}">
                <a16:creationId xmlns:a16="http://schemas.microsoft.com/office/drawing/2014/main" id="{ABF59ECC-3CCE-408B-8812-EA1160FB28B9}"/>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8C3E82C4-26B3-4635-904E-B746593D0B8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en français !</a:t>
            </a:r>
            <a:endParaRPr lang="en-GB" sz="3600" b="1" dirty="0">
              <a:solidFill>
                <a:schemeClr val="bg1"/>
              </a:solidFill>
            </a:endParaRPr>
          </a:p>
        </p:txBody>
      </p:sp>
      <p:sp>
        <p:nvSpPr>
          <p:cNvPr id="53" name="Rounded Rectangle 46">
            <a:extLst>
              <a:ext uri="{FF2B5EF4-FFF2-40B4-BE49-F238E27FC236}">
                <a16:creationId xmlns:a16="http://schemas.microsoft.com/office/drawing/2014/main" id="{1469E23F-3E82-4411-8073-C3D5069D1AD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7665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3.1 Week 3</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2.2 Week 3</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descr="A close up of a logo&#10;&#10;Description automatically generated">
            <a:extLst>
              <a:ext uri="{FF2B5EF4-FFF2-40B4-BE49-F238E27FC236}">
                <a16:creationId xmlns:a16="http://schemas.microsoft.com/office/drawing/2014/main" id="{A3AF467F-54A6-4E99-872D-D4D5582B065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15001" y="2677357"/>
            <a:ext cx="857250" cy="857250"/>
          </a:xfrm>
          <a:prstGeom prst="rect">
            <a:avLst/>
          </a:prstGeom>
        </p:spPr>
      </p:pic>
    </p:spTree>
    <p:extLst>
      <p:ext uri="{BB962C8B-B14F-4D97-AF65-F5344CB8AC3E}">
        <p14:creationId xmlns:p14="http://schemas.microsoft.com/office/powerpoint/2010/main" val="231866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17161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3991CC14-7C90-4379-BAF5-CAA7C5C1BABE}"/>
              </a:ext>
            </a:extLst>
          </p:cNvPr>
          <p:cNvSpPr txBox="1"/>
          <p:nvPr/>
        </p:nvSpPr>
        <p:spPr>
          <a:xfrm>
            <a:off x="260909" y="1637521"/>
            <a:ext cx="116701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Dis les mots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Quelle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 SSC de la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semaine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026" name="Picture 2" descr="Clipart Dogs | Clipart library - Free Clipart Images">
            <a:hlinkClick r:id="" action="ppaction://noaction">
              <a:snd r:embed="rId4" name="chien.wav"/>
            </a:hlinkClick>
            <a:extLst>
              <a:ext uri="{FF2B5EF4-FFF2-40B4-BE49-F238E27FC236}">
                <a16:creationId xmlns:a16="http://schemas.microsoft.com/office/drawing/2014/main" id="{AB247F5E-5EF2-4D51-BFB5-583D345C5D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942" y="2695826"/>
            <a:ext cx="3354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 action="ppaction://noaction">
              <a:snd r:embed="rId6" name="concher.wav"/>
            </a:hlinkClick>
            <a:extLst>
              <a:ext uri="{FF2B5EF4-FFF2-40B4-BE49-F238E27FC236}">
                <a16:creationId xmlns:a16="http://schemas.microsoft.com/office/drawing/2014/main" id="{94726854-C112-46FB-AF76-529A020D7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3599" y="2695826"/>
            <a:ext cx="2764802" cy="2880000"/>
          </a:xfrm>
          <a:prstGeom prst="rect">
            <a:avLst/>
          </a:prstGeom>
        </p:spPr>
      </p:pic>
      <p:pic>
        <p:nvPicPr>
          <p:cNvPr id="1030" name="Picture 6" descr="Imgs For  Dress Shirt Clip Art">
            <a:hlinkClick r:id="" action="ppaction://noaction">
              <a:snd r:embed="rId8" name="chemise.wav"/>
            </a:hlinkClick>
            <a:extLst>
              <a:ext uri="{FF2B5EF4-FFF2-40B4-BE49-F238E27FC236}">
                <a16:creationId xmlns:a16="http://schemas.microsoft.com/office/drawing/2014/main" id="{32D31A27-9E93-4272-AD17-245BAFA3E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9058" y="2695826"/>
            <a:ext cx="264960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98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651200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79997"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7" name="Action Button: Custom 66" descr="number 1">
            <a:hlinkClick r:id="" action="ppaction://noaction" highlightClick="1">
              <a:snd r:embed="rId3" name="1-chef.wav"/>
            </a:hlinkClick>
            <a:extLst>
              <a:ext uri="{FF2B5EF4-FFF2-40B4-BE49-F238E27FC236}">
                <a16:creationId xmlns:a16="http://schemas.microsoft.com/office/drawing/2014/main" id="{B4B22334-B9A7-4F1E-B940-9C0DA7CB6B72}"/>
              </a:ext>
            </a:extLst>
          </p:cNvPr>
          <p:cNvSpPr/>
          <p:nvPr/>
        </p:nvSpPr>
        <p:spPr>
          <a:xfrm>
            <a:off x="465445" y="1973181"/>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 avalanche.wav"/>
            </a:hlinkClick>
            <a:extLst>
              <a:ext uri="{FF2B5EF4-FFF2-40B4-BE49-F238E27FC236}">
                <a16:creationId xmlns:a16="http://schemas.microsoft.com/office/drawing/2014/main" id="{8A1E0069-9749-49A4-87EE-4A2C10BF43BB}"/>
              </a:ext>
            </a:extLst>
          </p:cNvPr>
          <p:cNvSpPr/>
          <p:nvPr/>
        </p:nvSpPr>
        <p:spPr>
          <a:xfrm>
            <a:off x="465445" y="2877830"/>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 touche.wav"/>
            </a:hlinkClick>
            <a:extLst>
              <a:ext uri="{FF2B5EF4-FFF2-40B4-BE49-F238E27FC236}">
                <a16:creationId xmlns:a16="http://schemas.microsoft.com/office/drawing/2014/main" id="{799379FC-B7D7-4CE5-8F77-E9A6AA06284F}"/>
              </a:ext>
            </a:extLst>
          </p:cNvPr>
          <p:cNvSpPr/>
          <p:nvPr/>
        </p:nvSpPr>
        <p:spPr>
          <a:xfrm>
            <a:off x="465445"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 brochure.wav"/>
            </a:hlinkClick>
            <a:extLst>
              <a:ext uri="{FF2B5EF4-FFF2-40B4-BE49-F238E27FC236}">
                <a16:creationId xmlns:a16="http://schemas.microsoft.com/office/drawing/2014/main" id="{7A063671-FD9F-4429-B54C-784F03D688DE}"/>
              </a:ext>
            </a:extLst>
          </p:cNvPr>
          <p:cNvSpPr/>
          <p:nvPr/>
        </p:nvSpPr>
        <p:spPr>
          <a:xfrm>
            <a:off x="465445" y="467773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 charge.wav"/>
            </a:hlinkClick>
            <a:extLst>
              <a:ext uri="{FF2B5EF4-FFF2-40B4-BE49-F238E27FC236}">
                <a16:creationId xmlns:a16="http://schemas.microsoft.com/office/drawing/2014/main" id="{3853283F-04D4-4EC4-B256-2F4A352972D0}"/>
              </a:ext>
            </a:extLst>
          </p:cNvPr>
          <p:cNvSpPr/>
          <p:nvPr/>
        </p:nvSpPr>
        <p:spPr>
          <a:xfrm>
            <a:off x="465445"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81" descr="number 6">
            <a:hlinkClick r:id="" action="ppaction://noaction" highlightClick="1">
              <a:snd r:embed="rId8" name="6 champagne.wav"/>
            </a:hlinkClick>
            <a:extLst>
              <a:ext uri="{FF2B5EF4-FFF2-40B4-BE49-F238E27FC236}">
                <a16:creationId xmlns:a16="http://schemas.microsoft.com/office/drawing/2014/main" id="{1D61EF3A-2B81-4E8B-9A7C-269706316FEA}"/>
              </a:ext>
            </a:extLst>
          </p:cNvPr>
          <p:cNvSpPr/>
          <p:nvPr/>
        </p:nvSpPr>
        <p:spPr>
          <a:xfrm>
            <a:off x="6682541" y="196860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84" descr="number 7">
            <a:hlinkClick r:id="" action="ppaction://noaction" highlightClick="1">
              <a:snd r:embed="rId9" name="7 chocolat.wav"/>
            </a:hlinkClick>
            <a:extLst>
              <a:ext uri="{FF2B5EF4-FFF2-40B4-BE49-F238E27FC236}">
                <a16:creationId xmlns:a16="http://schemas.microsoft.com/office/drawing/2014/main" id="{EE60D675-6720-4F14-A2E6-F4F4312D8E71}"/>
              </a:ext>
            </a:extLst>
          </p:cNvPr>
          <p:cNvSpPr/>
          <p:nvPr/>
        </p:nvSpPr>
        <p:spPr>
          <a:xfrm>
            <a:off x="6682541" y="28817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87" descr="number 8">
            <a:hlinkClick r:id="" action="ppaction://noaction" highlightClick="1">
              <a:snd r:embed="rId10" name="8 champion.wav"/>
            </a:hlinkClick>
            <a:extLst>
              <a:ext uri="{FF2B5EF4-FFF2-40B4-BE49-F238E27FC236}">
                <a16:creationId xmlns:a16="http://schemas.microsoft.com/office/drawing/2014/main" id="{2671ECFD-D5D9-4B8A-A92F-6A15D688B2D1}"/>
              </a:ext>
            </a:extLst>
          </p:cNvPr>
          <p:cNvSpPr/>
          <p:nvPr/>
        </p:nvSpPr>
        <p:spPr>
          <a:xfrm>
            <a:off x="6682541"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6" name="Action Button: Custom 90" descr="number 9">
            <a:hlinkClick r:id="" action="ppaction://noaction" highlightClick="1">
              <a:snd r:embed="rId11" name="9 moustache.wav"/>
            </a:hlinkClick>
            <a:extLst>
              <a:ext uri="{FF2B5EF4-FFF2-40B4-BE49-F238E27FC236}">
                <a16:creationId xmlns:a16="http://schemas.microsoft.com/office/drawing/2014/main" id="{0322B134-F0B7-4C42-BFBB-F1A961145732}"/>
              </a:ext>
            </a:extLst>
          </p:cNvPr>
          <p:cNvSpPr/>
          <p:nvPr/>
        </p:nvSpPr>
        <p:spPr>
          <a:xfrm>
            <a:off x="6684620" y="46621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7" name="Action Button: Custom 93" descr="number 10">
            <a:hlinkClick r:id="" action="ppaction://noaction" highlightClick="1">
              <a:snd r:embed="rId12" name="10 riche.wav"/>
            </a:hlinkClick>
            <a:extLst>
              <a:ext uri="{FF2B5EF4-FFF2-40B4-BE49-F238E27FC236}">
                <a16:creationId xmlns:a16="http://schemas.microsoft.com/office/drawing/2014/main" id="{82CAF0CF-B25B-4425-9DBC-9A124442F8A3}"/>
              </a:ext>
            </a:extLst>
          </p:cNvPr>
          <p:cNvSpPr/>
          <p:nvPr/>
        </p:nvSpPr>
        <p:spPr>
          <a:xfrm>
            <a:off x="6682541"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79" y="4497735"/>
            <a:ext cx="84984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694" y="4658981"/>
            <a:ext cx="900000" cy="5409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3627" y="1794370"/>
            <a:ext cx="5020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009" y="3582263"/>
            <a:ext cx="85437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7491" y="1822572"/>
            <a:ext cx="6625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2738" y="2850937"/>
            <a:ext cx="900000" cy="6187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4944" y="5407092"/>
            <a:ext cx="7029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7963" y="3607320"/>
            <a:ext cx="6995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45991" y="2706928"/>
            <a:ext cx="7870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07573" y="542285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2146126" y="2090385"/>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2110313" y="295036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2146126" y="3810349"/>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2107573" y="4709755"/>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2146126" y="5609161"/>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159991" y="2019274"/>
            <a:ext cx="2050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278741" y="2906714"/>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8279697" y="3810349"/>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8279697" y="4709754"/>
            <a:ext cx="1864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292840" y="5613389"/>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et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20" name="TextBox 19">
            <a:extLst>
              <a:ext uri="{FF2B5EF4-FFF2-40B4-BE49-F238E27FC236}">
                <a16:creationId xmlns:a16="http://schemas.microsoft.com/office/drawing/2014/main" id="{937E5FB9-FFAE-4033-BBB4-E4DC5EB6BE74}"/>
              </a:ext>
            </a:extLst>
          </p:cNvPr>
          <p:cNvSpPr txBox="1"/>
          <p:nvPr/>
        </p:nvSpPr>
        <p:spPr>
          <a:xfrm>
            <a:off x="3840505"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636404"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BEF92ABD-D210-4CD8-BB1B-625E16C82CDF}"/>
              </a:ext>
            </a:extLst>
          </p:cNvPr>
          <p:cNvSpPr txBox="1"/>
          <p:nvPr/>
        </p:nvSpPr>
        <p:spPr>
          <a:xfrm>
            <a:off x="10087288"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10883187"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6276" y="2019274"/>
            <a:ext cx="457866" cy="476944"/>
          </a:xfrm>
          <a:prstGeom prst="rect">
            <a:avLst/>
          </a:prstGeom>
        </p:spPr>
      </p:pic>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28449" y="2877830"/>
            <a:ext cx="457866" cy="476944"/>
          </a:xfrm>
          <a:prstGeom prst="rect">
            <a:avLst/>
          </a:prstGeom>
        </p:spPr>
      </p:pic>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23390" y="3782067"/>
            <a:ext cx="457866" cy="476944"/>
          </a:xfrm>
          <a:prstGeom prst="rect">
            <a:avLst/>
          </a:prstGeom>
        </p:spPr>
      </p:pic>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09027" y="4690960"/>
            <a:ext cx="457866" cy="476944"/>
          </a:xfrm>
          <a:prstGeom prst="rect">
            <a:avLst/>
          </a:prstGeom>
        </p:spPr>
      </p:pic>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12475" y="5618620"/>
            <a:ext cx="457866" cy="476944"/>
          </a:xfrm>
          <a:prstGeom prst="rect">
            <a:avLst/>
          </a:prstGeom>
        </p:spPr>
      </p:pic>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85222" y="2011581"/>
            <a:ext cx="457866" cy="476944"/>
          </a:xfrm>
          <a:prstGeom prst="rect">
            <a:avLst/>
          </a:prstGeom>
        </p:spPr>
      </p:pic>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67205" y="2875977"/>
            <a:ext cx="457866" cy="476944"/>
          </a:xfrm>
          <a:prstGeom prst="rect">
            <a:avLst/>
          </a:prstGeom>
        </p:spPr>
      </p:pic>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67205" y="3793791"/>
            <a:ext cx="457866" cy="476944"/>
          </a:xfrm>
          <a:prstGeom prst="rect">
            <a:avLst/>
          </a:prstGeom>
        </p:spPr>
      </p:pic>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48755" y="4704634"/>
            <a:ext cx="457866" cy="476944"/>
          </a:xfrm>
          <a:prstGeom prst="rect">
            <a:avLst/>
          </a:prstGeom>
        </p:spPr>
      </p:pic>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39463" y="5618620"/>
            <a:ext cx="457866" cy="476944"/>
          </a:xfrm>
          <a:prstGeom prst="rect">
            <a:avLst/>
          </a:prstGeom>
        </p:spPr>
      </p:pic>
      <p:pic>
        <p:nvPicPr>
          <p:cNvPr id="66" name="Picture 65" descr="background rectangle">
            <a:extLst>
              <a:ext uri="{FF2B5EF4-FFF2-40B4-BE49-F238E27FC236}">
                <a16:creationId xmlns:a16="http://schemas.microsoft.com/office/drawing/2014/main" id="{79C0B332-2011-494C-B174-623FACBA6E1A}"/>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7" name="Title 3">
            <a:extLst>
              <a:ext uri="{FF2B5EF4-FFF2-40B4-BE49-F238E27FC236}">
                <a16:creationId xmlns:a16="http://schemas.microsoft.com/office/drawing/2014/main" id="{6E0D6D64-067E-4087-B97A-AC9E12D7E897}"/>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En anglaise et en français</a:t>
            </a:r>
            <a:endParaRPr lang="en-GB" sz="3600" b="1" dirty="0">
              <a:solidFill>
                <a:schemeClr val="bg1"/>
              </a:solidFill>
            </a:endParaRPr>
          </a:p>
        </p:txBody>
      </p:sp>
      <p:sp>
        <p:nvSpPr>
          <p:cNvPr id="68" name="Rounded Rectangle 46">
            <a:extLst>
              <a:ext uri="{FF2B5EF4-FFF2-40B4-BE49-F238E27FC236}">
                <a16:creationId xmlns:a16="http://schemas.microsoft.com/office/drawing/2014/main" id="{18FBE527-0D79-4FA4-B445-1889DA14A9E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7867</Words>
  <Application>Microsoft Office PowerPoint</Application>
  <PresentationFormat>Widescreen</PresentationFormat>
  <Paragraphs>1438</Paragraphs>
  <Slides>62</Slides>
  <Notes>62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62</vt:i4>
      </vt:variant>
    </vt:vector>
  </HeadingPairs>
  <TitlesOfParts>
    <vt:vector size="74" baseType="lpstr">
      <vt:lpstr>Arial</vt:lpstr>
      <vt:lpstr>Calibri</vt:lpstr>
      <vt:lpstr>Cambria Math</vt:lpstr>
      <vt:lpstr>Century Gothic</vt:lpstr>
      <vt:lpstr>Ink Free</vt:lpstr>
      <vt:lpstr>Monotype Corsiva</vt:lpstr>
      <vt:lpstr>Tw Cen MT</vt:lpstr>
      <vt:lpstr>1_Office Theme</vt:lpstr>
      <vt:lpstr>2_Office Theme</vt:lpstr>
      <vt:lpstr>NCELP Theme</vt:lpstr>
      <vt:lpstr>4_Office Theme</vt:lpstr>
      <vt:lpstr>3_Office Theme</vt:lpstr>
      <vt:lpstr>Talking about what isn’t there </vt:lpstr>
      <vt:lpstr>ch</vt:lpstr>
      <vt:lpstr>ch</vt:lpstr>
      <vt:lpstr>ch</vt:lpstr>
      <vt:lpstr>ch</vt:lpstr>
      <vt:lpstr>ch</vt:lpstr>
      <vt:lpstr>ch</vt:lpstr>
      <vt:lpstr>Phonétique</vt:lpstr>
      <vt:lpstr>En anglais et en français</vt:lpstr>
      <vt:lpstr>Combien de mots ?</vt:lpstr>
      <vt:lpstr>Combien de mots ?</vt:lpstr>
      <vt:lpstr>Combien de mots ?</vt:lpstr>
      <vt:lpstr>Combien de mots ?</vt:lpstr>
      <vt:lpstr>Combien de mots ?</vt:lpstr>
      <vt:lpstr>Combien de mots ?</vt:lpstr>
      <vt:lpstr>Quelle catégorie ?</vt:lpstr>
      <vt:lpstr>Quelle catégorie ?</vt:lpstr>
      <vt:lpstr>Quelle catégorie ?</vt:lpstr>
      <vt:lpstr>Quelle catégorie ?</vt:lpstr>
      <vt:lpstr>Quelle catégorie ?</vt:lpstr>
      <vt:lpstr>Combien de mots ?</vt:lpstr>
      <vt:lpstr>Faire la queue !</vt:lpstr>
      <vt:lpstr>Saying what you don’t have</vt:lpstr>
      <vt:lpstr>Léa au collège</vt:lpstr>
      <vt:lpstr>Léa au collège (réponses)</vt:lpstr>
      <vt:lpstr>Saying what there is and isn’t</vt:lpstr>
      <vt:lpstr>Habiter dans le village</vt:lpstr>
      <vt:lpstr>Habiter dans le village</vt:lpstr>
      <vt:lpstr>Habiter dans le village</vt:lpstr>
      <vt:lpstr>Habiter dans le village</vt:lpstr>
      <vt:lpstr>Living in the village</vt:lpstr>
      <vt:lpstr>Parle en français !</vt:lpstr>
      <vt:lpstr>Partenaire A : questions</vt:lpstr>
      <vt:lpstr>Partenaire A : réponses</vt:lpstr>
      <vt:lpstr>Partenaire B : questions</vt:lpstr>
      <vt:lpstr>Partenaire B : réponses</vt:lpstr>
      <vt:lpstr>Parle en français !</vt:lpstr>
      <vt:lpstr>Parle en français !</vt:lpstr>
      <vt:lpstr>Réponses</vt:lpstr>
      <vt:lpstr>Talking about what isn’t there </vt:lpstr>
      <vt:lpstr>Phonétique</vt:lpstr>
      <vt:lpstr>Vocabulaire</vt:lpstr>
      <vt:lpstr>Vocabulaire</vt:lpstr>
      <vt:lpstr>Vocabulaire</vt:lpstr>
      <vt:lpstr>Vocabulaire</vt:lpstr>
      <vt:lpstr>Vocabulaire</vt:lpstr>
      <vt:lpstr>Vocabulaire</vt:lpstr>
      <vt:lpstr>Vocabulaire</vt:lpstr>
      <vt:lpstr>Vocabulaire</vt:lpstr>
      <vt:lpstr>Vocabulaire</vt:lpstr>
      <vt:lpstr>Saying what you don’t have</vt:lpstr>
      <vt:lpstr>Léa est malade !</vt:lpstr>
      <vt:lpstr>Saying what you don’t do</vt:lpstr>
      <vt:lpstr>Que fait Léa ?</vt:lpstr>
      <vt:lpstr>Que fait Léa ?</vt:lpstr>
      <vt:lpstr>Saying what you aren’t</vt:lpstr>
      <vt:lpstr>À la maison</vt:lpstr>
      <vt:lpstr>À la maison</vt:lpstr>
      <vt:lpstr>Écris en français !</vt:lpstr>
      <vt:lpstr>Parle en français !</vt:lpstr>
      <vt:lpstr>Parle en français !</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people do not do something [2]</dc:title>
  <dc:creator>Kirsten Somerville</dc:creator>
  <cp:lastModifiedBy>Louise Bibbey</cp:lastModifiedBy>
  <cp:revision>363</cp:revision>
  <dcterms:created xsi:type="dcterms:W3CDTF">2020-04-16T13:51:32Z</dcterms:created>
  <dcterms:modified xsi:type="dcterms:W3CDTF">2021-08-16T08:29:58Z</dcterms:modified>
</cp:coreProperties>
</file>