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22" r:id="rId4"/>
    <p:sldMasterId id="2147483734" r:id="rId5"/>
  </p:sldMasterIdLst>
  <p:notesMasterIdLst>
    <p:notesMasterId r:id="rId45"/>
  </p:notesMasterIdLst>
  <p:sldIdLst>
    <p:sldId id="519" r:id="rId6"/>
    <p:sldId id="256" r:id="rId7"/>
    <p:sldId id="376" r:id="rId8"/>
    <p:sldId id="374" r:id="rId9"/>
    <p:sldId id="259" r:id="rId10"/>
    <p:sldId id="391" r:id="rId11"/>
    <p:sldId id="392" r:id="rId12"/>
    <p:sldId id="393" r:id="rId13"/>
    <p:sldId id="402" r:id="rId14"/>
    <p:sldId id="403" r:id="rId15"/>
    <p:sldId id="332" r:id="rId16"/>
    <p:sldId id="366" r:id="rId17"/>
    <p:sldId id="516" r:id="rId18"/>
    <p:sldId id="330" r:id="rId19"/>
    <p:sldId id="377" r:id="rId20"/>
    <p:sldId id="378" r:id="rId21"/>
    <p:sldId id="383" r:id="rId22"/>
    <p:sldId id="381" r:id="rId23"/>
    <p:sldId id="380" r:id="rId24"/>
    <p:sldId id="379" r:id="rId25"/>
    <p:sldId id="331" r:id="rId26"/>
    <p:sldId id="517" r:id="rId27"/>
    <p:sldId id="518" r:id="rId28"/>
    <p:sldId id="522" r:id="rId29"/>
    <p:sldId id="524" r:id="rId30"/>
    <p:sldId id="520" r:id="rId31"/>
    <p:sldId id="514" r:id="rId32"/>
    <p:sldId id="515" r:id="rId33"/>
    <p:sldId id="404" r:id="rId34"/>
    <p:sldId id="316" r:id="rId35"/>
    <p:sldId id="364" r:id="rId36"/>
    <p:sldId id="343" r:id="rId37"/>
    <p:sldId id="521" r:id="rId38"/>
    <p:sldId id="344" r:id="rId39"/>
    <p:sldId id="365" r:id="rId40"/>
    <p:sldId id="359" r:id="rId41"/>
    <p:sldId id="358" r:id="rId42"/>
    <p:sldId id="322" r:id="rId43"/>
    <p:sldId id="375"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Finlayson" initials="NF" lastIdx="3" clrIdx="0">
    <p:extLst>
      <p:ext uri="{19B8F6BF-5375-455C-9EA6-DF929625EA0E}">
        <p15:presenceInfo xmlns:p15="http://schemas.microsoft.com/office/powerpoint/2012/main" userId="Natalie Finlayson" providerId="None"/>
      </p:ext>
    </p:extLst>
  </p:cmAuthor>
  <p:cmAuthor id="2" name="Stephen Owen" initials="SO" lastIdx="14" clrIdx="1">
    <p:extLst>
      <p:ext uri="{19B8F6BF-5375-455C-9EA6-DF929625EA0E}">
        <p15:presenceInfo xmlns:p15="http://schemas.microsoft.com/office/powerpoint/2012/main" userId="Stephen Owen" providerId="None"/>
      </p:ext>
    </p:extLst>
  </p:cmAuthor>
  <p:cmAuthor id="3" name="Ciaran Morris" initials="CM" lastIdx="1" clrIdx="2">
    <p:extLst>
      <p:ext uri="{19B8F6BF-5375-455C-9EA6-DF929625EA0E}">
        <p15:presenceInfo xmlns:p15="http://schemas.microsoft.com/office/powerpoint/2012/main" userId="Ciaran Morri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EE6000"/>
    <a:srgbClr val="DAA520"/>
    <a:srgbClr val="FCECE8"/>
    <a:srgbClr val="E3EAFD"/>
    <a:srgbClr val="FBF0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77" autoAdjust="0"/>
    <p:restoredTop sz="89573" autoAdjust="0"/>
  </p:normalViewPr>
  <p:slideViewPr>
    <p:cSldViewPr snapToGrid="0">
      <p:cViewPr varScale="1">
        <p:scale>
          <a:sx n="73" d="100"/>
          <a:sy n="73" d="100"/>
        </p:scale>
        <p:origin x="854" y="72"/>
      </p:cViewPr>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11/10/2021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bbc.co.uk/news/world-europe-47414140"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algn="l"/>
            <a:r>
              <a:rPr lang="en-GB" b="0" dirty="0"/>
              <a:t>Introducing </a:t>
            </a:r>
            <a:r>
              <a:rPr lang="en-GB" b="0" dirty="0">
                <a:solidFill>
                  <a:prstClr val="white"/>
                </a:solidFill>
              </a:rPr>
              <a:t>SSC [h]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Revisiting feminine noun formation rules 1 and 2</a:t>
            </a:r>
            <a:endParaRPr lang="en-GB" i="1" dirty="0">
              <a:solidFill>
                <a:prstClr val="whit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Introducing </a:t>
            </a:r>
            <a:r>
              <a:rPr lang="en-GB" b="0" dirty="0"/>
              <a:t>feminine noun formation rule 3</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8.1.1.2 (revisit) </a:t>
            </a:r>
            <a:r>
              <a:rPr lang="fr-FR" dirty="0">
                <a:solidFill>
                  <a:srgbClr val="000000"/>
                </a:solidFill>
                <a:latin typeface="Century Gothic" panose="020B0502020202020204" pitchFamily="34" charset="0"/>
              </a:rPr>
              <a:t>avocat [1188], bureau</a:t>
            </a:r>
            <a:r>
              <a:rPr lang="fr-FR" baseline="30000" dirty="0">
                <a:solidFill>
                  <a:srgbClr val="000000"/>
                </a:solidFill>
                <a:latin typeface="Century Gothic" panose="020B0502020202020204" pitchFamily="34" charset="0"/>
              </a:rPr>
              <a:t>2</a:t>
            </a:r>
            <a:r>
              <a:rPr lang="fr-FR" dirty="0">
                <a:solidFill>
                  <a:srgbClr val="000000"/>
                </a:solidFill>
                <a:latin typeface="Century Gothic" panose="020B0502020202020204" pitchFamily="34" charset="0"/>
              </a:rPr>
              <a:t> [273], directeur</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[640], emploi</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[517], facteur [1264], secrétaire [920], ambitieux [2905], prudent [1529], travailleur, travailleuse [1341], assez [321]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7.3.2.5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devoir [39], dois [39], doit [39], veut [57], veux [57], vouloir [57], visiter [1378], billet [1916]</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kern="1200" cap="none" baseline="0" dirty="0">
                <a:solidFill>
                  <a:schemeClr val="tx1"/>
                </a:solidFill>
                <a:effectLst/>
                <a:latin typeface="+mn-lt"/>
                <a:ea typeface="Calibri"/>
                <a:cs typeface="Calibri"/>
                <a:sym typeface="Calibri"/>
              </a:rPr>
              <a:t>7.</a:t>
            </a:r>
            <a:r>
              <a:rPr lang="en-GB" sz="1200" b="1" i="0" u="none" strike="noStrike" kern="1200" cap="none" baseline="0" dirty="0">
                <a:solidFill>
                  <a:schemeClr val="tx1"/>
                </a:solidFill>
                <a:effectLst/>
                <a:latin typeface="+mn-lt"/>
                <a:ea typeface="Calibri"/>
                <a:cs typeface="Calibri"/>
                <a:sym typeface="Calibri"/>
              </a:rPr>
              <a:t>3.1.4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dormir [1836], dors [1836], dort [1836], bureau</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[273], équipe [814], parfois [410], sous [112], sur [16]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3/3.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 previous but with 15 fewer seconds on the timer again.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8129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a:t>
            </a:r>
            <a:r>
              <a:rPr lang="en-US" b="1" baseline="0" dirty="0"/>
              <a:t> </a:t>
            </a:r>
            <a:r>
              <a:rPr lang="en-US" b="0" dirty="0"/>
              <a:t>To </a:t>
            </a:r>
            <a:r>
              <a:rPr lang="en-US" b="0" dirty="0" err="1"/>
              <a:t>practise</a:t>
            </a:r>
            <a:r>
              <a:rPr lang="en-US" b="0" baseline="0" dirty="0"/>
              <a:t> recognition of the masculine and feminine forms or nouns and adjectives in this week’s vocabulary set.</a:t>
            </a:r>
            <a:endParaRPr lang="en-US" b="0" dirty="0"/>
          </a:p>
          <a:p>
            <a:endParaRPr lang="en-US" b="1" dirty="0"/>
          </a:p>
          <a:p>
            <a:r>
              <a:rPr lang="en-US" b="1" dirty="0"/>
              <a:t>Procedure:</a:t>
            </a:r>
          </a:p>
          <a:p>
            <a:r>
              <a:rPr lang="en-US" b="0" dirty="0"/>
              <a:t>1. Go over the vocabulary, which students should have pre-learned. Click on a picture to hear the word pronounced by a native speaker. Students repeat. Pay close attention to the end of the words which show the gender.</a:t>
            </a:r>
          </a:p>
          <a:p>
            <a:r>
              <a:rPr lang="en-US" b="0" dirty="0"/>
              <a:t>2. Click on a number to hear a recording. Students listen and </a:t>
            </a:r>
            <a:r>
              <a:rPr lang="en-US" b="0" baseline="0" dirty="0"/>
              <a:t>follow the pathway specified in each according to the masculine or feminine nouns mentioned.</a:t>
            </a:r>
            <a:endParaRPr lang="en-US" b="0" dirty="0"/>
          </a:p>
          <a:p>
            <a:r>
              <a:rPr lang="en-US" b="0" dirty="0"/>
              <a:t>3. The answers</a:t>
            </a:r>
            <a:r>
              <a:rPr lang="en-US" b="0" baseline="0" dirty="0"/>
              <a:t> are animated and appear on clicks.</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US" b="0" dirty="0" err="1"/>
              <a:t>directrice</a:t>
            </a:r>
            <a:r>
              <a:rPr lang="en-US" b="0" dirty="0"/>
              <a:t>, </a:t>
            </a:r>
            <a:r>
              <a:rPr lang="en-US" b="0" dirty="0" err="1"/>
              <a:t>travailleur</a:t>
            </a:r>
            <a:r>
              <a:rPr lang="en-US" b="0" dirty="0"/>
              <a:t>, </a:t>
            </a:r>
            <a:r>
              <a:rPr lang="en-US" b="0" dirty="0" err="1"/>
              <a:t>une</a:t>
            </a:r>
            <a:r>
              <a:rPr lang="en-US" b="0" dirty="0"/>
              <a:t> </a:t>
            </a:r>
            <a:r>
              <a:rPr lang="en-US" b="0" dirty="0" err="1"/>
              <a:t>secretaire</a:t>
            </a:r>
            <a:r>
              <a:rPr lang="en-US" b="0" dirty="0"/>
              <a:t> </a:t>
            </a:r>
            <a:r>
              <a:rPr lang="en-US" b="0" baseline="0" dirty="0"/>
              <a:t>(answer: C)</a:t>
            </a:r>
            <a:endParaRPr lang="en-US" b="0" dirty="0"/>
          </a:p>
          <a:p>
            <a:r>
              <a:rPr lang="en-US" b="0" baseline="0" dirty="0"/>
              <a:t>2. </a:t>
            </a:r>
            <a:r>
              <a:rPr lang="en-US" b="0" baseline="0" dirty="0" err="1"/>
              <a:t>directeur</a:t>
            </a:r>
            <a:r>
              <a:rPr lang="en-US" b="0" baseline="0" dirty="0"/>
              <a:t>, </a:t>
            </a:r>
            <a:r>
              <a:rPr lang="en-US" b="0" baseline="0" dirty="0" err="1"/>
              <a:t>prudente</a:t>
            </a:r>
            <a:r>
              <a:rPr lang="en-US" b="0" baseline="0" dirty="0"/>
              <a:t>, </a:t>
            </a:r>
            <a:r>
              <a:rPr lang="en-US" b="0" baseline="0" dirty="0" err="1"/>
              <a:t>ambitieux</a:t>
            </a:r>
            <a:r>
              <a:rPr lang="en-US" b="0" baseline="0" dirty="0"/>
              <a:t> (answer: E)</a:t>
            </a:r>
          </a:p>
          <a:p>
            <a:r>
              <a:rPr lang="en-US" b="0" baseline="0" dirty="0"/>
              <a:t>3. </a:t>
            </a:r>
            <a:r>
              <a:rPr lang="en-US" b="0" baseline="0" dirty="0" err="1"/>
              <a:t>directrice</a:t>
            </a:r>
            <a:r>
              <a:rPr lang="en-US" b="0" baseline="0" dirty="0"/>
              <a:t>, </a:t>
            </a:r>
            <a:r>
              <a:rPr lang="en-US" b="0" baseline="0" dirty="0" err="1"/>
              <a:t>travailleuse</a:t>
            </a:r>
            <a:r>
              <a:rPr lang="en-US" b="0" baseline="0" dirty="0"/>
              <a:t>, </a:t>
            </a:r>
            <a:r>
              <a:rPr lang="en-US" b="0" baseline="0" dirty="0" err="1"/>
              <a:t>avocate</a:t>
            </a:r>
            <a:r>
              <a:rPr lang="en-US" b="0" baseline="0" dirty="0"/>
              <a:t> (answer: 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4. </a:t>
            </a:r>
            <a:r>
              <a:rPr lang="en-US" b="0" dirty="0" err="1"/>
              <a:t>directeur</a:t>
            </a:r>
            <a:r>
              <a:rPr lang="en-US" b="0" dirty="0"/>
              <a:t>, prudent, </a:t>
            </a:r>
            <a:r>
              <a:rPr lang="en-US" b="0" dirty="0" err="1"/>
              <a:t>facteur</a:t>
            </a:r>
            <a:r>
              <a:rPr lang="en-US" b="0" dirty="0"/>
              <a:t> </a:t>
            </a:r>
            <a:r>
              <a:rPr lang="en-US" b="0" baseline="0" dirty="0"/>
              <a:t>(answer: H)</a:t>
            </a:r>
          </a:p>
          <a:p>
            <a:r>
              <a:rPr lang="en-US" b="0" baseline="0" dirty="0"/>
              <a:t>5. </a:t>
            </a:r>
            <a:r>
              <a:rPr lang="en-US" b="0" baseline="0" dirty="0" err="1"/>
              <a:t>directrice</a:t>
            </a:r>
            <a:r>
              <a:rPr lang="en-US" b="0" baseline="0" dirty="0"/>
              <a:t>, </a:t>
            </a:r>
            <a:r>
              <a:rPr lang="en-US" b="0" baseline="0" dirty="0" err="1"/>
              <a:t>travailleur</a:t>
            </a:r>
            <a:r>
              <a:rPr lang="en-US" b="0" baseline="0" dirty="0"/>
              <a:t>, </a:t>
            </a:r>
            <a:r>
              <a:rPr lang="en-US" b="0" dirty="0"/>
              <a:t>un </a:t>
            </a:r>
            <a:r>
              <a:rPr lang="en-US" b="0" dirty="0" err="1"/>
              <a:t>secretaire</a:t>
            </a:r>
            <a:r>
              <a:rPr lang="en-US" b="0" baseline="0" dirty="0"/>
              <a:t> (answer: 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6736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a:t>
            </a:r>
            <a:r>
              <a:rPr lang="en-US" b="0" dirty="0" err="1"/>
              <a:t>practise</a:t>
            </a:r>
            <a:r>
              <a:rPr lang="en-US" b="0" dirty="0"/>
              <a:t> production (spoken modality) of the masculine</a:t>
            </a:r>
            <a:r>
              <a:rPr lang="en-US" b="0" baseline="0" dirty="0"/>
              <a:t> and feminine forms presented on the previous slide.</a:t>
            </a:r>
            <a:endParaRPr lang="en-US" b="0"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Check students understand the task instructions. See if they can work out the idiomatic usage of </a:t>
            </a:r>
            <a:r>
              <a:rPr lang="en-GB" sz="1200" b="0" dirty="0">
                <a:solidFill>
                  <a:schemeClr val="bg1"/>
                </a:solidFill>
              </a:rPr>
              <a:t>à </a:t>
            </a:r>
            <a:r>
              <a:rPr lang="en-GB" sz="1200" b="0" dirty="0" err="1">
                <a:solidFill>
                  <a:schemeClr val="bg1"/>
                </a:solidFill>
              </a:rPr>
              <a:t>toi</a:t>
            </a:r>
            <a:r>
              <a:rPr lang="en-GB" sz="1200" b="0" dirty="0">
                <a:solidFill>
                  <a:schemeClr val="bg1"/>
                </a:solidFill>
              </a:rPr>
              <a:t>/à </a:t>
            </a:r>
            <a:r>
              <a:rPr lang="en-GB" sz="1200" b="0" dirty="0" err="1">
                <a:solidFill>
                  <a:schemeClr val="bg1"/>
                </a:solidFill>
              </a:rPr>
              <a:t>vous</a:t>
            </a:r>
            <a:r>
              <a:rPr lang="en-GB" sz="1200" b="0" dirty="0">
                <a:solidFill>
                  <a:schemeClr val="bg1"/>
                </a:solidFill>
              </a:rPr>
              <a:t>, meaning ‘your turn’.</a:t>
            </a:r>
            <a:endParaRPr lang="en-US" b="0" dirty="0"/>
          </a:p>
          <a:p>
            <a:pPr marL="228600" indent="-228600">
              <a:buAutoNum type="arabicPeriod"/>
            </a:pPr>
            <a:r>
              <a:rPr lang="en-US" b="0" dirty="0"/>
              <a:t>Students take turns</a:t>
            </a:r>
            <a:r>
              <a:rPr lang="en-US" b="0" baseline="0" dirty="0"/>
              <a:t> to narrate a pathway as for the previous listening exercise. Students can choose their pathways, or teachers can give out </a:t>
            </a:r>
            <a:r>
              <a:rPr lang="en-US" b="0" baseline="0" dirty="0" err="1"/>
              <a:t>rolecards</a:t>
            </a:r>
            <a:r>
              <a:rPr lang="en-US" b="0" baseline="0" dirty="0"/>
              <a:t> with letters on so that students do not ‘play it safe’/pick similar pathways each time!</a:t>
            </a:r>
          </a:p>
          <a:p>
            <a:pPr marL="228600" indent="-228600">
              <a:buAutoNum type="arabicPeriod"/>
            </a:pPr>
            <a:r>
              <a:rPr lang="en-US" b="0" dirty="0"/>
              <a:t>Partners try</a:t>
            </a:r>
            <a:r>
              <a:rPr lang="en-US" b="0" baseline="0" dirty="0"/>
              <a:t> to name the correct destination point.</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1373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revise known ways of making a masculine noun (e.g. job title) feminine, and to add two new patterns (-</a:t>
            </a:r>
            <a:r>
              <a:rPr lang="en-US" b="0" dirty="0" err="1"/>
              <a:t>eur</a:t>
            </a:r>
            <a:r>
              <a:rPr lang="en-US" b="0" dirty="0"/>
              <a:t> to –rice, and –</a:t>
            </a:r>
            <a:r>
              <a:rPr lang="en-US" b="0" dirty="0" err="1"/>
              <a:t>eur</a:t>
            </a:r>
            <a:r>
              <a:rPr lang="en-US" b="0" dirty="0"/>
              <a:t> to –</a:t>
            </a:r>
            <a:r>
              <a:rPr lang="en-US" b="0" dirty="0" err="1"/>
              <a:t>euse</a:t>
            </a:r>
            <a:r>
              <a:rPr lang="en-US" b="0" dirty="0"/>
              <a:t>).</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If students seem interested in the info box that appears on a final click, expand on the recent [2019] decision by the </a:t>
            </a:r>
            <a:r>
              <a:rPr lang="en-GB" sz="1200" b="0" i="0" kern="1200" dirty="0">
                <a:solidFill>
                  <a:schemeClr val="tx1"/>
                </a:solidFill>
                <a:effectLst/>
                <a:latin typeface="+mn-lt"/>
                <a:ea typeface="+mn-ea"/>
                <a:cs typeface="+mn-cs"/>
              </a:rPr>
              <a:t>Académie </a:t>
            </a:r>
            <a:r>
              <a:rPr lang="en-GB" sz="1200" b="0" i="0" kern="1200" dirty="0" err="1">
                <a:solidFill>
                  <a:schemeClr val="tx1"/>
                </a:solidFill>
                <a:effectLst/>
                <a:latin typeface="+mn-lt"/>
                <a:ea typeface="+mn-ea"/>
                <a:cs typeface="+mn-cs"/>
              </a:rPr>
              <a:t>Française</a:t>
            </a:r>
            <a:r>
              <a:rPr lang="en-GB" sz="1200" b="0" i="0" kern="1200" dirty="0">
                <a:solidFill>
                  <a:schemeClr val="tx1"/>
                </a:solidFill>
                <a:effectLst/>
                <a:latin typeface="+mn-lt"/>
                <a:ea typeface="+mn-ea"/>
                <a:cs typeface="+mn-cs"/>
              </a:rPr>
              <a:t> to allow the  feminisation of job titles: </a:t>
            </a:r>
            <a:r>
              <a:rPr lang="en-GB" dirty="0">
                <a:hlinkClick r:id="rId3"/>
              </a:rPr>
              <a:t>https://www.bbc.co.uk/news/world-europe-47414140</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603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a:t>
            </a:r>
            <a:r>
              <a:rPr lang="en-US" b="0" dirty="0"/>
              <a:t>This is slide </a:t>
            </a:r>
            <a:r>
              <a:rPr lang="en-US" b="1" dirty="0"/>
              <a:t>1/7.</a:t>
            </a:r>
          </a:p>
          <a:p>
            <a:endParaRPr lang="en-US" b="1" dirty="0"/>
          </a:p>
          <a:p>
            <a:r>
              <a:rPr lang="en-US" b="1" dirty="0"/>
              <a:t>Aim: </a:t>
            </a:r>
            <a:r>
              <a:rPr lang="en-US" b="0" dirty="0"/>
              <a:t>aural recognition of masculine and feminine noun forms (rules 1-3).</a:t>
            </a:r>
          </a:p>
          <a:p>
            <a:endParaRPr lang="en-US" b="1" dirty="0"/>
          </a:p>
          <a:p>
            <a:r>
              <a:rPr lang="en-US" b="1" dirty="0"/>
              <a:t>Procedure:</a:t>
            </a:r>
          </a:p>
          <a:p>
            <a:r>
              <a:rPr lang="en-US" b="0" dirty="0"/>
              <a:t>1. Click on the numbers to hear a short sentence about either the male or female person with the article obscured.</a:t>
            </a:r>
          </a:p>
          <a:p>
            <a:r>
              <a:rPr lang="en-US" b="0" dirty="0"/>
              <a:t>2. Students point to the left or right of the screen to indicate which person they think they sentence is about.</a:t>
            </a:r>
          </a:p>
          <a:p>
            <a:r>
              <a:rPr lang="en-US" b="0" dirty="0"/>
              <a:t>3. Click to reveal answer.</a:t>
            </a:r>
          </a:p>
          <a:p>
            <a:r>
              <a:rPr lang="en-US" b="0" dirty="0"/>
              <a:t>4. Click on the picture to hear the full audio (including the article).</a:t>
            </a:r>
          </a:p>
          <a:p>
            <a:endParaRPr lang="en-US" b="0" dirty="0"/>
          </a:p>
          <a:p>
            <a:r>
              <a:rPr lang="en-US" b="1" dirty="0"/>
              <a:t>Transcript:</a:t>
            </a:r>
          </a:p>
          <a:p>
            <a:pPr marL="0" indent="0">
              <a:buNone/>
            </a:pPr>
            <a:r>
              <a:rPr lang="en-US" b="0" dirty="0" err="1"/>
              <a:t>Voici</a:t>
            </a:r>
            <a:r>
              <a:rPr lang="en-US" b="0" dirty="0"/>
              <a:t> [la] </a:t>
            </a:r>
            <a:r>
              <a:rPr lang="en-US" b="0" dirty="0" err="1"/>
              <a:t>directrice</a:t>
            </a:r>
            <a:r>
              <a:rPr lang="en-US" b="0" dirty="0"/>
              <a:t> de </a:t>
            </a:r>
            <a:r>
              <a:rPr lang="en-US" b="0" dirty="0" err="1"/>
              <a:t>l’école</a:t>
            </a:r>
            <a:r>
              <a:rPr lang="en-US" b="0"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573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2/7.</a:t>
            </a:r>
          </a:p>
          <a:p>
            <a:endParaRPr lang="en-US" b="1" dirty="0"/>
          </a:p>
          <a:p>
            <a:r>
              <a:rPr lang="en-US" b="1" dirty="0"/>
              <a:t>Transcript:</a:t>
            </a:r>
          </a:p>
          <a:p>
            <a:pPr marL="0" indent="0">
              <a:buNone/>
            </a:pPr>
            <a:r>
              <a:rPr lang="en-US" b="0" dirty="0" err="1"/>
              <a:t>Voici</a:t>
            </a:r>
            <a:r>
              <a:rPr lang="en-US" b="0" dirty="0"/>
              <a:t> [un] </a:t>
            </a:r>
            <a:r>
              <a:rPr lang="en-US" b="0" dirty="0" err="1"/>
              <a:t>acteur</a:t>
            </a:r>
            <a:r>
              <a:rPr lang="en-US" b="0" dirty="0"/>
              <a:t> du nouveau film.</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6760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3/7.</a:t>
            </a:r>
          </a:p>
          <a:p>
            <a:endParaRPr lang="en-US" b="1" dirty="0"/>
          </a:p>
          <a:p>
            <a:r>
              <a:rPr lang="en-US" b="1" dirty="0"/>
              <a:t>Transcript:</a:t>
            </a:r>
          </a:p>
          <a:p>
            <a:pPr marL="0" indent="0">
              <a:buNone/>
            </a:pPr>
            <a:r>
              <a:rPr lang="en-US" b="0" dirty="0" err="1"/>
              <a:t>Voici</a:t>
            </a:r>
            <a:r>
              <a:rPr lang="en-US" b="0" dirty="0"/>
              <a:t> [un] </a:t>
            </a:r>
            <a:r>
              <a:rPr lang="en-US" b="0" dirty="0" err="1"/>
              <a:t>étudiant</a:t>
            </a:r>
            <a:r>
              <a:rPr lang="en-US" b="0" dirty="0"/>
              <a:t> de </a:t>
            </a:r>
            <a:r>
              <a:rPr lang="en-US" b="0" dirty="0" err="1"/>
              <a:t>l’université</a:t>
            </a:r>
            <a:r>
              <a:rPr lang="en-US" b="0" dirty="0"/>
              <a:t>.</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9693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4/7.</a:t>
            </a:r>
          </a:p>
          <a:p>
            <a:endParaRPr lang="en-US" b="1" dirty="0"/>
          </a:p>
          <a:p>
            <a:r>
              <a:rPr lang="en-US" b="1" dirty="0"/>
              <a:t>Transcript:</a:t>
            </a:r>
          </a:p>
          <a:p>
            <a:pPr marL="0" indent="0">
              <a:buNone/>
            </a:pPr>
            <a:r>
              <a:rPr lang="en-US" b="0" dirty="0" err="1"/>
              <a:t>Voici</a:t>
            </a:r>
            <a:r>
              <a:rPr lang="en-US" b="0" dirty="0"/>
              <a:t> [la] </a:t>
            </a:r>
            <a:r>
              <a:rPr lang="en-US" b="0" dirty="0" err="1"/>
              <a:t>présidente</a:t>
            </a:r>
            <a:r>
              <a:rPr lang="en-US" b="0" dirty="0"/>
              <a:t> du pays.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US" b="0" dirty="0" err="1"/>
              <a:t>présidente</a:t>
            </a:r>
            <a:r>
              <a:rPr lang="en-US" b="0" dirty="0"/>
              <a:t> [president 268]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7490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5/7.</a:t>
            </a:r>
          </a:p>
          <a:p>
            <a:endParaRPr lang="en-US" b="1" dirty="0"/>
          </a:p>
          <a:p>
            <a:r>
              <a:rPr lang="en-US" b="1" dirty="0"/>
              <a:t>Transcript:</a:t>
            </a:r>
          </a:p>
          <a:p>
            <a:pPr marL="0" indent="0">
              <a:buNone/>
            </a:pPr>
            <a:r>
              <a:rPr lang="en-US" b="0" dirty="0" err="1"/>
              <a:t>Voici</a:t>
            </a:r>
            <a:r>
              <a:rPr lang="en-US" b="0" dirty="0"/>
              <a:t> [</a:t>
            </a:r>
            <a:r>
              <a:rPr lang="en-US" b="0" dirty="0" err="1"/>
              <a:t>une</a:t>
            </a:r>
            <a:r>
              <a:rPr lang="en-US" b="0" dirty="0"/>
              <a:t>] </a:t>
            </a:r>
            <a:r>
              <a:rPr lang="en-US" b="0" dirty="0" err="1"/>
              <a:t>agricultrice</a:t>
            </a:r>
            <a:r>
              <a:rPr lang="en-US" b="0" dirty="0"/>
              <a:t> de la </a:t>
            </a:r>
            <a:r>
              <a:rPr lang="en-US" b="0" dirty="0" err="1"/>
              <a:t>ferme</a:t>
            </a:r>
            <a:r>
              <a:rPr lang="en-US" b="0" dirty="0"/>
              <a:t> locale.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US" b="0" dirty="0" err="1"/>
              <a:t>agricultrice</a:t>
            </a:r>
            <a:r>
              <a:rPr lang="en-US" b="0" dirty="0"/>
              <a:t> [</a:t>
            </a:r>
            <a:r>
              <a:rPr lang="en-US" b="0" dirty="0" err="1"/>
              <a:t>agriculteur</a:t>
            </a:r>
            <a:r>
              <a:rPr lang="en-US" b="0" dirty="0"/>
              <a:t> 2306], </a:t>
            </a:r>
            <a:r>
              <a:rPr lang="en-US" b="0" dirty="0" err="1"/>
              <a:t>ferme</a:t>
            </a:r>
            <a:r>
              <a:rPr lang="en-US" b="0" dirty="0"/>
              <a:t> [1024], local [622]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5937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6/7.</a:t>
            </a:r>
          </a:p>
          <a:p>
            <a:endParaRPr lang="en-US" b="1" dirty="0"/>
          </a:p>
          <a:p>
            <a:r>
              <a:rPr lang="en-US" b="1" dirty="0"/>
              <a:t>Transcript:</a:t>
            </a:r>
          </a:p>
          <a:p>
            <a:pPr marL="0" indent="0">
              <a:buNone/>
            </a:pPr>
            <a:r>
              <a:rPr lang="en-US" b="0" dirty="0" err="1"/>
              <a:t>Voici</a:t>
            </a:r>
            <a:r>
              <a:rPr lang="en-US" b="0" dirty="0"/>
              <a:t> [</a:t>
            </a:r>
            <a:r>
              <a:rPr lang="en-US" b="0" dirty="0" err="1"/>
              <a:t>une</a:t>
            </a:r>
            <a:r>
              <a:rPr lang="en-US" b="0" dirty="0"/>
              <a:t>] </a:t>
            </a:r>
            <a:r>
              <a:rPr lang="en-US" b="0" dirty="0" err="1"/>
              <a:t>avocate</a:t>
            </a:r>
            <a:r>
              <a:rPr lang="en-US" b="0" dirty="0"/>
              <a:t> </a:t>
            </a:r>
            <a:r>
              <a:rPr lang="en-US" b="0" dirty="0" err="1"/>
              <a:t>calme</a:t>
            </a:r>
            <a:r>
              <a:rPr lang="en-US" b="0" dirty="0"/>
              <a:t>.</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1885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the </a:t>
            </a:r>
            <a:r>
              <a:rPr lang="en-GB" b="1" baseline="0" dirty="0"/>
              <a:t>[h</a:t>
            </a:r>
            <a:r>
              <a:rPr lang="en-GB" b="1" dirty="0"/>
              <a:t>] </a:t>
            </a:r>
            <a:r>
              <a:rPr lang="en-GB" b="0" dirty="0"/>
              <a:t>first, on its own. As there is no sound, put a finger to your lips instead.</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heure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tap a watch/wrist</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baseline="0" dirty="0"/>
              <a:t>[h</a:t>
            </a:r>
            <a:r>
              <a:rPr lang="en-GB" b="1" dirty="0"/>
              <a:t>] </a:t>
            </a:r>
            <a:r>
              <a:rPr lang="en-GB" baseline="0" dirty="0"/>
              <a:t>sound, pronouncing </a:t>
            </a:r>
            <a:r>
              <a:rPr lang="en-GB" b="0" baseline="0" dirty="0"/>
              <a:t>”</a:t>
            </a:r>
            <a:r>
              <a:rPr lang="en-GB" b="1" baseline="0" dirty="0" err="1"/>
              <a:t>heure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heure</a:t>
            </a:r>
            <a:r>
              <a:rPr lang="en-GB" b="1" dirty="0"/>
              <a:t> </a:t>
            </a:r>
            <a:r>
              <a:rPr lang="en-GB" b="0" dirty="0"/>
              <a:t>[99]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31002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7/7.</a:t>
            </a:r>
          </a:p>
          <a:p>
            <a:endParaRPr lang="en-US" b="1" dirty="0"/>
          </a:p>
          <a:p>
            <a:r>
              <a:rPr lang="en-US" b="1" dirty="0"/>
              <a:t>Transcript:</a:t>
            </a:r>
          </a:p>
          <a:p>
            <a:pPr marL="0" indent="0">
              <a:buNone/>
            </a:pPr>
            <a:r>
              <a:rPr lang="en-US" b="0" dirty="0" err="1"/>
              <a:t>Voici</a:t>
            </a:r>
            <a:r>
              <a:rPr lang="en-US" b="0" dirty="0"/>
              <a:t> [un] </a:t>
            </a:r>
            <a:r>
              <a:rPr lang="en-US" b="0" dirty="0" err="1"/>
              <a:t>réalisateur</a:t>
            </a:r>
            <a:r>
              <a:rPr lang="en-US" b="0" dirty="0"/>
              <a:t> du Hollywood.</a:t>
            </a:r>
          </a:p>
          <a:p>
            <a:pPr marL="0" inden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0" dirty="0" err="1"/>
              <a:t>réalisateur</a:t>
            </a:r>
            <a:r>
              <a:rPr lang="en-GB" b="0" dirty="0"/>
              <a:t> [4333]</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None/>
            </a:pP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17822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Written recognition of masculine and feminine noun forms.</a:t>
            </a:r>
          </a:p>
          <a:p>
            <a:endParaRPr lang="en-US" b="1" dirty="0"/>
          </a:p>
          <a:p>
            <a:r>
              <a:rPr lang="en-US" b="1" dirty="0"/>
              <a:t>Procedure:</a:t>
            </a:r>
          </a:p>
          <a:p>
            <a:r>
              <a:rPr lang="en-US" b="0" dirty="0"/>
              <a:t>1. Students read the sentence and fill gaps with </a:t>
            </a:r>
            <a:r>
              <a:rPr lang="en-US" b="0" i="1" dirty="0"/>
              <a:t>le </a:t>
            </a:r>
            <a:r>
              <a:rPr lang="en-US" b="0" i="0" dirty="0"/>
              <a:t>or </a:t>
            </a:r>
            <a:r>
              <a:rPr lang="en-US" b="0" i="1" dirty="0"/>
              <a:t>le</a:t>
            </a:r>
            <a:r>
              <a:rPr lang="en-US" b="0" dirty="0"/>
              <a:t> based on the form of the noun they see (NB: some answers could be either!)</a:t>
            </a:r>
          </a:p>
          <a:p>
            <a:r>
              <a:rPr lang="en-US" b="0" dirty="0"/>
              <a:t>2. Click to bring up a true/false question. Students answer based on the gender of the noun. </a:t>
            </a:r>
          </a:p>
          <a:p>
            <a:r>
              <a:rPr lang="en-US" b="0" dirty="0"/>
              <a:t>3. Click to reveal answer and definite articles.</a:t>
            </a:r>
          </a:p>
          <a:p>
            <a:r>
              <a:rPr lang="en-US" b="0" dirty="0"/>
              <a:t>4. Click to bring up the next question.</a:t>
            </a:r>
          </a:p>
          <a:p>
            <a:r>
              <a:rPr lang="en-US" b="0" dirty="0"/>
              <a:t>5. Repeat steps 2-5 for three more questions.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a:t>coiffeur [&gt;5000], </a:t>
            </a:r>
            <a:r>
              <a:rPr lang="en-GB" baseline="0" dirty="0" err="1"/>
              <a:t>rédacteur</a:t>
            </a:r>
            <a:r>
              <a:rPr lang="en-GB" baseline="0" dirty="0"/>
              <a:t> [4260]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organiser [701], </a:t>
            </a:r>
            <a:r>
              <a:rPr lang="en-GB" baseline="0" dirty="0" err="1"/>
              <a:t>journaliste</a:t>
            </a:r>
            <a:r>
              <a:rPr lang="en-GB" baseline="0" dirty="0"/>
              <a:t> [1337], article [604], patronne [patron 1701], </a:t>
            </a:r>
            <a:r>
              <a:rPr lang="en-GB" baseline="0" dirty="0" err="1"/>
              <a:t>présentateur</a:t>
            </a:r>
            <a:r>
              <a:rPr lang="en-GB" baseline="0" dirty="0"/>
              <a:t> [&gt;5000], </a:t>
            </a:r>
            <a:r>
              <a:rPr lang="en-GB" baseline="0" dirty="0" err="1"/>
              <a:t>scène</a:t>
            </a:r>
            <a:r>
              <a:rPr lang="en-GB" baseline="0" dirty="0"/>
              <a:t> [794]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a:t>
            </a:r>
            <a:r>
              <a:rPr lang="en-US" b="0" dirty="0"/>
              <a:t>This is slide </a:t>
            </a:r>
            <a:r>
              <a:rPr lang="en-US" b="1" dirty="0"/>
              <a:t>1/2.</a:t>
            </a:r>
          </a:p>
          <a:p>
            <a:endParaRPr lang="en-US" b="1" dirty="0"/>
          </a:p>
          <a:p>
            <a:r>
              <a:rPr lang="en-US" b="1" dirty="0"/>
              <a:t>Aim: </a:t>
            </a:r>
            <a:r>
              <a:rPr lang="en-US" b="0" dirty="0"/>
              <a:t>To consolidate knowledge of noun </a:t>
            </a:r>
            <a:r>
              <a:rPr lang="en-US" b="0" dirty="0" err="1"/>
              <a:t>feminisation</a:t>
            </a:r>
            <a:r>
              <a:rPr lang="en-US" b="0" dirty="0"/>
              <a:t> patterns through practice in switching between feminine forms (as given) and the corresponding</a:t>
            </a:r>
            <a:r>
              <a:rPr lang="en-US" b="0" baseline="0" dirty="0"/>
              <a:t> masculine forms of job titles. This activity continues on the following slide.</a:t>
            </a:r>
            <a:endParaRPr lang="en-US" b="0" dirty="0"/>
          </a:p>
          <a:p>
            <a:endParaRPr lang="en-US" b="1" dirty="0"/>
          </a:p>
          <a:p>
            <a:r>
              <a:rPr lang="en-US" b="1" dirty="0"/>
              <a:t>Procedure:</a:t>
            </a:r>
          </a:p>
          <a:p>
            <a:r>
              <a:rPr lang="en-US" b="0" dirty="0"/>
              <a:t>1. Elicit masculine forms of the</a:t>
            </a:r>
            <a:r>
              <a:rPr lang="en-US" b="0" baseline="0" dirty="0"/>
              <a:t> nouns shown in the feminine from the students, either immediately or after a pause for thought. NB: to avoid confusion with the feminine forms ending in –e, only job titles which </a:t>
            </a:r>
            <a:r>
              <a:rPr lang="en-US" b="1" baseline="0" dirty="0"/>
              <a:t>differ</a:t>
            </a:r>
            <a:r>
              <a:rPr lang="en-US" b="0" baseline="0" dirty="0"/>
              <a:t> in the feminine form have been selected for this activity.</a:t>
            </a:r>
            <a:endParaRPr lang="en-US" b="0" dirty="0"/>
          </a:p>
          <a:p>
            <a:r>
              <a:rPr lang="en-US" b="0" dirty="0"/>
              <a:t>2. Click</a:t>
            </a:r>
            <a:r>
              <a:rPr lang="en-US" b="0" baseline="0" dirty="0"/>
              <a:t> to animate the answers.</a:t>
            </a:r>
          </a:p>
          <a:p>
            <a:r>
              <a:rPr lang="en-US" b="0" baseline="0" dirty="0"/>
              <a:t>3. Clarify the meanings of these unknown words.</a:t>
            </a:r>
          </a:p>
          <a:p>
            <a:r>
              <a:rPr lang="en-US" b="0" baseline="0" dirty="0"/>
              <a:t>3. Students close their books and repeat the activity orally, helping </a:t>
            </a:r>
            <a:r>
              <a:rPr lang="en-US" b="0" baseline="0" dirty="0" err="1"/>
              <a:t>automisation</a:t>
            </a:r>
            <a:r>
              <a:rPr lang="en-US" b="0" baseline="0" dirty="0"/>
              <a:t> of the process.</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of unknown vocabulary used </a:t>
            </a:r>
            <a:r>
              <a:rPr lang="en-GB" b="1" baseline="0" dirty="0"/>
              <a:t>(1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rgbClr val="4472C4">
                    <a:lumMod val="50000"/>
                  </a:srgbClr>
                </a:solidFill>
              </a:rPr>
              <a:t>ingénieur</a:t>
            </a:r>
            <a:r>
              <a:rPr lang="en-GB" sz="1200" dirty="0">
                <a:solidFill>
                  <a:srgbClr val="4472C4">
                    <a:lumMod val="50000"/>
                  </a:srgbClr>
                </a:solidFill>
              </a:rPr>
              <a:t> [2848], </a:t>
            </a:r>
            <a:r>
              <a:rPr lang="en-US" sz="1200" dirty="0" err="1">
                <a:solidFill>
                  <a:srgbClr val="4472C4">
                    <a:lumMod val="50000"/>
                  </a:srgbClr>
                </a:solidFill>
              </a:rPr>
              <a:t>dessinateur</a:t>
            </a:r>
            <a:r>
              <a:rPr lang="en-US" sz="1200" dirty="0">
                <a:solidFill>
                  <a:srgbClr val="4472C4">
                    <a:lumMod val="50000"/>
                  </a:srgbClr>
                </a:solidFill>
              </a:rPr>
              <a:t> [&gt;5000], </a:t>
            </a:r>
            <a:r>
              <a:rPr lang="en-GB" sz="1200" b="0" dirty="0" err="1">
                <a:solidFill>
                  <a:srgbClr val="4472C4">
                    <a:lumMod val="50000"/>
                  </a:srgbClr>
                </a:solidFill>
              </a:rPr>
              <a:t>instituteur</a:t>
            </a:r>
            <a:r>
              <a:rPr lang="en-GB" sz="1200" b="0" dirty="0">
                <a:solidFill>
                  <a:srgbClr val="4472C4">
                    <a:lumMod val="50000"/>
                  </a:srgbClr>
                </a:solidFill>
              </a:rPr>
              <a:t> [4630], </a:t>
            </a:r>
            <a:r>
              <a:rPr lang="en-US" sz="1200" dirty="0" err="1">
                <a:solidFill>
                  <a:srgbClr val="4472C4">
                    <a:lumMod val="50000"/>
                  </a:srgbClr>
                </a:solidFill>
              </a:rPr>
              <a:t>gérant</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66015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1/2.</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of unknown vocabulary used </a:t>
            </a:r>
            <a:r>
              <a:rPr lang="en-GB" b="1" baseline="0" dirty="0"/>
              <a:t>(1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err="1">
                <a:solidFill>
                  <a:schemeClr val="tx1"/>
                </a:solidFill>
                <a:effectLst/>
                <a:latin typeface="+mn-lt"/>
                <a:ea typeface="Calibri"/>
                <a:cs typeface="Calibri"/>
                <a:sym typeface="Calibri"/>
              </a:rPr>
              <a:t>agriculteur</a:t>
            </a:r>
            <a:r>
              <a:rPr lang="en-GB" sz="1200" b="0" i="0" u="none" strike="noStrike" kern="1200" cap="none" dirty="0">
                <a:solidFill>
                  <a:schemeClr val="tx1"/>
                </a:solidFill>
                <a:effectLst/>
                <a:latin typeface="+mn-lt"/>
                <a:ea typeface="Calibri"/>
                <a:cs typeface="Calibri"/>
                <a:sym typeface="Calibri"/>
              </a:rPr>
              <a:t> [2306], </a:t>
            </a:r>
            <a:r>
              <a:rPr lang="en-US" sz="1200" dirty="0" err="1">
                <a:solidFill>
                  <a:srgbClr val="4472C4">
                    <a:lumMod val="50000"/>
                  </a:srgbClr>
                </a:solidFill>
              </a:rPr>
              <a:t>écrivain</a:t>
            </a:r>
            <a:r>
              <a:rPr lang="en-US" sz="1200" dirty="0">
                <a:solidFill>
                  <a:srgbClr val="4472C4">
                    <a:lumMod val="50000"/>
                  </a:srgbClr>
                </a:solidFill>
              </a:rPr>
              <a:t> [1738], </a:t>
            </a:r>
            <a:r>
              <a:rPr lang="en-US" sz="1200" dirty="0" err="1">
                <a:solidFill>
                  <a:srgbClr val="4472C4">
                    <a:lumMod val="50000"/>
                  </a:srgbClr>
                </a:solidFill>
              </a:rPr>
              <a:t>conducteur</a:t>
            </a:r>
            <a:r>
              <a:rPr lang="en-US" sz="1200" dirty="0">
                <a:solidFill>
                  <a:srgbClr val="4472C4">
                    <a:lumMod val="50000"/>
                  </a:srgbClr>
                </a:solidFill>
              </a:rPr>
              <a:t> [3072], </a:t>
            </a:r>
            <a:r>
              <a:rPr lang="en-US" sz="1200" dirty="0" err="1">
                <a:solidFill>
                  <a:srgbClr val="4472C4">
                    <a:lumMod val="50000"/>
                  </a:srgbClr>
                </a:solidFill>
              </a:rPr>
              <a:t>inspecteur</a:t>
            </a:r>
            <a:r>
              <a:rPr lang="en-US" sz="1200" dirty="0">
                <a:solidFill>
                  <a:srgbClr val="4472C4">
                    <a:lumMod val="50000"/>
                  </a:srgbClr>
                </a:solidFill>
              </a:rPr>
              <a:t> [2694]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14635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 </a:t>
            </a:r>
            <a:r>
              <a:rPr lang="en-US" b="0" dirty="0"/>
              <a:t>This is slide </a:t>
            </a:r>
            <a:r>
              <a:rPr lang="en-US" b="1" dirty="0"/>
              <a:t>1/2.</a:t>
            </a:r>
          </a:p>
          <a:p>
            <a:endParaRPr lang="en-US" b="1" dirty="0"/>
          </a:p>
          <a:p>
            <a:r>
              <a:rPr lang="en-US" b="1" dirty="0"/>
              <a:t>Aim: </a:t>
            </a:r>
            <a:r>
              <a:rPr lang="en-US" b="0" dirty="0"/>
              <a:t>written and spoken production of </a:t>
            </a:r>
            <a:r>
              <a:rPr lang="en-US" b="0" i="1" dirty="0" err="1"/>
              <a:t>est-ce</a:t>
            </a:r>
            <a:r>
              <a:rPr lang="en-US" b="0" i="1" dirty="0"/>
              <a:t> que</a:t>
            </a:r>
            <a:r>
              <a:rPr lang="en-US" b="0" i="0" dirty="0"/>
              <a:t> questions and statements with masculine and feminine jobs.</a:t>
            </a:r>
          </a:p>
          <a:p>
            <a:endParaRPr lang="en-US" b="1" dirty="0"/>
          </a:p>
          <a:p>
            <a:r>
              <a:rPr lang="en-US" b="1" dirty="0"/>
              <a:t>Procedure:</a:t>
            </a:r>
          </a:p>
          <a:p>
            <a:r>
              <a:rPr lang="en-US" b="0" dirty="0"/>
              <a:t>1. </a:t>
            </a:r>
            <a:r>
              <a:rPr lang="en-US" sz="1200" dirty="0">
                <a:solidFill>
                  <a:srgbClr val="4472C4">
                    <a:lumMod val="50000"/>
                  </a:srgbClr>
                </a:solidFill>
                <a:latin typeface="Century Gothic" panose="020F0302020204030204"/>
              </a:rPr>
              <a:t>Students sketch a table as shown on the slide. The job titles given here are suggestions only – you may want to add more, fewer or different job titles depending on the level and interests of the class. Ensure that the feminine forms of any jobs added to the table are formed by adding -e, -rice or a feminine article only, and ensure students are aware of the forms.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Tell students they are going to </a:t>
            </a:r>
            <a:r>
              <a:rPr lang="en-US" sz="1200" dirty="0">
                <a:solidFill>
                  <a:srgbClr val="4472C4">
                    <a:lumMod val="50000"/>
                  </a:srgbClr>
                </a:solidFill>
                <a:latin typeface="Century Gothic" panose="020F0302020204030204"/>
              </a:rPr>
              <a:t>work in mixed-gender groups of 4-6 (or this could be a whole-class activity). They need to ask one another which jobs they might like to do in the future using the construction </a:t>
            </a:r>
            <a:r>
              <a:rPr lang="en-US" sz="1200" i="1" dirty="0">
                <a:solidFill>
                  <a:srgbClr val="4472C4">
                    <a:lumMod val="50000"/>
                  </a:srgbClr>
                </a:solidFill>
                <a:latin typeface="Century Gothic" panose="020F0302020204030204"/>
              </a:rPr>
              <a:t>Est-</a:t>
            </a:r>
            <a:r>
              <a:rPr lang="en-US" sz="1200" i="1" dirty="0" err="1">
                <a:solidFill>
                  <a:srgbClr val="4472C4">
                    <a:lumMod val="50000"/>
                  </a:srgbClr>
                </a:solidFill>
                <a:latin typeface="Century Gothic" panose="020F0302020204030204"/>
              </a:rPr>
              <a:t>ce</a:t>
            </a:r>
            <a:r>
              <a:rPr lang="en-US" sz="1200" i="1" dirty="0">
                <a:solidFill>
                  <a:srgbClr val="4472C4">
                    <a:lumMod val="50000"/>
                  </a:srgbClr>
                </a:solidFill>
                <a:latin typeface="Century Gothic" panose="020F0302020204030204"/>
              </a:rPr>
              <a:t> que </a:t>
            </a:r>
            <a:r>
              <a:rPr lang="en-US" sz="1200" i="1" dirty="0" err="1">
                <a:solidFill>
                  <a:srgbClr val="4472C4">
                    <a:lumMod val="50000"/>
                  </a:srgbClr>
                </a:solidFill>
                <a:latin typeface="Century Gothic" panose="020F0302020204030204"/>
              </a:rPr>
              <a:t>tu</a:t>
            </a:r>
            <a:r>
              <a:rPr lang="en-US" sz="1200" i="1" dirty="0">
                <a:solidFill>
                  <a:srgbClr val="4472C4">
                    <a:lumMod val="50000"/>
                  </a:srgbClr>
                </a:solidFill>
                <a:latin typeface="Century Gothic" panose="020F0302020204030204"/>
              </a:rPr>
              <a:t> </a:t>
            </a:r>
            <a:r>
              <a:rPr lang="en-US" sz="1200" i="1" dirty="0" err="1">
                <a:solidFill>
                  <a:srgbClr val="4472C4">
                    <a:lumMod val="50000"/>
                  </a:srgbClr>
                </a:solidFill>
                <a:latin typeface="Century Gothic" panose="020F0302020204030204"/>
              </a:rPr>
              <a:t>veux</a:t>
            </a:r>
            <a:r>
              <a:rPr lang="en-US" sz="1200" i="1" dirty="0">
                <a:solidFill>
                  <a:srgbClr val="4472C4">
                    <a:lumMod val="50000"/>
                  </a:srgbClr>
                </a:solidFill>
                <a:latin typeface="Century Gothic" panose="020F0302020204030204"/>
              </a:rPr>
              <a:t> </a:t>
            </a:r>
            <a:r>
              <a:rPr lang="fr-FR" sz="1200" i="1" dirty="0"/>
              <a:t>ê</a:t>
            </a:r>
            <a:r>
              <a:rPr lang="en-US" sz="1200" i="1" dirty="0" err="1">
                <a:solidFill>
                  <a:srgbClr val="4472C4">
                    <a:lumMod val="50000"/>
                  </a:srgbClr>
                </a:solidFill>
                <a:latin typeface="Century Gothic" panose="020F0302020204030204"/>
              </a:rPr>
              <a:t>tre</a:t>
            </a:r>
            <a:r>
              <a:rPr lang="en-US" sz="1200" i="1" dirty="0">
                <a:solidFill>
                  <a:srgbClr val="4472C4">
                    <a:lumMod val="50000"/>
                  </a:srgbClr>
                </a:solidFill>
                <a:latin typeface="Century Gothic" panose="020F0302020204030204"/>
              </a:rPr>
              <a:t> + </a:t>
            </a:r>
            <a:r>
              <a:rPr lang="en-US" sz="1200" i="0" dirty="0">
                <a:solidFill>
                  <a:srgbClr val="4472C4">
                    <a:lumMod val="50000"/>
                  </a:srgbClr>
                </a:solidFill>
                <a:latin typeface="Century Gothic" panose="020F0302020204030204"/>
              </a:rPr>
              <a:t>masculine or feminine noun, </a:t>
            </a:r>
            <a:r>
              <a:rPr lang="en-US" sz="1200" dirty="0">
                <a:solidFill>
                  <a:srgbClr val="4472C4">
                    <a:lumMod val="50000"/>
                  </a:srgbClr>
                </a:solidFill>
                <a:latin typeface="Century Gothic" panose="020F0302020204030204"/>
              </a:rPr>
              <a:t>depending on who they are talking to.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4472C4">
                    <a:lumMod val="50000"/>
                  </a:srgbClr>
                </a:solidFill>
                <a:latin typeface="Century Gothic" panose="020F0302020204030204"/>
              </a:rPr>
              <a:t>3. Students respond in full sentences (use this slide to model the dialogue).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472C4">
                    <a:lumMod val="50000"/>
                  </a:srgbClr>
                </a:solidFill>
                <a:latin typeface="Century Gothic" panose="020F0302020204030204"/>
              </a:rPr>
              <a:t>4. Students tally up the total number of ‘yes’ responses for each job to see which profession is most popular in the class.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5. Display the</a:t>
            </a:r>
            <a:r>
              <a:rPr lang="en-US" sz="1200" dirty="0">
                <a:solidFill>
                  <a:srgbClr val="4472C4">
                    <a:lumMod val="50000"/>
                  </a:srgbClr>
                </a:solidFill>
                <a:latin typeface="Century Gothic" panose="020F0302020204030204"/>
              </a:rPr>
              <a:t> writing follow-up on slide 25. Students write sentences about their classmates in the 3</a:t>
            </a:r>
            <a:r>
              <a:rPr lang="en-US" sz="1200" baseline="30000" dirty="0">
                <a:solidFill>
                  <a:srgbClr val="4472C4">
                    <a:lumMod val="50000"/>
                  </a:srgbClr>
                </a:solidFill>
                <a:latin typeface="Century Gothic" panose="020F0302020204030204"/>
              </a:rPr>
              <a:t>rd</a:t>
            </a:r>
            <a:r>
              <a:rPr lang="en-US" sz="1200" dirty="0">
                <a:solidFill>
                  <a:srgbClr val="4472C4">
                    <a:lumMod val="50000"/>
                  </a:srgbClr>
                </a:solidFill>
                <a:latin typeface="Century Gothic" panose="020F0302020204030204"/>
              </a:rPr>
              <a:t> person, e.g. </a:t>
            </a:r>
            <a:r>
              <a:rPr lang="en-US" sz="1200" i="1" dirty="0">
                <a:solidFill>
                  <a:srgbClr val="4472C4">
                    <a:lumMod val="50000"/>
                  </a:srgbClr>
                </a:solidFill>
                <a:latin typeface="Century Gothic" panose="020F0302020204030204"/>
              </a:rPr>
              <a:t>Matthew </a:t>
            </a:r>
            <a:r>
              <a:rPr lang="en-US" sz="1200" i="1" dirty="0" err="1">
                <a:solidFill>
                  <a:srgbClr val="4472C4">
                    <a:lumMod val="50000"/>
                  </a:srgbClr>
                </a:solidFill>
                <a:latin typeface="Century Gothic" panose="020F0302020204030204"/>
              </a:rPr>
              <a:t>veut</a:t>
            </a:r>
            <a:r>
              <a:rPr lang="en-US" sz="1200" i="1" dirty="0">
                <a:solidFill>
                  <a:srgbClr val="4472C4">
                    <a:lumMod val="50000"/>
                  </a:srgbClr>
                </a:solidFill>
                <a:latin typeface="Century Gothic" panose="020F0302020204030204"/>
              </a:rPr>
              <a:t> </a:t>
            </a:r>
            <a:r>
              <a:rPr lang="fr-FR" sz="1200" i="1" dirty="0"/>
              <a:t>ê</a:t>
            </a:r>
            <a:r>
              <a:rPr lang="en-US" sz="1200" i="1" dirty="0" err="1">
                <a:solidFill>
                  <a:srgbClr val="4472C4">
                    <a:lumMod val="50000"/>
                  </a:srgbClr>
                </a:solidFill>
                <a:latin typeface="Century Gothic" panose="020F0302020204030204"/>
              </a:rPr>
              <a:t>tre</a:t>
            </a:r>
            <a:r>
              <a:rPr lang="en-US" sz="1200" i="1" dirty="0">
                <a:solidFill>
                  <a:srgbClr val="4472C4">
                    <a:lumMod val="50000"/>
                  </a:srgbClr>
                </a:solidFill>
                <a:latin typeface="Century Gothic" panose="020F0302020204030204"/>
              </a:rPr>
              <a:t> </a:t>
            </a:r>
            <a:r>
              <a:rPr lang="en-US" sz="1200" i="1" dirty="0" err="1">
                <a:solidFill>
                  <a:srgbClr val="4472C4">
                    <a:lumMod val="50000"/>
                  </a:srgbClr>
                </a:solidFill>
                <a:latin typeface="Century Gothic" panose="020F0302020204030204"/>
              </a:rPr>
              <a:t>facteur</a:t>
            </a:r>
            <a:r>
              <a:rPr lang="en-US" sz="1200" i="1" dirty="0">
                <a:solidFill>
                  <a:srgbClr val="4472C4">
                    <a:lumMod val="50000"/>
                  </a:srgbClr>
                </a:solidFill>
                <a:latin typeface="Century Gothic" panose="020F0302020204030204"/>
              </a:rPr>
              <a:t>.</a:t>
            </a: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2/2.</a:t>
            </a:r>
          </a:p>
          <a:p>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37542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algn="l"/>
            <a:r>
              <a:rPr lang="en-GB" b="0" dirty="0"/>
              <a:t>Consolidating </a:t>
            </a:r>
            <a:r>
              <a:rPr lang="en-GB" b="0" dirty="0">
                <a:solidFill>
                  <a:prstClr val="white"/>
                </a:solidFill>
              </a:rPr>
              <a:t>SSC [h]</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Revisiting adjective agreement rules 1 and 2</a:t>
            </a:r>
            <a:endParaRPr lang="en-GB" i="1" dirty="0">
              <a:solidFill>
                <a:prstClr val="whit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Introducing </a:t>
            </a:r>
            <a:r>
              <a:rPr lang="en-GB" b="0" dirty="0"/>
              <a:t>adjective agreement rule 3</a:t>
            </a:r>
            <a:endParaRPr lang="en-GB" i="1" dirty="0">
              <a:solidFill>
                <a:prstClr val="whit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8.1.1.2 (revisit) </a:t>
            </a:r>
            <a:r>
              <a:rPr lang="fr-FR" dirty="0">
                <a:solidFill>
                  <a:srgbClr val="000000"/>
                </a:solidFill>
                <a:latin typeface="Century Gothic" panose="020B0502020202020204" pitchFamily="34" charset="0"/>
              </a:rPr>
              <a:t>avocat [1188], bureau</a:t>
            </a:r>
            <a:r>
              <a:rPr lang="fr-FR" baseline="30000" dirty="0">
                <a:solidFill>
                  <a:srgbClr val="000000"/>
                </a:solidFill>
                <a:latin typeface="Century Gothic" panose="020B0502020202020204" pitchFamily="34" charset="0"/>
              </a:rPr>
              <a:t>2</a:t>
            </a:r>
            <a:r>
              <a:rPr lang="fr-FR" dirty="0">
                <a:solidFill>
                  <a:srgbClr val="000000"/>
                </a:solidFill>
                <a:latin typeface="Century Gothic" panose="020B0502020202020204" pitchFamily="34" charset="0"/>
              </a:rPr>
              <a:t> [273], directeur</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[640], emploi</a:t>
            </a:r>
            <a:r>
              <a:rPr lang="fr-FR" baseline="30000" dirty="0">
                <a:solidFill>
                  <a:srgbClr val="000000"/>
                </a:solidFill>
                <a:latin typeface="Century Gothic" panose="020B0502020202020204" pitchFamily="34" charset="0"/>
              </a:rPr>
              <a:t>1</a:t>
            </a:r>
            <a:r>
              <a:rPr lang="fr-FR" dirty="0">
                <a:solidFill>
                  <a:srgbClr val="000000"/>
                </a:solidFill>
                <a:latin typeface="Century Gothic" panose="020B0502020202020204" pitchFamily="34" charset="0"/>
              </a:rPr>
              <a:t> [517], facteur [1264], secrétaire [920], ambitieux [2905], prudent [1529], travailleur, travailleuse [1341], assez [321]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7.3.2.5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devoir [39], dois [39], doit [39], veut [57], veux [57], vouloir [57], visiter [1378], billet [1916]</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kern="1200" cap="none" baseline="0" dirty="0">
                <a:solidFill>
                  <a:schemeClr val="tx1"/>
                </a:solidFill>
                <a:effectLst/>
                <a:latin typeface="+mn-lt"/>
                <a:ea typeface="Calibri"/>
                <a:cs typeface="Calibri"/>
                <a:sym typeface="Calibri"/>
              </a:rPr>
              <a:t>7.</a:t>
            </a:r>
            <a:r>
              <a:rPr lang="en-GB" sz="1200" b="1" i="0" u="none" strike="noStrike" kern="1200" cap="none" baseline="0" dirty="0">
                <a:solidFill>
                  <a:schemeClr val="tx1"/>
                </a:solidFill>
                <a:effectLst/>
                <a:latin typeface="+mn-lt"/>
                <a:ea typeface="Calibri"/>
                <a:cs typeface="Calibri"/>
                <a:sym typeface="Calibri"/>
              </a:rPr>
              <a:t>3.1.4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dormir [1836], dors [1836], dort [1836], bureau</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[273], équipe [814], parfois [410], sous [112], sur [16]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32679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endParaRPr lang="en-US" b="0" dirty="0"/>
          </a:p>
          <a:p>
            <a:endParaRPr lang="en-US" b="0" dirty="0"/>
          </a:p>
          <a:p>
            <a:r>
              <a:rPr lang="en-US" b="1" dirty="0"/>
              <a:t>Aim: </a:t>
            </a:r>
            <a:r>
              <a:rPr lang="en-US" b="0" dirty="0"/>
              <a:t>To raise awareness of pronunciation patterns with SFC + [h-]</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75038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 </a:t>
            </a:r>
            <a:r>
              <a:rPr lang="en-US" b="0" dirty="0"/>
              <a:t>for 2 slides</a:t>
            </a:r>
            <a:endParaRPr lang="en-US" b="1" dirty="0"/>
          </a:p>
          <a:p>
            <a:endParaRPr lang="en-US" b="1" dirty="0"/>
          </a:p>
          <a:p>
            <a:r>
              <a:rPr lang="en-US" b="1" dirty="0"/>
              <a:t>Aim: </a:t>
            </a:r>
            <a:r>
              <a:rPr lang="en-US" b="0" dirty="0" err="1"/>
              <a:t>practising</a:t>
            </a:r>
            <a:r>
              <a:rPr lang="en-US" b="0" dirty="0"/>
              <a:t> oral production and aural recognition of liaison with SSC [h-] using cognates and known vocabulary.</a:t>
            </a:r>
            <a:endParaRPr lang="en-US" b="1" dirty="0"/>
          </a:p>
          <a:p>
            <a:endParaRPr lang="en-US" b="1" dirty="0"/>
          </a:p>
          <a:p>
            <a:r>
              <a:rPr lang="en-US" b="1" dirty="0"/>
              <a:t>Procedure:</a:t>
            </a:r>
          </a:p>
          <a:p>
            <a:pPr marL="228600" indent="-228600">
              <a:buAutoNum type="arabicPeriod"/>
            </a:pPr>
            <a:r>
              <a:rPr lang="en-US" b="0" dirty="0"/>
              <a:t>Teacher can recap liaison before beginning the task, highlighting the different pronunciations of </a:t>
            </a:r>
            <a:r>
              <a:rPr lang="en-US" b="0" i="1" dirty="0"/>
              <a:t>les</a:t>
            </a:r>
            <a:r>
              <a:rPr lang="en-US" b="0" dirty="0"/>
              <a:t>, </a:t>
            </a:r>
            <a:r>
              <a:rPr lang="en-US" b="0" i="1" dirty="0"/>
              <a:t>des</a:t>
            </a:r>
            <a:r>
              <a:rPr lang="en-US" b="0" dirty="0"/>
              <a:t>, </a:t>
            </a:r>
            <a:r>
              <a:rPr lang="en-US" b="0" i="1" dirty="0"/>
              <a:t>mon</a:t>
            </a:r>
            <a:r>
              <a:rPr lang="en-US" b="0" dirty="0"/>
              <a:t>, </a:t>
            </a:r>
            <a:r>
              <a:rPr lang="en-US" b="0" i="1" dirty="0" err="1"/>
              <a:t>mes</a:t>
            </a:r>
            <a:r>
              <a:rPr lang="en-US" b="0" dirty="0"/>
              <a:t>, </a:t>
            </a:r>
            <a:r>
              <a:rPr lang="en-US" b="0" i="1" dirty="0"/>
              <a:t>ton</a:t>
            </a:r>
            <a:r>
              <a:rPr lang="en-US" b="0" dirty="0"/>
              <a:t>, </a:t>
            </a:r>
            <a:r>
              <a:rPr lang="en-US" b="0" i="1" dirty="0" err="1"/>
              <a:t>tes</a:t>
            </a:r>
            <a:r>
              <a:rPr lang="en-US" b="0" dirty="0"/>
              <a:t>, </a:t>
            </a:r>
            <a:r>
              <a:rPr lang="en-US" b="0" i="1" dirty="0"/>
              <a:t>deux</a:t>
            </a:r>
            <a:r>
              <a:rPr lang="en-US" b="0" dirty="0"/>
              <a:t>, </a:t>
            </a:r>
            <a:r>
              <a:rPr lang="en-US" b="0" i="1" dirty="0"/>
              <a:t>trois</a:t>
            </a:r>
            <a:r>
              <a:rPr lang="en-US" b="0" i="0" dirty="0"/>
              <a:t> before a vowel.</a:t>
            </a:r>
          </a:p>
          <a:p>
            <a:pPr marL="228600" indent="-228600">
              <a:buAutoNum type="arabicPeriod"/>
            </a:pPr>
            <a:r>
              <a:rPr lang="en-US" b="0" i="0" dirty="0"/>
              <a:t>Students read the two versions of the sentences and decide which word needs a liaison and which does not. They then say each version of the sentence aloud.</a:t>
            </a:r>
          </a:p>
          <a:p>
            <a:pPr marL="228600" indent="-228600">
              <a:buAutoNum type="arabicPeriod"/>
            </a:pPr>
            <a:r>
              <a:rPr lang="en-US" b="0" i="0" dirty="0"/>
              <a:t>Click to reveal the second part of the task</a:t>
            </a:r>
          </a:p>
          <a:p>
            <a:pPr marL="228600" indent="-228600">
              <a:buAutoNum type="arabicPeriod"/>
            </a:pPr>
            <a:r>
              <a:rPr lang="en-US" b="0" dirty="0"/>
              <a:t>Click the numbers to play the audio. The last words in the sentences are obscured by beeps (the liaison is heard where present).</a:t>
            </a:r>
          </a:p>
          <a:p>
            <a:pPr marL="228600" indent="-228600">
              <a:buAutoNum type="arabicPeriod"/>
            </a:pPr>
            <a:r>
              <a:rPr lang="en-US" b="0" dirty="0"/>
              <a:t>Students write 1-8 and choose ‘a’ or ‘b’ to complete the sentence, based on the presence or absence of liaison.</a:t>
            </a:r>
          </a:p>
          <a:p>
            <a:pPr marL="228600" indent="-228600">
              <a:buAutoNum type="arabicPeriod"/>
            </a:pPr>
            <a:r>
              <a:rPr lang="en-US" b="0" dirty="0"/>
              <a:t>Answers and full audio (without beeps) are provided on the next slide.</a:t>
            </a:r>
          </a:p>
          <a:p>
            <a:endParaRPr lang="en-US" b="0"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Il a des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Tu fais un voyage dans ton […]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Il y a deux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Où passes-tu tes […]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Je fais attention à mes […].</a:t>
            </a: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kern="1200" dirty="0">
                <a:solidFill>
                  <a:schemeClr val="tx1"/>
                </a:solidFill>
                <a:effectLst/>
                <a:latin typeface="+mn-lt"/>
                <a:ea typeface="+mn-ea"/>
                <a:cs typeface="+mn-cs"/>
              </a:rPr>
              <a:t>Voici les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Désolé pour mon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Il y a trois </a:t>
            </a:r>
            <a:r>
              <a:rPr lang="en-GB" sz="1200" kern="1200" dirty="0">
                <a:solidFill>
                  <a:schemeClr val="tx1"/>
                </a:solidFill>
                <a:effectLst/>
                <a:latin typeface="+mn-lt"/>
                <a:ea typeface="+mn-ea"/>
                <a:cs typeface="+mn-cs"/>
              </a:rPr>
              <a: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compléter</a:t>
            </a:r>
            <a:r>
              <a:rPr lang="en-GB" baseline="0" dirty="0"/>
              <a:t> [2034], hallucination [&gt;5000], </a:t>
            </a:r>
            <a:r>
              <a:rPr lang="en-GB" baseline="0" dirty="0" err="1"/>
              <a:t>hélicoptère</a:t>
            </a:r>
            <a:r>
              <a:rPr lang="en-GB" baseline="0" dirty="0"/>
              <a:t> [2978], </a:t>
            </a:r>
            <a:r>
              <a:rPr lang="en-GB" baseline="0" dirty="0" err="1"/>
              <a:t>hexagone</a:t>
            </a:r>
            <a:r>
              <a:rPr lang="en-GB" baseline="0" dirty="0"/>
              <a:t> [&gt;5000], </a:t>
            </a:r>
            <a:r>
              <a:rPr lang="en-GB" baseline="0" dirty="0" err="1"/>
              <a:t>hologramme</a:t>
            </a:r>
            <a:r>
              <a:rPr lang="en-GB" baseline="0" dirty="0"/>
              <a:t> [&gt;5000], horoscope [&gt;5000], </a:t>
            </a:r>
            <a:r>
              <a:rPr lang="en-GB" baseline="0" dirty="0" err="1"/>
              <a:t>hostilité</a:t>
            </a:r>
            <a:r>
              <a:rPr lang="en-GB" baseline="0" dirty="0"/>
              <a:t> [3436]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13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Procedure:</a:t>
            </a:r>
          </a:p>
          <a:p>
            <a:r>
              <a:rPr lang="en-US" b="0" dirty="0"/>
              <a:t>1. Click the numbers to play the full audio without beeps.</a:t>
            </a:r>
          </a:p>
          <a:p>
            <a:endParaRPr lang="en-US" b="0"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Il a des hallucinations.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Tu fais un voyage dans ton pays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Il y a deux hexagones.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Où passes-tu tes vacances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Je fais attention à mes vêtements.</a:t>
            </a:r>
            <a:endParaRPr lang="en-GB" sz="1200" kern="120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200" kern="1200" dirty="0">
                <a:solidFill>
                  <a:schemeClr val="tx1"/>
                </a:solidFill>
                <a:effectLst/>
                <a:latin typeface="+mn-lt"/>
                <a:ea typeface="+mn-ea"/>
                <a:cs typeface="+mn-cs"/>
              </a:rPr>
              <a:t>Voici les hologrammes.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Désolé pour mon hostilité.</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Il y a trois </a:t>
            </a:r>
            <a:r>
              <a:rPr lang="en-GB" sz="1200" kern="1200" dirty="0">
                <a:solidFill>
                  <a:schemeClr val="tx1"/>
                </a:solidFill>
                <a:effectLst/>
                <a:latin typeface="+mn-lt"/>
                <a:ea typeface="+mn-ea"/>
                <a:cs typeface="+mn-cs"/>
              </a:rPr>
              <a:t>cafés.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0822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140295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0" dirty="0"/>
          </a:p>
          <a:p>
            <a:r>
              <a:rPr lang="en-US" b="1" dirty="0"/>
              <a:t>Aim: </a:t>
            </a:r>
            <a:r>
              <a:rPr lang="en-US" b="0" dirty="0"/>
              <a:t>To revisit the vocabulary from this week’s sets in a reading exercise. A more challenging version is on the next slide.</a:t>
            </a:r>
          </a:p>
          <a:p>
            <a:endParaRPr lang="en-US" b="1" dirty="0"/>
          </a:p>
          <a:p>
            <a:r>
              <a:rPr lang="en-US" b="1" dirty="0"/>
              <a:t>Procedure:</a:t>
            </a:r>
          </a:p>
          <a:p>
            <a:pPr marL="228600" indent="-228600">
              <a:buAutoNum type="arabicPeriod"/>
            </a:pPr>
            <a:r>
              <a:rPr lang="en-US" b="0" dirty="0"/>
              <a:t>Check students understand the surrounding context. They know the words </a:t>
            </a:r>
            <a:r>
              <a:rPr lang="en-US" b="0" i="1" dirty="0"/>
              <a:t>homme </a:t>
            </a:r>
            <a:r>
              <a:rPr lang="en-US" b="0" i="0" dirty="0"/>
              <a:t>and </a:t>
            </a:r>
            <a:r>
              <a:rPr lang="en-US" b="0" i="1" dirty="0"/>
              <a:t>affaires</a:t>
            </a:r>
            <a:r>
              <a:rPr lang="en-US" b="0" i="0" dirty="0"/>
              <a:t>. What does Amir’s dad do for a living?</a:t>
            </a:r>
            <a:endParaRPr lang="en-US" b="0" dirty="0"/>
          </a:p>
          <a:p>
            <a:pPr marL="228600" indent="-228600">
              <a:buAutoNum type="arabicPeriod"/>
            </a:pPr>
            <a:r>
              <a:rPr lang="en-US" b="0" dirty="0"/>
              <a:t>Students read the text and determine</a:t>
            </a:r>
            <a:r>
              <a:rPr lang="en-US" b="0" baseline="0" dirty="0"/>
              <a:t> which word shown at the bottom goes in each gap.</a:t>
            </a:r>
          </a:p>
          <a:p>
            <a:pPr marL="228600" indent="-228600">
              <a:buAutoNum type="arabicPeriod"/>
            </a:pPr>
            <a:r>
              <a:rPr lang="en-US" b="0" dirty="0"/>
              <a:t>Click</a:t>
            </a:r>
            <a:r>
              <a:rPr lang="en-US" b="0" baseline="0" dirty="0"/>
              <a:t> on the mouse to animate the answers.</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 more challenging</a:t>
            </a:r>
            <a:r>
              <a:rPr lang="en-US" b="1" baseline="0" dirty="0"/>
              <a:t> version of the previous slide, in that only the first letter of each missing word is given at the bottom of the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69141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 (both slides)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revise ways of making a masculine adjective</a:t>
            </a:r>
            <a:r>
              <a:rPr lang="en-US" b="0" baseline="0" dirty="0"/>
              <a:t> </a:t>
            </a:r>
            <a:r>
              <a:rPr lang="en-US" b="0" dirty="0"/>
              <a:t>feminine</a:t>
            </a:r>
            <a:r>
              <a:rPr lang="en-US" b="0" baseline="0" dirty="0"/>
              <a:t> using previously-met vocabulary.</a:t>
            </a:r>
            <a:endParaRPr lang="en-US" b="1" dirty="0"/>
          </a:p>
          <a:p>
            <a:endParaRPr lang="en-US" b="1" dirty="0"/>
          </a:p>
          <a:p>
            <a:r>
              <a:rPr lang="en-US" b="1" dirty="0"/>
              <a:t>Procedure:</a:t>
            </a:r>
          </a:p>
          <a:p>
            <a:r>
              <a:rPr lang="en-US" b="0" dirty="0"/>
              <a:t>1. Animate the explanation.</a:t>
            </a:r>
          </a:p>
          <a:p>
            <a:r>
              <a:rPr lang="en-US" b="0" dirty="0"/>
              <a:t>2. Ensure students’ understanding at each stage.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49273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1"/>
              <a:t>: 6 </a:t>
            </a:r>
            <a:r>
              <a:rPr lang="en-US" b="1" dirty="0"/>
              <a:t>minutes</a:t>
            </a:r>
          </a:p>
          <a:p>
            <a:endParaRPr lang="en-US" b="1" dirty="0"/>
          </a:p>
          <a:p>
            <a:r>
              <a:rPr lang="en-US" b="1" dirty="0"/>
              <a:t>Aim: </a:t>
            </a:r>
            <a:r>
              <a:rPr lang="en-US" b="0" dirty="0"/>
              <a:t>Written recognition of masculine and feminine adjectives and connecting these with masculine and feminine nouns.</a:t>
            </a:r>
          </a:p>
          <a:p>
            <a:endParaRPr lang="en-US" b="1" dirty="0"/>
          </a:p>
          <a:p>
            <a:r>
              <a:rPr lang="en-US" b="1" dirty="0"/>
              <a:t>Procedure:</a:t>
            </a:r>
          </a:p>
          <a:p>
            <a:r>
              <a:rPr lang="en-US" b="0" dirty="0"/>
              <a:t>1. Students </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read the sentences and decide whether a male of female person is being described, based on the form of the adjective they see. They will have to apply their knowledge of noun forms learned in lesson one to complete the task as the articles are not given with the nouns/</a:t>
            </a:r>
            <a:endParaRPr lang="en-US" b="0" dirty="0"/>
          </a:p>
          <a:p>
            <a:r>
              <a:rPr lang="en-US" b="0" dirty="0"/>
              <a:t>2. Click to reveal answers one by one.</a:t>
            </a:r>
          </a:p>
          <a:p>
            <a:r>
              <a:rPr lang="en-US" b="0" dirty="0"/>
              <a:t>3. Oral translation of sentences.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a:t>
            </a:r>
            <a:r>
              <a:rPr lang="en-US" b="0" dirty="0"/>
              <a:t>This is slide </a:t>
            </a:r>
            <a:r>
              <a:rPr lang="en-US" b="1" dirty="0"/>
              <a:t>1/2.</a:t>
            </a:r>
          </a:p>
          <a:p>
            <a:endParaRPr lang="en-US" b="1" dirty="0"/>
          </a:p>
          <a:p>
            <a:r>
              <a:rPr lang="en-US" b="1" dirty="0"/>
              <a:t>Aim: </a:t>
            </a:r>
            <a:r>
              <a:rPr lang="en-US" b="0" dirty="0"/>
              <a:t>To </a:t>
            </a:r>
            <a:r>
              <a:rPr lang="en-US" b="0" dirty="0" err="1"/>
              <a:t>practise</a:t>
            </a:r>
            <a:r>
              <a:rPr lang="en-US" b="0" baseline="0" dirty="0"/>
              <a:t> recognition (listening modality) of masculine and feminine adjective forms.</a:t>
            </a:r>
            <a:endParaRPr lang="en-US" b="0" dirty="0"/>
          </a:p>
          <a:p>
            <a:endParaRPr lang="en-US" b="1" dirty="0"/>
          </a:p>
          <a:p>
            <a:r>
              <a:rPr lang="en-US" b="1" dirty="0"/>
              <a:t>Procedure:</a:t>
            </a:r>
          </a:p>
          <a:p>
            <a:r>
              <a:rPr lang="en-US" b="0" dirty="0"/>
              <a:t>1. Students listen to the</a:t>
            </a:r>
            <a:r>
              <a:rPr lang="en-US" b="0" baseline="0" dirty="0"/>
              <a:t> sentences. They select the correct noun (job title) option, according to the gender of the adjective heard in each case (the nouns and articles are bleeped out).</a:t>
            </a:r>
            <a:endParaRPr lang="en-US" b="0" dirty="0"/>
          </a:p>
          <a:p>
            <a:r>
              <a:rPr lang="en-US" b="0" dirty="0"/>
              <a:t>2. Click to animate the answers.</a:t>
            </a:r>
          </a:p>
          <a:p>
            <a:r>
              <a:rPr lang="en-US" b="0" dirty="0"/>
              <a:t>3. The full audio, with nouns included so that students can hear full sentences, can be found on the next slide.</a:t>
            </a:r>
          </a:p>
          <a:p>
            <a:endParaRPr lang="en-US" b="0" dirty="0"/>
          </a:p>
          <a:p>
            <a:r>
              <a:rPr lang="en-US" b="1" dirty="0"/>
              <a:t>Transcript:</a:t>
            </a:r>
          </a:p>
          <a:p>
            <a:r>
              <a:rPr lang="en-US" b="0" dirty="0"/>
              <a:t>1. </a:t>
            </a:r>
            <a:r>
              <a:rPr lang="en-US" b="0" dirty="0" err="1"/>
              <a:t>L’école</a:t>
            </a:r>
            <a:r>
              <a:rPr lang="en-US" b="0" dirty="0"/>
              <a:t> a [beep</a:t>
            </a:r>
            <a:r>
              <a:rPr lang="en-US" b="0" baseline="0" dirty="0"/>
              <a:t>] </a:t>
            </a:r>
            <a:r>
              <a:rPr lang="en-US" b="0" baseline="0" dirty="0" err="1"/>
              <a:t>prudente</a:t>
            </a:r>
            <a:r>
              <a:rPr lang="en-US" b="0" baseline="0" dirty="0"/>
              <a:t> ?</a:t>
            </a:r>
          </a:p>
          <a:p>
            <a:r>
              <a:rPr lang="en-US" b="0" baseline="0" dirty="0"/>
              <a:t>2. </a:t>
            </a:r>
            <a:r>
              <a:rPr lang="en-US" b="0" baseline="0" dirty="0" err="1"/>
              <a:t>Oui</a:t>
            </a:r>
            <a:r>
              <a:rPr lang="en-US" b="0" baseline="0" dirty="0"/>
              <a:t>, </a:t>
            </a:r>
            <a:r>
              <a:rPr lang="en-US" b="0" baseline="0" dirty="0" err="1"/>
              <a:t>c’est</a:t>
            </a:r>
            <a:r>
              <a:rPr lang="en-US" b="0" baseline="0" dirty="0"/>
              <a:t> [</a:t>
            </a:r>
            <a:r>
              <a:rPr lang="en-US" b="0" dirty="0"/>
              <a:t>beep</a:t>
            </a:r>
            <a:r>
              <a:rPr lang="en-US" b="0" baseline="0" dirty="0"/>
              <a:t>] </a:t>
            </a:r>
            <a:r>
              <a:rPr lang="en-US" b="0" baseline="0" dirty="0" err="1"/>
              <a:t>intéressante</a:t>
            </a:r>
            <a:r>
              <a:rPr lang="en-US" b="0" baseline="0" dirty="0"/>
              <a:t>.</a:t>
            </a:r>
          </a:p>
          <a:p>
            <a:r>
              <a:rPr lang="en-US" b="0" baseline="0" dirty="0"/>
              <a:t>3. [</a:t>
            </a:r>
            <a:r>
              <a:rPr lang="en-US" b="0" dirty="0"/>
              <a:t>beep</a:t>
            </a:r>
            <a:r>
              <a:rPr lang="en-US" b="0" baseline="0" dirty="0"/>
              <a:t>] </a:t>
            </a:r>
            <a:r>
              <a:rPr lang="en-US" b="0" baseline="0" dirty="0" err="1"/>
              <a:t>est</a:t>
            </a:r>
            <a:r>
              <a:rPr lang="en-US" b="0" baseline="0" dirty="0"/>
              <a:t> content ?</a:t>
            </a:r>
          </a:p>
          <a:p>
            <a:r>
              <a:rPr lang="en-US" b="0" baseline="0" dirty="0"/>
              <a:t>4. </a:t>
            </a:r>
            <a:r>
              <a:rPr lang="en-US" b="0" baseline="0" dirty="0" err="1"/>
              <a:t>Oui</a:t>
            </a:r>
            <a:r>
              <a:rPr lang="en-US" b="0" baseline="0" dirty="0"/>
              <a:t>, [</a:t>
            </a:r>
            <a:r>
              <a:rPr lang="en-US" b="0" dirty="0"/>
              <a:t>beep</a:t>
            </a:r>
            <a:r>
              <a:rPr lang="en-US" b="0" baseline="0" dirty="0"/>
              <a:t>] </a:t>
            </a:r>
            <a:r>
              <a:rPr lang="en-US" b="0" baseline="0" dirty="0" err="1"/>
              <a:t>est</a:t>
            </a:r>
            <a:r>
              <a:rPr lang="en-US" b="0" baseline="0" dirty="0"/>
              <a:t> </a:t>
            </a:r>
            <a:r>
              <a:rPr lang="en-US" b="0" baseline="0" dirty="0" err="1"/>
              <a:t>travailleur</a:t>
            </a:r>
            <a:r>
              <a:rPr lang="en-US" b="0" baseline="0" dirty="0"/>
              <a:t> </a:t>
            </a:r>
            <a:r>
              <a:rPr lang="en-US" b="0" baseline="0" dirty="0" err="1"/>
              <a:t>aussi</a:t>
            </a:r>
            <a:r>
              <a:rPr lang="en-US" b="0" baseline="0" dirty="0"/>
              <a:t>. </a:t>
            </a:r>
            <a:r>
              <a:rPr lang="en-US" b="0" baseline="0" dirty="0" err="1"/>
              <a:t>C’est</a:t>
            </a:r>
            <a:r>
              <a:rPr lang="en-US" b="0" baseline="0" dirty="0"/>
              <a:t> bon. Et </a:t>
            </a:r>
            <a:r>
              <a:rPr lang="en-US" b="0" baseline="0" dirty="0" err="1"/>
              <a:t>L</a:t>
            </a:r>
            <a:r>
              <a:rPr lang="en-US" b="0" dirty="0" err="1"/>
              <a:t>éa</a:t>
            </a:r>
            <a:r>
              <a:rPr lang="en-US" b="0" dirty="0"/>
              <a:t> ?</a:t>
            </a:r>
            <a:endParaRPr lang="en-US" b="0" baseline="0" dirty="0"/>
          </a:p>
          <a:p>
            <a:r>
              <a:rPr lang="en-US" b="0" baseline="0" dirty="0"/>
              <a:t>5. </a:t>
            </a:r>
            <a:r>
              <a:rPr lang="en-US" b="0" baseline="0" dirty="0" err="1"/>
              <a:t>Ouais</a:t>
            </a:r>
            <a:r>
              <a:rPr lang="en-US" b="0" baseline="0" dirty="0"/>
              <a:t> … </a:t>
            </a:r>
            <a:r>
              <a:rPr lang="en-US" b="0" baseline="0" dirty="0" err="1"/>
              <a:t>elle</a:t>
            </a:r>
            <a:r>
              <a:rPr lang="en-US" b="0" baseline="0" dirty="0"/>
              <a:t> a [</a:t>
            </a:r>
            <a:r>
              <a:rPr lang="en-US" b="0" dirty="0"/>
              <a:t>beep</a:t>
            </a:r>
            <a:r>
              <a:rPr lang="en-US" b="0" baseline="0" dirty="0"/>
              <a:t>] </a:t>
            </a:r>
            <a:r>
              <a:rPr lang="en-US" b="0" baseline="0" dirty="0" err="1"/>
              <a:t>intelligente</a:t>
            </a:r>
            <a:r>
              <a:rPr lang="en-US" b="0" baseline="0" dirty="0"/>
              <a:t>.</a:t>
            </a:r>
          </a:p>
          <a:p>
            <a:r>
              <a:rPr lang="en-US" b="0" baseline="0" dirty="0"/>
              <a:t>6. </a:t>
            </a:r>
            <a:r>
              <a:rPr lang="en-US" b="0" baseline="0" dirty="0" err="1"/>
              <a:t>Mais</a:t>
            </a:r>
            <a:r>
              <a:rPr lang="en-US" b="0" baseline="0" dirty="0"/>
              <a:t> </a:t>
            </a:r>
            <a:r>
              <a:rPr lang="en-US" b="0" baseline="0" dirty="0" err="1"/>
              <a:t>elle</a:t>
            </a:r>
            <a:r>
              <a:rPr lang="en-US" b="0" baseline="0" dirty="0"/>
              <a:t> a [</a:t>
            </a:r>
            <a:r>
              <a:rPr lang="en-US" b="0" dirty="0"/>
              <a:t>beep</a:t>
            </a:r>
            <a:r>
              <a:rPr lang="en-US" b="0" baseline="0" dirty="0"/>
              <a:t>] </a:t>
            </a:r>
            <a:r>
              <a:rPr lang="en-GB" sz="1200" b="0" i="0" u="none" strike="noStrike" kern="1200" dirty="0" err="1">
                <a:solidFill>
                  <a:schemeClr val="tx1"/>
                </a:solidFill>
                <a:effectLst/>
                <a:latin typeface="+mn-lt"/>
                <a:ea typeface="+mn-ea"/>
                <a:cs typeface="+mn-cs"/>
              </a:rPr>
              <a:t>méchant</a:t>
            </a:r>
            <a:r>
              <a:rPr lang="en-GB" sz="1200" b="0" i="0" u="none" strike="noStrike" kern="1200" dirty="0">
                <a:solidFill>
                  <a:schemeClr val="tx1"/>
                </a:solidFill>
                <a:effectLst/>
                <a:latin typeface="+mn-lt"/>
                <a:ea typeface="+mn-ea"/>
                <a:cs typeface="+mn-cs"/>
              </a:rPr>
              <a:t> !</a:t>
            </a:r>
            <a:endParaRPr lang="en-US" sz="1200" b="0" i="0" u="none" strike="noStrike" kern="1200" baseline="0" dirty="0">
              <a:solidFill>
                <a:schemeClr val="tx1"/>
              </a:solidFill>
              <a:effectLst/>
              <a:latin typeface="+mn-lt"/>
              <a:ea typeface="+mn-ea"/>
              <a:cs typeface="+mn-cs"/>
            </a:endParaRPr>
          </a:p>
          <a:p>
            <a:r>
              <a:rPr lang="en-US" sz="1200" b="0" i="0" u="none" strike="noStrike" kern="1200" baseline="0" dirty="0">
                <a:solidFill>
                  <a:schemeClr val="tx1"/>
                </a:solidFill>
                <a:effectLst/>
                <a:latin typeface="+mn-lt"/>
                <a:ea typeface="+mn-ea"/>
                <a:cs typeface="+mn-cs"/>
              </a:rPr>
              <a:t>7. </a:t>
            </a:r>
            <a:r>
              <a:rPr lang="en-US" sz="1200" b="0" i="0" u="none" strike="noStrike" kern="1200" baseline="0" dirty="0" err="1">
                <a:solidFill>
                  <a:schemeClr val="tx1"/>
                </a:solidFill>
                <a:effectLst/>
                <a:latin typeface="+mn-lt"/>
                <a:ea typeface="+mn-ea"/>
                <a:cs typeface="+mn-cs"/>
              </a:rPr>
              <a:t>Oooh</a:t>
            </a:r>
            <a:r>
              <a:rPr lang="en-US" sz="1200" b="0" i="0" u="none" strike="noStrike" kern="1200" baseline="0" dirty="0">
                <a:solidFill>
                  <a:schemeClr val="tx1"/>
                </a:solidFill>
                <a:effectLst/>
                <a:latin typeface="+mn-lt"/>
                <a:ea typeface="+mn-ea"/>
                <a:cs typeface="+mn-cs"/>
              </a:rPr>
              <a:t> … </a:t>
            </a:r>
            <a:r>
              <a:rPr lang="en-US" sz="1200" b="0" i="0" u="none" strike="noStrike" kern="1200" baseline="0" dirty="0" err="1">
                <a:solidFill>
                  <a:schemeClr val="tx1"/>
                </a:solidFill>
                <a:effectLst/>
                <a:latin typeface="+mn-lt"/>
                <a:ea typeface="+mn-ea"/>
                <a:cs typeface="+mn-cs"/>
              </a:rPr>
              <a:t>c’est</a:t>
            </a:r>
            <a:r>
              <a:rPr lang="en-US" sz="1200" b="0" i="0" u="none" strike="noStrike" kern="1200" baseline="0" dirty="0">
                <a:solidFill>
                  <a:schemeClr val="tx1"/>
                </a:solidFill>
                <a:effectLst/>
                <a:latin typeface="+mn-lt"/>
                <a:ea typeface="+mn-ea"/>
                <a:cs typeface="+mn-cs"/>
              </a:rPr>
              <a:t> triste. [</a:t>
            </a:r>
            <a:r>
              <a:rPr lang="en-US" b="0" dirty="0"/>
              <a:t>beep</a:t>
            </a:r>
            <a:r>
              <a:rPr lang="en-US" sz="1200" b="0" i="0" u="none" strike="noStrike" kern="1200" baseline="0" dirty="0">
                <a:solidFill>
                  <a:schemeClr val="tx1"/>
                </a:solidFill>
                <a:effectLst/>
                <a:latin typeface="+mn-lt"/>
                <a:ea typeface="+mn-ea"/>
                <a:cs typeface="+mn-cs"/>
              </a:rPr>
              <a:t>] </a:t>
            </a:r>
            <a:r>
              <a:rPr lang="en-US" sz="1200" b="0" i="0" u="none" strike="noStrike" kern="1200" baseline="0" dirty="0" err="1">
                <a:solidFill>
                  <a:schemeClr val="tx1"/>
                </a:solidFill>
                <a:effectLst/>
                <a:latin typeface="+mn-lt"/>
                <a:ea typeface="+mn-ea"/>
                <a:cs typeface="+mn-cs"/>
              </a:rPr>
              <a:t>n’es</a:t>
            </a:r>
            <a:r>
              <a:rPr lang="en-US" sz="1200" b="0" i="0" u="none" strike="noStrike" kern="1200" baseline="0" dirty="0">
                <a:solidFill>
                  <a:schemeClr val="tx1"/>
                </a:solidFill>
                <a:effectLst/>
                <a:latin typeface="+mn-lt"/>
                <a:ea typeface="+mn-ea"/>
                <a:cs typeface="+mn-cs"/>
              </a:rPr>
              <a:t> pas </a:t>
            </a:r>
            <a:r>
              <a:rPr lang="en-US" sz="1200" b="0" i="0" u="none" strike="noStrike" kern="1200" baseline="0" dirty="0" err="1">
                <a:solidFill>
                  <a:schemeClr val="tx1"/>
                </a:solidFill>
                <a:effectLst/>
                <a:latin typeface="+mn-lt"/>
                <a:ea typeface="+mn-ea"/>
                <a:cs typeface="+mn-cs"/>
              </a:rPr>
              <a:t>heureux</a:t>
            </a:r>
            <a:r>
              <a:rPr lang="en-US" sz="1200" b="0" i="0" u="none" strike="noStrike" kern="1200" baseline="0" dirty="0">
                <a:solidFill>
                  <a:schemeClr val="tx1"/>
                </a:solidFill>
                <a:effectLst/>
                <a:latin typeface="+mn-lt"/>
                <a:ea typeface="+mn-ea"/>
                <a:cs typeface="+mn-cs"/>
              </a:rPr>
              <a:t>, </a:t>
            </a:r>
            <a:r>
              <a:rPr lang="en-US" sz="1200" b="0" i="0" u="none" strike="noStrike" kern="1200" baseline="0" dirty="0" err="1">
                <a:solidFill>
                  <a:schemeClr val="tx1"/>
                </a:solidFill>
                <a:effectLst/>
                <a:latin typeface="+mn-lt"/>
                <a:ea typeface="+mn-ea"/>
                <a:cs typeface="+mn-cs"/>
              </a:rPr>
              <a:t>hein</a:t>
            </a:r>
            <a:r>
              <a:rPr lang="en-US" sz="1200" b="0" i="0" u="none" strike="noStrike" kern="1200" baseline="0" dirty="0">
                <a:solidFill>
                  <a:schemeClr val="tx1"/>
                </a:solidFill>
                <a:effectLst/>
                <a:latin typeface="+mn-lt"/>
                <a:ea typeface="+mn-ea"/>
                <a:cs typeface="+mn-cs"/>
              </a:rPr>
              <a:t> ?</a:t>
            </a:r>
          </a:p>
          <a:p>
            <a:r>
              <a:rPr lang="en-US" sz="1200" b="0" i="0" u="none" strike="noStrike" kern="1200" baseline="0" dirty="0">
                <a:solidFill>
                  <a:schemeClr val="tx1"/>
                </a:solidFill>
                <a:effectLst/>
                <a:latin typeface="+mn-lt"/>
                <a:ea typeface="+mn-ea"/>
                <a:cs typeface="+mn-cs"/>
              </a:rPr>
              <a:t>8. Bah, je </a:t>
            </a:r>
            <a:r>
              <a:rPr lang="en-US" sz="1200" b="0" i="0" u="none" strike="noStrike" kern="1200" baseline="0" dirty="0" err="1">
                <a:solidFill>
                  <a:schemeClr val="tx1"/>
                </a:solidFill>
                <a:effectLst/>
                <a:latin typeface="+mn-lt"/>
                <a:ea typeface="+mn-ea"/>
                <a:cs typeface="+mn-cs"/>
              </a:rPr>
              <a:t>suis</a:t>
            </a:r>
            <a:r>
              <a:rPr lang="en-US" sz="1200" b="0" i="0" u="none" strike="noStrike" kern="1200" baseline="0" dirty="0">
                <a:solidFill>
                  <a:schemeClr val="tx1"/>
                </a:solidFill>
                <a:effectLst/>
                <a:latin typeface="+mn-lt"/>
                <a:ea typeface="+mn-ea"/>
                <a:cs typeface="+mn-cs"/>
              </a:rPr>
              <a:t> </a:t>
            </a:r>
            <a:r>
              <a:rPr lang="en-US" sz="1200" b="0" i="0" u="none" strike="noStrike" kern="1200" baseline="0" dirty="0" err="1">
                <a:solidFill>
                  <a:schemeClr val="tx1"/>
                </a:solidFill>
                <a:effectLst/>
                <a:latin typeface="+mn-lt"/>
                <a:ea typeface="+mn-ea"/>
                <a:cs typeface="+mn-cs"/>
              </a:rPr>
              <a:t>malade</a:t>
            </a:r>
            <a:r>
              <a:rPr lang="en-US" sz="1200" b="0" i="0" u="none" strike="noStrike" kern="1200" baseline="0" dirty="0">
                <a:solidFill>
                  <a:schemeClr val="tx1"/>
                </a:solidFill>
                <a:effectLst/>
                <a:latin typeface="+mn-lt"/>
                <a:ea typeface="+mn-ea"/>
                <a:cs typeface="+mn-cs"/>
              </a:rPr>
              <a:t>. [</a:t>
            </a:r>
            <a:r>
              <a:rPr lang="en-US" b="0" dirty="0"/>
              <a:t>beep</a:t>
            </a:r>
            <a:r>
              <a:rPr lang="en-US" sz="1200" b="0" i="0" u="none" strike="noStrike" kern="1200" baseline="0" dirty="0">
                <a:solidFill>
                  <a:schemeClr val="tx1"/>
                </a:solidFill>
                <a:effectLst/>
                <a:latin typeface="+mn-lt"/>
                <a:ea typeface="+mn-ea"/>
                <a:cs typeface="+mn-cs"/>
              </a:rPr>
              <a:t>] de restaurant </a:t>
            </a:r>
            <a:r>
              <a:rPr lang="en-US" sz="1200" b="0" i="0" u="none" strike="noStrike" kern="1200" baseline="0" dirty="0" err="1">
                <a:solidFill>
                  <a:schemeClr val="tx1"/>
                </a:solidFill>
                <a:effectLst/>
                <a:latin typeface="+mn-lt"/>
                <a:ea typeface="+mn-ea"/>
                <a:cs typeface="+mn-cs"/>
              </a:rPr>
              <a:t>n’est</a:t>
            </a:r>
            <a:r>
              <a:rPr lang="en-US" sz="1200" b="0" i="0" u="none" strike="noStrike" kern="1200" baseline="0" dirty="0">
                <a:solidFill>
                  <a:schemeClr val="tx1"/>
                </a:solidFill>
                <a:effectLst/>
                <a:latin typeface="+mn-lt"/>
                <a:ea typeface="+mn-ea"/>
                <a:cs typeface="+mn-cs"/>
              </a:rPr>
              <a:t> pas prudent.</a:t>
            </a:r>
          </a:p>
          <a:p>
            <a:r>
              <a:rPr lang="en-US" sz="1200" b="0" i="0" u="none" strike="noStrike" kern="1200" baseline="0" dirty="0">
                <a:solidFill>
                  <a:schemeClr val="tx1"/>
                </a:solidFill>
                <a:effectLst/>
                <a:latin typeface="+mn-lt"/>
                <a:ea typeface="+mn-ea"/>
                <a:cs typeface="+mn-cs"/>
              </a:rPr>
              <a:t>9. Tu as [</a:t>
            </a:r>
            <a:r>
              <a:rPr lang="en-US" b="0" dirty="0"/>
              <a:t>beep] </a:t>
            </a:r>
            <a:r>
              <a:rPr lang="en-US" b="0" dirty="0" err="1"/>
              <a:t>travailleuse</a:t>
            </a:r>
            <a:r>
              <a:rPr lang="en-US" b="0" dirty="0"/>
              <a:t> ?</a:t>
            </a:r>
            <a:endParaRPr lang="en-US"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10. Non, </a:t>
            </a:r>
            <a:r>
              <a:rPr lang="en-US" sz="1200" b="0" i="0" u="none" strike="noStrike" kern="1200" baseline="0" dirty="0" err="1">
                <a:solidFill>
                  <a:schemeClr val="tx1"/>
                </a:solidFill>
                <a:effectLst/>
                <a:latin typeface="+mn-lt"/>
                <a:ea typeface="+mn-ea"/>
                <a:cs typeface="+mn-cs"/>
              </a:rPr>
              <a:t>mais</a:t>
            </a:r>
            <a:r>
              <a:rPr lang="en-US" sz="1200" b="0" i="0" u="none" strike="noStrike" kern="1200" baseline="0" dirty="0">
                <a:solidFill>
                  <a:schemeClr val="tx1"/>
                </a:solidFill>
                <a:effectLst/>
                <a:latin typeface="+mn-lt"/>
                <a:ea typeface="+mn-ea"/>
                <a:cs typeface="+mn-cs"/>
              </a:rPr>
              <a:t> </a:t>
            </a:r>
            <a:r>
              <a:rPr lang="en-US" sz="1200" b="0" i="0" u="none" strike="noStrike" kern="1200" baseline="0" dirty="0" err="1">
                <a:solidFill>
                  <a:schemeClr val="tx1"/>
                </a:solidFill>
                <a:effectLst/>
                <a:latin typeface="+mn-lt"/>
                <a:ea typeface="+mn-ea"/>
                <a:cs typeface="+mn-cs"/>
              </a:rPr>
              <a:t>j’ai</a:t>
            </a:r>
            <a:r>
              <a:rPr lang="en-US" sz="1200" b="0" i="0" u="none" strike="noStrike" kern="1200" baseline="0" dirty="0">
                <a:solidFill>
                  <a:schemeClr val="tx1"/>
                </a:solidFill>
                <a:effectLst/>
                <a:latin typeface="+mn-lt"/>
                <a:ea typeface="+mn-ea"/>
                <a:cs typeface="+mn-cs"/>
              </a:rPr>
              <a:t> [</a:t>
            </a:r>
            <a:r>
              <a:rPr lang="en-US" b="0" dirty="0"/>
              <a:t>beep</a:t>
            </a:r>
            <a:r>
              <a:rPr lang="en-US" sz="1200" b="0" i="0" u="none" strike="noStrike" kern="1200" baseline="0" dirty="0">
                <a:solidFill>
                  <a:schemeClr val="tx1"/>
                </a:solidFill>
                <a:effectLst/>
                <a:latin typeface="+mn-lt"/>
                <a:ea typeface="+mn-ea"/>
                <a:cs typeface="+mn-cs"/>
              </a:rPr>
              <a:t>] </a:t>
            </a:r>
            <a:r>
              <a:rPr lang="en-US" b="0" baseline="0" dirty="0" err="1"/>
              <a:t>ambitieux</a:t>
            </a:r>
            <a:r>
              <a:rPr lang="en-US"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a:t>
            </a:r>
            <a:r>
              <a:rPr lang="en-GB" b="1" baseline="0"/>
              <a:t>of unknown words </a:t>
            </a:r>
            <a:r>
              <a:rPr lang="en-GB" b="1" baseline="0" dirty="0"/>
              <a:t>used (1 is the most frequent word in French): </a:t>
            </a:r>
            <a:br>
              <a:rPr lang="en-GB" baseline="0" dirty="0"/>
            </a:br>
            <a:r>
              <a:rPr lang="en-GB" baseline="0" dirty="0" err="1"/>
              <a:t>serveur</a:t>
            </a:r>
            <a:r>
              <a:rPr lang="en-GB" baseline="0" dirty="0"/>
              <a:t> [4377]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00104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2/2.</a:t>
            </a:r>
          </a:p>
          <a:p>
            <a:endParaRPr lang="en-US" b="1" dirty="0"/>
          </a:p>
          <a:p>
            <a:r>
              <a:rPr lang="en-US" b="1" dirty="0"/>
              <a:t>Aim: </a:t>
            </a:r>
            <a:r>
              <a:rPr lang="en-US" b="0" dirty="0"/>
              <a:t>Written summary of a spoken dialogue.</a:t>
            </a:r>
          </a:p>
          <a:p>
            <a:endParaRPr lang="en-US" b="1" dirty="0"/>
          </a:p>
          <a:p>
            <a:r>
              <a:rPr lang="en-US" b="1" dirty="0"/>
              <a:t>Procedure:</a:t>
            </a:r>
          </a:p>
          <a:p>
            <a:r>
              <a:rPr lang="en-US" b="0" dirty="0"/>
              <a:t>1. Click on the numbers to hear sentences in French.</a:t>
            </a:r>
          </a:p>
          <a:p>
            <a:r>
              <a:rPr lang="en-US" b="0" dirty="0"/>
              <a:t>2. Students have 5 seconds after each item to make notes in French or English.</a:t>
            </a:r>
          </a:p>
          <a:p>
            <a:r>
              <a:rPr lang="en-US" b="0" dirty="0"/>
              <a:t>3. Students have 4 minutes to write a written summary of what they have heard in English. Encourage students to group their notes logically, e.g. – what is Amir’s school like? What is L</a:t>
            </a:r>
            <a:r>
              <a:rPr lang="en-GB" sz="1200" b="0" i="0" u="none" strike="noStrike" kern="1200" dirty="0" err="1">
                <a:solidFill>
                  <a:schemeClr val="tx1"/>
                </a:solidFill>
                <a:effectLst/>
                <a:latin typeface="+mn-lt"/>
                <a:ea typeface="+mn-ea"/>
                <a:cs typeface="+mn-cs"/>
              </a:rPr>
              <a:t>éa’s</a:t>
            </a:r>
            <a:r>
              <a:rPr lang="en-GB" sz="1200" b="0" i="0" u="none" strike="noStrike" kern="1200" dirty="0">
                <a:solidFill>
                  <a:schemeClr val="tx1"/>
                </a:solidFill>
                <a:effectLst/>
                <a:latin typeface="+mn-lt"/>
                <a:ea typeface="+mn-ea"/>
                <a:cs typeface="+mn-cs"/>
              </a:rPr>
              <a:t> school like? What happened to Léa’s dad?</a:t>
            </a:r>
            <a:endParaRPr lang="en-US" b="0" dirty="0"/>
          </a:p>
          <a:p>
            <a:r>
              <a:rPr lang="en-US" b="0" dirty="0"/>
              <a:t>4. A suggested summary appears on a click.</a:t>
            </a:r>
          </a:p>
          <a:p>
            <a:endParaRPr lang="en-US" b="0" dirty="0"/>
          </a:p>
          <a:p>
            <a:r>
              <a:rPr lang="en-US" b="1" dirty="0"/>
              <a:t>Transcript:</a:t>
            </a:r>
          </a:p>
          <a:p>
            <a:r>
              <a:rPr lang="en-US" b="0" dirty="0"/>
              <a:t>1. </a:t>
            </a:r>
            <a:r>
              <a:rPr lang="en-US" b="0" dirty="0" err="1"/>
              <a:t>L’école</a:t>
            </a:r>
            <a:r>
              <a:rPr lang="en-US" b="0" dirty="0"/>
              <a:t> a </a:t>
            </a:r>
            <a:r>
              <a:rPr lang="en-US" b="0" dirty="0" err="1"/>
              <a:t>une</a:t>
            </a:r>
            <a:r>
              <a:rPr lang="en-US" b="0" baseline="0" dirty="0"/>
              <a:t> </a:t>
            </a:r>
            <a:r>
              <a:rPr lang="en-US" b="0" baseline="0" dirty="0" err="1"/>
              <a:t>directrice</a:t>
            </a:r>
            <a:r>
              <a:rPr lang="en-US" b="0" baseline="0" dirty="0"/>
              <a:t> </a:t>
            </a:r>
            <a:r>
              <a:rPr lang="en-US" b="0" baseline="0" dirty="0" err="1"/>
              <a:t>prudente</a:t>
            </a:r>
            <a:r>
              <a:rPr lang="en-US" b="0" baseline="0" dirty="0"/>
              <a:t> ?</a:t>
            </a:r>
          </a:p>
          <a:p>
            <a:r>
              <a:rPr lang="en-US" b="0" baseline="0" dirty="0"/>
              <a:t>2. </a:t>
            </a:r>
            <a:r>
              <a:rPr lang="en-US" b="0" baseline="0" dirty="0" err="1"/>
              <a:t>Oui</a:t>
            </a:r>
            <a:r>
              <a:rPr lang="en-US" b="0" baseline="0" dirty="0"/>
              <a:t>, </a:t>
            </a:r>
            <a:r>
              <a:rPr lang="en-US" b="0" baseline="0" dirty="0" err="1"/>
              <a:t>c’est</a:t>
            </a:r>
            <a:r>
              <a:rPr lang="en-US" b="0" baseline="0" dirty="0"/>
              <a:t> </a:t>
            </a:r>
            <a:r>
              <a:rPr lang="en-US" b="0" baseline="0" dirty="0" err="1"/>
              <a:t>une</a:t>
            </a:r>
            <a:r>
              <a:rPr lang="en-US" b="0" baseline="0" dirty="0"/>
              <a:t> femme </a:t>
            </a:r>
            <a:r>
              <a:rPr lang="en-US" b="0" baseline="0" dirty="0" err="1"/>
              <a:t>intéressante</a:t>
            </a:r>
            <a:r>
              <a:rPr lang="en-US" b="0" baseline="0" dirty="0"/>
              <a:t>.</a:t>
            </a:r>
          </a:p>
          <a:p>
            <a:r>
              <a:rPr lang="en-US" b="0" baseline="0" dirty="0"/>
              <a:t>3. Amir </a:t>
            </a:r>
            <a:r>
              <a:rPr lang="en-US" b="0" baseline="0" dirty="0" err="1"/>
              <a:t>il-est</a:t>
            </a:r>
            <a:r>
              <a:rPr lang="en-US" b="0" baseline="0" dirty="0"/>
              <a:t> content ?</a:t>
            </a:r>
          </a:p>
          <a:p>
            <a:r>
              <a:rPr lang="en-US" b="0" baseline="0" dirty="0"/>
              <a:t>4. </a:t>
            </a:r>
            <a:r>
              <a:rPr lang="en-US" b="0" baseline="0" dirty="0" err="1"/>
              <a:t>Oui</a:t>
            </a:r>
            <a:r>
              <a:rPr lang="en-US" b="0" baseline="0" dirty="0"/>
              <a:t>, le </a:t>
            </a:r>
            <a:r>
              <a:rPr lang="en-US" b="0" baseline="0" dirty="0" err="1"/>
              <a:t>professeur</a:t>
            </a:r>
            <a:r>
              <a:rPr lang="en-US" b="0" baseline="0" dirty="0"/>
              <a:t> </a:t>
            </a:r>
            <a:r>
              <a:rPr lang="en-US" b="0" baseline="0" dirty="0" err="1"/>
              <a:t>est</a:t>
            </a:r>
            <a:r>
              <a:rPr lang="en-US" b="0" baseline="0" dirty="0"/>
              <a:t> </a:t>
            </a:r>
            <a:r>
              <a:rPr lang="en-US" b="0" baseline="0" dirty="0" err="1"/>
              <a:t>travailleur</a:t>
            </a:r>
            <a:r>
              <a:rPr lang="en-US" b="0" baseline="0" dirty="0"/>
              <a:t> </a:t>
            </a:r>
            <a:r>
              <a:rPr lang="en-US" b="0" baseline="0" dirty="0" err="1"/>
              <a:t>aussi</a:t>
            </a:r>
            <a:r>
              <a:rPr lang="en-US" b="0" baseline="0" dirty="0"/>
              <a:t>. </a:t>
            </a:r>
            <a:r>
              <a:rPr lang="en-US" b="0" baseline="0" dirty="0" err="1"/>
              <a:t>C’est</a:t>
            </a:r>
            <a:r>
              <a:rPr lang="en-US" b="0" baseline="0" dirty="0"/>
              <a:t> bon. Et </a:t>
            </a:r>
            <a:r>
              <a:rPr lang="en-US" b="0" baseline="0" dirty="0" err="1"/>
              <a:t>L</a:t>
            </a:r>
            <a:r>
              <a:rPr lang="en-US" b="0" dirty="0" err="1"/>
              <a:t>éa</a:t>
            </a:r>
            <a:r>
              <a:rPr lang="en-US" b="0" dirty="0"/>
              <a:t> ?</a:t>
            </a:r>
            <a:endParaRPr lang="en-US" b="0" baseline="0" dirty="0"/>
          </a:p>
          <a:p>
            <a:r>
              <a:rPr lang="en-US" b="0" baseline="0" dirty="0"/>
              <a:t>5. </a:t>
            </a:r>
            <a:r>
              <a:rPr lang="en-US" b="0" baseline="0" dirty="0" err="1"/>
              <a:t>Ouais</a:t>
            </a:r>
            <a:r>
              <a:rPr lang="en-US" b="0" baseline="0" dirty="0"/>
              <a:t> … </a:t>
            </a:r>
            <a:r>
              <a:rPr lang="en-US" b="0" baseline="0" dirty="0" err="1"/>
              <a:t>elle</a:t>
            </a:r>
            <a:r>
              <a:rPr lang="en-US" b="0" baseline="0" dirty="0"/>
              <a:t> a </a:t>
            </a:r>
            <a:r>
              <a:rPr lang="en-US" b="0" baseline="0" dirty="0" err="1"/>
              <a:t>une</a:t>
            </a:r>
            <a:r>
              <a:rPr lang="en-US" b="0" baseline="0" dirty="0"/>
              <a:t> </a:t>
            </a:r>
            <a:r>
              <a:rPr lang="en-US" b="0" baseline="0" dirty="0" err="1"/>
              <a:t>professeure</a:t>
            </a:r>
            <a:r>
              <a:rPr lang="en-US" b="0" baseline="0" dirty="0"/>
              <a:t> </a:t>
            </a:r>
            <a:r>
              <a:rPr lang="en-US" b="0" baseline="0" dirty="0" err="1"/>
              <a:t>intelligente</a:t>
            </a:r>
            <a:r>
              <a:rPr lang="en-US" b="0" baseline="0" dirty="0"/>
              <a:t>.?</a:t>
            </a:r>
          </a:p>
          <a:p>
            <a:r>
              <a:rPr lang="en-US" b="0" baseline="0" dirty="0"/>
              <a:t>6. </a:t>
            </a:r>
            <a:r>
              <a:rPr lang="en-US" b="0" baseline="0" dirty="0" err="1"/>
              <a:t>Mais</a:t>
            </a:r>
            <a:r>
              <a:rPr lang="en-US" b="0" baseline="0" dirty="0"/>
              <a:t> </a:t>
            </a:r>
            <a:r>
              <a:rPr lang="en-US" b="0" baseline="0" dirty="0" err="1"/>
              <a:t>elle</a:t>
            </a:r>
            <a:r>
              <a:rPr lang="en-US" b="0" baseline="0" dirty="0"/>
              <a:t> a un </a:t>
            </a:r>
            <a:r>
              <a:rPr lang="en-US" b="0" baseline="0" dirty="0" err="1"/>
              <a:t>directeur</a:t>
            </a:r>
            <a:r>
              <a:rPr lang="en-US" b="0" baseline="0" dirty="0"/>
              <a:t> </a:t>
            </a:r>
            <a:r>
              <a:rPr lang="en-GB" sz="1200" b="0" i="0" u="none" strike="noStrike" kern="1200" dirty="0" err="1">
                <a:solidFill>
                  <a:schemeClr val="tx1"/>
                </a:solidFill>
                <a:effectLst/>
                <a:latin typeface="+mn-lt"/>
                <a:ea typeface="+mn-ea"/>
                <a:cs typeface="+mn-cs"/>
              </a:rPr>
              <a:t>méchant</a:t>
            </a:r>
            <a:r>
              <a:rPr lang="en-GB" sz="1200" b="0" i="0" u="none" strike="noStrike" kern="1200" dirty="0">
                <a:solidFill>
                  <a:schemeClr val="tx1"/>
                </a:solidFill>
                <a:effectLst/>
                <a:latin typeface="+mn-lt"/>
                <a:ea typeface="+mn-ea"/>
                <a:cs typeface="+mn-cs"/>
              </a:rPr>
              <a:t> !</a:t>
            </a:r>
            <a:endParaRPr lang="en-US" sz="1200" b="0" i="0" u="none" strike="noStrike" kern="1200" baseline="0" dirty="0">
              <a:solidFill>
                <a:schemeClr val="tx1"/>
              </a:solidFill>
              <a:effectLst/>
              <a:latin typeface="+mn-lt"/>
              <a:ea typeface="+mn-ea"/>
              <a:cs typeface="+mn-cs"/>
            </a:endParaRPr>
          </a:p>
          <a:p>
            <a:r>
              <a:rPr lang="en-US" sz="1200" b="0" i="0" u="none" strike="noStrike" kern="1200" baseline="0" dirty="0">
                <a:solidFill>
                  <a:schemeClr val="tx1"/>
                </a:solidFill>
                <a:effectLst/>
                <a:latin typeface="+mn-lt"/>
                <a:ea typeface="+mn-ea"/>
                <a:cs typeface="+mn-cs"/>
              </a:rPr>
              <a:t>7. </a:t>
            </a:r>
            <a:r>
              <a:rPr lang="en-US" sz="1200" b="0" i="0" u="none" strike="noStrike" kern="1200" baseline="0" dirty="0" err="1">
                <a:solidFill>
                  <a:schemeClr val="tx1"/>
                </a:solidFill>
                <a:effectLst/>
                <a:latin typeface="+mn-lt"/>
                <a:ea typeface="+mn-ea"/>
                <a:cs typeface="+mn-cs"/>
              </a:rPr>
              <a:t>Oooh</a:t>
            </a:r>
            <a:r>
              <a:rPr lang="en-US" sz="1200" b="0" i="0" u="none" strike="noStrike" kern="1200" baseline="0" dirty="0">
                <a:solidFill>
                  <a:schemeClr val="tx1"/>
                </a:solidFill>
                <a:effectLst/>
                <a:latin typeface="+mn-lt"/>
                <a:ea typeface="+mn-ea"/>
                <a:cs typeface="+mn-cs"/>
              </a:rPr>
              <a:t> … </a:t>
            </a:r>
            <a:r>
              <a:rPr lang="en-US" sz="1200" b="0" i="0" u="none" strike="noStrike" kern="1200" baseline="0" dirty="0" err="1">
                <a:solidFill>
                  <a:schemeClr val="tx1"/>
                </a:solidFill>
                <a:effectLst/>
                <a:latin typeface="+mn-lt"/>
                <a:ea typeface="+mn-ea"/>
                <a:cs typeface="+mn-cs"/>
              </a:rPr>
              <a:t>c’est</a:t>
            </a:r>
            <a:r>
              <a:rPr lang="en-US" sz="1200" b="0" i="0" u="none" strike="noStrike" kern="1200" baseline="0" dirty="0">
                <a:solidFill>
                  <a:schemeClr val="tx1"/>
                </a:solidFill>
                <a:effectLst/>
                <a:latin typeface="+mn-lt"/>
                <a:ea typeface="+mn-ea"/>
                <a:cs typeface="+mn-cs"/>
              </a:rPr>
              <a:t> triste. Tu </a:t>
            </a:r>
            <a:r>
              <a:rPr lang="en-US" sz="1200" b="0" i="0" u="none" strike="noStrike" kern="1200" baseline="0" dirty="0" err="1">
                <a:solidFill>
                  <a:schemeClr val="tx1"/>
                </a:solidFill>
                <a:effectLst/>
                <a:latin typeface="+mn-lt"/>
                <a:ea typeface="+mn-ea"/>
                <a:cs typeface="+mn-cs"/>
              </a:rPr>
              <a:t>n’es</a:t>
            </a:r>
            <a:r>
              <a:rPr lang="en-US" sz="1200" b="0" i="0" u="none" strike="noStrike" kern="1200" baseline="0" dirty="0">
                <a:solidFill>
                  <a:schemeClr val="tx1"/>
                </a:solidFill>
                <a:effectLst/>
                <a:latin typeface="+mn-lt"/>
                <a:ea typeface="+mn-ea"/>
                <a:cs typeface="+mn-cs"/>
              </a:rPr>
              <a:t> pas </a:t>
            </a:r>
            <a:r>
              <a:rPr lang="en-US" sz="1200" b="0" i="0" u="none" strike="noStrike" kern="1200" baseline="0" dirty="0" err="1">
                <a:solidFill>
                  <a:schemeClr val="tx1"/>
                </a:solidFill>
                <a:effectLst/>
                <a:latin typeface="+mn-lt"/>
                <a:ea typeface="+mn-ea"/>
                <a:cs typeface="+mn-cs"/>
              </a:rPr>
              <a:t>heureux</a:t>
            </a:r>
            <a:r>
              <a:rPr lang="en-US" sz="1200" b="0" i="0" u="none" strike="noStrike" kern="1200" baseline="0" dirty="0">
                <a:solidFill>
                  <a:schemeClr val="tx1"/>
                </a:solidFill>
                <a:effectLst/>
                <a:latin typeface="+mn-lt"/>
                <a:ea typeface="+mn-ea"/>
                <a:cs typeface="+mn-cs"/>
              </a:rPr>
              <a:t>, </a:t>
            </a:r>
            <a:r>
              <a:rPr lang="en-US" sz="1200" b="0" i="0" u="none" strike="noStrike" kern="1200" baseline="0" dirty="0" err="1">
                <a:solidFill>
                  <a:schemeClr val="tx1"/>
                </a:solidFill>
                <a:effectLst/>
                <a:latin typeface="+mn-lt"/>
                <a:ea typeface="+mn-ea"/>
                <a:cs typeface="+mn-cs"/>
              </a:rPr>
              <a:t>hein</a:t>
            </a:r>
            <a:r>
              <a:rPr lang="en-US" sz="1200" b="0" i="0" u="none" strike="noStrike" kern="1200" baseline="0" dirty="0">
                <a:solidFill>
                  <a:schemeClr val="tx1"/>
                </a:solidFill>
                <a:effectLst/>
                <a:latin typeface="+mn-lt"/>
                <a:ea typeface="+mn-ea"/>
                <a:cs typeface="+mn-cs"/>
              </a:rPr>
              <a:t> ?</a:t>
            </a:r>
          </a:p>
          <a:p>
            <a:r>
              <a:rPr lang="en-US" sz="1200" b="0" i="0" u="none" strike="noStrike" kern="1200" baseline="0" dirty="0">
                <a:solidFill>
                  <a:schemeClr val="tx1"/>
                </a:solidFill>
                <a:effectLst/>
                <a:latin typeface="+mn-lt"/>
                <a:ea typeface="+mn-ea"/>
                <a:cs typeface="+mn-cs"/>
              </a:rPr>
              <a:t>8. Bah, je </a:t>
            </a:r>
            <a:r>
              <a:rPr lang="en-US" sz="1200" b="0" i="0" u="none" strike="noStrike" kern="1200" baseline="0" dirty="0" err="1">
                <a:solidFill>
                  <a:schemeClr val="tx1"/>
                </a:solidFill>
                <a:effectLst/>
                <a:latin typeface="+mn-lt"/>
                <a:ea typeface="+mn-ea"/>
                <a:cs typeface="+mn-cs"/>
              </a:rPr>
              <a:t>suis</a:t>
            </a:r>
            <a:r>
              <a:rPr lang="en-US" sz="1200" b="0" i="0" u="none" strike="noStrike" kern="1200" baseline="0" dirty="0">
                <a:solidFill>
                  <a:schemeClr val="tx1"/>
                </a:solidFill>
                <a:effectLst/>
                <a:latin typeface="+mn-lt"/>
                <a:ea typeface="+mn-ea"/>
                <a:cs typeface="+mn-cs"/>
              </a:rPr>
              <a:t> </a:t>
            </a:r>
            <a:r>
              <a:rPr lang="en-US" sz="1200" b="0" i="0" u="none" strike="noStrike" kern="1200" baseline="0" dirty="0" err="1">
                <a:solidFill>
                  <a:schemeClr val="tx1"/>
                </a:solidFill>
                <a:effectLst/>
                <a:latin typeface="+mn-lt"/>
                <a:ea typeface="+mn-ea"/>
                <a:cs typeface="+mn-cs"/>
              </a:rPr>
              <a:t>malade</a:t>
            </a:r>
            <a:r>
              <a:rPr lang="en-US" sz="1200" b="0" i="0" u="none" strike="noStrike" kern="1200" baseline="0" dirty="0">
                <a:solidFill>
                  <a:schemeClr val="tx1"/>
                </a:solidFill>
                <a:effectLst/>
                <a:latin typeface="+mn-lt"/>
                <a:ea typeface="+mn-ea"/>
                <a:cs typeface="+mn-cs"/>
              </a:rPr>
              <a:t>. Le </a:t>
            </a:r>
            <a:r>
              <a:rPr lang="en-US" sz="1200" b="0" i="0" u="none" strike="noStrike" kern="1200" baseline="0" dirty="0" err="1">
                <a:solidFill>
                  <a:schemeClr val="tx1"/>
                </a:solidFill>
                <a:effectLst/>
                <a:latin typeface="+mn-lt"/>
                <a:ea typeface="+mn-ea"/>
                <a:cs typeface="+mn-cs"/>
              </a:rPr>
              <a:t>serveur</a:t>
            </a:r>
            <a:r>
              <a:rPr lang="en-US" sz="1200" b="0" i="0" u="none" strike="noStrike" kern="1200" baseline="0" dirty="0">
                <a:solidFill>
                  <a:schemeClr val="tx1"/>
                </a:solidFill>
                <a:effectLst/>
                <a:latin typeface="+mn-lt"/>
                <a:ea typeface="+mn-ea"/>
                <a:cs typeface="+mn-cs"/>
              </a:rPr>
              <a:t> de restaurant </a:t>
            </a:r>
            <a:r>
              <a:rPr lang="en-US" sz="1200" b="0" i="0" u="none" strike="noStrike" kern="1200" baseline="0" dirty="0" err="1">
                <a:solidFill>
                  <a:schemeClr val="tx1"/>
                </a:solidFill>
                <a:effectLst/>
                <a:latin typeface="+mn-lt"/>
                <a:ea typeface="+mn-ea"/>
                <a:cs typeface="+mn-cs"/>
              </a:rPr>
              <a:t>n’est</a:t>
            </a:r>
            <a:r>
              <a:rPr lang="en-US" sz="1200" b="0" i="0" u="none" strike="noStrike" kern="1200" baseline="0" dirty="0">
                <a:solidFill>
                  <a:schemeClr val="tx1"/>
                </a:solidFill>
                <a:effectLst/>
                <a:latin typeface="+mn-lt"/>
                <a:ea typeface="+mn-ea"/>
                <a:cs typeface="+mn-cs"/>
              </a:rPr>
              <a:t> pas prudent.</a:t>
            </a:r>
          </a:p>
          <a:p>
            <a:r>
              <a:rPr lang="en-US" sz="1200" b="0" i="0" u="none" strike="noStrike" kern="1200" baseline="0" dirty="0">
                <a:solidFill>
                  <a:schemeClr val="tx1"/>
                </a:solidFill>
                <a:effectLst/>
                <a:latin typeface="+mn-lt"/>
                <a:ea typeface="+mn-ea"/>
                <a:cs typeface="+mn-cs"/>
              </a:rPr>
              <a:t>9. Tu as </a:t>
            </a:r>
            <a:r>
              <a:rPr lang="en-US" sz="1200" b="0" i="0" u="none" strike="noStrike" kern="1200" baseline="0" dirty="0" err="1">
                <a:solidFill>
                  <a:schemeClr val="tx1"/>
                </a:solidFill>
                <a:effectLst/>
                <a:latin typeface="+mn-lt"/>
                <a:ea typeface="+mn-ea"/>
                <a:cs typeface="+mn-cs"/>
              </a:rPr>
              <a:t>une</a:t>
            </a:r>
            <a:r>
              <a:rPr lang="en-US" sz="1200" b="0" i="0" u="none" strike="noStrike" kern="1200" baseline="0" dirty="0">
                <a:solidFill>
                  <a:schemeClr val="tx1"/>
                </a:solidFill>
                <a:effectLst/>
                <a:latin typeface="+mn-lt"/>
                <a:ea typeface="+mn-ea"/>
                <a:cs typeface="+mn-cs"/>
              </a:rPr>
              <a:t> </a:t>
            </a:r>
            <a:r>
              <a:rPr lang="en-US" sz="1200" b="0" i="0" u="none" strike="noStrike" kern="1200" baseline="0" dirty="0" err="1">
                <a:solidFill>
                  <a:schemeClr val="tx1"/>
                </a:solidFill>
                <a:effectLst/>
                <a:latin typeface="+mn-lt"/>
                <a:ea typeface="+mn-ea"/>
                <a:cs typeface="+mn-cs"/>
              </a:rPr>
              <a:t>m</a:t>
            </a:r>
            <a:r>
              <a:rPr lang="en-US" b="0" dirty="0" err="1"/>
              <a:t>édecin</a:t>
            </a:r>
            <a:r>
              <a:rPr lang="en-US" b="0" dirty="0"/>
              <a:t> </a:t>
            </a:r>
            <a:r>
              <a:rPr lang="en-US" b="0" dirty="0" err="1"/>
              <a:t>travailleuse</a:t>
            </a:r>
            <a:r>
              <a:rPr lang="en-US" b="0" dirty="0"/>
              <a:t> ?</a:t>
            </a:r>
            <a:endParaRPr lang="en-US"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10. Non, </a:t>
            </a:r>
            <a:r>
              <a:rPr lang="en-US" sz="1200" b="0" i="0" u="none" strike="noStrike" kern="1200" baseline="0" dirty="0" err="1">
                <a:solidFill>
                  <a:schemeClr val="tx1"/>
                </a:solidFill>
                <a:effectLst/>
                <a:latin typeface="+mn-lt"/>
                <a:ea typeface="+mn-ea"/>
                <a:cs typeface="+mn-cs"/>
              </a:rPr>
              <a:t>mais</a:t>
            </a:r>
            <a:r>
              <a:rPr lang="en-US" sz="1200" b="0" i="0" u="none" strike="noStrike" kern="1200" baseline="0" dirty="0">
                <a:solidFill>
                  <a:schemeClr val="tx1"/>
                </a:solidFill>
                <a:effectLst/>
                <a:latin typeface="+mn-lt"/>
                <a:ea typeface="+mn-ea"/>
                <a:cs typeface="+mn-cs"/>
              </a:rPr>
              <a:t> </a:t>
            </a:r>
            <a:r>
              <a:rPr lang="en-US" sz="1200" b="0" i="0" u="none" strike="noStrike" kern="1200" baseline="0" dirty="0" err="1">
                <a:solidFill>
                  <a:schemeClr val="tx1"/>
                </a:solidFill>
                <a:effectLst/>
                <a:latin typeface="+mn-lt"/>
                <a:ea typeface="+mn-ea"/>
                <a:cs typeface="+mn-cs"/>
              </a:rPr>
              <a:t>j’ai</a:t>
            </a:r>
            <a:r>
              <a:rPr lang="en-US" sz="1200" b="0" i="0" u="none" strike="noStrike" kern="1200" baseline="0" dirty="0">
                <a:solidFill>
                  <a:schemeClr val="tx1"/>
                </a:solidFill>
                <a:effectLst/>
                <a:latin typeface="+mn-lt"/>
                <a:ea typeface="+mn-ea"/>
                <a:cs typeface="+mn-cs"/>
              </a:rPr>
              <a:t> un avocat </a:t>
            </a:r>
            <a:r>
              <a:rPr lang="en-US" b="0" baseline="0" dirty="0" err="1"/>
              <a:t>ambitieux</a:t>
            </a:r>
            <a:r>
              <a:rPr lang="en-US" b="0" baseline="0" dirty="0"/>
              <a:t>!</a:t>
            </a:r>
            <a:endParaRPr lang="en-US" sz="12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63757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Semi-structured writing task </a:t>
            </a:r>
            <a:r>
              <a:rPr lang="en-US" b="0" baseline="0" dirty="0"/>
              <a:t>consolidating the main grammar points and vocabulary presented this week.</a:t>
            </a:r>
            <a:r>
              <a:rPr lang="en-US" b="0" i="0" baseline="0" dirty="0"/>
              <a:t> </a:t>
            </a:r>
            <a:r>
              <a:rPr lang="en-US" b="0" dirty="0"/>
              <a:t>The slide following this one should be displayed during</a:t>
            </a:r>
            <a:r>
              <a:rPr lang="en-US" b="0" baseline="0" dirty="0"/>
              <a:t> the activity. </a:t>
            </a:r>
            <a:endParaRPr lang="en-US" b="0" dirty="0"/>
          </a:p>
          <a:p>
            <a:endParaRPr lang="en-US" b="1" dirty="0"/>
          </a:p>
          <a:p>
            <a:r>
              <a:rPr lang="en-US" b="1" dirty="0"/>
              <a:t>Procedure:</a:t>
            </a:r>
          </a:p>
          <a:p>
            <a:r>
              <a:rPr lang="en-US" b="0" dirty="0"/>
              <a:t>1. Students roll 4 dice. The score</a:t>
            </a:r>
            <a:r>
              <a:rPr lang="en-US" b="0" baseline="0" dirty="0"/>
              <a:t> on the first represents the person; the second represents the verb (</a:t>
            </a:r>
            <a:r>
              <a:rPr lang="en-US" b="0" i="1" baseline="0" dirty="0" err="1"/>
              <a:t>avoir</a:t>
            </a:r>
            <a:r>
              <a:rPr lang="en-US" b="0" i="0" baseline="0" dirty="0"/>
              <a:t> or </a:t>
            </a:r>
            <a:r>
              <a:rPr lang="en-US" b="0" i="1" baseline="0" dirty="0" err="1"/>
              <a:t>être</a:t>
            </a:r>
            <a:r>
              <a:rPr lang="en-US" b="0" i="0" baseline="0" dirty="0"/>
              <a:t>); the third represents the gender of the noun to be used; the fourth represents the type of adjective – all according to the table on the slide following this one, which should be displayed during the activity.</a:t>
            </a:r>
            <a:endParaRPr lang="en-US" b="0" dirty="0"/>
          </a:p>
          <a:p>
            <a:r>
              <a:rPr lang="en-US" b="0" dirty="0"/>
              <a:t>2. Students create a sentence of their own in writing according to the parameters indicated by the scores on the dice.</a:t>
            </a:r>
          </a:p>
          <a:p>
            <a:r>
              <a:rPr lang="en-US" b="0" dirty="0"/>
              <a:t>3. Complete five sentences at least.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8630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Display this</a:t>
            </a:r>
            <a:r>
              <a:rPr lang="en-US" b="1" baseline="0" dirty="0"/>
              <a:t> slide during the activity.</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87944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semi-structured oral production of adjectives following feminine agreement patterns 1-3; oral production of </a:t>
            </a:r>
            <a:r>
              <a:rPr lang="en-US" b="0" i="1" dirty="0" err="1"/>
              <a:t>est-ce</a:t>
            </a:r>
            <a:r>
              <a:rPr lang="en-US" b="0" i="1" dirty="0"/>
              <a:t> que </a:t>
            </a:r>
            <a:r>
              <a:rPr lang="en-US" b="0" dirty="0"/>
              <a:t>questions.</a:t>
            </a:r>
          </a:p>
          <a:p>
            <a:endParaRPr lang="en-US" b="1" dirty="0"/>
          </a:p>
          <a:p>
            <a:r>
              <a:rPr lang="en-US" b="1" dirty="0"/>
              <a:t>Procedure:</a:t>
            </a:r>
          </a:p>
          <a:p>
            <a:r>
              <a:rPr lang="en-US" b="0" dirty="0"/>
              <a:t>1. </a:t>
            </a:r>
            <a:r>
              <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Tell students they are going to choose one female person they know and one male person they know, and answer questions about what those people are like.</a:t>
            </a:r>
            <a:endParaRPr lang="en-US" b="0" dirty="0"/>
          </a:p>
          <a:p>
            <a:r>
              <a:rPr lang="en-US" b="0" dirty="0"/>
              <a:t>2. Students work in pairs. Student A asks </a:t>
            </a:r>
            <a:r>
              <a:rPr lang="en-US" b="0" i="1" dirty="0"/>
              <a:t>Tu parles de qui ? </a:t>
            </a:r>
            <a:r>
              <a:rPr lang="en-US" b="0" dirty="0"/>
              <a:t>Student B answers with the name of the person they are going to describe first. To clarify the gender of the person, Student A can ask </a:t>
            </a:r>
            <a:r>
              <a:rPr lang="en-US" b="0" i="1" dirty="0" err="1"/>
              <a:t>C’est</a:t>
            </a:r>
            <a:r>
              <a:rPr lang="en-US" b="0" i="1" dirty="0"/>
              <a:t> un homme/</a:t>
            </a:r>
            <a:r>
              <a:rPr lang="en-US" b="0" i="1" dirty="0" err="1"/>
              <a:t>une</a:t>
            </a:r>
            <a:r>
              <a:rPr lang="en-US" b="0" i="1" dirty="0"/>
              <a:t> femme/un </a:t>
            </a:r>
            <a:r>
              <a:rPr lang="fr-FR" b="0" i="1" dirty="0">
                <a:solidFill>
                  <a:srgbClr val="222222"/>
                </a:solidFill>
                <a:effectLst/>
                <a:latin typeface="Georgia" panose="02040502050405020303" pitchFamily="18" charset="0"/>
              </a:rPr>
              <a:t>garçon/une fille</a:t>
            </a:r>
            <a:r>
              <a:rPr lang="en-US" b="0" i="1" dirty="0"/>
              <a:t> </a:t>
            </a:r>
            <a:r>
              <a:rPr lang="en-US" b="0" i="0" dirty="0"/>
              <a:t>?</a:t>
            </a:r>
            <a:endParaRPr lang="en-US" b="0" dirty="0"/>
          </a:p>
          <a:p>
            <a:r>
              <a:rPr lang="en-US" b="0" dirty="0"/>
              <a:t>3. Student A then asks six questions about Student B’s first person, using the adjectives on this slide as prompts. This slide lists all the regular adjectives students have learned to describe people so far. Explain to students that the adjectives are grouped by agreement pattern. Student A must pick two adjectives from each column, and agree them accordingly, e.g. </a:t>
            </a:r>
            <a:r>
              <a:rPr lang="en-US" b="0" i="1" dirty="0"/>
              <a:t>Est-</a:t>
            </a:r>
            <a:r>
              <a:rPr lang="en-US" b="0" i="1" dirty="0" err="1"/>
              <a:t>ce</a:t>
            </a:r>
            <a:r>
              <a:rPr lang="en-US" b="0" i="1" dirty="0"/>
              <a:t> </a:t>
            </a:r>
            <a:r>
              <a:rPr lang="en-US" b="0" i="1" dirty="0" err="1"/>
              <a:t>qu’il</a:t>
            </a:r>
            <a:r>
              <a:rPr lang="en-US" b="0" i="1" dirty="0"/>
              <a:t> </a:t>
            </a:r>
            <a:r>
              <a:rPr lang="en-US" b="0" i="1" dirty="0" err="1"/>
              <a:t>est</a:t>
            </a:r>
            <a:r>
              <a:rPr lang="en-US" b="0" i="1" dirty="0"/>
              <a:t> intelligent ? Est-</a:t>
            </a:r>
            <a:r>
              <a:rPr lang="en-US" b="0" i="1" dirty="0" err="1"/>
              <a:t>ce</a:t>
            </a:r>
            <a:r>
              <a:rPr lang="en-US" b="0" i="1" dirty="0"/>
              <a:t> </a:t>
            </a:r>
            <a:r>
              <a:rPr lang="en-US" b="0" i="1" dirty="0" err="1"/>
              <a:t>qu’elle</a:t>
            </a:r>
            <a:r>
              <a:rPr lang="en-US" b="0" i="1" dirty="0"/>
              <a:t> </a:t>
            </a:r>
            <a:r>
              <a:rPr lang="en-US" b="0" i="1" dirty="0" err="1"/>
              <a:t>est</a:t>
            </a:r>
            <a:r>
              <a:rPr lang="en-US" b="0" i="1" dirty="0"/>
              <a:t> </a:t>
            </a:r>
            <a:r>
              <a:rPr lang="en-US" b="0" i="1" dirty="0" err="1"/>
              <a:t>heureuse</a:t>
            </a:r>
            <a:r>
              <a:rPr lang="en-US" b="0" i="1" dirty="0"/>
              <a:t> ?</a:t>
            </a:r>
            <a:endParaRPr lang="en-US" b="0" dirty="0"/>
          </a:p>
          <a:p>
            <a:r>
              <a:rPr lang="en-US" b="0" dirty="0"/>
              <a:t>4. Student B responds in a full sentence, e.g. </a:t>
            </a:r>
            <a:r>
              <a:rPr lang="en-US" b="0" i="1" dirty="0" err="1"/>
              <a:t>Oui</a:t>
            </a:r>
            <a:r>
              <a:rPr lang="en-US" b="0" i="1" dirty="0"/>
              <a:t>, il </a:t>
            </a:r>
            <a:r>
              <a:rPr lang="en-US" b="0" i="1" dirty="0" err="1"/>
              <a:t>est</a:t>
            </a:r>
            <a:r>
              <a:rPr lang="en-US" b="0" i="1" dirty="0"/>
              <a:t> intelligent. Non, </a:t>
            </a:r>
            <a:r>
              <a:rPr lang="en-US" b="0" i="1" dirty="0" err="1"/>
              <a:t>elle</a:t>
            </a:r>
            <a:r>
              <a:rPr lang="en-US" b="0" i="1" dirty="0"/>
              <a:t> </a:t>
            </a:r>
            <a:r>
              <a:rPr lang="en-US" b="0" i="1" dirty="0" err="1"/>
              <a:t>n’est</a:t>
            </a:r>
            <a:r>
              <a:rPr lang="en-US" b="0" i="1" dirty="0"/>
              <a:t> pas </a:t>
            </a:r>
            <a:r>
              <a:rPr lang="en-US" b="0" i="1" dirty="0" err="1"/>
              <a:t>heureuse</a:t>
            </a:r>
            <a:r>
              <a:rPr lang="en-US" b="0" i="1" dirty="0"/>
              <a:t>. </a:t>
            </a:r>
            <a:r>
              <a:rPr lang="en-US" b="0" i="0" dirty="0"/>
              <a:t>At higher levels, encourage students to add their answers by adding </a:t>
            </a:r>
            <a:r>
              <a:rPr lang="en-US" b="0" i="1" dirty="0" err="1"/>
              <a:t>mais</a:t>
            </a:r>
            <a:r>
              <a:rPr lang="en-US" b="0" i="1" dirty="0"/>
              <a:t>/et </a:t>
            </a:r>
            <a:r>
              <a:rPr lang="en-US" b="0" i="0" dirty="0"/>
              <a:t>and offering an alternative adjective.</a:t>
            </a:r>
          </a:p>
          <a:p>
            <a:r>
              <a:rPr lang="en-US" b="0" i="0" dirty="0"/>
              <a:t>5. Students swap roles. Repeat steps 2-4.</a:t>
            </a:r>
          </a:p>
          <a:p>
            <a:r>
              <a:rPr lang="en-US" b="0" i="0" dirty="0"/>
              <a:t>6. Repeat steps 2-5 for each student’s second person, taking care to agree the adjectives appropriately.</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of cognates used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interview [3186], poser [218]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22222"/>
                </a:solidFill>
                <a:effectLst/>
                <a:latin typeface="Arial" panose="020B0604020202020204" pitchFamily="34" charset="0"/>
              </a:rPr>
              <a:t>The answer sheet for the Y8 vocabulary learning HW is here: https://resources.ncelp.org/concern/resources/4j03d022r?locale=en</a:t>
            </a: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37967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a:t>
            </a:r>
            <a:r>
              <a:rPr lang="en-GB" b="1" baseline="0" dirty="0"/>
              <a:t> [h]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[h] </a:t>
            </a:r>
            <a:r>
              <a:rPr lang="en-GB" baseline="0" dirty="0"/>
              <a:t>and then the </a:t>
            </a:r>
            <a:r>
              <a:rPr lang="en-GB" b="1" baseline="0" dirty="0"/>
              <a:t>source</a:t>
            </a:r>
            <a:r>
              <a:rPr lang="en-GB" baseline="0" dirty="0"/>
              <a:t> word again ‘</a:t>
            </a:r>
            <a:r>
              <a:rPr lang="en-GB" b="1" baseline="0" dirty="0" err="1"/>
              <a:t>heure</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histoire</a:t>
            </a:r>
            <a:r>
              <a:rPr lang="en-GB" baseline="0" dirty="0"/>
              <a:t> [263]; </a:t>
            </a:r>
            <a:r>
              <a:rPr lang="en-GB" b="1" baseline="0" dirty="0" err="1"/>
              <a:t>huit</a:t>
            </a:r>
            <a:r>
              <a:rPr lang="en-GB" b="1" baseline="0" dirty="0"/>
              <a:t> </a:t>
            </a:r>
            <a:r>
              <a:rPr lang="en-GB" b="0" baseline="0" dirty="0"/>
              <a:t>[877];</a:t>
            </a:r>
            <a:r>
              <a:rPr lang="en-GB" baseline="0" dirty="0"/>
              <a:t> </a:t>
            </a:r>
            <a:r>
              <a:rPr lang="en-GB" b="1" baseline="0" dirty="0" err="1"/>
              <a:t>hôpital</a:t>
            </a:r>
            <a:r>
              <a:rPr lang="en-GB" baseline="0" dirty="0"/>
              <a:t> [1308]; </a:t>
            </a:r>
            <a:r>
              <a:rPr lang="en-GB" b="1" baseline="0" dirty="0" err="1"/>
              <a:t>hôtel</a:t>
            </a:r>
            <a:r>
              <a:rPr lang="en-GB" baseline="0" dirty="0"/>
              <a:t> [1774]; </a:t>
            </a:r>
            <a:r>
              <a:rPr lang="en-GB" b="1" baseline="0" dirty="0"/>
              <a:t>hiver</a:t>
            </a:r>
            <a:r>
              <a:rPr lang="en-GB" baseline="0" dirty="0"/>
              <a:t> [1586]; </a:t>
            </a:r>
            <a:r>
              <a:rPr lang="en-GB" b="1" baseline="0" dirty="0" err="1"/>
              <a:t>heure</a:t>
            </a:r>
            <a:r>
              <a:rPr lang="en-GB" b="1" baseline="0" dirty="0"/>
              <a:t> </a:t>
            </a:r>
            <a:r>
              <a:rPr lang="en-GB" baseline="0" dirty="0"/>
              <a:t>[99].</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46666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62117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r>
              <a:rPr lang="en-GB" i="0" baseline="0" dirty="0"/>
              <a:t>…”</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11587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a:t>
            </a:r>
            <a:r>
              <a:rPr lang="en-US" b="0" dirty="0"/>
              <a:t>This is slide </a:t>
            </a:r>
            <a:r>
              <a:rPr lang="en-US" b="1" dirty="0"/>
              <a:t>1/3.</a:t>
            </a:r>
          </a:p>
          <a:p>
            <a:endParaRPr lang="en-US" b="1" dirty="0"/>
          </a:p>
          <a:p>
            <a:r>
              <a:rPr lang="en-US" b="1" dirty="0"/>
              <a:t>Aim: </a:t>
            </a:r>
            <a:r>
              <a:rPr lang="en-US" b="0" dirty="0"/>
              <a:t>To correctly pronounce unknown words containing [h-] in decreasing amounts of time, helping </a:t>
            </a:r>
            <a:r>
              <a:rPr lang="en-US" b="0" dirty="0" err="1"/>
              <a:t>automisation</a:t>
            </a:r>
            <a:r>
              <a:rPr lang="en-US" b="0" dirty="0"/>
              <a:t> of SSC production. Awareness raising of cross-linguistic pronunciation differences. The words chosen are cognates which otherwise contain sounds that are equivalent (or very similar) to English SSCs, as well as known SSCs, so that students can focus fully on [h-] (allowances are made for English pronunciation of [r], which is covered later in year 8).</a:t>
            </a:r>
            <a:endParaRPr lang="en-US" b="1" dirty="0"/>
          </a:p>
          <a:p>
            <a:endParaRPr lang="en-US" b="1" dirty="0"/>
          </a:p>
          <a:p>
            <a:r>
              <a:rPr lang="en-US" b="1" dirty="0"/>
              <a:t>Procedure:</a:t>
            </a:r>
          </a:p>
          <a:p>
            <a:r>
              <a:rPr lang="en-US" b="0" dirty="0"/>
              <a:t>1. Students pair up.</a:t>
            </a:r>
          </a:p>
          <a:p>
            <a:r>
              <a:rPr lang="en-US" b="0" dirty="0"/>
              <a:t>2. Teacher starts timer.</a:t>
            </a:r>
          </a:p>
          <a:p>
            <a:r>
              <a:rPr lang="en-US" b="0" dirty="0"/>
              <a:t>3. Student A tries to say the words without pronouncing [h-].</a:t>
            </a:r>
          </a:p>
          <a:p>
            <a:r>
              <a:rPr lang="en-US" b="0" dirty="0"/>
              <a:t>4. Student B listens and makes speaker pause for 3 seconds every time an English pronunciation creeps in!</a:t>
            </a:r>
          </a:p>
          <a:p>
            <a:r>
              <a:rPr lang="en-US" b="0" dirty="0"/>
              <a:t>5. Swap roles.</a:t>
            </a:r>
          </a:p>
          <a:p>
            <a:r>
              <a:rPr lang="en-US" b="0" dirty="0"/>
              <a:t>6. The student who says the most words correctly is the winner!</a:t>
            </a:r>
          </a:p>
          <a:p>
            <a:r>
              <a:rPr lang="en-US" b="0" dirty="0"/>
              <a:t>7. Click on the word to hear pronunciation by a native speaker. Students repeat.</a:t>
            </a:r>
          </a:p>
          <a:p>
            <a:r>
              <a:rPr lang="en-US" b="0" dirty="0"/>
              <a:t>8. Check understanding of words.</a:t>
            </a:r>
          </a:p>
          <a:p>
            <a:r>
              <a:rPr lang="en-US" b="0" dirty="0"/>
              <a:t>9. Move onto the next slide.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 and word </a:t>
            </a:r>
            <a:r>
              <a:rPr lang="en-GB" b="1" baseline="0" dirty="0"/>
              <a:t>frequency (1 is the most frequent word in French): </a:t>
            </a:r>
            <a:br>
              <a:rPr lang="en-GB" baseline="0" dirty="0"/>
            </a:br>
            <a:r>
              <a:rPr lang="en-GB" baseline="0" dirty="0" err="1"/>
              <a:t>horreur</a:t>
            </a:r>
            <a:r>
              <a:rPr lang="en-GB" baseline="0" dirty="0"/>
              <a:t> [2565], </a:t>
            </a:r>
            <a:r>
              <a:rPr lang="en-GB" baseline="0" dirty="0" err="1"/>
              <a:t>herbe</a:t>
            </a:r>
            <a:r>
              <a:rPr lang="en-GB" baseline="0" dirty="0"/>
              <a:t> [3562], </a:t>
            </a:r>
            <a:r>
              <a:rPr lang="en-GB" sz="1200" dirty="0" err="1">
                <a:solidFill>
                  <a:srgbClr val="E65D00"/>
                </a:solidFill>
                <a:latin typeface="Century Gothic" panose="020B0502020202020204" pitchFamily="34" charset="0"/>
                <a:cs typeface="Calibri" panose="020F0502020204030204" pitchFamily="34" charset="0"/>
              </a:rPr>
              <a:t>h</a:t>
            </a:r>
            <a:r>
              <a:rPr lang="en-GB" sz="1200" dirty="0" err="1">
                <a:solidFill>
                  <a:schemeClr val="accent5">
                    <a:lumMod val="50000"/>
                  </a:schemeClr>
                </a:solidFill>
                <a:latin typeface="Century Gothic" panose="020B0502020202020204" pitchFamily="34" charset="0"/>
                <a:cs typeface="Calibri" panose="020F0502020204030204" pitchFamily="34" charset="0"/>
              </a:rPr>
              <a:t>umanité</a:t>
            </a:r>
            <a:r>
              <a:rPr kumimoji="0" lang="en-GB" sz="1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cs typeface="Calibri" panose="020F0502020204030204" pitchFamily="34" charset="0"/>
              </a:rPr>
              <a:t> [1525], </a:t>
            </a:r>
            <a:r>
              <a:rPr lang="en-GB" sz="1200" dirty="0" err="1">
                <a:solidFill>
                  <a:srgbClr val="E65D00"/>
                </a:solidFill>
                <a:latin typeface="Century Gothic" panose="020B0502020202020204" pitchFamily="34" charset="0"/>
                <a:cs typeface="Calibri" panose="020F0502020204030204" pitchFamily="34" charset="0"/>
              </a:rPr>
              <a:t>h</a:t>
            </a:r>
            <a:r>
              <a:rPr lang="en-GB" sz="1200" dirty="0" err="1">
                <a:solidFill>
                  <a:schemeClr val="accent5">
                    <a:lumMod val="50000"/>
                  </a:schemeClr>
                </a:solidFill>
                <a:latin typeface="Century Gothic" panose="020B0502020202020204" pitchFamily="34" charset="0"/>
                <a:cs typeface="Calibri" panose="020F0502020204030204" pitchFamily="34" charset="0"/>
              </a:rPr>
              <a:t>onnête</a:t>
            </a:r>
            <a:r>
              <a:rPr kumimoji="0" lang="en-GB" sz="1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cs typeface="Calibri" panose="020F0502020204030204" pitchFamily="34" charset="0"/>
              </a:rPr>
              <a:t> [2405], </a:t>
            </a:r>
            <a:r>
              <a:rPr lang="en-GB" sz="1200" dirty="0">
                <a:solidFill>
                  <a:srgbClr val="E65D00"/>
                </a:solidFill>
                <a:latin typeface="Century Gothic" panose="020B0502020202020204" pitchFamily="34" charset="0"/>
                <a:cs typeface="Calibri" panose="020F0502020204030204" pitchFamily="34" charset="0"/>
              </a:rPr>
              <a:t>h</a:t>
            </a:r>
            <a:r>
              <a:rPr lang="en-GB" sz="1200" dirty="0">
                <a:solidFill>
                  <a:schemeClr val="accent5">
                    <a:lumMod val="50000"/>
                  </a:schemeClr>
                </a:solidFill>
                <a:latin typeface="Century Gothic" panose="020B0502020202020204" pitchFamily="34" charset="0"/>
                <a:cs typeface="Calibri" panose="020F0502020204030204" pitchFamily="34" charset="0"/>
              </a:rPr>
              <a:t>a</a:t>
            </a:r>
            <a:r>
              <a:rPr lang="en-GB" sz="1200" dirty="0">
                <a:solidFill>
                  <a:srgbClr val="E65D00"/>
                </a:solidFill>
                <a:latin typeface="Century Gothic" panose="020B0502020202020204" pitchFamily="34" charset="0"/>
                <a:cs typeface="Calibri" panose="020F0502020204030204" pitchFamily="34" charset="0"/>
              </a:rPr>
              <a:t> </a:t>
            </a:r>
            <a:r>
              <a:rPr lang="en-GB" sz="1200" dirty="0" err="1">
                <a:solidFill>
                  <a:srgbClr val="E65D00"/>
                </a:solidFill>
                <a:latin typeface="Century Gothic" panose="020B0502020202020204" pitchFamily="34" charset="0"/>
                <a:cs typeface="Calibri" panose="020F0502020204030204" pitchFamily="34" charset="0"/>
              </a:rPr>
              <a:t>h</a:t>
            </a:r>
            <a:r>
              <a:rPr lang="en-GB" sz="1200" dirty="0" err="1">
                <a:solidFill>
                  <a:schemeClr val="accent5">
                    <a:lumMod val="50000"/>
                  </a:schemeClr>
                </a:solidFill>
                <a:latin typeface="Century Gothic" panose="020B0502020202020204" pitchFamily="34" charset="0"/>
                <a:cs typeface="Calibri" panose="020F0502020204030204" pitchFamily="34" charset="0"/>
              </a:rPr>
              <a:t>a</a:t>
            </a:r>
            <a:r>
              <a:rPr kumimoji="0" lang="en-GB" sz="1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cs typeface="Calibri" panose="020F0502020204030204" pitchFamily="34" charset="0"/>
              </a:rPr>
              <a:t> [&gt;5000], </a:t>
            </a:r>
            <a:r>
              <a:rPr lang="en-GB" sz="1200" dirty="0">
                <a:solidFill>
                  <a:srgbClr val="E65D00"/>
                </a:solidFill>
                <a:latin typeface="Century Gothic" panose="020B0502020202020204" pitchFamily="34" charset="0"/>
                <a:cs typeface="Calibri" panose="020F0502020204030204" pitchFamily="34" charset="0"/>
              </a:rPr>
              <a:t>h</a:t>
            </a:r>
            <a:r>
              <a:rPr lang="en-GB" sz="1200" dirty="0">
                <a:solidFill>
                  <a:schemeClr val="accent5">
                    <a:lumMod val="50000"/>
                  </a:schemeClr>
                </a:solidFill>
                <a:latin typeface="Century Gothic" panose="020B0502020202020204" pitchFamily="34" charset="0"/>
                <a:cs typeface="Calibri" panose="020F0502020204030204" pitchFamily="34" charset="0"/>
              </a:rPr>
              <a:t>orizon</a:t>
            </a:r>
            <a:r>
              <a:rPr kumimoji="0" lang="en-GB" sz="1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cs typeface="Calibri" panose="020F0502020204030204" pitchFamily="34" charset="0"/>
              </a:rPr>
              <a:t> [2502], </a:t>
            </a:r>
            <a:r>
              <a:rPr lang="en-GB" sz="1200" dirty="0" err="1">
                <a:solidFill>
                  <a:srgbClr val="E65D00"/>
                </a:solidFill>
                <a:latin typeface="Century Gothic" panose="020B0502020202020204" pitchFamily="34" charset="0"/>
                <a:cs typeface="Calibri" panose="020F0502020204030204" pitchFamily="34" charset="0"/>
              </a:rPr>
              <a:t>h</a:t>
            </a:r>
            <a:r>
              <a:rPr lang="en-GB" sz="1200" dirty="0" err="1">
                <a:solidFill>
                  <a:schemeClr val="accent5">
                    <a:lumMod val="50000"/>
                  </a:schemeClr>
                </a:solidFill>
                <a:latin typeface="Century Gothic" panose="020B0502020202020204" pitchFamily="34" charset="0"/>
                <a:cs typeface="Calibri" panose="020F0502020204030204" pitchFamily="34" charset="0"/>
              </a:rPr>
              <a:t>éros</a:t>
            </a:r>
            <a:r>
              <a:rPr kumimoji="0" lang="en-GB" sz="1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cs typeface="Calibri" panose="020F0502020204030204" pitchFamily="34" charset="0"/>
              </a:rPr>
              <a:t> [1883], </a:t>
            </a:r>
            <a:r>
              <a:rPr lang="en-GB" sz="1200" dirty="0" err="1">
                <a:solidFill>
                  <a:srgbClr val="E65D00"/>
                </a:solidFill>
                <a:latin typeface="Century Gothic" panose="020B0502020202020204" pitchFamily="34" charset="0"/>
                <a:cs typeface="Calibri" panose="020F0502020204030204" pitchFamily="34" charset="0"/>
              </a:rPr>
              <a:t>h</a:t>
            </a:r>
            <a:r>
              <a:rPr lang="en-GB" sz="1200" dirty="0" err="1">
                <a:solidFill>
                  <a:schemeClr val="accent5">
                    <a:lumMod val="50000"/>
                  </a:schemeClr>
                </a:solidFill>
                <a:latin typeface="Century Gothic" panose="020B0502020202020204" pitchFamily="34" charset="0"/>
                <a:cs typeface="Calibri" panose="020F0502020204030204" pitchFamily="34" charset="0"/>
              </a:rPr>
              <a:t>istorique</a:t>
            </a:r>
            <a:r>
              <a:rPr kumimoji="0" lang="en-GB" sz="1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cs typeface="Calibri" panose="020F0502020204030204" pitchFamily="34" charset="0"/>
              </a:rPr>
              <a:t> [902], </a:t>
            </a:r>
            <a:r>
              <a:rPr lang="en-GB" sz="1200" dirty="0">
                <a:solidFill>
                  <a:srgbClr val="E65D00"/>
                </a:solidFill>
                <a:latin typeface="Century Gothic" panose="020B0502020202020204" pitchFamily="34" charset="0"/>
                <a:cs typeface="Calibri" panose="020F0502020204030204" pitchFamily="34" charset="0"/>
              </a:rPr>
              <a:t>h</a:t>
            </a:r>
            <a:r>
              <a:rPr lang="en-GB" sz="1200" dirty="0">
                <a:solidFill>
                  <a:schemeClr val="accent5">
                    <a:lumMod val="50000"/>
                  </a:schemeClr>
                </a:solidFill>
                <a:latin typeface="Century Gothic" panose="020B0502020202020204" pitchFamily="34" charset="0"/>
                <a:cs typeface="Calibri" panose="020F0502020204030204" pitchFamily="34" charset="0"/>
              </a:rPr>
              <a:t>ostile</a:t>
            </a:r>
            <a:r>
              <a:rPr kumimoji="0" lang="en-GB" sz="1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cs typeface="Calibri" panose="020F0502020204030204" pitchFamily="34" charset="0"/>
              </a:rPr>
              <a:t> [3091], </a:t>
            </a:r>
            <a:r>
              <a:rPr lang="en-GB" sz="1200" dirty="0" err="1">
                <a:solidFill>
                  <a:srgbClr val="E65D00"/>
                </a:solidFill>
                <a:latin typeface="Century Gothic" panose="020B0502020202020204" pitchFamily="34" charset="0"/>
                <a:cs typeface="Calibri" panose="020F0502020204030204" pitchFamily="34" charset="0"/>
              </a:rPr>
              <a:t>h</a:t>
            </a:r>
            <a:r>
              <a:rPr lang="en-GB" sz="1200" dirty="0" err="1">
                <a:solidFill>
                  <a:schemeClr val="accent5">
                    <a:lumMod val="50000"/>
                  </a:schemeClr>
                </a:solidFill>
                <a:latin typeface="Century Gothic" panose="020B0502020202020204" pitchFamily="34" charset="0"/>
                <a:cs typeface="Calibri" panose="020F0502020204030204" pitchFamily="34" charset="0"/>
              </a:rPr>
              <a:t>onorable</a:t>
            </a:r>
            <a:r>
              <a:rPr kumimoji="0" lang="en-GB" sz="1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cs typeface="Calibri" panose="020F0502020204030204" pitchFamily="34" charset="0"/>
              </a:rPr>
              <a:t> [893], </a:t>
            </a:r>
            <a:r>
              <a:rPr lang="en-GB" sz="1200" dirty="0" err="1">
                <a:solidFill>
                  <a:srgbClr val="E65D00"/>
                </a:solidFill>
                <a:latin typeface="Century Gothic" panose="020B0502020202020204" pitchFamily="34" charset="0"/>
                <a:cs typeface="Calibri" panose="020F0502020204030204" pitchFamily="34" charset="0"/>
              </a:rPr>
              <a:t>h</a:t>
            </a:r>
            <a:r>
              <a:rPr lang="en-GB" sz="1200" dirty="0" err="1">
                <a:solidFill>
                  <a:schemeClr val="accent5">
                    <a:lumMod val="50000"/>
                  </a:schemeClr>
                </a:solidFill>
                <a:latin typeface="Century Gothic" panose="020B0502020202020204" pitchFamily="34" charset="0"/>
                <a:cs typeface="Calibri" panose="020F0502020204030204" pitchFamily="34" charset="0"/>
              </a:rPr>
              <a:t>élicoptère</a:t>
            </a:r>
            <a:r>
              <a:rPr kumimoji="0" lang="en-GB" sz="1200" b="0"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cs typeface="Calibri" panose="020F0502020204030204" pitchFamily="34" charset="0"/>
              </a:rPr>
              <a:t> [2978]</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 previous but with 15 fewer seconds on the timer.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8308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11/10/2021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11/10/2021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11/10/2021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11/10/2021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11/10/2021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11/10/2021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11/10/2021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11/10/2021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1754767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898733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180515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23416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44800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33887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436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796015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278666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205331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472009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174331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255371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728545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396758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35534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146192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11/10/2021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661071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11/10/2021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108187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11/10/2021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8567885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11/10/2021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380762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11/10/2021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612732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9127100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521616023"/>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audio" Target="../media/audio16.wav"/><Relationship Id="rId3" Type="http://schemas.openxmlformats.org/officeDocument/2006/relationships/image" Target="../media/image10.png"/><Relationship Id="rId7" Type="http://schemas.openxmlformats.org/officeDocument/2006/relationships/audio" Target="../media/audio10.wav"/><Relationship Id="rId12" Type="http://schemas.openxmlformats.org/officeDocument/2006/relationships/audio" Target="../media/audio15.wav"/><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audio" Target="../media/audio9.wav"/><Relationship Id="rId11" Type="http://schemas.openxmlformats.org/officeDocument/2006/relationships/audio" Target="../media/audio14.wav"/><Relationship Id="rId5" Type="http://schemas.openxmlformats.org/officeDocument/2006/relationships/audio" Target="../media/audio8.wav"/><Relationship Id="rId10" Type="http://schemas.openxmlformats.org/officeDocument/2006/relationships/audio" Target="../media/audio13.wav"/><Relationship Id="rId4" Type="http://schemas.openxmlformats.org/officeDocument/2006/relationships/audio" Target="../media/audio7.wav"/><Relationship Id="rId9" Type="http://schemas.openxmlformats.org/officeDocument/2006/relationships/audio" Target="../media/audio12.wav"/><Relationship Id="rId14" Type="http://schemas.openxmlformats.org/officeDocument/2006/relationships/audio" Target="../media/audio17.wav"/></Relationships>
</file>

<file path=ppt/slides/_rels/slide11.xml.rels><?xml version="1.0" encoding="UTF-8" standalone="yes"?>
<Relationships xmlns="http://schemas.openxmlformats.org/package/2006/relationships"><Relationship Id="rId13" Type="http://schemas.openxmlformats.org/officeDocument/2006/relationships/audio" Target="../media/audio25.wav"/><Relationship Id="rId18" Type="http://schemas.openxmlformats.org/officeDocument/2006/relationships/image" Target="../media/image15.png"/><Relationship Id="rId26" Type="http://schemas.microsoft.com/office/2007/relationships/hdphoto" Target="../media/hdphoto1.wdp"/><Relationship Id="rId21" Type="http://schemas.openxmlformats.org/officeDocument/2006/relationships/image" Target="../media/image17.png"/><Relationship Id="rId34" Type="http://schemas.openxmlformats.org/officeDocument/2006/relationships/audio" Target="../media/audio34.wav"/><Relationship Id="rId7" Type="http://schemas.openxmlformats.org/officeDocument/2006/relationships/audio" Target="../media/audio21.wav"/><Relationship Id="rId12" Type="http://schemas.openxmlformats.org/officeDocument/2006/relationships/image" Target="../media/image12.png"/><Relationship Id="rId17" Type="http://schemas.openxmlformats.org/officeDocument/2006/relationships/audio" Target="../media/audio27.wav"/><Relationship Id="rId25" Type="http://schemas.openxmlformats.org/officeDocument/2006/relationships/image" Target="../media/image19.png"/><Relationship Id="rId33" Type="http://schemas.openxmlformats.org/officeDocument/2006/relationships/image" Target="../media/image23.png"/><Relationship Id="rId2" Type="http://schemas.openxmlformats.org/officeDocument/2006/relationships/notesSlide" Target="../notesSlides/notesSlide11.xml"/><Relationship Id="rId16" Type="http://schemas.openxmlformats.org/officeDocument/2006/relationships/image" Target="../media/image14.png"/><Relationship Id="rId20" Type="http://schemas.openxmlformats.org/officeDocument/2006/relationships/image" Target="../media/image16.png"/><Relationship Id="rId29"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audio" Target="../media/audio20.wav"/><Relationship Id="rId11" Type="http://schemas.openxmlformats.org/officeDocument/2006/relationships/audio" Target="../media/audio24.wav"/><Relationship Id="rId24" Type="http://schemas.openxmlformats.org/officeDocument/2006/relationships/image" Target="../media/image18.png"/><Relationship Id="rId32" Type="http://schemas.openxmlformats.org/officeDocument/2006/relationships/audio" Target="../media/audio33.wav"/><Relationship Id="rId37" Type="http://schemas.openxmlformats.org/officeDocument/2006/relationships/image" Target="../media/image25.png"/><Relationship Id="rId5" Type="http://schemas.openxmlformats.org/officeDocument/2006/relationships/audio" Target="../media/audio19.wav"/><Relationship Id="rId15" Type="http://schemas.openxmlformats.org/officeDocument/2006/relationships/audio" Target="../media/audio26.wav"/><Relationship Id="rId23" Type="http://schemas.openxmlformats.org/officeDocument/2006/relationships/audio" Target="../media/audio30.wav"/><Relationship Id="rId28" Type="http://schemas.openxmlformats.org/officeDocument/2006/relationships/audio" Target="../media/audio31.wav"/><Relationship Id="rId36" Type="http://schemas.openxmlformats.org/officeDocument/2006/relationships/image" Target="../media/image24.png"/><Relationship Id="rId10" Type="http://schemas.openxmlformats.org/officeDocument/2006/relationships/image" Target="../media/image11.png"/><Relationship Id="rId19" Type="http://schemas.openxmlformats.org/officeDocument/2006/relationships/audio" Target="../media/audio28.wav"/><Relationship Id="rId31" Type="http://schemas.openxmlformats.org/officeDocument/2006/relationships/image" Target="../media/image22.png"/><Relationship Id="rId4" Type="http://schemas.openxmlformats.org/officeDocument/2006/relationships/audio" Target="../media/audio18.wav"/><Relationship Id="rId9" Type="http://schemas.openxmlformats.org/officeDocument/2006/relationships/audio" Target="../media/audio23.wav"/><Relationship Id="rId14" Type="http://schemas.openxmlformats.org/officeDocument/2006/relationships/image" Target="../media/image13.png"/><Relationship Id="rId22" Type="http://schemas.openxmlformats.org/officeDocument/2006/relationships/audio" Target="../media/audio29.wav"/><Relationship Id="rId27" Type="http://schemas.openxmlformats.org/officeDocument/2006/relationships/image" Target="../media/image20.png"/><Relationship Id="rId30" Type="http://schemas.openxmlformats.org/officeDocument/2006/relationships/audio" Target="../media/audio32.wav"/><Relationship Id="rId35" Type="http://schemas.openxmlformats.org/officeDocument/2006/relationships/audio" Target="../media/audio35.wav"/><Relationship Id="rId8" Type="http://schemas.openxmlformats.org/officeDocument/2006/relationships/audio" Target="../media/audio22.wav"/><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image" Target="../media/image15.png"/><Relationship Id="rId18" Type="http://schemas.openxmlformats.org/officeDocument/2006/relationships/image" Target="../media/image18.png"/><Relationship Id="rId26" Type="http://schemas.openxmlformats.org/officeDocument/2006/relationships/audio" Target="../media/audio33.wav"/><Relationship Id="rId3" Type="http://schemas.openxmlformats.org/officeDocument/2006/relationships/image" Target="../media/image10.png"/><Relationship Id="rId21" Type="http://schemas.openxmlformats.org/officeDocument/2006/relationships/image" Target="../media/image20.png"/><Relationship Id="rId7" Type="http://schemas.openxmlformats.org/officeDocument/2006/relationships/image" Target="../media/image12.png"/><Relationship Id="rId12" Type="http://schemas.openxmlformats.org/officeDocument/2006/relationships/audio" Target="../media/audio27.wav"/><Relationship Id="rId17" Type="http://schemas.openxmlformats.org/officeDocument/2006/relationships/audio" Target="../media/audio30.wav"/><Relationship Id="rId25" Type="http://schemas.openxmlformats.org/officeDocument/2006/relationships/image" Target="../media/image22.png"/><Relationship Id="rId2" Type="http://schemas.openxmlformats.org/officeDocument/2006/relationships/notesSlide" Target="../notesSlides/notesSlide12.xml"/><Relationship Id="rId16" Type="http://schemas.openxmlformats.org/officeDocument/2006/relationships/image" Target="../media/image17.png"/><Relationship Id="rId20" Type="http://schemas.microsoft.com/office/2007/relationships/hdphoto" Target="../media/hdphoto1.wdp"/><Relationship Id="rId29" Type="http://schemas.openxmlformats.org/officeDocument/2006/relationships/audio" Target="../media/audio35.wav"/><Relationship Id="rId1" Type="http://schemas.openxmlformats.org/officeDocument/2006/relationships/slideLayout" Target="../slideLayouts/slideLayout2.xml"/><Relationship Id="rId6" Type="http://schemas.openxmlformats.org/officeDocument/2006/relationships/audio" Target="../media/audio24.wav"/><Relationship Id="rId11" Type="http://schemas.openxmlformats.org/officeDocument/2006/relationships/image" Target="../media/image14.png"/><Relationship Id="rId24" Type="http://schemas.openxmlformats.org/officeDocument/2006/relationships/audio" Target="../media/audio32.wav"/><Relationship Id="rId32" Type="http://schemas.openxmlformats.org/officeDocument/2006/relationships/image" Target="../media/image25.png"/><Relationship Id="rId5" Type="http://schemas.openxmlformats.org/officeDocument/2006/relationships/image" Target="../media/image11.png"/><Relationship Id="rId15" Type="http://schemas.openxmlformats.org/officeDocument/2006/relationships/image" Target="../media/image16.png"/><Relationship Id="rId23" Type="http://schemas.openxmlformats.org/officeDocument/2006/relationships/image" Target="../media/image21.png"/><Relationship Id="rId28" Type="http://schemas.openxmlformats.org/officeDocument/2006/relationships/audio" Target="../media/audio34.wav"/><Relationship Id="rId10" Type="http://schemas.openxmlformats.org/officeDocument/2006/relationships/audio" Target="../media/audio26.wav"/><Relationship Id="rId19" Type="http://schemas.openxmlformats.org/officeDocument/2006/relationships/image" Target="../media/image19.png"/><Relationship Id="rId31" Type="http://schemas.openxmlformats.org/officeDocument/2006/relationships/image" Target="../media/image24.png"/><Relationship Id="rId4" Type="http://schemas.openxmlformats.org/officeDocument/2006/relationships/audio" Target="../media/audio23.wav"/><Relationship Id="rId9" Type="http://schemas.openxmlformats.org/officeDocument/2006/relationships/image" Target="../media/image13.png"/><Relationship Id="rId14" Type="http://schemas.openxmlformats.org/officeDocument/2006/relationships/audio" Target="../media/audio28.wav"/><Relationship Id="rId22" Type="http://schemas.openxmlformats.org/officeDocument/2006/relationships/audio" Target="../media/audio31.wav"/><Relationship Id="rId27" Type="http://schemas.openxmlformats.org/officeDocument/2006/relationships/image" Target="../media/image23.png"/><Relationship Id="rId30" Type="http://schemas.openxmlformats.org/officeDocument/2006/relationships/audio" Target="../media/audio29.wav"/></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audio" Target="../media/audio37.wav"/><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audio" Target="../media/audio36.wav"/><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audio" Target="../media/audio39.wav"/><Relationship Id="rId4" Type="http://schemas.openxmlformats.org/officeDocument/2006/relationships/audio" Target="../media/audio38.wav"/></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audio" Target="../media/audio41.wav"/><Relationship Id="rId4" Type="http://schemas.openxmlformats.org/officeDocument/2006/relationships/audio" Target="../media/audio40.wav"/></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audio" Target="../media/audio43.wav"/><Relationship Id="rId5" Type="http://schemas.openxmlformats.org/officeDocument/2006/relationships/image" Target="../media/image32.png"/><Relationship Id="rId4" Type="http://schemas.openxmlformats.org/officeDocument/2006/relationships/audio" Target="../media/audio42.wav"/></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audio" Target="../media/audio45.wav"/><Relationship Id="rId5" Type="http://schemas.openxmlformats.org/officeDocument/2006/relationships/image" Target="../media/image34.png"/><Relationship Id="rId4" Type="http://schemas.openxmlformats.org/officeDocument/2006/relationships/audio" Target="../media/audio44.wav"/></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audio" Target="../media/audio47.wav"/><Relationship Id="rId5" Type="http://schemas.openxmlformats.org/officeDocument/2006/relationships/image" Target="../media/image36.png"/><Relationship Id="rId4" Type="http://schemas.openxmlformats.org/officeDocument/2006/relationships/audio" Target="../media/audio46.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48.wav"/><Relationship Id="rId7"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audio" Target="../media/audio49.wav"/><Relationship Id="rId5" Type="http://schemas.openxmlformats.org/officeDocument/2006/relationships/image" Target="../media/image10.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10.png"/><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8" Type="http://schemas.openxmlformats.org/officeDocument/2006/relationships/audio" Target="../media/audio54.wav"/><Relationship Id="rId3" Type="http://schemas.openxmlformats.org/officeDocument/2006/relationships/image" Target="../media/image10.png"/><Relationship Id="rId7" Type="http://schemas.openxmlformats.org/officeDocument/2006/relationships/audio" Target="../media/audio53.wav"/><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audio" Target="../media/audio52.wav"/><Relationship Id="rId11" Type="http://schemas.openxmlformats.org/officeDocument/2006/relationships/audio" Target="../media/audio57.wav"/><Relationship Id="rId5" Type="http://schemas.openxmlformats.org/officeDocument/2006/relationships/audio" Target="../media/audio51.wav"/><Relationship Id="rId10" Type="http://schemas.openxmlformats.org/officeDocument/2006/relationships/audio" Target="../media/audio56.wav"/><Relationship Id="rId4" Type="http://schemas.openxmlformats.org/officeDocument/2006/relationships/audio" Target="../media/audio50.wav"/><Relationship Id="rId9" Type="http://schemas.openxmlformats.org/officeDocument/2006/relationships/audio" Target="../media/audio55.wav"/></Relationships>
</file>

<file path=ppt/slides/_rels/slide29.xml.rels><?xml version="1.0" encoding="UTF-8" standalone="yes"?>
<Relationships xmlns="http://schemas.openxmlformats.org/package/2006/relationships"><Relationship Id="rId8" Type="http://schemas.openxmlformats.org/officeDocument/2006/relationships/audio" Target="../media/audio62.wav"/><Relationship Id="rId3" Type="http://schemas.openxmlformats.org/officeDocument/2006/relationships/image" Target="../media/image10.png"/><Relationship Id="rId7" Type="http://schemas.openxmlformats.org/officeDocument/2006/relationships/audio" Target="../media/audio61.wav"/><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audio" Target="../media/audio60.wav"/><Relationship Id="rId11" Type="http://schemas.openxmlformats.org/officeDocument/2006/relationships/audio" Target="../media/audio65.wav"/><Relationship Id="rId5" Type="http://schemas.openxmlformats.org/officeDocument/2006/relationships/audio" Target="../media/audio59.wav"/><Relationship Id="rId10" Type="http://schemas.openxmlformats.org/officeDocument/2006/relationships/audio" Target="../media/audio64.wav"/><Relationship Id="rId4" Type="http://schemas.openxmlformats.org/officeDocument/2006/relationships/audio" Target="../media/audio58.wav"/><Relationship Id="rId9" Type="http://schemas.openxmlformats.org/officeDocument/2006/relationships/audio" Target="../media/audio63.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0.png"/><Relationship Id="rId7"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8" Type="http://schemas.openxmlformats.org/officeDocument/2006/relationships/audio" Target="../media/audio70.wav"/><Relationship Id="rId13" Type="http://schemas.openxmlformats.org/officeDocument/2006/relationships/audio" Target="../media/audio75.wav"/><Relationship Id="rId3" Type="http://schemas.openxmlformats.org/officeDocument/2006/relationships/image" Target="../media/image10.png"/><Relationship Id="rId7" Type="http://schemas.openxmlformats.org/officeDocument/2006/relationships/audio" Target="../media/audio69.wav"/><Relationship Id="rId12" Type="http://schemas.openxmlformats.org/officeDocument/2006/relationships/audio" Target="../media/audio74.wav"/><Relationship Id="rId17" Type="http://schemas.openxmlformats.org/officeDocument/2006/relationships/image" Target="../media/image67.png"/><Relationship Id="rId2" Type="http://schemas.openxmlformats.org/officeDocument/2006/relationships/notesSlide" Target="../notesSlides/notesSlide34.xml"/><Relationship Id="rId16"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audio" Target="../media/audio68.wav"/><Relationship Id="rId11" Type="http://schemas.openxmlformats.org/officeDocument/2006/relationships/audio" Target="../media/audio73.wav"/><Relationship Id="rId5" Type="http://schemas.openxmlformats.org/officeDocument/2006/relationships/audio" Target="../media/audio67.wav"/><Relationship Id="rId15" Type="http://schemas.openxmlformats.org/officeDocument/2006/relationships/image" Target="../media/image65.png"/><Relationship Id="rId10" Type="http://schemas.openxmlformats.org/officeDocument/2006/relationships/audio" Target="../media/audio72.wav"/><Relationship Id="rId4" Type="http://schemas.openxmlformats.org/officeDocument/2006/relationships/audio" Target="../media/audio66.wav"/><Relationship Id="rId9" Type="http://schemas.openxmlformats.org/officeDocument/2006/relationships/audio" Target="../media/audio71.wav"/><Relationship Id="rId14" Type="http://schemas.openxmlformats.org/officeDocument/2006/relationships/image" Target="../media/image64.png"/></Relationships>
</file>

<file path=ppt/slides/_rels/slide35.xml.rels><?xml version="1.0" encoding="UTF-8" standalone="yes"?>
<Relationships xmlns="http://schemas.openxmlformats.org/package/2006/relationships"><Relationship Id="rId8" Type="http://schemas.openxmlformats.org/officeDocument/2006/relationships/audio" Target="../media/audio80.wav"/><Relationship Id="rId13" Type="http://schemas.openxmlformats.org/officeDocument/2006/relationships/audio" Target="../media/audio85.wav"/><Relationship Id="rId3" Type="http://schemas.openxmlformats.org/officeDocument/2006/relationships/image" Target="../media/image10.png"/><Relationship Id="rId7" Type="http://schemas.openxmlformats.org/officeDocument/2006/relationships/audio" Target="../media/audio79.wav"/><Relationship Id="rId12" Type="http://schemas.openxmlformats.org/officeDocument/2006/relationships/audio" Target="../media/audio84.wav"/><Relationship Id="rId17" Type="http://schemas.openxmlformats.org/officeDocument/2006/relationships/image" Target="../media/image67.png"/><Relationship Id="rId2" Type="http://schemas.openxmlformats.org/officeDocument/2006/relationships/notesSlide" Target="../notesSlides/notesSlide35.xml"/><Relationship Id="rId16"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audio" Target="../media/audio78.wav"/><Relationship Id="rId11" Type="http://schemas.openxmlformats.org/officeDocument/2006/relationships/audio" Target="../media/audio83.wav"/><Relationship Id="rId5" Type="http://schemas.openxmlformats.org/officeDocument/2006/relationships/audio" Target="../media/audio77.wav"/><Relationship Id="rId15" Type="http://schemas.openxmlformats.org/officeDocument/2006/relationships/image" Target="../media/image65.png"/><Relationship Id="rId10" Type="http://schemas.openxmlformats.org/officeDocument/2006/relationships/audio" Target="../media/audio82.wav"/><Relationship Id="rId4" Type="http://schemas.openxmlformats.org/officeDocument/2006/relationships/audio" Target="../media/audio76.wav"/><Relationship Id="rId9" Type="http://schemas.openxmlformats.org/officeDocument/2006/relationships/audio" Target="../media/audio81.wav"/><Relationship Id="rId1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10.png"/><Relationship Id="rId7"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5.png"/><Relationship Id="rId5" Type="http://schemas.openxmlformats.org/officeDocument/2006/relationships/image" Target="../media/image70.png"/><Relationship Id="rId10" Type="http://schemas.openxmlformats.org/officeDocument/2006/relationships/image" Target="../media/image74.png"/><Relationship Id="rId4" Type="http://schemas.openxmlformats.org/officeDocument/2006/relationships/audio" Target="../media/audio86.wav"/><Relationship Id="rId9"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8" Type="http://schemas.openxmlformats.org/officeDocument/2006/relationships/hyperlink" Target="https://quizlet.com/gb/502272724/year-7-french-term-32-week-6-flash-cards/" TargetMode="External"/><Relationship Id="rId3" Type="http://schemas.openxmlformats.org/officeDocument/2006/relationships/hyperlink" Target="https://drive.google.com/file/d/1-DGYAtpigttRIa8MQBJIcPtDiFD3qZHc/view?usp=sharing" TargetMode="External"/><Relationship Id="rId7" Type="http://schemas.openxmlformats.org/officeDocument/2006/relationships/hyperlink" Target="https://resources.ncelp.org/concern/resources/3x816m96h?locale=en" TargetMode="External"/><Relationship Id="rId2" Type="http://schemas.openxmlformats.org/officeDocument/2006/relationships/notesSlide" Target="../notesSlides/notesSlide39.xml"/><Relationship Id="rId1" Type="http://schemas.openxmlformats.org/officeDocument/2006/relationships/slideLayout" Target="../slideLayouts/slideLayout35.xml"/><Relationship Id="rId6" Type="http://schemas.openxmlformats.org/officeDocument/2006/relationships/image" Target="../media/image78.png"/><Relationship Id="rId11" Type="http://schemas.openxmlformats.org/officeDocument/2006/relationships/image" Target="../media/image79.png"/><Relationship Id="rId5" Type="http://schemas.openxmlformats.org/officeDocument/2006/relationships/image" Target="../media/image77.png"/><Relationship Id="rId10" Type="http://schemas.openxmlformats.org/officeDocument/2006/relationships/hyperlink" Target="https://quizlet.com/gb/515991693/year-8-french-term-11-week-3-flash-cards/?new" TargetMode="External"/><Relationship Id="rId4" Type="http://schemas.openxmlformats.org/officeDocument/2006/relationships/image" Target="../media/image10.png"/><Relationship Id="rId9" Type="http://schemas.openxmlformats.org/officeDocument/2006/relationships/hyperlink" Target="https://quizlet.com/gb/497108837/year-7-french-term-31-week-5-flash-card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0.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50.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audio" Target="../media/audio16.wav"/><Relationship Id="rId3" Type="http://schemas.openxmlformats.org/officeDocument/2006/relationships/image" Target="../media/image10.png"/><Relationship Id="rId7" Type="http://schemas.openxmlformats.org/officeDocument/2006/relationships/audio" Target="../media/audio10.wav"/><Relationship Id="rId12" Type="http://schemas.openxmlformats.org/officeDocument/2006/relationships/audio" Target="../media/audio15.wav"/><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audio" Target="../media/audio9.wav"/><Relationship Id="rId11" Type="http://schemas.openxmlformats.org/officeDocument/2006/relationships/audio" Target="../media/audio14.wav"/><Relationship Id="rId5" Type="http://schemas.openxmlformats.org/officeDocument/2006/relationships/audio" Target="../media/audio8.wav"/><Relationship Id="rId10" Type="http://schemas.openxmlformats.org/officeDocument/2006/relationships/audio" Target="../media/audio13.wav"/><Relationship Id="rId4" Type="http://schemas.openxmlformats.org/officeDocument/2006/relationships/audio" Target="../media/audio7.wav"/><Relationship Id="rId9" Type="http://schemas.openxmlformats.org/officeDocument/2006/relationships/audio" Target="../media/audio12.wav"/><Relationship Id="rId14" Type="http://schemas.openxmlformats.org/officeDocument/2006/relationships/audio" Target="../media/audio17.wav"/></Relationships>
</file>

<file path=ppt/slides/_rels/slide9.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audio" Target="../media/audio16.wav"/><Relationship Id="rId3" Type="http://schemas.openxmlformats.org/officeDocument/2006/relationships/image" Target="../media/image10.png"/><Relationship Id="rId7" Type="http://schemas.openxmlformats.org/officeDocument/2006/relationships/audio" Target="../media/audio10.wav"/><Relationship Id="rId12" Type="http://schemas.openxmlformats.org/officeDocument/2006/relationships/audio" Target="../media/audio15.wav"/><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audio" Target="../media/audio9.wav"/><Relationship Id="rId11" Type="http://schemas.openxmlformats.org/officeDocument/2006/relationships/audio" Target="../media/audio14.wav"/><Relationship Id="rId5" Type="http://schemas.openxmlformats.org/officeDocument/2006/relationships/audio" Target="../media/audio8.wav"/><Relationship Id="rId10" Type="http://schemas.openxmlformats.org/officeDocument/2006/relationships/audio" Target="../media/audio13.wav"/><Relationship Id="rId4" Type="http://schemas.openxmlformats.org/officeDocument/2006/relationships/audio" Target="../media/audio7.wav"/><Relationship Id="rId9" Type="http://schemas.openxmlformats.org/officeDocument/2006/relationships/audio" Target="../media/audio12.wav"/><Relationship Id="rId14" Type="http://schemas.openxmlformats.org/officeDocument/2006/relationships/audio" Target="../media/audio17.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48058"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68926" y="1883962"/>
            <a:ext cx="10595990" cy="1062010"/>
          </a:xfrm>
        </p:spPr>
        <p:txBody>
          <a:bodyPr>
            <a:normAutofit/>
          </a:bodyPr>
          <a:lstStyle/>
          <a:p>
            <a:pPr algn="l"/>
            <a:r>
              <a:rPr lang="en-GB" sz="3200" b="1" dirty="0">
                <a:solidFill>
                  <a:prstClr val="white"/>
                </a:solidFill>
              </a:rPr>
              <a:t>Talking about jobs</a:t>
            </a:r>
            <a:br>
              <a:rPr lang="en-GB" sz="3200" b="1" dirty="0">
                <a:solidFill>
                  <a:prstClr val="white"/>
                </a:solidFill>
              </a:rPr>
            </a:br>
            <a:endParaRPr lang="en-US" sz="32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9419" y="2542938"/>
            <a:ext cx="8072929" cy="403034"/>
          </a:xfrm>
        </p:spPr>
        <p:txBody>
          <a:bodyPr>
            <a:noAutofit/>
          </a:bodyPr>
          <a:lstStyle/>
          <a:p>
            <a:pPr algn="l"/>
            <a:r>
              <a:rPr lang="en-GB" sz="3000" dirty="0">
                <a:solidFill>
                  <a:prstClr val="white"/>
                </a:solidFill>
              </a:rPr>
              <a:t>feminine noun formation rules 1, 2 and 3</a:t>
            </a:r>
          </a:p>
          <a:p>
            <a:pPr algn="l"/>
            <a:r>
              <a:rPr lang="en-GB" sz="3000" b="1" dirty="0">
                <a:solidFill>
                  <a:prstClr val="white"/>
                </a:solidFill>
              </a:rPr>
              <a:t>(-</a:t>
            </a:r>
            <a:r>
              <a:rPr lang="en-GB" sz="3000" b="1" dirty="0" err="1">
                <a:solidFill>
                  <a:prstClr val="white"/>
                </a:solidFill>
              </a:rPr>
              <a:t>eur</a:t>
            </a:r>
            <a:r>
              <a:rPr lang="en-GB" sz="3000" b="1" dirty="0">
                <a:solidFill>
                  <a:prstClr val="white"/>
                </a:solidFill>
              </a:rPr>
              <a:t> ➜ -rice)</a:t>
            </a:r>
          </a:p>
          <a:p>
            <a:pPr algn="l"/>
            <a:r>
              <a:rPr lang="en-GB" sz="3000" dirty="0">
                <a:solidFill>
                  <a:prstClr val="white"/>
                </a:solidFill>
              </a:rPr>
              <a:t>SSC [h]</a:t>
            </a:r>
            <a:endParaRPr lang="en-US" sz="3000"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189833"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3 - Lesson 5</a:t>
            </a:r>
          </a:p>
        </p:txBody>
      </p:sp>
      <p:sp>
        <p:nvSpPr>
          <p:cNvPr id="12" name="Title 3">
            <a:extLst>
              <a:ext uri="{FF2B5EF4-FFF2-40B4-BE49-F238E27FC236}">
                <a16:creationId xmlns:a16="http://schemas.microsoft.com/office/drawing/2014/main" id="{C0508B9B-5891-4D3C-9F6E-ECDA43B43AC2}"/>
              </a:ext>
            </a:extLst>
          </p:cNvPr>
          <p:cNvSpPr txBox="1">
            <a:spLocks/>
          </p:cNvSpPr>
          <p:nvPr/>
        </p:nvSpPr>
        <p:spPr>
          <a:xfrm>
            <a:off x="205481" y="5864255"/>
            <a:ext cx="5355060"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Stephen Owen / Catherine Morris / Natalie Finlayson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11/10</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41228492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03815"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2" name="TextBox 1">
            <a:extLst>
              <a:ext uri="{FF2B5EF4-FFF2-40B4-BE49-F238E27FC236}">
                <a16:creationId xmlns:a16="http://schemas.microsoft.com/office/drawing/2014/main" id="{04524CD9-5714-48D2-9EA5-9FC9615F01F7}"/>
              </a:ext>
            </a:extLst>
          </p:cNvPr>
          <p:cNvSpPr txBox="1"/>
          <p:nvPr/>
        </p:nvSpPr>
        <p:spPr>
          <a:xfrm>
            <a:off x="180000" y="1296000"/>
            <a:ext cx="977238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Although you will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recognise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these words from English, the h- is silent in French! </a:t>
            </a:r>
          </a:p>
        </p:txBody>
      </p:sp>
      <p:sp>
        <p:nvSpPr>
          <p:cNvPr id="3" name="Rectangle 2">
            <a:hlinkClick r:id="" action="ppaction://noaction">
              <a:snd r:embed="rId4" name="honnete.wav"/>
            </a:hlinkClick>
            <a:extLst>
              <a:ext uri="{FF2B5EF4-FFF2-40B4-BE49-F238E27FC236}">
                <a16:creationId xmlns:a16="http://schemas.microsoft.com/office/drawing/2014/main" id="{17229C72-4178-4E0B-8AF6-5DAAAFF88248}"/>
              </a:ext>
            </a:extLst>
          </p:cNvPr>
          <p:cNvSpPr/>
          <p:nvPr/>
        </p:nvSpPr>
        <p:spPr>
          <a:xfrm>
            <a:off x="1284228" y="3431734"/>
            <a:ext cx="2475459"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onnête</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17" name="Rectangle 16">
            <a:hlinkClick r:id="" action="ppaction://noaction">
              <a:snd r:embed="rId5" name="historique.wav"/>
            </a:hlinkClick>
            <a:extLst>
              <a:ext uri="{FF2B5EF4-FFF2-40B4-BE49-F238E27FC236}">
                <a16:creationId xmlns:a16="http://schemas.microsoft.com/office/drawing/2014/main" id="{AE039A53-6182-4C65-865A-9071EA42C2AF}"/>
              </a:ext>
            </a:extLst>
          </p:cNvPr>
          <p:cNvSpPr/>
          <p:nvPr/>
        </p:nvSpPr>
        <p:spPr>
          <a:xfrm>
            <a:off x="3229114" y="4575878"/>
            <a:ext cx="2828605"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istorique</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28" name="Rectangle 27">
            <a:hlinkClick r:id="" action="ppaction://noaction">
              <a:snd r:embed="rId6" name="horreur.wav"/>
            </a:hlinkClick>
            <a:extLst>
              <a:ext uri="{FF2B5EF4-FFF2-40B4-BE49-F238E27FC236}">
                <a16:creationId xmlns:a16="http://schemas.microsoft.com/office/drawing/2014/main" id="{B02E3321-06E3-4E0D-A42E-86DEB649E8DA}"/>
              </a:ext>
            </a:extLst>
          </p:cNvPr>
          <p:cNvSpPr/>
          <p:nvPr/>
        </p:nvSpPr>
        <p:spPr>
          <a:xfrm>
            <a:off x="130356" y="2304182"/>
            <a:ext cx="2828605"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orreur</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0" name="Rectangle 29">
            <a:hlinkClick r:id="" action="ppaction://noaction">
              <a:snd r:embed="rId7" name="humanité.wav"/>
            </a:hlinkClick>
            <a:extLst>
              <a:ext uri="{FF2B5EF4-FFF2-40B4-BE49-F238E27FC236}">
                <a16:creationId xmlns:a16="http://schemas.microsoft.com/office/drawing/2014/main" id="{631F0A6C-F90A-4E55-A5F0-57E030C6427C}"/>
              </a:ext>
            </a:extLst>
          </p:cNvPr>
          <p:cNvSpPr/>
          <p:nvPr/>
        </p:nvSpPr>
        <p:spPr>
          <a:xfrm>
            <a:off x="6044548" y="1897591"/>
            <a:ext cx="2828605"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umanité</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4" name="Rectangle 33">
            <a:hlinkClick r:id="" action="ppaction://noaction">
              <a:snd r:embed="rId8" name="haha.wav"/>
            </a:hlinkClick>
            <a:extLst>
              <a:ext uri="{FF2B5EF4-FFF2-40B4-BE49-F238E27FC236}">
                <a16:creationId xmlns:a16="http://schemas.microsoft.com/office/drawing/2014/main" id="{4DA42003-710D-4D54-9FFD-CC50AE78D2C9}"/>
              </a:ext>
            </a:extLst>
          </p:cNvPr>
          <p:cNvSpPr/>
          <p:nvPr/>
        </p:nvSpPr>
        <p:spPr>
          <a:xfrm>
            <a:off x="5279241" y="3552581"/>
            <a:ext cx="1928179"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a:t>
            </a:r>
            <a:r>
              <a:rPr kumimoji="0" lang="en-GB" sz="4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6" name="Rectangle 35">
            <a:hlinkClick r:id="" action="ppaction://noaction">
              <a:snd r:embed="rId9" name="honorable.wav"/>
            </a:hlinkClick>
            <a:extLst>
              <a:ext uri="{FF2B5EF4-FFF2-40B4-BE49-F238E27FC236}">
                <a16:creationId xmlns:a16="http://schemas.microsoft.com/office/drawing/2014/main" id="{6AC8C7F0-F3A7-46F3-81C6-30BD18CC7FE3}"/>
              </a:ext>
            </a:extLst>
          </p:cNvPr>
          <p:cNvSpPr/>
          <p:nvPr/>
        </p:nvSpPr>
        <p:spPr>
          <a:xfrm>
            <a:off x="1955991" y="5538883"/>
            <a:ext cx="2980910"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onorable</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8" name="Rectangle 37">
            <a:hlinkClick r:id="" action="ppaction://noaction">
              <a:snd r:embed="rId10" name="helicoptere.wav"/>
            </a:hlinkClick>
            <a:extLst>
              <a:ext uri="{FF2B5EF4-FFF2-40B4-BE49-F238E27FC236}">
                <a16:creationId xmlns:a16="http://schemas.microsoft.com/office/drawing/2014/main" id="{D75C78A6-9BD8-43C0-99E5-CFF11D564E5A}"/>
              </a:ext>
            </a:extLst>
          </p:cNvPr>
          <p:cNvSpPr/>
          <p:nvPr/>
        </p:nvSpPr>
        <p:spPr>
          <a:xfrm>
            <a:off x="6317675" y="5495856"/>
            <a:ext cx="3271717"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élicoptère</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40" name="Rectangle 39">
            <a:hlinkClick r:id="" action="ppaction://noaction">
              <a:snd r:embed="rId11" name="hostile.wav"/>
            </a:hlinkClick>
            <a:extLst>
              <a:ext uri="{FF2B5EF4-FFF2-40B4-BE49-F238E27FC236}">
                <a16:creationId xmlns:a16="http://schemas.microsoft.com/office/drawing/2014/main" id="{CEE436D9-CA86-4B31-8B00-D9FD01114F8D}"/>
              </a:ext>
            </a:extLst>
          </p:cNvPr>
          <p:cNvSpPr/>
          <p:nvPr/>
        </p:nvSpPr>
        <p:spPr>
          <a:xfrm>
            <a:off x="7340732" y="4347583"/>
            <a:ext cx="2027235"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ostile</a:t>
            </a:r>
          </a:p>
        </p:txBody>
      </p:sp>
      <p:sp>
        <p:nvSpPr>
          <p:cNvPr id="42" name="Rectangle 41">
            <a:hlinkClick r:id="" action="ppaction://noaction">
              <a:snd r:embed="rId12" name="horizon.wav"/>
            </a:hlinkClick>
            <a:extLst>
              <a:ext uri="{FF2B5EF4-FFF2-40B4-BE49-F238E27FC236}">
                <a16:creationId xmlns:a16="http://schemas.microsoft.com/office/drawing/2014/main" id="{3459DBA3-711A-4851-964E-86351B9250ED}"/>
              </a:ext>
            </a:extLst>
          </p:cNvPr>
          <p:cNvSpPr/>
          <p:nvPr/>
        </p:nvSpPr>
        <p:spPr>
          <a:xfrm>
            <a:off x="7458850" y="2932014"/>
            <a:ext cx="2475459"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orizon</a:t>
            </a:r>
          </a:p>
        </p:txBody>
      </p:sp>
      <p:grpSp>
        <p:nvGrpSpPr>
          <p:cNvPr id="49" name="Group 48">
            <a:extLst>
              <a:ext uri="{FF2B5EF4-FFF2-40B4-BE49-F238E27FC236}">
                <a16:creationId xmlns:a16="http://schemas.microsoft.com/office/drawing/2014/main" id="{8B5684BF-484F-4535-94F0-F8D0768150FD}"/>
              </a:ext>
            </a:extLst>
          </p:cNvPr>
          <p:cNvGrpSpPr/>
          <p:nvPr/>
        </p:nvGrpSpPr>
        <p:grpSpPr>
          <a:xfrm>
            <a:off x="316465" y="4347583"/>
            <a:ext cx="1585690" cy="1010772"/>
            <a:chOff x="316465" y="4347583"/>
            <a:chExt cx="1585690" cy="1010772"/>
          </a:xfrm>
        </p:grpSpPr>
        <p:sp>
          <p:nvSpPr>
            <p:cNvPr id="21" name="Rectangle 20">
              <a:hlinkClick r:id="" action="ppaction://noaction">
                <a:snd r:embed="rId13" name="heros.wav"/>
              </a:hlinkClick>
              <a:extLst>
                <a:ext uri="{FF2B5EF4-FFF2-40B4-BE49-F238E27FC236}">
                  <a16:creationId xmlns:a16="http://schemas.microsoft.com/office/drawing/2014/main" id="{A764A08D-8160-4282-BDE7-AB995E91FBC8}"/>
                </a:ext>
              </a:extLst>
            </p:cNvPr>
            <p:cNvSpPr/>
            <p:nvPr/>
          </p:nvSpPr>
          <p:spPr>
            <a:xfrm>
              <a:off x="316465" y="4347583"/>
              <a:ext cx="1585690" cy="73866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éros</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43" name="TextBox 42">
              <a:extLst>
                <a:ext uri="{FF2B5EF4-FFF2-40B4-BE49-F238E27FC236}">
                  <a16:creationId xmlns:a16="http://schemas.microsoft.com/office/drawing/2014/main" id="{DE0589B4-62A9-4353-A465-324E6D663E63}"/>
                </a:ext>
              </a:extLst>
            </p:cNvPr>
            <p:cNvSpPr txBox="1"/>
            <p:nvPr/>
          </p:nvSpPr>
          <p:spPr>
            <a:xfrm>
              <a:off x="448984" y="4958245"/>
              <a:ext cx="131618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[hero]</a:t>
              </a:r>
            </a:p>
          </p:txBody>
        </p:sp>
      </p:grpSp>
      <p:grpSp>
        <p:nvGrpSpPr>
          <p:cNvPr id="48" name="Group 47">
            <a:extLst>
              <a:ext uri="{FF2B5EF4-FFF2-40B4-BE49-F238E27FC236}">
                <a16:creationId xmlns:a16="http://schemas.microsoft.com/office/drawing/2014/main" id="{BE8877F2-A41E-4657-A359-698E9B3557A3}"/>
              </a:ext>
            </a:extLst>
          </p:cNvPr>
          <p:cNvGrpSpPr/>
          <p:nvPr/>
        </p:nvGrpSpPr>
        <p:grpSpPr>
          <a:xfrm>
            <a:off x="3837884" y="2504115"/>
            <a:ext cx="1741182" cy="996895"/>
            <a:chOff x="3837884" y="2504115"/>
            <a:chExt cx="1741182" cy="996895"/>
          </a:xfrm>
        </p:grpSpPr>
        <p:sp>
          <p:nvSpPr>
            <p:cNvPr id="32" name="Rectangle 31">
              <a:hlinkClick r:id="" action="ppaction://noaction">
                <a:snd r:embed="rId14" name="herbe.wav"/>
              </a:hlinkClick>
              <a:extLst>
                <a:ext uri="{FF2B5EF4-FFF2-40B4-BE49-F238E27FC236}">
                  <a16:creationId xmlns:a16="http://schemas.microsoft.com/office/drawing/2014/main" id="{5CC2D647-EDE7-4992-BB26-758133B00C7B}"/>
                </a:ext>
              </a:extLst>
            </p:cNvPr>
            <p:cNvSpPr/>
            <p:nvPr/>
          </p:nvSpPr>
          <p:spPr>
            <a:xfrm>
              <a:off x="3837884" y="2504115"/>
              <a:ext cx="1741182" cy="73866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erbe</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45" name="TextBox 44">
              <a:extLst>
                <a:ext uri="{FF2B5EF4-FFF2-40B4-BE49-F238E27FC236}">
                  <a16:creationId xmlns:a16="http://schemas.microsoft.com/office/drawing/2014/main" id="{0766739F-7D88-4375-9857-A2295DE3134D}"/>
                </a:ext>
              </a:extLst>
            </p:cNvPr>
            <p:cNvSpPr txBox="1"/>
            <p:nvPr/>
          </p:nvSpPr>
          <p:spPr>
            <a:xfrm>
              <a:off x="4045780" y="3100900"/>
              <a:ext cx="131618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[grass]</a:t>
              </a:r>
            </a:p>
          </p:txBody>
        </p:sp>
      </p:grpSp>
      <p:sp>
        <p:nvSpPr>
          <p:cNvPr id="47" name="Rounded Rectangle 46">
            <a:extLst>
              <a:ext uri="{FF2B5EF4-FFF2-40B4-BE49-F238E27FC236}">
                <a16:creationId xmlns:a16="http://schemas.microsoft.com/office/drawing/2014/main" id="{3C571985-3C57-48D2-B080-61B4779C3B09}"/>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184598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30000"/>
                                        <p:tgtEl>
                                          <p:spTgt spid="6"/>
                                        </p:tgtEl>
                                      </p:cBhvr>
                                    </p:animEffect>
                                    <p:set>
                                      <p:cBhvr>
                                        <p:cTn id="7" dur="1" fill="hold">
                                          <p:stCondLst>
                                            <p:cond delay="29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E11188-B433-5A4A-A669-78C0EE9B8445}"/>
              </a:ext>
            </a:extLst>
          </p:cNvPr>
          <p:cNvSpPr txBox="1"/>
          <p:nvPr/>
        </p:nvSpPr>
        <p:spPr>
          <a:xfrm>
            <a:off x="357809" y="1497495"/>
            <a:ext cx="4385440" cy="461665"/>
          </a:xfrm>
          <a:prstGeom prst="rect">
            <a:avLst/>
          </a:prstGeom>
          <a:noFill/>
        </p:spPr>
        <p:txBody>
          <a:bodyPr wrap="square" rtlCol="0">
            <a:spAutoFit/>
          </a:bodyPr>
          <a:lstStyle/>
          <a:p>
            <a:pPr lvl="0">
              <a:defRPr/>
            </a:pPr>
            <a:r>
              <a:rPr lang="en-GB" sz="2400" dirty="0" err="1">
                <a:solidFill>
                  <a:schemeClr val="accent1">
                    <a:lumMod val="50000"/>
                  </a:schemeClr>
                </a:solidFill>
                <a:latin typeface="Century Gothic" panose="020B0502020202020204" pitchFamily="34" charset="0"/>
              </a:rPr>
              <a:t>Écoute</a:t>
            </a:r>
            <a:r>
              <a:rPr lang="en-GB" sz="2400" dirty="0">
                <a:solidFill>
                  <a:schemeClr val="accent1">
                    <a:lumMod val="50000"/>
                  </a:schemeClr>
                </a:solidFill>
                <a:latin typeface="Century Gothic" panose="020B0502020202020204" pitchFamily="34" charset="0"/>
              </a:rPr>
              <a:t>. </a:t>
            </a:r>
            <a:r>
              <a:rPr lang="en-GB" sz="2400" dirty="0" err="1">
                <a:solidFill>
                  <a:schemeClr val="accent1">
                    <a:lumMod val="50000"/>
                  </a:schemeClr>
                </a:solidFill>
                <a:latin typeface="Century Gothic" panose="020B0502020202020204" pitchFamily="34" charset="0"/>
              </a:rPr>
              <a:t>C’est</a:t>
            </a:r>
            <a:r>
              <a:rPr lang="en-GB" sz="2400" dirty="0">
                <a:solidFill>
                  <a:schemeClr val="accent1">
                    <a:lumMod val="50000"/>
                  </a:schemeClr>
                </a:solidFill>
                <a:latin typeface="Century Gothic" panose="020B0502020202020204" pitchFamily="34" charset="0"/>
              </a:rPr>
              <a:t> quelle </a:t>
            </a:r>
            <a:r>
              <a:rPr lang="en-GB" sz="2400" dirty="0" err="1">
                <a:solidFill>
                  <a:schemeClr val="accent1">
                    <a:lumMod val="50000"/>
                  </a:schemeClr>
                </a:solidFill>
                <a:latin typeface="Century Gothic" panose="020B0502020202020204" pitchFamily="34" charset="0"/>
              </a:rPr>
              <a:t>lettre</a:t>
            </a:r>
            <a:r>
              <a:rPr lang="en-GB" sz="2400" dirty="0">
                <a:solidFill>
                  <a:schemeClr val="accent1">
                    <a:lumMod val="50000"/>
                  </a:schemeClr>
                </a:solidFill>
                <a:latin typeface="Century Gothic" panose="020B0502020202020204" pitchFamily="34" charset="0"/>
              </a:rPr>
              <a:t>?</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Emplois</a:t>
            </a:r>
            <a:r>
              <a:rPr lang="en-GB" sz="3600" b="1" dirty="0">
                <a:solidFill>
                  <a:schemeClr val="bg1"/>
                </a:solidFill>
              </a:rPr>
              <a:t> et </a:t>
            </a:r>
            <a:r>
              <a:rPr lang="en-GB" sz="3600" b="1" dirty="0" err="1">
                <a:solidFill>
                  <a:schemeClr val="bg1"/>
                </a:solidFill>
              </a:rPr>
              <a:t>adjectifs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p:cNvSpPr txBox="1"/>
          <p:nvPr/>
        </p:nvSpPr>
        <p:spPr>
          <a:xfrm>
            <a:off x="6705702" y="5689081"/>
            <a:ext cx="515577" cy="461665"/>
          </a:xfrm>
          <a:prstGeom prst="rect">
            <a:avLst/>
          </a:prstGeom>
          <a:noFill/>
        </p:spPr>
        <p:txBody>
          <a:bodyPr wrap="square" rtlCol="0">
            <a:spAutoFit/>
          </a:bodyPr>
          <a:lstStyle/>
          <a:p>
            <a:pPr algn="l"/>
            <a:r>
              <a:rPr lang="en-GB" sz="2400" b="1" dirty="0">
                <a:solidFill>
                  <a:srgbClr val="DAA520"/>
                </a:solidFill>
              </a:rPr>
              <a:t>1</a:t>
            </a:r>
          </a:p>
        </p:txBody>
      </p:sp>
      <p:sp>
        <p:nvSpPr>
          <p:cNvPr id="92" name="TextBox 91"/>
          <p:cNvSpPr txBox="1"/>
          <p:nvPr/>
        </p:nvSpPr>
        <p:spPr>
          <a:xfrm>
            <a:off x="11311060" y="5695595"/>
            <a:ext cx="515577" cy="461665"/>
          </a:xfrm>
          <a:prstGeom prst="rect">
            <a:avLst/>
          </a:prstGeom>
          <a:noFill/>
        </p:spPr>
        <p:txBody>
          <a:bodyPr wrap="square" rtlCol="0">
            <a:spAutoFit/>
          </a:bodyPr>
          <a:lstStyle/>
          <a:p>
            <a:pPr algn="l"/>
            <a:r>
              <a:rPr lang="en-GB" sz="2400" b="1">
                <a:solidFill>
                  <a:srgbClr val="DAA520"/>
                </a:solidFill>
              </a:rPr>
              <a:t>4</a:t>
            </a:r>
            <a:endParaRPr lang="en-GB" sz="2400" b="1" dirty="0">
              <a:solidFill>
                <a:srgbClr val="DAA520"/>
              </a:solidFill>
            </a:endParaRPr>
          </a:p>
        </p:txBody>
      </p:sp>
      <p:sp>
        <p:nvSpPr>
          <p:cNvPr id="94" name="TextBox 93"/>
          <p:cNvSpPr txBox="1"/>
          <p:nvPr/>
        </p:nvSpPr>
        <p:spPr>
          <a:xfrm>
            <a:off x="8699353" y="5695595"/>
            <a:ext cx="515577" cy="461665"/>
          </a:xfrm>
          <a:prstGeom prst="rect">
            <a:avLst/>
          </a:prstGeom>
          <a:noFill/>
        </p:spPr>
        <p:txBody>
          <a:bodyPr wrap="square" rtlCol="0">
            <a:spAutoFit/>
          </a:bodyPr>
          <a:lstStyle/>
          <a:p>
            <a:pPr algn="l"/>
            <a:r>
              <a:rPr lang="en-GB" sz="2400" b="1" dirty="0">
                <a:solidFill>
                  <a:srgbClr val="DAA520"/>
                </a:solidFill>
              </a:rPr>
              <a:t>2</a:t>
            </a:r>
          </a:p>
        </p:txBody>
      </p:sp>
      <p:sp>
        <p:nvSpPr>
          <p:cNvPr id="96" name="TextBox 95"/>
          <p:cNvSpPr txBox="1"/>
          <p:nvPr/>
        </p:nvSpPr>
        <p:spPr>
          <a:xfrm>
            <a:off x="5801190" y="5689081"/>
            <a:ext cx="515577" cy="461665"/>
          </a:xfrm>
          <a:prstGeom prst="rect">
            <a:avLst/>
          </a:prstGeom>
          <a:noFill/>
        </p:spPr>
        <p:txBody>
          <a:bodyPr wrap="square" rtlCol="0">
            <a:spAutoFit/>
          </a:bodyPr>
          <a:lstStyle/>
          <a:p>
            <a:pPr algn="l"/>
            <a:r>
              <a:rPr lang="en-GB" sz="2400" b="1">
                <a:solidFill>
                  <a:srgbClr val="DAA520"/>
                </a:solidFill>
              </a:rPr>
              <a:t>3</a:t>
            </a:r>
            <a:endParaRPr lang="en-GB" sz="2400" b="1" dirty="0">
              <a:solidFill>
                <a:srgbClr val="DAA520"/>
              </a:solidFill>
            </a:endParaRPr>
          </a:p>
        </p:txBody>
      </p:sp>
      <p:sp>
        <p:nvSpPr>
          <p:cNvPr id="97" name="TextBox 96"/>
          <p:cNvSpPr txBox="1"/>
          <p:nvPr/>
        </p:nvSpPr>
        <p:spPr>
          <a:xfrm>
            <a:off x="7484833" y="5689080"/>
            <a:ext cx="515577" cy="461665"/>
          </a:xfrm>
          <a:prstGeom prst="rect">
            <a:avLst/>
          </a:prstGeom>
          <a:noFill/>
        </p:spPr>
        <p:txBody>
          <a:bodyPr wrap="square" rtlCol="0">
            <a:spAutoFit/>
          </a:bodyPr>
          <a:lstStyle/>
          <a:p>
            <a:pPr algn="ctr"/>
            <a:r>
              <a:rPr lang="en-GB" sz="2400" b="1" dirty="0">
                <a:solidFill>
                  <a:srgbClr val="DAA520"/>
                </a:solidFill>
              </a:rPr>
              <a:t>5</a:t>
            </a:r>
          </a:p>
        </p:txBody>
      </p:sp>
      <p:sp>
        <p:nvSpPr>
          <p:cNvPr id="99" name="TextBox 98"/>
          <p:cNvSpPr txBox="1"/>
          <p:nvPr/>
        </p:nvSpPr>
        <p:spPr>
          <a:xfrm>
            <a:off x="3046741" y="5689081"/>
            <a:ext cx="1786294" cy="461665"/>
          </a:xfrm>
          <a:prstGeom prst="rect">
            <a:avLst/>
          </a:prstGeom>
          <a:noFill/>
        </p:spPr>
        <p:txBody>
          <a:bodyPr wrap="square" rtlCol="0">
            <a:spAutoFit/>
          </a:bodyPr>
          <a:lstStyle/>
          <a:p>
            <a:pPr algn="l"/>
            <a:r>
              <a:rPr lang="en-GB" sz="2400" b="1">
                <a:solidFill>
                  <a:srgbClr val="DAA520"/>
                </a:solidFill>
              </a:rPr>
              <a:t>Réponses:</a:t>
            </a:r>
            <a:endParaRPr lang="en-GB" sz="2400" b="1" dirty="0">
              <a:solidFill>
                <a:srgbClr val="DAA520"/>
              </a:solidFill>
            </a:endParaRPr>
          </a:p>
        </p:txBody>
      </p:sp>
      <p:sp>
        <p:nvSpPr>
          <p:cNvPr id="11" name="Action Button: Custom 16">
            <a:hlinkClick r:id="" action="ppaction://noaction" highlightClick="1">
              <a:snd r:embed="rId4" name="5. 1. directrice.wav"/>
            </a:hlinkClick>
            <a:extLst>
              <a:ext uri="{FF2B5EF4-FFF2-40B4-BE49-F238E27FC236}">
                <a16:creationId xmlns:a16="http://schemas.microsoft.com/office/drawing/2014/main" id="{E24C41C4-998B-4CB9-9EB4-54AF3219F06A}"/>
              </a:ext>
            </a:extLst>
          </p:cNvPr>
          <p:cNvSpPr/>
          <p:nvPr/>
        </p:nvSpPr>
        <p:spPr>
          <a:xfrm>
            <a:off x="512974" y="270501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4" name="Action Button: Custom 16">
            <a:hlinkClick r:id="" action="ppaction://noaction" highlightClick="1">
              <a:snd r:embed="rId5" name="5. 2. directeur.wav"/>
            </a:hlinkClick>
            <a:extLst>
              <a:ext uri="{FF2B5EF4-FFF2-40B4-BE49-F238E27FC236}">
                <a16:creationId xmlns:a16="http://schemas.microsoft.com/office/drawing/2014/main" id="{2545B716-4E24-491C-8CF6-B8C4228956E6}"/>
              </a:ext>
            </a:extLst>
          </p:cNvPr>
          <p:cNvSpPr/>
          <p:nvPr/>
        </p:nvSpPr>
        <p:spPr>
          <a:xfrm>
            <a:off x="512974" y="323496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7" name="Action Button: Custom 16">
            <a:hlinkClick r:id="" action="ppaction://noaction" highlightClick="1">
              <a:snd r:embed="rId6" name="5. 3. directrice.wav"/>
            </a:hlinkClick>
            <a:extLst>
              <a:ext uri="{FF2B5EF4-FFF2-40B4-BE49-F238E27FC236}">
                <a16:creationId xmlns:a16="http://schemas.microsoft.com/office/drawing/2014/main" id="{E375BEF3-4133-4D87-96B9-03FB05D7913C}"/>
              </a:ext>
            </a:extLst>
          </p:cNvPr>
          <p:cNvSpPr/>
          <p:nvPr/>
        </p:nvSpPr>
        <p:spPr>
          <a:xfrm>
            <a:off x="526118" y="375977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0" name="Action Button: Custom 16">
            <a:hlinkClick r:id="" action="ppaction://noaction" highlightClick="1">
              <a:snd r:embed="rId7" name="5. 4. reponse h.wav"/>
            </a:hlinkClick>
            <a:extLst>
              <a:ext uri="{FF2B5EF4-FFF2-40B4-BE49-F238E27FC236}">
                <a16:creationId xmlns:a16="http://schemas.microsoft.com/office/drawing/2014/main" id="{8C382180-CEBC-491E-A474-D8A09A915CCE}"/>
              </a:ext>
            </a:extLst>
          </p:cNvPr>
          <p:cNvSpPr/>
          <p:nvPr/>
        </p:nvSpPr>
        <p:spPr>
          <a:xfrm>
            <a:off x="536881" y="428458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5" name="Action Button: Custom 16">
            <a:hlinkClick r:id="" action="ppaction://noaction" highlightClick="1">
              <a:snd r:embed="rId8" name="5. 5. un secretaire.wav"/>
            </a:hlinkClick>
            <a:extLst>
              <a:ext uri="{FF2B5EF4-FFF2-40B4-BE49-F238E27FC236}">
                <a16:creationId xmlns:a16="http://schemas.microsoft.com/office/drawing/2014/main" id="{DF9FFDCD-0B83-4E35-8493-5AA2CA509414}"/>
              </a:ext>
            </a:extLst>
          </p:cNvPr>
          <p:cNvSpPr/>
          <p:nvPr/>
        </p:nvSpPr>
        <p:spPr>
          <a:xfrm>
            <a:off x="536881" y="480940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 name="TextBox 1">
            <a:extLst>
              <a:ext uri="{FF2B5EF4-FFF2-40B4-BE49-F238E27FC236}">
                <a16:creationId xmlns:a16="http://schemas.microsoft.com/office/drawing/2014/main" id="{90E9A3B4-1AEA-40ED-8DBB-7C78D1850D92}"/>
              </a:ext>
            </a:extLst>
          </p:cNvPr>
          <p:cNvSpPr txBox="1"/>
          <p:nvPr/>
        </p:nvSpPr>
        <p:spPr>
          <a:xfrm>
            <a:off x="7248539" y="730492"/>
            <a:ext cx="2065106" cy="430887"/>
          </a:xfrm>
          <a:prstGeom prst="rect">
            <a:avLst/>
          </a:prstGeom>
          <a:noFill/>
          <a:ln w="19050">
            <a:solidFill>
              <a:schemeClr val="accent1">
                <a:lumMod val="50000"/>
              </a:schemeClr>
            </a:solidFill>
          </a:ln>
        </p:spPr>
        <p:txBody>
          <a:bodyPr wrap="square" rtlCol="0">
            <a:spAutoFit/>
          </a:bodyPr>
          <a:lstStyle/>
          <a:p>
            <a:pPr algn="ctr"/>
            <a:r>
              <a:rPr lang="en-GB" sz="2200" b="1" dirty="0" err="1">
                <a:solidFill>
                  <a:schemeClr val="accent1">
                    <a:lumMod val="50000"/>
                  </a:schemeClr>
                </a:solidFill>
              </a:rPr>
              <a:t>C’est</a:t>
            </a:r>
            <a:r>
              <a:rPr lang="en-GB" sz="2200" b="1" dirty="0">
                <a:solidFill>
                  <a:schemeClr val="accent1">
                    <a:lumMod val="50000"/>
                  </a:schemeClr>
                </a:solidFill>
              </a:rPr>
              <a:t> qui ?</a:t>
            </a:r>
          </a:p>
        </p:txBody>
      </p:sp>
      <p:cxnSp>
        <p:nvCxnSpPr>
          <p:cNvPr id="5" name="Straight Connector 4">
            <a:extLst>
              <a:ext uri="{FF2B5EF4-FFF2-40B4-BE49-F238E27FC236}">
                <a16:creationId xmlns:a16="http://schemas.microsoft.com/office/drawing/2014/main" id="{3BA56B93-AF2F-4C27-B949-9A1CDE79D515}"/>
              </a:ext>
            </a:extLst>
          </p:cNvPr>
          <p:cNvCxnSpPr>
            <a:cxnSpLocks/>
            <a:stCxn id="2" idx="2"/>
          </p:cNvCxnSpPr>
          <p:nvPr/>
        </p:nvCxnSpPr>
        <p:spPr>
          <a:xfrm>
            <a:off x="8281092" y="1161379"/>
            <a:ext cx="0" cy="236967"/>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06D0E430-E740-4142-9B17-044A4E13BB9B}"/>
              </a:ext>
            </a:extLst>
          </p:cNvPr>
          <p:cNvCxnSpPr>
            <a:cxnSpLocks/>
          </p:cNvCxnSpPr>
          <p:nvPr/>
        </p:nvCxnSpPr>
        <p:spPr>
          <a:xfrm>
            <a:off x="10134939" y="2437115"/>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4B42A639-F062-473A-90E9-A45829277F41}"/>
              </a:ext>
            </a:extLst>
          </p:cNvPr>
          <p:cNvCxnSpPr>
            <a:cxnSpLocks/>
          </p:cNvCxnSpPr>
          <p:nvPr/>
        </p:nvCxnSpPr>
        <p:spPr>
          <a:xfrm>
            <a:off x="8281092" y="1192157"/>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290" name="Rectangle 289">
            <a:extLst>
              <a:ext uri="{FF2B5EF4-FFF2-40B4-BE49-F238E27FC236}">
                <a16:creationId xmlns:a16="http://schemas.microsoft.com/office/drawing/2014/main" id="{C98F5FB5-AAE7-4606-B7AA-BA00C6B509FE}"/>
              </a:ext>
            </a:extLst>
          </p:cNvPr>
          <p:cNvSpPr/>
          <p:nvPr/>
        </p:nvSpPr>
        <p:spPr>
          <a:xfrm>
            <a:off x="6378032" y="1398978"/>
            <a:ext cx="3756895" cy="139664"/>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1" name="Rectangle 290">
            <a:extLst>
              <a:ext uri="{FF2B5EF4-FFF2-40B4-BE49-F238E27FC236}">
                <a16:creationId xmlns:a16="http://schemas.microsoft.com/office/drawing/2014/main" id="{C1EBB090-1D4C-46F3-A252-0943FBD664A7}"/>
              </a:ext>
            </a:extLst>
          </p:cNvPr>
          <p:cNvSpPr/>
          <p:nvPr/>
        </p:nvSpPr>
        <p:spPr>
          <a:xfrm>
            <a:off x="6363743" y="1456229"/>
            <a:ext cx="3788999" cy="101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5" name="Rectangle 294">
            <a:extLst>
              <a:ext uri="{FF2B5EF4-FFF2-40B4-BE49-F238E27FC236}">
                <a16:creationId xmlns:a16="http://schemas.microsoft.com/office/drawing/2014/main" id="{152A4B11-65DB-4CAC-AD93-93C712DD2297}"/>
              </a:ext>
            </a:extLst>
          </p:cNvPr>
          <p:cNvSpPr/>
          <p:nvPr/>
        </p:nvSpPr>
        <p:spPr>
          <a:xfrm>
            <a:off x="9290698" y="2640537"/>
            <a:ext cx="1667733" cy="139664"/>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6" name="Rectangle 295">
            <a:extLst>
              <a:ext uri="{FF2B5EF4-FFF2-40B4-BE49-F238E27FC236}">
                <a16:creationId xmlns:a16="http://schemas.microsoft.com/office/drawing/2014/main" id="{19C4E935-D59C-4458-AC2A-4034576AE54F}"/>
              </a:ext>
            </a:extLst>
          </p:cNvPr>
          <p:cNvSpPr/>
          <p:nvPr/>
        </p:nvSpPr>
        <p:spPr>
          <a:xfrm>
            <a:off x="9284355" y="2697788"/>
            <a:ext cx="1681984" cy="101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7" name="Straight Connector 296">
            <a:extLst>
              <a:ext uri="{FF2B5EF4-FFF2-40B4-BE49-F238E27FC236}">
                <a16:creationId xmlns:a16="http://schemas.microsoft.com/office/drawing/2014/main" id="{624131AD-BBEC-4FF5-AA01-DD3EEEF831B0}"/>
              </a:ext>
            </a:extLst>
          </p:cNvPr>
          <p:cNvCxnSpPr>
            <a:cxnSpLocks/>
          </p:cNvCxnSpPr>
          <p:nvPr/>
        </p:nvCxnSpPr>
        <p:spPr>
          <a:xfrm>
            <a:off x="6392601" y="2437115"/>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299" name="Rectangle 298">
            <a:extLst>
              <a:ext uri="{FF2B5EF4-FFF2-40B4-BE49-F238E27FC236}">
                <a16:creationId xmlns:a16="http://schemas.microsoft.com/office/drawing/2014/main" id="{E23DBB76-53A9-4CE0-8D48-B161221B4FB6}"/>
              </a:ext>
            </a:extLst>
          </p:cNvPr>
          <p:cNvSpPr/>
          <p:nvPr/>
        </p:nvSpPr>
        <p:spPr>
          <a:xfrm>
            <a:off x="5548360" y="2640537"/>
            <a:ext cx="1667733" cy="139664"/>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0" name="Rectangle 299">
            <a:extLst>
              <a:ext uri="{FF2B5EF4-FFF2-40B4-BE49-F238E27FC236}">
                <a16:creationId xmlns:a16="http://schemas.microsoft.com/office/drawing/2014/main" id="{E1C00238-4DF3-42C0-B242-21351176BB04}"/>
              </a:ext>
            </a:extLst>
          </p:cNvPr>
          <p:cNvSpPr/>
          <p:nvPr/>
        </p:nvSpPr>
        <p:spPr>
          <a:xfrm>
            <a:off x="5542017" y="2697788"/>
            <a:ext cx="1681984" cy="101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5" name="Straight Connector 304">
            <a:extLst>
              <a:ext uri="{FF2B5EF4-FFF2-40B4-BE49-F238E27FC236}">
                <a16:creationId xmlns:a16="http://schemas.microsoft.com/office/drawing/2014/main" id="{5EC28328-30A6-4F8F-BACE-86AD6ABBA9DC}"/>
              </a:ext>
            </a:extLst>
          </p:cNvPr>
          <p:cNvCxnSpPr>
            <a:cxnSpLocks/>
          </p:cNvCxnSpPr>
          <p:nvPr/>
        </p:nvCxnSpPr>
        <p:spPr>
          <a:xfrm>
            <a:off x="5552452" y="3675082"/>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307" name="Rectangle 306">
            <a:extLst>
              <a:ext uri="{FF2B5EF4-FFF2-40B4-BE49-F238E27FC236}">
                <a16:creationId xmlns:a16="http://schemas.microsoft.com/office/drawing/2014/main" id="{499C58ED-058F-4744-AEB1-888F16F95CAC}"/>
              </a:ext>
            </a:extLst>
          </p:cNvPr>
          <p:cNvSpPr/>
          <p:nvPr/>
        </p:nvSpPr>
        <p:spPr>
          <a:xfrm>
            <a:off x="5113784" y="3881271"/>
            <a:ext cx="864155" cy="139664"/>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8" name="Rectangle 307">
            <a:extLst>
              <a:ext uri="{FF2B5EF4-FFF2-40B4-BE49-F238E27FC236}">
                <a16:creationId xmlns:a16="http://schemas.microsoft.com/office/drawing/2014/main" id="{2ECE3A97-70A1-4C67-BBF5-52E3E9D8B284}"/>
              </a:ext>
            </a:extLst>
          </p:cNvPr>
          <p:cNvSpPr/>
          <p:nvPr/>
        </p:nvSpPr>
        <p:spPr>
          <a:xfrm>
            <a:off x="5110497" y="3938522"/>
            <a:ext cx="871540" cy="101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9" name="TextBox 308">
            <a:extLst>
              <a:ext uri="{FF2B5EF4-FFF2-40B4-BE49-F238E27FC236}">
                <a16:creationId xmlns:a16="http://schemas.microsoft.com/office/drawing/2014/main" id="{CB75B9E6-AC19-49EF-84DA-0C8BF43DE450}"/>
              </a:ext>
            </a:extLst>
          </p:cNvPr>
          <p:cNvSpPr txBox="1"/>
          <p:nvPr/>
        </p:nvSpPr>
        <p:spPr>
          <a:xfrm>
            <a:off x="5596852" y="3935753"/>
            <a:ext cx="766891" cy="989126"/>
          </a:xfrm>
          <a:prstGeom prst="rect">
            <a:avLst/>
          </a:prstGeom>
          <a:noFill/>
          <a:ln w="19050">
            <a:solidFill>
              <a:srgbClr val="115076"/>
            </a:solidFill>
          </a:ln>
        </p:spPr>
        <p:txBody>
          <a:bodyPr wrap="square" rtlCol="0">
            <a:spAutoFit/>
          </a:bodyPr>
          <a:lstStyle/>
          <a:p>
            <a:pPr algn="l"/>
            <a:endParaRPr lang="en-GB" sz="2400" dirty="0">
              <a:solidFill>
                <a:schemeClr val="accent5">
                  <a:lumMod val="50000"/>
                </a:schemeClr>
              </a:solidFill>
            </a:endParaRPr>
          </a:p>
        </p:txBody>
      </p:sp>
      <p:cxnSp>
        <p:nvCxnSpPr>
          <p:cNvPr id="329" name="Straight Connector 328">
            <a:extLst>
              <a:ext uri="{FF2B5EF4-FFF2-40B4-BE49-F238E27FC236}">
                <a16:creationId xmlns:a16="http://schemas.microsoft.com/office/drawing/2014/main" id="{8E3FFE95-EF62-47CE-9E1A-54262C4FF08B}"/>
              </a:ext>
            </a:extLst>
          </p:cNvPr>
          <p:cNvCxnSpPr>
            <a:cxnSpLocks/>
          </p:cNvCxnSpPr>
          <p:nvPr/>
        </p:nvCxnSpPr>
        <p:spPr>
          <a:xfrm>
            <a:off x="7295260" y="3684384"/>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331" name="Rectangle 330">
            <a:extLst>
              <a:ext uri="{FF2B5EF4-FFF2-40B4-BE49-F238E27FC236}">
                <a16:creationId xmlns:a16="http://schemas.microsoft.com/office/drawing/2014/main" id="{397176BF-8371-4C48-B770-854229208566}"/>
              </a:ext>
            </a:extLst>
          </p:cNvPr>
          <p:cNvSpPr/>
          <p:nvPr/>
        </p:nvSpPr>
        <p:spPr>
          <a:xfrm>
            <a:off x="6856592" y="3890573"/>
            <a:ext cx="864155" cy="139664"/>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2" name="Rectangle 331">
            <a:extLst>
              <a:ext uri="{FF2B5EF4-FFF2-40B4-BE49-F238E27FC236}">
                <a16:creationId xmlns:a16="http://schemas.microsoft.com/office/drawing/2014/main" id="{0692C918-B855-4760-9D27-B693236D8956}"/>
              </a:ext>
            </a:extLst>
          </p:cNvPr>
          <p:cNvSpPr/>
          <p:nvPr/>
        </p:nvSpPr>
        <p:spPr>
          <a:xfrm>
            <a:off x="6832026" y="3960410"/>
            <a:ext cx="939019" cy="1883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37" name="Straight Connector 336">
            <a:extLst>
              <a:ext uri="{FF2B5EF4-FFF2-40B4-BE49-F238E27FC236}">
                <a16:creationId xmlns:a16="http://schemas.microsoft.com/office/drawing/2014/main" id="{78D985F3-6566-4747-BC3F-B114D2A12C7E}"/>
              </a:ext>
            </a:extLst>
          </p:cNvPr>
          <p:cNvCxnSpPr>
            <a:cxnSpLocks/>
          </p:cNvCxnSpPr>
          <p:nvPr/>
        </p:nvCxnSpPr>
        <p:spPr>
          <a:xfrm>
            <a:off x="9314056" y="3691502"/>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339" name="Rectangle 338">
            <a:extLst>
              <a:ext uri="{FF2B5EF4-FFF2-40B4-BE49-F238E27FC236}">
                <a16:creationId xmlns:a16="http://schemas.microsoft.com/office/drawing/2014/main" id="{842D2AAF-F09D-4C2F-9180-B269CEFB8253}"/>
              </a:ext>
            </a:extLst>
          </p:cNvPr>
          <p:cNvSpPr/>
          <p:nvPr/>
        </p:nvSpPr>
        <p:spPr>
          <a:xfrm>
            <a:off x="8875388" y="3897691"/>
            <a:ext cx="864155" cy="139664"/>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0" name="Rectangle 339">
            <a:extLst>
              <a:ext uri="{FF2B5EF4-FFF2-40B4-BE49-F238E27FC236}">
                <a16:creationId xmlns:a16="http://schemas.microsoft.com/office/drawing/2014/main" id="{C12A95F7-61C6-41B9-8B38-EDE2D315D0C2}"/>
              </a:ext>
            </a:extLst>
          </p:cNvPr>
          <p:cNvSpPr/>
          <p:nvPr/>
        </p:nvSpPr>
        <p:spPr>
          <a:xfrm>
            <a:off x="8872100" y="3947830"/>
            <a:ext cx="931889" cy="1085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1" name="TextBox 340">
            <a:extLst>
              <a:ext uri="{FF2B5EF4-FFF2-40B4-BE49-F238E27FC236}">
                <a16:creationId xmlns:a16="http://schemas.microsoft.com/office/drawing/2014/main" id="{3A579FF3-BC37-4734-8F73-AD01C7396018}"/>
              </a:ext>
            </a:extLst>
          </p:cNvPr>
          <p:cNvSpPr txBox="1"/>
          <p:nvPr/>
        </p:nvSpPr>
        <p:spPr>
          <a:xfrm>
            <a:off x="9345786" y="3952173"/>
            <a:ext cx="766891" cy="989126"/>
          </a:xfrm>
          <a:prstGeom prst="rect">
            <a:avLst/>
          </a:prstGeom>
          <a:noFill/>
          <a:ln w="19050">
            <a:solidFill>
              <a:srgbClr val="115076"/>
            </a:solidFill>
          </a:ln>
        </p:spPr>
        <p:txBody>
          <a:bodyPr wrap="square" rtlCol="0">
            <a:spAutoFit/>
          </a:bodyPr>
          <a:lstStyle/>
          <a:p>
            <a:pPr algn="l"/>
            <a:endParaRPr lang="en-GB" sz="2400" dirty="0">
              <a:solidFill>
                <a:schemeClr val="accent5">
                  <a:lumMod val="50000"/>
                </a:schemeClr>
              </a:solidFill>
            </a:endParaRPr>
          </a:p>
        </p:txBody>
      </p:sp>
      <p:sp>
        <p:nvSpPr>
          <p:cNvPr id="343" name="TextBox 342">
            <a:extLst>
              <a:ext uri="{FF2B5EF4-FFF2-40B4-BE49-F238E27FC236}">
                <a16:creationId xmlns:a16="http://schemas.microsoft.com/office/drawing/2014/main" id="{380B326C-7CB0-4DE8-805D-16423AE4A2AF}"/>
              </a:ext>
            </a:extLst>
          </p:cNvPr>
          <p:cNvSpPr txBox="1"/>
          <p:nvPr/>
        </p:nvSpPr>
        <p:spPr>
          <a:xfrm>
            <a:off x="8501515" y="3952174"/>
            <a:ext cx="766891" cy="989125"/>
          </a:xfrm>
          <a:prstGeom prst="rect">
            <a:avLst/>
          </a:prstGeom>
          <a:noFill/>
          <a:ln w="19050">
            <a:solidFill>
              <a:srgbClr val="115076"/>
            </a:solidFill>
          </a:ln>
        </p:spPr>
        <p:txBody>
          <a:bodyPr wrap="square" rtlCol="0">
            <a:spAutoFit/>
          </a:bodyPr>
          <a:lstStyle/>
          <a:p>
            <a:pPr algn="l"/>
            <a:endParaRPr lang="en-GB" sz="2400" dirty="0">
              <a:solidFill>
                <a:schemeClr val="accent5">
                  <a:lumMod val="50000"/>
                </a:schemeClr>
              </a:solidFill>
            </a:endParaRPr>
          </a:p>
        </p:txBody>
      </p:sp>
      <p:cxnSp>
        <p:nvCxnSpPr>
          <p:cNvPr id="345" name="Straight Connector 344">
            <a:extLst>
              <a:ext uri="{FF2B5EF4-FFF2-40B4-BE49-F238E27FC236}">
                <a16:creationId xmlns:a16="http://schemas.microsoft.com/office/drawing/2014/main" id="{F91B9E5D-D87F-4662-96C9-E0E8A97CA60D}"/>
              </a:ext>
            </a:extLst>
          </p:cNvPr>
          <p:cNvCxnSpPr>
            <a:cxnSpLocks/>
          </p:cNvCxnSpPr>
          <p:nvPr/>
        </p:nvCxnSpPr>
        <p:spPr>
          <a:xfrm>
            <a:off x="11025059" y="3691502"/>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347" name="Rectangle 346">
            <a:extLst>
              <a:ext uri="{FF2B5EF4-FFF2-40B4-BE49-F238E27FC236}">
                <a16:creationId xmlns:a16="http://schemas.microsoft.com/office/drawing/2014/main" id="{3A2FFCEC-86CF-473D-9F42-82D5C9A2B471}"/>
              </a:ext>
            </a:extLst>
          </p:cNvPr>
          <p:cNvSpPr/>
          <p:nvPr/>
        </p:nvSpPr>
        <p:spPr>
          <a:xfrm>
            <a:off x="10586391" y="3897691"/>
            <a:ext cx="864155" cy="139664"/>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8" name="Rectangle 347">
            <a:extLst>
              <a:ext uri="{FF2B5EF4-FFF2-40B4-BE49-F238E27FC236}">
                <a16:creationId xmlns:a16="http://schemas.microsoft.com/office/drawing/2014/main" id="{8376392E-3232-48A8-BF1B-944BD0360DEC}"/>
              </a:ext>
            </a:extLst>
          </p:cNvPr>
          <p:cNvSpPr/>
          <p:nvPr/>
        </p:nvSpPr>
        <p:spPr>
          <a:xfrm>
            <a:off x="10520311" y="3954941"/>
            <a:ext cx="871540" cy="101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3" name="TextBox 352">
            <a:extLst>
              <a:ext uri="{FF2B5EF4-FFF2-40B4-BE49-F238E27FC236}">
                <a16:creationId xmlns:a16="http://schemas.microsoft.com/office/drawing/2014/main" id="{00C9E78F-67BC-4BAB-88D9-E6CBC7D72CD8}"/>
              </a:ext>
            </a:extLst>
          </p:cNvPr>
          <p:cNvSpPr txBox="1"/>
          <p:nvPr/>
        </p:nvSpPr>
        <p:spPr>
          <a:xfrm>
            <a:off x="4912038" y="5122656"/>
            <a:ext cx="422635" cy="461665"/>
          </a:xfrm>
          <a:prstGeom prst="rect">
            <a:avLst/>
          </a:prstGeom>
          <a:noFill/>
          <a:ln w="19050">
            <a:solidFill>
              <a:srgbClr val="115076"/>
            </a:solidFill>
          </a:ln>
        </p:spPr>
        <p:txBody>
          <a:bodyPr wrap="square" rtlCol="0">
            <a:spAutoFit/>
          </a:bodyPr>
          <a:lstStyle/>
          <a:p>
            <a:pPr algn="ctr"/>
            <a:r>
              <a:rPr lang="en-GB" sz="2400" dirty="0">
                <a:solidFill>
                  <a:schemeClr val="accent1">
                    <a:lumMod val="50000"/>
                  </a:schemeClr>
                </a:solidFill>
              </a:rPr>
              <a:t>A</a:t>
            </a:r>
          </a:p>
        </p:txBody>
      </p:sp>
      <p:cxnSp>
        <p:nvCxnSpPr>
          <p:cNvPr id="354" name="Straight Connector 353">
            <a:extLst>
              <a:ext uri="{FF2B5EF4-FFF2-40B4-BE49-F238E27FC236}">
                <a16:creationId xmlns:a16="http://schemas.microsoft.com/office/drawing/2014/main" id="{3815C043-BDF3-4F76-B1A0-B35FB559A715}"/>
              </a:ext>
            </a:extLst>
          </p:cNvPr>
          <p:cNvCxnSpPr>
            <a:cxnSpLocks/>
          </p:cNvCxnSpPr>
          <p:nvPr/>
        </p:nvCxnSpPr>
        <p:spPr>
          <a:xfrm>
            <a:off x="5122222" y="4916465"/>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357" name="TextBox 356">
            <a:extLst>
              <a:ext uri="{FF2B5EF4-FFF2-40B4-BE49-F238E27FC236}">
                <a16:creationId xmlns:a16="http://schemas.microsoft.com/office/drawing/2014/main" id="{B3267A46-5381-4D3C-BF78-D489D0CE19E9}"/>
              </a:ext>
            </a:extLst>
          </p:cNvPr>
          <p:cNvSpPr txBox="1"/>
          <p:nvPr/>
        </p:nvSpPr>
        <p:spPr>
          <a:xfrm>
            <a:off x="5767866" y="5131069"/>
            <a:ext cx="422635" cy="461665"/>
          </a:xfrm>
          <a:prstGeom prst="rect">
            <a:avLst/>
          </a:prstGeom>
          <a:noFill/>
          <a:ln w="19050">
            <a:solidFill>
              <a:srgbClr val="115076"/>
            </a:solidFill>
          </a:ln>
        </p:spPr>
        <p:txBody>
          <a:bodyPr wrap="square" rtlCol="0">
            <a:spAutoFit/>
          </a:bodyPr>
          <a:lstStyle/>
          <a:p>
            <a:pPr algn="ctr"/>
            <a:r>
              <a:rPr lang="en-GB" sz="2400" dirty="0">
                <a:solidFill>
                  <a:schemeClr val="accent1">
                    <a:lumMod val="50000"/>
                  </a:schemeClr>
                </a:solidFill>
              </a:rPr>
              <a:t>B</a:t>
            </a:r>
          </a:p>
        </p:txBody>
      </p:sp>
      <p:cxnSp>
        <p:nvCxnSpPr>
          <p:cNvPr id="358" name="Straight Connector 357">
            <a:extLst>
              <a:ext uri="{FF2B5EF4-FFF2-40B4-BE49-F238E27FC236}">
                <a16:creationId xmlns:a16="http://schemas.microsoft.com/office/drawing/2014/main" id="{1194E5ED-F208-4229-8B80-C35CBC9973DF}"/>
              </a:ext>
            </a:extLst>
          </p:cNvPr>
          <p:cNvCxnSpPr>
            <a:cxnSpLocks/>
          </p:cNvCxnSpPr>
          <p:nvPr/>
        </p:nvCxnSpPr>
        <p:spPr>
          <a:xfrm>
            <a:off x="5978050" y="4924878"/>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360" name="TextBox 359">
            <a:extLst>
              <a:ext uri="{FF2B5EF4-FFF2-40B4-BE49-F238E27FC236}">
                <a16:creationId xmlns:a16="http://schemas.microsoft.com/office/drawing/2014/main" id="{835DAD64-29E6-4DBC-A0C4-A1F4F5F1E0E4}"/>
              </a:ext>
            </a:extLst>
          </p:cNvPr>
          <p:cNvSpPr txBox="1"/>
          <p:nvPr/>
        </p:nvSpPr>
        <p:spPr>
          <a:xfrm>
            <a:off x="6665532" y="5141623"/>
            <a:ext cx="422635" cy="461665"/>
          </a:xfrm>
          <a:prstGeom prst="rect">
            <a:avLst/>
          </a:prstGeom>
          <a:noFill/>
          <a:ln w="19050">
            <a:solidFill>
              <a:srgbClr val="115076"/>
            </a:solidFill>
          </a:ln>
        </p:spPr>
        <p:txBody>
          <a:bodyPr wrap="square" rtlCol="0">
            <a:spAutoFit/>
          </a:bodyPr>
          <a:lstStyle/>
          <a:p>
            <a:pPr algn="ctr"/>
            <a:r>
              <a:rPr lang="en-GB" sz="2400" dirty="0">
                <a:solidFill>
                  <a:schemeClr val="accent1">
                    <a:lumMod val="50000"/>
                  </a:schemeClr>
                </a:solidFill>
              </a:rPr>
              <a:t>C</a:t>
            </a:r>
          </a:p>
        </p:txBody>
      </p:sp>
      <p:cxnSp>
        <p:nvCxnSpPr>
          <p:cNvPr id="361" name="Straight Connector 360">
            <a:extLst>
              <a:ext uri="{FF2B5EF4-FFF2-40B4-BE49-F238E27FC236}">
                <a16:creationId xmlns:a16="http://schemas.microsoft.com/office/drawing/2014/main" id="{C2EF6845-E487-42A9-962A-E9EEAC75A258}"/>
              </a:ext>
            </a:extLst>
          </p:cNvPr>
          <p:cNvCxnSpPr>
            <a:cxnSpLocks/>
          </p:cNvCxnSpPr>
          <p:nvPr/>
        </p:nvCxnSpPr>
        <p:spPr>
          <a:xfrm>
            <a:off x="6875716" y="4935432"/>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363" name="TextBox 362">
            <a:extLst>
              <a:ext uri="{FF2B5EF4-FFF2-40B4-BE49-F238E27FC236}">
                <a16:creationId xmlns:a16="http://schemas.microsoft.com/office/drawing/2014/main" id="{488AFB35-9031-42E2-8757-6455E5489AF0}"/>
              </a:ext>
            </a:extLst>
          </p:cNvPr>
          <p:cNvSpPr txBox="1"/>
          <p:nvPr/>
        </p:nvSpPr>
        <p:spPr>
          <a:xfrm>
            <a:off x="7521360" y="5150036"/>
            <a:ext cx="422635" cy="461665"/>
          </a:xfrm>
          <a:prstGeom prst="rect">
            <a:avLst/>
          </a:prstGeom>
          <a:noFill/>
          <a:ln w="19050">
            <a:solidFill>
              <a:srgbClr val="115076"/>
            </a:solidFill>
          </a:ln>
        </p:spPr>
        <p:txBody>
          <a:bodyPr wrap="square" rtlCol="0">
            <a:spAutoFit/>
          </a:bodyPr>
          <a:lstStyle/>
          <a:p>
            <a:pPr algn="ctr"/>
            <a:r>
              <a:rPr lang="en-GB" sz="2400" dirty="0">
                <a:solidFill>
                  <a:schemeClr val="accent1">
                    <a:lumMod val="50000"/>
                  </a:schemeClr>
                </a:solidFill>
              </a:rPr>
              <a:t>D</a:t>
            </a:r>
          </a:p>
        </p:txBody>
      </p:sp>
      <p:cxnSp>
        <p:nvCxnSpPr>
          <p:cNvPr id="364" name="Straight Connector 363">
            <a:extLst>
              <a:ext uri="{FF2B5EF4-FFF2-40B4-BE49-F238E27FC236}">
                <a16:creationId xmlns:a16="http://schemas.microsoft.com/office/drawing/2014/main" id="{C09631CF-4424-47DC-8344-F8341E548418}"/>
              </a:ext>
            </a:extLst>
          </p:cNvPr>
          <p:cNvCxnSpPr>
            <a:cxnSpLocks/>
          </p:cNvCxnSpPr>
          <p:nvPr/>
        </p:nvCxnSpPr>
        <p:spPr>
          <a:xfrm>
            <a:off x="7731544" y="4943845"/>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366" name="TextBox 365">
            <a:extLst>
              <a:ext uri="{FF2B5EF4-FFF2-40B4-BE49-F238E27FC236}">
                <a16:creationId xmlns:a16="http://schemas.microsoft.com/office/drawing/2014/main" id="{CAE3C117-83F5-487C-9FC0-AE5305A37D27}"/>
              </a:ext>
            </a:extLst>
          </p:cNvPr>
          <p:cNvSpPr txBox="1"/>
          <p:nvPr/>
        </p:nvSpPr>
        <p:spPr>
          <a:xfrm>
            <a:off x="8665203" y="5131959"/>
            <a:ext cx="422635" cy="461665"/>
          </a:xfrm>
          <a:prstGeom prst="rect">
            <a:avLst/>
          </a:prstGeom>
          <a:noFill/>
          <a:ln w="19050">
            <a:solidFill>
              <a:srgbClr val="115076"/>
            </a:solidFill>
          </a:ln>
        </p:spPr>
        <p:txBody>
          <a:bodyPr wrap="square" rtlCol="0">
            <a:spAutoFit/>
          </a:bodyPr>
          <a:lstStyle/>
          <a:p>
            <a:pPr algn="ctr"/>
            <a:r>
              <a:rPr lang="en-GB" sz="2400" dirty="0">
                <a:solidFill>
                  <a:schemeClr val="accent1">
                    <a:lumMod val="50000"/>
                  </a:schemeClr>
                </a:solidFill>
              </a:rPr>
              <a:t>E</a:t>
            </a:r>
          </a:p>
        </p:txBody>
      </p:sp>
      <p:cxnSp>
        <p:nvCxnSpPr>
          <p:cNvPr id="367" name="Straight Connector 366">
            <a:extLst>
              <a:ext uri="{FF2B5EF4-FFF2-40B4-BE49-F238E27FC236}">
                <a16:creationId xmlns:a16="http://schemas.microsoft.com/office/drawing/2014/main" id="{9BF331C5-F630-4A12-8ED4-D709BB97F09E}"/>
              </a:ext>
            </a:extLst>
          </p:cNvPr>
          <p:cNvCxnSpPr>
            <a:cxnSpLocks/>
          </p:cNvCxnSpPr>
          <p:nvPr/>
        </p:nvCxnSpPr>
        <p:spPr>
          <a:xfrm>
            <a:off x="8875387" y="4925768"/>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369" name="TextBox 368">
            <a:extLst>
              <a:ext uri="{FF2B5EF4-FFF2-40B4-BE49-F238E27FC236}">
                <a16:creationId xmlns:a16="http://schemas.microsoft.com/office/drawing/2014/main" id="{0EACB194-9D45-4A39-87AA-B51705C230BD}"/>
              </a:ext>
            </a:extLst>
          </p:cNvPr>
          <p:cNvSpPr txBox="1"/>
          <p:nvPr/>
        </p:nvSpPr>
        <p:spPr>
          <a:xfrm>
            <a:off x="9521031" y="5140372"/>
            <a:ext cx="422635" cy="461665"/>
          </a:xfrm>
          <a:prstGeom prst="rect">
            <a:avLst/>
          </a:prstGeom>
          <a:noFill/>
          <a:ln w="19050">
            <a:solidFill>
              <a:srgbClr val="115076"/>
            </a:solidFill>
          </a:ln>
        </p:spPr>
        <p:txBody>
          <a:bodyPr wrap="square" rtlCol="0">
            <a:spAutoFit/>
          </a:bodyPr>
          <a:lstStyle/>
          <a:p>
            <a:pPr algn="ctr"/>
            <a:r>
              <a:rPr lang="en-GB" sz="2400" dirty="0">
                <a:solidFill>
                  <a:schemeClr val="accent1">
                    <a:lumMod val="50000"/>
                  </a:schemeClr>
                </a:solidFill>
              </a:rPr>
              <a:t>F</a:t>
            </a:r>
          </a:p>
        </p:txBody>
      </p:sp>
      <p:cxnSp>
        <p:nvCxnSpPr>
          <p:cNvPr id="370" name="Straight Connector 369">
            <a:extLst>
              <a:ext uri="{FF2B5EF4-FFF2-40B4-BE49-F238E27FC236}">
                <a16:creationId xmlns:a16="http://schemas.microsoft.com/office/drawing/2014/main" id="{BCFDAE5F-0159-47C2-BC08-9CEA0AA76BC8}"/>
              </a:ext>
            </a:extLst>
          </p:cNvPr>
          <p:cNvCxnSpPr>
            <a:cxnSpLocks/>
          </p:cNvCxnSpPr>
          <p:nvPr/>
        </p:nvCxnSpPr>
        <p:spPr>
          <a:xfrm>
            <a:off x="9731215" y="4934181"/>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372" name="TextBox 371">
            <a:extLst>
              <a:ext uri="{FF2B5EF4-FFF2-40B4-BE49-F238E27FC236}">
                <a16:creationId xmlns:a16="http://schemas.microsoft.com/office/drawing/2014/main" id="{F87C0F4C-02C2-4BB6-A969-851414C925B6}"/>
              </a:ext>
            </a:extLst>
          </p:cNvPr>
          <p:cNvSpPr txBox="1"/>
          <p:nvPr/>
        </p:nvSpPr>
        <p:spPr>
          <a:xfrm>
            <a:off x="10385385" y="5140372"/>
            <a:ext cx="422635" cy="461665"/>
          </a:xfrm>
          <a:prstGeom prst="rect">
            <a:avLst/>
          </a:prstGeom>
          <a:noFill/>
          <a:ln w="19050">
            <a:solidFill>
              <a:srgbClr val="115076"/>
            </a:solidFill>
          </a:ln>
        </p:spPr>
        <p:txBody>
          <a:bodyPr wrap="square" rtlCol="0">
            <a:spAutoFit/>
          </a:bodyPr>
          <a:lstStyle/>
          <a:p>
            <a:pPr algn="ctr"/>
            <a:r>
              <a:rPr lang="en-GB" sz="2400" dirty="0">
                <a:solidFill>
                  <a:schemeClr val="accent1">
                    <a:lumMod val="50000"/>
                  </a:schemeClr>
                </a:solidFill>
              </a:rPr>
              <a:t>G</a:t>
            </a:r>
          </a:p>
        </p:txBody>
      </p:sp>
      <p:cxnSp>
        <p:nvCxnSpPr>
          <p:cNvPr id="373" name="Straight Connector 372">
            <a:extLst>
              <a:ext uri="{FF2B5EF4-FFF2-40B4-BE49-F238E27FC236}">
                <a16:creationId xmlns:a16="http://schemas.microsoft.com/office/drawing/2014/main" id="{5A4DB094-81E1-400C-9098-BB4A1FABBF5E}"/>
              </a:ext>
            </a:extLst>
          </p:cNvPr>
          <p:cNvCxnSpPr>
            <a:cxnSpLocks/>
          </p:cNvCxnSpPr>
          <p:nvPr/>
        </p:nvCxnSpPr>
        <p:spPr>
          <a:xfrm>
            <a:off x="10595569" y="4934181"/>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375" name="TextBox 374">
            <a:extLst>
              <a:ext uri="{FF2B5EF4-FFF2-40B4-BE49-F238E27FC236}">
                <a16:creationId xmlns:a16="http://schemas.microsoft.com/office/drawing/2014/main" id="{FB4D835B-2990-4642-AA63-D5F12D1289A6}"/>
              </a:ext>
            </a:extLst>
          </p:cNvPr>
          <p:cNvSpPr txBox="1"/>
          <p:nvPr/>
        </p:nvSpPr>
        <p:spPr>
          <a:xfrm>
            <a:off x="11291088" y="5150036"/>
            <a:ext cx="422635" cy="461665"/>
          </a:xfrm>
          <a:prstGeom prst="rect">
            <a:avLst/>
          </a:prstGeom>
          <a:noFill/>
          <a:ln w="19050">
            <a:solidFill>
              <a:srgbClr val="115076"/>
            </a:solidFill>
          </a:ln>
        </p:spPr>
        <p:txBody>
          <a:bodyPr wrap="square" rtlCol="0">
            <a:spAutoFit/>
          </a:bodyPr>
          <a:lstStyle/>
          <a:p>
            <a:pPr algn="ctr"/>
            <a:r>
              <a:rPr lang="en-GB" sz="2400" dirty="0">
                <a:solidFill>
                  <a:schemeClr val="accent1">
                    <a:lumMod val="50000"/>
                  </a:schemeClr>
                </a:solidFill>
              </a:rPr>
              <a:t>H</a:t>
            </a:r>
          </a:p>
        </p:txBody>
      </p:sp>
      <p:cxnSp>
        <p:nvCxnSpPr>
          <p:cNvPr id="376" name="Straight Connector 375">
            <a:extLst>
              <a:ext uri="{FF2B5EF4-FFF2-40B4-BE49-F238E27FC236}">
                <a16:creationId xmlns:a16="http://schemas.microsoft.com/office/drawing/2014/main" id="{BB3F8503-692F-4487-BD34-83E4EDD510E6}"/>
              </a:ext>
            </a:extLst>
          </p:cNvPr>
          <p:cNvCxnSpPr>
            <a:cxnSpLocks/>
          </p:cNvCxnSpPr>
          <p:nvPr/>
        </p:nvCxnSpPr>
        <p:spPr>
          <a:xfrm>
            <a:off x="11501272" y="4943845"/>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333" name="TextBox 332">
            <a:extLst>
              <a:ext uri="{FF2B5EF4-FFF2-40B4-BE49-F238E27FC236}">
                <a16:creationId xmlns:a16="http://schemas.microsoft.com/office/drawing/2014/main" id="{B507A465-CBC5-4775-9BA5-09FB7E30AC45}"/>
              </a:ext>
            </a:extLst>
          </p:cNvPr>
          <p:cNvSpPr txBox="1"/>
          <p:nvPr/>
        </p:nvSpPr>
        <p:spPr>
          <a:xfrm>
            <a:off x="7359177" y="3951330"/>
            <a:ext cx="766891" cy="989126"/>
          </a:xfrm>
          <a:prstGeom prst="rect">
            <a:avLst/>
          </a:prstGeom>
          <a:noFill/>
          <a:ln w="19050">
            <a:solidFill>
              <a:srgbClr val="115076"/>
            </a:solidFill>
          </a:ln>
        </p:spPr>
        <p:txBody>
          <a:bodyPr wrap="square" rtlCol="0">
            <a:spAutoFit/>
          </a:bodyPr>
          <a:lstStyle/>
          <a:p>
            <a:pPr algn="l"/>
            <a:endParaRPr lang="en-GB" sz="2400" dirty="0">
              <a:solidFill>
                <a:schemeClr val="accent5">
                  <a:lumMod val="50000"/>
                </a:schemeClr>
              </a:solidFill>
            </a:endParaRPr>
          </a:p>
        </p:txBody>
      </p:sp>
      <p:sp>
        <p:nvSpPr>
          <p:cNvPr id="335" name="TextBox 334">
            <a:extLst>
              <a:ext uri="{FF2B5EF4-FFF2-40B4-BE49-F238E27FC236}">
                <a16:creationId xmlns:a16="http://schemas.microsoft.com/office/drawing/2014/main" id="{F5F4512D-F5CF-4756-BA77-9C0A8C2284E0}"/>
              </a:ext>
            </a:extLst>
          </p:cNvPr>
          <p:cNvSpPr txBox="1"/>
          <p:nvPr/>
        </p:nvSpPr>
        <p:spPr>
          <a:xfrm>
            <a:off x="6503350" y="3945055"/>
            <a:ext cx="766891" cy="989125"/>
          </a:xfrm>
          <a:prstGeom prst="rect">
            <a:avLst/>
          </a:prstGeom>
          <a:noFill/>
          <a:ln w="19050">
            <a:solidFill>
              <a:srgbClr val="115076"/>
            </a:solidFill>
          </a:ln>
        </p:spPr>
        <p:txBody>
          <a:bodyPr wrap="square" rtlCol="0">
            <a:spAutoFit/>
          </a:bodyPr>
          <a:lstStyle/>
          <a:p>
            <a:pPr algn="l"/>
            <a:endParaRPr lang="en-GB" sz="2400" dirty="0">
              <a:solidFill>
                <a:schemeClr val="accent5">
                  <a:lumMod val="50000"/>
                </a:schemeClr>
              </a:solidFill>
            </a:endParaRPr>
          </a:p>
        </p:txBody>
      </p:sp>
      <p:sp>
        <p:nvSpPr>
          <p:cNvPr id="349" name="TextBox 348">
            <a:extLst>
              <a:ext uri="{FF2B5EF4-FFF2-40B4-BE49-F238E27FC236}">
                <a16:creationId xmlns:a16="http://schemas.microsoft.com/office/drawing/2014/main" id="{8CD34E74-7C7B-4AC8-85AB-8DC7008D4365}"/>
              </a:ext>
            </a:extLst>
          </p:cNvPr>
          <p:cNvSpPr txBox="1"/>
          <p:nvPr/>
        </p:nvSpPr>
        <p:spPr>
          <a:xfrm>
            <a:off x="11067300" y="3949369"/>
            <a:ext cx="766891" cy="989126"/>
          </a:xfrm>
          <a:prstGeom prst="rect">
            <a:avLst/>
          </a:prstGeom>
          <a:noFill/>
          <a:ln w="19050">
            <a:solidFill>
              <a:srgbClr val="115076"/>
            </a:solidFill>
          </a:ln>
        </p:spPr>
        <p:txBody>
          <a:bodyPr wrap="square" rtlCol="0">
            <a:spAutoFit/>
          </a:bodyPr>
          <a:lstStyle/>
          <a:p>
            <a:pPr algn="l"/>
            <a:endParaRPr lang="en-GB" sz="2400" dirty="0">
              <a:solidFill>
                <a:schemeClr val="accent5">
                  <a:lumMod val="50000"/>
                </a:schemeClr>
              </a:solidFill>
            </a:endParaRPr>
          </a:p>
        </p:txBody>
      </p:sp>
      <p:sp>
        <p:nvSpPr>
          <p:cNvPr id="301" name="TextBox 300">
            <a:extLst>
              <a:ext uri="{FF2B5EF4-FFF2-40B4-BE49-F238E27FC236}">
                <a16:creationId xmlns:a16="http://schemas.microsoft.com/office/drawing/2014/main" id="{00CC447B-644F-4A2D-8B67-4B3507C17535}"/>
              </a:ext>
            </a:extLst>
          </p:cNvPr>
          <p:cNvSpPr txBox="1"/>
          <p:nvPr/>
        </p:nvSpPr>
        <p:spPr>
          <a:xfrm>
            <a:off x="6430747" y="2695913"/>
            <a:ext cx="1581065" cy="989126"/>
          </a:xfrm>
          <a:prstGeom prst="rect">
            <a:avLst/>
          </a:prstGeom>
          <a:noFill/>
          <a:ln w="19050">
            <a:solidFill>
              <a:srgbClr val="115076"/>
            </a:solidFill>
          </a:ln>
        </p:spPr>
        <p:txBody>
          <a:bodyPr wrap="square" rtlCol="0">
            <a:spAutoFit/>
          </a:bodyPr>
          <a:lstStyle/>
          <a:p>
            <a:pPr algn="l"/>
            <a:endParaRPr lang="en-GB" sz="2400" dirty="0">
              <a:solidFill>
                <a:schemeClr val="accent5">
                  <a:lumMod val="50000"/>
                </a:schemeClr>
              </a:solidFill>
            </a:endParaRPr>
          </a:p>
        </p:txBody>
      </p:sp>
      <p:sp>
        <p:nvSpPr>
          <p:cNvPr id="303" name="TextBox 302">
            <a:extLst>
              <a:ext uri="{FF2B5EF4-FFF2-40B4-BE49-F238E27FC236}">
                <a16:creationId xmlns:a16="http://schemas.microsoft.com/office/drawing/2014/main" id="{3D1FD02E-BB1E-4998-9F86-2767CA6FF08A}"/>
              </a:ext>
            </a:extLst>
          </p:cNvPr>
          <p:cNvSpPr txBox="1"/>
          <p:nvPr/>
        </p:nvSpPr>
        <p:spPr>
          <a:xfrm>
            <a:off x="4761919" y="2690899"/>
            <a:ext cx="1581065" cy="989125"/>
          </a:xfrm>
          <a:prstGeom prst="rect">
            <a:avLst/>
          </a:prstGeom>
          <a:solidFill>
            <a:schemeClr val="bg1"/>
          </a:solidFill>
          <a:ln w="19050">
            <a:solidFill>
              <a:srgbClr val="115076"/>
            </a:solidFill>
          </a:ln>
        </p:spPr>
        <p:txBody>
          <a:bodyPr wrap="square" rtlCol="0">
            <a:spAutoFit/>
          </a:bodyPr>
          <a:lstStyle/>
          <a:p>
            <a:pPr algn="l"/>
            <a:endParaRPr lang="en-GB" sz="2400" dirty="0">
              <a:solidFill>
                <a:schemeClr val="accent5">
                  <a:lumMod val="50000"/>
                </a:schemeClr>
              </a:solidFill>
            </a:endParaRPr>
          </a:p>
        </p:txBody>
      </p:sp>
      <p:sp>
        <p:nvSpPr>
          <p:cNvPr id="65" name="TextBox 64">
            <a:extLst>
              <a:ext uri="{FF2B5EF4-FFF2-40B4-BE49-F238E27FC236}">
                <a16:creationId xmlns:a16="http://schemas.microsoft.com/office/drawing/2014/main" id="{3348815C-C0BE-401F-8B42-13F09B007FE8}"/>
              </a:ext>
            </a:extLst>
          </p:cNvPr>
          <p:cNvSpPr txBox="1"/>
          <p:nvPr/>
        </p:nvSpPr>
        <p:spPr>
          <a:xfrm>
            <a:off x="5590688" y="1455483"/>
            <a:ext cx="1556882" cy="989125"/>
          </a:xfrm>
          <a:prstGeom prst="rect">
            <a:avLst/>
          </a:prstGeom>
          <a:noFill/>
          <a:ln w="19050">
            <a:solidFill>
              <a:srgbClr val="115076"/>
            </a:solidFill>
          </a:ln>
        </p:spPr>
        <p:txBody>
          <a:bodyPr wrap="square" rtlCol="0">
            <a:spAutoFit/>
          </a:bodyPr>
          <a:lstStyle/>
          <a:p>
            <a:pPr algn="l"/>
            <a:endParaRPr lang="en-GB" sz="2400" dirty="0">
              <a:solidFill>
                <a:schemeClr val="accent5">
                  <a:lumMod val="50000"/>
                </a:schemeClr>
              </a:solidFill>
            </a:endParaRPr>
          </a:p>
        </p:txBody>
      </p:sp>
      <p:sp>
        <p:nvSpPr>
          <p:cNvPr id="70" name="Rectangle 69">
            <a:extLst>
              <a:ext uri="{FF2B5EF4-FFF2-40B4-BE49-F238E27FC236}">
                <a16:creationId xmlns:a16="http://schemas.microsoft.com/office/drawing/2014/main" id="{BAA187E1-CB44-4D26-9C1F-9A754EE8B18D}"/>
              </a:ext>
            </a:extLst>
          </p:cNvPr>
          <p:cNvSpPr/>
          <p:nvPr/>
        </p:nvSpPr>
        <p:spPr>
          <a:xfrm>
            <a:off x="11333981" y="3969610"/>
            <a:ext cx="308387" cy="169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TextBox 66">
            <a:extLst>
              <a:ext uri="{FF2B5EF4-FFF2-40B4-BE49-F238E27FC236}">
                <a16:creationId xmlns:a16="http://schemas.microsoft.com/office/drawing/2014/main" id="{773D48C7-3951-4EE9-AF65-D4E00CBAE42C}"/>
              </a:ext>
            </a:extLst>
          </p:cNvPr>
          <p:cNvSpPr txBox="1"/>
          <p:nvPr/>
        </p:nvSpPr>
        <p:spPr>
          <a:xfrm>
            <a:off x="9350500" y="1452873"/>
            <a:ext cx="1556882" cy="989125"/>
          </a:xfrm>
          <a:prstGeom prst="rect">
            <a:avLst/>
          </a:prstGeom>
          <a:noFill/>
          <a:ln w="19050">
            <a:solidFill>
              <a:srgbClr val="115076"/>
            </a:solidFill>
          </a:ln>
        </p:spPr>
        <p:txBody>
          <a:bodyPr wrap="square" rtlCol="0">
            <a:spAutoFit/>
          </a:bodyPr>
          <a:lstStyle/>
          <a:p>
            <a:pPr algn="l"/>
            <a:endParaRPr lang="en-GB" sz="2400" dirty="0">
              <a:solidFill>
                <a:schemeClr val="accent5">
                  <a:lumMod val="50000"/>
                </a:schemeClr>
              </a:solidFill>
            </a:endParaRPr>
          </a:p>
        </p:txBody>
      </p:sp>
      <p:grpSp>
        <p:nvGrpSpPr>
          <p:cNvPr id="103" name="Group 102">
            <a:extLst>
              <a:ext uri="{FF2B5EF4-FFF2-40B4-BE49-F238E27FC236}">
                <a16:creationId xmlns:a16="http://schemas.microsoft.com/office/drawing/2014/main" id="{EA4CD652-93F5-4D50-903D-C6A67C3C901B}"/>
              </a:ext>
            </a:extLst>
          </p:cNvPr>
          <p:cNvGrpSpPr/>
          <p:nvPr/>
        </p:nvGrpSpPr>
        <p:grpSpPr>
          <a:xfrm>
            <a:off x="9415189" y="1500301"/>
            <a:ext cx="1468452" cy="941698"/>
            <a:chOff x="9415189" y="1500301"/>
            <a:chExt cx="1468452" cy="941698"/>
          </a:xfrm>
        </p:grpSpPr>
        <p:pic>
          <p:nvPicPr>
            <p:cNvPr id="30" name="Picture 29">
              <a:hlinkClick r:id="" action="ppaction://noaction">
                <a:snd r:embed="rId9" name="5. directrice.wav"/>
              </a:hlinkClick>
              <a:extLst>
                <a:ext uri="{FF2B5EF4-FFF2-40B4-BE49-F238E27FC236}">
                  <a16:creationId xmlns:a16="http://schemas.microsoft.com/office/drawing/2014/main" id="{8ACEE472-8EC7-48BF-98F0-8D1E4E92EBB3}"/>
                </a:ext>
              </a:extLst>
            </p:cNvPr>
            <p:cNvPicPr>
              <a:picLocks noChangeAspect="1"/>
            </p:cNvPicPr>
            <p:nvPr/>
          </p:nvPicPr>
          <p:blipFill>
            <a:blip r:embed="rId10"/>
            <a:stretch>
              <a:fillRect/>
            </a:stretch>
          </p:blipFill>
          <p:spPr>
            <a:xfrm flipH="1">
              <a:off x="10544052" y="1500301"/>
              <a:ext cx="339589" cy="941698"/>
            </a:xfrm>
            <a:prstGeom prst="rect">
              <a:avLst/>
            </a:prstGeom>
          </p:spPr>
        </p:pic>
        <p:pic>
          <p:nvPicPr>
            <p:cNvPr id="28" name="Picture 27" descr="A close up of a sign&#10;&#10;Description automatically generated">
              <a:hlinkClick r:id="" action="ppaction://noaction">
                <a:snd r:embed="rId11" name="5. directeur.wav"/>
              </a:hlinkClick>
              <a:extLst>
                <a:ext uri="{FF2B5EF4-FFF2-40B4-BE49-F238E27FC236}">
                  <a16:creationId xmlns:a16="http://schemas.microsoft.com/office/drawing/2014/main" id="{3C94041B-1DAF-4334-940A-301D5AD148D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415189" y="1646670"/>
              <a:ext cx="1123291" cy="575687"/>
            </a:xfrm>
            <a:prstGeom prst="rect">
              <a:avLst/>
            </a:prstGeom>
          </p:spPr>
        </p:pic>
      </p:grpSp>
      <p:sp>
        <p:nvSpPr>
          <p:cNvPr id="93" name="TextBox 92">
            <a:extLst>
              <a:ext uri="{FF2B5EF4-FFF2-40B4-BE49-F238E27FC236}">
                <a16:creationId xmlns:a16="http://schemas.microsoft.com/office/drawing/2014/main" id="{4C235862-6980-48A5-BAF1-74FDB31EFC9A}"/>
              </a:ext>
            </a:extLst>
          </p:cNvPr>
          <p:cNvSpPr txBox="1"/>
          <p:nvPr/>
        </p:nvSpPr>
        <p:spPr>
          <a:xfrm>
            <a:off x="4686804" y="3940805"/>
            <a:ext cx="766891" cy="989125"/>
          </a:xfrm>
          <a:prstGeom prst="rect">
            <a:avLst/>
          </a:prstGeom>
          <a:noFill/>
          <a:ln w="19050">
            <a:solidFill>
              <a:srgbClr val="115076"/>
            </a:solidFill>
          </a:ln>
        </p:spPr>
        <p:txBody>
          <a:bodyPr wrap="square" rtlCol="0">
            <a:spAutoFit/>
          </a:bodyPr>
          <a:lstStyle/>
          <a:p>
            <a:pPr algn="l"/>
            <a:endParaRPr lang="en-GB" sz="2400" dirty="0">
              <a:solidFill>
                <a:schemeClr val="accent5">
                  <a:lumMod val="50000"/>
                </a:schemeClr>
              </a:solidFill>
            </a:endParaRPr>
          </a:p>
        </p:txBody>
      </p:sp>
      <p:pic>
        <p:nvPicPr>
          <p:cNvPr id="39" name="Picture 38">
            <a:hlinkClick r:id="" action="ppaction://noaction">
              <a:snd r:embed="rId13" name="5. une secrétaire.wav"/>
            </a:hlinkClick>
            <a:extLst>
              <a:ext uri="{FF2B5EF4-FFF2-40B4-BE49-F238E27FC236}">
                <a16:creationId xmlns:a16="http://schemas.microsoft.com/office/drawing/2014/main" id="{BA30E6BE-9ADD-4279-995A-29F5D1FE5604}"/>
              </a:ext>
            </a:extLst>
          </p:cNvPr>
          <p:cNvPicPr>
            <a:picLocks noChangeAspect="1"/>
          </p:cNvPicPr>
          <p:nvPr/>
        </p:nvPicPr>
        <p:blipFill>
          <a:blip r:embed="rId14"/>
          <a:stretch>
            <a:fillRect/>
          </a:stretch>
        </p:blipFill>
        <p:spPr>
          <a:xfrm>
            <a:off x="6530377" y="4170952"/>
            <a:ext cx="719968" cy="505692"/>
          </a:xfrm>
          <a:prstGeom prst="rect">
            <a:avLst/>
          </a:prstGeom>
        </p:spPr>
      </p:pic>
      <p:pic>
        <p:nvPicPr>
          <p:cNvPr id="41" name="Picture 40">
            <a:hlinkClick r:id="" action="ppaction://noaction">
              <a:snd r:embed="rId15" name="5. un secrétaire.wav"/>
            </a:hlinkClick>
            <a:extLst>
              <a:ext uri="{FF2B5EF4-FFF2-40B4-BE49-F238E27FC236}">
                <a16:creationId xmlns:a16="http://schemas.microsoft.com/office/drawing/2014/main" id="{10EB1139-97AF-4745-9411-EAAE6C5BA802}"/>
              </a:ext>
            </a:extLst>
          </p:cNvPr>
          <p:cNvPicPr>
            <a:picLocks noChangeAspect="1"/>
          </p:cNvPicPr>
          <p:nvPr/>
        </p:nvPicPr>
        <p:blipFill>
          <a:blip r:embed="rId16"/>
          <a:stretch>
            <a:fillRect/>
          </a:stretch>
        </p:blipFill>
        <p:spPr>
          <a:xfrm>
            <a:off x="7424088" y="4079875"/>
            <a:ext cx="689710" cy="717603"/>
          </a:xfrm>
          <a:prstGeom prst="rect">
            <a:avLst/>
          </a:prstGeom>
        </p:spPr>
      </p:pic>
      <p:cxnSp>
        <p:nvCxnSpPr>
          <p:cNvPr id="155" name="Straight Connector 154">
            <a:extLst>
              <a:ext uri="{FF2B5EF4-FFF2-40B4-BE49-F238E27FC236}">
                <a16:creationId xmlns:a16="http://schemas.microsoft.com/office/drawing/2014/main" id="{38B7F504-93E7-407E-8B0E-D6A58489291C}"/>
              </a:ext>
            </a:extLst>
          </p:cNvPr>
          <p:cNvCxnSpPr>
            <a:cxnSpLocks/>
          </p:cNvCxnSpPr>
          <p:nvPr/>
        </p:nvCxnSpPr>
        <p:spPr>
          <a:xfrm flipV="1">
            <a:off x="9609594" y="4776824"/>
            <a:ext cx="135597" cy="13384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35" name="Picture 34">
            <a:hlinkClick r:id="" action="ppaction://noaction">
              <a:snd r:embed="rId17" name="5. avocate.wav"/>
            </a:hlinkClick>
            <a:extLst>
              <a:ext uri="{FF2B5EF4-FFF2-40B4-BE49-F238E27FC236}">
                <a16:creationId xmlns:a16="http://schemas.microsoft.com/office/drawing/2014/main" id="{7E75F66D-DE9A-40BA-8EDC-662EE8A5C2F2}"/>
              </a:ext>
            </a:extLst>
          </p:cNvPr>
          <p:cNvPicPr>
            <a:picLocks noChangeAspect="1"/>
          </p:cNvPicPr>
          <p:nvPr/>
        </p:nvPicPr>
        <p:blipFill>
          <a:blip r:embed="rId18"/>
          <a:stretch>
            <a:fillRect/>
          </a:stretch>
        </p:blipFill>
        <p:spPr>
          <a:xfrm>
            <a:off x="5613839" y="3998387"/>
            <a:ext cx="723515" cy="896697"/>
          </a:xfrm>
          <a:prstGeom prst="rect">
            <a:avLst/>
          </a:prstGeom>
        </p:spPr>
      </p:pic>
      <p:pic>
        <p:nvPicPr>
          <p:cNvPr id="33" name="Picture 2" descr="Lawyer | Public domain vectors">
            <a:hlinkClick r:id="" action="ppaction://noaction">
              <a:snd r:embed="rId19" name="5. avocat.wav"/>
            </a:hlinkClick>
            <a:extLst>
              <a:ext uri="{FF2B5EF4-FFF2-40B4-BE49-F238E27FC236}">
                <a16:creationId xmlns:a16="http://schemas.microsoft.com/office/drawing/2014/main" id="{1C7FF156-2441-4424-93CB-C56844391A26}"/>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772472" y="3964523"/>
            <a:ext cx="617714" cy="948755"/>
          </a:xfrm>
          <a:prstGeom prst="rect">
            <a:avLst/>
          </a:prstGeom>
          <a:noFill/>
          <a:extLst>
            <a:ext uri="{909E8E84-426E-40DD-AFC4-6F175D3DCCD1}">
              <a14:hiddenFill xmlns:a14="http://schemas.microsoft.com/office/drawing/2010/main">
                <a:solidFill>
                  <a:srgbClr val="FFFFFF"/>
                </a:solidFill>
              </a14:hiddenFill>
            </a:ext>
          </a:extLst>
        </p:spPr>
      </p:pic>
      <p:grpSp>
        <p:nvGrpSpPr>
          <p:cNvPr id="91" name="Group 90">
            <a:extLst>
              <a:ext uri="{FF2B5EF4-FFF2-40B4-BE49-F238E27FC236}">
                <a16:creationId xmlns:a16="http://schemas.microsoft.com/office/drawing/2014/main" id="{2813619A-BF67-40C5-A57A-EE6731FD6F9D}"/>
              </a:ext>
            </a:extLst>
          </p:cNvPr>
          <p:cNvGrpSpPr/>
          <p:nvPr/>
        </p:nvGrpSpPr>
        <p:grpSpPr>
          <a:xfrm>
            <a:off x="5641573" y="1472613"/>
            <a:ext cx="1473649" cy="957571"/>
            <a:chOff x="5641573" y="1472613"/>
            <a:chExt cx="1473649" cy="957571"/>
          </a:xfrm>
        </p:grpSpPr>
        <p:pic>
          <p:nvPicPr>
            <p:cNvPr id="32" name="Picture 31">
              <a:hlinkClick r:id="" action="ppaction://noaction">
                <a:snd r:embed="rId9" name="5. directrice.wav"/>
              </a:hlinkClick>
              <a:extLst>
                <a:ext uri="{FF2B5EF4-FFF2-40B4-BE49-F238E27FC236}">
                  <a16:creationId xmlns:a16="http://schemas.microsoft.com/office/drawing/2014/main" id="{D9CA7A0F-1234-4EBB-B0F3-6D887BDCF7F3}"/>
                </a:ext>
              </a:extLst>
            </p:cNvPr>
            <p:cNvPicPr>
              <a:picLocks noChangeAspect="1"/>
            </p:cNvPicPr>
            <p:nvPr/>
          </p:nvPicPr>
          <p:blipFill>
            <a:blip r:embed="rId21"/>
            <a:stretch>
              <a:fillRect/>
            </a:stretch>
          </p:blipFill>
          <p:spPr>
            <a:xfrm>
              <a:off x="6725020" y="1472613"/>
              <a:ext cx="390202" cy="957571"/>
            </a:xfrm>
            <a:prstGeom prst="rect">
              <a:avLst/>
            </a:prstGeom>
          </p:spPr>
        </p:pic>
        <p:pic>
          <p:nvPicPr>
            <p:cNvPr id="72" name="Picture 71" descr="A close up of a sign&#10;&#10;Description automatically generated">
              <a:hlinkClick r:id="" action="ppaction://noaction">
                <a:snd r:embed="rId9" name="5. directrice.wav"/>
              </a:hlinkClick>
              <a:extLst>
                <a:ext uri="{FF2B5EF4-FFF2-40B4-BE49-F238E27FC236}">
                  <a16:creationId xmlns:a16="http://schemas.microsoft.com/office/drawing/2014/main" id="{4FFE48F8-0656-46C0-BC12-4EBF5D10212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641573" y="1646670"/>
              <a:ext cx="1123291" cy="575687"/>
            </a:xfrm>
            <a:prstGeom prst="rect">
              <a:avLst/>
            </a:prstGeom>
          </p:spPr>
        </p:pic>
      </p:grpSp>
      <p:sp>
        <p:nvSpPr>
          <p:cNvPr id="351" name="TextBox 350">
            <a:hlinkClick r:id="" action="ppaction://noaction">
              <a:snd r:embed="rId22" name="5. serveuse.wav"/>
            </a:hlinkClick>
            <a:extLst>
              <a:ext uri="{FF2B5EF4-FFF2-40B4-BE49-F238E27FC236}">
                <a16:creationId xmlns:a16="http://schemas.microsoft.com/office/drawing/2014/main" id="{4C235862-6980-48A5-BAF1-74FDB31EFC9A}"/>
              </a:ext>
            </a:extLst>
          </p:cNvPr>
          <p:cNvSpPr txBox="1"/>
          <p:nvPr/>
        </p:nvSpPr>
        <p:spPr>
          <a:xfrm>
            <a:off x="10245435" y="3951330"/>
            <a:ext cx="766891" cy="989125"/>
          </a:xfrm>
          <a:prstGeom prst="rect">
            <a:avLst/>
          </a:prstGeom>
          <a:noFill/>
          <a:ln w="19050">
            <a:solidFill>
              <a:srgbClr val="115076"/>
            </a:solidFill>
          </a:ln>
        </p:spPr>
        <p:txBody>
          <a:bodyPr wrap="square" rtlCol="0">
            <a:spAutoFit/>
          </a:bodyPr>
          <a:lstStyle/>
          <a:p>
            <a:pPr algn="l"/>
            <a:endParaRPr lang="en-GB" sz="2400" dirty="0">
              <a:solidFill>
                <a:schemeClr val="accent5">
                  <a:lumMod val="50000"/>
                </a:schemeClr>
              </a:solidFill>
            </a:endParaRPr>
          </a:p>
        </p:txBody>
      </p:sp>
      <p:sp>
        <p:nvSpPr>
          <p:cNvPr id="69" name="TextBox 68">
            <a:extLst>
              <a:ext uri="{FF2B5EF4-FFF2-40B4-BE49-F238E27FC236}">
                <a16:creationId xmlns:a16="http://schemas.microsoft.com/office/drawing/2014/main" id="{CB93546E-459A-4379-8CC6-A1C643191FF0}"/>
              </a:ext>
            </a:extLst>
          </p:cNvPr>
          <p:cNvSpPr txBox="1"/>
          <p:nvPr/>
        </p:nvSpPr>
        <p:spPr>
          <a:xfrm>
            <a:off x="10180260" y="2702375"/>
            <a:ext cx="1556882" cy="989125"/>
          </a:xfrm>
          <a:prstGeom prst="rect">
            <a:avLst/>
          </a:prstGeom>
          <a:noFill/>
          <a:ln w="19050">
            <a:solidFill>
              <a:srgbClr val="115076"/>
            </a:solidFill>
          </a:ln>
        </p:spPr>
        <p:txBody>
          <a:bodyPr wrap="square" rtlCol="0">
            <a:spAutoFit/>
          </a:bodyPr>
          <a:lstStyle/>
          <a:p>
            <a:pPr algn="l"/>
            <a:endParaRPr lang="en-GB" sz="2400" dirty="0">
              <a:solidFill>
                <a:schemeClr val="accent5">
                  <a:lumMod val="50000"/>
                </a:schemeClr>
              </a:solidFill>
            </a:endParaRPr>
          </a:p>
        </p:txBody>
      </p:sp>
      <p:grpSp>
        <p:nvGrpSpPr>
          <p:cNvPr id="111" name="Group 110">
            <a:extLst>
              <a:ext uri="{FF2B5EF4-FFF2-40B4-BE49-F238E27FC236}">
                <a16:creationId xmlns:a16="http://schemas.microsoft.com/office/drawing/2014/main" id="{0D921F7D-C213-44F5-A032-ED59AF099549}"/>
              </a:ext>
            </a:extLst>
          </p:cNvPr>
          <p:cNvGrpSpPr/>
          <p:nvPr/>
        </p:nvGrpSpPr>
        <p:grpSpPr>
          <a:xfrm>
            <a:off x="8551813" y="3982798"/>
            <a:ext cx="643405" cy="927873"/>
            <a:chOff x="8551813" y="3982798"/>
            <a:chExt cx="643405" cy="927873"/>
          </a:xfrm>
        </p:grpSpPr>
        <p:pic>
          <p:nvPicPr>
            <p:cNvPr id="44" name="Picture 43">
              <a:hlinkClick r:id="" action="ppaction://noaction">
                <a:snd r:embed="rId23" name="5. ambitieux.wav"/>
              </a:hlinkClick>
              <a:extLst>
                <a:ext uri="{FF2B5EF4-FFF2-40B4-BE49-F238E27FC236}">
                  <a16:creationId xmlns:a16="http://schemas.microsoft.com/office/drawing/2014/main" id="{C379BC51-3258-445A-8022-D6AE205A094D}"/>
                </a:ext>
              </a:extLst>
            </p:cNvPr>
            <p:cNvPicPr>
              <a:picLocks noChangeAspect="1"/>
            </p:cNvPicPr>
            <p:nvPr/>
          </p:nvPicPr>
          <p:blipFill>
            <a:blip r:embed="rId24"/>
            <a:stretch>
              <a:fillRect/>
            </a:stretch>
          </p:blipFill>
          <p:spPr>
            <a:xfrm>
              <a:off x="8551813" y="3982798"/>
              <a:ext cx="643405" cy="927873"/>
            </a:xfrm>
            <a:prstGeom prst="rect">
              <a:avLst/>
            </a:prstGeom>
          </p:spPr>
        </p:pic>
        <p:pic>
          <p:nvPicPr>
            <p:cNvPr id="46" name="Picture 45">
              <a:extLst>
                <a:ext uri="{FF2B5EF4-FFF2-40B4-BE49-F238E27FC236}">
                  <a16:creationId xmlns:a16="http://schemas.microsoft.com/office/drawing/2014/main" id="{409706FD-FCFC-487B-BDEB-85A36ACC8770}"/>
                </a:ext>
              </a:extLst>
            </p:cNvPr>
            <p:cNvPicPr>
              <a:picLocks noChangeAspect="1"/>
            </p:cNvPicPr>
            <p:nvPr/>
          </p:nvPicPr>
          <p:blipFill>
            <a:blip r:embed="rId25">
              <a:extLst>
                <a:ext uri="{BEBA8EAE-BF5A-486C-A8C5-ECC9F3942E4B}">
                  <a14:imgProps xmlns:a14="http://schemas.microsoft.com/office/drawing/2010/main">
                    <a14:imgLayer r:embed="rId26">
                      <a14:imgEffect>
                        <a14:backgroundRemoval t="6273" b="96310" l="9524" r="89947">
                          <a14:foregroundMark x1="19577" y1="7380" x2="19577" y2="7380"/>
                          <a14:foregroundMark x1="16402" y1="91513" x2="16402" y2="91513"/>
                          <a14:foregroundMark x1="16402" y1="96310" x2="16402" y2="96310"/>
                          <a14:foregroundMark x1="89947" y1="11808" x2="89947" y2="11808"/>
                        </a14:backgroundRemoval>
                      </a14:imgEffect>
                    </a14:imgLayer>
                  </a14:imgProps>
                </a:ext>
              </a:extLst>
            </a:blip>
            <a:stretch>
              <a:fillRect/>
            </a:stretch>
          </p:blipFill>
          <p:spPr>
            <a:xfrm>
              <a:off x="8857297" y="4018882"/>
              <a:ext cx="99845" cy="121989"/>
            </a:xfrm>
            <a:prstGeom prst="rect">
              <a:avLst/>
            </a:prstGeom>
          </p:spPr>
        </p:pic>
        <p:cxnSp>
          <p:nvCxnSpPr>
            <p:cNvPr id="48" name="Straight Connector 47">
              <a:extLst>
                <a:ext uri="{FF2B5EF4-FFF2-40B4-BE49-F238E27FC236}">
                  <a16:creationId xmlns:a16="http://schemas.microsoft.com/office/drawing/2014/main" id="{4903425A-39DE-4984-B9C0-0658B3094BCD}"/>
                </a:ext>
              </a:extLst>
            </p:cNvPr>
            <p:cNvCxnSpPr>
              <a:cxnSpLocks/>
            </p:cNvCxnSpPr>
            <p:nvPr/>
          </p:nvCxnSpPr>
          <p:spPr>
            <a:xfrm flipV="1">
              <a:off x="8737919" y="4776824"/>
              <a:ext cx="135597" cy="13384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4C1EFF51-1023-4E47-8DBA-D387D3422C11}"/>
                </a:ext>
              </a:extLst>
            </p:cNvPr>
            <p:cNvCxnSpPr>
              <a:cxnSpLocks/>
            </p:cNvCxnSpPr>
            <p:nvPr/>
          </p:nvCxnSpPr>
          <p:spPr>
            <a:xfrm flipV="1">
              <a:off x="8869861" y="4594309"/>
              <a:ext cx="286266" cy="18598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5D8491C7-8312-4590-A375-DC01B02F57C8}"/>
                </a:ext>
              </a:extLst>
            </p:cNvPr>
            <p:cNvCxnSpPr>
              <a:cxnSpLocks/>
            </p:cNvCxnSpPr>
            <p:nvPr/>
          </p:nvCxnSpPr>
          <p:spPr>
            <a:xfrm>
              <a:off x="8865423" y="4575105"/>
              <a:ext cx="287381" cy="1920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A9F6029E-9CA1-4040-A30D-5885BDC31238}"/>
                </a:ext>
              </a:extLst>
            </p:cNvPr>
            <p:cNvCxnSpPr>
              <a:cxnSpLocks/>
            </p:cNvCxnSpPr>
            <p:nvPr/>
          </p:nvCxnSpPr>
          <p:spPr>
            <a:xfrm>
              <a:off x="8673901" y="4453387"/>
              <a:ext cx="199614" cy="1217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E4791540-5C41-4540-9A65-7A1E8ADF5224}"/>
                </a:ext>
              </a:extLst>
            </p:cNvPr>
            <p:cNvCxnSpPr>
              <a:cxnSpLocks/>
            </p:cNvCxnSpPr>
            <p:nvPr/>
          </p:nvCxnSpPr>
          <p:spPr>
            <a:xfrm flipV="1">
              <a:off x="8673901" y="4325316"/>
              <a:ext cx="197479" cy="12555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4083D69C-2367-47DB-86D2-8DF63CFE55F7}"/>
                </a:ext>
              </a:extLst>
            </p:cNvPr>
            <p:cNvCxnSpPr>
              <a:cxnSpLocks/>
            </p:cNvCxnSpPr>
            <p:nvPr/>
          </p:nvCxnSpPr>
          <p:spPr>
            <a:xfrm flipV="1">
              <a:off x="8865423" y="4211923"/>
              <a:ext cx="69137" cy="1159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D805B0BB-FD81-4C21-86F7-89793C69DB10}"/>
                </a:ext>
              </a:extLst>
            </p:cNvPr>
            <p:cNvCxnSpPr>
              <a:cxnSpLocks/>
            </p:cNvCxnSpPr>
            <p:nvPr/>
          </p:nvCxnSpPr>
          <p:spPr>
            <a:xfrm flipH="1" flipV="1">
              <a:off x="8869402" y="4129574"/>
              <a:ext cx="65157" cy="7983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034" name="Picture 10" descr="Man Icon Symbol Green Clip Art">
              <a:extLst>
                <a:ext uri="{FF2B5EF4-FFF2-40B4-BE49-F238E27FC236}">
                  <a16:creationId xmlns:a16="http://schemas.microsoft.com/office/drawing/2014/main" id="{F471DC2A-AA8F-4BD5-AC49-6141EC3BB852}"/>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8921678" y="4455617"/>
              <a:ext cx="184339" cy="41615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2" name="Group 111">
            <a:extLst>
              <a:ext uri="{FF2B5EF4-FFF2-40B4-BE49-F238E27FC236}">
                <a16:creationId xmlns:a16="http://schemas.microsoft.com/office/drawing/2014/main" id="{5257FB47-BF9D-4047-B190-DD47F317961C}"/>
              </a:ext>
            </a:extLst>
          </p:cNvPr>
          <p:cNvGrpSpPr/>
          <p:nvPr/>
        </p:nvGrpSpPr>
        <p:grpSpPr>
          <a:xfrm>
            <a:off x="9423488" y="3982798"/>
            <a:ext cx="643405" cy="927873"/>
            <a:chOff x="9423488" y="3982798"/>
            <a:chExt cx="643405" cy="927873"/>
          </a:xfrm>
        </p:grpSpPr>
        <p:pic>
          <p:nvPicPr>
            <p:cNvPr id="153" name="Picture 152">
              <a:hlinkClick r:id="" action="ppaction://noaction">
                <a:snd r:embed="rId28" name="5. ambitieuse.wav"/>
              </a:hlinkClick>
              <a:extLst>
                <a:ext uri="{FF2B5EF4-FFF2-40B4-BE49-F238E27FC236}">
                  <a16:creationId xmlns:a16="http://schemas.microsoft.com/office/drawing/2014/main" id="{5AD142C5-DE78-4330-926A-FEB0F9128915}"/>
                </a:ext>
              </a:extLst>
            </p:cNvPr>
            <p:cNvPicPr>
              <a:picLocks noChangeAspect="1"/>
            </p:cNvPicPr>
            <p:nvPr/>
          </p:nvPicPr>
          <p:blipFill>
            <a:blip r:embed="rId24"/>
            <a:stretch>
              <a:fillRect/>
            </a:stretch>
          </p:blipFill>
          <p:spPr>
            <a:xfrm>
              <a:off x="9423488" y="3982798"/>
              <a:ext cx="643405" cy="927873"/>
            </a:xfrm>
            <a:prstGeom prst="rect">
              <a:avLst/>
            </a:prstGeom>
          </p:spPr>
        </p:pic>
        <p:pic>
          <p:nvPicPr>
            <p:cNvPr id="154" name="Picture 153">
              <a:extLst>
                <a:ext uri="{FF2B5EF4-FFF2-40B4-BE49-F238E27FC236}">
                  <a16:creationId xmlns:a16="http://schemas.microsoft.com/office/drawing/2014/main" id="{E398FC8E-543E-49A3-B464-F3711147B16B}"/>
                </a:ext>
              </a:extLst>
            </p:cNvPr>
            <p:cNvPicPr>
              <a:picLocks noChangeAspect="1"/>
            </p:cNvPicPr>
            <p:nvPr/>
          </p:nvPicPr>
          <p:blipFill>
            <a:blip r:embed="rId25">
              <a:extLst>
                <a:ext uri="{BEBA8EAE-BF5A-486C-A8C5-ECC9F3942E4B}">
                  <a14:imgProps xmlns:a14="http://schemas.microsoft.com/office/drawing/2010/main">
                    <a14:imgLayer r:embed="rId26">
                      <a14:imgEffect>
                        <a14:backgroundRemoval t="6273" b="96310" l="9524" r="89947">
                          <a14:foregroundMark x1="19577" y1="7380" x2="19577" y2="7380"/>
                          <a14:foregroundMark x1="16402" y1="91513" x2="16402" y2="91513"/>
                          <a14:foregroundMark x1="16402" y1="96310" x2="16402" y2="96310"/>
                          <a14:foregroundMark x1="89947" y1="11808" x2="89947" y2="11808"/>
                        </a14:backgroundRemoval>
                      </a14:imgEffect>
                    </a14:imgLayer>
                  </a14:imgProps>
                </a:ext>
              </a:extLst>
            </a:blip>
            <a:stretch>
              <a:fillRect/>
            </a:stretch>
          </p:blipFill>
          <p:spPr>
            <a:xfrm>
              <a:off x="9728972" y="4018882"/>
              <a:ext cx="99845" cy="121989"/>
            </a:xfrm>
            <a:prstGeom prst="rect">
              <a:avLst/>
            </a:prstGeom>
          </p:spPr>
        </p:pic>
        <p:cxnSp>
          <p:nvCxnSpPr>
            <p:cNvPr id="156" name="Straight Connector 155">
              <a:extLst>
                <a:ext uri="{FF2B5EF4-FFF2-40B4-BE49-F238E27FC236}">
                  <a16:creationId xmlns:a16="http://schemas.microsoft.com/office/drawing/2014/main" id="{AE342428-CEF2-4F48-9160-0910F697FD1A}"/>
                </a:ext>
              </a:extLst>
            </p:cNvPr>
            <p:cNvCxnSpPr>
              <a:cxnSpLocks/>
            </p:cNvCxnSpPr>
            <p:nvPr/>
          </p:nvCxnSpPr>
          <p:spPr>
            <a:xfrm flipV="1">
              <a:off x="9741536" y="4594309"/>
              <a:ext cx="286266" cy="18598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E18AAC7A-1FA8-4466-9E85-8896B0DCDB5E}"/>
                </a:ext>
              </a:extLst>
            </p:cNvPr>
            <p:cNvCxnSpPr>
              <a:cxnSpLocks/>
            </p:cNvCxnSpPr>
            <p:nvPr/>
          </p:nvCxnSpPr>
          <p:spPr>
            <a:xfrm>
              <a:off x="9737098" y="4575105"/>
              <a:ext cx="287381" cy="1920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A990113A-C9BE-4BF6-88F7-EC87111601EA}"/>
                </a:ext>
              </a:extLst>
            </p:cNvPr>
            <p:cNvCxnSpPr>
              <a:cxnSpLocks/>
            </p:cNvCxnSpPr>
            <p:nvPr/>
          </p:nvCxnSpPr>
          <p:spPr>
            <a:xfrm>
              <a:off x="9545576" y="4453387"/>
              <a:ext cx="199614" cy="1217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9CEFA9AE-857F-4BEF-AD2A-3D9ED9D5E12F}"/>
                </a:ext>
              </a:extLst>
            </p:cNvPr>
            <p:cNvCxnSpPr>
              <a:cxnSpLocks/>
            </p:cNvCxnSpPr>
            <p:nvPr/>
          </p:nvCxnSpPr>
          <p:spPr>
            <a:xfrm flipV="1">
              <a:off x="9545576" y="4325316"/>
              <a:ext cx="197479" cy="12555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7559741B-91E1-448C-98AD-C6DD30BB61D4}"/>
                </a:ext>
              </a:extLst>
            </p:cNvPr>
            <p:cNvCxnSpPr>
              <a:cxnSpLocks/>
            </p:cNvCxnSpPr>
            <p:nvPr/>
          </p:nvCxnSpPr>
          <p:spPr>
            <a:xfrm flipV="1">
              <a:off x="9737098" y="4211923"/>
              <a:ext cx="69137" cy="1159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09B10FDC-E520-4C82-9944-24850997FD15}"/>
                </a:ext>
              </a:extLst>
            </p:cNvPr>
            <p:cNvCxnSpPr>
              <a:cxnSpLocks/>
            </p:cNvCxnSpPr>
            <p:nvPr/>
          </p:nvCxnSpPr>
          <p:spPr>
            <a:xfrm flipH="1" flipV="1">
              <a:off x="9741077" y="4129574"/>
              <a:ext cx="65157" cy="7983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040" name="Picture 16" descr="Girl Clip Art">
              <a:extLst>
                <a:ext uri="{FF2B5EF4-FFF2-40B4-BE49-F238E27FC236}">
                  <a16:creationId xmlns:a16="http://schemas.microsoft.com/office/drawing/2014/main" id="{1EA232A1-629A-496F-9E7C-D8ACCCCD8F6F}"/>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9807919" y="4446733"/>
              <a:ext cx="223559" cy="4456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5" name="Group 104">
            <a:extLst>
              <a:ext uri="{FF2B5EF4-FFF2-40B4-BE49-F238E27FC236}">
                <a16:creationId xmlns:a16="http://schemas.microsoft.com/office/drawing/2014/main" id="{8352248D-1C89-4CC9-A320-9E4F53DAEE90}"/>
              </a:ext>
            </a:extLst>
          </p:cNvPr>
          <p:cNvGrpSpPr/>
          <p:nvPr/>
        </p:nvGrpSpPr>
        <p:grpSpPr>
          <a:xfrm>
            <a:off x="4743249" y="2812006"/>
            <a:ext cx="1484647" cy="734420"/>
            <a:chOff x="4743249" y="2812006"/>
            <a:chExt cx="1484647" cy="734420"/>
          </a:xfrm>
        </p:grpSpPr>
        <p:pic>
          <p:nvPicPr>
            <p:cNvPr id="1028" name="Picture 4" descr="Aiga Symbol Signs 2 Clip Art">
              <a:hlinkClick r:id="" action="ppaction://noaction">
                <a:snd r:embed="rId30" name="5. travailleuse.wav"/>
              </a:hlinkClick>
              <a:extLst>
                <a:ext uri="{FF2B5EF4-FFF2-40B4-BE49-F238E27FC236}">
                  <a16:creationId xmlns:a16="http://schemas.microsoft.com/office/drawing/2014/main" id="{8409BAF4-E07A-4800-BA62-8053294BC924}"/>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5890063" y="2812006"/>
              <a:ext cx="337833" cy="734420"/>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hlinkClick r:id="" action="ppaction://noaction">
                <a:snd r:embed="rId30" name="5. travailleuse.wav"/>
              </a:hlinkClick>
              <a:extLst>
                <a:ext uri="{FF2B5EF4-FFF2-40B4-BE49-F238E27FC236}">
                  <a16:creationId xmlns:a16="http://schemas.microsoft.com/office/drawing/2014/main" id="{C2DB579D-A3E0-40C7-9F3F-BAFB3F69DDEF}"/>
                </a:ext>
              </a:extLst>
            </p:cNvPr>
            <p:cNvSpPr txBox="1"/>
            <p:nvPr/>
          </p:nvSpPr>
          <p:spPr>
            <a:xfrm>
              <a:off x="4743249" y="2825273"/>
              <a:ext cx="1157264" cy="707886"/>
            </a:xfrm>
            <a:prstGeom prst="rect">
              <a:avLst/>
            </a:prstGeom>
            <a:noFill/>
          </p:spPr>
          <p:txBody>
            <a:bodyPr wrap="square" rtlCol="0">
              <a:spAutoFit/>
            </a:bodyPr>
            <a:lstStyle/>
            <a:p>
              <a:pPr algn="ctr"/>
              <a:r>
                <a:rPr lang="en-GB" sz="2000" dirty="0">
                  <a:solidFill>
                    <a:schemeClr val="accent5">
                      <a:lumMod val="50000"/>
                    </a:schemeClr>
                  </a:solidFill>
                </a:rPr>
                <a:t>hard-working</a:t>
              </a:r>
            </a:p>
          </p:txBody>
        </p:sp>
      </p:grpSp>
      <p:grpSp>
        <p:nvGrpSpPr>
          <p:cNvPr id="106" name="Group 105">
            <a:extLst>
              <a:ext uri="{FF2B5EF4-FFF2-40B4-BE49-F238E27FC236}">
                <a16:creationId xmlns:a16="http://schemas.microsoft.com/office/drawing/2014/main" id="{60EDD1CF-1B77-4903-B757-08BFDFF1122A}"/>
              </a:ext>
            </a:extLst>
          </p:cNvPr>
          <p:cNvGrpSpPr/>
          <p:nvPr/>
        </p:nvGrpSpPr>
        <p:grpSpPr>
          <a:xfrm>
            <a:off x="6454791" y="2834683"/>
            <a:ext cx="1475246" cy="714059"/>
            <a:chOff x="6454791" y="2834683"/>
            <a:chExt cx="1475246" cy="714059"/>
          </a:xfrm>
        </p:grpSpPr>
        <p:pic>
          <p:nvPicPr>
            <p:cNvPr id="1030" name="Picture 6" descr="Aiga Symbol Signs 108 Clip Art">
              <a:hlinkClick r:id="" action="ppaction://noaction">
                <a:snd r:embed="rId32" name="5. travailleur.wav"/>
              </a:hlinkClick>
              <a:extLst>
                <a:ext uri="{FF2B5EF4-FFF2-40B4-BE49-F238E27FC236}">
                  <a16:creationId xmlns:a16="http://schemas.microsoft.com/office/drawing/2014/main" id="{B909EA6F-BBD6-483A-834C-A31FD0DB7BD5}"/>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7656656" y="2843707"/>
              <a:ext cx="273381" cy="705035"/>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77">
              <a:hlinkClick r:id="" action="ppaction://noaction">
                <a:snd r:embed="rId32" name="5. travailleur.wav"/>
              </a:hlinkClick>
              <a:extLst>
                <a:ext uri="{FF2B5EF4-FFF2-40B4-BE49-F238E27FC236}">
                  <a16:creationId xmlns:a16="http://schemas.microsoft.com/office/drawing/2014/main" id="{1A790B97-D892-4C1C-B742-183DDB2C1B10}"/>
                </a:ext>
              </a:extLst>
            </p:cNvPr>
            <p:cNvSpPr txBox="1"/>
            <p:nvPr/>
          </p:nvSpPr>
          <p:spPr>
            <a:xfrm>
              <a:off x="6454791" y="2834683"/>
              <a:ext cx="1157264" cy="707886"/>
            </a:xfrm>
            <a:prstGeom prst="rect">
              <a:avLst/>
            </a:prstGeom>
            <a:noFill/>
          </p:spPr>
          <p:txBody>
            <a:bodyPr wrap="square" rtlCol="0">
              <a:spAutoFit/>
            </a:bodyPr>
            <a:lstStyle/>
            <a:p>
              <a:pPr algn="ctr"/>
              <a:r>
                <a:rPr lang="en-GB" sz="2000" dirty="0">
                  <a:solidFill>
                    <a:schemeClr val="accent5">
                      <a:lumMod val="50000"/>
                    </a:schemeClr>
                  </a:solidFill>
                </a:rPr>
                <a:t>hard-working</a:t>
              </a:r>
            </a:p>
          </p:txBody>
        </p:sp>
      </p:grpSp>
      <p:grpSp>
        <p:nvGrpSpPr>
          <p:cNvPr id="107" name="Group 106">
            <a:extLst>
              <a:ext uri="{FF2B5EF4-FFF2-40B4-BE49-F238E27FC236}">
                <a16:creationId xmlns:a16="http://schemas.microsoft.com/office/drawing/2014/main" id="{11BB61B5-D70F-4F41-948A-CC113296902D}"/>
              </a:ext>
            </a:extLst>
          </p:cNvPr>
          <p:cNvGrpSpPr/>
          <p:nvPr/>
        </p:nvGrpSpPr>
        <p:grpSpPr>
          <a:xfrm>
            <a:off x="8551813" y="2840784"/>
            <a:ext cx="1425022" cy="734420"/>
            <a:chOff x="8551813" y="2840784"/>
            <a:chExt cx="1425022" cy="734420"/>
          </a:xfrm>
        </p:grpSpPr>
        <p:sp>
          <p:nvSpPr>
            <p:cNvPr id="79" name="TextBox 78">
              <a:hlinkClick r:id="" action="ppaction://noaction">
                <a:snd r:embed="rId34" name="5. prudente.wav"/>
              </a:hlinkClick>
              <a:extLst>
                <a:ext uri="{FF2B5EF4-FFF2-40B4-BE49-F238E27FC236}">
                  <a16:creationId xmlns:a16="http://schemas.microsoft.com/office/drawing/2014/main" id="{B478C510-1728-401D-9DEF-CBC60D553B6F}"/>
                </a:ext>
              </a:extLst>
            </p:cNvPr>
            <p:cNvSpPr txBox="1"/>
            <p:nvPr/>
          </p:nvSpPr>
          <p:spPr>
            <a:xfrm>
              <a:off x="8551813" y="2996882"/>
              <a:ext cx="1157264" cy="400110"/>
            </a:xfrm>
            <a:prstGeom prst="rect">
              <a:avLst/>
            </a:prstGeom>
            <a:noFill/>
          </p:spPr>
          <p:txBody>
            <a:bodyPr wrap="square" rtlCol="0">
              <a:spAutoFit/>
            </a:bodyPr>
            <a:lstStyle/>
            <a:p>
              <a:pPr algn="ctr"/>
              <a:r>
                <a:rPr lang="en-GB" sz="2000" dirty="0">
                  <a:solidFill>
                    <a:schemeClr val="accent5">
                      <a:lumMod val="50000"/>
                    </a:schemeClr>
                  </a:solidFill>
                </a:rPr>
                <a:t>careful</a:t>
              </a:r>
            </a:p>
          </p:txBody>
        </p:sp>
        <p:pic>
          <p:nvPicPr>
            <p:cNvPr id="81" name="Picture 4" descr="Aiga Symbol Signs 2 Clip Art">
              <a:hlinkClick r:id="" action="ppaction://noaction">
                <a:snd r:embed="rId34" name="5. prudente.wav"/>
              </a:hlinkClick>
              <a:extLst>
                <a:ext uri="{FF2B5EF4-FFF2-40B4-BE49-F238E27FC236}">
                  <a16:creationId xmlns:a16="http://schemas.microsoft.com/office/drawing/2014/main" id="{FDF723C2-5CA2-4DD8-9F58-C085F0F70C30}"/>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9639002" y="2840784"/>
              <a:ext cx="337833" cy="7344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9" name="Group 108">
            <a:extLst>
              <a:ext uri="{FF2B5EF4-FFF2-40B4-BE49-F238E27FC236}">
                <a16:creationId xmlns:a16="http://schemas.microsoft.com/office/drawing/2014/main" id="{531455FA-2941-4DC8-8A54-C9B2E45AF5E6}"/>
              </a:ext>
            </a:extLst>
          </p:cNvPr>
          <p:cNvGrpSpPr/>
          <p:nvPr/>
        </p:nvGrpSpPr>
        <p:grpSpPr>
          <a:xfrm>
            <a:off x="10213822" y="2823701"/>
            <a:ext cx="1413489" cy="705035"/>
            <a:chOff x="10213822" y="2823701"/>
            <a:chExt cx="1413489" cy="705035"/>
          </a:xfrm>
        </p:grpSpPr>
        <p:sp>
          <p:nvSpPr>
            <p:cNvPr id="80" name="TextBox 79">
              <a:hlinkClick r:id="" action="ppaction://noaction">
                <a:snd r:embed="rId35" name="5. prudent.wav"/>
              </a:hlinkClick>
              <a:extLst>
                <a:ext uri="{FF2B5EF4-FFF2-40B4-BE49-F238E27FC236}">
                  <a16:creationId xmlns:a16="http://schemas.microsoft.com/office/drawing/2014/main" id="{0C493B26-CAF2-4A75-B612-74791E475DF7}"/>
                </a:ext>
              </a:extLst>
            </p:cNvPr>
            <p:cNvSpPr txBox="1"/>
            <p:nvPr/>
          </p:nvSpPr>
          <p:spPr>
            <a:xfrm>
              <a:off x="10213822" y="2988571"/>
              <a:ext cx="1157264" cy="400110"/>
            </a:xfrm>
            <a:prstGeom prst="rect">
              <a:avLst/>
            </a:prstGeom>
            <a:noFill/>
          </p:spPr>
          <p:txBody>
            <a:bodyPr wrap="square" rtlCol="0">
              <a:spAutoFit/>
            </a:bodyPr>
            <a:lstStyle/>
            <a:p>
              <a:pPr algn="ctr"/>
              <a:r>
                <a:rPr lang="en-GB" sz="2000" dirty="0">
                  <a:solidFill>
                    <a:schemeClr val="accent5">
                      <a:lumMod val="50000"/>
                    </a:schemeClr>
                  </a:solidFill>
                </a:rPr>
                <a:t>careful</a:t>
              </a:r>
            </a:p>
          </p:txBody>
        </p:sp>
        <p:pic>
          <p:nvPicPr>
            <p:cNvPr id="82" name="Picture 6" descr="Aiga Symbol Signs 108 Clip Art">
              <a:hlinkClick r:id="" action="ppaction://noaction">
                <a:snd r:embed="rId35" name="5. prudent.wav"/>
              </a:hlinkClick>
              <a:extLst>
                <a:ext uri="{FF2B5EF4-FFF2-40B4-BE49-F238E27FC236}">
                  <a16:creationId xmlns:a16="http://schemas.microsoft.com/office/drawing/2014/main" id="{9362896A-C7F7-48DE-A590-5B4D3EDCB55C}"/>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11353930" y="2823701"/>
              <a:ext cx="273381" cy="705035"/>
            </a:xfrm>
            <a:prstGeom prst="rect">
              <a:avLst/>
            </a:prstGeom>
            <a:noFill/>
            <a:extLst>
              <a:ext uri="{909E8E84-426E-40DD-AFC4-6F175D3DCCD1}">
                <a14:hiddenFill xmlns:a14="http://schemas.microsoft.com/office/drawing/2010/main">
                  <a:solidFill>
                    <a:srgbClr val="FFFFFF"/>
                  </a:solidFill>
                </a14:hiddenFill>
              </a:ext>
            </a:extLst>
          </p:spPr>
        </p:pic>
      </p:grpSp>
      <p:sp>
        <p:nvSpPr>
          <p:cNvPr id="68" name="TextBox 67">
            <a:hlinkClick r:id="" action="ppaction://noaction">
              <a:snd r:embed="rId34" name="5. prudente.wav"/>
            </a:hlinkClick>
            <a:extLst>
              <a:ext uri="{FF2B5EF4-FFF2-40B4-BE49-F238E27FC236}">
                <a16:creationId xmlns:a16="http://schemas.microsoft.com/office/drawing/2014/main" id="{EA0EE956-150E-49FD-B9DD-E74365C1D034}"/>
              </a:ext>
            </a:extLst>
          </p:cNvPr>
          <p:cNvSpPr txBox="1"/>
          <p:nvPr/>
        </p:nvSpPr>
        <p:spPr>
          <a:xfrm>
            <a:off x="8544616" y="2698971"/>
            <a:ext cx="1556882" cy="989125"/>
          </a:xfrm>
          <a:prstGeom prst="rect">
            <a:avLst/>
          </a:prstGeom>
          <a:noFill/>
          <a:ln w="19050">
            <a:solidFill>
              <a:srgbClr val="115076"/>
            </a:solidFill>
          </a:ln>
        </p:spPr>
        <p:txBody>
          <a:bodyPr wrap="square" rtlCol="0">
            <a:spAutoFit/>
          </a:bodyPr>
          <a:lstStyle/>
          <a:p>
            <a:pPr algn="l"/>
            <a:endParaRPr lang="en-GB" sz="2400" dirty="0">
              <a:solidFill>
                <a:schemeClr val="accent5">
                  <a:lumMod val="50000"/>
                </a:schemeClr>
              </a:solidFill>
            </a:endParaRPr>
          </a:p>
        </p:txBody>
      </p:sp>
      <p:pic>
        <p:nvPicPr>
          <p:cNvPr id="1026" name="Picture 2">
            <a:extLst>
              <a:ext uri="{FF2B5EF4-FFF2-40B4-BE49-F238E27FC236}">
                <a16:creationId xmlns:a16="http://schemas.microsoft.com/office/drawing/2014/main" id="{F036CDC3-4084-497B-A238-A92797E4A267}"/>
              </a:ext>
            </a:extLst>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p:blipFill>
        <p:spPr bwMode="auto">
          <a:xfrm>
            <a:off x="11112342" y="3977696"/>
            <a:ext cx="696799" cy="8721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Office, Woman, Business, Notepad, Girl">
            <a:extLst>
              <a:ext uri="{FF2B5EF4-FFF2-40B4-BE49-F238E27FC236}">
                <a16:creationId xmlns:a16="http://schemas.microsoft.com/office/drawing/2014/main" id="{94CB23D1-2CFA-4B97-BC6B-DE13F0AAAEEB}"/>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10352143" y="3983591"/>
            <a:ext cx="475520" cy="951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13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2" grpId="0"/>
      <p:bldP spid="94" grpId="0"/>
      <p:bldP spid="96" grpId="0"/>
      <p:bldP spid="97" grpId="0"/>
      <p:bldP spid="99"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E11188-B433-5A4A-A669-78C0EE9B8445}"/>
              </a:ext>
            </a:extLst>
          </p:cNvPr>
          <p:cNvSpPr txBox="1"/>
          <p:nvPr/>
        </p:nvSpPr>
        <p:spPr>
          <a:xfrm>
            <a:off x="247050" y="1498830"/>
            <a:ext cx="5334657" cy="1938992"/>
          </a:xfrm>
          <a:prstGeom prst="rect">
            <a:avLst/>
          </a:prstGeom>
          <a:noFill/>
        </p:spPr>
        <p:txBody>
          <a:bodyPr wrap="square" rtlCol="0">
            <a:spAutoFit/>
          </a:bodyPr>
          <a:lstStyle/>
          <a:p>
            <a:pPr lvl="0">
              <a:defRPr/>
            </a:pPr>
            <a:r>
              <a:rPr lang="en-GB" sz="2400" dirty="0" err="1">
                <a:solidFill>
                  <a:srgbClr val="5B9BD5">
                    <a:lumMod val="50000"/>
                  </a:srgbClr>
                </a:solidFill>
                <a:latin typeface="Century Gothic" panose="020B0502020202020204" pitchFamily="34" charset="0"/>
              </a:rPr>
              <a:t>Travaille</a:t>
            </a:r>
            <a:r>
              <a:rPr lang="en-GB" sz="2400" dirty="0">
                <a:solidFill>
                  <a:srgbClr val="5B9BD5">
                    <a:lumMod val="50000"/>
                  </a:srgbClr>
                </a:solidFill>
                <a:latin typeface="Century Gothic" panose="020B0502020202020204" pitchFamily="34" charset="0"/>
              </a:rPr>
              <a:t> avec un(e) </a:t>
            </a:r>
            <a:r>
              <a:rPr lang="en-GB" sz="2400" dirty="0" err="1">
                <a:solidFill>
                  <a:srgbClr val="5B9BD5">
                    <a:lumMod val="50000"/>
                  </a:srgbClr>
                </a:solidFill>
                <a:latin typeface="Century Gothic" panose="020B0502020202020204" pitchFamily="34" charset="0"/>
              </a:rPr>
              <a:t>partenaire</a:t>
            </a:r>
            <a:r>
              <a:rPr lang="en-GB" sz="2400" dirty="0">
                <a:solidFill>
                  <a:srgbClr val="5B9BD5">
                    <a:lumMod val="50000"/>
                  </a:srgbClr>
                </a:solidFill>
                <a:latin typeface="Century Gothic" panose="020B0502020202020204" pitchFamily="34" charset="0"/>
              </a:rPr>
              <a:t>.</a:t>
            </a:r>
          </a:p>
          <a:p>
            <a:pPr lvl="0">
              <a:defRPr/>
            </a:pPr>
            <a:endParaRPr lang="en-GB" sz="2400" dirty="0">
              <a:solidFill>
                <a:srgbClr val="5B9BD5">
                  <a:lumMod val="50000"/>
                </a:srgbClr>
              </a:solidFill>
              <a:latin typeface="Century Gothic" panose="020B0502020202020204" pitchFamily="34" charset="0"/>
            </a:endParaRPr>
          </a:p>
          <a:p>
            <a:pPr lvl="0">
              <a:defRPr/>
            </a:pPr>
            <a:r>
              <a:rPr lang="en-GB" sz="2400" dirty="0" err="1">
                <a:solidFill>
                  <a:srgbClr val="5B9BD5">
                    <a:lumMod val="50000"/>
                  </a:srgbClr>
                </a:solidFill>
                <a:latin typeface="Century Gothic" panose="020B0502020202020204" pitchFamily="34" charset="0"/>
              </a:rPr>
              <a:t>Écoute</a:t>
            </a:r>
            <a:r>
              <a:rPr lang="en-GB" sz="2400" dirty="0">
                <a:solidFill>
                  <a:srgbClr val="5B9BD5">
                    <a:lumMod val="50000"/>
                  </a:srgbClr>
                </a:solidFill>
                <a:latin typeface="Century Gothic" panose="020B0502020202020204" pitchFamily="34" charset="0"/>
              </a:rPr>
              <a:t> et </a:t>
            </a:r>
            <a:r>
              <a:rPr lang="en-GB" sz="2400" dirty="0" err="1">
                <a:solidFill>
                  <a:srgbClr val="5B9BD5">
                    <a:lumMod val="50000"/>
                  </a:srgbClr>
                </a:solidFill>
                <a:latin typeface="Century Gothic" panose="020B0502020202020204" pitchFamily="34" charset="0"/>
              </a:rPr>
              <a:t>parle</a:t>
            </a:r>
            <a:r>
              <a:rPr lang="en-GB" sz="2400" dirty="0">
                <a:solidFill>
                  <a:srgbClr val="5B9BD5">
                    <a:lumMod val="50000"/>
                  </a:srgbClr>
                </a:solidFill>
                <a:latin typeface="Century Gothic" panose="020B0502020202020204" pitchFamily="34" charset="0"/>
              </a:rPr>
              <a:t>.</a:t>
            </a:r>
          </a:p>
          <a:p>
            <a:pPr lvl="0">
              <a:defRPr/>
            </a:pPr>
            <a:endParaRPr lang="en-GB" sz="2400" dirty="0">
              <a:solidFill>
                <a:srgbClr val="5B9BD5">
                  <a:lumMod val="50000"/>
                </a:srgbClr>
              </a:solidFill>
              <a:latin typeface="Century Gothic" panose="020B0502020202020204" pitchFamily="34" charset="0"/>
            </a:endParaRPr>
          </a:p>
          <a:p>
            <a:pPr lvl="0">
              <a:defRPr/>
            </a:pPr>
            <a:r>
              <a:rPr lang="en-GB" sz="2400" dirty="0" err="1">
                <a:solidFill>
                  <a:srgbClr val="5B9BD5">
                    <a:lumMod val="50000"/>
                  </a:srgbClr>
                </a:solidFill>
                <a:latin typeface="Century Gothic" panose="020B0502020202020204" pitchFamily="34" charset="0"/>
              </a:rPr>
              <a:t>C’est</a:t>
            </a:r>
            <a:r>
              <a:rPr lang="en-GB" sz="2400" dirty="0">
                <a:solidFill>
                  <a:srgbClr val="5B9BD5">
                    <a:lumMod val="50000"/>
                  </a:srgbClr>
                </a:solidFill>
                <a:latin typeface="Century Gothic" panose="020B0502020202020204" pitchFamily="34" charset="0"/>
              </a:rPr>
              <a:t> quelle </a:t>
            </a:r>
            <a:r>
              <a:rPr lang="en-GB" sz="2400" dirty="0" err="1">
                <a:solidFill>
                  <a:srgbClr val="5B9BD5">
                    <a:lumMod val="50000"/>
                  </a:srgbClr>
                </a:solidFill>
                <a:latin typeface="Century Gothic" panose="020B0502020202020204" pitchFamily="34" charset="0"/>
              </a:rPr>
              <a:t>lettre</a:t>
            </a:r>
            <a:r>
              <a:rPr lang="en-GB" sz="2400" dirty="0">
                <a:solidFill>
                  <a:srgbClr val="5B9BD5">
                    <a:lumMod val="50000"/>
                  </a:srgbClr>
                </a:solidFill>
                <a:latin typeface="Century Gothic" panose="020B0502020202020204" pitchFamily="34" charset="0"/>
              </a:rPr>
              <a:t>?</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à </a:t>
            </a:r>
            <a:r>
              <a:rPr lang="en-GB" sz="3600" b="1" dirty="0" err="1">
                <a:solidFill>
                  <a:schemeClr val="bg1"/>
                </a:solidFill>
              </a:rPr>
              <a:t>vous</a:t>
            </a:r>
            <a:r>
              <a:rPr lang="en-GB" sz="3600" b="1" dirty="0">
                <a:solidFill>
                  <a:schemeClr val="bg1"/>
                </a:solidFill>
              </a:rPr>
              <a:t> !</a:t>
            </a:r>
          </a:p>
        </p:txBody>
      </p:sp>
      <p:sp>
        <p:nvSpPr>
          <p:cNvPr id="3" name="Rounded Rectangle 46">
            <a:extLst>
              <a:ext uri="{FF2B5EF4-FFF2-40B4-BE49-F238E27FC236}">
                <a16:creationId xmlns:a16="http://schemas.microsoft.com/office/drawing/2014/main" id="{7D280293-3E0E-4651-A8DE-1F92234A9308}"/>
              </a:ext>
            </a:extLst>
          </p:cNvPr>
          <p:cNvSpPr/>
          <p:nvPr/>
        </p:nvSpPr>
        <p:spPr>
          <a:xfrm>
            <a:off x="9737385" y="249869"/>
            <a:ext cx="217253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écouter / 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7" name="TextBox 226">
            <a:extLst>
              <a:ext uri="{FF2B5EF4-FFF2-40B4-BE49-F238E27FC236}">
                <a16:creationId xmlns:a16="http://schemas.microsoft.com/office/drawing/2014/main" id="{90E9A3B4-1AEA-40ED-8DBB-7C78D1850D92}"/>
              </a:ext>
            </a:extLst>
          </p:cNvPr>
          <p:cNvSpPr txBox="1"/>
          <p:nvPr/>
        </p:nvSpPr>
        <p:spPr>
          <a:xfrm>
            <a:off x="7248539" y="730492"/>
            <a:ext cx="2065106" cy="430887"/>
          </a:xfrm>
          <a:prstGeom prst="rect">
            <a:avLst/>
          </a:prstGeom>
          <a:noFill/>
          <a:ln w="19050">
            <a:solidFill>
              <a:schemeClr val="accent1">
                <a:lumMod val="50000"/>
              </a:schemeClr>
            </a:solidFill>
          </a:ln>
        </p:spPr>
        <p:txBody>
          <a:bodyPr wrap="square" rtlCol="0">
            <a:spAutoFit/>
          </a:bodyPr>
          <a:lstStyle/>
          <a:p>
            <a:pPr algn="ctr"/>
            <a:r>
              <a:rPr lang="en-GB" sz="2200" b="1" dirty="0" err="1">
                <a:solidFill>
                  <a:schemeClr val="accent1">
                    <a:lumMod val="50000"/>
                  </a:schemeClr>
                </a:solidFill>
              </a:rPr>
              <a:t>C’est</a:t>
            </a:r>
            <a:r>
              <a:rPr lang="en-GB" sz="2200" b="1" dirty="0">
                <a:solidFill>
                  <a:schemeClr val="accent1">
                    <a:lumMod val="50000"/>
                  </a:schemeClr>
                </a:solidFill>
              </a:rPr>
              <a:t> qui ?</a:t>
            </a:r>
          </a:p>
        </p:txBody>
      </p:sp>
      <p:cxnSp>
        <p:nvCxnSpPr>
          <p:cNvPr id="228" name="Straight Connector 227">
            <a:extLst>
              <a:ext uri="{FF2B5EF4-FFF2-40B4-BE49-F238E27FC236}">
                <a16:creationId xmlns:a16="http://schemas.microsoft.com/office/drawing/2014/main" id="{3BA56B93-AF2F-4C27-B949-9A1CDE79D515}"/>
              </a:ext>
            </a:extLst>
          </p:cNvPr>
          <p:cNvCxnSpPr>
            <a:cxnSpLocks/>
            <a:stCxn id="227" idx="2"/>
          </p:cNvCxnSpPr>
          <p:nvPr/>
        </p:nvCxnSpPr>
        <p:spPr>
          <a:xfrm>
            <a:off x="8281092" y="1161379"/>
            <a:ext cx="0" cy="236967"/>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06D0E430-E740-4142-9B17-044A4E13BB9B}"/>
              </a:ext>
            </a:extLst>
          </p:cNvPr>
          <p:cNvCxnSpPr>
            <a:cxnSpLocks/>
          </p:cNvCxnSpPr>
          <p:nvPr/>
        </p:nvCxnSpPr>
        <p:spPr>
          <a:xfrm>
            <a:off x="10134939" y="2437115"/>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4B42A639-F062-473A-90E9-A45829277F41}"/>
              </a:ext>
            </a:extLst>
          </p:cNvPr>
          <p:cNvCxnSpPr>
            <a:cxnSpLocks/>
          </p:cNvCxnSpPr>
          <p:nvPr/>
        </p:nvCxnSpPr>
        <p:spPr>
          <a:xfrm>
            <a:off x="8281092" y="1192157"/>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231" name="Rectangle 230">
            <a:extLst>
              <a:ext uri="{FF2B5EF4-FFF2-40B4-BE49-F238E27FC236}">
                <a16:creationId xmlns:a16="http://schemas.microsoft.com/office/drawing/2014/main" id="{C98F5FB5-AAE7-4606-B7AA-BA00C6B509FE}"/>
              </a:ext>
            </a:extLst>
          </p:cNvPr>
          <p:cNvSpPr/>
          <p:nvPr/>
        </p:nvSpPr>
        <p:spPr>
          <a:xfrm>
            <a:off x="6378032" y="1398978"/>
            <a:ext cx="3756895" cy="139664"/>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2" name="Rectangle 231">
            <a:extLst>
              <a:ext uri="{FF2B5EF4-FFF2-40B4-BE49-F238E27FC236}">
                <a16:creationId xmlns:a16="http://schemas.microsoft.com/office/drawing/2014/main" id="{C1EBB090-1D4C-46F3-A252-0943FBD664A7}"/>
              </a:ext>
            </a:extLst>
          </p:cNvPr>
          <p:cNvSpPr/>
          <p:nvPr/>
        </p:nvSpPr>
        <p:spPr>
          <a:xfrm>
            <a:off x="6363743" y="1456229"/>
            <a:ext cx="3788999" cy="101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3" name="Rectangle 232">
            <a:extLst>
              <a:ext uri="{FF2B5EF4-FFF2-40B4-BE49-F238E27FC236}">
                <a16:creationId xmlns:a16="http://schemas.microsoft.com/office/drawing/2014/main" id="{152A4B11-65DB-4CAC-AD93-93C712DD2297}"/>
              </a:ext>
            </a:extLst>
          </p:cNvPr>
          <p:cNvSpPr/>
          <p:nvPr/>
        </p:nvSpPr>
        <p:spPr>
          <a:xfrm>
            <a:off x="9290698" y="2640537"/>
            <a:ext cx="1667733" cy="139664"/>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4" name="Rectangle 233">
            <a:extLst>
              <a:ext uri="{FF2B5EF4-FFF2-40B4-BE49-F238E27FC236}">
                <a16:creationId xmlns:a16="http://schemas.microsoft.com/office/drawing/2014/main" id="{19C4E935-D59C-4458-AC2A-4034576AE54F}"/>
              </a:ext>
            </a:extLst>
          </p:cNvPr>
          <p:cNvSpPr/>
          <p:nvPr/>
        </p:nvSpPr>
        <p:spPr>
          <a:xfrm>
            <a:off x="9284355" y="2697788"/>
            <a:ext cx="1681984" cy="101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5" name="Straight Connector 234">
            <a:extLst>
              <a:ext uri="{FF2B5EF4-FFF2-40B4-BE49-F238E27FC236}">
                <a16:creationId xmlns:a16="http://schemas.microsoft.com/office/drawing/2014/main" id="{624131AD-BBEC-4FF5-AA01-DD3EEEF831B0}"/>
              </a:ext>
            </a:extLst>
          </p:cNvPr>
          <p:cNvCxnSpPr>
            <a:cxnSpLocks/>
          </p:cNvCxnSpPr>
          <p:nvPr/>
        </p:nvCxnSpPr>
        <p:spPr>
          <a:xfrm>
            <a:off x="6392601" y="2437115"/>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236" name="Rectangle 235">
            <a:extLst>
              <a:ext uri="{FF2B5EF4-FFF2-40B4-BE49-F238E27FC236}">
                <a16:creationId xmlns:a16="http://schemas.microsoft.com/office/drawing/2014/main" id="{E23DBB76-53A9-4CE0-8D48-B161221B4FB6}"/>
              </a:ext>
            </a:extLst>
          </p:cNvPr>
          <p:cNvSpPr/>
          <p:nvPr/>
        </p:nvSpPr>
        <p:spPr>
          <a:xfrm>
            <a:off x="5548360" y="2640537"/>
            <a:ext cx="1667733" cy="139664"/>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7" name="Rectangle 236">
            <a:extLst>
              <a:ext uri="{FF2B5EF4-FFF2-40B4-BE49-F238E27FC236}">
                <a16:creationId xmlns:a16="http://schemas.microsoft.com/office/drawing/2014/main" id="{E1C00238-4DF3-42C0-B242-21351176BB04}"/>
              </a:ext>
            </a:extLst>
          </p:cNvPr>
          <p:cNvSpPr/>
          <p:nvPr/>
        </p:nvSpPr>
        <p:spPr>
          <a:xfrm>
            <a:off x="5542017" y="2697788"/>
            <a:ext cx="1681984" cy="101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38" name="Straight Connector 237">
            <a:extLst>
              <a:ext uri="{FF2B5EF4-FFF2-40B4-BE49-F238E27FC236}">
                <a16:creationId xmlns:a16="http://schemas.microsoft.com/office/drawing/2014/main" id="{5EC28328-30A6-4F8F-BACE-86AD6ABBA9DC}"/>
              </a:ext>
            </a:extLst>
          </p:cNvPr>
          <p:cNvCxnSpPr>
            <a:cxnSpLocks/>
          </p:cNvCxnSpPr>
          <p:nvPr/>
        </p:nvCxnSpPr>
        <p:spPr>
          <a:xfrm>
            <a:off x="5552452" y="3675082"/>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239" name="Rectangle 238">
            <a:extLst>
              <a:ext uri="{FF2B5EF4-FFF2-40B4-BE49-F238E27FC236}">
                <a16:creationId xmlns:a16="http://schemas.microsoft.com/office/drawing/2014/main" id="{499C58ED-058F-4744-AEB1-888F16F95CAC}"/>
              </a:ext>
            </a:extLst>
          </p:cNvPr>
          <p:cNvSpPr/>
          <p:nvPr/>
        </p:nvSpPr>
        <p:spPr>
          <a:xfrm>
            <a:off x="5113784" y="3881271"/>
            <a:ext cx="864155" cy="139664"/>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0" name="Rectangle 239">
            <a:extLst>
              <a:ext uri="{FF2B5EF4-FFF2-40B4-BE49-F238E27FC236}">
                <a16:creationId xmlns:a16="http://schemas.microsoft.com/office/drawing/2014/main" id="{2ECE3A97-70A1-4C67-BBF5-52E3E9D8B284}"/>
              </a:ext>
            </a:extLst>
          </p:cNvPr>
          <p:cNvSpPr/>
          <p:nvPr/>
        </p:nvSpPr>
        <p:spPr>
          <a:xfrm>
            <a:off x="5110497" y="3938522"/>
            <a:ext cx="871540" cy="101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1" name="TextBox 240">
            <a:extLst>
              <a:ext uri="{FF2B5EF4-FFF2-40B4-BE49-F238E27FC236}">
                <a16:creationId xmlns:a16="http://schemas.microsoft.com/office/drawing/2014/main" id="{CB75B9E6-AC19-49EF-84DA-0C8BF43DE450}"/>
              </a:ext>
            </a:extLst>
          </p:cNvPr>
          <p:cNvSpPr txBox="1"/>
          <p:nvPr/>
        </p:nvSpPr>
        <p:spPr>
          <a:xfrm>
            <a:off x="5596852" y="3935753"/>
            <a:ext cx="766891" cy="989126"/>
          </a:xfrm>
          <a:prstGeom prst="rect">
            <a:avLst/>
          </a:prstGeom>
          <a:noFill/>
          <a:ln w="19050">
            <a:solidFill>
              <a:srgbClr val="115076"/>
            </a:solidFill>
          </a:ln>
        </p:spPr>
        <p:txBody>
          <a:bodyPr wrap="square" rtlCol="0">
            <a:spAutoFit/>
          </a:bodyPr>
          <a:lstStyle/>
          <a:p>
            <a:pPr algn="l"/>
            <a:endParaRPr lang="en-GB" sz="2400" dirty="0">
              <a:solidFill>
                <a:schemeClr val="accent5">
                  <a:lumMod val="50000"/>
                </a:schemeClr>
              </a:solidFill>
            </a:endParaRPr>
          </a:p>
        </p:txBody>
      </p:sp>
      <p:cxnSp>
        <p:nvCxnSpPr>
          <p:cNvPr id="242" name="Straight Connector 241">
            <a:extLst>
              <a:ext uri="{FF2B5EF4-FFF2-40B4-BE49-F238E27FC236}">
                <a16:creationId xmlns:a16="http://schemas.microsoft.com/office/drawing/2014/main" id="{8E3FFE95-EF62-47CE-9E1A-54262C4FF08B}"/>
              </a:ext>
            </a:extLst>
          </p:cNvPr>
          <p:cNvCxnSpPr>
            <a:cxnSpLocks/>
          </p:cNvCxnSpPr>
          <p:nvPr/>
        </p:nvCxnSpPr>
        <p:spPr>
          <a:xfrm>
            <a:off x="7295260" y="3684384"/>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243" name="Rectangle 242">
            <a:extLst>
              <a:ext uri="{FF2B5EF4-FFF2-40B4-BE49-F238E27FC236}">
                <a16:creationId xmlns:a16="http://schemas.microsoft.com/office/drawing/2014/main" id="{397176BF-8371-4C48-B770-854229208566}"/>
              </a:ext>
            </a:extLst>
          </p:cNvPr>
          <p:cNvSpPr/>
          <p:nvPr/>
        </p:nvSpPr>
        <p:spPr>
          <a:xfrm>
            <a:off x="6856592" y="3890573"/>
            <a:ext cx="864155" cy="139664"/>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4" name="Rectangle 243">
            <a:extLst>
              <a:ext uri="{FF2B5EF4-FFF2-40B4-BE49-F238E27FC236}">
                <a16:creationId xmlns:a16="http://schemas.microsoft.com/office/drawing/2014/main" id="{0692C918-B855-4760-9D27-B693236D8956}"/>
              </a:ext>
            </a:extLst>
          </p:cNvPr>
          <p:cNvSpPr/>
          <p:nvPr/>
        </p:nvSpPr>
        <p:spPr>
          <a:xfrm>
            <a:off x="6832026" y="3960410"/>
            <a:ext cx="939019" cy="1883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45" name="Straight Connector 244">
            <a:extLst>
              <a:ext uri="{FF2B5EF4-FFF2-40B4-BE49-F238E27FC236}">
                <a16:creationId xmlns:a16="http://schemas.microsoft.com/office/drawing/2014/main" id="{78D985F3-6566-4747-BC3F-B114D2A12C7E}"/>
              </a:ext>
            </a:extLst>
          </p:cNvPr>
          <p:cNvCxnSpPr>
            <a:cxnSpLocks/>
          </p:cNvCxnSpPr>
          <p:nvPr/>
        </p:nvCxnSpPr>
        <p:spPr>
          <a:xfrm>
            <a:off x="9314056" y="3691502"/>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246" name="Rectangle 245">
            <a:extLst>
              <a:ext uri="{FF2B5EF4-FFF2-40B4-BE49-F238E27FC236}">
                <a16:creationId xmlns:a16="http://schemas.microsoft.com/office/drawing/2014/main" id="{842D2AAF-F09D-4C2F-9180-B269CEFB8253}"/>
              </a:ext>
            </a:extLst>
          </p:cNvPr>
          <p:cNvSpPr/>
          <p:nvPr/>
        </p:nvSpPr>
        <p:spPr>
          <a:xfrm>
            <a:off x="8875388" y="3897691"/>
            <a:ext cx="864155" cy="139664"/>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7" name="Rectangle 246">
            <a:extLst>
              <a:ext uri="{FF2B5EF4-FFF2-40B4-BE49-F238E27FC236}">
                <a16:creationId xmlns:a16="http://schemas.microsoft.com/office/drawing/2014/main" id="{C12A95F7-61C6-41B9-8B38-EDE2D315D0C2}"/>
              </a:ext>
            </a:extLst>
          </p:cNvPr>
          <p:cNvSpPr/>
          <p:nvPr/>
        </p:nvSpPr>
        <p:spPr>
          <a:xfrm>
            <a:off x="8872100" y="3947830"/>
            <a:ext cx="931889" cy="1085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8" name="TextBox 247">
            <a:extLst>
              <a:ext uri="{FF2B5EF4-FFF2-40B4-BE49-F238E27FC236}">
                <a16:creationId xmlns:a16="http://schemas.microsoft.com/office/drawing/2014/main" id="{3A579FF3-BC37-4734-8F73-AD01C7396018}"/>
              </a:ext>
            </a:extLst>
          </p:cNvPr>
          <p:cNvSpPr txBox="1"/>
          <p:nvPr/>
        </p:nvSpPr>
        <p:spPr>
          <a:xfrm>
            <a:off x="9345786" y="3952173"/>
            <a:ext cx="766891" cy="989126"/>
          </a:xfrm>
          <a:prstGeom prst="rect">
            <a:avLst/>
          </a:prstGeom>
          <a:noFill/>
          <a:ln w="19050">
            <a:solidFill>
              <a:srgbClr val="115076"/>
            </a:solidFill>
          </a:ln>
        </p:spPr>
        <p:txBody>
          <a:bodyPr wrap="square" rtlCol="0">
            <a:spAutoFit/>
          </a:bodyPr>
          <a:lstStyle/>
          <a:p>
            <a:pPr algn="l"/>
            <a:endParaRPr lang="en-GB" sz="2400" dirty="0">
              <a:solidFill>
                <a:schemeClr val="accent5">
                  <a:lumMod val="50000"/>
                </a:schemeClr>
              </a:solidFill>
            </a:endParaRPr>
          </a:p>
        </p:txBody>
      </p:sp>
      <p:sp>
        <p:nvSpPr>
          <p:cNvPr id="249" name="TextBox 248">
            <a:extLst>
              <a:ext uri="{FF2B5EF4-FFF2-40B4-BE49-F238E27FC236}">
                <a16:creationId xmlns:a16="http://schemas.microsoft.com/office/drawing/2014/main" id="{380B326C-7CB0-4DE8-805D-16423AE4A2AF}"/>
              </a:ext>
            </a:extLst>
          </p:cNvPr>
          <p:cNvSpPr txBox="1"/>
          <p:nvPr/>
        </p:nvSpPr>
        <p:spPr>
          <a:xfrm>
            <a:off x="8501515" y="3952174"/>
            <a:ext cx="766891" cy="989125"/>
          </a:xfrm>
          <a:prstGeom prst="rect">
            <a:avLst/>
          </a:prstGeom>
          <a:noFill/>
          <a:ln w="19050">
            <a:solidFill>
              <a:srgbClr val="115076"/>
            </a:solidFill>
          </a:ln>
        </p:spPr>
        <p:txBody>
          <a:bodyPr wrap="square" rtlCol="0">
            <a:spAutoFit/>
          </a:bodyPr>
          <a:lstStyle/>
          <a:p>
            <a:pPr algn="l"/>
            <a:endParaRPr lang="en-GB" sz="2400" dirty="0">
              <a:solidFill>
                <a:schemeClr val="accent5">
                  <a:lumMod val="50000"/>
                </a:schemeClr>
              </a:solidFill>
            </a:endParaRPr>
          </a:p>
        </p:txBody>
      </p:sp>
      <p:cxnSp>
        <p:nvCxnSpPr>
          <p:cNvPr id="250" name="Straight Connector 249">
            <a:extLst>
              <a:ext uri="{FF2B5EF4-FFF2-40B4-BE49-F238E27FC236}">
                <a16:creationId xmlns:a16="http://schemas.microsoft.com/office/drawing/2014/main" id="{F91B9E5D-D87F-4662-96C9-E0E8A97CA60D}"/>
              </a:ext>
            </a:extLst>
          </p:cNvPr>
          <p:cNvCxnSpPr>
            <a:cxnSpLocks/>
          </p:cNvCxnSpPr>
          <p:nvPr/>
        </p:nvCxnSpPr>
        <p:spPr>
          <a:xfrm>
            <a:off x="11025059" y="3691502"/>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253" name="TextBox 252">
            <a:extLst>
              <a:ext uri="{FF2B5EF4-FFF2-40B4-BE49-F238E27FC236}">
                <a16:creationId xmlns:a16="http://schemas.microsoft.com/office/drawing/2014/main" id="{00C9E78F-67BC-4BAB-88D9-E6CBC7D72CD8}"/>
              </a:ext>
            </a:extLst>
          </p:cNvPr>
          <p:cNvSpPr txBox="1"/>
          <p:nvPr/>
        </p:nvSpPr>
        <p:spPr>
          <a:xfrm>
            <a:off x="4912038" y="5122656"/>
            <a:ext cx="422635" cy="461665"/>
          </a:xfrm>
          <a:prstGeom prst="rect">
            <a:avLst/>
          </a:prstGeom>
          <a:noFill/>
          <a:ln w="19050">
            <a:solidFill>
              <a:srgbClr val="115076"/>
            </a:solidFill>
          </a:ln>
        </p:spPr>
        <p:txBody>
          <a:bodyPr wrap="square" rtlCol="0">
            <a:spAutoFit/>
          </a:bodyPr>
          <a:lstStyle/>
          <a:p>
            <a:pPr algn="ctr"/>
            <a:r>
              <a:rPr lang="en-GB" sz="2400" dirty="0">
                <a:solidFill>
                  <a:schemeClr val="accent1">
                    <a:lumMod val="50000"/>
                  </a:schemeClr>
                </a:solidFill>
              </a:rPr>
              <a:t>A</a:t>
            </a:r>
          </a:p>
        </p:txBody>
      </p:sp>
      <p:cxnSp>
        <p:nvCxnSpPr>
          <p:cNvPr id="254" name="Straight Connector 253">
            <a:extLst>
              <a:ext uri="{FF2B5EF4-FFF2-40B4-BE49-F238E27FC236}">
                <a16:creationId xmlns:a16="http://schemas.microsoft.com/office/drawing/2014/main" id="{3815C043-BDF3-4F76-B1A0-B35FB559A715}"/>
              </a:ext>
            </a:extLst>
          </p:cNvPr>
          <p:cNvCxnSpPr>
            <a:cxnSpLocks/>
          </p:cNvCxnSpPr>
          <p:nvPr/>
        </p:nvCxnSpPr>
        <p:spPr>
          <a:xfrm>
            <a:off x="5122222" y="4916465"/>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255" name="TextBox 254">
            <a:extLst>
              <a:ext uri="{FF2B5EF4-FFF2-40B4-BE49-F238E27FC236}">
                <a16:creationId xmlns:a16="http://schemas.microsoft.com/office/drawing/2014/main" id="{B3267A46-5381-4D3C-BF78-D489D0CE19E9}"/>
              </a:ext>
            </a:extLst>
          </p:cNvPr>
          <p:cNvSpPr txBox="1"/>
          <p:nvPr/>
        </p:nvSpPr>
        <p:spPr>
          <a:xfrm>
            <a:off x="5767866" y="5131069"/>
            <a:ext cx="422635" cy="461665"/>
          </a:xfrm>
          <a:prstGeom prst="rect">
            <a:avLst/>
          </a:prstGeom>
          <a:noFill/>
          <a:ln w="19050">
            <a:solidFill>
              <a:srgbClr val="115076"/>
            </a:solidFill>
          </a:ln>
        </p:spPr>
        <p:txBody>
          <a:bodyPr wrap="square" rtlCol="0">
            <a:spAutoFit/>
          </a:bodyPr>
          <a:lstStyle/>
          <a:p>
            <a:pPr algn="ctr"/>
            <a:r>
              <a:rPr lang="en-GB" sz="2400" dirty="0">
                <a:solidFill>
                  <a:schemeClr val="accent1">
                    <a:lumMod val="50000"/>
                  </a:schemeClr>
                </a:solidFill>
              </a:rPr>
              <a:t>B</a:t>
            </a:r>
          </a:p>
        </p:txBody>
      </p:sp>
      <p:cxnSp>
        <p:nvCxnSpPr>
          <p:cNvPr id="256" name="Straight Connector 255">
            <a:extLst>
              <a:ext uri="{FF2B5EF4-FFF2-40B4-BE49-F238E27FC236}">
                <a16:creationId xmlns:a16="http://schemas.microsoft.com/office/drawing/2014/main" id="{1194E5ED-F208-4229-8B80-C35CBC9973DF}"/>
              </a:ext>
            </a:extLst>
          </p:cNvPr>
          <p:cNvCxnSpPr>
            <a:cxnSpLocks/>
          </p:cNvCxnSpPr>
          <p:nvPr/>
        </p:nvCxnSpPr>
        <p:spPr>
          <a:xfrm>
            <a:off x="5978050" y="4924878"/>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257" name="TextBox 256">
            <a:extLst>
              <a:ext uri="{FF2B5EF4-FFF2-40B4-BE49-F238E27FC236}">
                <a16:creationId xmlns:a16="http://schemas.microsoft.com/office/drawing/2014/main" id="{835DAD64-29E6-4DBC-A0C4-A1F4F5F1E0E4}"/>
              </a:ext>
            </a:extLst>
          </p:cNvPr>
          <p:cNvSpPr txBox="1"/>
          <p:nvPr/>
        </p:nvSpPr>
        <p:spPr>
          <a:xfrm>
            <a:off x="6665532" y="5141623"/>
            <a:ext cx="422635" cy="461665"/>
          </a:xfrm>
          <a:prstGeom prst="rect">
            <a:avLst/>
          </a:prstGeom>
          <a:noFill/>
          <a:ln w="19050">
            <a:solidFill>
              <a:srgbClr val="115076"/>
            </a:solidFill>
          </a:ln>
        </p:spPr>
        <p:txBody>
          <a:bodyPr wrap="square" rtlCol="0">
            <a:spAutoFit/>
          </a:bodyPr>
          <a:lstStyle/>
          <a:p>
            <a:pPr algn="ctr"/>
            <a:r>
              <a:rPr lang="en-GB" sz="2400" dirty="0">
                <a:solidFill>
                  <a:schemeClr val="accent1">
                    <a:lumMod val="50000"/>
                  </a:schemeClr>
                </a:solidFill>
              </a:rPr>
              <a:t>C</a:t>
            </a:r>
          </a:p>
        </p:txBody>
      </p:sp>
      <p:cxnSp>
        <p:nvCxnSpPr>
          <p:cNvPr id="258" name="Straight Connector 257">
            <a:extLst>
              <a:ext uri="{FF2B5EF4-FFF2-40B4-BE49-F238E27FC236}">
                <a16:creationId xmlns:a16="http://schemas.microsoft.com/office/drawing/2014/main" id="{C2EF6845-E487-42A9-962A-E9EEAC75A258}"/>
              </a:ext>
            </a:extLst>
          </p:cNvPr>
          <p:cNvCxnSpPr>
            <a:cxnSpLocks/>
          </p:cNvCxnSpPr>
          <p:nvPr/>
        </p:nvCxnSpPr>
        <p:spPr>
          <a:xfrm>
            <a:off x="6875716" y="4935432"/>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259" name="TextBox 258">
            <a:extLst>
              <a:ext uri="{FF2B5EF4-FFF2-40B4-BE49-F238E27FC236}">
                <a16:creationId xmlns:a16="http://schemas.microsoft.com/office/drawing/2014/main" id="{488AFB35-9031-42E2-8757-6455E5489AF0}"/>
              </a:ext>
            </a:extLst>
          </p:cNvPr>
          <p:cNvSpPr txBox="1"/>
          <p:nvPr/>
        </p:nvSpPr>
        <p:spPr>
          <a:xfrm>
            <a:off x="7521360" y="5150036"/>
            <a:ext cx="422635" cy="461665"/>
          </a:xfrm>
          <a:prstGeom prst="rect">
            <a:avLst/>
          </a:prstGeom>
          <a:noFill/>
          <a:ln w="19050">
            <a:solidFill>
              <a:srgbClr val="115076"/>
            </a:solidFill>
          </a:ln>
        </p:spPr>
        <p:txBody>
          <a:bodyPr wrap="square" rtlCol="0">
            <a:spAutoFit/>
          </a:bodyPr>
          <a:lstStyle/>
          <a:p>
            <a:pPr algn="ctr"/>
            <a:r>
              <a:rPr lang="en-GB" sz="2400" dirty="0">
                <a:solidFill>
                  <a:schemeClr val="accent1">
                    <a:lumMod val="50000"/>
                  </a:schemeClr>
                </a:solidFill>
              </a:rPr>
              <a:t>D</a:t>
            </a:r>
          </a:p>
        </p:txBody>
      </p:sp>
      <p:cxnSp>
        <p:nvCxnSpPr>
          <p:cNvPr id="260" name="Straight Connector 259">
            <a:extLst>
              <a:ext uri="{FF2B5EF4-FFF2-40B4-BE49-F238E27FC236}">
                <a16:creationId xmlns:a16="http://schemas.microsoft.com/office/drawing/2014/main" id="{C09631CF-4424-47DC-8344-F8341E548418}"/>
              </a:ext>
            </a:extLst>
          </p:cNvPr>
          <p:cNvCxnSpPr>
            <a:cxnSpLocks/>
          </p:cNvCxnSpPr>
          <p:nvPr/>
        </p:nvCxnSpPr>
        <p:spPr>
          <a:xfrm>
            <a:off x="7731544" y="4943845"/>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261" name="TextBox 260">
            <a:extLst>
              <a:ext uri="{FF2B5EF4-FFF2-40B4-BE49-F238E27FC236}">
                <a16:creationId xmlns:a16="http://schemas.microsoft.com/office/drawing/2014/main" id="{CAE3C117-83F5-487C-9FC0-AE5305A37D27}"/>
              </a:ext>
            </a:extLst>
          </p:cNvPr>
          <p:cNvSpPr txBox="1"/>
          <p:nvPr/>
        </p:nvSpPr>
        <p:spPr>
          <a:xfrm>
            <a:off x="8665203" y="5131959"/>
            <a:ext cx="422635" cy="461665"/>
          </a:xfrm>
          <a:prstGeom prst="rect">
            <a:avLst/>
          </a:prstGeom>
          <a:noFill/>
          <a:ln w="19050">
            <a:solidFill>
              <a:srgbClr val="115076"/>
            </a:solidFill>
          </a:ln>
        </p:spPr>
        <p:txBody>
          <a:bodyPr wrap="square" rtlCol="0">
            <a:spAutoFit/>
          </a:bodyPr>
          <a:lstStyle/>
          <a:p>
            <a:pPr algn="ctr"/>
            <a:r>
              <a:rPr lang="en-GB" sz="2400" dirty="0">
                <a:solidFill>
                  <a:schemeClr val="accent1">
                    <a:lumMod val="50000"/>
                  </a:schemeClr>
                </a:solidFill>
              </a:rPr>
              <a:t>E</a:t>
            </a:r>
          </a:p>
        </p:txBody>
      </p:sp>
      <p:cxnSp>
        <p:nvCxnSpPr>
          <p:cNvPr id="262" name="Straight Connector 261">
            <a:extLst>
              <a:ext uri="{FF2B5EF4-FFF2-40B4-BE49-F238E27FC236}">
                <a16:creationId xmlns:a16="http://schemas.microsoft.com/office/drawing/2014/main" id="{9BF331C5-F630-4A12-8ED4-D709BB97F09E}"/>
              </a:ext>
            </a:extLst>
          </p:cNvPr>
          <p:cNvCxnSpPr>
            <a:cxnSpLocks/>
          </p:cNvCxnSpPr>
          <p:nvPr/>
        </p:nvCxnSpPr>
        <p:spPr>
          <a:xfrm>
            <a:off x="8875387" y="4925768"/>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263" name="TextBox 262">
            <a:extLst>
              <a:ext uri="{FF2B5EF4-FFF2-40B4-BE49-F238E27FC236}">
                <a16:creationId xmlns:a16="http://schemas.microsoft.com/office/drawing/2014/main" id="{0EACB194-9D45-4A39-87AA-B51705C230BD}"/>
              </a:ext>
            </a:extLst>
          </p:cNvPr>
          <p:cNvSpPr txBox="1"/>
          <p:nvPr/>
        </p:nvSpPr>
        <p:spPr>
          <a:xfrm>
            <a:off x="9521031" y="5140372"/>
            <a:ext cx="422635" cy="461665"/>
          </a:xfrm>
          <a:prstGeom prst="rect">
            <a:avLst/>
          </a:prstGeom>
          <a:noFill/>
          <a:ln w="19050">
            <a:solidFill>
              <a:srgbClr val="115076"/>
            </a:solidFill>
          </a:ln>
        </p:spPr>
        <p:txBody>
          <a:bodyPr wrap="square" rtlCol="0">
            <a:spAutoFit/>
          </a:bodyPr>
          <a:lstStyle/>
          <a:p>
            <a:pPr algn="ctr"/>
            <a:r>
              <a:rPr lang="en-GB" sz="2400" dirty="0">
                <a:solidFill>
                  <a:schemeClr val="accent1">
                    <a:lumMod val="50000"/>
                  </a:schemeClr>
                </a:solidFill>
              </a:rPr>
              <a:t>F</a:t>
            </a:r>
          </a:p>
        </p:txBody>
      </p:sp>
      <p:cxnSp>
        <p:nvCxnSpPr>
          <p:cNvPr id="264" name="Straight Connector 263">
            <a:extLst>
              <a:ext uri="{FF2B5EF4-FFF2-40B4-BE49-F238E27FC236}">
                <a16:creationId xmlns:a16="http://schemas.microsoft.com/office/drawing/2014/main" id="{BCFDAE5F-0159-47C2-BC08-9CEA0AA76BC8}"/>
              </a:ext>
            </a:extLst>
          </p:cNvPr>
          <p:cNvCxnSpPr>
            <a:cxnSpLocks/>
          </p:cNvCxnSpPr>
          <p:nvPr/>
        </p:nvCxnSpPr>
        <p:spPr>
          <a:xfrm>
            <a:off x="9731215" y="4934181"/>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265" name="TextBox 264">
            <a:extLst>
              <a:ext uri="{FF2B5EF4-FFF2-40B4-BE49-F238E27FC236}">
                <a16:creationId xmlns:a16="http://schemas.microsoft.com/office/drawing/2014/main" id="{F87C0F4C-02C2-4BB6-A969-851414C925B6}"/>
              </a:ext>
            </a:extLst>
          </p:cNvPr>
          <p:cNvSpPr txBox="1"/>
          <p:nvPr/>
        </p:nvSpPr>
        <p:spPr>
          <a:xfrm>
            <a:off x="10385385" y="5140372"/>
            <a:ext cx="422635" cy="461665"/>
          </a:xfrm>
          <a:prstGeom prst="rect">
            <a:avLst/>
          </a:prstGeom>
          <a:noFill/>
          <a:ln w="19050">
            <a:solidFill>
              <a:srgbClr val="115076"/>
            </a:solidFill>
          </a:ln>
        </p:spPr>
        <p:txBody>
          <a:bodyPr wrap="square" rtlCol="0">
            <a:spAutoFit/>
          </a:bodyPr>
          <a:lstStyle/>
          <a:p>
            <a:pPr algn="ctr"/>
            <a:r>
              <a:rPr lang="en-GB" sz="2400" dirty="0">
                <a:solidFill>
                  <a:schemeClr val="accent1">
                    <a:lumMod val="50000"/>
                  </a:schemeClr>
                </a:solidFill>
              </a:rPr>
              <a:t>G</a:t>
            </a:r>
          </a:p>
        </p:txBody>
      </p:sp>
      <p:cxnSp>
        <p:nvCxnSpPr>
          <p:cNvPr id="266" name="Straight Connector 265">
            <a:extLst>
              <a:ext uri="{FF2B5EF4-FFF2-40B4-BE49-F238E27FC236}">
                <a16:creationId xmlns:a16="http://schemas.microsoft.com/office/drawing/2014/main" id="{5A4DB094-81E1-400C-9098-BB4A1FABBF5E}"/>
              </a:ext>
            </a:extLst>
          </p:cNvPr>
          <p:cNvCxnSpPr>
            <a:cxnSpLocks/>
          </p:cNvCxnSpPr>
          <p:nvPr/>
        </p:nvCxnSpPr>
        <p:spPr>
          <a:xfrm>
            <a:off x="10595569" y="4934181"/>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267" name="TextBox 266">
            <a:extLst>
              <a:ext uri="{FF2B5EF4-FFF2-40B4-BE49-F238E27FC236}">
                <a16:creationId xmlns:a16="http://schemas.microsoft.com/office/drawing/2014/main" id="{FB4D835B-2990-4642-AA63-D5F12D1289A6}"/>
              </a:ext>
            </a:extLst>
          </p:cNvPr>
          <p:cNvSpPr txBox="1"/>
          <p:nvPr/>
        </p:nvSpPr>
        <p:spPr>
          <a:xfrm>
            <a:off x="11291088" y="5150036"/>
            <a:ext cx="422635" cy="461665"/>
          </a:xfrm>
          <a:prstGeom prst="rect">
            <a:avLst/>
          </a:prstGeom>
          <a:noFill/>
          <a:ln w="19050">
            <a:solidFill>
              <a:srgbClr val="115076"/>
            </a:solidFill>
          </a:ln>
        </p:spPr>
        <p:txBody>
          <a:bodyPr wrap="square" rtlCol="0">
            <a:spAutoFit/>
          </a:bodyPr>
          <a:lstStyle/>
          <a:p>
            <a:pPr algn="ctr"/>
            <a:r>
              <a:rPr lang="en-GB" sz="2400" dirty="0">
                <a:solidFill>
                  <a:schemeClr val="accent1">
                    <a:lumMod val="50000"/>
                  </a:schemeClr>
                </a:solidFill>
              </a:rPr>
              <a:t>H</a:t>
            </a:r>
          </a:p>
        </p:txBody>
      </p:sp>
      <p:cxnSp>
        <p:nvCxnSpPr>
          <p:cNvPr id="268" name="Straight Connector 267">
            <a:extLst>
              <a:ext uri="{FF2B5EF4-FFF2-40B4-BE49-F238E27FC236}">
                <a16:creationId xmlns:a16="http://schemas.microsoft.com/office/drawing/2014/main" id="{BB3F8503-692F-4487-BD34-83E4EDD510E6}"/>
              </a:ext>
            </a:extLst>
          </p:cNvPr>
          <p:cNvCxnSpPr>
            <a:cxnSpLocks/>
          </p:cNvCxnSpPr>
          <p:nvPr/>
        </p:nvCxnSpPr>
        <p:spPr>
          <a:xfrm>
            <a:off x="11501272" y="4943845"/>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269" name="TextBox 268">
            <a:extLst>
              <a:ext uri="{FF2B5EF4-FFF2-40B4-BE49-F238E27FC236}">
                <a16:creationId xmlns:a16="http://schemas.microsoft.com/office/drawing/2014/main" id="{B507A465-CBC5-4775-9BA5-09FB7E30AC45}"/>
              </a:ext>
            </a:extLst>
          </p:cNvPr>
          <p:cNvSpPr txBox="1"/>
          <p:nvPr/>
        </p:nvSpPr>
        <p:spPr>
          <a:xfrm>
            <a:off x="7359177" y="3951330"/>
            <a:ext cx="766891" cy="989126"/>
          </a:xfrm>
          <a:prstGeom prst="rect">
            <a:avLst/>
          </a:prstGeom>
          <a:noFill/>
          <a:ln w="19050">
            <a:solidFill>
              <a:srgbClr val="115076"/>
            </a:solidFill>
          </a:ln>
        </p:spPr>
        <p:txBody>
          <a:bodyPr wrap="square" rtlCol="0">
            <a:spAutoFit/>
          </a:bodyPr>
          <a:lstStyle/>
          <a:p>
            <a:pPr algn="l"/>
            <a:endParaRPr lang="en-GB" sz="2400" dirty="0">
              <a:solidFill>
                <a:schemeClr val="accent5">
                  <a:lumMod val="50000"/>
                </a:schemeClr>
              </a:solidFill>
            </a:endParaRPr>
          </a:p>
        </p:txBody>
      </p:sp>
      <p:sp>
        <p:nvSpPr>
          <p:cNvPr id="270" name="TextBox 269">
            <a:extLst>
              <a:ext uri="{FF2B5EF4-FFF2-40B4-BE49-F238E27FC236}">
                <a16:creationId xmlns:a16="http://schemas.microsoft.com/office/drawing/2014/main" id="{F5F4512D-F5CF-4756-BA77-9C0A8C2284E0}"/>
              </a:ext>
            </a:extLst>
          </p:cNvPr>
          <p:cNvSpPr txBox="1"/>
          <p:nvPr/>
        </p:nvSpPr>
        <p:spPr>
          <a:xfrm>
            <a:off x="6503350" y="3945055"/>
            <a:ext cx="766891" cy="989125"/>
          </a:xfrm>
          <a:prstGeom prst="rect">
            <a:avLst/>
          </a:prstGeom>
          <a:noFill/>
          <a:ln w="19050">
            <a:solidFill>
              <a:srgbClr val="115076"/>
            </a:solidFill>
          </a:ln>
        </p:spPr>
        <p:txBody>
          <a:bodyPr wrap="square" rtlCol="0">
            <a:spAutoFit/>
          </a:bodyPr>
          <a:lstStyle/>
          <a:p>
            <a:pPr algn="l"/>
            <a:endParaRPr lang="en-GB" sz="2400" dirty="0">
              <a:solidFill>
                <a:schemeClr val="accent5">
                  <a:lumMod val="50000"/>
                </a:schemeClr>
              </a:solidFill>
            </a:endParaRPr>
          </a:p>
        </p:txBody>
      </p:sp>
      <p:sp>
        <p:nvSpPr>
          <p:cNvPr id="272" name="TextBox 271">
            <a:extLst>
              <a:ext uri="{FF2B5EF4-FFF2-40B4-BE49-F238E27FC236}">
                <a16:creationId xmlns:a16="http://schemas.microsoft.com/office/drawing/2014/main" id="{00CC447B-644F-4A2D-8B67-4B3507C17535}"/>
              </a:ext>
            </a:extLst>
          </p:cNvPr>
          <p:cNvSpPr txBox="1"/>
          <p:nvPr/>
        </p:nvSpPr>
        <p:spPr>
          <a:xfrm>
            <a:off x="6430747" y="2695913"/>
            <a:ext cx="1581065" cy="989126"/>
          </a:xfrm>
          <a:prstGeom prst="rect">
            <a:avLst/>
          </a:prstGeom>
          <a:noFill/>
          <a:ln w="19050">
            <a:solidFill>
              <a:srgbClr val="115076"/>
            </a:solidFill>
          </a:ln>
        </p:spPr>
        <p:txBody>
          <a:bodyPr wrap="square" rtlCol="0">
            <a:spAutoFit/>
          </a:bodyPr>
          <a:lstStyle/>
          <a:p>
            <a:pPr algn="l"/>
            <a:endParaRPr lang="en-GB" sz="2400" dirty="0">
              <a:solidFill>
                <a:schemeClr val="accent5">
                  <a:lumMod val="50000"/>
                </a:schemeClr>
              </a:solidFill>
            </a:endParaRPr>
          </a:p>
        </p:txBody>
      </p:sp>
      <p:sp>
        <p:nvSpPr>
          <p:cNvPr id="273" name="TextBox 272">
            <a:extLst>
              <a:ext uri="{FF2B5EF4-FFF2-40B4-BE49-F238E27FC236}">
                <a16:creationId xmlns:a16="http://schemas.microsoft.com/office/drawing/2014/main" id="{3D1FD02E-BB1E-4998-9F86-2767CA6FF08A}"/>
              </a:ext>
            </a:extLst>
          </p:cNvPr>
          <p:cNvSpPr txBox="1"/>
          <p:nvPr/>
        </p:nvSpPr>
        <p:spPr>
          <a:xfrm>
            <a:off x="4761919" y="2690899"/>
            <a:ext cx="1581065" cy="989125"/>
          </a:xfrm>
          <a:prstGeom prst="rect">
            <a:avLst/>
          </a:prstGeom>
          <a:solidFill>
            <a:schemeClr val="bg1"/>
          </a:solidFill>
          <a:ln w="19050">
            <a:solidFill>
              <a:srgbClr val="115076"/>
            </a:solidFill>
          </a:ln>
        </p:spPr>
        <p:txBody>
          <a:bodyPr wrap="square" rtlCol="0">
            <a:spAutoFit/>
          </a:bodyPr>
          <a:lstStyle/>
          <a:p>
            <a:pPr algn="l"/>
            <a:endParaRPr lang="en-GB" sz="2400" dirty="0">
              <a:solidFill>
                <a:schemeClr val="accent5">
                  <a:lumMod val="50000"/>
                </a:schemeClr>
              </a:solidFill>
            </a:endParaRPr>
          </a:p>
        </p:txBody>
      </p:sp>
      <p:sp>
        <p:nvSpPr>
          <p:cNvPr id="274" name="TextBox 273">
            <a:extLst>
              <a:ext uri="{FF2B5EF4-FFF2-40B4-BE49-F238E27FC236}">
                <a16:creationId xmlns:a16="http://schemas.microsoft.com/office/drawing/2014/main" id="{3348815C-C0BE-401F-8B42-13F09B007FE8}"/>
              </a:ext>
            </a:extLst>
          </p:cNvPr>
          <p:cNvSpPr txBox="1"/>
          <p:nvPr/>
        </p:nvSpPr>
        <p:spPr>
          <a:xfrm>
            <a:off x="5590688" y="1455483"/>
            <a:ext cx="1556882" cy="989125"/>
          </a:xfrm>
          <a:prstGeom prst="rect">
            <a:avLst/>
          </a:prstGeom>
          <a:noFill/>
          <a:ln w="19050">
            <a:solidFill>
              <a:srgbClr val="115076"/>
            </a:solidFill>
          </a:ln>
        </p:spPr>
        <p:txBody>
          <a:bodyPr wrap="square" rtlCol="0">
            <a:spAutoFit/>
          </a:bodyPr>
          <a:lstStyle/>
          <a:p>
            <a:pPr algn="l"/>
            <a:endParaRPr lang="en-GB" sz="2400" dirty="0">
              <a:solidFill>
                <a:schemeClr val="accent5">
                  <a:lumMod val="50000"/>
                </a:schemeClr>
              </a:solidFill>
            </a:endParaRPr>
          </a:p>
        </p:txBody>
      </p:sp>
      <p:sp>
        <p:nvSpPr>
          <p:cNvPr id="276" name="TextBox 275">
            <a:extLst>
              <a:ext uri="{FF2B5EF4-FFF2-40B4-BE49-F238E27FC236}">
                <a16:creationId xmlns:a16="http://schemas.microsoft.com/office/drawing/2014/main" id="{773D48C7-3951-4EE9-AF65-D4E00CBAE42C}"/>
              </a:ext>
            </a:extLst>
          </p:cNvPr>
          <p:cNvSpPr txBox="1"/>
          <p:nvPr/>
        </p:nvSpPr>
        <p:spPr>
          <a:xfrm>
            <a:off x="9350500" y="1452873"/>
            <a:ext cx="1556882" cy="989125"/>
          </a:xfrm>
          <a:prstGeom prst="rect">
            <a:avLst/>
          </a:prstGeom>
          <a:noFill/>
          <a:ln w="19050">
            <a:solidFill>
              <a:srgbClr val="115076"/>
            </a:solidFill>
          </a:ln>
        </p:spPr>
        <p:txBody>
          <a:bodyPr wrap="square" rtlCol="0">
            <a:spAutoFit/>
          </a:bodyPr>
          <a:lstStyle/>
          <a:p>
            <a:pPr algn="l"/>
            <a:endParaRPr lang="en-GB" sz="2400" dirty="0">
              <a:solidFill>
                <a:schemeClr val="accent5">
                  <a:lumMod val="50000"/>
                </a:schemeClr>
              </a:solidFill>
            </a:endParaRPr>
          </a:p>
        </p:txBody>
      </p:sp>
      <p:grpSp>
        <p:nvGrpSpPr>
          <p:cNvPr id="277" name="Group 276">
            <a:extLst>
              <a:ext uri="{FF2B5EF4-FFF2-40B4-BE49-F238E27FC236}">
                <a16:creationId xmlns:a16="http://schemas.microsoft.com/office/drawing/2014/main" id="{EA4CD652-93F5-4D50-903D-C6A67C3C901B}"/>
              </a:ext>
            </a:extLst>
          </p:cNvPr>
          <p:cNvGrpSpPr/>
          <p:nvPr/>
        </p:nvGrpSpPr>
        <p:grpSpPr>
          <a:xfrm>
            <a:off x="9415189" y="1500301"/>
            <a:ext cx="1468452" cy="941698"/>
            <a:chOff x="9415189" y="1500301"/>
            <a:chExt cx="1468452" cy="941698"/>
          </a:xfrm>
        </p:grpSpPr>
        <p:pic>
          <p:nvPicPr>
            <p:cNvPr id="278" name="Picture 277">
              <a:hlinkClick r:id="" action="ppaction://noaction">
                <a:snd r:embed="rId4" name="5. directrice.wav"/>
              </a:hlinkClick>
              <a:extLst>
                <a:ext uri="{FF2B5EF4-FFF2-40B4-BE49-F238E27FC236}">
                  <a16:creationId xmlns:a16="http://schemas.microsoft.com/office/drawing/2014/main" id="{8ACEE472-8EC7-48BF-98F0-8D1E4E92EBB3}"/>
                </a:ext>
              </a:extLst>
            </p:cNvPr>
            <p:cNvPicPr>
              <a:picLocks noChangeAspect="1"/>
            </p:cNvPicPr>
            <p:nvPr/>
          </p:nvPicPr>
          <p:blipFill>
            <a:blip r:embed="rId5"/>
            <a:stretch>
              <a:fillRect/>
            </a:stretch>
          </p:blipFill>
          <p:spPr>
            <a:xfrm flipH="1">
              <a:off x="10544052" y="1500301"/>
              <a:ext cx="339589" cy="941698"/>
            </a:xfrm>
            <a:prstGeom prst="rect">
              <a:avLst/>
            </a:prstGeom>
          </p:spPr>
        </p:pic>
        <p:pic>
          <p:nvPicPr>
            <p:cNvPr id="279" name="Picture 278" descr="A close up of a sign&#10;&#10;Description automatically generated">
              <a:hlinkClick r:id="" action="ppaction://noaction">
                <a:snd r:embed="rId6" name="5. directeur.wav"/>
              </a:hlinkClick>
              <a:extLst>
                <a:ext uri="{FF2B5EF4-FFF2-40B4-BE49-F238E27FC236}">
                  <a16:creationId xmlns:a16="http://schemas.microsoft.com/office/drawing/2014/main" id="{3C94041B-1DAF-4334-940A-301D5AD148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15189" y="1646670"/>
              <a:ext cx="1123291" cy="575687"/>
            </a:xfrm>
            <a:prstGeom prst="rect">
              <a:avLst/>
            </a:prstGeom>
          </p:spPr>
        </p:pic>
      </p:grpSp>
      <p:sp>
        <p:nvSpPr>
          <p:cNvPr id="280" name="TextBox 279">
            <a:extLst>
              <a:ext uri="{FF2B5EF4-FFF2-40B4-BE49-F238E27FC236}">
                <a16:creationId xmlns:a16="http://schemas.microsoft.com/office/drawing/2014/main" id="{4C235862-6980-48A5-BAF1-74FDB31EFC9A}"/>
              </a:ext>
            </a:extLst>
          </p:cNvPr>
          <p:cNvSpPr txBox="1"/>
          <p:nvPr/>
        </p:nvSpPr>
        <p:spPr>
          <a:xfrm>
            <a:off x="4686804" y="3940805"/>
            <a:ext cx="766891" cy="989125"/>
          </a:xfrm>
          <a:prstGeom prst="rect">
            <a:avLst/>
          </a:prstGeom>
          <a:noFill/>
          <a:ln w="19050">
            <a:solidFill>
              <a:srgbClr val="115076"/>
            </a:solidFill>
          </a:ln>
        </p:spPr>
        <p:txBody>
          <a:bodyPr wrap="square" rtlCol="0">
            <a:spAutoFit/>
          </a:bodyPr>
          <a:lstStyle/>
          <a:p>
            <a:pPr algn="l"/>
            <a:endParaRPr lang="en-GB" sz="2400" dirty="0">
              <a:solidFill>
                <a:schemeClr val="accent5">
                  <a:lumMod val="50000"/>
                </a:schemeClr>
              </a:solidFill>
            </a:endParaRPr>
          </a:p>
        </p:txBody>
      </p:sp>
      <p:pic>
        <p:nvPicPr>
          <p:cNvPr id="281" name="Picture 280">
            <a:hlinkClick r:id="" action="ppaction://noaction">
              <a:snd r:embed="rId8" name="5. une secrétaire.wav"/>
            </a:hlinkClick>
            <a:extLst>
              <a:ext uri="{FF2B5EF4-FFF2-40B4-BE49-F238E27FC236}">
                <a16:creationId xmlns:a16="http://schemas.microsoft.com/office/drawing/2014/main" id="{BA30E6BE-9ADD-4279-995A-29F5D1FE5604}"/>
              </a:ext>
            </a:extLst>
          </p:cNvPr>
          <p:cNvPicPr>
            <a:picLocks noChangeAspect="1"/>
          </p:cNvPicPr>
          <p:nvPr/>
        </p:nvPicPr>
        <p:blipFill>
          <a:blip r:embed="rId9"/>
          <a:stretch>
            <a:fillRect/>
          </a:stretch>
        </p:blipFill>
        <p:spPr>
          <a:xfrm>
            <a:off x="6530377" y="4170952"/>
            <a:ext cx="719968" cy="505692"/>
          </a:xfrm>
          <a:prstGeom prst="rect">
            <a:avLst/>
          </a:prstGeom>
        </p:spPr>
      </p:pic>
      <p:pic>
        <p:nvPicPr>
          <p:cNvPr id="282" name="Picture 281">
            <a:hlinkClick r:id="" action="ppaction://noaction">
              <a:snd r:embed="rId10" name="5. un secrétaire.wav"/>
            </a:hlinkClick>
            <a:extLst>
              <a:ext uri="{FF2B5EF4-FFF2-40B4-BE49-F238E27FC236}">
                <a16:creationId xmlns:a16="http://schemas.microsoft.com/office/drawing/2014/main" id="{10EB1139-97AF-4745-9411-EAAE6C5BA802}"/>
              </a:ext>
            </a:extLst>
          </p:cNvPr>
          <p:cNvPicPr>
            <a:picLocks noChangeAspect="1"/>
          </p:cNvPicPr>
          <p:nvPr/>
        </p:nvPicPr>
        <p:blipFill>
          <a:blip r:embed="rId11"/>
          <a:stretch>
            <a:fillRect/>
          </a:stretch>
        </p:blipFill>
        <p:spPr>
          <a:xfrm>
            <a:off x="7424088" y="4079875"/>
            <a:ext cx="689710" cy="717603"/>
          </a:xfrm>
          <a:prstGeom prst="rect">
            <a:avLst/>
          </a:prstGeom>
        </p:spPr>
      </p:pic>
      <p:cxnSp>
        <p:nvCxnSpPr>
          <p:cNvPr id="283" name="Straight Connector 282">
            <a:extLst>
              <a:ext uri="{FF2B5EF4-FFF2-40B4-BE49-F238E27FC236}">
                <a16:creationId xmlns:a16="http://schemas.microsoft.com/office/drawing/2014/main" id="{38B7F504-93E7-407E-8B0E-D6A58489291C}"/>
              </a:ext>
            </a:extLst>
          </p:cNvPr>
          <p:cNvCxnSpPr>
            <a:cxnSpLocks/>
          </p:cNvCxnSpPr>
          <p:nvPr/>
        </p:nvCxnSpPr>
        <p:spPr>
          <a:xfrm flipV="1">
            <a:off x="9609594" y="4776824"/>
            <a:ext cx="135597" cy="13384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284" name="Picture 283">
            <a:hlinkClick r:id="" action="ppaction://noaction">
              <a:snd r:embed="rId12" name="5. avocate.wav"/>
            </a:hlinkClick>
            <a:extLst>
              <a:ext uri="{FF2B5EF4-FFF2-40B4-BE49-F238E27FC236}">
                <a16:creationId xmlns:a16="http://schemas.microsoft.com/office/drawing/2014/main" id="{7E75F66D-DE9A-40BA-8EDC-662EE8A5C2F2}"/>
              </a:ext>
            </a:extLst>
          </p:cNvPr>
          <p:cNvPicPr>
            <a:picLocks noChangeAspect="1"/>
          </p:cNvPicPr>
          <p:nvPr/>
        </p:nvPicPr>
        <p:blipFill>
          <a:blip r:embed="rId13"/>
          <a:stretch>
            <a:fillRect/>
          </a:stretch>
        </p:blipFill>
        <p:spPr>
          <a:xfrm>
            <a:off x="5613839" y="3998387"/>
            <a:ext cx="723515" cy="896697"/>
          </a:xfrm>
          <a:prstGeom prst="rect">
            <a:avLst/>
          </a:prstGeom>
        </p:spPr>
      </p:pic>
      <p:pic>
        <p:nvPicPr>
          <p:cNvPr id="285" name="Picture 2" descr="Lawyer | Public domain vectors">
            <a:hlinkClick r:id="" action="ppaction://noaction">
              <a:snd r:embed="rId14" name="5. avocat.wav"/>
            </a:hlinkClick>
            <a:extLst>
              <a:ext uri="{FF2B5EF4-FFF2-40B4-BE49-F238E27FC236}">
                <a16:creationId xmlns:a16="http://schemas.microsoft.com/office/drawing/2014/main" id="{1C7FF156-2441-4424-93CB-C56844391A2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772472" y="3964523"/>
            <a:ext cx="617714" cy="948755"/>
          </a:xfrm>
          <a:prstGeom prst="rect">
            <a:avLst/>
          </a:prstGeom>
          <a:noFill/>
          <a:extLst>
            <a:ext uri="{909E8E84-426E-40DD-AFC4-6F175D3DCCD1}">
              <a14:hiddenFill xmlns:a14="http://schemas.microsoft.com/office/drawing/2010/main">
                <a:solidFill>
                  <a:srgbClr val="FFFFFF"/>
                </a:solidFill>
              </a14:hiddenFill>
            </a:ext>
          </a:extLst>
        </p:spPr>
      </p:pic>
      <p:grpSp>
        <p:nvGrpSpPr>
          <p:cNvPr id="286" name="Group 285">
            <a:extLst>
              <a:ext uri="{FF2B5EF4-FFF2-40B4-BE49-F238E27FC236}">
                <a16:creationId xmlns:a16="http://schemas.microsoft.com/office/drawing/2014/main" id="{2813619A-BF67-40C5-A57A-EE6731FD6F9D}"/>
              </a:ext>
            </a:extLst>
          </p:cNvPr>
          <p:cNvGrpSpPr/>
          <p:nvPr/>
        </p:nvGrpSpPr>
        <p:grpSpPr>
          <a:xfrm>
            <a:off x="5641573" y="1472613"/>
            <a:ext cx="1473649" cy="957571"/>
            <a:chOff x="5641573" y="1472613"/>
            <a:chExt cx="1473649" cy="957571"/>
          </a:xfrm>
        </p:grpSpPr>
        <p:pic>
          <p:nvPicPr>
            <p:cNvPr id="287" name="Picture 286">
              <a:hlinkClick r:id="" action="ppaction://noaction">
                <a:snd r:embed="rId4" name="5. directrice.wav"/>
              </a:hlinkClick>
              <a:extLst>
                <a:ext uri="{FF2B5EF4-FFF2-40B4-BE49-F238E27FC236}">
                  <a16:creationId xmlns:a16="http://schemas.microsoft.com/office/drawing/2014/main" id="{D9CA7A0F-1234-4EBB-B0F3-6D887BDCF7F3}"/>
                </a:ext>
              </a:extLst>
            </p:cNvPr>
            <p:cNvPicPr>
              <a:picLocks noChangeAspect="1"/>
            </p:cNvPicPr>
            <p:nvPr/>
          </p:nvPicPr>
          <p:blipFill>
            <a:blip r:embed="rId16"/>
            <a:stretch>
              <a:fillRect/>
            </a:stretch>
          </p:blipFill>
          <p:spPr>
            <a:xfrm>
              <a:off x="6725020" y="1472613"/>
              <a:ext cx="390202" cy="957571"/>
            </a:xfrm>
            <a:prstGeom prst="rect">
              <a:avLst/>
            </a:prstGeom>
          </p:spPr>
        </p:pic>
        <p:pic>
          <p:nvPicPr>
            <p:cNvPr id="288" name="Picture 287" descr="A close up of a sign&#10;&#10;Description automatically generated">
              <a:hlinkClick r:id="" action="ppaction://noaction">
                <a:snd r:embed="rId4" name="5. directrice.wav"/>
              </a:hlinkClick>
              <a:extLst>
                <a:ext uri="{FF2B5EF4-FFF2-40B4-BE49-F238E27FC236}">
                  <a16:creationId xmlns:a16="http://schemas.microsoft.com/office/drawing/2014/main" id="{4FFE48F8-0656-46C0-BC12-4EBF5D1021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41573" y="1646670"/>
              <a:ext cx="1123291" cy="575687"/>
            </a:xfrm>
            <a:prstGeom prst="rect">
              <a:avLst/>
            </a:prstGeom>
          </p:spPr>
        </p:pic>
      </p:grpSp>
      <p:sp>
        <p:nvSpPr>
          <p:cNvPr id="294" name="TextBox 293">
            <a:extLst>
              <a:ext uri="{FF2B5EF4-FFF2-40B4-BE49-F238E27FC236}">
                <a16:creationId xmlns:a16="http://schemas.microsoft.com/office/drawing/2014/main" id="{CB93546E-459A-4379-8CC6-A1C643191FF0}"/>
              </a:ext>
            </a:extLst>
          </p:cNvPr>
          <p:cNvSpPr txBox="1"/>
          <p:nvPr/>
        </p:nvSpPr>
        <p:spPr>
          <a:xfrm>
            <a:off x="10180260" y="2702375"/>
            <a:ext cx="1556882" cy="989125"/>
          </a:xfrm>
          <a:prstGeom prst="rect">
            <a:avLst/>
          </a:prstGeom>
          <a:noFill/>
          <a:ln w="19050">
            <a:solidFill>
              <a:srgbClr val="115076"/>
            </a:solidFill>
          </a:ln>
        </p:spPr>
        <p:txBody>
          <a:bodyPr wrap="square" rtlCol="0">
            <a:spAutoFit/>
          </a:bodyPr>
          <a:lstStyle/>
          <a:p>
            <a:pPr algn="l"/>
            <a:endParaRPr lang="en-GB" sz="2400" dirty="0">
              <a:solidFill>
                <a:schemeClr val="accent5">
                  <a:lumMod val="50000"/>
                </a:schemeClr>
              </a:solidFill>
            </a:endParaRPr>
          </a:p>
        </p:txBody>
      </p:sp>
      <p:grpSp>
        <p:nvGrpSpPr>
          <p:cNvPr id="298" name="Group 297">
            <a:extLst>
              <a:ext uri="{FF2B5EF4-FFF2-40B4-BE49-F238E27FC236}">
                <a16:creationId xmlns:a16="http://schemas.microsoft.com/office/drawing/2014/main" id="{0D921F7D-C213-44F5-A032-ED59AF099549}"/>
              </a:ext>
            </a:extLst>
          </p:cNvPr>
          <p:cNvGrpSpPr/>
          <p:nvPr/>
        </p:nvGrpSpPr>
        <p:grpSpPr>
          <a:xfrm>
            <a:off x="8551813" y="3982798"/>
            <a:ext cx="643405" cy="927873"/>
            <a:chOff x="8551813" y="3982798"/>
            <a:chExt cx="643405" cy="927873"/>
          </a:xfrm>
        </p:grpSpPr>
        <p:pic>
          <p:nvPicPr>
            <p:cNvPr id="302" name="Picture 301">
              <a:hlinkClick r:id="" action="ppaction://noaction">
                <a:snd r:embed="rId17" name="5. ambitieux.wav"/>
              </a:hlinkClick>
              <a:extLst>
                <a:ext uri="{FF2B5EF4-FFF2-40B4-BE49-F238E27FC236}">
                  <a16:creationId xmlns:a16="http://schemas.microsoft.com/office/drawing/2014/main" id="{C379BC51-3258-445A-8022-D6AE205A094D}"/>
                </a:ext>
              </a:extLst>
            </p:cNvPr>
            <p:cNvPicPr>
              <a:picLocks noChangeAspect="1"/>
            </p:cNvPicPr>
            <p:nvPr/>
          </p:nvPicPr>
          <p:blipFill>
            <a:blip r:embed="rId18"/>
            <a:stretch>
              <a:fillRect/>
            </a:stretch>
          </p:blipFill>
          <p:spPr>
            <a:xfrm>
              <a:off x="8551813" y="3982798"/>
              <a:ext cx="643405" cy="927873"/>
            </a:xfrm>
            <a:prstGeom prst="rect">
              <a:avLst/>
            </a:prstGeom>
          </p:spPr>
        </p:pic>
        <p:pic>
          <p:nvPicPr>
            <p:cNvPr id="304" name="Picture 303">
              <a:extLst>
                <a:ext uri="{FF2B5EF4-FFF2-40B4-BE49-F238E27FC236}">
                  <a16:creationId xmlns:a16="http://schemas.microsoft.com/office/drawing/2014/main" id="{409706FD-FCFC-487B-BDEB-85A36ACC8770}"/>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6273" b="96310" l="9524" r="89947">
                          <a14:foregroundMark x1="19577" y1="7380" x2="19577" y2="7380"/>
                          <a14:foregroundMark x1="16402" y1="91513" x2="16402" y2="91513"/>
                          <a14:foregroundMark x1="16402" y1="96310" x2="16402" y2="96310"/>
                          <a14:foregroundMark x1="89947" y1="11808" x2="89947" y2="11808"/>
                        </a14:backgroundRemoval>
                      </a14:imgEffect>
                    </a14:imgLayer>
                  </a14:imgProps>
                </a:ext>
              </a:extLst>
            </a:blip>
            <a:stretch>
              <a:fillRect/>
            </a:stretch>
          </p:blipFill>
          <p:spPr>
            <a:xfrm>
              <a:off x="8857297" y="4018882"/>
              <a:ext cx="99845" cy="121989"/>
            </a:xfrm>
            <a:prstGeom prst="rect">
              <a:avLst/>
            </a:prstGeom>
          </p:spPr>
        </p:pic>
        <p:cxnSp>
          <p:nvCxnSpPr>
            <p:cNvPr id="306" name="Straight Connector 305">
              <a:extLst>
                <a:ext uri="{FF2B5EF4-FFF2-40B4-BE49-F238E27FC236}">
                  <a16:creationId xmlns:a16="http://schemas.microsoft.com/office/drawing/2014/main" id="{4903425A-39DE-4984-B9C0-0658B3094BCD}"/>
                </a:ext>
              </a:extLst>
            </p:cNvPr>
            <p:cNvCxnSpPr>
              <a:cxnSpLocks/>
            </p:cNvCxnSpPr>
            <p:nvPr/>
          </p:nvCxnSpPr>
          <p:spPr>
            <a:xfrm flipV="1">
              <a:off x="8737919" y="4776824"/>
              <a:ext cx="135597" cy="13384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4C1EFF51-1023-4E47-8DBA-D387D3422C11}"/>
                </a:ext>
              </a:extLst>
            </p:cNvPr>
            <p:cNvCxnSpPr>
              <a:cxnSpLocks/>
            </p:cNvCxnSpPr>
            <p:nvPr/>
          </p:nvCxnSpPr>
          <p:spPr>
            <a:xfrm flipV="1">
              <a:off x="8869861" y="4594309"/>
              <a:ext cx="286266" cy="18598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id="{5D8491C7-8312-4590-A375-DC01B02F57C8}"/>
                </a:ext>
              </a:extLst>
            </p:cNvPr>
            <p:cNvCxnSpPr>
              <a:cxnSpLocks/>
            </p:cNvCxnSpPr>
            <p:nvPr/>
          </p:nvCxnSpPr>
          <p:spPr>
            <a:xfrm>
              <a:off x="8865423" y="4575105"/>
              <a:ext cx="287381" cy="1920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A9F6029E-9CA1-4040-A30D-5885BDC31238}"/>
                </a:ext>
              </a:extLst>
            </p:cNvPr>
            <p:cNvCxnSpPr>
              <a:cxnSpLocks/>
            </p:cNvCxnSpPr>
            <p:nvPr/>
          </p:nvCxnSpPr>
          <p:spPr>
            <a:xfrm>
              <a:off x="8673901" y="4453387"/>
              <a:ext cx="199614" cy="1217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E4791540-5C41-4540-9A65-7A1E8ADF5224}"/>
                </a:ext>
              </a:extLst>
            </p:cNvPr>
            <p:cNvCxnSpPr>
              <a:cxnSpLocks/>
            </p:cNvCxnSpPr>
            <p:nvPr/>
          </p:nvCxnSpPr>
          <p:spPr>
            <a:xfrm flipV="1">
              <a:off x="8673901" y="4325316"/>
              <a:ext cx="197479" cy="12555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4083D69C-2367-47DB-86D2-8DF63CFE55F7}"/>
                </a:ext>
              </a:extLst>
            </p:cNvPr>
            <p:cNvCxnSpPr>
              <a:cxnSpLocks/>
            </p:cNvCxnSpPr>
            <p:nvPr/>
          </p:nvCxnSpPr>
          <p:spPr>
            <a:xfrm flipV="1">
              <a:off x="8865423" y="4211923"/>
              <a:ext cx="69137" cy="1159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D805B0BB-FD81-4C21-86F7-89793C69DB10}"/>
                </a:ext>
              </a:extLst>
            </p:cNvPr>
            <p:cNvCxnSpPr>
              <a:cxnSpLocks/>
            </p:cNvCxnSpPr>
            <p:nvPr/>
          </p:nvCxnSpPr>
          <p:spPr>
            <a:xfrm flipH="1" flipV="1">
              <a:off x="8869402" y="4129574"/>
              <a:ext cx="65157" cy="7983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316" name="Picture 10" descr="Man Icon Symbol Green Clip Art">
              <a:extLst>
                <a:ext uri="{FF2B5EF4-FFF2-40B4-BE49-F238E27FC236}">
                  <a16:creationId xmlns:a16="http://schemas.microsoft.com/office/drawing/2014/main" id="{F471DC2A-AA8F-4BD5-AC49-6141EC3BB852}"/>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921678" y="4455617"/>
              <a:ext cx="184339" cy="41615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7" name="Group 316">
            <a:extLst>
              <a:ext uri="{FF2B5EF4-FFF2-40B4-BE49-F238E27FC236}">
                <a16:creationId xmlns:a16="http://schemas.microsoft.com/office/drawing/2014/main" id="{5257FB47-BF9D-4047-B190-DD47F317961C}"/>
              </a:ext>
            </a:extLst>
          </p:cNvPr>
          <p:cNvGrpSpPr/>
          <p:nvPr/>
        </p:nvGrpSpPr>
        <p:grpSpPr>
          <a:xfrm>
            <a:off x="9423488" y="3982798"/>
            <a:ext cx="643405" cy="927873"/>
            <a:chOff x="9423488" y="3982798"/>
            <a:chExt cx="643405" cy="927873"/>
          </a:xfrm>
        </p:grpSpPr>
        <p:pic>
          <p:nvPicPr>
            <p:cNvPr id="318" name="Picture 317">
              <a:hlinkClick r:id="" action="ppaction://noaction">
                <a:snd r:embed="rId22" name="5. ambitieuse.wav"/>
              </a:hlinkClick>
              <a:extLst>
                <a:ext uri="{FF2B5EF4-FFF2-40B4-BE49-F238E27FC236}">
                  <a16:creationId xmlns:a16="http://schemas.microsoft.com/office/drawing/2014/main" id="{5AD142C5-DE78-4330-926A-FEB0F9128915}"/>
                </a:ext>
              </a:extLst>
            </p:cNvPr>
            <p:cNvPicPr>
              <a:picLocks noChangeAspect="1"/>
            </p:cNvPicPr>
            <p:nvPr/>
          </p:nvPicPr>
          <p:blipFill>
            <a:blip r:embed="rId18"/>
            <a:stretch>
              <a:fillRect/>
            </a:stretch>
          </p:blipFill>
          <p:spPr>
            <a:xfrm>
              <a:off x="9423488" y="3982798"/>
              <a:ext cx="643405" cy="927873"/>
            </a:xfrm>
            <a:prstGeom prst="rect">
              <a:avLst/>
            </a:prstGeom>
          </p:spPr>
        </p:pic>
        <p:pic>
          <p:nvPicPr>
            <p:cNvPr id="319" name="Picture 318">
              <a:extLst>
                <a:ext uri="{FF2B5EF4-FFF2-40B4-BE49-F238E27FC236}">
                  <a16:creationId xmlns:a16="http://schemas.microsoft.com/office/drawing/2014/main" id="{E398FC8E-543E-49A3-B464-F3711147B16B}"/>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6273" b="96310" l="9524" r="89947">
                          <a14:foregroundMark x1="19577" y1="7380" x2="19577" y2="7380"/>
                          <a14:foregroundMark x1="16402" y1="91513" x2="16402" y2="91513"/>
                          <a14:foregroundMark x1="16402" y1="96310" x2="16402" y2="96310"/>
                          <a14:foregroundMark x1="89947" y1="11808" x2="89947" y2="11808"/>
                        </a14:backgroundRemoval>
                      </a14:imgEffect>
                    </a14:imgLayer>
                  </a14:imgProps>
                </a:ext>
              </a:extLst>
            </a:blip>
            <a:stretch>
              <a:fillRect/>
            </a:stretch>
          </p:blipFill>
          <p:spPr>
            <a:xfrm>
              <a:off x="9728972" y="4018882"/>
              <a:ext cx="99845" cy="121989"/>
            </a:xfrm>
            <a:prstGeom prst="rect">
              <a:avLst/>
            </a:prstGeom>
          </p:spPr>
        </p:pic>
        <p:cxnSp>
          <p:nvCxnSpPr>
            <p:cNvPr id="320" name="Straight Connector 319">
              <a:extLst>
                <a:ext uri="{FF2B5EF4-FFF2-40B4-BE49-F238E27FC236}">
                  <a16:creationId xmlns:a16="http://schemas.microsoft.com/office/drawing/2014/main" id="{AE342428-CEF2-4F48-9160-0910F697FD1A}"/>
                </a:ext>
              </a:extLst>
            </p:cNvPr>
            <p:cNvCxnSpPr>
              <a:cxnSpLocks/>
            </p:cNvCxnSpPr>
            <p:nvPr/>
          </p:nvCxnSpPr>
          <p:spPr>
            <a:xfrm flipV="1">
              <a:off x="9741536" y="4594309"/>
              <a:ext cx="286266" cy="18598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E18AAC7A-1FA8-4466-9E85-8896B0DCDB5E}"/>
                </a:ext>
              </a:extLst>
            </p:cNvPr>
            <p:cNvCxnSpPr>
              <a:cxnSpLocks/>
            </p:cNvCxnSpPr>
            <p:nvPr/>
          </p:nvCxnSpPr>
          <p:spPr>
            <a:xfrm>
              <a:off x="9737098" y="4575105"/>
              <a:ext cx="287381" cy="1920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A990113A-C9BE-4BF6-88F7-EC87111601EA}"/>
                </a:ext>
              </a:extLst>
            </p:cNvPr>
            <p:cNvCxnSpPr>
              <a:cxnSpLocks/>
            </p:cNvCxnSpPr>
            <p:nvPr/>
          </p:nvCxnSpPr>
          <p:spPr>
            <a:xfrm>
              <a:off x="9545576" y="4453387"/>
              <a:ext cx="199614" cy="1217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9CEFA9AE-857F-4BEF-AD2A-3D9ED9D5E12F}"/>
                </a:ext>
              </a:extLst>
            </p:cNvPr>
            <p:cNvCxnSpPr>
              <a:cxnSpLocks/>
            </p:cNvCxnSpPr>
            <p:nvPr/>
          </p:nvCxnSpPr>
          <p:spPr>
            <a:xfrm flipV="1">
              <a:off x="9545576" y="4325316"/>
              <a:ext cx="197479" cy="12555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7559741B-91E1-448C-98AD-C6DD30BB61D4}"/>
                </a:ext>
              </a:extLst>
            </p:cNvPr>
            <p:cNvCxnSpPr>
              <a:cxnSpLocks/>
            </p:cNvCxnSpPr>
            <p:nvPr/>
          </p:nvCxnSpPr>
          <p:spPr>
            <a:xfrm flipV="1">
              <a:off x="9737098" y="4211923"/>
              <a:ext cx="69137" cy="1159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09B10FDC-E520-4C82-9944-24850997FD15}"/>
                </a:ext>
              </a:extLst>
            </p:cNvPr>
            <p:cNvCxnSpPr>
              <a:cxnSpLocks/>
            </p:cNvCxnSpPr>
            <p:nvPr/>
          </p:nvCxnSpPr>
          <p:spPr>
            <a:xfrm flipH="1" flipV="1">
              <a:off x="9741077" y="4129574"/>
              <a:ext cx="65157" cy="7983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326" name="Picture 16" descr="Girl Clip Art">
              <a:extLst>
                <a:ext uri="{FF2B5EF4-FFF2-40B4-BE49-F238E27FC236}">
                  <a16:creationId xmlns:a16="http://schemas.microsoft.com/office/drawing/2014/main" id="{1EA232A1-629A-496F-9E7C-D8ACCCCD8F6F}"/>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9807919" y="4446733"/>
              <a:ext cx="223559" cy="4456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7" name="Group 326">
            <a:extLst>
              <a:ext uri="{FF2B5EF4-FFF2-40B4-BE49-F238E27FC236}">
                <a16:creationId xmlns:a16="http://schemas.microsoft.com/office/drawing/2014/main" id="{8352248D-1C89-4CC9-A320-9E4F53DAEE90}"/>
              </a:ext>
            </a:extLst>
          </p:cNvPr>
          <p:cNvGrpSpPr/>
          <p:nvPr/>
        </p:nvGrpSpPr>
        <p:grpSpPr>
          <a:xfrm>
            <a:off x="4743249" y="2812006"/>
            <a:ext cx="1484647" cy="734420"/>
            <a:chOff x="4743249" y="2812006"/>
            <a:chExt cx="1484647" cy="734420"/>
          </a:xfrm>
        </p:grpSpPr>
        <p:pic>
          <p:nvPicPr>
            <p:cNvPr id="328" name="Picture 4" descr="Aiga Symbol Signs 2 Clip Art">
              <a:hlinkClick r:id="" action="ppaction://noaction">
                <a:snd r:embed="rId24" name="5. travailleuse.wav"/>
              </a:hlinkClick>
              <a:extLst>
                <a:ext uri="{FF2B5EF4-FFF2-40B4-BE49-F238E27FC236}">
                  <a16:creationId xmlns:a16="http://schemas.microsoft.com/office/drawing/2014/main" id="{8409BAF4-E07A-4800-BA62-8053294BC924}"/>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890063" y="2812006"/>
              <a:ext cx="337833" cy="734420"/>
            </a:xfrm>
            <a:prstGeom prst="rect">
              <a:avLst/>
            </a:prstGeom>
            <a:noFill/>
            <a:extLst>
              <a:ext uri="{909E8E84-426E-40DD-AFC4-6F175D3DCCD1}">
                <a14:hiddenFill xmlns:a14="http://schemas.microsoft.com/office/drawing/2010/main">
                  <a:solidFill>
                    <a:srgbClr val="FFFFFF"/>
                  </a:solidFill>
                </a14:hiddenFill>
              </a:ext>
            </a:extLst>
          </p:spPr>
        </p:pic>
        <p:sp>
          <p:nvSpPr>
            <p:cNvPr id="330" name="TextBox 329">
              <a:hlinkClick r:id="" action="ppaction://noaction">
                <a:snd r:embed="rId24" name="5. travailleuse.wav"/>
              </a:hlinkClick>
              <a:extLst>
                <a:ext uri="{FF2B5EF4-FFF2-40B4-BE49-F238E27FC236}">
                  <a16:creationId xmlns:a16="http://schemas.microsoft.com/office/drawing/2014/main" id="{C2DB579D-A3E0-40C7-9F3F-BAFB3F69DDEF}"/>
                </a:ext>
              </a:extLst>
            </p:cNvPr>
            <p:cNvSpPr txBox="1"/>
            <p:nvPr/>
          </p:nvSpPr>
          <p:spPr>
            <a:xfrm>
              <a:off x="4743249" y="2825273"/>
              <a:ext cx="1157264" cy="707886"/>
            </a:xfrm>
            <a:prstGeom prst="rect">
              <a:avLst/>
            </a:prstGeom>
            <a:noFill/>
          </p:spPr>
          <p:txBody>
            <a:bodyPr wrap="square" rtlCol="0">
              <a:spAutoFit/>
            </a:bodyPr>
            <a:lstStyle/>
            <a:p>
              <a:pPr algn="ctr"/>
              <a:r>
                <a:rPr lang="en-GB" sz="2000" dirty="0">
                  <a:solidFill>
                    <a:schemeClr val="accent5">
                      <a:lumMod val="50000"/>
                    </a:schemeClr>
                  </a:solidFill>
                </a:rPr>
                <a:t>hard-working</a:t>
              </a:r>
            </a:p>
          </p:txBody>
        </p:sp>
      </p:grpSp>
      <p:grpSp>
        <p:nvGrpSpPr>
          <p:cNvPr id="334" name="Group 333">
            <a:extLst>
              <a:ext uri="{FF2B5EF4-FFF2-40B4-BE49-F238E27FC236}">
                <a16:creationId xmlns:a16="http://schemas.microsoft.com/office/drawing/2014/main" id="{60EDD1CF-1B77-4903-B757-08BFDFF1122A}"/>
              </a:ext>
            </a:extLst>
          </p:cNvPr>
          <p:cNvGrpSpPr/>
          <p:nvPr/>
        </p:nvGrpSpPr>
        <p:grpSpPr>
          <a:xfrm>
            <a:off x="6454791" y="2834683"/>
            <a:ext cx="1475246" cy="714059"/>
            <a:chOff x="6454791" y="2834683"/>
            <a:chExt cx="1475246" cy="714059"/>
          </a:xfrm>
        </p:grpSpPr>
        <p:pic>
          <p:nvPicPr>
            <p:cNvPr id="336" name="Picture 6" descr="Aiga Symbol Signs 108 Clip Art">
              <a:hlinkClick r:id="" action="ppaction://noaction">
                <a:snd r:embed="rId26" name="5. travailleur.wav"/>
              </a:hlinkClick>
              <a:extLst>
                <a:ext uri="{FF2B5EF4-FFF2-40B4-BE49-F238E27FC236}">
                  <a16:creationId xmlns:a16="http://schemas.microsoft.com/office/drawing/2014/main" id="{B909EA6F-BBD6-483A-834C-A31FD0DB7BD5}"/>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656656" y="2843707"/>
              <a:ext cx="273381" cy="705035"/>
            </a:xfrm>
            <a:prstGeom prst="rect">
              <a:avLst/>
            </a:prstGeom>
            <a:noFill/>
            <a:extLst>
              <a:ext uri="{909E8E84-426E-40DD-AFC4-6F175D3DCCD1}">
                <a14:hiddenFill xmlns:a14="http://schemas.microsoft.com/office/drawing/2010/main">
                  <a:solidFill>
                    <a:srgbClr val="FFFFFF"/>
                  </a:solidFill>
                </a14:hiddenFill>
              </a:ext>
            </a:extLst>
          </p:spPr>
        </p:pic>
        <p:sp>
          <p:nvSpPr>
            <p:cNvPr id="338" name="TextBox 337">
              <a:hlinkClick r:id="" action="ppaction://noaction">
                <a:snd r:embed="rId26" name="5. travailleur.wav"/>
              </a:hlinkClick>
              <a:extLst>
                <a:ext uri="{FF2B5EF4-FFF2-40B4-BE49-F238E27FC236}">
                  <a16:creationId xmlns:a16="http://schemas.microsoft.com/office/drawing/2014/main" id="{1A790B97-D892-4C1C-B742-183DDB2C1B10}"/>
                </a:ext>
              </a:extLst>
            </p:cNvPr>
            <p:cNvSpPr txBox="1"/>
            <p:nvPr/>
          </p:nvSpPr>
          <p:spPr>
            <a:xfrm>
              <a:off x="6454791" y="2834683"/>
              <a:ext cx="1157264" cy="707886"/>
            </a:xfrm>
            <a:prstGeom prst="rect">
              <a:avLst/>
            </a:prstGeom>
            <a:noFill/>
          </p:spPr>
          <p:txBody>
            <a:bodyPr wrap="square" rtlCol="0">
              <a:spAutoFit/>
            </a:bodyPr>
            <a:lstStyle/>
            <a:p>
              <a:pPr algn="ctr"/>
              <a:r>
                <a:rPr lang="en-GB" sz="2000" dirty="0">
                  <a:solidFill>
                    <a:schemeClr val="accent5">
                      <a:lumMod val="50000"/>
                    </a:schemeClr>
                  </a:solidFill>
                </a:rPr>
                <a:t>hard-working</a:t>
              </a:r>
            </a:p>
          </p:txBody>
        </p:sp>
      </p:grpSp>
      <p:grpSp>
        <p:nvGrpSpPr>
          <p:cNvPr id="342" name="Group 341">
            <a:extLst>
              <a:ext uri="{FF2B5EF4-FFF2-40B4-BE49-F238E27FC236}">
                <a16:creationId xmlns:a16="http://schemas.microsoft.com/office/drawing/2014/main" id="{11BB61B5-D70F-4F41-948A-CC113296902D}"/>
              </a:ext>
            </a:extLst>
          </p:cNvPr>
          <p:cNvGrpSpPr/>
          <p:nvPr/>
        </p:nvGrpSpPr>
        <p:grpSpPr>
          <a:xfrm>
            <a:off x="8551813" y="2840784"/>
            <a:ext cx="1425022" cy="734420"/>
            <a:chOff x="8551813" y="2840784"/>
            <a:chExt cx="1425022" cy="734420"/>
          </a:xfrm>
        </p:grpSpPr>
        <p:sp>
          <p:nvSpPr>
            <p:cNvPr id="344" name="TextBox 343">
              <a:hlinkClick r:id="" action="ppaction://noaction">
                <a:snd r:embed="rId28" name="5. prudente.wav"/>
              </a:hlinkClick>
              <a:extLst>
                <a:ext uri="{FF2B5EF4-FFF2-40B4-BE49-F238E27FC236}">
                  <a16:creationId xmlns:a16="http://schemas.microsoft.com/office/drawing/2014/main" id="{B478C510-1728-401D-9DEF-CBC60D553B6F}"/>
                </a:ext>
              </a:extLst>
            </p:cNvPr>
            <p:cNvSpPr txBox="1"/>
            <p:nvPr/>
          </p:nvSpPr>
          <p:spPr>
            <a:xfrm>
              <a:off x="8551813" y="2996882"/>
              <a:ext cx="1157264" cy="400110"/>
            </a:xfrm>
            <a:prstGeom prst="rect">
              <a:avLst/>
            </a:prstGeom>
            <a:noFill/>
          </p:spPr>
          <p:txBody>
            <a:bodyPr wrap="square" rtlCol="0">
              <a:spAutoFit/>
            </a:bodyPr>
            <a:lstStyle/>
            <a:p>
              <a:pPr algn="ctr"/>
              <a:r>
                <a:rPr lang="en-GB" sz="2000" dirty="0">
                  <a:solidFill>
                    <a:schemeClr val="accent5">
                      <a:lumMod val="50000"/>
                    </a:schemeClr>
                  </a:solidFill>
                </a:rPr>
                <a:t>careful</a:t>
              </a:r>
            </a:p>
          </p:txBody>
        </p:sp>
        <p:pic>
          <p:nvPicPr>
            <p:cNvPr id="346" name="Picture 4" descr="Aiga Symbol Signs 2 Clip Art">
              <a:hlinkClick r:id="" action="ppaction://noaction">
                <a:snd r:embed="rId28" name="5. prudente.wav"/>
              </a:hlinkClick>
              <a:extLst>
                <a:ext uri="{FF2B5EF4-FFF2-40B4-BE49-F238E27FC236}">
                  <a16:creationId xmlns:a16="http://schemas.microsoft.com/office/drawing/2014/main" id="{FDF723C2-5CA2-4DD8-9F58-C085F0F70C30}"/>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9639002" y="2840784"/>
              <a:ext cx="337833" cy="7344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0" name="Group 349">
            <a:extLst>
              <a:ext uri="{FF2B5EF4-FFF2-40B4-BE49-F238E27FC236}">
                <a16:creationId xmlns:a16="http://schemas.microsoft.com/office/drawing/2014/main" id="{531455FA-2941-4DC8-8A54-C9B2E45AF5E6}"/>
              </a:ext>
            </a:extLst>
          </p:cNvPr>
          <p:cNvGrpSpPr/>
          <p:nvPr/>
        </p:nvGrpSpPr>
        <p:grpSpPr>
          <a:xfrm>
            <a:off x="10213822" y="2823701"/>
            <a:ext cx="1413489" cy="705035"/>
            <a:chOff x="10213822" y="2823701"/>
            <a:chExt cx="1413489" cy="705035"/>
          </a:xfrm>
        </p:grpSpPr>
        <p:sp>
          <p:nvSpPr>
            <p:cNvPr id="352" name="TextBox 351">
              <a:hlinkClick r:id="" action="ppaction://noaction">
                <a:snd r:embed="rId29" name="5. prudent.wav"/>
              </a:hlinkClick>
              <a:extLst>
                <a:ext uri="{FF2B5EF4-FFF2-40B4-BE49-F238E27FC236}">
                  <a16:creationId xmlns:a16="http://schemas.microsoft.com/office/drawing/2014/main" id="{0C493B26-CAF2-4A75-B612-74791E475DF7}"/>
                </a:ext>
              </a:extLst>
            </p:cNvPr>
            <p:cNvSpPr txBox="1"/>
            <p:nvPr/>
          </p:nvSpPr>
          <p:spPr>
            <a:xfrm>
              <a:off x="10213822" y="2988571"/>
              <a:ext cx="1157264" cy="400110"/>
            </a:xfrm>
            <a:prstGeom prst="rect">
              <a:avLst/>
            </a:prstGeom>
            <a:noFill/>
          </p:spPr>
          <p:txBody>
            <a:bodyPr wrap="square" rtlCol="0">
              <a:spAutoFit/>
            </a:bodyPr>
            <a:lstStyle/>
            <a:p>
              <a:pPr algn="ctr"/>
              <a:r>
                <a:rPr lang="en-GB" sz="2000" dirty="0">
                  <a:solidFill>
                    <a:schemeClr val="accent5">
                      <a:lumMod val="50000"/>
                    </a:schemeClr>
                  </a:solidFill>
                </a:rPr>
                <a:t>careful</a:t>
              </a:r>
            </a:p>
          </p:txBody>
        </p:sp>
        <p:pic>
          <p:nvPicPr>
            <p:cNvPr id="355" name="Picture 6" descr="Aiga Symbol Signs 108 Clip Art">
              <a:hlinkClick r:id="" action="ppaction://noaction">
                <a:snd r:embed="rId29" name="5. prudent.wav"/>
              </a:hlinkClick>
              <a:extLst>
                <a:ext uri="{FF2B5EF4-FFF2-40B4-BE49-F238E27FC236}">
                  <a16:creationId xmlns:a16="http://schemas.microsoft.com/office/drawing/2014/main" id="{9362896A-C7F7-48DE-A590-5B4D3EDCB55C}"/>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1353930" y="2823701"/>
              <a:ext cx="273381" cy="705035"/>
            </a:xfrm>
            <a:prstGeom prst="rect">
              <a:avLst/>
            </a:prstGeom>
            <a:noFill/>
            <a:extLst>
              <a:ext uri="{909E8E84-426E-40DD-AFC4-6F175D3DCCD1}">
                <a14:hiddenFill xmlns:a14="http://schemas.microsoft.com/office/drawing/2010/main">
                  <a:solidFill>
                    <a:srgbClr val="FFFFFF"/>
                  </a:solidFill>
                </a14:hiddenFill>
              </a:ext>
            </a:extLst>
          </p:spPr>
        </p:pic>
      </p:grpSp>
      <p:sp>
        <p:nvSpPr>
          <p:cNvPr id="356" name="TextBox 355">
            <a:hlinkClick r:id="" action="ppaction://noaction">
              <a:snd r:embed="rId28" name="5. prudente.wav"/>
            </a:hlinkClick>
            <a:extLst>
              <a:ext uri="{FF2B5EF4-FFF2-40B4-BE49-F238E27FC236}">
                <a16:creationId xmlns:a16="http://schemas.microsoft.com/office/drawing/2014/main" id="{EA0EE956-150E-49FD-B9DD-E74365C1D034}"/>
              </a:ext>
            </a:extLst>
          </p:cNvPr>
          <p:cNvSpPr txBox="1"/>
          <p:nvPr/>
        </p:nvSpPr>
        <p:spPr>
          <a:xfrm>
            <a:off x="8544616" y="2698971"/>
            <a:ext cx="1556882" cy="989125"/>
          </a:xfrm>
          <a:prstGeom prst="rect">
            <a:avLst/>
          </a:prstGeom>
          <a:noFill/>
          <a:ln w="19050">
            <a:solidFill>
              <a:srgbClr val="115076"/>
            </a:solidFill>
          </a:ln>
        </p:spPr>
        <p:txBody>
          <a:bodyPr wrap="square" rtlCol="0">
            <a:spAutoFit/>
          </a:bodyPr>
          <a:lstStyle/>
          <a:p>
            <a:pPr algn="l"/>
            <a:endParaRPr lang="en-GB" sz="2400" dirty="0">
              <a:solidFill>
                <a:schemeClr val="accent5">
                  <a:lumMod val="50000"/>
                </a:schemeClr>
              </a:solidFill>
            </a:endParaRPr>
          </a:p>
        </p:txBody>
      </p:sp>
      <p:sp>
        <p:nvSpPr>
          <p:cNvPr id="107" name="Rectangle 106">
            <a:extLst>
              <a:ext uri="{FF2B5EF4-FFF2-40B4-BE49-F238E27FC236}">
                <a16:creationId xmlns:a16="http://schemas.microsoft.com/office/drawing/2014/main" id="{F91DF23D-0631-4CFD-9198-E2A5E948901C}"/>
              </a:ext>
            </a:extLst>
          </p:cNvPr>
          <p:cNvSpPr/>
          <p:nvPr/>
        </p:nvSpPr>
        <p:spPr>
          <a:xfrm>
            <a:off x="10586391" y="3897691"/>
            <a:ext cx="864155" cy="139664"/>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Rectangle 107">
            <a:extLst>
              <a:ext uri="{FF2B5EF4-FFF2-40B4-BE49-F238E27FC236}">
                <a16:creationId xmlns:a16="http://schemas.microsoft.com/office/drawing/2014/main" id="{0DAB7E61-7810-4109-8D4B-EAE82471D4E1}"/>
              </a:ext>
            </a:extLst>
          </p:cNvPr>
          <p:cNvSpPr/>
          <p:nvPr/>
        </p:nvSpPr>
        <p:spPr>
          <a:xfrm>
            <a:off x="10520311" y="3954941"/>
            <a:ext cx="871540" cy="101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9" name="Straight Connector 108">
            <a:extLst>
              <a:ext uri="{FF2B5EF4-FFF2-40B4-BE49-F238E27FC236}">
                <a16:creationId xmlns:a16="http://schemas.microsoft.com/office/drawing/2014/main" id="{0D664DF1-1478-4944-A870-749D4478A32F}"/>
              </a:ext>
            </a:extLst>
          </p:cNvPr>
          <p:cNvCxnSpPr>
            <a:cxnSpLocks/>
          </p:cNvCxnSpPr>
          <p:nvPr/>
        </p:nvCxnSpPr>
        <p:spPr>
          <a:xfrm>
            <a:off x="10595569" y="4934181"/>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60EA27D1-7087-4DA6-9668-2FC56EB0A10D}"/>
              </a:ext>
            </a:extLst>
          </p:cNvPr>
          <p:cNvCxnSpPr>
            <a:cxnSpLocks/>
          </p:cNvCxnSpPr>
          <p:nvPr/>
        </p:nvCxnSpPr>
        <p:spPr>
          <a:xfrm>
            <a:off x="11501272" y="4943845"/>
            <a:ext cx="0" cy="206189"/>
          </a:xfrm>
          <a:prstGeom prst="line">
            <a:avLst/>
          </a:prstGeom>
          <a:ln w="19050">
            <a:solidFill>
              <a:srgbClr val="115076"/>
            </a:solidFill>
          </a:ln>
        </p:spPr>
        <p:style>
          <a:lnRef idx="1">
            <a:schemeClr val="accent1"/>
          </a:lnRef>
          <a:fillRef idx="0">
            <a:schemeClr val="accent1"/>
          </a:fillRef>
          <a:effectRef idx="0">
            <a:schemeClr val="accent1"/>
          </a:effectRef>
          <a:fontRef idx="minor">
            <a:schemeClr val="tx1"/>
          </a:fontRef>
        </p:style>
      </p:cxnSp>
      <p:sp>
        <p:nvSpPr>
          <p:cNvPr id="111" name="TextBox 110">
            <a:extLst>
              <a:ext uri="{FF2B5EF4-FFF2-40B4-BE49-F238E27FC236}">
                <a16:creationId xmlns:a16="http://schemas.microsoft.com/office/drawing/2014/main" id="{40010F35-8681-4866-968F-216E1A6D5B73}"/>
              </a:ext>
            </a:extLst>
          </p:cNvPr>
          <p:cNvSpPr txBox="1"/>
          <p:nvPr/>
        </p:nvSpPr>
        <p:spPr>
          <a:xfrm>
            <a:off x="11067300" y="3949369"/>
            <a:ext cx="766891" cy="989126"/>
          </a:xfrm>
          <a:prstGeom prst="rect">
            <a:avLst/>
          </a:prstGeom>
          <a:noFill/>
          <a:ln w="19050">
            <a:solidFill>
              <a:srgbClr val="115076"/>
            </a:solidFill>
          </a:ln>
        </p:spPr>
        <p:txBody>
          <a:bodyPr wrap="square" rtlCol="0">
            <a:spAutoFit/>
          </a:bodyPr>
          <a:lstStyle/>
          <a:p>
            <a:pPr algn="l"/>
            <a:endParaRPr lang="en-GB" sz="2400" dirty="0">
              <a:solidFill>
                <a:schemeClr val="accent5">
                  <a:lumMod val="50000"/>
                </a:schemeClr>
              </a:solidFill>
            </a:endParaRPr>
          </a:p>
        </p:txBody>
      </p:sp>
      <p:sp>
        <p:nvSpPr>
          <p:cNvPr id="112" name="Rectangle 111">
            <a:extLst>
              <a:ext uri="{FF2B5EF4-FFF2-40B4-BE49-F238E27FC236}">
                <a16:creationId xmlns:a16="http://schemas.microsoft.com/office/drawing/2014/main" id="{68DFEDC7-BDC4-4AEC-B8A5-FFB23709A4FE}"/>
              </a:ext>
            </a:extLst>
          </p:cNvPr>
          <p:cNvSpPr/>
          <p:nvPr/>
        </p:nvSpPr>
        <p:spPr>
          <a:xfrm>
            <a:off x="11333981" y="3969610"/>
            <a:ext cx="308387" cy="169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TextBox 112">
            <a:hlinkClick r:id="" action="ppaction://noaction">
              <a:snd r:embed="rId30" name="5. serveuse.wav"/>
            </a:hlinkClick>
            <a:extLst>
              <a:ext uri="{FF2B5EF4-FFF2-40B4-BE49-F238E27FC236}">
                <a16:creationId xmlns:a16="http://schemas.microsoft.com/office/drawing/2014/main" id="{9D57DFC5-FFB3-48DE-9AFB-1CA1255DC56C}"/>
              </a:ext>
            </a:extLst>
          </p:cNvPr>
          <p:cNvSpPr txBox="1"/>
          <p:nvPr/>
        </p:nvSpPr>
        <p:spPr>
          <a:xfrm>
            <a:off x="10245435" y="3951330"/>
            <a:ext cx="766891" cy="989125"/>
          </a:xfrm>
          <a:prstGeom prst="rect">
            <a:avLst/>
          </a:prstGeom>
          <a:noFill/>
          <a:ln w="19050">
            <a:solidFill>
              <a:srgbClr val="115076"/>
            </a:solidFill>
          </a:ln>
        </p:spPr>
        <p:txBody>
          <a:bodyPr wrap="square" rtlCol="0">
            <a:spAutoFit/>
          </a:bodyPr>
          <a:lstStyle/>
          <a:p>
            <a:pPr algn="l"/>
            <a:endParaRPr lang="en-GB" sz="2400" dirty="0">
              <a:solidFill>
                <a:schemeClr val="accent5">
                  <a:lumMod val="50000"/>
                </a:schemeClr>
              </a:solidFill>
            </a:endParaRPr>
          </a:p>
        </p:txBody>
      </p:sp>
      <p:pic>
        <p:nvPicPr>
          <p:cNvPr id="114" name="Picture 2">
            <a:extLst>
              <a:ext uri="{FF2B5EF4-FFF2-40B4-BE49-F238E27FC236}">
                <a16:creationId xmlns:a16="http://schemas.microsoft.com/office/drawing/2014/main" id="{29E1DE85-D89C-488A-8627-6526E1EE1232}"/>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p:blipFill>
        <p:spPr bwMode="auto">
          <a:xfrm>
            <a:off x="11112342" y="3977696"/>
            <a:ext cx="696799" cy="872193"/>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4" descr="Office, Woman, Business, Notepad, Girl">
            <a:extLst>
              <a:ext uri="{FF2B5EF4-FFF2-40B4-BE49-F238E27FC236}">
                <a16:creationId xmlns:a16="http://schemas.microsoft.com/office/drawing/2014/main" id="{86821F9D-BB5B-4292-A7FE-645D58D488C6}"/>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10352143" y="3983591"/>
            <a:ext cx="475520" cy="951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258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747657" cy="707849"/>
          </a:xfrm>
        </p:spPr>
        <p:txBody>
          <a:bodyPr>
            <a:noAutofit/>
          </a:bodyPr>
          <a:lstStyle/>
          <a:p>
            <a:br>
              <a:rPr lang="en-GB" sz="2800" b="1" dirty="0">
                <a:solidFill>
                  <a:schemeClr val="bg1"/>
                </a:solidFill>
              </a:rPr>
            </a:br>
            <a:r>
              <a:rPr lang="en-GB" sz="2800" b="1" dirty="0">
                <a:solidFill>
                  <a:schemeClr val="bg1"/>
                </a:solidFill>
              </a:rPr>
              <a:t>La </a:t>
            </a:r>
            <a:r>
              <a:rPr lang="en-GB" sz="2800" b="1" dirty="0" err="1">
                <a:solidFill>
                  <a:schemeClr val="bg1"/>
                </a:solidFill>
              </a:rPr>
              <a:t>féminisation</a:t>
            </a:r>
            <a:r>
              <a:rPr lang="en-GB" sz="2800" b="1" dirty="0">
                <a:solidFill>
                  <a:schemeClr val="bg1"/>
                </a:solidFill>
              </a:rPr>
              <a:t> des professions</a:t>
            </a:r>
            <a:br>
              <a:rPr lang="en-GB" sz="2800" b="1" dirty="0">
                <a:solidFill>
                  <a:schemeClr val="bg1"/>
                </a:solidFill>
              </a:rPr>
            </a:br>
            <a:endParaRPr lang="en-GB" sz="2800" b="1" dirty="0">
              <a:solidFill>
                <a:schemeClr val="bg1"/>
              </a:solidFill>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292494" y="1364720"/>
            <a:ext cx="11198087"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already know two ways to turn a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masculine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into a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feminine noun: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masculin</a:t>
            </a: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féminin</a:t>
            </a:r>
            <a:endParaRPr kumimoji="0" lang="en-US"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add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avocat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avocat</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change the article only:		un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médecin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médecin</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secrétaire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secrétaire</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Here is another way:</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change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eur</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–rice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acteur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act</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rice</a:t>
            </a: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ounded Rectangle 46">
            <a:extLst>
              <a:ext uri="{FF2B5EF4-FFF2-40B4-BE49-F238E27FC236}">
                <a16:creationId xmlns:a16="http://schemas.microsoft.com/office/drawing/2014/main" id="{7373B2B2-53E7-4BB7-9BB5-B2E1E4326F98}"/>
              </a:ext>
            </a:extLst>
          </p:cNvPr>
          <p:cNvSpPr/>
          <p:nvPr/>
        </p:nvSpPr>
        <p:spPr>
          <a:xfrm>
            <a:off x="10204704" y="249870"/>
            <a:ext cx="170521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Rounded Rectangular Callout 10"/>
          <p:cNvSpPr/>
          <p:nvPr/>
        </p:nvSpPr>
        <p:spPr>
          <a:xfrm>
            <a:off x="9953897" y="1759600"/>
            <a:ext cx="2093844" cy="1979023"/>
          </a:xfrm>
          <a:prstGeom prst="wedgeRoundRectCallout">
            <a:avLst>
              <a:gd name="adj1" fmla="val -56750"/>
              <a:gd name="adj2" fmla="val 21820"/>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If the masculine form already ends in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it does not change for the feminine!</a:t>
            </a:r>
          </a:p>
        </p:txBody>
      </p:sp>
      <p:sp>
        <p:nvSpPr>
          <p:cNvPr id="3" name="TextBox 2">
            <a:extLst>
              <a:ext uri="{FF2B5EF4-FFF2-40B4-BE49-F238E27FC236}">
                <a16:creationId xmlns:a16="http://schemas.microsoft.com/office/drawing/2014/main" id="{37E38EED-095F-4196-A753-701067B75DB6}"/>
              </a:ext>
            </a:extLst>
          </p:cNvPr>
          <p:cNvSpPr txBox="1"/>
          <p:nvPr/>
        </p:nvSpPr>
        <p:spPr>
          <a:xfrm>
            <a:off x="1454710" y="4985448"/>
            <a:ext cx="9282580" cy="1015663"/>
          </a:xfrm>
          <a:prstGeom prst="rect">
            <a:avLst/>
          </a:prstGeom>
          <a:noFill/>
          <a:ln w="28575">
            <a:solidFill>
              <a:srgbClr val="EE6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Exception: </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Although it ends in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eur</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1" u="none" strike="noStrike" kern="1200" cap="none" spc="0" normalizeH="0" baseline="0" noProof="0" dirty="0" err="1">
                <a:ln>
                  <a:noFill/>
                </a:ln>
                <a:solidFill>
                  <a:srgbClr val="115076"/>
                </a:solidFill>
                <a:effectLst/>
                <a:uLnTx/>
                <a:uFillTx/>
                <a:latin typeface="Century Gothic" panose="020F0302020204030204"/>
                <a:ea typeface="+mn-ea"/>
                <a:cs typeface="+mn-cs"/>
              </a:rPr>
              <a:t>professeur</a:t>
            </a:r>
            <a:r>
              <a:rPr kumimoji="0" lang="en-GB" sz="2000" b="0" i="1"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now follows the pattern of </a:t>
            </a:r>
            <a:r>
              <a:rPr kumimoji="0" lang="en-GB" sz="2000" b="0" i="1" u="none" strike="noStrike" kern="1200" cap="none" spc="0" normalizeH="0" baseline="0" noProof="0" dirty="0">
                <a:ln>
                  <a:noFill/>
                </a:ln>
                <a:solidFill>
                  <a:srgbClr val="115076"/>
                </a:solidFill>
                <a:effectLst/>
                <a:uLnTx/>
                <a:uFillTx/>
                <a:latin typeface="Century Gothic" panose="020F0302020204030204"/>
                <a:ea typeface="+mn-ea"/>
                <a:cs typeface="+mn-cs"/>
              </a:rPr>
              <a:t>avocat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1" u="none" strike="noStrike" kern="1200" cap="none" spc="0" normalizeH="0" baseline="0" noProof="0" dirty="0" err="1">
                <a:ln>
                  <a:noFill/>
                </a:ln>
                <a:solidFill>
                  <a:srgbClr val="115076"/>
                </a:solidFill>
                <a:effectLst/>
                <a:uLnTx/>
                <a:uFillTx/>
                <a:latin typeface="Century Gothic" panose="020F0302020204030204"/>
                <a:ea typeface="+mn-ea"/>
                <a:cs typeface="+mn-cs"/>
              </a:rPr>
              <a:t>professeur</a:t>
            </a:r>
            <a:r>
              <a:rPr kumimoji="0" lang="en-GB" sz="2000" b="0" i="1" u="none" strike="noStrike" kern="1200" cap="none" spc="0" normalizeH="0" baseline="0" noProof="0" dirty="0">
                <a:ln>
                  <a:noFill/>
                </a:ln>
                <a:solidFill>
                  <a:srgbClr val="115076"/>
                </a:solidFill>
                <a:effectLst/>
                <a:uLnTx/>
                <a:uFillTx/>
                <a:latin typeface="Century Gothic" panose="020F0302020204030204"/>
                <a:ea typeface="+mn-ea"/>
                <a:cs typeface="+mn-cs"/>
              </a:rPr>
              <a:t> → </a:t>
            </a:r>
            <a:r>
              <a:rPr kumimoji="0" lang="en-GB" sz="2000" b="0" i="1" u="none" strike="noStrike" kern="1200" cap="none" spc="0" normalizeH="0" baseline="0" noProof="0" dirty="0" err="1">
                <a:ln>
                  <a:noFill/>
                </a:ln>
                <a:solidFill>
                  <a:srgbClr val="115076"/>
                </a:solidFill>
                <a:effectLst/>
                <a:uLnTx/>
                <a:uFillTx/>
                <a:latin typeface="Century Gothic" panose="020F0302020204030204"/>
                <a:ea typeface="+mn-ea"/>
                <a:cs typeface="+mn-cs"/>
              </a:rPr>
              <a:t>professeur</a:t>
            </a:r>
            <a:r>
              <a:rPr kumimoji="0" lang="en-GB" sz="2000" b="1" i="1" u="none" strike="noStrike" kern="1200" cap="none" spc="0" normalizeH="0" baseline="0" noProof="0" dirty="0" err="1">
                <a:ln>
                  <a:noFill/>
                </a:ln>
                <a:solidFill>
                  <a:srgbClr val="115076"/>
                </a:solidFill>
                <a:effectLst/>
                <a:uLnTx/>
                <a:uFillTx/>
                <a:latin typeface="Century Gothic" panose="020F0302020204030204"/>
                <a:ea typeface="+mn-ea"/>
                <a:cs typeface="+mn-cs"/>
              </a:rPr>
              <a:t>e</a:t>
            </a:r>
            <a:r>
              <a:rPr kumimoji="0" lang="en-GB" sz="2000" b="1" i="1"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Until recently, it did not change for the feminine! In fact, many feminine forms of job titles are very new.</a:t>
            </a:r>
          </a:p>
        </p:txBody>
      </p:sp>
      <p:sp>
        <p:nvSpPr>
          <p:cNvPr id="10" name="Rounded Rectangular Callout 10">
            <a:extLst>
              <a:ext uri="{FF2B5EF4-FFF2-40B4-BE49-F238E27FC236}">
                <a16:creationId xmlns:a16="http://schemas.microsoft.com/office/drawing/2014/main" id="{DF018A0E-D1ED-4E92-989B-77061A2655E3}"/>
              </a:ext>
            </a:extLst>
          </p:cNvPr>
          <p:cNvSpPr/>
          <p:nvPr/>
        </p:nvSpPr>
        <p:spPr>
          <a:xfrm>
            <a:off x="292494" y="1719964"/>
            <a:ext cx="2907906" cy="2109948"/>
          </a:xfrm>
          <a:prstGeom prst="wedgeRoundRectCallout">
            <a:avLst>
              <a:gd name="adj1" fmla="val -20003"/>
              <a:gd name="adj2" fmla="val 67461"/>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Attention!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You know one exception to this rule.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le chanteur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la chant</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euse</a:t>
            </a:r>
          </a:p>
        </p:txBody>
      </p:sp>
    </p:spTree>
    <p:extLst>
      <p:ext uri="{BB962C8B-B14F-4D97-AF65-F5344CB8AC3E}">
        <p14:creationId xmlns:p14="http://schemas.microsoft.com/office/powerpoint/2010/main" val="219441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qui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Boy, Business, Cartoon, Comic">
            <a:extLst>
              <a:ext uri="{FF2B5EF4-FFF2-40B4-BE49-F238E27FC236}">
                <a16:creationId xmlns:a16="http://schemas.microsoft.com/office/drawing/2014/main" id="{EDCF3C3B-487F-486D-B7B5-6D8EC35B94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8595" y="1809750"/>
            <a:ext cx="161925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rabian, Arab, Girl, Female, Ethnic">
            <a:hlinkClick r:id="" action="ppaction://noaction">
              <a:snd r:embed="rId5" name="1 la directice.wav"/>
            </a:hlinkClick>
            <a:extLst>
              <a:ext uri="{FF2B5EF4-FFF2-40B4-BE49-F238E27FC236}">
                <a16:creationId xmlns:a16="http://schemas.microsoft.com/office/drawing/2014/main" id="{57107506-4BBB-4FD0-8B47-3E11C52BF01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0000"/>
          <a:stretch/>
        </p:blipFill>
        <p:spPr bwMode="auto">
          <a:xfrm>
            <a:off x="7690021" y="1809750"/>
            <a:ext cx="1700213" cy="3238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hlinkClick r:id="" action="ppaction://noaction">
              <a:snd r:embed="rId7" name="1 beep directrice.wav"/>
            </a:hlinkClick>
            <a:extLst>
              <a:ext uri="{FF2B5EF4-FFF2-40B4-BE49-F238E27FC236}">
                <a16:creationId xmlns:a16="http://schemas.microsoft.com/office/drawing/2014/main" id="{7DADB7BE-61DE-4A44-94AF-2E3189B3FF20}"/>
              </a:ext>
            </a:extLst>
          </p:cNvPr>
          <p:cNvSpPr/>
          <p:nvPr/>
        </p:nvSpPr>
        <p:spPr>
          <a:xfrm>
            <a:off x="271849" y="1359243"/>
            <a:ext cx="583200" cy="605481"/>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3" name="Oval 2">
            <a:extLst>
              <a:ext uri="{FF2B5EF4-FFF2-40B4-BE49-F238E27FC236}">
                <a16:creationId xmlns:a16="http://schemas.microsoft.com/office/drawing/2014/main" id="{410611CF-B937-489F-AF3B-9DFBF4D73911}"/>
              </a:ext>
            </a:extLst>
          </p:cNvPr>
          <p:cNvSpPr/>
          <p:nvPr/>
        </p:nvSpPr>
        <p:spPr>
          <a:xfrm>
            <a:off x="7266544" y="1359243"/>
            <a:ext cx="2763795" cy="4201298"/>
          </a:xfrm>
          <a:prstGeom prst="ellipse">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60229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qui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a:hlinkClick r:id="" action="ppaction://noaction">
              <a:snd r:embed="rId4" name="2 beep acteur.wav"/>
            </a:hlinkClick>
            <a:extLst>
              <a:ext uri="{FF2B5EF4-FFF2-40B4-BE49-F238E27FC236}">
                <a16:creationId xmlns:a16="http://schemas.microsoft.com/office/drawing/2014/main" id="{7DADB7BE-61DE-4A44-94AF-2E3189B3FF20}"/>
              </a:ext>
            </a:extLst>
          </p:cNvPr>
          <p:cNvSpPr/>
          <p:nvPr/>
        </p:nvSpPr>
        <p:spPr>
          <a:xfrm>
            <a:off x="271849" y="1359243"/>
            <a:ext cx="583200" cy="605481"/>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3" name="Oval 2">
            <a:extLst>
              <a:ext uri="{FF2B5EF4-FFF2-40B4-BE49-F238E27FC236}">
                <a16:creationId xmlns:a16="http://schemas.microsoft.com/office/drawing/2014/main" id="{410611CF-B937-489F-AF3B-9DFBF4D73911}"/>
              </a:ext>
            </a:extLst>
          </p:cNvPr>
          <p:cNvSpPr/>
          <p:nvPr/>
        </p:nvSpPr>
        <p:spPr>
          <a:xfrm>
            <a:off x="1250793" y="1660954"/>
            <a:ext cx="4618665" cy="4201298"/>
          </a:xfrm>
          <a:prstGeom prst="ellipse">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8194" name="Picture 2" descr="Captain America, Chris Evans, Cap">
            <a:hlinkClick r:id="" action="ppaction://noaction">
              <a:snd r:embed="rId5" name="2 un acteur.wav"/>
            </a:hlinkClick>
            <a:extLst>
              <a:ext uri="{FF2B5EF4-FFF2-40B4-BE49-F238E27FC236}">
                <a16:creationId xmlns:a16="http://schemas.microsoft.com/office/drawing/2014/main" id="{B6620BF7-9A29-4257-9935-10CD66B131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1826" y="1958546"/>
            <a:ext cx="32766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Actor, Actress, Celebrity, Female">
            <a:extLst>
              <a:ext uri="{FF2B5EF4-FFF2-40B4-BE49-F238E27FC236}">
                <a16:creationId xmlns:a16="http://schemas.microsoft.com/office/drawing/2014/main" id="{F4B57936-5BEA-49A7-8A1B-7DBBB505D7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82477" y="1964724"/>
            <a:ext cx="3781425"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435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qui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a:hlinkClick r:id="" action="ppaction://noaction">
              <a:snd r:embed="rId4" name="3 beep etudiant.wav"/>
            </a:hlinkClick>
            <a:extLst>
              <a:ext uri="{FF2B5EF4-FFF2-40B4-BE49-F238E27FC236}">
                <a16:creationId xmlns:a16="http://schemas.microsoft.com/office/drawing/2014/main" id="{7DADB7BE-61DE-4A44-94AF-2E3189B3FF20}"/>
              </a:ext>
            </a:extLst>
          </p:cNvPr>
          <p:cNvSpPr/>
          <p:nvPr/>
        </p:nvSpPr>
        <p:spPr>
          <a:xfrm>
            <a:off x="271849" y="1359243"/>
            <a:ext cx="583200" cy="605481"/>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3" name="Oval 2">
            <a:extLst>
              <a:ext uri="{FF2B5EF4-FFF2-40B4-BE49-F238E27FC236}">
                <a16:creationId xmlns:a16="http://schemas.microsoft.com/office/drawing/2014/main" id="{410611CF-B937-489F-AF3B-9DFBF4D73911}"/>
              </a:ext>
            </a:extLst>
          </p:cNvPr>
          <p:cNvSpPr/>
          <p:nvPr/>
        </p:nvSpPr>
        <p:spPr>
          <a:xfrm>
            <a:off x="2486054" y="1359243"/>
            <a:ext cx="2763795" cy="4740932"/>
          </a:xfrm>
          <a:prstGeom prst="ellipse">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7170" name="Picture 2" descr="Boy, Man, Teen, Teenager, Young, Student">
            <a:hlinkClick r:id="" action="ppaction://noaction">
              <a:snd r:embed="rId5" name="3 un etudiant.wav"/>
            </a:hlinkClick>
            <a:extLst>
              <a:ext uri="{FF2B5EF4-FFF2-40B4-BE49-F238E27FC236}">
                <a16:creationId xmlns:a16="http://schemas.microsoft.com/office/drawing/2014/main" id="{21D9E153-A321-4C7D-AA78-819F1854D4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67966" y="1631091"/>
            <a:ext cx="2019243" cy="403848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Student, Teenager, Book, Learning, Study">
            <a:extLst>
              <a:ext uri="{FF2B5EF4-FFF2-40B4-BE49-F238E27FC236}">
                <a16:creationId xmlns:a16="http://schemas.microsoft.com/office/drawing/2014/main" id="{41775019-58F5-408D-A640-DA17DFB7D7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72128" y="1964724"/>
            <a:ext cx="1952625"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044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qui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a:hlinkClick r:id="" action="ppaction://noaction">
              <a:snd r:embed="rId4" name="4 beep presidente.wav"/>
            </a:hlinkClick>
            <a:extLst>
              <a:ext uri="{FF2B5EF4-FFF2-40B4-BE49-F238E27FC236}">
                <a16:creationId xmlns:a16="http://schemas.microsoft.com/office/drawing/2014/main" id="{7DADB7BE-61DE-4A44-94AF-2E3189B3FF20}"/>
              </a:ext>
            </a:extLst>
          </p:cNvPr>
          <p:cNvSpPr/>
          <p:nvPr/>
        </p:nvSpPr>
        <p:spPr>
          <a:xfrm>
            <a:off x="271849" y="1359243"/>
            <a:ext cx="583200" cy="605481"/>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3" name="Oval 2">
            <a:extLst>
              <a:ext uri="{FF2B5EF4-FFF2-40B4-BE49-F238E27FC236}">
                <a16:creationId xmlns:a16="http://schemas.microsoft.com/office/drawing/2014/main" id="{410611CF-B937-489F-AF3B-9DFBF4D73911}"/>
              </a:ext>
            </a:extLst>
          </p:cNvPr>
          <p:cNvSpPr/>
          <p:nvPr/>
        </p:nvSpPr>
        <p:spPr>
          <a:xfrm>
            <a:off x="6720016" y="1359243"/>
            <a:ext cx="3521676" cy="4201298"/>
          </a:xfrm>
          <a:prstGeom prst="ellipse">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 name="Picture 2" descr="President, Oriental, Man, Culture">
            <a:extLst>
              <a:ext uri="{FF2B5EF4-FFF2-40B4-BE49-F238E27FC236}">
                <a16:creationId xmlns:a16="http://schemas.microsoft.com/office/drawing/2014/main" id="{AB35CC52-9F91-4F9A-9ADD-6BBD330CE0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3984" y="2106312"/>
            <a:ext cx="35814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President, Political, Woman, America, Portrait, People">
            <a:hlinkClick r:id="" action="ppaction://noaction">
              <a:snd r:embed="rId6" name="4 la presidente.wav"/>
            </a:hlinkClick>
            <a:extLst>
              <a:ext uri="{FF2B5EF4-FFF2-40B4-BE49-F238E27FC236}">
                <a16:creationId xmlns:a16="http://schemas.microsoft.com/office/drawing/2014/main" id="{98996644-86F5-48EF-BDC0-7287D34F04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59146" y="1912137"/>
            <a:ext cx="3283802" cy="3261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26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qui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a:hlinkClick r:id="" action="ppaction://noaction">
              <a:snd r:embed="rId4" name="6 beep agricultrice.wav"/>
            </a:hlinkClick>
            <a:extLst>
              <a:ext uri="{FF2B5EF4-FFF2-40B4-BE49-F238E27FC236}">
                <a16:creationId xmlns:a16="http://schemas.microsoft.com/office/drawing/2014/main" id="{7DADB7BE-61DE-4A44-94AF-2E3189B3FF20}"/>
              </a:ext>
            </a:extLst>
          </p:cNvPr>
          <p:cNvSpPr/>
          <p:nvPr/>
        </p:nvSpPr>
        <p:spPr>
          <a:xfrm>
            <a:off x="271849" y="1359243"/>
            <a:ext cx="583200" cy="605481"/>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 name="Oval 2">
            <a:extLst>
              <a:ext uri="{FF2B5EF4-FFF2-40B4-BE49-F238E27FC236}">
                <a16:creationId xmlns:a16="http://schemas.microsoft.com/office/drawing/2014/main" id="{410611CF-B937-489F-AF3B-9DFBF4D73911}"/>
              </a:ext>
            </a:extLst>
          </p:cNvPr>
          <p:cNvSpPr/>
          <p:nvPr/>
        </p:nvSpPr>
        <p:spPr>
          <a:xfrm>
            <a:off x="6759147" y="1654775"/>
            <a:ext cx="3258836" cy="3905765"/>
          </a:xfrm>
          <a:prstGeom prst="ellipse">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4098" name="Picture 2" descr="Farmer, Peasant, Agriculture, Farm">
            <a:extLst>
              <a:ext uri="{FF2B5EF4-FFF2-40B4-BE49-F238E27FC236}">
                <a16:creationId xmlns:a16="http://schemas.microsoft.com/office/drawing/2014/main" id="{03CCB219-D9C7-41A6-BA2F-217E202295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8815" y="1964724"/>
            <a:ext cx="161925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griculture, Comic Characters, Farmer">
            <a:hlinkClick r:id="" action="ppaction://noaction">
              <a:snd r:embed="rId6" name="6 une agricultrice.wav"/>
            </a:hlinkClick>
            <a:extLst>
              <a:ext uri="{FF2B5EF4-FFF2-40B4-BE49-F238E27FC236}">
                <a16:creationId xmlns:a16="http://schemas.microsoft.com/office/drawing/2014/main" id="{F6074B4C-80B8-4015-A34B-238D84BFA2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58397" y="1809750"/>
            <a:ext cx="2676525"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21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qui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a:hlinkClick r:id="" action="ppaction://noaction">
              <a:snd r:embed="rId4" name="7 beep avocate.wav"/>
            </a:hlinkClick>
            <a:extLst>
              <a:ext uri="{FF2B5EF4-FFF2-40B4-BE49-F238E27FC236}">
                <a16:creationId xmlns:a16="http://schemas.microsoft.com/office/drawing/2014/main" id="{7DADB7BE-61DE-4A44-94AF-2E3189B3FF20}"/>
              </a:ext>
            </a:extLst>
          </p:cNvPr>
          <p:cNvSpPr/>
          <p:nvPr/>
        </p:nvSpPr>
        <p:spPr>
          <a:xfrm>
            <a:off x="271849" y="1359243"/>
            <a:ext cx="583200" cy="605481"/>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3" name="Oval 2">
            <a:extLst>
              <a:ext uri="{FF2B5EF4-FFF2-40B4-BE49-F238E27FC236}">
                <a16:creationId xmlns:a16="http://schemas.microsoft.com/office/drawing/2014/main" id="{410611CF-B937-489F-AF3B-9DFBF4D73911}"/>
              </a:ext>
            </a:extLst>
          </p:cNvPr>
          <p:cNvSpPr/>
          <p:nvPr/>
        </p:nvSpPr>
        <p:spPr>
          <a:xfrm>
            <a:off x="7266544" y="1359243"/>
            <a:ext cx="2763795" cy="4201298"/>
          </a:xfrm>
          <a:prstGeom prst="ellipse">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122" name="Picture 2" descr="Man, Suit, Business, Thumbs-Up, Man Suit">
            <a:extLst>
              <a:ext uri="{FF2B5EF4-FFF2-40B4-BE49-F238E27FC236}">
                <a16:creationId xmlns:a16="http://schemas.microsoft.com/office/drawing/2014/main" id="{198DBF1E-CF52-4728-8FC8-B4F63B0C1D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a:stretch/>
        </p:blipFill>
        <p:spPr bwMode="auto">
          <a:xfrm>
            <a:off x="2801766" y="1840642"/>
            <a:ext cx="1652588" cy="32385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Woman, Business, Point, Hand Up">
            <a:hlinkClick r:id="" action="ppaction://noaction">
              <a:snd r:embed="rId6" name="7 une avocate.wav"/>
            </a:hlinkClick>
            <a:extLst>
              <a:ext uri="{FF2B5EF4-FFF2-40B4-BE49-F238E27FC236}">
                <a16:creationId xmlns:a16="http://schemas.microsoft.com/office/drawing/2014/main" id="{6FED7382-68FE-4897-B278-0EE083A36EB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9864"/>
          <a:stretch/>
        </p:blipFill>
        <p:spPr bwMode="auto">
          <a:xfrm>
            <a:off x="8019536" y="1505911"/>
            <a:ext cx="1496572" cy="3846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08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91383" y="0"/>
            <a:ext cx="6096661" cy="2152807"/>
          </a:xfrm>
        </p:spPr>
        <p:txBody>
          <a:bodyPr/>
          <a:lstStyle/>
          <a:p>
            <a:pPr lvl="0">
              <a:lnSpc>
                <a:spcPct val="100000"/>
              </a:lnSpc>
              <a:spcBef>
                <a:spcPts val="0"/>
              </a:spcBef>
            </a:pPr>
            <a:r>
              <a:rPr lang="en-GB" sz="16600" b="1" dirty="0">
                <a:solidFill>
                  <a:srgbClr val="1F4E79"/>
                </a:solidFill>
                <a:latin typeface="Century Gothic" panose="020B0502020202020204" pitchFamily="34" charset="0"/>
                <a:ea typeface="+mn-ea"/>
              </a:rPr>
              <a:t>h</a:t>
            </a:r>
            <a:endParaRPr lang="en-US" sz="16600" dirty="0"/>
          </a:p>
        </p:txBody>
      </p:sp>
      <p:sp>
        <p:nvSpPr>
          <p:cNvPr id="4" name="TextBox 3"/>
          <p:cNvSpPr txBox="1"/>
          <p:nvPr/>
        </p:nvSpPr>
        <p:spPr>
          <a:xfrm>
            <a:off x="4034061" y="4406005"/>
            <a:ext cx="450796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h</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eure</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pic>
        <p:nvPicPr>
          <p:cNvPr id="6" name="Picture 2" descr="hourglass">
            <a:extLst>
              <a:ext uri="{FF2B5EF4-FFF2-40B4-BE49-F238E27FC236}">
                <a16:creationId xmlns:a16="http://schemas.microsoft.com/office/drawing/2014/main" id="{60A9B632-08EC-4C45-8EF1-9DF9B1C557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8192" y="893851"/>
            <a:ext cx="2195616" cy="3693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89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h heur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3" name="h heu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Film Maker, Director, Executive Producer">
            <a:hlinkClick r:id="" action="ppaction://noaction">
              <a:snd r:embed="rId3" name="8 un realisateur.wav"/>
            </a:hlinkClick>
            <a:extLst>
              <a:ext uri="{FF2B5EF4-FFF2-40B4-BE49-F238E27FC236}">
                <a16:creationId xmlns:a16="http://schemas.microsoft.com/office/drawing/2014/main" id="{EA561658-BCA7-45BF-B44A-7843FA56C7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6250" y="3200400"/>
            <a:ext cx="1659258" cy="19188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C’est</a:t>
            </a:r>
            <a:r>
              <a:rPr lang="en-GB" sz="3600" b="1" dirty="0">
                <a:solidFill>
                  <a:schemeClr val="bg1"/>
                </a:solidFill>
              </a:rPr>
              <a:t> qui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a:hlinkClick r:id="" action="ppaction://noaction">
              <a:snd r:embed="rId6" name="8 beep realisateur.wav"/>
            </a:hlinkClick>
            <a:extLst>
              <a:ext uri="{FF2B5EF4-FFF2-40B4-BE49-F238E27FC236}">
                <a16:creationId xmlns:a16="http://schemas.microsoft.com/office/drawing/2014/main" id="{7DADB7BE-61DE-4A44-94AF-2E3189B3FF20}"/>
              </a:ext>
            </a:extLst>
          </p:cNvPr>
          <p:cNvSpPr/>
          <p:nvPr/>
        </p:nvSpPr>
        <p:spPr>
          <a:xfrm>
            <a:off x="296901" y="1321596"/>
            <a:ext cx="583200" cy="605481"/>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3" name="Oval 2">
            <a:extLst>
              <a:ext uri="{FF2B5EF4-FFF2-40B4-BE49-F238E27FC236}">
                <a16:creationId xmlns:a16="http://schemas.microsoft.com/office/drawing/2014/main" id="{410611CF-B937-489F-AF3B-9DFBF4D73911}"/>
              </a:ext>
            </a:extLst>
          </p:cNvPr>
          <p:cNvSpPr/>
          <p:nvPr/>
        </p:nvSpPr>
        <p:spPr>
          <a:xfrm>
            <a:off x="1422736" y="1624337"/>
            <a:ext cx="3401710" cy="4201298"/>
          </a:xfrm>
          <a:prstGeom prst="ellipse">
            <a:avLst/>
          </a:prstGeom>
          <a:noFill/>
          <a:ln w="571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122" name="Picture 2" descr="Good, Agree, Director, Business">
            <a:hlinkClick r:id="" action="ppaction://noaction">
              <a:snd r:embed="rId3" name="8 un realisateur.wav"/>
            </a:hlinkClick>
            <a:extLst>
              <a:ext uri="{FF2B5EF4-FFF2-40B4-BE49-F238E27FC236}">
                <a16:creationId xmlns:a16="http://schemas.microsoft.com/office/drawing/2014/main" id="{39AFA9FE-266A-4B6C-A5FC-35CEB572CB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61569" y="2105736"/>
            <a:ext cx="1976378" cy="323850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Business Woman, Loudspeaker, Holding">
            <a:extLst>
              <a:ext uri="{FF2B5EF4-FFF2-40B4-BE49-F238E27FC236}">
                <a16:creationId xmlns:a16="http://schemas.microsoft.com/office/drawing/2014/main" id="{F3D86D5D-19D4-4A06-9EA4-B4A32D91327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67806"/>
          <a:stretch/>
        </p:blipFill>
        <p:spPr bwMode="auto">
          <a:xfrm>
            <a:off x="7443922" y="1878042"/>
            <a:ext cx="2378418" cy="3693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16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90E4F88-64BF-4735-AD1E-C4B52218CAE4}"/>
              </a:ext>
            </a:extLst>
          </p:cNvPr>
          <p:cNvSpPr txBox="1"/>
          <p:nvPr/>
        </p:nvSpPr>
        <p:spPr>
          <a:xfrm>
            <a:off x="2721995" y="5076000"/>
            <a:ext cx="7354947" cy="76944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woman writes the articles.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True / False / Unknown</a:t>
            </a:r>
            <a:endParaRPr kumimoji="0" lang="en-US" sz="22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4CD82A67-F275-472A-89EF-F379AFB24763}"/>
              </a:ext>
            </a:extLst>
          </p:cNvPr>
          <p:cNvSpPr txBox="1"/>
          <p:nvPr/>
        </p:nvSpPr>
        <p:spPr>
          <a:xfrm>
            <a:off x="2736438" y="5076000"/>
            <a:ext cx="7354947" cy="76944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actor is male.</a:t>
            </a:r>
            <a:endParaRPr lang="en-US" sz="2200" noProof="0"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True / False / Unknown</a:t>
            </a:r>
            <a:endParaRPr kumimoji="0" lang="en-US" sz="22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23FC9AFE-6164-458A-8512-29EC4B2FBCA7}"/>
              </a:ext>
            </a:extLst>
          </p:cNvPr>
          <p:cNvSpPr txBox="1"/>
          <p:nvPr/>
        </p:nvSpPr>
        <p:spPr>
          <a:xfrm>
            <a:off x="2750883" y="5076000"/>
            <a:ext cx="7354947" cy="76944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editor is a woman.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True / False / Unknown</a:t>
            </a:r>
            <a:endParaRPr kumimoji="0" lang="en-US" sz="22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C47EFB25-F13E-4D92-83E6-5C697297515B}"/>
              </a:ext>
            </a:extLst>
          </p:cNvPr>
          <p:cNvSpPr txBox="1"/>
          <p:nvPr/>
        </p:nvSpPr>
        <p:spPr>
          <a:xfrm>
            <a:off x="2689030" y="5076000"/>
            <a:ext cx="7354947" cy="76944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presenter is a man.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True / False / Unknown</a:t>
            </a:r>
            <a:endParaRPr kumimoji="0" lang="en-US" sz="22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6F73A787-EC3A-4138-B54E-73ABF5A2F3B8}"/>
              </a:ext>
            </a:extLst>
          </p:cNvPr>
          <p:cNvSpPr txBox="1"/>
          <p:nvPr/>
        </p:nvSpPr>
        <p:spPr>
          <a:xfrm>
            <a:off x="2689031" y="5076000"/>
            <a:ext cx="7354947" cy="76944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woman helps sick people.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True / False / Unknown</a:t>
            </a:r>
            <a:endParaRPr kumimoji="0" lang="en-US" sz="22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5340D7CF-31EE-4CFD-8C55-124AE759ED16}"/>
              </a:ext>
            </a:extLst>
          </p:cNvPr>
          <p:cNvSpPr txBox="1"/>
          <p:nvPr/>
        </p:nvSpPr>
        <p:spPr>
          <a:xfrm>
            <a:off x="2721994" y="5076000"/>
            <a:ext cx="7354947" cy="76944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woman prepares the actor for the scene.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True / False / Unknown</a:t>
            </a:r>
            <a:endParaRPr kumimoji="0" lang="en-US" sz="22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7380937A-4D82-40EC-96AA-E98D5A095B7E}"/>
              </a:ext>
            </a:extLst>
          </p:cNvPr>
          <p:cNvSpPr txBox="1"/>
          <p:nvPr/>
        </p:nvSpPr>
        <p:spPr>
          <a:xfrm>
            <a:off x="2729215" y="5076000"/>
            <a:ext cx="7354947" cy="76944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man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organises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letters.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True / False / Unknown</a:t>
            </a:r>
            <a:endParaRPr kumimoji="0" lang="en-US" sz="22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pic>
        <p:nvPicPr>
          <p:cNvPr id="10246" name="Picture 6" descr="Salon, Woman, Hairdresser, Beauty, Hair Salon">
            <a:extLst>
              <a:ext uri="{FF2B5EF4-FFF2-40B4-BE49-F238E27FC236}">
                <a16:creationId xmlns:a16="http://schemas.microsoft.com/office/drawing/2014/main" id="{FC319544-C37F-41C7-82D1-F3C251B02318}"/>
              </a:ext>
            </a:extLst>
          </p:cNvPr>
          <p:cNvPicPr>
            <a:picLocks noChangeAspect="1" noChangeArrowheads="1"/>
          </p:cNvPicPr>
          <p:nvPr/>
        </p:nvPicPr>
        <p:blipFill>
          <a:blip r:embed="rId3" cstate="print">
            <a:clrChange>
              <a:clrFrom>
                <a:srgbClr val="63C3CF"/>
              </a:clrFrom>
              <a:clrTo>
                <a:srgbClr val="63C3CF">
                  <a:alpha val="0"/>
                </a:srgbClr>
              </a:clrTo>
            </a:clrChange>
            <a:extLst>
              <a:ext uri="{28A0092B-C50C-407E-A947-70E740481C1C}">
                <a14:useLocalDpi xmlns:a14="http://schemas.microsoft.com/office/drawing/2010/main" val="0"/>
              </a:ext>
            </a:extLst>
          </a:blip>
          <a:srcRect/>
          <a:stretch>
            <a:fillRect/>
          </a:stretch>
        </p:blipFill>
        <p:spPr bwMode="auto">
          <a:xfrm>
            <a:off x="9633816" y="3412575"/>
            <a:ext cx="2558184" cy="15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Au centre-</a:t>
            </a:r>
            <a:r>
              <a:rPr lang="en-GB" sz="3600" b="1" dirty="0" err="1">
                <a:solidFill>
                  <a:schemeClr val="bg1"/>
                </a:solidFill>
              </a:rPr>
              <a:t>ville</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296000"/>
            <a:ext cx="11729920" cy="32440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 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emploi</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homme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femme ? </a:t>
            </a:r>
            <a:endParaRPr kumimoji="0" lang="en-US" sz="22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EE6000"/>
                </a:solidFill>
                <a:effectLst/>
                <a:uLnTx/>
                <a:uFillTx/>
                <a:latin typeface="Century Gothic" panose="020F0302020204030204"/>
                <a:ea typeface="+mn-ea"/>
                <a:cs typeface="+mn-cs"/>
              </a:rPr>
              <a:t>La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factrice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organise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lettres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EE6000"/>
                </a:solidFill>
                <a:effectLst/>
                <a:uLnTx/>
                <a:uFillTx/>
                <a:latin typeface="Century Gothic" panose="020F0302020204030204"/>
                <a:ea typeface="+mn-ea"/>
                <a:cs typeface="+mn-cs"/>
              </a:rPr>
              <a:t>Le/La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journaliste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articles pour </a:t>
            </a:r>
            <a:r>
              <a:rPr kumimoji="0" lang="en-US" sz="2200" b="1" i="0" u="none" strike="noStrike" kern="1200" cap="none" spc="0" normalizeH="0" baseline="0" noProof="0" dirty="0">
                <a:ln>
                  <a:noFill/>
                </a:ln>
                <a:solidFill>
                  <a:srgbClr val="EE6000"/>
                </a:solidFill>
                <a:effectLst/>
                <a:uLnTx/>
                <a:uFillTx/>
                <a:latin typeface="Century Gothic" panose="020F0302020204030204"/>
                <a:ea typeface="+mn-ea"/>
                <a:cs typeface="+mn-cs"/>
              </a:rPr>
              <a:t>la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rédactrice</a:t>
            </a:r>
            <a:r>
              <a:rPr lang="en-US" sz="2200" dirty="0">
                <a:solidFill>
                  <a:srgbClr val="4472C4">
                    <a:lumMod val="50000"/>
                  </a:srgbClr>
                </a:solidFill>
                <a:latin typeface="Century Gothic" panose="020F0302020204030204"/>
              </a:rPr>
              <a:t> (editor)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EE6000"/>
                </a:solidFill>
                <a:effectLst/>
                <a:uLnTx/>
                <a:uFillTx/>
                <a:latin typeface="Century Gothic" panose="020F0302020204030204"/>
                <a:ea typeface="+mn-ea"/>
                <a:cs typeface="+mn-cs"/>
              </a:rPr>
              <a:t>Le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présentateur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lit les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nouvelles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chaque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jour.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EE6000"/>
                </a:solidFill>
                <a:effectLst/>
                <a:uLnTx/>
                <a:uFillTx/>
                <a:latin typeface="Century Gothic" panose="020F0302020204030204"/>
                <a:ea typeface="+mn-ea"/>
                <a:cs typeface="+mn-cs"/>
              </a:rPr>
              <a:t>Le/La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médecin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aide des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personnes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malades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EE6000"/>
                </a:solidFill>
                <a:effectLst/>
                <a:uLnTx/>
                <a:uFillTx/>
                <a:latin typeface="Century Gothic" panose="020F0302020204030204"/>
                <a:ea typeface="+mn-ea"/>
                <a:cs typeface="+mn-cs"/>
              </a:rPr>
              <a:t>Le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coiffeur (hairdresser) </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prépare l'actrice pour la scène.</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8C1D73EE-94F7-4968-B801-7E9D4D5838D8}"/>
              </a:ext>
            </a:extLst>
          </p:cNvPr>
          <p:cNvSpPr/>
          <p:nvPr/>
        </p:nvSpPr>
        <p:spPr>
          <a:xfrm>
            <a:off x="3830596" y="2150076"/>
            <a:ext cx="481914" cy="3954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E6000"/>
                </a:solidFill>
                <a:effectLst/>
                <a:uLnTx/>
                <a:uFillTx/>
                <a:latin typeface="Century Gothic" panose="020F0302020204030204"/>
                <a:ea typeface="+mn-ea"/>
                <a:cs typeface="+mn-cs"/>
              </a:rPr>
              <a:t>__</a:t>
            </a:r>
          </a:p>
        </p:txBody>
      </p:sp>
      <p:sp>
        <p:nvSpPr>
          <p:cNvPr id="3" name="Oval 2">
            <a:extLst>
              <a:ext uri="{FF2B5EF4-FFF2-40B4-BE49-F238E27FC236}">
                <a16:creationId xmlns:a16="http://schemas.microsoft.com/office/drawing/2014/main" id="{6A93FAB8-D57E-437F-B803-07266407455A}"/>
              </a:ext>
            </a:extLst>
          </p:cNvPr>
          <p:cNvSpPr/>
          <p:nvPr/>
        </p:nvSpPr>
        <p:spPr>
          <a:xfrm>
            <a:off x="5690394" y="5423772"/>
            <a:ext cx="790833" cy="430887"/>
          </a:xfrm>
          <a:prstGeom prst="ellipse">
            <a:avLst/>
          </a:prstGeom>
          <a:no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Oval 10">
            <a:extLst>
              <a:ext uri="{FF2B5EF4-FFF2-40B4-BE49-F238E27FC236}">
                <a16:creationId xmlns:a16="http://schemas.microsoft.com/office/drawing/2014/main" id="{0C67ECD2-6D4A-490E-87A2-3C5B3D4979A7}"/>
              </a:ext>
            </a:extLst>
          </p:cNvPr>
          <p:cNvSpPr/>
          <p:nvPr/>
        </p:nvSpPr>
        <p:spPr>
          <a:xfrm>
            <a:off x="6606969" y="5399999"/>
            <a:ext cx="1384679" cy="430887"/>
          </a:xfrm>
          <a:prstGeom prst="ellipse">
            <a:avLst/>
          </a:prstGeom>
          <a:no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Rectangle 11">
            <a:extLst>
              <a:ext uri="{FF2B5EF4-FFF2-40B4-BE49-F238E27FC236}">
                <a16:creationId xmlns:a16="http://schemas.microsoft.com/office/drawing/2014/main" id="{97AA1D0D-B48F-48EB-8EDB-A28861F94C79}"/>
              </a:ext>
            </a:extLst>
          </p:cNvPr>
          <p:cNvSpPr/>
          <p:nvPr/>
        </p:nvSpPr>
        <p:spPr>
          <a:xfrm>
            <a:off x="1714026" y="2616802"/>
            <a:ext cx="1023286" cy="3473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E6000"/>
                </a:solidFill>
                <a:effectLst/>
                <a:uLnTx/>
                <a:uFillTx/>
                <a:latin typeface="Century Gothic" panose="020F0302020204030204"/>
                <a:ea typeface="+mn-ea"/>
                <a:cs typeface="+mn-cs"/>
              </a:rPr>
              <a:t>__</a:t>
            </a:r>
          </a:p>
        </p:txBody>
      </p:sp>
      <p:sp>
        <p:nvSpPr>
          <p:cNvPr id="14" name="Oval 13">
            <a:extLst>
              <a:ext uri="{FF2B5EF4-FFF2-40B4-BE49-F238E27FC236}">
                <a16:creationId xmlns:a16="http://schemas.microsoft.com/office/drawing/2014/main" id="{7DEE2446-7E94-4E3C-A92A-EDC3E63C8A21}"/>
              </a:ext>
            </a:extLst>
          </p:cNvPr>
          <p:cNvSpPr/>
          <p:nvPr/>
        </p:nvSpPr>
        <p:spPr>
          <a:xfrm>
            <a:off x="4783142" y="5436961"/>
            <a:ext cx="805132" cy="430887"/>
          </a:xfrm>
          <a:prstGeom prst="ellipse">
            <a:avLst/>
          </a:prstGeom>
          <a:no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ectangle 14">
            <a:extLst>
              <a:ext uri="{FF2B5EF4-FFF2-40B4-BE49-F238E27FC236}">
                <a16:creationId xmlns:a16="http://schemas.microsoft.com/office/drawing/2014/main" id="{851AA2C5-D70E-403B-B56E-8055024D0F06}"/>
              </a:ext>
            </a:extLst>
          </p:cNvPr>
          <p:cNvSpPr/>
          <p:nvPr/>
        </p:nvSpPr>
        <p:spPr>
          <a:xfrm>
            <a:off x="7131698" y="2545492"/>
            <a:ext cx="334091" cy="4900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E6000"/>
                </a:solidFill>
                <a:effectLst/>
                <a:uLnTx/>
                <a:uFillTx/>
                <a:latin typeface="Century Gothic" panose="020F0302020204030204"/>
                <a:ea typeface="+mn-ea"/>
                <a:cs typeface="+mn-cs"/>
              </a:rPr>
              <a:t>__</a:t>
            </a:r>
          </a:p>
        </p:txBody>
      </p:sp>
      <p:sp>
        <p:nvSpPr>
          <p:cNvPr id="17" name="Oval 16">
            <a:extLst>
              <a:ext uri="{FF2B5EF4-FFF2-40B4-BE49-F238E27FC236}">
                <a16:creationId xmlns:a16="http://schemas.microsoft.com/office/drawing/2014/main" id="{5AFC9AED-E0F9-4E9A-8888-EE3F75DBF6BC}"/>
              </a:ext>
            </a:extLst>
          </p:cNvPr>
          <p:cNvSpPr/>
          <p:nvPr/>
        </p:nvSpPr>
        <p:spPr>
          <a:xfrm>
            <a:off x="4773819" y="5408111"/>
            <a:ext cx="790833" cy="430887"/>
          </a:xfrm>
          <a:prstGeom prst="ellipse">
            <a:avLst/>
          </a:prstGeom>
          <a:no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Rectangle 17">
            <a:extLst>
              <a:ext uri="{FF2B5EF4-FFF2-40B4-BE49-F238E27FC236}">
                <a16:creationId xmlns:a16="http://schemas.microsoft.com/office/drawing/2014/main" id="{DB4F3627-7051-45BA-9B8B-8DD4F12863A6}"/>
              </a:ext>
            </a:extLst>
          </p:cNvPr>
          <p:cNvSpPr/>
          <p:nvPr/>
        </p:nvSpPr>
        <p:spPr>
          <a:xfrm>
            <a:off x="3019769" y="3078360"/>
            <a:ext cx="417705" cy="44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E6000"/>
                </a:solidFill>
                <a:effectLst/>
                <a:uLnTx/>
                <a:uFillTx/>
                <a:latin typeface="Century Gothic" panose="020F0302020204030204"/>
                <a:ea typeface="+mn-ea"/>
                <a:cs typeface="+mn-cs"/>
              </a:rPr>
              <a:t>__</a:t>
            </a:r>
          </a:p>
        </p:txBody>
      </p:sp>
      <p:sp>
        <p:nvSpPr>
          <p:cNvPr id="20" name="Oval 19">
            <a:extLst>
              <a:ext uri="{FF2B5EF4-FFF2-40B4-BE49-F238E27FC236}">
                <a16:creationId xmlns:a16="http://schemas.microsoft.com/office/drawing/2014/main" id="{D7155DF5-129A-47E7-B1AB-395510717CF0}"/>
              </a:ext>
            </a:extLst>
          </p:cNvPr>
          <p:cNvSpPr/>
          <p:nvPr/>
        </p:nvSpPr>
        <p:spPr>
          <a:xfrm>
            <a:off x="6641430" y="5399999"/>
            <a:ext cx="1299130" cy="430887"/>
          </a:xfrm>
          <a:prstGeom prst="ellipse">
            <a:avLst/>
          </a:prstGeom>
          <a:no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Rectangle 20">
            <a:extLst>
              <a:ext uri="{FF2B5EF4-FFF2-40B4-BE49-F238E27FC236}">
                <a16:creationId xmlns:a16="http://schemas.microsoft.com/office/drawing/2014/main" id="{79C5C4D7-69A5-41F5-A92D-F18D899308EA}"/>
              </a:ext>
            </a:extLst>
          </p:cNvPr>
          <p:cNvSpPr/>
          <p:nvPr/>
        </p:nvSpPr>
        <p:spPr>
          <a:xfrm>
            <a:off x="2859000" y="3621392"/>
            <a:ext cx="902050" cy="3954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E6000"/>
                </a:solidFill>
                <a:effectLst/>
                <a:uLnTx/>
                <a:uFillTx/>
                <a:latin typeface="Century Gothic" panose="020F0302020204030204"/>
                <a:ea typeface="+mn-ea"/>
                <a:cs typeface="+mn-cs"/>
              </a:rPr>
              <a:t>__</a:t>
            </a:r>
          </a:p>
        </p:txBody>
      </p:sp>
      <p:sp>
        <p:nvSpPr>
          <p:cNvPr id="23" name="Oval 22">
            <a:extLst>
              <a:ext uri="{FF2B5EF4-FFF2-40B4-BE49-F238E27FC236}">
                <a16:creationId xmlns:a16="http://schemas.microsoft.com/office/drawing/2014/main" id="{5618679A-140A-4AA3-9134-9AEBC261A9EE}"/>
              </a:ext>
            </a:extLst>
          </p:cNvPr>
          <p:cNvSpPr/>
          <p:nvPr/>
        </p:nvSpPr>
        <p:spPr>
          <a:xfrm>
            <a:off x="5668103" y="5414554"/>
            <a:ext cx="790833" cy="430887"/>
          </a:xfrm>
          <a:prstGeom prst="ellipse">
            <a:avLst/>
          </a:prstGeom>
          <a:no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4B4C5976-4FF9-4644-A3F9-28282AA8A73D}"/>
              </a:ext>
            </a:extLst>
          </p:cNvPr>
          <p:cNvSpPr/>
          <p:nvPr/>
        </p:nvSpPr>
        <p:spPr>
          <a:xfrm>
            <a:off x="2225669" y="4063557"/>
            <a:ext cx="417705" cy="4428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EE6000"/>
                </a:solidFill>
                <a:effectLst/>
                <a:uLnTx/>
                <a:uFillTx/>
                <a:latin typeface="Century Gothic" panose="020F0302020204030204"/>
                <a:ea typeface="+mn-ea"/>
                <a:cs typeface="+mn-cs"/>
              </a:rPr>
              <a:t>__</a:t>
            </a:r>
          </a:p>
        </p:txBody>
      </p:sp>
      <p:pic>
        <p:nvPicPr>
          <p:cNvPr id="10242" name="Picture 2" descr="Email, Mailing, Internet, Icon">
            <a:extLst>
              <a:ext uri="{FF2B5EF4-FFF2-40B4-BE49-F238E27FC236}">
                <a16:creationId xmlns:a16="http://schemas.microsoft.com/office/drawing/2014/main" id="{AD0FEAB5-C940-45E0-9290-9AEF88379D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096" t="10508" r="12271" b="7850"/>
          <a:stretch/>
        </p:blipFill>
        <p:spPr bwMode="auto">
          <a:xfrm>
            <a:off x="8954400" y="825849"/>
            <a:ext cx="2360636" cy="175382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News, Tv, Watch Tv, Media, Journalist">
            <a:extLst>
              <a:ext uri="{FF2B5EF4-FFF2-40B4-BE49-F238E27FC236}">
                <a16:creationId xmlns:a16="http://schemas.microsoft.com/office/drawing/2014/main" id="{801863B3-CFB4-4288-8644-D082BC67869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3535" y="4508094"/>
            <a:ext cx="1899724" cy="1389046"/>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Notepad, Memo, Pencil, Writing, Note">
            <a:extLst>
              <a:ext uri="{FF2B5EF4-FFF2-40B4-BE49-F238E27FC236}">
                <a16:creationId xmlns:a16="http://schemas.microsoft.com/office/drawing/2014/main" id="{DB236E34-8452-4CC3-B5CD-BB936A9F1BE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9487" y="2250559"/>
            <a:ext cx="1195052" cy="1269742"/>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a:extLst>
              <a:ext uri="{FF2B5EF4-FFF2-40B4-BE49-F238E27FC236}">
                <a16:creationId xmlns:a16="http://schemas.microsoft.com/office/drawing/2014/main" id="{B10AE4B9-C681-495C-A65F-53EAFC745A8D}"/>
              </a:ext>
            </a:extLst>
          </p:cNvPr>
          <p:cNvSpPr/>
          <p:nvPr/>
        </p:nvSpPr>
        <p:spPr>
          <a:xfrm>
            <a:off x="5666412" y="5445892"/>
            <a:ext cx="790833" cy="430887"/>
          </a:xfrm>
          <a:prstGeom prst="ellipse">
            <a:avLst/>
          </a:prstGeom>
          <a:no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2761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0"/>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3"/>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hidden"/>
                                      </p:to>
                                    </p:set>
                                  </p:childTnLst>
                                </p:cTn>
                              </p:par>
                              <p:par>
                                <p:cTn id="59" presetID="1"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16"/>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1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21"/>
                                        </p:tgtEl>
                                        <p:attrNameLst>
                                          <p:attrName>style.visibility</p:attrName>
                                        </p:attrNameLst>
                                      </p:cBhvr>
                                      <p:to>
                                        <p:strVal val="hidden"/>
                                      </p:to>
                                    </p:set>
                                  </p:childTnLst>
                                </p:cTn>
                              </p:par>
                              <p:par>
                                <p:cTn id="75" presetID="1" presetClass="entr" presetSubtype="0" fill="hold" grpId="0" nodeType="withEffect">
                                  <p:stCondLst>
                                    <p:cond delay="0"/>
                                  </p:stCondLst>
                                  <p:childTnLst>
                                    <p:set>
                                      <p:cBhvr>
                                        <p:cTn id="76" dur="1" fill="hold">
                                          <p:stCondLst>
                                            <p:cond delay="0"/>
                                          </p:stCondLst>
                                        </p:cTn>
                                        <p:tgtEl>
                                          <p:spTgt spid="2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19"/>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2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24"/>
                                        </p:tgtEl>
                                        <p:attrNameLst>
                                          <p:attrName>style.visibility</p:attrName>
                                        </p:attrNameLst>
                                      </p:cBhvr>
                                      <p:to>
                                        <p:strVal val="hidden"/>
                                      </p:to>
                                    </p:set>
                                  </p:childTnLst>
                                </p:cTn>
                              </p:par>
                              <p:par>
                                <p:cTn id="91" presetID="1" presetClass="entr" presetSubtype="0" fill="hold" grpId="0" nodeType="withEffect">
                                  <p:stCondLst>
                                    <p:cond delay="0"/>
                                  </p:stCondLst>
                                  <p:childTnLst>
                                    <p:set>
                                      <p:cBhvr>
                                        <p:cTn id="92" dur="1" fill="hold">
                                          <p:stCondLst>
                                            <p:cond delay="0"/>
                                          </p:stCondLst>
                                        </p:cTn>
                                        <p:tgtEl>
                                          <p:spTgt spid="23"/>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22"/>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23"/>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8"/>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28" grpId="0" animBg="1"/>
      <p:bldP spid="13" grpId="0" animBg="1"/>
      <p:bldP spid="13" grpId="1" animBg="1"/>
      <p:bldP spid="16" grpId="0" animBg="1"/>
      <p:bldP spid="16" grpId="1" animBg="1"/>
      <p:bldP spid="19" grpId="0" animBg="1"/>
      <p:bldP spid="19" grpId="1" animBg="1"/>
      <p:bldP spid="22" grpId="0" animBg="1"/>
      <p:bldP spid="22" grpId="1" animBg="1"/>
      <p:bldP spid="9" grpId="0" animBg="1"/>
      <p:bldP spid="9" grpId="1" animBg="1"/>
      <p:bldP spid="2" grpId="0" animBg="1"/>
      <p:bldP spid="3" grpId="0" animBg="1"/>
      <p:bldP spid="3" grpId="1" animBg="1"/>
      <p:bldP spid="11" grpId="0" animBg="1"/>
      <p:bldP spid="11" grpId="1" animBg="1"/>
      <p:bldP spid="12" grpId="0" animBg="1"/>
      <p:bldP spid="14" grpId="0" animBg="1"/>
      <p:bldP spid="14" grpId="1" animBg="1"/>
      <p:bldP spid="15" grpId="0" animBg="1"/>
      <p:bldP spid="17" grpId="0" animBg="1"/>
      <p:bldP spid="17" grpId="1" animBg="1"/>
      <p:bldP spid="18" grpId="0" animBg="1"/>
      <p:bldP spid="20" grpId="0" animBg="1"/>
      <p:bldP spid="20" grpId="1" animBg="1"/>
      <p:bldP spid="21" grpId="0" animBg="1"/>
      <p:bldP spid="23" grpId="0" animBg="1"/>
      <p:bldP spid="23" grpId="1" animBg="1"/>
      <p:bldP spid="24" grpId="0" animBg="1"/>
      <p:bldP spid="29"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F71A690-0147-4978-998A-38BEEA85B1F6}"/>
              </a:ext>
            </a:extLst>
          </p:cNvPr>
          <p:cNvPicPr>
            <a:picLocks noChangeAspect="1"/>
          </p:cNvPicPr>
          <p:nvPr/>
        </p:nvPicPr>
        <p:blipFill>
          <a:blip r:embed="rId3"/>
          <a:stretch>
            <a:fillRect/>
          </a:stretch>
        </p:blipFill>
        <p:spPr>
          <a:xfrm>
            <a:off x="6790661" y="2620962"/>
            <a:ext cx="1493515" cy="1302381"/>
          </a:xfrm>
          <a:prstGeom prst="rect">
            <a:avLst/>
          </a:prstGeom>
        </p:spPr>
      </p:pic>
      <p:pic>
        <p:nvPicPr>
          <p:cNvPr id="6150" name="Picture 6" descr="Architect, Architektin, Business Man, Businessman, Work">
            <a:extLst>
              <a:ext uri="{FF2B5EF4-FFF2-40B4-BE49-F238E27FC236}">
                <a16:creationId xmlns:a16="http://schemas.microsoft.com/office/drawing/2014/main" id="{75907ACD-8D4D-48E9-A3C7-7BBB9EA3D4F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3536" y="2215203"/>
            <a:ext cx="1718856" cy="17188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419955A-4B58-4CCD-91CA-EBB2071CE812}"/>
              </a:ext>
            </a:extLst>
          </p:cNvPr>
          <p:cNvSpPr txBox="1"/>
          <p:nvPr/>
        </p:nvSpPr>
        <p:spPr>
          <a:xfrm>
            <a:off x="1959675" y="3301981"/>
            <a:ext cx="28841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ingénieur</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E3911CBF-0F89-4C38-BBC0-E9C5621D8796}"/>
              </a:ext>
            </a:extLst>
          </p:cNvPr>
          <p:cNvSpPr txBox="1"/>
          <p:nvPr/>
        </p:nvSpPr>
        <p:spPr>
          <a:xfrm>
            <a:off x="1959676" y="2863516"/>
            <a:ext cx="24584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ingénieur</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br>
              <a:rPr lang="en-GB" sz="3600" b="1" dirty="0">
                <a:solidFill>
                  <a:schemeClr val="bg1"/>
                </a:solidFill>
              </a:rPr>
            </a:br>
            <a:r>
              <a:rPr lang="en-GB" sz="3600" b="1" dirty="0">
                <a:solidFill>
                  <a:schemeClr val="bg1"/>
                </a:solidFill>
              </a:rPr>
              <a:t>La </a:t>
            </a:r>
            <a:r>
              <a:rPr lang="en-GB" sz="3600" b="1" dirty="0" err="1">
                <a:solidFill>
                  <a:schemeClr val="bg1"/>
                </a:solidFill>
              </a:rPr>
              <a:t>féminisation</a:t>
            </a:r>
            <a:r>
              <a:rPr lang="en-GB" sz="3600" b="1" dirty="0">
                <a:solidFill>
                  <a:schemeClr val="bg1"/>
                </a:solidFill>
              </a:rPr>
              <a:t> des </a:t>
            </a:r>
            <a:r>
              <a:rPr lang="en-GB" sz="3600" b="1" dirty="0" err="1">
                <a:solidFill>
                  <a:schemeClr val="bg1"/>
                </a:solidFill>
              </a:rPr>
              <a:t>noms</a:t>
            </a:r>
            <a:br>
              <a:rPr lang="en-GB" sz="3600" b="1" dirty="0">
                <a:solidFill>
                  <a:schemeClr val="bg1"/>
                </a:solidFill>
              </a:rPr>
            </a:br>
            <a:endParaRPr lang="en-GB" sz="3600" b="1" dirty="0">
              <a:solidFill>
                <a:schemeClr val="bg1"/>
              </a:solidFill>
            </a:endParaRPr>
          </a:p>
        </p:txBody>
      </p:sp>
      <p:sp>
        <p:nvSpPr>
          <p:cNvPr id="6" name="TextBox 5">
            <a:extLst>
              <a:ext uri="{FF2B5EF4-FFF2-40B4-BE49-F238E27FC236}">
                <a16:creationId xmlns:a16="http://schemas.microsoft.com/office/drawing/2014/main" id="{F3E11188-B433-5A4A-A669-78C0EE9B8445}"/>
              </a:ext>
            </a:extLst>
          </p:cNvPr>
          <p:cNvSpPr txBox="1"/>
          <p:nvPr/>
        </p:nvSpPr>
        <p:spPr>
          <a:xfrm>
            <a:off x="357808" y="1497496"/>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masculin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3" name="TextBox 12">
            <a:extLst>
              <a:ext uri="{FF2B5EF4-FFF2-40B4-BE49-F238E27FC236}">
                <a16:creationId xmlns:a16="http://schemas.microsoft.com/office/drawing/2014/main" id="{43AD3494-1888-4887-909F-0753F0C0FA42}"/>
              </a:ext>
            </a:extLst>
          </p:cNvPr>
          <p:cNvSpPr txBox="1"/>
          <p:nvPr/>
        </p:nvSpPr>
        <p:spPr>
          <a:xfrm>
            <a:off x="2574561" y="2971804"/>
            <a:ext cx="1718856" cy="36933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a:t>
            </a:r>
          </a:p>
        </p:txBody>
      </p:sp>
      <p:sp>
        <p:nvSpPr>
          <p:cNvPr id="22" name="Action Button: Custom 16">
            <a:hlinkClick r:id="" action="ppaction://noaction" highlightClick="1"/>
            <a:extLst>
              <a:ext uri="{FF2B5EF4-FFF2-40B4-BE49-F238E27FC236}">
                <a16:creationId xmlns:a16="http://schemas.microsoft.com/office/drawing/2014/main" id="{6EDDA63E-B9FA-4CEE-93A5-08373E6373B2}"/>
              </a:ext>
            </a:extLst>
          </p:cNvPr>
          <p:cNvSpPr/>
          <p:nvPr/>
        </p:nvSpPr>
        <p:spPr>
          <a:xfrm>
            <a:off x="357808" y="2457870"/>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1</a:t>
            </a:r>
          </a:p>
        </p:txBody>
      </p:sp>
      <p:sp>
        <p:nvSpPr>
          <p:cNvPr id="41" name="TextBox 40">
            <a:extLst>
              <a:ext uri="{FF2B5EF4-FFF2-40B4-BE49-F238E27FC236}">
                <a16:creationId xmlns:a16="http://schemas.microsoft.com/office/drawing/2014/main" id="{A96D4B0F-E85D-432C-8628-17D9D181FDEA}"/>
              </a:ext>
            </a:extLst>
          </p:cNvPr>
          <p:cNvSpPr txBox="1"/>
          <p:nvPr/>
        </p:nvSpPr>
        <p:spPr>
          <a:xfrm>
            <a:off x="8335419" y="3330691"/>
            <a:ext cx="32204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dessinat</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rice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42" name="TextBox 41">
            <a:extLst>
              <a:ext uri="{FF2B5EF4-FFF2-40B4-BE49-F238E27FC236}">
                <a16:creationId xmlns:a16="http://schemas.microsoft.com/office/drawing/2014/main" id="{5C81DD96-16C1-4E67-8D92-CFDA3AA325BD}"/>
              </a:ext>
            </a:extLst>
          </p:cNvPr>
          <p:cNvSpPr txBox="1"/>
          <p:nvPr/>
        </p:nvSpPr>
        <p:spPr>
          <a:xfrm>
            <a:off x="8335420" y="2853870"/>
            <a:ext cx="32717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dessinat</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eur</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39" name="TextBox 38">
            <a:extLst>
              <a:ext uri="{FF2B5EF4-FFF2-40B4-BE49-F238E27FC236}">
                <a16:creationId xmlns:a16="http://schemas.microsoft.com/office/drawing/2014/main" id="{36D1D638-557B-45EE-A8D5-99C678C4E358}"/>
              </a:ext>
            </a:extLst>
          </p:cNvPr>
          <p:cNvSpPr txBox="1"/>
          <p:nvPr/>
        </p:nvSpPr>
        <p:spPr>
          <a:xfrm>
            <a:off x="8891869" y="2971804"/>
            <a:ext cx="2163920" cy="36933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a:t>
            </a:r>
          </a:p>
        </p:txBody>
      </p:sp>
      <p:sp>
        <p:nvSpPr>
          <p:cNvPr id="43" name="Action Button: Custom 16">
            <a:hlinkClick r:id="" action="ppaction://noaction" highlightClick="1"/>
            <a:extLst>
              <a:ext uri="{FF2B5EF4-FFF2-40B4-BE49-F238E27FC236}">
                <a16:creationId xmlns:a16="http://schemas.microsoft.com/office/drawing/2014/main" id="{33447F9F-60C7-486F-93BF-D76F33CC2E5D}"/>
              </a:ext>
            </a:extLst>
          </p:cNvPr>
          <p:cNvSpPr/>
          <p:nvPr/>
        </p:nvSpPr>
        <p:spPr>
          <a:xfrm>
            <a:off x="6763259" y="2457870"/>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2</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A6E1008C-AA74-4458-8D9D-25108FE47F0C}"/>
              </a:ext>
            </a:extLst>
          </p:cNvPr>
          <p:cNvSpPr txBox="1"/>
          <p:nvPr/>
        </p:nvSpPr>
        <p:spPr>
          <a:xfrm>
            <a:off x="1984756" y="5230123"/>
            <a:ext cx="311858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institut</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rice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56" name="TextBox 55">
            <a:extLst>
              <a:ext uri="{FF2B5EF4-FFF2-40B4-BE49-F238E27FC236}">
                <a16:creationId xmlns:a16="http://schemas.microsoft.com/office/drawing/2014/main" id="{F5D8178B-5570-4FB5-8959-14DE9C50EBA5}"/>
              </a:ext>
            </a:extLst>
          </p:cNvPr>
          <p:cNvSpPr txBox="1"/>
          <p:nvPr/>
        </p:nvSpPr>
        <p:spPr>
          <a:xfrm>
            <a:off x="1984756" y="4753302"/>
            <a:ext cx="26568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institu</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teur</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53" name="TextBox 52">
            <a:extLst>
              <a:ext uri="{FF2B5EF4-FFF2-40B4-BE49-F238E27FC236}">
                <a16:creationId xmlns:a16="http://schemas.microsoft.com/office/drawing/2014/main" id="{9D525252-2881-416C-9985-D47BE37407F9}"/>
              </a:ext>
            </a:extLst>
          </p:cNvPr>
          <p:cNvSpPr txBox="1"/>
          <p:nvPr/>
        </p:nvSpPr>
        <p:spPr>
          <a:xfrm>
            <a:off x="2558360" y="4867270"/>
            <a:ext cx="1735057" cy="368704"/>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a:t>
            </a:r>
          </a:p>
        </p:txBody>
      </p:sp>
      <p:sp>
        <p:nvSpPr>
          <p:cNvPr id="57" name="Action Button: Custom 16">
            <a:hlinkClick r:id="" action="ppaction://noaction" highlightClick="1"/>
            <a:extLst>
              <a:ext uri="{FF2B5EF4-FFF2-40B4-BE49-F238E27FC236}">
                <a16:creationId xmlns:a16="http://schemas.microsoft.com/office/drawing/2014/main" id="{2C2B4368-F213-499F-AAA2-83493EFE558F}"/>
              </a:ext>
            </a:extLst>
          </p:cNvPr>
          <p:cNvSpPr/>
          <p:nvPr/>
        </p:nvSpPr>
        <p:spPr>
          <a:xfrm>
            <a:off x="412595" y="4357302"/>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3</a:t>
            </a:r>
          </a:p>
        </p:txBody>
      </p:sp>
      <p:sp>
        <p:nvSpPr>
          <p:cNvPr id="62" name="TextBox 61">
            <a:extLst>
              <a:ext uri="{FF2B5EF4-FFF2-40B4-BE49-F238E27FC236}">
                <a16:creationId xmlns:a16="http://schemas.microsoft.com/office/drawing/2014/main" id="{6BEC4877-5778-4747-8C03-9AFE1F2C9E36}"/>
              </a:ext>
            </a:extLst>
          </p:cNvPr>
          <p:cNvSpPr txBox="1"/>
          <p:nvPr/>
        </p:nvSpPr>
        <p:spPr>
          <a:xfrm>
            <a:off x="8372374" y="5230123"/>
            <a:ext cx="26834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gérant</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3" name="TextBox 62">
            <a:extLst>
              <a:ext uri="{FF2B5EF4-FFF2-40B4-BE49-F238E27FC236}">
                <a16:creationId xmlns:a16="http://schemas.microsoft.com/office/drawing/2014/main" id="{7896CFD1-440B-4DF5-81C9-ADE9E4508651}"/>
              </a:ext>
            </a:extLst>
          </p:cNvPr>
          <p:cNvSpPr txBox="1"/>
          <p:nvPr/>
        </p:nvSpPr>
        <p:spPr>
          <a:xfrm>
            <a:off x="8372374" y="4758060"/>
            <a:ext cx="24874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gérant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0" name="TextBox 59">
            <a:extLst>
              <a:ext uri="{FF2B5EF4-FFF2-40B4-BE49-F238E27FC236}">
                <a16:creationId xmlns:a16="http://schemas.microsoft.com/office/drawing/2014/main" id="{5E74122A-9249-4275-85B2-92A431559BE1}"/>
              </a:ext>
            </a:extLst>
          </p:cNvPr>
          <p:cNvSpPr txBox="1"/>
          <p:nvPr/>
        </p:nvSpPr>
        <p:spPr>
          <a:xfrm>
            <a:off x="8999872" y="4883240"/>
            <a:ext cx="1200836" cy="36933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a:t>
            </a:r>
          </a:p>
        </p:txBody>
      </p:sp>
      <p:sp>
        <p:nvSpPr>
          <p:cNvPr id="64" name="Action Button: Custom 16">
            <a:hlinkClick r:id="" action="ppaction://noaction" highlightClick="1"/>
            <a:extLst>
              <a:ext uri="{FF2B5EF4-FFF2-40B4-BE49-F238E27FC236}">
                <a16:creationId xmlns:a16="http://schemas.microsoft.com/office/drawing/2014/main" id="{4A0286B5-851D-4E4D-9B0A-797544AAAF0E}"/>
              </a:ext>
            </a:extLst>
          </p:cNvPr>
          <p:cNvSpPr/>
          <p:nvPr/>
        </p:nvSpPr>
        <p:spPr>
          <a:xfrm>
            <a:off x="6818046" y="4357302"/>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4</a:t>
            </a:r>
          </a:p>
        </p:txBody>
      </p:sp>
      <p:pic>
        <p:nvPicPr>
          <p:cNvPr id="1030" name="Picture 6" descr="man kids and adults teachers and students free phot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3295" y="4620523"/>
            <a:ext cx="746760" cy="12192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46">
            <a:extLst>
              <a:ext uri="{FF2B5EF4-FFF2-40B4-BE49-F238E27FC236}">
                <a16:creationId xmlns:a16="http://schemas.microsoft.com/office/drawing/2014/main" id="{C410FEFF-044B-4B6D-A6E1-5595B234B174}"/>
              </a:ext>
            </a:extLst>
          </p:cNvPr>
          <p:cNvSpPr/>
          <p:nvPr/>
        </p:nvSpPr>
        <p:spPr>
          <a:xfrm>
            <a:off x="9894613" y="249870"/>
            <a:ext cx="201530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9" name="Group 8">
            <a:extLst>
              <a:ext uri="{FF2B5EF4-FFF2-40B4-BE49-F238E27FC236}">
                <a16:creationId xmlns:a16="http://schemas.microsoft.com/office/drawing/2014/main" id="{CC7FA660-6055-460E-B8E5-88321816FF20}"/>
              </a:ext>
            </a:extLst>
          </p:cNvPr>
          <p:cNvGrpSpPr/>
          <p:nvPr/>
        </p:nvGrpSpPr>
        <p:grpSpPr>
          <a:xfrm>
            <a:off x="6872833" y="4600627"/>
            <a:ext cx="1396325" cy="1053530"/>
            <a:chOff x="4273860" y="4646778"/>
            <a:chExt cx="1396325" cy="1053530"/>
          </a:xfrm>
        </p:grpSpPr>
        <p:pic>
          <p:nvPicPr>
            <p:cNvPr id="6156" name="Picture 12" descr="Manager, Person, People, Group, Conference">
              <a:extLst>
                <a:ext uri="{FF2B5EF4-FFF2-40B4-BE49-F238E27FC236}">
                  <a16:creationId xmlns:a16="http://schemas.microsoft.com/office/drawing/2014/main" id="{A15A1E17-C9CE-421E-A50C-3F5E09F9D5F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73860" y="4913421"/>
              <a:ext cx="1396325" cy="786887"/>
            </a:xfrm>
            <a:prstGeom prst="rect">
              <a:avLst/>
            </a:prstGeom>
            <a:noFill/>
            <a:extLst>
              <a:ext uri="{909E8E84-426E-40DD-AFC4-6F175D3DCCD1}">
                <a14:hiddenFill xmlns:a14="http://schemas.microsoft.com/office/drawing/2010/main">
                  <a:solidFill>
                    <a:srgbClr val="FFFFFF"/>
                  </a:solidFill>
                </a14:hiddenFill>
              </a:ext>
            </a:extLst>
          </p:spPr>
        </p:pic>
        <p:sp>
          <p:nvSpPr>
            <p:cNvPr id="5" name="Arrow: Left 4">
              <a:extLst>
                <a:ext uri="{FF2B5EF4-FFF2-40B4-BE49-F238E27FC236}">
                  <a16:creationId xmlns:a16="http://schemas.microsoft.com/office/drawing/2014/main" id="{82BD5D4D-C1D8-4801-BE72-A923EEA64B1C}"/>
                </a:ext>
              </a:extLst>
            </p:cNvPr>
            <p:cNvSpPr/>
            <p:nvPr/>
          </p:nvSpPr>
          <p:spPr>
            <a:xfrm rot="18325531">
              <a:off x="4939067" y="4769145"/>
              <a:ext cx="442734" cy="1980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20401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9" grpId="0" animBg="1"/>
      <p:bldP spid="53" grpId="0" animBg="1"/>
      <p:bldP spid="60"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br>
              <a:rPr lang="en-GB" sz="3600" b="1" dirty="0">
                <a:solidFill>
                  <a:schemeClr val="bg1"/>
                </a:solidFill>
              </a:rPr>
            </a:br>
            <a:r>
              <a:rPr lang="en-GB" sz="3600" b="1" dirty="0">
                <a:solidFill>
                  <a:schemeClr val="bg1"/>
                </a:solidFill>
              </a:rPr>
              <a:t>La </a:t>
            </a:r>
            <a:r>
              <a:rPr lang="en-GB" sz="3600" b="1" dirty="0" err="1">
                <a:solidFill>
                  <a:schemeClr val="bg1"/>
                </a:solidFill>
              </a:rPr>
              <a:t>féminisation</a:t>
            </a:r>
            <a:r>
              <a:rPr lang="en-GB" sz="3600" b="1" dirty="0">
                <a:solidFill>
                  <a:schemeClr val="bg1"/>
                </a:solidFill>
              </a:rPr>
              <a:t> des </a:t>
            </a:r>
            <a:r>
              <a:rPr lang="en-GB" sz="3600" b="1" dirty="0" err="1">
                <a:solidFill>
                  <a:schemeClr val="bg1"/>
                </a:solidFill>
              </a:rPr>
              <a:t>noms</a:t>
            </a:r>
            <a:br>
              <a:rPr lang="en-GB" sz="3600" b="1" dirty="0">
                <a:solidFill>
                  <a:schemeClr val="bg1"/>
                </a:solidFill>
              </a:rPr>
            </a:br>
            <a:endParaRPr lang="en-GB" sz="3600" b="1" dirty="0">
              <a:solidFill>
                <a:schemeClr val="bg1"/>
              </a:solidFill>
            </a:endParaRPr>
          </a:p>
        </p:txBody>
      </p:sp>
      <p:sp>
        <p:nvSpPr>
          <p:cNvPr id="10" name="TextBox 9">
            <a:extLst>
              <a:ext uri="{FF2B5EF4-FFF2-40B4-BE49-F238E27FC236}">
                <a16:creationId xmlns:a16="http://schemas.microsoft.com/office/drawing/2014/main" id="{E419955A-4B58-4CCD-91CA-EBB2071CE812}"/>
              </a:ext>
            </a:extLst>
          </p:cNvPr>
          <p:cNvSpPr txBox="1"/>
          <p:nvPr/>
        </p:nvSpPr>
        <p:spPr>
          <a:xfrm>
            <a:off x="1929969" y="3330691"/>
            <a:ext cx="29441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agricult</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rice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1" name="TextBox 10">
            <a:extLst>
              <a:ext uri="{FF2B5EF4-FFF2-40B4-BE49-F238E27FC236}">
                <a16:creationId xmlns:a16="http://schemas.microsoft.com/office/drawing/2014/main" id="{E3911CBF-0F89-4C38-BBC0-E9C5621D8796}"/>
              </a:ext>
            </a:extLst>
          </p:cNvPr>
          <p:cNvSpPr txBox="1"/>
          <p:nvPr/>
        </p:nvSpPr>
        <p:spPr>
          <a:xfrm>
            <a:off x="1925180" y="2852467"/>
            <a:ext cx="27355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agricul</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teur</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3" name="TextBox 12">
            <a:extLst>
              <a:ext uri="{FF2B5EF4-FFF2-40B4-BE49-F238E27FC236}">
                <a16:creationId xmlns:a16="http://schemas.microsoft.com/office/drawing/2014/main" id="{43AD3494-1888-4887-909F-0753F0C0FA42}"/>
              </a:ext>
            </a:extLst>
          </p:cNvPr>
          <p:cNvSpPr txBox="1"/>
          <p:nvPr/>
        </p:nvSpPr>
        <p:spPr>
          <a:xfrm>
            <a:off x="2495076" y="2986899"/>
            <a:ext cx="1923503" cy="36933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a:t>
            </a:r>
          </a:p>
        </p:txBody>
      </p:sp>
      <p:sp>
        <p:nvSpPr>
          <p:cNvPr id="22" name="Action Button: Custom 16">
            <a:hlinkClick r:id="" action="ppaction://noaction" highlightClick="1"/>
            <a:extLst>
              <a:ext uri="{FF2B5EF4-FFF2-40B4-BE49-F238E27FC236}">
                <a16:creationId xmlns:a16="http://schemas.microsoft.com/office/drawing/2014/main" id="{6EDDA63E-B9FA-4CEE-93A5-08373E6373B2}"/>
              </a:ext>
            </a:extLst>
          </p:cNvPr>
          <p:cNvSpPr/>
          <p:nvPr/>
        </p:nvSpPr>
        <p:spPr>
          <a:xfrm>
            <a:off x="357808" y="2457870"/>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5</a:t>
            </a:r>
          </a:p>
        </p:txBody>
      </p:sp>
      <p:pic>
        <p:nvPicPr>
          <p:cNvPr id="47" name="Picture 46">
            <a:extLst>
              <a:ext uri="{FF2B5EF4-FFF2-40B4-BE49-F238E27FC236}">
                <a16:creationId xmlns:a16="http://schemas.microsoft.com/office/drawing/2014/main" id="{A578C01A-D172-48B5-B11B-A5E31F2D0FC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869007" y="2590057"/>
            <a:ext cx="1185125" cy="1348260"/>
          </a:xfrm>
          <a:prstGeom prst="rect">
            <a:avLst/>
          </a:prstGeom>
        </p:spPr>
      </p:pic>
      <p:sp>
        <p:nvSpPr>
          <p:cNvPr id="48" name="TextBox 47">
            <a:extLst>
              <a:ext uri="{FF2B5EF4-FFF2-40B4-BE49-F238E27FC236}">
                <a16:creationId xmlns:a16="http://schemas.microsoft.com/office/drawing/2014/main" id="{7C564DA0-D5D4-4899-A79D-BA2E0D8265CB}"/>
              </a:ext>
            </a:extLst>
          </p:cNvPr>
          <p:cNvSpPr txBox="1"/>
          <p:nvPr/>
        </p:nvSpPr>
        <p:spPr>
          <a:xfrm>
            <a:off x="8246726" y="3225749"/>
            <a:ext cx="27425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écrivain</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49" name="TextBox 48">
            <a:extLst>
              <a:ext uri="{FF2B5EF4-FFF2-40B4-BE49-F238E27FC236}">
                <a16:creationId xmlns:a16="http://schemas.microsoft.com/office/drawing/2014/main" id="{E2775C23-602F-4542-AFD0-1057A7E9E4FD}"/>
              </a:ext>
            </a:extLst>
          </p:cNvPr>
          <p:cNvSpPr txBox="1"/>
          <p:nvPr/>
        </p:nvSpPr>
        <p:spPr>
          <a:xfrm>
            <a:off x="8246726" y="2748928"/>
            <a:ext cx="254814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écrivain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0" name="Action Button: Custom 16">
            <a:hlinkClick r:id="" action="ppaction://noaction" highlightClick="1"/>
            <a:extLst>
              <a:ext uri="{FF2B5EF4-FFF2-40B4-BE49-F238E27FC236}">
                <a16:creationId xmlns:a16="http://schemas.microsoft.com/office/drawing/2014/main" id="{2C426B86-7C2C-412C-B399-F976E0ABCB0A}"/>
              </a:ext>
            </a:extLst>
          </p:cNvPr>
          <p:cNvSpPr/>
          <p:nvPr/>
        </p:nvSpPr>
        <p:spPr>
          <a:xfrm>
            <a:off x="6674565" y="2352928"/>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6</a:t>
            </a:r>
          </a:p>
        </p:txBody>
      </p:sp>
      <p:sp>
        <p:nvSpPr>
          <p:cNvPr id="55" name="TextBox 54">
            <a:extLst>
              <a:ext uri="{FF2B5EF4-FFF2-40B4-BE49-F238E27FC236}">
                <a16:creationId xmlns:a16="http://schemas.microsoft.com/office/drawing/2014/main" id="{A6E1008C-AA74-4458-8D9D-25108FE47F0C}"/>
              </a:ext>
            </a:extLst>
          </p:cNvPr>
          <p:cNvSpPr txBox="1"/>
          <p:nvPr/>
        </p:nvSpPr>
        <p:spPr>
          <a:xfrm>
            <a:off x="1984756" y="5230123"/>
            <a:ext cx="339043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conduct</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rice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56" name="TextBox 55">
            <a:extLst>
              <a:ext uri="{FF2B5EF4-FFF2-40B4-BE49-F238E27FC236}">
                <a16:creationId xmlns:a16="http://schemas.microsoft.com/office/drawing/2014/main" id="{F5D8178B-5570-4FB5-8959-14DE9C50EBA5}"/>
              </a:ext>
            </a:extLst>
          </p:cNvPr>
          <p:cNvSpPr txBox="1"/>
          <p:nvPr/>
        </p:nvSpPr>
        <p:spPr>
          <a:xfrm>
            <a:off x="1984755" y="4753302"/>
            <a:ext cx="29441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conduc</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teur</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53" name="TextBox 52">
            <a:extLst>
              <a:ext uri="{FF2B5EF4-FFF2-40B4-BE49-F238E27FC236}">
                <a16:creationId xmlns:a16="http://schemas.microsoft.com/office/drawing/2014/main" id="{9D525252-2881-416C-9985-D47BE37407F9}"/>
              </a:ext>
            </a:extLst>
          </p:cNvPr>
          <p:cNvSpPr txBox="1"/>
          <p:nvPr/>
        </p:nvSpPr>
        <p:spPr>
          <a:xfrm>
            <a:off x="2566761" y="4851389"/>
            <a:ext cx="2093978" cy="36933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a:t>
            </a:r>
          </a:p>
        </p:txBody>
      </p:sp>
      <p:sp>
        <p:nvSpPr>
          <p:cNvPr id="57" name="Action Button: Custom 16">
            <a:hlinkClick r:id="" action="ppaction://noaction" highlightClick="1"/>
            <a:extLst>
              <a:ext uri="{FF2B5EF4-FFF2-40B4-BE49-F238E27FC236}">
                <a16:creationId xmlns:a16="http://schemas.microsoft.com/office/drawing/2014/main" id="{2C2B4368-F213-499F-AAA2-83493EFE558F}"/>
              </a:ext>
            </a:extLst>
          </p:cNvPr>
          <p:cNvSpPr/>
          <p:nvPr/>
        </p:nvSpPr>
        <p:spPr>
          <a:xfrm>
            <a:off x="412595" y="4357302"/>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7</a:t>
            </a:r>
          </a:p>
        </p:txBody>
      </p:sp>
      <p:sp>
        <p:nvSpPr>
          <p:cNvPr id="62" name="TextBox 61">
            <a:extLst>
              <a:ext uri="{FF2B5EF4-FFF2-40B4-BE49-F238E27FC236}">
                <a16:creationId xmlns:a16="http://schemas.microsoft.com/office/drawing/2014/main" id="{6BEC4877-5778-4747-8C03-9AFE1F2C9E36}"/>
              </a:ext>
            </a:extLst>
          </p:cNvPr>
          <p:cNvSpPr txBox="1"/>
          <p:nvPr/>
        </p:nvSpPr>
        <p:spPr>
          <a:xfrm>
            <a:off x="8191939" y="5160449"/>
            <a:ext cx="31212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inspect</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rice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63" name="TextBox 62">
            <a:extLst>
              <a:ext uri="{FF2B5EF4-FFF2-40B4-BE49-F238E27FC236}">
                <a16:creationId xmlns:a16="http://schemas.microsoft.com/office/drawing/2014/main" id="{7896CFD1-440B-4DF5-81C9-ADE9E4508651}"/>
              </a:ext>
            </a:extLst>
          </p:cNvPr>
          <p:cNvSpPr txBox="1"/>
          <p:nvPr/>
        </p:nvSpPr>
        <p:spPr>
          <a:xfrm>
            <a:off x="8191939" y="4683628"/>
            <a:ext cx="274259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a:t>
            </a:r>
            <a:r>
              <a:rPr kumimoji="0" lang="en-US"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inspec</a:t>
            </a:r>
            <a:r>
              <a:rPr kumimoji="0" lang="en-US"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teur</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60" name="TextBox 59">
            <a:extLst>
              <a:ext uri="{FF2B5EF4-FFF2-40B4-BE49-F238E27FC236}">
                <a16:creationId xmlns:a16="http://schemas.microsoft.com/office/drawing/2014/main" id="{5E74122A-9249-4275-85B2-92A431559BE1}"/>
              </a:ext>
            </a:extLst>
          </p:cNvPr>
          <p:cNvSpPr txBox="1"/>
          <p:nvPr/>
        </p:nvSpPr>
        <p:spPr>
          <a:xfrm>
            <a:off x="8705502" y="4792580"/>
            <a:ext cx="2094820" cy="36933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a:t>
            </a:r>
          </a:p>
        </p:txBody>
      </p:sp>
      <p:sp>
        <p:nvSpPr>
          <p:cNvPr id="64" name="Action Button: Custom 16">
            <a:hlinkClick r:id="" action="ppaction://noaction" highlightClick="1"/>
            <a:extLst>
              <a:ext uri="{FF2B5EF4-FFF2-40B4-BE49-F238E27FC236}">
                <a16:creationId xmlns:a16="http://schemas.microsoft.com/office/drawing/2014/main" id="{4A0286B5-851D-4E4D-9B0A-797544AAAF0E}"/>
              </a:ext>
            </a:extLst>
          </p:cNvPr>
          <p:cNvSpPr/>
          <p:nvPr/>
        </p:nvSpPr>
        <p:spPr>
          <a:xfrm>
            <a:off x="6619778" y="4287628"/>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8</a:t>
            </a:r>
          </a:p>
        </p:txBody>
      </p:sp>
      <p:sp>
        <p:nvSpPr>
          <p:cNvPr id="74" name="TextBox 73">
            <a:extLst>
              <a:ext uri="{FF2B5EF4-FFF2-40B4-BE49-F238E27FC236}">
                <a16:creationId xmlns:a16="http://schemas.microsoft.com/office/drawing/2014/main" id="{018A591B-8BD2-41AD-AA7C-BFF8FDA0BD85}"/>
              </a:ext>
            </a:extLst>
          </p:cNvPr>
          <p:cNvSpPr txBox="1"/>
          <p:nvPr/>
        </p:nvSpPr>
        <p:spPr>
          <a:xfrm>
            <a:off x="8878589" y="2835762"/>
            <a:ext cx="1408171" cy="369332"/>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a:t>
            </a:r>
          </a:p>
        </p:txBody>
      </p:sp>
      <p:pic>
        <p:nvPicPr>
          <p:cNvPr id="2056" name="Picture 8" descr="Blue Bus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600" y="4882306"/>
            <a:ext cx="1499579" cy="77251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emale police offic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92927" y="4509425"/>
            <a:ext cx="917258" cy="1428750"/>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a:extLst>
              <a:ext uri="{FF2B5EF4-FFF2-40B4-BE49-F238E27FC236}">
                <a16:creationId xmlns:a16="http://schemas.microsoft.com/office/drawing/2014/main" id="{F3E11188-B433-5A4A-A669-78C0EE9B8445}"/>
              </a:ext>
            </a:extLst>
          </p:cNvPr>
          <p:cNvSpPr txBox="1"/>
          <p:nvPr/>
        </p:nvSpPr>
        <p:spPr>
          <a:xfrm>
            <a:off x="357808" y="1497496"/>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masculin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3" name="Rounded Rectangle 46">
            <a:extLst>
              <a:ext uri="{FF2B5EF4-FFF2-40B4-BE49-F238E27FC236}">
                <a16:creationId xmlns:a16="http://schemas.microsoft.com/office/drawing/2014/main" id="{C735B8BE-42F1-4318-9513-DEFC25533EAA}"/>
              </a:ext>
            </a:extLst>
          </p:cNvPr>
          <p:cNvSpPr/>
          <p:nvPr/>
        </p:nvSpPr>
        <p:spPr>
          <a:xfrm>
            <a:off x="9894613" y="249870"/>
            <a:ext cx="201530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170" name="Picture 2" descr="Trattore Clip Art">
            <a:extLst>
              <a:ext uri="{FF2B5EF4-FFF2-40B4-BE49-F238E27FC236}">
                <a16:creationId xmlns:a16="http://schemas.microsoft.com/office/drawing/2014/main" id="{145918FF-448A-420D-A285-75D7E9E0D12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9841" y="2867205"/>
            <a:ext cx="1172678" cy="891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08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3" grpId="0" animBg="1"/>
      <p:bldP spid="60" grpId="0" animBg="1"/>
      <p:bldP spid="74"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fr-FR" sz="3600" b="1" dirty="0">
                <a:solidFill>
                  <a:schemeClr val="bg1"/>
                </a:solidFill>
              </a:rPr>
              <a:t>Est-ce que tu veux être…</a:t>
            </a:r>
          </a:p>
        </p:txBody>
      </p:sp>
      <p:sp>
        <p:nvSpPr>
          <p:cNvPr id="9" name="Rounded Rectangle 46">
            <a:extLst>
              <a:ext uri="{FF2B5EF4-FFF2-40B4-BE49-F238E27FC236}">
                <a16:creationId xmlns:a16="http://schemas.microsoft.com/office/drawing/2014/main" id="{9935A64F-4524-4CCF-87BD-3B8F695EE54B}"/>
              </a:ext>
            </a:extLst>
          </p:cNvPr>
          <p:cNvSpPr/>
          <p:nvPr/>
        </p:nvSpPr>
        <p:spPr>
          <a:xfrm>
            <a:off x="9894613" y="249870"/>
            <a:ext cx="201530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descr="A picture containing doll, toy&#10;&#10;Description automatically generated">
            <a:extLst>
              <a:ext uri="{FF2B5EF4-FFF2-40B4-BE49-F238E27FC236}">
                <a16:creationId xmlns:a16="http://schemas.microsoft.com/office/drawing/2014/main" id="{FF33A46D-6397-4780-B9E6-4386C23C7F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1457" y="3727593"/>
            <a:ext cx="2362200" cy="2362200"/>
          </a:xfrm>
          <a:prstGeom prst="rect">
            <a:avLst/>
          </a:prstGeom>
        </p:spPr>
      </p:pic>
      <p:pic>
        <p:nvPicPr>
          <p:cNvPr id="7" name="Picture 6">
            <a:extLst>
              <a:ext uri="{FF2B5EF4-FFF2-40B4-BE49-F238E27FC236}">
                <a16:creationId xmlns:a16="http://schemas.microsoft.com/office/drawing/2014/main" id="{FD0E8546-D26A-407F-AEA1-42106E7143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599" y="3727593"/>
            <a:ext cx="2362201" cy="2362201"/>
          </a:xfrm>
          <a:prstGeom prst="rect">
            <a:avLst/>
          </a:prstGeom>
        </p:spPr>
      </p:pic>
      <p:graphicFrame>
        <p:nvGraphicFramePr>
          <p:cNvPr id="10" name="Table 2">
            <a:extLst>
              <a:ext uri="{FF2B5EF4-FFF2-40B4-BE49-F238E27FC236}">
                <a16:creationId xmlns:a16="http://schemas.microsoft.com/office/drawing/2014/main" id="{AA589A58-4CEE-456D-A600-2B0D0A4368A6}"/>
              </a:ext>
            </a:extLst>
          </p:cNvPr>
          <p:cNvGraphicFramePr>
            <a:graphicFrameLocks noGrp="1"/>
          </p:cNvGraphicFramePr>
          <p:nvPr>
            <p:extLst>
              <p:ext uri="{D42A27DB-BD31-4B8C-83A1-F6EECF244321}">
                <p14:modId xmlns:p14="http://schemas.microsoft.com/office/powerpoint/2010/main" val="1397242178"/>
              </p:ext>
            </p:extLst>
          </p:nvPr>
        </p:nvGraphicFramePr>
        <p:xfrm>
          <a:off x="399534" y="1952044"/>
          <a:ext cx="11392932" cy="1333679"/>
        </p:xfrm>
        <a:graphic>
          <a:graphicData uri="http://schemas.openxmlformats.org/drawingml/2006/table">
            <a:tbl>
              <a:tblPr firstRow="1" bandRow="1">
                <a:tableStyleId>{5C22544A-7EE6-4342-B048-85BDC9FD1C3A}</a:tableStyleId>
              </a:tblPr>
              <a:tblGrid>
                <a:gridCol w="1495170">
                  <a:extLst>
                    <a:ext uri="{9D8B030D-6E8A-4147-A177-3AD203B41FA5}">
                      <a16:colId xmlns:a16="http://schemas.microsoft.com/office/drawing/2014/main" val="1235463384"/>
                    </a:ext>
                  </a:extLst>
                </a:gridCol>
                <a:gridCol w="1186249">
                  <a:extLst>
                    <a:ext uri="{9D8B030D-6E8A-4147-A177-3AD203B41FA5}">
                      <a16:colId xmlns:a16="http://schemas.microsoft.com/office/drawing/2014/main" val="965480282"/>
                    </a:ext>
                  </a:extLst>
                </a:gridCol>
                <a:gridCol w="1482811">
                  <a:extLst>
                    <a:ext uri="{9D8B030D-6E8A-4147-A177-3AD203B41FA5}">
                      <a16:colId xmlns:a16="http://schemas.microsoft.com/office/drawing/2014/main" val="370496803"/>
                    </a:ext>
                  </a:extLst>
                </a:gridCol>
                <a:gridCol w="2421924">
                  <a:extLst>
                    <a:ext uri="{9D8B030D-6E8A-4147-A177-3AD203B41FA5}">
                      <a16:colId xmlns:a16="http://schemas.microsoft.com/office/drawing/2014/main" val="4058540154"/>
                    </a:ext>
                  </a:extLst>
                </a:gridCol>
                <a:gridCol w="1977081">
                  <a:extLst>
                    <a:ext uri="{9D8B030D-6E8A-4147-A177-3AD203B41FA5}">
                      <a16:colId xmlns:a16="http://schemas.microsoft.com/office/drawing/2014/main" val="1763112833"/>
                    </a:ext>
                  </a:extLst>
                </a:gridCol>
                <a:gridCol w="2829697">
                  <a:extLst>
                    <a:ext uri="{9D8B030D-6E8A-4147-A177-3AD203B41FA5}">
                      <a16:colId xmlns:a16="http://schemas.microsoft.com/office/drawing/2014/main" val="2695267696"/>
                    </a:ext>
                  </a:extLst>
                </a:gridCol>
              </a:tblGrid>
              <a:tr h="444227">
                <a:tc>
                  <a:txBody>
                    <a:bodyPr/>
                    <a:lstStyle/>
                    <a:p>
                      <a:pPr algn="ctr"/>
                      <a:r>
                        <a:rPr lang="fr-FR" sz="2000" dirty="0" err="1">
                          <a:solidFill>
                            <a:srgbClr val="115076"/>
                          </a:solidFill>
                        </a:rPr>
                        <a:t>teacher</a:t>
                      </a:r>
                      <a:endParaRPr lang="fr-FR" sz="20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000" dirty="0" err="1">
                          <a:solidFill>
                            <a:srgbClr val="115076"/>
                          </a:solidFill>
                        </a:rPr>
                        <a:t>actor</a:t>
                      </a:r>
                      <a:endParaRPr lang="fr-FR" sz="20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000" dirty="0" err="1">
                          <a:solidFill>
                            <a:srgbClr val="115076"/>
                          </a:solidFill>
                        </a:rPr>
                        <a:t>lawyer</a:t>
                      </a:r>
                      <a:endParaRPr lang="fr-FR" sz="20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000" dirty="0" err="1">
                          <a:solidFill>
                            <a:srgbClr val="115076"/>
                          </a:solidFill>
                        </a:rPr>
                        <a:t>headteacher</a:t>
                      </a:r>
                      <a:endParaRPr lang="fr-FR" sz="20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000" dirty="0" err="1">
                          <a:solidFill>
                            <a:srgbClr val="115076"/>
                          </a:solidFill>
                        </a:rPr>
                        <a:t>secretary</a:t>
                      </a:r>
                      <a:endParaRPr lang="fr-FR" sz="20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2000" dirty="0" err="1">
                          <a:solidFill>
                            <a:srgbClr val="115076"/>
                          </a:solidFill>
                        </a:rPr>
                        <a:t>postman</a:t>
                      </a:r>
                      <a:r>
                        <a:rPr lang="fr-FR" sz="2000" dirty="0">
                          <a:solidFill>
                            <a:srgbClr val="115076"/>
                          </a:solidFill>
                        </a:rPr>
                        <a:t>/</a:t>
                      </a:r>
                      <a:r>
                        <a:rPr lang="fr-FR" sz="2000" dirty="0" err="1">
                          <a:solidFill>
                            <a:srgbClr val="115076"/>
                          </a:solidFill>
                        </a:rPr>
                        <a:t>woman</a:t>
                      </a:r>
                      <a:endParaRPr lang="fr-FR" sz="20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4147745"/>
                  </a:ext>
                </a:extLst>
              </a:tr>
              <a:tr h="889452">
                <a:tc>
                  <a:txBody>
                    <a:bodyPr/>
                    <a:lstStyle/>
                    <a:p>
                      <a:pPr algn="ctr"/>
                      <a:endParaRPr lang="fr-FR" sz="20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20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20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20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20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20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1462504"/>
                  </a:ext>
                </a:extLst>
              </a:tr>
            </a:tbl>
          </a:graphicData>
        </a:graphic>
      </p:graphicFrame>
      <p:sp>
        <p:nvSpPr>
          <p:cNvPr id="11" name="Speech Bubble: Rectangle with Corners Rounded 10">
            <a:extLst>
              <a:ext uri="{FF2B5EF4-FFF2-40B4-BE49-F238E27FC236}">
                <a16:creationId xmlns:a16="http://schemas.microsoft.com/office/drawing/2014/main" id="{615741E2-8CED-445D-BF8E-82102B1FAEC6}"/>
              </a:ext>
            </a:extLst>
          </p:cNvPr>
          <p:cNvSpPr/>
          <p:nvPr/>
        </p:nvSpPr>
        <p:spPr>
          <a:xfrm>
            <a:off x="3560151" y="3538611"/>
            <a:ext cx="3410465" cy="827902"/>
          </a:xfrm>
          <a:prstGeom prst="wedgeRoundRectCallout">
            <a:avLst>
              <a:gd name="adj1" fmla="val -45833"/>
              <a:gd name="adj2" fmla="val 75933"/>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Salut Léa ! Est-ce que tu veux être professeure ?</a:t>
            </a:r>
          </a:p>
        </p:txBody>
      </p:sp>
      <p:sp>
        <p:nvSpPr>
          <p:cNvPr id="12" name="Speech Bubble: Rectangle with Corners Rounded 11">
            <a:extLst>
              <a:ext uri="{FF2B5EF4-FFF2-40B4-BE49-F238E27FC236}">
                <a16:creationId xmlns:a16="http://schemas.microsoft.com/office/drawing/2014/main" id="{B811C9C1-B765-4C27-BDAC-58F5AB11573E}"/>
              </a:ext>
            </a:extLst>
          </p:cNvPr>
          <p:cNvSpPr/>
          <p:nvPr/>
        </p:nvSpPr>
        <p:spPr>
          <a:xfrm>
            <a:off x="4927486" y="4563939"/>
            <a:ext cx="3410465" cy="1333678"/>
          </a:xfrm>
          <a:prstGeom prst="wedgeRoundRectCallout">
            <a:avLst>
              <a:gd name="adj1" fmla="val 49095"/>
              <a:gd name="adj2" fmla="val 71455"/>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dirty="0"/>
              <a:t>Hein… non, je ne veux pas être professeure.</a:t>
            </a:r>
          </a:p>
          <a:p>
            <a:pPr algn="ctr"/>
            <a:r>
              <a:rPr lang="fr-FR" sz="2000" dirty="0"/>
              <a:t>Je veux être directrice !</a:t>
            </a:r>
          </a:p>
        </p:txBody>
      </p:sp>
      <p:cxnSp>
        <p:nvCxnSpPr>
          <p:cNvPr id="14" name="Straight Connector 13">
            <a:extLst>
              <a:ext uri="{FF2B5EF4-FFF2-40B4-BE49-F238E27FC236}">
                <a16:creationId xmlns:a16="http://schemas.microsoft.com/office/drawing/2014/main" id="{4DF15C6C-C808-4ADE-A433-9A6BADAEC6A2}"/>
              </a:ext>
            </a:extLst>
          </p:cNvPr>
          <p:cNvCxnSpPr/>
          <p:nvPr/>
        </p:nvCxnSpPr>
        <p:spPr>
          <a:xfrm>
            <a:off x="5724247" y="2618883"/>
            <a:ext cx="0" cy="365468"/>
          </a:xfrm>
          <a:prstGeom prst="line">
            <a:avLst/>
          </a:prstGeom>
          <a:ln w="38100">
            <a:solidFill>
              <a:srgbClr val="11507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58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Grammaire</a:t>
            </a:r>
            <a:endParaRPr lang="en-GB" sz="3600" b="1" dirty="0">
              <a:solidFill>
                <a:schemeClr val="bg1"/>
              </a:solidFill>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180000" y="1296000"/>
            <a:ext cx="1172992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panose="020F0302020204030204"/>
              </a:rPr>
              <a:t>Qui </a:t>
            </a:r>
            <a:r>
              <a:rPr lang="en-US" sz="2200" dirty="0" err="1">
                <a:solidFill>
                  <a:srgbClr val="4472C4">
                    <a:lumMod val="50000"/>
                  </a:srgbClr>
                </a:solidFill>
                <a:latin typeface="Century Gothic" panose="020F0302020204030204"/>
              </a:rPr>
              <a:t>veut</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être</a:t>
            </a:r>
            <a:r>
              <a:rPr lang="en-US" sz="2200" dirty="0">
                <a:solidFill>
                  <a:srgbClr val="4472C4">
                    <a:lumMod val="50000"/>
                  </a:srgbClr>
                </a:solidFill>
                <a:latin typeface="Century Gothic" panose="020F0302020204030204"/>
              </a:rPr>
              <a:t> quoi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err="1">
                <a:solidFill>
                  <a:srgbClr val="4472C4">
                    <a:lumMod val="50000"/>
                  </a:srgbClr>
                </a:solidFill>
                <a:latin typeface="Century Gothic" panose="020F0302020204030204"/>
              </a:rPr>
              <a:t>Exemple</a:t>
            </a:r>
            <a:r>
              <a:rPr lang="en-US" sz="2200" dirty="0">
                <a:solidFill>
                  <a:srgbClr val="4472C4">
                    <a:lumMod val="50000"/>
                  </a:srgbClr>
                </a:solidFill>
                <a:latin typeface="Century Gothic" panose="020F0302020204030204"/>
              </a:rPr>
              <a:t> : </a:t>
            </a:r>
            <a:r>
              <a:rPr lang="en-US" sz="2200" dirty="0" err="1">
                <a:solidFill>
                  <a:srgbClr val="4472C4">
                    <a:lumMod val="50000"/>
                  </a:srgbClr>
                </a:solidFill>
                <a:latin typeface="Ink Free" panose="03080402000500000000" pitchFamily="66" charset="0"/>
              </a:rPr>
              <a:t>Léa</a:t>
            </a:r>
            <a:r>
              <a:rPr lang="en-US" sz="2200" dirty="0">
                <a:solidFill>
                  <a:srgbClr val="4472C4">
                    <a:lumMod val="50000"/>
                  </a:srgbClr>
                </a:solidFill>
                <a:latin typeface="Ink Free" panose="03080402000500000000" pitchFamily="66" charset="0"/>
              </a:rPr>
              <a:t> </a:t>
            </a:r>
            <a:r>
              <a:rPr lang="en-US" sz="2200" dirty="0" err="1">
                <a:solidFill>
                  <a:srgbClr val="4472C4">
                    <a:lumMod val="50000"/>
                  </a:srgbClr>
                </a:solidFill>
                <a:latin typeface="Ink Free" panose="03080402000500000000" pitchFamily="66" charset="0"/>
              </a:rPr>
              <a:t>veut</a:t>
            </a:r>
            <a:r>
              <a:rPr lang="en-US" sz="2200" dirty="0">
                <a:solidFill>
                  <a:srgbClr val="4472C4">
                    <a:lumMod val="50000"/>
                  </a:srgbClr>
                </a:solidFill>
                <a:latin typeface="Ink Free" panose="03080402000500000000" pitchFamily="66" charset="0"/>
              </a:rPr>
              <a:t> </a:t>
            </a:r>
            <a:r>
              <a:rPr lang="en-US" sz="2200" dirty="0" err="1">
                <a:solidFill>
                  <a:srgbClr val="4472C4">
                    <a:lumMod val="50000"/>
                  </a:srgbClr>
                </a:solidFill>
                <a:latin typeface="Ink Free" panose="03080402000500000000" pitchFamily="66" charset="0"/>
              </a:rPr>
              <a:t>être</a:t>
            </a:r>
            <a:r>
              <a:rPr lang="en-US" sz="2200" dirty="0">
                <a:solidFill>
                  <a:srgbClr val="4472C4">
                    <a:lumMod val="50000"/>
                  </a:srgbClr>
                </a:solidFill>
                <a:latin typeface="Ink Free" panose="03080402000500000000" pitchFamily="66" charset="0"/>
              </a:rPr>
              <a:t> </a:t>
            </a:r>
            <a:r>
              <a:rPr lang="en-US" sz="2200" dirty="0" err="1">
                <a:solidFill>
                  <a:srgbClr val="4472C4">
                    <a:lumMod val="50000"/>
                  </a:srgbClr>
                </a:solidFill>
                <a:latin typeface="Ink Free" panose="03080402000500000000" pitchFamily="66" charset="0"/>
              </a:rPr>
              <a:t>directrice</a:t>
            </a:r>
            <a:r>
              <a:rPr lang="en-US" sz="2200" dirty="0">
                <a:solidFill>
                  <a:srgbClr val="4472C4">
                    <a:lumMod val="50000"/>
                  </a:srgbClr>
                </a:solidFill>
                <a:latin typeface="Century Gothic" panose="020F0302020204030204"/>
              </a:rPr>
              <a:t>.</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ounded Rectangle 46">
            <a:extLst>
              <a:ext uri="{FF2B5EF4-FFF2-40B4-BE49-F238E27FC236}">
                <a16:creationId xmlns:a16="http://schemas.microsoft.com/office/drawing/2014/main" id="{9935A64F-4524-4CCF-87BD-3B8F695EE54B}"/>
              </a:ext>
            </a:extLst>
          </p:cNvPr>
          <p:cNvSpPr/>
          <p:nvPr/>
        </p:nvSpPr>
        <p:spPr>
          <a:xfrm>
            <a:off x="9894613" y="249870"/>
            <a:ext cx="201530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6">
            <a:extLst>
              <a:ext uri="{FF2B5EF4-FFF2-40B4-BE49-F238E27FC236}">
                <a16:creationId xmlns:a16="http://schemas.microsoft.com/office/drawing/2014/main" id="{FD0E8546-D26A-407F-AEA1-42106E7143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9584" y="2828649"/>
            <a:ext cx="2739081" cy="2739081"/>
          </a:xfrm>
          <a:prstGeom prst="rect">
            <a:avLst/>
          </a:prstGeom>
        </p:spPr>
      </p:pic>
      <p:pic>
        <p:nvPicPr>
          <p:cNvPr id="1028" name="Picture 4" descr="School Design, Building, Learning">
            <a:extLst>
              <a:ext uri="{FF2B5EF4-FFF2-40B4-BE49-F238E27FC236}">
                <a16:creationId xmlns:a16="http://schemas.microsoft.com/office/drawing/2014/main" id="{91276621-9331-4F16-AB78-9B7D8CFC7F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3435" y="2819247"/>
            <a:ext cx="6477000"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159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48058"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68926" y="1883962"/>
            <a:ext cx="10595990" cy="1062010"/>
          </a:xfrm>
        </p:spPr>
        <p:txBody>
          <a:bodyPr>
            <a:normAutofit/>
          </a:bodyPr>
          <a:lstStyle/>
          <a:p>
            <a:pPr algn="l"/>
            <a:r>
              <a:rPr lang="en-GB" sz="3200" b="1" dirty="0">
                <a:solidFill>
                  <a:prstClr val="white"/>
                </a:solidFill>
              </a:rPr>
              <a:t>Talking about jobs</a:t>
            </a:r>
            <a:br>
              <a:rPr lang="en-GB" sz="3200" b="1" dirty="0">
                <a:solidFill>
                  <a:prstClr val="white"/>
                </a:solidFill>
              </a:rPr>
            </a:br>
            <a:endParaRPr lang="en-US" sz="32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9419" y="2542938"/>
            <a:ext cx="8072929" cy="403034"/>
          </a:xfrm>
        </p:spPr>
        <p:txBody>
          <a:bodyPr>
            <a:noAutofit/>
          </a:bodyPr>
          <a:lstStyle/>
          <a:p>
            <a:pPr algn="l"/>
            <a:r>
              <a:rPr lang="en-GB" sz="3000" i="1" dirty="0">
                <a:solidFill>
                  <a:prstClr val="white"/>
                </a:solidFill>
              </a:rPr>
              <a:t>feminine adjective agreement rules 1, 2 </a:t>
            </a:r>
            <a:r>
              <a:rPr lang="en-GB" sz="3000" dirty="0">
                <a:solidFill>
                  <a:prstClr val="white"/>
                </a:solidFill>
              </a:rPr>
              <a:t>and </a:t>
            </a:r>
            <a:r>
              <a:rPr lang="en-GB" sz="3000" b="1" dirty="0">
                <a:solidFill>
                  <a:prstClr val="white"/>
                </a:solidFill>
              </a:rPr>
              <a:t>3 (-x ➜ -se)</a:t>
            </a:r>
          </a:p>
          <a:p>
            <a:pPr algn="l"/>
            <a:r>
              <a:rPr lang="en-GB" sz="3000" dirty="0">
                <a:solidFill>
                  <a:prstClr val="white"/>
                </a:solidFill>
              </a:rPr>
              <a:t>SSC [h</a:t>
            </a:r>
            <a:r>
              <a:rPr lang="en-GB" sz="3000" b="1" dirty="0">
                <a:solidFill>
                  <a:prstClr val="white"/>
                </a:solidFill>
              </a:rPr>
              <a:t>]</a:t>
            </a:r>
            <a:endParaRPr lang="en-US" sz="3000" b="1"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189833"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3 - Lesson 6</a:t>
            </a:r>
          </a:p>
        </p:txBody>
      </p:sp>
      <p:sp>
        <p:nvSpPr>
          <p:cNvPr id="12" name="Title 3">
            <a:extLst>
              <a:ext uri="{FF2B5EF4-FFF2-40B4-BE49-F238E27FC236}">
                <a16:creationId xmlns:a16="http://schemas.microsoft.com/office/drawing/2014/main" id="{C0508B9B-5891-4D3C-9F6E-ECDA43B43AC2}"/>
              </a:ext>
            </a:extLst>
          </p:cNvPr>
          <p:cNvSpPr txBox="1">
            <a:spLocks/>
          </p:cNvSpPr>
          <p:nvPr/>
        </p:nvSpPr>
        <p:spPr>
          <a:xfrm>
            <a:off x="205481" y="5864255"/>
            <a:ext cx="5355060"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Stephen Owen / Catherine Morris / Robert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Woore</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11/10/21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1878716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8084BE4-A4AF-364C-B8E5-ED6D583A6685}"/>
              </a:ext>
            </a:extLst>
          </p:cNvPr>
          <p:cNvSpPr txBox="1"/>
          <p:nvPr/>
        </p:nvSpPr>
        <p:spPr>
          <a:xfrm>
            <a:off x="180000" y="1296000"/>
            <a:ext cx="117299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French,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normally silent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fr-FR" sz="3600" b="1" dirty="0">
                <a:solidFill>
                  <a:schemeClr val="bg1"/>
                </a:solidFill>
              </a:rPr>
              <a:t>La liaison avec le h muet</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418D3141-B93A-4C1A-88E9-4DA21FB17C04}"/>
              </a:ext>
            </a:extLst>
          </p:cNvPr>
          <p:cNvSpPr txBox="1"/>
          <p:nvPr/>
        </p:nvSpPr>
        <p:spPr>
          <a:xfrm>
            <a:off x="180000" y="1942530"/>
            <a:ext cx="1157884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This means it follows the pronunciation rules of the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vowel that comes after 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7" name="TextBox 16">
            <a:extLst>
              <a:ext uri="{FF2B5EF4-FFF2-40B4-BE49-F238E27FC236}">
                <a16:creationId xmlns:a16="http://schemas.microsoft.com/office/drawing/2014/main" id="{ABBB93A0-BE05-4BA3-9C24-07F021677EB1}"/>
              </a:ext>
            </a:extLst>
          </p:cNvPr>
          <p:cNvSpPr txBox="1"/>
          <p:nvPr/>
        </p:nvSpPr>
        <p:spPr>
          <a:xfrm>
            <a:off x="180000" y="2595813"/>
            <a:ext cx="1080856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Look at these sentences. How is the last letter in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pronounced?</a:t>
            </a:r>
          </a:p>
        </p:txBody>
      </p:sp>
      <p:pic>
        <p:nvPicPr>
          <p:cNvPr id="18" name="Picture 17" descr="A close up of a logo&#10;&#10;Description automatically generated">
            <a:extLst>
              <a:ext uri="{FF2B5EF4-FFF2-40B4-BE49-F238E27FC236}">
                <a16:creationId xmlns:a16="http://schemas.microsoft.com/office/drawing/2014/main" id="{B86F2A13-CBED-4438-B129-2AC80EEEC3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4711" y="3526341"/>
            <a:ext cx="1455562" cy="1455562"/>
          </a:xfrm>
          <a:prstGeom prst="rect">
            <a:avLst/>
          </a:prstGeom>
        </p:spPr>
      </p:pic>
      <p:sp>
        <p:nvSpPr>
          <p:cNvPr id="20" name="Speech Bubble: Rectangle with Corners Rounded 19">
            <a:extLst>
              <a:ext uri="{FF2B5EF4-FFF2-40B4-BE49-F238E27FC236}">
                <a16:creationId xmlns:a16="http://schemas.microsoft.com/office/drawing/2014/main" id="{BE555FA5-B51B-4394-A72D-41829E153ADA}"/>
              </a:ext>
            </a:extLst>
          </p:cNvPr>
          <p:cNvSpPr/>
          <p:nvPr/>
        </p:nvSpPr>
        <p:spPr>
          <a:xfrm>
            <a:off x="3228622" y="3429000"/>
            <a:ext cx="4037566" cy="1552903"/>
          </a:xfrm>
          <a:prstGeom prst="wedgeRoundRectCallout">
            <a:avLst>
              <a:gd name="adj1" fmla="val 54768"/>
              <a:gd name="adj2" fmla="val 19395"/>
              <a:gd name="adj3" fmla="val 16667"/>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triste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horrible ! </a:t>
            </a:r>
          </a:p>
        </p:txBody>
      </p:sp>
      <p:sp>
        <p:nvSpPr>
          <p:cNvPr id="21" name="Speech Bubble: Rectangle with Corners Rounded 20">
            <a:extLst>
              <a:ext uri="{FF2B5EF4-FFF2-40B4-BE49-F238E27FC236}">
                <a16:creationId xmlns:a16="http://schemas.microsoft.com/office/drawing/2014/main" id="{2DD90584-0A81-42FD-8564-748A69E3C5AC}"/>
              </a:ext>
            </a:extLst>
          </p:cNvPr>
          <p:cNvSpPr/>
          <p:nvPr/>
        </p:nvSpPr>
        <p:spPr>
          <a:xfrm>
            <a:off x="3228622" y="3431747"/>
            <a:ext cx="4037566" cy="1552903"/>
          </a:xfrm>
          <a:prstGeom prst="wedgeRoundRectCallout">
            <a:avLst>
              <a:gd name="adj1" fmla="val 54768"/>
              <a:gd name="adj2" fmla="val 19395"/>
              <a:gd name="adj3" fmla="val 16667"/>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triste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a:t>
            </a:r>
            <a:r>
              <a:rPr kumimoji="0" lang="en-GB"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o</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rrible ! </a:t>
            </a:r>
          </a:p>
        </p:txBody>
      </p:sp>
      <p:sp>
        <p:nvSpPr>
          <p:cNvPr id="22" name="Arc 21">
            <a:extLst>
              <a:ext uri="{FF2B5EF4-FFF2-40B4-BE49-F238E27FC236}">
                <a16:creationId xmlns:a16="http://schemas.microsoft.com/office/drawing/2014/main" id="{A98C60E4-317B-4C06-8315-107CE4410C40}"/>
              </a:ext>
            </a:extLst>
          </p:cNvPr>
          <p:cNvSpPr/>
          <p:nvPr/>
        </p:nvSpPr>
        <p:spPr>
          <a:xfrm rot="8131890">
            <a:off x="4830735" y="4318522"/>
            <a:ext cx="544148" cy="541412"/>
          </a:xfrm>
          <a:prstGeom prst="arc">
            <a:avLst>
              <a:gd name="adj1" fmla="val 16313772"/>
              <a:gd name="adj2" fmla="val 0"/>
            </a:avLst>
          </a:prstGeom>
          <a:ln w="28575">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98BBA587-1EC5-4988-9367-60F38DB48589}"/>
              </a:ext>
            </a:extLst>
          </p:cNvPr>
          <p:cNvSpPr txBox="1"/>
          <p:nvPr/>
        </p:nvSpPr>
        <p:spPr>
          <a:xfrm>
            <a:off x="180000" y="5331210"/>
            <a:ext cx="1172992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Liaison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occurs when words ending with a Silent Final Consonant come before a word beginning with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38308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20" grpId="0" animBg="1"/>
      <p:bldP spid="21" grpId="0" animBg="1"/>
      <p:bldP spid="22" grpId="0" animBg="1"/>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6">
            <a:extLst>
              <a:ext uri="{FF2B5EF4-FFF2-40B4-BE49-F238E27FC236}">
                <a16:creationId xmlns:a16="http://schemas.microsoft.com/office/drawing/2014/main" id="{360B6D8C-F73C-4F4E-9C9E-E53DE7F8A8DA}"/>
              </a:ext>
            </a:extLst>
          </p:cNvPr>
          <p:cNvGraphicFramePr>
            <a:graphicFrameLocks noGrp="1"/>
          </p:cNvGraphicFramePr>
          <p:nvPr/>
        </p:nvGraphicFramePr>
        <p:xfrm>
          <a:off x="3546764" y="1586825"/>
          <a:ext cx="8363156" cy="4473603"/>
        </p:xfrm>
        <a:graphic>
          <a:graphicData uri="http://schemas.openxmlformats.org/drawingml/2006/table">
            <a:tbl>
              <a:tblPr firstRow="1" bandRow="1">
                <a:tableStyleId>{21E4AEA4-8DFA-4A89-87EB-49C32662AFE0}</a:tableStyleId>
              </a:tblPr>
              <a:tblGrid>
                <a:gridCol w="533843">
                  <a:extLst>
                    <a:ext uri="{9D8B030D-6E8A-4147-A177-3AD203B41FA5}">
                      <a16:colId xmlns:a16="http://schemas.microsoft.com/office/drawing/2014/main" val="2607353726"/>
                    </a:ext>
                  </a:extLst>
                </a:gridCol>
                <a:gridCol w="3844193">
                  <a:extLst>
                    <a:ext uri="{9D8B030D-6E8A-4147-A177-3AD203B41FA5}">
                      <a16:colId xmlns:a16="http://schemas.microsoft.com/office/drawing/2014/main" val="4044838219"/>
                    </a:ext>
                  </a:extLst>
                </a:gridCol>
                <a:gridCol w="1992560">
                  <a:extLst>
                    <a:ext uri="{9D8B030D-6E8A-4147-A177-3AD203B41FA5}">
                      <a16:colId xmlns:a16="http://schemas.microsoft.com/office/drawing/2014/main" val="4128092149"/>
                    </a:ext>
                  </a:extLst>
                </a:gridCol>
                <a:gridCol w="1992560">
                  <a:extLst>
                    <a:ext uri="{9D8B030D-6E8A-4147-A177-3AD203B41FA5}">
                      <a16:colId xmlns:a16="http://schemas.microsoft.com/office/drawing/2014/main" val="2609792770"/>
                    </a:ext>
                  </a:extLst>
                </a:gridCol>
              </a:tblGrid>
              <a:tr h="497067">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mn-lt"/>
                          <a:ea typeface="+mn-ea"/>
                          <a:cs typeface="+mn-cs"/>
                        </a:rPr>
                        <a:t>a</a:t>
                      </a:r>
                      <a:endParaRPr lang="en-GB" sz="24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t>b</a:t>
                      </a:r>
                      <a:endParaRPr lang="en-GB" sz="2400" b="0" dirty="0"/>
                    </a:p>
                  </a:txBody>
                  <a:tcPr anchor="ct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5">
                              <a:lumMod val="50000"/>
                            </a:schemeClr>
                          </a:solidFill>
                        </a:rPr>
                        <a:t>Il a de</a:t>
                      </a:r>
                      <a:r>
                        <a:rPr lang="en-GB" sz="2000" b="1" dirty="0">
                          <a:solidFill>
                            <a:schemeClr val="accent5">
                              <a:lumMod val="50000"/>
                            </a:schemeClr>
                          </a:solidFill>
                        </a:rPr>
                        <a:t>s</a:t>
                      </a:r>
                      <a:r>
                        <a:rPr lang="en-GB" sz="2000" dirty="0">
                          <a:solidFill>
                            <a:schemeClr val="accent5">
                              <a:lumMod val="50000"/>
                            </a:schemeClr>
                          </a:solidFill>
                        </a:rPr>
                        <a:t> ...</a:t>
                      </a:r>
                    </a:p>
                  </a:txBody>
                  <a:tcPr anchor="ctr"/>
                </a:tc>
                <a:tc>
                  <a:txBody>
                    <a:bodyPr/>
                    <a:lstStyle/>
                    <a:p>
                      <a:r>
                        <a:rPr lang="en-GB" sz="2000" dirty="0">
                          <a:solidFill>
                            <a:schemeClr val="accent5">
                              <a:lumMod val="50000"/>
                            </a:schemeClr>
                          </a:solidFill>
                        </a:rPr>
                        <a:t>hallucinations.</a:t>
                      </a:r>
                    </a:p>
                  </a:txBody>
                  <a:tcPr anchor="ctr"/>
                </a:tc>
                <a:tc>
                  <a:txBody>
                    <a:bodyPr/>
                    <a:lstStyle/>
                    <a:p>
                      <a:r>
                        <a:rPr lang="en-GB" sz="2000" dirty="0" err="1">
                          <a:solidFill>
                            <a:schemeClr val="accent5">
                              <a:lumMod val="50000"/>
                            </a:schemeClr>
                          </a:solidFill>
                        </a:rPr>
                        <a:t>problèmes</a:t>
                      </a:r>
                      <a:r>
                        <a:rPr lang="en-GB" sz="2000" dirty="0">
                          <a:solidFill>
                            <a:schemeClr val="accent5">
                              <a:lumMod val="50000"/>
                            </a:schemeClr>
                          </a:solidFill>
                        </a:rPr>
                        <a:t>.</a:t>
                      </a: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fr-FR" sz="2000" dirty="0">
                          <a:solidFill>
                            <a:schemeClr val="accent5">
                              <a:lumMod val="50000"/>
                            </a:schemeClr>
                          </a:solidFill>
                        </a:rPr>
                        <a:t>Tu fais un voyage dans to</a:t>
                      </a:r>
                      <a:r>
                        <a:rPr lang="fr-FR" sz="2000" b="1" dirty="0">
                          <a:solidFill>
                            <a:schemeClr val="accent5">
                              <a:lumMod val="50000"/>
                            </a:schemeClr>
                          </a:solidFill>
                        </a:rPr>
                        <a:t>n</a:t>
                      </a:r>
                      <a:r>
                        <a:rPr lang="fr-FR" sz="2000" dirty="0">
                          <a:solidFill>
                            <a:schemeClr val="accent5">
                              <a:lumMod val="50000"/>
                            </a:schemeClr>
                          </a:solidFill>
                        </a:rPr>
                        <a:t> …</a:t>
                      </a:r>
                      <a:endParaRPr lang="en-GB" sz="2000" dirty="0">
                        <a:solidFill>
                          <a:schemeClr val="accent5">
                            <a:lumMod val="50000"/>
                          </a:schemeClr>
                        </a:solidFill>
                      </a:endParaRPr>
                    </a:p>
                  </a:txBody>
                  <a:tcPr anchor="ctr"/>
                </a:tc>
                <a:tc>
                  <a:txBody>
                    <a:bodyPr/>
                    <a:lstStyle/>
                    <a:p>
                      <a:r>
                        <a:rPr lang="en-GB" sz="2000" dirty="0" err="1">
                          <a:solidFill>
                            <a:schemeClr val="accent5">
                              <a:lumMod val="50000"/>
                            </a:schemeClr>
                          </a:solidFill>
                        </a:rPr>
                        <a:t>hélicoptère</a:t>
                      </a:r>
                      <a:r>
                        <a:rPr lang="en-GB" sz="2000" dirty="0">
                          <a:solidFill>
                            <a:schemeClr val="accent5">
                              <a:lumMod val="50000"/>
                            </a:schemeClr>
                          </a:solidFill>
                        </a:rPr>
                        <a:t> ?</a:t>
                      </a:r>
                    </a:p>
                  </a:txBody>
                  <a:tcPr anchor="ctr"/>
                </a:tc>
                <a:tc>
                  <a:txBody>
                    <a:bodyPr/>
                    <a:lstStyle/>
                    <a:p>
                      <a:r>
                        <a:rPr lang="en-GB" sz="2000" dirty="0">
                          <a:solidFill>
                            <a:schemeClr val="accent5">
                              <a:lumMod val="50000"/>
                            </a:schemeClr>
                          </a:solidFill>
                        </a:rPr>
                        <a:t>pays ?</a:t>
                      </a: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5">
                              <a:lumMod val="50000"/>
                            </a:schemeClr>
                          </a:solidFill>
                        </a:rPr>
                        <a:t>Il y a deu</a:t>
                      </a:r>
                      <a:r>
                        <a:rPr lang="en-GB" sz="2000" b="1" dirty="0">
                          <a:solidFill>
                            <a:schemeClr val="accent5">
                              <a:lumMod val="50000"/>
                            </a:schemeClr>
                          </a:solidFill>
                        </a:rPr>
                        <a:t>x</a:t>
                      </a:r>
                      <a:r>
                        <a:rPr lang="en-GB" sz="2000" dirty="0">
                          <a:solidFill>
                            <a:schemeClr val="accent5">
                              <a:lumMod val="50000"/>
                            </a:schemeClr>
                          </a:solidFill>
                        </a:rPr>
                        <a:t> …</a:t>
                      </a:r>
                    </a:p>
                  </a:txBody>
                  <a:tcPr anchor="ctr"/>
                </a:tc>
                <a:tc>
                  <a:txBody>
                    <a:bodyPr/>
                    <a:lstStyle/>
                    <a:p>
                      <a:r>
                        <a:rPr lang="en-GB" sz="2000" dirty="0" err="1">
                          <a:solidFill>
                            <a:schemeClr val="accent5">
                              <a:lumMod val="50000"/>
                            </a:schemeClr>
                          </a:solidFill>
                        </a:rPr>
                        <a:t>hexagones</a:t>
                      </a:r>
                      <a:r>
                        <a:rPr lang="en-GB" sz="2000" dirty="0">
                          <a:solidFill>
                            <a:schemeClr val="accent5">
                              <a:lumMod val="50000"/>
                            </a:schemeClr>
                          </a:solidFill>
                        </a:rPr>
                        <a:t>.</a:t>
                      </a:r>
                    </a:p>
                  </a:txBody>
                  <a:tcPr anchor="ctr"/>
                </a:tc>
                <a:tc>
                  <a:txBody>
                    <a:bodyPr/>
                    <a:lstStyle/>
                    <a:p>
                      <a:r>
                        <a:rPr lang="en-GB" sz="2000" dirty="0">
                          <a:solidFill>
                            <a:schemeClr val="accent5">
                              <a:lumMod val="50000"/>
                            </a:schemeClr>
                          </a:solidFill>
                        </a:rPr>
                        <a:t>questions.</a:t>
                      </a: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fr-FR" sz="2000" kern="1200" dirty="0">
                          <a:solidFill>
                            <a:schemeClr val="accent5">
                              <a:lumMod val="50000"/>
                            </a:schemeClr>
                          </a:solidFill>
                          <a:effectLst/>
                          <a:latin typeface="+mn-lt"/>
                          <a:ea typeface="+mn-ea"/>
                          <a:cs typeface="+mn-cs"/>
                        </a:rPr>
                        <a:t>Où passes-tu te</a:t>
                      </a:r>
                      <a:r>
                        <a:rPr lang="fr-FR" sz="2000" b="1" kern="1200" dirty="0">
                          <a:solidFill>
                            <a:schemeClr val="accent5">
                              <a:lumMod val="50000"/>
                            </a:schemeClr>
                          </a:solidFill>
                          <a:effectLst/>
                          <a:latin typeface="+mn-lt"/>
                          <a:ea typeface="+mn-ea"/>
                          <a:cs typeface="+mn-cs"/>
                        </a:rPr>
                        <a:t>s</a:t>
                      </a:r>
                      <a:r>
                        <a:rPr lang="fr-FR" sz="2000" kern="1200" dirty="0">
                          <a:solidFill>
                            <a:schemeClr val="accent5">
                              <a:lumMod val="50000"/>
                            </a:schemeClr>
                          </a:solidFill>
                          <a:effectLst/>
                          <a:latin typeface="+mn-lt"/>
                          <a:ea typeface="+mn-ea"/>
                          <a:cs typeface="+mn-cs"/>
                        </a:rPr>
                        <a:t> … </a:t>
                      </a:r>
                      <a:endParaRPr lang="en-GB" sz="2000" dirty="0">
                        <a:solidFill>
                          <a:schemeClr val="accent5">
                            <a:lumMod val="50000"/>
                          </a:schemeClr>
                        </a:solidFill>
                      </a:endParaRPr>
                    </a:p>
                  </a:txBody>
                  <a:tcPr anchor="ctr"/>
                </a:tc>
                <a:tc>
                  <a:txBody>
                    <a:bodyPr/>
                    <a:lstStyle/>
                    <a:p>
                      <a:r>
                        <a:rPr lang="en-GB" sz="2000" dirty="0">
                          <a:solidFill>
                            <a:schemeClr val="accent5">
                              <a:lumMod val="50000"/>
                            </a:schemeClr>
                          </a:solidFill>
                        </a:rPr>
                        <a:t>hivers ?</a:t>
                      </a:r>
                    </a:p>
                  </a:txBody>
                  <a:tcPr anchor="ctr"/>
                </a:tc>
                <a:tc>
                  <a:txBody>
                    <a:bodyPr/>
                    <a:lstStyle/>
                    <a:p>
                      <a:r>
                        <a:rPr lang="en-GB" sz="2000" dirty="0" err="1">
                          <a:solidFill>
                            <a:schemeClr val="accent5">
                              <a:lumMod val="50000"/>
                            </a:schemeClr>
                          </a:solidFill>
                        </a:rPr>
                        <a:t>vacances</a:t>
                      </a:r>
                      <a:r>
                        <a:rPr lang="en-GB" sz="2000" dirty="0">
                          <a:solidFill>
                            <a:schemeClr val="accent5">
                              <a:lumMod val="50000"/>
                            </a:schemeClr>
                          </a:solidFill>
                        </a:rPr>
                        <a:t> ?</a:t>
                      </a: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chemeClr val="accent5">
                              <a:lumMod val="50000"/>
                            </a:schemeClr>
                          </a:solidFill>
                        </a:rPr>
                        <a:t>Je fais attention à me</a:t>
                      </a:r>
                      <a:r>
                        <a:rPr lang="fr-FR" sz="2000" b="1" dirty="0">
                          <a:solidFill>
                            <a:schemeClr val="accent5">
                              <a:lumMod val="50000"/>
                            </a:schemeClr>
                          </a:solidFill>
                        </a:rPr>
                        <a:t>s</a:t>
                      </a:r>
                      <a:r>
                        <a:rPr lang="fr-FR" sz="2000" dirty="0">
                          <a:solidFill>
                            <a:schemeClr val="accent5">
                              <a:lumMod val="50000"/>
                            </a:schemeClr>
                          </a:solidFill>
                        </a:rPr>
                        <a:t> …</a:t>
                      </a:r>
                      <a:endParaRPr lang="en-GB" sz="2000" dirty="0">
                        <a:solidFill>
                          <a:schemeClr val="accent5">
                            <a:lumMod val="50000"/>
                          </a:schemeClr>
                        </a:solidFill>
                      </a:endParaRPr>
                    </a:p>
                  </a:txBody>
                  <a:tcPr anchor="ctr"/>
                </a:tc>
                <a:tc>
                  <a:txBody>
                    <a:bodyPr/>
                    <a:lstStyle/>
                    <a:p>
                      <a:r>
                        <a:rPr lang="en-GB" sz="2000" dirty="0">
                          <a:solidFill>
                            <a:schemeClr val="accent5">
                              <a:lumMod val="50000"/>
                            </a:schemeClr>
                          </a:solidFill>
                        </a:rPr>
                        <a:t>horoscopes.</a:t>
                      </a:r>
                    </a:p>
                  </a:txBody>
                  <a:tcPr anchor="ctr"/>
                </a:tc>
                <a:tc>
                  <a:txBody>
                    <a:bodyPr/>
                    <a:lstStyle/>
                    <a:p>
                      <a:r>
                        <a:rPr lang="en-GB" sz="2000" dirty="0" err="1">
                          <a:solidFill>
                            <a:schemeClr val="accent5">
                              <a:lumMod val="50000"/>
                            </a:schemeClr>
                          </a:solidFill>
                        </a:rPr>
                        <a:t>vêtements</a:t>
                      </a:r>
                      <a:r>
                        <a:rPr lang="en-GB" sz="2000" dirty="0">
                          <a:solidFill>
                            <a:schemeClr val="accent5">
                              <a:lumMod val="50000"/>
                            </a:schemeClr>
                          </a:solidFill>
                        </a:rPr>
                        <a:t>.</a:t>
                      </a:r>
                    </a:p>
                  </a:txBody>
                  <a:tcPr anchor="ctr"/>
                </a:tc>
                <a:extLst>
                  <a:ext uri="{0D108BD9-81ED-4DB2-BD59-A6C34878D82A}">
                    <a16:rowId xmlns:a16="http://schemas.microsoft.com/office/drawing/2014/main" val="1156774359"/>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5">
                              <a:lumMod val="50000"/>
                            </a:schemeClr>
                          </a:solidFill>
                        </a:rPr>
                        <a:t>Voici</a:t>
                      </a:r>
                      <a:r>
                        <a:rPr lang="en-GB" sz="2000" dirty="0">
                          <a:solidFill>
                            <a:schemeClr val="accent5">
                              <a:lumMod val="50000"/>
                            </a:schemeClr>
                          </a:solidFill>
                        </a:rPr>
                        <a:t> le</a:t>
                      </a:r>
                      <a:r>
                        <a:rPr lang="en-GB" sz="2000" b="1" dirty="0">
                          <a:solidFill>
                            <a:schemeClr val="accent5">
                              <a:lumMod val="50000"/>
                            </a:schemeClr>
                          </a:solidFill>
                        </a:rPr>
                        <a:t>s</a:t>
                      </a:r>
                      <a:r>
                        <a:rPr lang="en-GB" sz="2000" dirty="0">
                          <a:solidFill>
                            <a:schemeClr val="accent5">
                              <a:lumMod val="50000"/>
                            </a:schemeClr>
                          </a:solidFill>
                        </a:rPr>
                        <a:t> …</a:t>
                      </a:r>
                    </a:p>
                  </a:txBody>
                  <a:tcPr anchor="ctr"/>
                </a:tc>
                <a:tc>
                  <a:txBody>
                    <a:bodyPr/>
                    <a:lstStyle/>
                    <a:p>
                      <a:r>
                        <a:rPr lang="en-GB" sz="2000" dirty="0" err="1">
                          <a:solidFill>
                            <a:schemeClr val="accent5">
                              <a:lumMod val="50000"/>
                            </a:schemeClr>
                          </a:solidFill>
                        </a:rPr>
                        <a:t>hologrammes</a:t>
                      </a:r>
                      <a:r>
                        <a:rPr lang="en-GB" sz="2000" dirty="0">
                          <a:solidFill>
                            <a:schemeClr val="accent5">
                              <a:lumMod val="50000"/>
                            </a:schemeClr>
                          </a:solidFill>
                        </a:rPr>
                        <a: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5">
                              <a:lumMod val="50000"/>
                            </a:schemeClr>
                          </a:solidFill>
                        </a:rPr>
                        <a:t>réponses</a:t>
                      </a:r>
                      <a:r>
                        <a:rPr lang="en-GB" sz="2000" dirty="0">
                          <a:solidFill>
                            <a:schemeClr val="accent5">
                              <a:lumMod val="50000"/>
                            </a:schemeClr>
                          </a:solidFill>
                        </a:rPr>
                        <a:t>.</a:t>
                      </a:r>
                    </a:p>
                  </a:txBody>
                  <a:tcPr anchor="ctr"/>
                </a:tc>
                <a:extLst>
                  <a:ext uri="{0D108BD9-81ED-4DB2-BD59-A6C34878D82A}">
                    <a16:rowId xmlns:a16="http://schemas.microsoft.com/office/drawing/2014/main" val="351903715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5">
                              <a:lumMod val="50000"/>
                            </a:schemeClr>
                          </a:solidFill>
                        </a:rPr>
                        <a:t>Désolé</a:t>
                      </a:r>
                      <a:r>
                        <a:rPr lang="en-GB" sz="2000" dirty="0">
                          <a:solidFill>
                            <a:schemeClr val="accent5">
                              <a:lumMod val="50000"/>
                            </a:schemeClr>
                          </a:solidFill>
                        </a:rPr>
                        <a:t> pour mo</a:t>
                      </a:r>
                      <a:r>
                        <a:rPr lang="en-GB" sz="2000" b="1" dirty="0">
                          <a:solidFill>
                            <a:schemeClr val="accent5">
                              <a:lumMod val="50000"/>
                            </a:schemeClr>
                          </a:solidFill>
                        </a:rPr>
                        <a:t>n</a:t>
                      </a:r>
                      <a:r>
                        <a:rPr lang="en-GB" sz="2000" dirty="0">
                          <a:solidFill>
                            <a:schemeClr val="accent5">
                              <a:lumMod val="50000"/>
                            </a:schemeClr>
                          </a:solidFill>
                        </a:rPr>
                        <a:t> …</a:t>
                      </a:r>
                    </a:p>
                  </a:txBody>
                  <a:tcPr anchor="ctr"/>
                </a:tc>
                <a:tc>
                  <a:txBody>
                    <a:bodyPr/>
                    <a:lstStyle/>
                    <a:p>
                      <a:r>
                        <a:rPr lang="en-GB" sz="2000" dirty="0" err="1">
                          <a:solidFill>
                            <a:schemeClr val="accent5">
                              <a:lumMod val="50000"/>
                            </a:schemeClr>
                          </a:solidFill>
                        </a:rPr>
                        <a:t>hostilité</a:t>
                      </a:r>
                      <a:r>
                        <a:rPr lang="en-GB" sz="2000" dirty="0">
                          <a:solidFill>
                            <a:schemeClr val="accent5">
                              <a:lumMod val="50000"/>
                            </a:schemeClr>
                          </a:solidFill>
                        </a:rPr>
                        <a:t>.</a:t>
                      </a:r>
                    </a:p>
                  </a:txBody>
                  <a:tcPr anchor="ctr"/>
                </a:tc>
                <a:tc>
                  <a:txBody>
                    <a:bodyPr/>
                    <a:lstStyle/>
                    <a:p>
                      <a:r>
                        <a:rPr lang="en-GB" sz="2000" dirty="0" err="1">
                          <a:solidFill>
                            <a:schemeClr val="accent5">
                              <a:lumMod val="50000"/>
                            </a:schemeClr>
                          </a:solidFill>
                        </a:rPr>
                        <a:t>français</a:t>
                      </a:r>
                      <a:r>
                        <a:rPr lang="en-GB" sz="2000" dirty="0">
                          <a:solidFill>
                            <a:schemeClr val="accent5">
                              <a:lumMod val="50000"/>
                            </a:schemeClr>
                          </a:solidFill>
                        </a:rPr>
                        <a:t>.</a:t>
                      </a:r>
                    </a:p>
                  </a:txBody>
                  <a:tcPr anchor="ctr"/>
                </a:tc>
                <a:extLst>
                  <a:ext uri="{0D108BD9-81ED-4DB2-BD59-A6C34878D82A}">
                    <a16:rowId xmlns:a16="http://schemas.microsoft.com/office/drawing/2014/main" val="3492806357"/>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5">
                              <a:lumMod val="50000"/>
                            </a:schemeClr>
                          </a:solidFill>
                        </a:rPr>
                        <a:t>Il y a troi</a:t>
                      </a:r>
                      <a:r>
                        <a:rPr lang="en-GB" sz="2000" b="1" dirty="0">
                          <a:solidFill>
                            <a:schemeClr val="accent5">
                              <a:lumMod val="50000"/>
                            </a:schemeClr>
                          </a:solidFill>
                        </a:rPr>
                        <a:t>s</a:t>
                      </a:r>
                      <a:r>
                        <a:rPr lang="en-GB" sz="2000" dirty="0">
                          <a:solidFill>
                            <a:schemeClr val="accent5">
                              <a:lumMod val="50000"/>
                            </a:schemeClr>
                          </a:solidFill>
                        </a:rPr>
                        <a:t> …</a:t>
                      </a:r>
                    </a:p>
                  </a:txBody>
                  <a:tcPr anchor="ctr"/>
                </a:tc>
                <a:tc>
                  <a:txBody>
                    <a:bodyPr/>
                    <a:lstStyle/>
                    <a:p>
                      <a:r>
                        <a:rPr lang="en-GB" sz="2000" dirty="0" err="1">
                          <a:solidFill>
                            <a:schemeClr val="accent5">
                              <a:lumMod val="50000"/>
                            </a:schemeClr>
                          </a:solidFill>
                        </a:rPr>
                        <a:t>hôtels</a:t>
                      </a:r>
                      <a:r>
                        <a:rPr lang="en-GB" sz="2000" dirty="0">
                          <a:solidFill>
                            <a:schemeClr val="accent5">
                              <a:lumMod val="50000"/>
                            </a:schemeClr>
                          </a:solidFill>
                        </a:rPr>
                        <a:t>.</a:t>
                      </a:r>
                    </a:p>
                  </a:txBody>
                  <a:tcPr anchor="ctr"/>
                </a:tc>
                <a:tc>
                  <a:txBody>
                    <a:bodyPr/>
                    <a:lstStyle/>
                    <a:p>
                      <a:r>
                        <a:rPr lang="en-GB" sz="2000" dirty="0">
                          <a:solidFill>
                            <a:schemeClr val="accent5">
                              <a:lumMod val="50000"/>
                            </a:schemeClr>
                          </a:solidFill>
                        </a:rPr>
                        <a:t>cafés.</a:t>
                      </a:r>
                    </a:p>
                  </a:txBody>
                  <a:tcPr anchor="ctr"/>
                </a:tc>
                <a:extLst>
                  <a:ext uri="{0D108BD9-81ED-4DB2-BD59-A6C34878D82A}">
                    <a16:rowId xmlns:a16="http://schemas.microsoft.com/office/drawing/2014/main" val="57214543"/>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fr-FR" sz="3600" b="1" dirty="0">
                <a:solidFill>
                  <a:schemeClr val="bg1"/>
                </a:solidFill>
              </a:rPr>
              <a:t>La liaison avec le h muet</a:t>
            </a:r>
            <a:endParaRPr lang="en-GB" sz="3600" b="1" dirty="0">
              <a:solidFill>
                <a:schemeClr val="bg1"/>
              </a:solidFill>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123382" y="1443131"/>
            <a:ext cx="3423382"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Dis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deux versions de chaque phrase. Attention à la consonne finale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Action Button: Custom 16">
            <a:hlinkClick r:id="" action="ppaction://noaction" highlightClick="1">
              <a:snd r:embed="rId4" name="hallucinations.wav"/>
            </a:hlinkClick>
            <a:extLst>
              <a:ext uri="{FF2B5EF4-FFF2-40B4-BE49-F238E27FC236}">
                <a16:creationId xmlns:a16="http://schemas.microsoft.com/office/drawing/2014/main" id="{36F20EF9-A62F-45AC-8221-012A48E7A808}"/>
              </a:ext>
            </a:extLst>
          </p:cNvPr>
          <p:cNvSpPr/>
          <p:nvPr/>
        </p:nvSpPr>
        <p:spPr>
          <a:xfrm>
            <a:off x="3617878" y="214014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snd r:embed="rId5" name="pays.wav"/>
            </a:hlinkClick>
            <a:extLst>
              <a:ext uri="{FF2B5EF4-FFF2-40B4-BE49-F238E27FC236}">
                <a16:creationId xmlns:a16="http://schemas.microsoft.com/office/drawing/2014/main" id="{9C0C8FF7-1EBE-4827-82ED-6CCD076EAFA5}"/>
              </a:ext>
            </a:extLst>
          </p:cNvPr>
          <p:cNvSpPr/>
          <p:nvPr/>
        </p:nvSpPr>
        <p:spPr>
          <a:xfrm>
            <a:off x="3617878" y="263530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 name="Action Button: Custom 16">
            <a:hlinkClick r:id="" action="ppaction://noaction" highlightClick="1">
              <a:snd r:embed="rId6" name="hexagones.wav"/>
            </a:hlinkClick>
            <a:extLst>
              <a:ext uri="{FF2B5EF4-FFF2-40B4-BE49-F238E27FC236}">
                <a16:creationId xmlns:a16="http://schemas.microsoft.com/office/drawing/2014/main" id="{79ADC296-C091-4CC5-B671-EF9EC08A7C75}"/>
              </a:ext>
            </a:extLst>
          </p:cNvPr>
          <p:cNvSpPr/>
          <p:nvPr/>
        </p:nvSpPr>
        <p:spPr>
          <a:xfrm>
            <a:off x="3617878" y="313046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2" name="Action Button: Custom 16">
            <a:hlinkClick r:id="" action="ppaction://noaction" highlightClick="1">
              <a:snd r:embed="rId7" name="vacances_beep.wav"/>
            </a:hlinkClick>
            <a:extLst>
              <a:ext uri="{FF2B5EF4-FFF2-40B4-BE49-F238E27FC236}">
                <a16:creationId xmlns:a16="http://schemas.microsoft.com/office/drawing/2014/main" id="{3D12545E-8DD7-41A7-8300-CBCC6E0C2B7A}"/>
              </a:ext>
            </a:extLst>
          </p:cNvPr>
          <p:cNvSpPr/>
          <p:nvPr/>
        </p:nvSpPr>
        <p:spPr>
          <a:xfrm>
            <a:off x="3617878" y="362562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3" name="Action Button: Custom 16">
            <a:hlinkClick r:id="" action="ppaction://noaction" highlightClick="1">
              <a:snd r:embed="rId8" name="vetements_beep.wav"/>
            </a:hlinkClick>
            <a:extLst>
              <a:ext uri="{FF2B5EF4-FFF2-40B4-BE49-F238E27FC236}">
                <a16:creationId xmlns:a16="http://schemas.microsoft.com/office/drawing/2014/main" id="{CFB8EC64-6DCC-4541-BC3A-528DB1CEBA76}"/>
              </a:ext>
            </a:extLst>
          </p:cNvPr>
          <p:cNvSpPr/>
          <p:nvPr/>
        </p:nvSpPr>
        <p:spPr>
          <a:xfrm>
            <a:off x="3622118" y="412078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4" name="Action Button: Custom 16">
            <a:hlinkClick r:id="" action="ppaction://noaction" highlightClick="1">
              <a:snd r:embed="rId9" name="hologrammes.wav"/>
            </a:hlinkClick>
            <a:extLst>
              <a:ext uri="{FF2B5EF4-FFF2-40B4-BE49-F238E27FC236}">
                <a16:creationId xmlns:a16="http://schemas.microsoft.com/office/drawing/2014/main" id="{084C475E-960D-40B8-9DBA-4060774CD41D}"/>
              </a:ext>
            </a:extLst>
          </p:cNvPr>
          <p:cNvSpPr/>
          <p:nvPr/>
        </p:nvSpPr>
        <p:spPr>
          <a:xfrm>
            <a:off x="3622118" y="461594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5" name="Action Button: Custom 16">
            <a:hlinkClick r:id="" action="ppaction://noaction" highlightClick="1">
              <a:snd r:embed="rId10" name="hostilite_beep.wav"/>
            </a:hlinkClick>
            <a:extLst>
              <a:ext uri="{FF2B5EF4-FFF2-40B4-BE49-F238E27FC236}">
                <a16:creationId xmlns:a16="http://schemas.microsoft.com/office/drawing/2014/main" id="{8C664237-184F-434E-BF1D-B02B4EF88D4F}"/>
              </a:ext>
            </a:extLst>
          </p:cNvPr>
          <p:cNvSpPr/>
          <p:nvPr/>
        </p:nvSpPr>
        <p:spPr>
          <a:xfrm>
            <a:off x="3622118" y="511110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6" name="Action Button: Custom 16">
            <a:hlinkClick r:id="" action="ppaction://noaction" highlightClick="1">
              <a:snd r:embed="rId11" name="cafes_beep.wav"/>
            </a:hlinkClick>
            <a:extLst>
              <a:ext uri="{FF2B5EF4-FFF2-40B4-BE49-F238E27FC236}">
                <a16:creationId xmlns:a16="http://schemas.microsoft.com/office/drawing/2014/main" id="{AF4A9C22-C226-4438-9322-89EB3106670C}"/>
              </a:ext>
            </a:extLst>
          </p:cNvPr>
          <p:cNvSpPr/>
          <p:nvPr/>
        </p:nvSpPr>
        <p:spPr>
          <a:xfrm>
            <a:off x="3617878" y="560626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9" name="Rounded Rectangle 46">
            <a:extLst>
              <a:ext uri="{FF2B5EF4-FFF2-40B4-BE49-F238E27FC236}">
                <a16:creationId xmlns:a16="http://schemas.microsoft.com/office/drawing/2014/main" id="{43534419-D572-4A05-8B38-96D00B421A49}"/>
              </a:ext>
            </a:extLst>
          </p:cNvPr>
          <p:cNvSpPr/>
          <p:nvPr/>
        </p:nvSpPr>
        <p:spPr>
          <a:xfrm>
            <a:off x="9701560" y="249868"/>
            <a:ext cx="220835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ectangle: Rounded Corners 19">
            <a:extLst>
              <a:ext uri="{FF2B5EF4-FFF2-40B4-BE49-F238E27FC236}">
                <a16:creationId xmlns:a16="http://schemas.microsoft.com/office/drawing/2014/main" id="{4FCE88BF-3D9B-4237-950E-A6F028A53FAC}"/>
              </a:ext>
            </a:extLst>
          </p:cNvPr>
          <p:cNvSpPr/>
          <p:nvPr/>
        </p:nvSpPr>
        <p:spPr>
          <a:xfrm>
            <a:off x="7939906" y="2140143"/>
            <a:ext cx="1951225"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Rectangle: Rounded Corners 20">
            <a:extLst>
              <a:ext uri="{FF2B5EF4-FFF2-40B4-BE49-F238E27FC236}">
                <a16:creationId xmlns:a16="http://schemas.microsoft.com/office/drawing/2014/main" id="{D69361D5-0979-463B-9292-0CADDD39F6CB}"/>
              </a:ext>
            </a:extLst>
          </p:cNvPr>
          <p:cNvSpPr/>
          <p:nvPr/>
        </p:nvSpPr>
        <p:spPr>
          <a:xfrm>
            <a:off x="9958694" y="2622768"/>
            <a:ext cx="1951225"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ectangle: Rounded Corners 21">
            <a:extLst>
              <a:ext uri="{FF2B5EF4-FFF2-40B4-BE49-F238E27FC236}">
                <a16:creationId xmlns:a16="http://schemas.microsoft.com/office/drawing/2014/main" id="{28495C79-CA7B-4C57-BC0F-C39A06E63445}"/>
              </a:ext>
            </a:extLst>
          </p:cNvPr>
          <p:cNvSpPr/>
          <p:nvPr/>
        </p:nvSpPr>
        <p:spPr>
          <a:xfrm>
            <a:off x="7939905" y="3130465"/>
            <a:ext cx="1951225"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Rectangle: Rounded Corners 22">
            <a:extLst>
              <a:ext uri="{FF2B5EF4-FFF2-40B4-BE49-F238E27FC236}">
                <a16:creationId xmlns:a16="http://schemas.microsoft.com/office/drawing/2014/main" id="{BEF6B335-E6CF-43B7-AE2A-2896860AAFDF}"/>
              </a:ext>
            </a:extLst>
          </p:cNvPr>
          <p:cNvSpPr/>
          <p:nvPr/>
        </p:nvSpPr>
        <p:spPr>
          <a:xfrm>
            <a:off x="9958036" y="3604435"/>
            <a:ext cx="1951225"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Rounded Corners 23">
            <a:extLst>
              <a:ext uri="{FF2B5EF4-FFF2-40B4-BE49-F238E27FC236}">
                <a16:creationId xmlns:a16="http://schemas.microsoft.com/office/drawing/2014/main" id="{4E38D71B-CF08-4A62-B73E-B93554005AD0}"/>
              </a:ext>
            </a:extLst>
          </p:cNvPr>
          <p:cNvSpPr/>
          <p:nvPr/>
        </p:nvSpPr>
        <p:spPr>
          <a:xfrm>
            <a:off x="9946879" y="4120787"/>
            <a:ext cx="1951225"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Rounded Corners 24">
            <a:extLst>
              <a:ext uri="{FF2B5EF4-FFF2-40B4-BE49-F238E27FC236}">
                <a16:creationId xmlns:a16="http://schemas.microsoft.com/office/drawing/2014/main" id="{3C0CB0C8-AE7B-42B1-BBB8-827658C0E157}"/>
              </a:ext>
            </a:extLst>
          </p:cNvPr>
          <p:cNvSpPr/>
          <p:nvPr/>
        </p:nvSpPr>
        <p:spPr>
          <a:xfrm>
            <a:off x="7939903" y="4595446"/>
            <a:ext cx="1951225"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Rounded Corners 25">
            <a:extLst>
              <a:ext uri="{FF2B5EF4-FFF2-40B4-BE49-F238E27FC236}">
                <a16:creationId xmlns:a16="http://schemas.microsoft.com/office/drawing/2014/main" id="{232D364C-908C-41E5-8FE9-0704934E5ACE}"/>
              </a:ext>
            </a:extLst>
          </p:cNvPr>
          <p:cNvSpPr/>
          <p:nvPr/>
        </p:nvSpPr>
        <p:spPr>
          <a:xfrm>
            <a:off x="7939903" y="5111109"/>
            <a:ext cx="1951225"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Rounded Corners 26">
            <a:extLst>
              <a:ext uri="{FF2B5EF4-FFF2-40B4-BE49-F238E27FC236}">
                <a16:creationId xmlns:a16="http://schemas.microsoft.com/office/drawing/2014/main" id="{E9DE29C6-6C9C-4D60-8F09-24661E8C9B43}"/>
              </a:ext>
            </a:extLst>
          </p:cNvPr>
          <p:cNvSpPr/>
          <p:nvPr/>
        </p:nvSpPr>
        <p:spPr>
          <a:xfrm>
            <a:off x="9946880" y="5585768"/>
            <a:ext cx="1951225"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E1D7202C-5460-4786-863C-4595FAA6BBD3}"/>
              </a:ext>
            </a:extLst>
          </p:cNvPr>
          <p:cNvSpPr txBox="1"/>
          <p:nvPr/>
        </p:nvSpPr>
        <p:spPr>
          <a:xfrm>
            <a:off x="123382" y="3297542"/>
            <a:ext cx="3882258"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complète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phrase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p:txBody>
      </p:sp>
    </p:spTree>
    <p:extLst>
      <p:ext uri="{BB962C8B-B14F-4D97-AF65-F5344CB8AC3E}">
        <p14:creationId xmlns:p14="http://schemas.microsoft.com/office/powerpoint/2010/main" val="3129170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29"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7" name="Table 6">
            <a:extLst>
              <a:ext uri="{FF2B5EF4-FFF2-40B4-BE49-F238E27FC236}">
                <a16:creationId xmlns:a16="http://schemas.microsoft.com/office/drawing/2014/main" id="{360B6D8C-F73C-4F4E-9C9E-E53DE7F8A8DA}"/>
              </a:ext>
            </a:extLst>
          </p:cNvPr>
          <p:cNvGraphicFramePr>
            <a:graphicFrameLocks noGrp="1"/>
          </p:cNvGraphicFramePr>
          <p:nvPr/>
        </p:nvGraphicFramePr>
        <p:xfrm>
          <a:off x="3546764" y="1586825"/>
          <a:ext cx="8363156" cy="4473603"/>
        </p:xfrm>
        <a:graphic>
          <a:graphicData uri="http://schemas.openxmlformats.org/drawingml/2006/table">
            <a:tbl>
              <a:tblPr firstRow="1" bandRow="1">
                <a:tableStyleId>{21E4AEA4-8DFA-4A89-87EB-49C32662AFE0}</a:tableStyleId>
              </a:tblPr>
              <a:tblGrid>
                <a:gridCol w="533843">
                  <a:extLst>
                    <a:ext uri="{9D8B030D-6E8A-4147-A177-3AD203B41FA5}">
                      <a16:colId xmlns:a16="http://schemas.microsoft.com/office/drawing/2014/main" val="2607353726"/>
                    </a:ext>
                  </a:extLst>
                </a:gridCol>
                <a:gridCol w="3844193">
                  <a:extLst>
                    <a:ext uri="{9D8B030D-6E8A-4147-A177-3AD203B41FA5}">
                      <a16:colId xmlns:a16="http://schemas.microsoft.com/office/drawing/2014/main" val="4044838219"/>
                    </a:ext>
                  </a:extLst>
                </a:gridCol>
                <a:gridCol w="1992560">
                  <a:extLst>
                    <a:ext uri="{9D8B030D-6E8A-4147-A177-3AD203B41FA5}">
                      <a16:colId xmlns:a16="http://schemas.microsoft.com/office/drawing/2014/main" val="4128092149"/>
                    </a:ext>
                  </a:extLst>
                </a:gridCol>
                <a:gridCol w="1992560">
                  <a:extLst>
                    <a:ext uri="{9D8B030D-6E8A-4147-A177-3AD203B41FA5}">
                      <a16:colId xmlns:a16="http://schemas.microsoft.com/office/drawing/2014/main" val="2609792770"/>
                    </a:ext>
                  </a:extLst>
                </a:gridCol>
              </a:tblGrid>
              <a:tr h="497067">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mn-lt"/>
                          <a:ea typeface="+mn-ea"/>
                          <a:cs typeface="+mn-cs"/>
                        </a:rPr>
                        <a:t>a</a:t>
                      </a:r>
                      <a:endParaRPr lang="en-GB" sz="24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t>b</a:t>
                      </a:r>
                      <a:endParaRPr lang="en-GB" sz="2400" b="0" dirty="0"/>
                    </a:p>
                  </a:txBody>
                  <a:tcPr anchor="ct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5">
                              <a:lumMod val="50000"/>
                            </a:schemeClr>
                          </a:solidFill>
                        </a:rPr>
                        <a:t>Il a de</a:t>
                      </a:r>
                      <a:r>
                        <a:rPr lang="en-GB" sz="2000" b="1" dirty="0">
                          <a:solidFill>
                            <a:schemeClr val="accent5">
                              <a:lumMod val="50000"/>
                            </a:schemeClr>
                          </a:solidFill>
                        </a:rPr>
                        <a:t>s</a:t>
                      </a:r>
                      <a:r>
                        <a:rPr lang="en-GB" sz="2000" dirty="0">
                          <a:solidFill>
                            <a:schemeClr val="accent5">
                              <a:lumMod val="50000"/>
                            </a:schemeClr>
                          </a:solidFill>
                        </a:rPr>
                        <a:t> ...</a:t>
                      </a:r>
                    </a:p>
                  </a:txBody>
                  <a:tcPr anchor="ctr"/>
                </a:tc>
                <a:tc>
                  <a:txBody>
                    <a:bodyPr/>
                    <a:lstStyle/>
                    <a:p>
                      <a:r>
                        <a:rPr lang="en-GB" sz="2000" dirty="0">
                          <a:solidFill>
                            <a:schemeClr val="accent5">
                              <a:lumMod val="50000"/>
                            </a:schemeClr>
                          </a:solidFill>
                        </a:rPr>
                        <a:t>hallucinations.</a:t>
                      </a:r>
                    </a:p>
                  </a:txBody>
                  <a:tcPr anchor="ctr"/>
                </a:tc>
                <a:tc>
                  <a:txBody>
                    <a:bodyPr/>
                    <a:lstStyle/>
                    <a:p>
                      <a:r>
                        <a:rPr lang="en-GB" sz="2000" dirty="0" err="1">
                          <a:solidFill>
                            <a:schemeClr val="accent5">
                              <a:lumMod val="50000"/>
                            </a:schemeClr>
                          </a:solidFill>
                        </a:rPr>
                        <a:t>problèmes</a:t>
                      </a:r>
                      <a:r>
                        <a:rPr lang="en-GB" sz="2000" dirty="0">
                          <a:solidFill>
                            <a:schemeClr val="accent5">
                              <a:lumMod val="50000"/>
                            </a:schemeClr>
                          </a:solidFill>
                        </a:rPr>
                        <a:t>.</a:t>
                      </a: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fr-FR" sz="2000" dirty="0">
                          <a:solidFill>
                            <a:schemeClr val="accent5">
                              <a:lumMod val="50000"/>
                            </a:schemeClr>
                          </a:solidFill>
                        </a:rPr>
                        <a:t>Tu fais un voyage dans to</a:t>
                      </a:r>
                      <a:r>
                        <a:rPr lang="fr-FR" sz="2000" b="1" dirty="0">
                          <a:solidFill>
                            <a:schemeClr val="accent5">
                              <a:lumMod val="50000"/>
                            </a:schemeClr>
                          </a:solidFill>
                        </a:rPr>
                        <a:t>n</a:t>
                      </a:r>
                      <a:r>
                        <a:rPr lang="fr-FR" sz="2000" dirty="0">
                          <a:solidFill>
                            <a:schemeClr val="accent5">
                              <a:lumMod val="50000"/>
                            </a:schemeClr>
                          </a:solidFill>
                        </a:rPr>
                        <a:t> …</a:t>
                      </a:r>
                      <a:endParaRPr lang="en-GB" sz="2000" dirty="0">
                        <a:solidFill>
                          <a:schemeClr val="accent5">
                            <a:lumMod val="50000"/>
                          </a:schemeClr>
                        </a:solidFill>
                      </a:endParaRPr>
                    </a:p>
                  </a:txBody>
                  <a:tcPr anchor="ctr"/>
                </a:tc>
                <a:tc>
                  <a:txBody>
                    <a:bodyPr/>
                    <a:lstStyle/>
                    <a:p>
                      <a:r>
                        <a:rPr lang="en-GB" sz="2000" dirty="0" err="1">
                          <a:solidFill>
                            <a:schemeClr val="accent5">
                              <a:lumMod val="50000"/>
                            </a:schemeClr>
                          </a:solidFill>
                        </a:rPr>
                        <a:t>hélicoptère</a:t>
                      </a:r>
                      <a:r>
                        <a:rPr lang="en-GB" sz="2000" dirty="0">
                          <a:solidFill>
                            <a:schemeClr val="accent5">
                              <a:lumMod val="50000"/>
                            </a:schemeClr>
                          </a:solidFill>
                        </a:rPr>
                        <a:t> ?</a:t>
                      </a:r>
                    </a:p>
                  </a:txBody>
                  <a:tcPr anchor="ctr"/>
                </a:tc>
                <a:tc>
                  <a:txBody>
                    <a:bodyPr/>
                    <a:lstStyle/>
                    <a:p>
                      <a:r>
                        <a:rPr lang="en-GB" sz="2000" dirty="0">
                          <a:solidFill>
                            <a:schemeClr val="accent5">
                              <a:lumMod val="50000"/>
                            </a:schemeClr>
                          </a:solidFill>
                        </a:rPr>
                        <a:t>pays ?</a:t>
                      </a: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5">
                              <a:lumMod val="50000"/>
                            </a:schemeClr>
                          </a:solidFill>
                        </a:rPr>
                        <a:t>Il y a deu</a:t>
                      </a:r>
                      <a:r>
                        <a:rPr lang="en-GB" sz="2000" b="1" dirty="0">
                          <a:solidFill>
                            <a:schemeClr val="accent5">
                              <a:lumMod val="50000"/>
                            </a:schemeClr>
                          </a:solidFill>
                        </a:rPr>
                        <a:t>x</a:t>
                      </a:r>
                      <a:r>
                        <a:rPr lang="en-GB" sz="2000" dirty="0">
                          <a:solidFill>
                            <a:schemeClr val="accent5">
                              <a:lumMod val="50000"/>
                            </a:schemeClr>
                          </a:solidFill>
                        </a:rPr>
                        <a:t> …</a:t>
                      </a:r>
                    </a:p>
                  </a:txBody>
                  <a:tcPr anchor="ctr"/>
                </a:tc>
                <a:tc>
                  <a:txBody>
                    <a:bodyPr/>
                    <a:lstStyle/>
                    <a:p>
                      <a:r>
                        <a:rPr lang="en-GB" sz="2000" dirty="0" err="1">
                          <a:solidFill>
                            <a:schemeClr val="accent5">
                              <a:lumMod val="50000"/>
                            </a:schemeClr>
                          </a:solidFill>
                        </a:rPr>
                        <a:t>hexagones</a:t>
                      </a:r>
                      <a:r>
                        <a:rPr lang="en-GB" sz="2000" dirty="0">
                          <a:solidFill>
                            <a:schemeClr val="accent5">
                              <a:lumMod val="50000"/>
                            </a:schemeClr>
                          </a:solidFill>
                        </a:rPr>
                        <a:t>.</a:t>
                      </a:r>
                    </a:p>
                  </a:txBody>
                  <a:tcPr anchor="ctr"/>
                </a:tc>
                <a:tc>
                  <a:txBody>
                    <a:bodyPr/>
                    <a:lstStyle/>
                    <a:p>
                      <a:r>
                        <a:rPr lang="en-GB" sz="2000" dirty="0">
                          <a:solidFill>
                            <a:schemeClr val="accent5">
                              <a:lumMod val="50000"/>
                            </a:schemeClr>
                          </a:solidFill>
                        </a:rPr>
                        <a:t>questions.</a:t>
                      </a: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fr-FR" sz="2000" kern="1200" dirty="0">
                          <a:solidFill>
                            <a:schemeClr val="accent5">
                              <a:lumMod val="50000"/>
                            </a:schemeClr>
                          </a:solidFill>
                          <a:effectLst/>
                          <a:latin typeface="+mn-lt"/>
                          <a:ea typeface="+mn-ea"/>
                          <a:cs typeface="+mn-cs"/>
                        </a:rPr>
                        <a:t>Où passes-tu te</a:t>
                      </a:r>
                      <a:r>
                        <a:rPr lang="fr-FR" sz="2000" b="1" kern="1200" dirty="0">
                          <a:solidFill>
                            <a:schemeClr val="accent5">
                              <a:lumMod val="50000"/>
                            </a:schemeClr>
                          </a:solidFill>
                          <a:effectLst/>
                          <a:latin typeface="+mn-lt"/>
                          <a:ea typeface="+mn-ea"/>
                          <a:cs typeface="+mn-cs"/>
                        </a:rPr>
                        <a:t>s</a:t>
                      </a:r>
                      <a:r>
                        <a:rPr lang="fr-FR" sz="2000" kern="1200" dirty="0">
                          <a:solidFill>
                            <a:schemeClr val="accent5">
                              <a:lumMod val="50000"/>
                            </a:schemeClr>
                          </a:solidFill>
                          <a:effectLst/>
                          <a:latin typeface="+mn-lt"/>
                          <a:ea typeface="+mn-ea"/>
                          <a:cs typeface="+mn-cs"/>
                        </a:rPr>
                        <a:t> … </a:t>
                      </a:r>
                      <a:endParaRPr lang="en-GB" sz="2000" dirty="0">
                        <a:solidFill>
                          <a:schemeClr val="accent5">
                            <a:lumMod val="50000"/>
                          </a:schemeClr>
                        </a:solidFill>
                      </a:endParaRPr>
                    </a:p>
                  </a:txBody>
                  <a:tcPr anchor="ctr"/>
                </a:tc>
                <a:tc>
                  <a:txBody>
                    <a:bodyPr/>
                    <a:lstStyle/>
                    <a:p>
                      <a:r>
                        <a:rPr lang="en-GB" sz="2000" dirty="0">
                          <a:solidFill>
                            <a:schemeClr val="accent5">
                              <a:lumMod val="50000"/>
                            </a:schemeClr>
                          </a:solidFill>
                        </a:rPr>
                        <a:t>hivers ?</a:t>
                      </a:r>
                    </a:p>
                  </a:txBody>
                  <a:tcPr anchor="ctr"/>
                </a:tc>
                <a:tc>
                  <a:txBody>
                    <a:bodyPr/>
                    <a:lstStyle/>
                    <a:p>
                      <a:r>
                        <a:rPr lang="en-GB" sz="2000" dirty="0" err="1">
                          <a:solidFill>
                            <a:schemeClr val="accent5">
                              <a:lumMod val="50000"/>
                            </a:schemeClr>
                          </a:solidFill>
                        </a:rPr>
                        <a:t>vacances</a:t>
                      </a:r>
                      <a:r>
                        <a:rPr lang="en-GB" sz="2000" dirty="0">
                          <a:solidFill>
                            <a:schemeClr val="accent5">
                              <a:lumMod val="50000"/>
                            </a:schemeClr>
                          </a:solidFill>
                        </a:rPr>
                        <a:t> ?</a:t>
                      </a: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chemeClr val="accent5">
                              <a:lumMod val="50000"/>
                            </a:schemeClr>
                          </a:solidFill>
                        </a:rPr>
                        <a:t>Je fais attention à me</a:t>
                      </a:r>
                      <a:r>
                        <a:rPr lang="fr-FR" sz="2000" b="1" dirty="0">
                          <a:solidFill>
                            <a:schemeClr val="accent5">
                              <a:lumMod val="50000"/>
                            </a:schemeClr>
                          </a:solidFill>
                        </a:rPr>
                        <a:t>s</a:t>
                      </a:r>
                      <a:r>
                        <a:rPr lang="fr-FR" sz="2000" dirty="0">
                          <a:solidFill>
                            <a:schemeClr val="accent5">
                              <a:lumMod val="50000"/>
                            </a:schemeClr>
                          </a:solidFill>
                        </a:rPr>
                        <a:t> …</a:t>
                      </a:r>
                      <a:endParaRPr lang="en-GB" sz="2000" dirty="0">
                        <a:solidFill>
                          <a:schemeClr val="accent5">
                            <a:lumMod val="50000"/>
                          </a:schemeClr>
                        </a:solidFill>
                      </a:endParaRPr>
                    </a:p>
                  </a:txBody>
                  <a:tcPr anchor="ctr"/>
                </a:tc>
                <a:tc>
                  <a:txBody>
                    <a:bodyPr/>
                    <a:lstStyle/>
                    <a:p>
                      <a:r>
                        <a:rPr lang="en-GB" sz="2000" dirty="0">
                          <a:solidFill>
                            <a:schemeClr val="accent5">
                              <a:lumMod val="50000"/>
                            </a:schemeClr>
                          </a:solidFill>
                        </a:rPr>
                        <a:t>horoscopes.</a:t>
                      </a:r>
                    </a:p>
                  </a:txBody>
                  <a:tcPr anchor="ctr"/>
                </a:tc>
                <a:tc>
                  <a:txBody>
                    <a:bodyPr/>
                    <a:lstStyle/>
                    <a:p>
                      <a:r>
                        <a:rPr lang="en-GB" sz="2000" dirty="0" err="1">
                          <a:solidFill>
                            <a:schemeClr val="accent5">
                              <a:lumMod val="50000"/>
                            </a:schemeClr>
                          </a:solidFill>
                        </a:rPr>
                        <a:t>vêtements</a:t>
                      </a:r>
                      <a:r>
                        <a:rPr lang="en-GB" sz="2000" dirty="0">
                          <a:solidFill>
                            <a:schemeClr val="accent5">
                              <a:lumMod val="50000"/>
                            </a:schemeClr>
                          </a:solidFill>
                        </a:rPr>
                        <a:t>.</a:t>
                      </a:r>
                    </a:p>
                  </a:txBody>
                  <a:tcPr anchor="ctr"/>
                </a:tc>
                <a:extLst>
                  <a:ext uri="{0D108BD9-81ED-4DB2-BD59-A6C34878D82A}">
                    <a16:rowId xmlns:a16="http://schemas.microsoft.com/office/drawing/2014/main" val="1156774359"/>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5">
                              <a:lumMod val="50000"/>
                            </a:schemeClr>
                          </a:solidFill>
                        </a:rPr>
                        <a:t>Voici</a:t>
                      </a:r>
                      <a:r>
                        <a:rPr lang="en-GB" sz="2000" dirty="0">
                          <a:solidFill>
                            <a:schemeClr val="accent5">
                              <a:lumMod val="50000"/>
                            </a:schemeClr>
                          </a:solidFill>
                        </a:rPr>
                        <a:t> le</a:t>
                      </a:r>
                      <a:r>
                        <a:rPr lang="en-GB" sz="2000" b="1" dirty="0">
                          <a:solidFill>
                            <a:schemeClr val="accent5">
                              <a:lumMod val="50000"/>
                            </a:schemeClr>
                          </a:solidFill>
                        </a:rPr>
                        <a:t>s</a:t>
                      </a:r>
                      <a:r>
                        <a:rPr lang="en-GB" sz="2000" dirty="0">
                          <a:solidFill>
                            <a:schemeClr val="accent5">
                              <a:lumMod val="50000"/>
                            </a:schemeClr>
                          </a:solidFill>
                        </a:rPr>
                        <a:t> …</a:t>
                      </a:r>
                    </a:p>
                  </a:txBody>
                  <a:tcPr anchor="ctr"/>
                </a:tc>
                <a:tc>
                  <a:txBody>
                    <a:bodyPr/>
                    <a:lstStyle/>
                    <a:p>
                      <a:r>
                        <a:rPr lang="en-GB" sz="2000" dirty="0" err="1">
                          <a:solidFill>
                            <a:schemeClr val="accent5">
                              <a:lumMod val="50000"/>
                            </a:schemeClr>
                          </a:solidFill>
                        </a:rPr>
                        <a:t>hologrammes</a:t>
                      </a:r>
                      <a:r>
                        <a:rPr lang="en-GB" sz="2000" dirty="0">
                          <a:solidFill>
                            <a:schemeClr val="accent5">
                              <a:lumMod val="50000"/>
                            </a:schemeClr>
                          </a:solidFill>
                        </a:rPr>
                        <a: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5">
                              <a:lumMod val="50000"/>
                            </a:schemeClr>
                          </a:solidFill>
                        </a:rPr>
                        <a:t>réponses</a:t>
                      </a:r>
                      <a:r>
                        <a:rPr lang="en-GB" sz="2000" dirty="0">
                          <a:solidFill>
                            <a:schemeClr val="accent5">
                              <a:lumMod val="50000"/>
                            </a:schemeClr>
                          </a:solidFill>
                        </a:rPr>
                        <a:t>.</a:t>
                      </a:r>
                    </a:p>
                  </a:txBody>
                  <a:tcPr anchor="ctr"/>
                </a:tc>
                <a:extLst>
                  <a:ext uri="{0D108BD9-81ED-4DB2-BD59-A6C34878D82A}">
                    <a16:rowId xmlns:a16="http://schemas.microsoft.com/office/drawing/2014/main" val="351903715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5">
                              <a:lumMod val="50000"/>
                            </a:schemeClr>
                          </a:solidFill>
                        </a:rPr>
                        <a:t>Désolé</a:t>
                      </a:r>
                      <a:r>
                        <a:rPr lang="en-GB" sz="2000" dirty="0">
                          <a:solidFill>
                            <a:schemeClr val="accent5">
                              <a:lumMod val="50000"/>
                            </a:schemeClr>
                          </a:solidFill>
                        </a:rPr>
                        <a:t> pour mo</a:t>
                      </a:r>
                      <a:r>
                        <a:rPr lang="en-GB" sz="2000" b="1" dirty="0">
                          <a:solidFill>
                            <a:schemeClr val="accent5">
                              <a:lumMod val="50000"/>
                            </a:schemeClr>
                          </a:solidFill>
                        </a:rPr>
                        <a:t>n</a:t>
                      </a:r>
                      <a:r>
                        <a:rPr lang="en-GB" sz="2000" dirty="0">
                          <a:solidFill>
                            <a:schemeClr val="accent5">
                              <a:lumMod val="50000"/>
                            </a:schemeClr>
                          </a:solidFill>
                        </a:rPr>
                        <a:t> …</a:t>
                      </a:r>
                    </a:p>
                  </a:txBody>
                  <a:tcPr anchor="ctr"/>
                </a:tc>
                <a:tc>
                  <a:txBody>
                    <a:bodyPr/>
                    <a:lstStyle/>
                    <a:p>
                      <a:r>
                        <a:rPr lang="en-GB" sz="2000" dirty="0" err="1">
                          <a:solidFill>
                            <a:schemeClr val="accent5">
                              <a:lumMod val="50000"/>
                            </a:schemeClr>
                          </a:solidFill>
                        </a:rPr>
                        <a:t>hostilité</a:t>
                      </a:r>
                      <a:r>
                        <a:rPr lang="en-GB" sz="2000" dirty="0">
                          <a:solidFill>
                            <a:schemeClr val="accent5">
                              <a:lumMod val="50000"/>
                            </a:schemeClr>
                          </a:solidFill>
                        </a:rPr>
                        <a:t>.</a:t>
                      </a:r>
                    </a:p>
                  </a:txBody>
                  <a:tcPr anchor="ctr"/>
                </a:tc>
                <a:tc>
                  <a:txBody>
                    <a:bodyPr/>
                    <a:lstStyle/>
                    <a:p>
                      <a:r>
                        <a:rPr lang="en-GB" sz="2000" dirty="0" err="1">
                          <a:solidFill>
                            <a:schemeClr val="accent5">
                              <a:lumMod val="50000"/>
                            </a:schemeClr>
                          </a:solidFill>
                        </a:rPr>
                        <a:t>français</a:t>
                      </a:r>
                      <a:r>
                        <a:rPr lang="en-GB" sz="2000" dirty="0">
                          <a:solidFill>
                            <a:schemeClr val="accent5">
                              <a:lumMod val="50000"/>
                            </a:schemeClr>
                          </a:solidFill>
                        </a:rPr>
                        <a:t>.</a:t>
                      </a:r>
                    </a:p>
                  </a:txBody>
                  <a:tcPr anchor="ctr"/>
                </a:tc>
                <a:extLst>
                  <a:ext uri="{0D108BD9-81ED-4DB2-BD59-A6C34878D82A}">
                    <a16:rowId xmlns:a16="http://schemas.microsoft.com/office/drawing/2014/main" val="3492806357"/>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5">
                              <a:lumMod val="50000"/>
                            </a:schemeClr>
                          </a:solidFill>
                        </a:rPr>
                        <a:t>Il y a troi</a:t>
                      </a:r>
                      <a:r>
                        <a:rPr lang="en-GB" sz="2000" b="1" dirty="0">
                          <a:solidFill>
                            <a:schemeClr val="accent5">
                              <a:lumMod val="50000"/>
                            </a:schemeClr>
                          </a:solidFill>
                        </a:rPr>
                        <a:t>s</a:t>
                      </a:r>
                      <a:r>
                        <a:rPr lang="en-GB" sz="2000" dirty="0">
                          <a:solidFill>
                            <a:schemeClr val="accent5">
                              <a:lumMod val="50000"/>
                            </a:schemeClr>
                          </a:solidFill>
                        </a:rPr>
                        <a:t> …</a:t>
                      </a:r>
                    </a:p>
                  </a:txBody>
                  <a:tcPr anchor="ctr"/>
                </a:tc>
                <a:tc>
                  <a:txBody>
                    <a:bodyPr/>
                    <a:lstStyle/>
                    <a:p>
                      <a:r>
                        <a:rPr lang="en-GB" sz="2000" dirty="0" err="1">
                          <a:solidFill>
                            <a:schemeClr val="accent5">
                              <a:lumMod val="50000"/>
                            </a:schemeClr>
                          </a:solidFill>
                        </a:rPr>
                        <a:t>hôtels</a:t>
                      </a:r>
                      <a:r>
                        <a:rPr lang="en-GB" sz="2000" dirty="0">
                          <a:solidFill>
                            <a:schemeClr val="accent5">
                              <a:lumMod val="50000"/>
                            </a:schemeClr>
                          </a:solidFill>
                        </a:rPr>
                        <a:t>.</a:t>
                      </a:r>
                    </a:p>
                  </a:txBody>
                  <a:tcPr anchor="ctr"/>
                </a:tc>
                <a:tc>
                  <a:txBody>
                    <a:bodyPr/>
                    <a:lstStyle/>
                    <a:p>
                      <a:r>
                        <a:rPr lang="en-GB" sz="2000" dirty="0">
                          <a:solidFill>
                            <a:schemeClr val="accent5">
                              <a:lumMod val="50000"/>
                            </a:schemeClr>
                          </a:solidFill>
                        </a:rPr>
                        <a:t>cafés.</a:t>
                      </a:r>
                    </a:p>
                  </a:txBody>
                  <a:tcPr anchor="ctr"/>
                </a:tc>
                <a:extLst>
                  <a:ext uri="{0D108BD9-81ED-4DB2-BD59-A6C34878D82A}">
                    <a16:rowId xmlns:a16="http://schemas.microsoft.com/office/drawing/2014/main" val="57214543"/>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fr-FR" sz="3600" b="1" dirty="0">
                <a:solidFill>
                  <a:schemeClr val="bg1"/>
                </a:solidFill>
              </a:rPr>
              <a:t>La liaison avec le h muet</a:t>
            </a:r>
            <a:endParaRPr lang="en-GB" sz="3600" b="1" dirty="0">
              <a:solidFill>
                <a:schemeClr val="bg1"/>
              </a:solidFill>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123382" y="1443131"/>
            <a:ext cx="3423382"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Dis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deux versions de chaque phrase. Attention à la consonne finale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Quel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complète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phrase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p:txBody>
      </p:sp>
      <p:sp>
        <p:nvSpPr>
          <p:cNvPr id="9" name="Action Button: Custom 16">
            <a:hlinkClick r:id="" action="ppaction://noaction" highlightClick="1">
              <a:snd r:embed="rId4" name="il a des hallucinations (without number).wav"/>
            </a:hlinkClick>
            <a:extLst>
              <a:ext uri="{FF2B5EF4-FFF2-40B4-BE49-F238E27FC236}">
                <a16:creationId xmlns:a16="http://schemas.microsoft.com/office/drawing/2014/main" id="{36F20EF9-A62F-45AC-8221-012A48E7A808}"/>
              </a:ext>
            </a:extLst>
          </p:cNvPr>
          <p:cNvSpPr/>
          <p:nvPr/>
        </p:nvSpPr>
        <p:spPr>
          <a:xfrm>
            <a:off x="3617878" y="214014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snd r:embed="rId5" name="tu fais un voyage dans ton pays.wav"/>
            </a:hlinkClick>
            <a:extLst>
              <a:ext uri="{FF2B5EF4-FFF2-40B4-BE49-F238E27FC236}">
                <a16:creationId xmlns:a16="http://schemas.microsoft.com/office/drawing/2014/main" id="{9C0C8FF7-1EBE-4827-82ED-6CCD076EAFA5}"/>
              </a:ext>
            </a:extLst>
          </p:cNvPr>
          <p:cNvSpPr/>
          <p:nvPr/>
        </p:nvSpPr>
        <p:spPr>
          <a:xfrm>
            <a:off x="3617878" y="263530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 name="Action Button: Custom 16">
            <a:hlinkClick r:id="" action="ppaction://noaction" highlightClick="1">
              <a:snd r:embed="rId6" name="il y a deux hexagones.wav"/>
            </a:hlinkClick>
            <a:extLst>
              <a:ext uri="{FF2B5EF4-FFF2-40B4-BE49-F238E27FC236}">
                <a16:creationId xmlns:a16="http://schemas.microsoft.com/office/drawing/2014/main" id="{79ADC296-C091-4CC5-B671-EF9EC08A7C75}"/>
              </a:ext>
            </a:extLst>
          </p:cNvPr>
          <p:cNvSpPr/>
          <p:nvPr/>
        </p:nvSpPr>
        <p:spPr>
          <a:xfrm>
            <a:off x="3617878" y="313046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2" name="Action Button: Custom 16">
            <a:hlinkClick r:id="" action="ppaction://noaction" highlightClick="1">
              <a:snd r:embed="rId7" name="ou passes tu tes vacances.wav"/>
            </a:hlinkClick>
            <a:extLst>
              <a:ext uri="{FF2B5EF4-FFF2-40B4-BE49-F238E27FC236}">
                <a16:creationId xmlns:a16="http://schemas.microsoft.com/office/drawing/2014/main" id="{3D12545E-8DD7-41A7-8300-CBCC6E0C2B7A}"/>
              </a:ext>
            </a:extLst>
          </p:cNvPr>
          <p:cNvSpPr/>
          <p:nvPr/>
        </p:nvSpPr>
        <p:spPr>
          <a:xfrm>
            <a:off x="3617878" y="362562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3" name="Action Button: Custom 16">
            <a:hlinkClick r:id="" action="ppaction://noaction" highlightClick="1">
              <a:snd r:embed="rId8" name="je fais attention a mes vetements.wav"/>
            </a:hlinkClick>
            <a:extLst>
              <a:ext uri="{FF2B5EF4-FFF2-40B4-BE49-F238E27FC236}">
                <a16:creationId xmlns:a16="http://schemas.microsoft.com/office/drawing/2014/main" id="{CFB8EC64-6DCC-4541-BC3A-528DB1CEBA76}"/>
              </a:ext>
            </a:extLst>
          </p:cNvPr>
          <p:cNvSpPr/>
          <p:nvPr/>
        </p:nvSpPr>
        <p:spPr>
          <a:xfrm>
            <a:off x="3622118" y="412078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4" name="Action Button: Custom 16">
            <a:hlinkClick r:id="" action="ppaction://noaction" highlightClick="1">
              <a:snd r:embed="rId9" name="voici les hologrammes.wav"/>
            </a:hlinkClick>
            <a:extLst>
              <a:ext uri="{FF2B5EF4-FFF2-40B4-BE49-F238E27FC236}">
                <a16:creationId xmlns:a16="http://schemas.microsoft.com/office/drawing/2014/main" id="{084C475E-960D-40B8-9DBA-4060774CD41D}"/>
              </a:ext>
            </a:extLst>
          </p:cNvPr>
          <p:cNvSpPr/>
          <p:nvPr/>
        </p:nvSpPr>
        <p:spPr>
          <a:xfrm>
            <a:off x="3622118" y="461594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5" name="Action Button: Custom 16">
            <a:hlinkClick r:id="" action="ppaction://noaction" highlightClick="1">
              <a:snd r:embed="rId10" name="desole pour mon hostilite.wav"/>
            </a:hlinkClick>
            <a:extLst>
              <a:ext uri="{FF2B5EF4-FFF2-40B4-BE49-F238E27FC236}">
                <a16:creationId xmlns:a16="http://schemas.microsoft.com/office/drawing/2014/main" id="{8C664237-184F-434E-BF1D-B02B4EF88D4F}"/>
              </a:ext>
            </a:extLst>
          </p:cNvPr>
          <p:cNvSpPr/>
          <p:nvPr/>
        </p:nvSpPr>
        <p:spPr>
          <a:xfrm>
            <a:off x="3622118" y="511110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6" name="Action Button: Custom 16">
            <a:hlinkClick r:id="" action="ppaction://noaction" highlightClick="1">
              <a:snd r:embed="rId11" name="il y a trois cafes.wav"/>
            </a:hlinkClick>
            <a:extLst>
              <a:ext uri="{FF2B5EF4-FFF2-40B4-BE49-F238E27FC236}">
                <a16:creationId xmlns:a16="http://schemas.microsoft.com/office/drawing/2014/main" id="{AF4A9C22-C226-4438-9322-89EB3106670C}"/>
              </a:ext>
            </a:extLst>
          </p:cNvPr>
          <p:cNvSpPr/>
          <p:nvPr/>
        </p:nvSpPr>
        <p:spPr>
          <a:xfrm>
            <a:off x="3617878" y="560626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9" name="Rounded Rectangle 46">
            <a:extLst>
              <a:ext uri="{FF2B5EF4-FFF2-40B4-BE49-F238E27FC236}">
                <a16:creationId xmlns:a16="http://schemas.microsoft.com/office/drawing/2014/main" id="{43534419-D572-4A05-8B38-96D00B421A49}"/>
              </a:ext>
            </a:extLst>
          </p:cNvPr>
          <p:cNvSpPr/>
          <p:nvPr/>
        </p:nvSpPr>
        <p:spPr>
          <a:xfrm>
            <a:off x="9701560" y="249868"/>
            <a:ext cx="2208359"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FD3F54F8-BD86-43F9-AD9B-85883A2681F2}"/>
              </a:ext>
            </a:extLst>
          </p:cNvPr>
          <p:cNvSpPr txBox="1"/>
          <p:nvPr/>
        </p:nvSpPr>
        <p:spPr>
          <a:xfrm>
            <a:off x="6916263" y="148650"/>
            <a:ext cx="232627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mn-cs"/>
              </a:rPr>
              <a:t>Réponses</a:t>
            </a:r>
            <a:endPar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20" name="Rectangle: Rounded Corners 19">
            <a:extLst>
              <a:ext uri="{FF2B5EF4-FFF2-40B4-BE49-F238E27FC236}">
                <a16:creationId xmlns:a16="http://schemas.microsoft.com/office/drawing/2014/main" id="{2D01EDBA-C01D-46B9-BBB8-C85343C64B52}"/>
              </a:ext>
            </a:extLst>
          </p:cNvPr>
          <p:cNvSpPr/>
          <p:nvPr/>
        </p:nvSpPr>
        <p:spPr>
          <a:xfrm>
            <a:off x="7939906" y="2140143"/>
            <a:ext cx="1951225"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Rectangle: Rounded Corners 20">
            <a:extLst>
              <a:ext uri="{FF2B5EF4-FFF2-40B4-BE49-F238E27FC236}">
                <a16:creationId xmlns:a16="http://schemas.microsoft.com/office/drawing/2014/main" id="{175AE7F2-9B16-44E2-AF6D-D3464891FCD1}"/>
              </a:ext>
            </a:extLst>
          </p:cNvPr>
          <p:cNvSpPr/>
          <p:nvPr/>
        </p:nvSpPr>
        <p:spPr>
          <a:xfrm>
            <a:off x="9958694" y="2622768"/>
            <a:ext cx="1951225"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ectangle: Rounded Corners 21">
            <a:extLst>
              <a:ext uri="{FF2B5EF4-FFF2-40B4-BE49-F238E27FC236}">
                <a16:creationId xmlns:a16="http://schemas.microsoft.com/office/drawing/2014/main" id="{8399DA39-3C95-49C5-A3C2-D7EFBFBF3D7B}"/>
              </a:ext>
            </a:extLst>
          </p:cNvPr>
          <p:cNvSpPr/>
          <p:nvPr/>
        </p:nvSpPr>
        <p:spPr>
          <a:xfrm>
            <a:off x="7939905" y="3130465"/>
            <a:ext cx="1951225"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Rectangle: Rounded Corners 22">
            <a:extLst>
              <a:ext uri="{FF2B5EF4-FFF2-40B4-BE49-F238E27FC236}">
                <a16:creationId xmlns:a16="http://schemas.microsoft.com/office/drawing/2014/main" id="{C0421B35-F2AE-4DA4-A2CE-4BD45BDDC62E}"/>
              </a:ext>
            </a:extLst>
          </p:cNvPr>
          <p:cNvSpPr/>
          <p:nvPr/>
        </p:nvSpPr>
        <p:spPr>
          <a:xfrm>
            <a:off x="9958036" y="3604435"/>
            <a:ext cx="1951225"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Rounded Corners 23">
            <a:extLst>
              <a:ext uri="{FF2B5EF4-FFF2-40B4-BE49-F238E27FC236}">
                <a16:creationId xmlns:a16="http://schemas.microsoft.com/office/drawing/2014/main" id="{DACD93E7-2EDD-4278-9EB8-A7358C67DC1D}"/>
              </a:ext>
            </a:extLst>
          </p:cNvPr>
          <p:cNvSpPr/>
          <p:nvPr/>
        </p:nvSpPr>
        <p:spPr>
          <a:xfrm>
            <a:off x="9946879" y="4104268"/>
            <a:ext cx="1951225"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Rounded Corners 24">
            <a:extLst>
              <a:ext uri="{FF2B5EF4-FFF2-40B4-BE49-F238E27FC236}">
                <a16:creationId xmlns:a16="http://schemas.microsoft.com/office/drawing/2014/main" id="{C67B1821-6643-4A57-AAF5-ADB407854A92}"/>
              </a:ext>
            </a:extLst>
          </p:cNvPr>
          <p:cNvSpPr/>
          <p:nvPr/>
        </p:nvSpPr>
        <p:spPr>
          <a:xfrm>
            <a:off x="7939903" y="4595446"/>
            <a:ext cx="1951225"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Rounded Corners 25">
            <a:extLst>
              <a:ext uri="{FF2B5EF4-FFF2-40B4-BE49-F238E27FC236}">
                <a16:creationId xmlns:a16="http://schemas.microsoft.com/office/drawing/2014/main" id="{E01839BC-3EFE-4E0F-8214-8C66A23F8DA7}"/>
              </a:ext>
            </a:extLst>
          </p:cNvPr>
          <p:cNvSpPr/>
          <p:nvPr/>
        </p:nvSpPr>
        <p:spPr>
          <a:xfrm>
            <a:off x="7939903" y="5111109"/>
            <a:ext cx="1951225"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Rounded Corners 26">
            <a:extLst>
              <a:ext uri="{FF2B5EF4-FFF2-40B4-BE49-F238E27FC236}">
                <a16:creationId xmlns:a16="http://schemas.microsoft.com/office/drawing/2014/main" id="{C44E1726-8C21-4D04-A06C-834C50F2483D}"/>
              </a:ext>
            </a:extLst>
          </p:cNvPr>
          <p:cNvSpPr/>
          <p:nvPr/>
        </p:nvSpPr>
        <p:spPr>
          <a:xfrm>
            <a:off x="9946880" y="5585768"/>
            <a:ext cx="1951225" cy="396000"/>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771692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91384" y="0"/>
            <a:ext cx="6096661" cy="2152807"/>
          </a:xfrm>
        </p:spPr>
        <p:txBody>
          <a:bodyPr/>
          <a:lstStyle/>
          <a:p>
            <a:pPr lvl="0">
              <a:lnSpc>
                <a:spcPct val="100000"/>
              </a:lnSpc>
              <a:spcBef>
                <a:spcPts val="0"/>
              </a:spcBef>
            </a:pPr>
            <a:r>
              <a:rPr lang="en-GB" sz="16600" b="1" dirty="0">
                <a:solidFill>
                  <a:srgbClr val="1F4E79"/>
                </a:solidFill>
                <a:latin typeface="Century Gothic" panose="020B0502020202020204" pitchFamily="34" charset="0"/>
                <a:ea typeface="+mn-ea"/>
              </a:rPr>
              <a:t>h</a:t>
            </a:r>
            <a:endParaRPr lang="en-US" sz="16600" dirty="0"/>
          </a:p>
        </p:txBody>
      </p:sp>
      <p:sp>
        <p:nvSpPr>
          <p:cNvPr id="4" name="TextBox 3"/>
          <p:cNvSpPr txBox="1"/>
          <p:nvPr/>
        </p:nvSpPr>
        <p:spPr>
          <a:xfrm>
            <a:off x="4034062" y="2152807"/>
            <a:ext cx="450796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h</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eure</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spTree>
    <p:extLst>
      <p:ext uri="{BB962C8B-B14F-4D97-AF65-F5344CB8AC3E}">
        <p14:creationId xmlns:p14="http://schemas.microsoft.com/office/powerpoint/2010/main" val="12206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h heu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E7E97DA-2F23-F745-B756-301D480DCC3C}"/>
              </a:ext>
            </a:extLst>
          </p:cNvPr>
          <p:cNvSpPr txBox="1"/>
          <p:nvPr/>
        </p:nvSpPr>
        <p:spPr>
          <a:xfrm>
            <a:off x="381319" y="2027336"/>
            <a:ext cx="11429362" cy="3416320"/>
          </a:xfrm>
          <a:prstGeom prst="rect">
            <a:avLst/>
          </a:prstGeom>
          <a:noFill/>
        </p:spPr>
        <p:txBody>
          <a:bodyPr wrap="square" rtlCol="0">
            <a:spAutoFit/>
          </a:bodyPr>
          <a:lstStyle/>
          <a:p>
            <a:r>
              <a:rPr lang="fr-FR" sz="2400">
                <a:solidFill>
                  <a:schemeClr val="accent5">
                    <a:lumMod val="50000"/>
                  </a:schemeClr>
                </a:solidFill>
              </a:rPr>
              <a:t>Je vais parler de ma famille. Bilal, c’est mon père. Il est homme d'affaires.</a:t>
            </a:r>
          </a:p>
          <a:p>
            <a:r>
              <a:rPr lang="fr-FR" sz="2400">
                <a:solidFill>
                  <a:schemeClr val="accent5">
                    <a:lumMod val="50000"/>
                  </a:schemeClr>
                </a:solidFill>
              </a:rPr>
              <a:t>Il travaille souvent dehors! Il </a:t>
            </a:r>
            <a:r>
              <a:rPr lang="fr-FR" sz="2400" b="1">
                <a:solidFill>
                  <a:schemeClr val="accent5">
                    <a:lumMod val="50000"/>
                  </a:schemeClr>
                </a:solidFill>
              </a:rPr>
              <a:t>doit</a:t>
            </a:r>
            <a:r>
              <a:rPr lang="fr-FR" sz="2400">
                <a:solidFill>
                  <a:schemeClr val="accent5">
                    <a:lumMod val="50000"/>
                  </a:schemeClr>
                </a:solidFill>
              </a:rPr>
              <a:t> visiter chaque magasin en ville! </a:t>
            </a:r>
          </a:p>
          <a:p>
            <a:r>
              <a:rPr lang="fr-FR" sz="2400">
                <a:solidFill>
                  <a:schemeClr val="accent5">
                    <a:lumMod val="50000"/>
                  </a:schemeClr>
                </a:solidFill>
              </a:rPr>
              <a:t>Amandine, c’est ma mère. Elle est avocate et elle travaille dans un </a:t>
            </a:r>
            <a:r>
              <a:rPr lang="fr-FR" sz="2400" b="1">
                <a:solidFill>
                  <a:schemeClr val="accent5">
                    <a:lumMod val="50000"/>
                  </a:schemeClr>
                </a:solidFill>
              </a:rPr>
              <a:t>bureau</a:t>
            </a:r>
            <a:r>
              <a:rPr lang="fr-FR" sz="2400">
                <a:solidFill>
                  <a:schemeClr val="accent5">
                    <a:lumMod val="50000"/>
                  </a:schemeClr>
                </a:solidFill>
              </a:rPr>
              <a:t>. </a:t>
            </a:r>
            <a:r>
              <a:rPr lang="fr-FR" sz="2400" b="1">
                <a:solidFill>
                  <a:schemeClr val="accent5">
                    <a:lumMod val="50000"/>
                  </a:schemeClr>
                </a:solidFill>
              </a:rPr>
              <a:t>Parfois, </a:t>
            </a:r>
            <a:r>
              <a:rPr lang="fr-FR" sz="2400">
                <a:solidFill>
                  <a:schemeClr val="accent5">
                    <a:lumMod val="50000"/>
                  </a:schemeClr>
                </a:solidFill>
              </a:rPr>
              <a:t>elle travaille en équipe et elle est assez ambitieuse. </a:t>
            </a:r>
          </a:p>
          <a:p>
            <a:r>
              <a:rPr lang="fr-FR" sz="2400">
                <a:solidFill>
                  <a:schemeClr val="accent5">
                    <a:lumMod val="50000"/>
                  </a:schemeClr>
                </a:solidFill>
              </a:rPr>
              <a:t>Ma tante Aïcha est secrétaire. Elle aime ça. Il y a un </a:t>
            </a:r>
            <a:r>
              <a:rPr lang="fr-FR" sz="2400" b="1">
                <a:solidFill>
                  <a:schemeClr val="accent5">
                    <a:lumMod val="50000"/>
                  </a:schemeClr>
                </a:solidFill>
              </a:rPr>
              <a:t>billet</a:t>
            </a:r>
            <a:r>
              <a:rPr lang="fr-FR" sz="2400">
                <a:solidFill>
                  <a:schemeClr val="accent5">
                    <a:lumMod val="50000"/>
                  </a:schemeClr>
                </a:solidFill>
              </a:rPr>
              <a:t> de concert pour une chanteuse </a:t>
            </a:r>
            <a:r>
              <a:rPr lang="fr-FR" sz="2400" b="1">
                <a:solidFill>
                  <a:schemeClr val="accent5">
                    <a:lumMod val="50000"/>
                  </a:schemeClr>
                </a:solidFill>
              </a:rPr>
              <a:t>célèbre</a:t>
            </a:r>
            <a:r>
              <a:rPr lang="fr-FR" sz="2400">
                <a:solidFill>
                  <a:schemeClr val="accent5">
                    <a:lumMod val="50000"/>
                  </a:schemeClr>
                </a:solidFill>
              </a:rPr>
              <a:t> sur son bureau! </a:t>
            </a:r>
          </a:p>
          <a:p>
            <a:r>
              <a:rPr lang="fr-FR" sz="2400">
                <a:solidFill>
                  <a:schemeClr val="accent5">
                    <a:lumMod val="50000"/>
                  </a:schemeClr>
                </a:solidFill>
              </a:rPr>
              <a:t>Mon oncle Ammar est </a:t>
            </a:r>
            <a:r>
              <a:rPr lang="fr-FR" sz="2400" b="1">
                <a:solidFill>
                  <a:schemeClr val="accent5">
                    <a:lumMod val="50000"/>
                  </a:schemeClr>
                </a:solidFill>
              </a:rPr>
              <a:t>directeur </a:t>
            </a:r>
            <a:r>
              <a:rPr lang="fr-FR" sz="2400">
                <a:solidFill>
                  <a:schemeClr val="accent5">
                    <a:lumMod val="50000"/>
                  </a:schemeClr>
                </a:solidFill>
              </a:rPr>
              <a:t>d’une école. Il est prudent. </a:t>
            </a:r>
          </a:p>
          <a:p>
            <a:r>
              <a:rPr lang="fr-FR" sz="2400">
                <a:solidFill>
                  <a:schemeClr val="accent5">
                    <a:lumMod val="50000"/>
                  </a:schemeClr>
                </a:solidFill>
              </a:rPr>
              <a:t>Ma sœur Noura veut être professeure! Elle veut aussi travailler dans une école. Elle est </a:t>
            </a:r>
            <a:r>
              <a:rPr lang="fr-FR" sz="2400" b="1">
                <a:solidFill>
                  <a:schemeClr val="accent5">
                    <a:lumMod val="50000"/>
                  </a:schemeClr>
                </a:solidFill>
              </a:rPr>
              <a:t>travailleuse</a:t>
            </a:r>
            <a:r>
              <a:rPr lang="fr-FR" sz="2400">
                <a:solidFill>
                  <a:schemeClr val="accent5">
                    <a:lumMod val="50000"/>
                  </a:schemeClr>
                </a:solidFill>
              </a:rPr>
              <a:t> et elle ne </a:t>
            </a:r>
            <a:r>
              <a:rPr lang="fr-FR" sz="2400" b="1">
                <a:solidFill>
                  <a:schemeClr val="accent5">
                    <a:lumMod val="50000"/>
                  </a:schemeClr>
                </a:solidFill>
              </a:rPr>
              <a:t>dort</a:t>
            </a:r>
            <a:r>
              <a:rPr lang="fr-FR" sz="2400">
                <a:solidFill>
                  <a:schemeClr val="accent5">
                    <a:lumMod val="50000"/>
                  </a:schemeClr>
                </a:solidFill>
              </a:rPr>
              <a:t> pas en classe!			</a:t>
            </a:r>
            <a:r>
              <a:rPr lang="fr-FR" sz="2400" b="1" i="1">
                <a:solidFill>
                  <a:schemeClr val="accent5">
                    <a:lumMod val="50000"/>
                  </a:schemeClr>
                </a:solidFill>
              </a:rPr>
              <a:t>Amir</a:t>
            </a:r>
            <a:endParaRPr lang="fr-FR" sz="2400" b="1">
              <a:solidFill>
                <a:schemeClr val="accent5">
                  <a:lumMod val="50000"/>
                </a:schemeClr>
              </a:solidFill>
            </a:endParaRPr>
          </a:p>
        </p:txBody>
      </p:sp>
      <p:sp>
        <p:nvSpPr>
          <p:cNvPr id="21" name="TextBox 20">
            <a:extLst>
              <a:ext uri="{FF2B5EF4-FFF2-40B4-BE49-F238E27FC236}">
                <a16:creationId xmlns:a16="http://schemas.microsoft.com/office/drawing/2014/main" id="{E30492CE-ECB2-4A26-860C-E4C7889E4C94}"/>
              </a:ext>
            </a:extLst>
          </p:cNvPr>
          <p:cNvSpPr txBox="1"/>
          <p:nvPr/>
        </p:nvSpPr>
        <p:spPr>
          <a:xfrm>
            <a:off x="4517067" y="2426309"/>
            <a:ext cx="651015" cy="400110"/>
          </a:xfrm>
          <a:prstGeom prst="rect">
            <a:avLst/>
          </a:prstGeom>
          <a:solidFill>
            <a:schemeClr val="bg1"/>
          </a:solidFill>
        </p:spPr>
        <p:txBody>
          <a:bodyPr wrap="square" lIns="0" rIns="0" rtlCol="0">
            <a:spAutoFit/>
          </a:bodyPr>
          <a:lstStyle/>
          <a:p>
            <a:pPr algn="l"/>
            <a:r>
              <a:rPr lang="en-GB" sz="2000" b="1" dirty="0">
                <a:solidFill>
                  <a:schemeClr val="accent5">
                    <a:lumMod val="50000"/>
                  </a:schemeClr>
                </a:solidFill>
              </a:rPr>
              <a:t>1____</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600" b="1">
                <a:solidFill>
                  <a:schemeClr val="bg1"/>
                </a:solidFill>
              </a:rPr>
              <a:t>La famille d’Amir</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2390" y="-267014"/>
            <a:ext cx="2743332" cy="2743332"/>
          </a:xfrm>
          <a:prstGeom prst="rect">
            <a:avLst/>
          </a:prstGeom>
        </p:spPr>
      </p:pic>
      <p:sp>
        <p:nvSpPr>
          <p:cNvPr id="10" name="TextBox 9">
            <a:extLst>
              <a:ext uri="{FF2B5EF4-FFF2-40B4-BE49-F238E27FC236}">
                <a16:creationId xmlns:a16="http://schemas.microsoft.com/office/drawing/2014/main" id="{6E7E97DA-2F23-F745-B756-301D480DCC3C}"/>
              </a:ext>
            </a:extLst>
          </p:cNvPr>
          <p:cNvSpPr txBox="1"/>
          <p:nvPr/>
        </p:nvSpPr>
        <p:spPr>
          <a:xfrm>
            <a:off x="146304" y="5693349"/>
            <a:ext cx="11763616" cy="461665"/>
          </a:xfrm>
          <a:prstGeom prst="rect">
            <a:avLst/>
          </a:prstGeom>
          <a:noFill/>
        </p:spPr>
        <p:txBody>
          <a:bodyPr wrap="square" rtlCol="0">
            <a:spAutoFit/>
          </a:bodyPr>
          <a:lstStyle/>
          <a:p>
            <a:pPr algn="ctr"/>
            <a:r>
              <a:rPr lang="fr-FR" sz="2400" dirty="0">
                <a:solidFill>
                  <a:schemeClr val="accent5">
                    <a:lumMod val="50000"/>
                  </a:schemeClr>
                </a:solidFill>
              </a:rPr>
              <a:t>parfois - célèbre – billet – directeur – dort – bureau – travailleuse – doit    </a:t>
            </a:r>
            <a:endParaRPr lang="fr-FR" sz="2400" b="1" dirty="0">
              <a:solidFill>
                <a:schemeClr val="accent5">
                  <a:lumMod val="50000"/>
                </a:schemeClr>
              </a:solidFill>
            </a:endParaRPr>
          </a:p>
        </p:txBody>
      </p:sp>
      <p:sp>
        <p:nvSpPr>
          <p:cNvPr id="12" name="TextBox 11"/>
          <p:cNvSpPr txBox="1"/>
          <p:nvPr/>
        </p:nvSpPr>
        <p:spPr>
          <a:xfrm>
            <a:off x="381319" y="3148976"/>
            <a:ext cx="1157936" cy="400110"/>
          </a:xfrm>
          <a:prstGeom prst="rect">
            <a:avLst/>
          </a:prstGeom>
          <a:solidFill>
            <a:schemeClr val="bg1"/>
          </a:solidFill>
        </p:spPr>
        <p:txBody>
          <a:bodyPr wrap="square" rtlCol="0">
            <a:spAutoFit/>
          </a:bodyPr>
          <a:lstStyle/>
          <a:p>
            <a:pPr algn="l"/>
            <a:r>
              <a:rPr lang="en-GB" sz="2000" b="1" dirty="0">
                <a:solidFill>
                  <a:schemeClr val="accent5">
                    <a:lumMod val="50000"/>
                  </a:schemeClr>
                </a:solidFill>
              </a:rPr>
              <a:t>3______</a:t>
            </a:r>
          </a:p>
        </p:txBody>
      </p:sp>
      <p:sp>
        <p:nvSpPr>
          <p:cNvPr id="13" name="TextBox 12"/>
          <p:cNvSpPr txBox="1"/>
          <p:nvPr/>
        </p:nvSpPr>
        <p:spPr>
          <a:xfrm>
            <a:off x="8108112" y="3545936"/>
            <a:ext cx="864437" cy="400110"/>
          </a:xfrm>
          <a:prstGeom prst="rect">
            <a:avLst/>
          </a:prstGeom>
          <a:solidFill>
            <a:schemeClr val="bg1"/>
          </a:solidFill>
        </p:spPr>
        <p:txBody>
          <a:bodyPr wrap="square" rtlCol="0">
            <a:spAutoFit/>
          </a:bodyPr>
          <a:lstStyle/>
          <a:p>
            <a:pPr algn="l"/>
            <a:r>
              <a:rPr lang="en-GB" sz="2000" b="1" dirty="0">
                <a:solidFill>
                  <a:schemeClr val="accent5">
                    <a:lumMod val="50000"/>
                  </a:schemeClr>
                </a:solidFill>
              </a:rPr>
              <a:t>4____</a:t>
            </a:r>
          </a:p>
        </p:txBody>
      </p:sp>
      <p:sp>
        <p:nvSpPr>
          <p:cNvPr id="14" name="TextBox 13"/>
          <p:cNvSpPr txBox="1"/>
          <p:nvPr/>
        </p:nvSpPr>
        <p:spPr>
          <a:xfrm>
            <a:off x="2730625" y="3899292"/>
            <a:ext cx="1263432" cy="400110"/>
          </a:xfrm>
          <a:prstGeom prst="rect">
            <a:avLst/>
          </a:prstGeom>
          <a:solidFill>
            <a:schemeClr val="bg1"/>
          </a:solidFill>
        </p:spPr>
        <p:txBody>
          <a:bodyPr wrap="square" rtlCol="0">
            <a:spAutoFit/>
          </a:bodyPr>
          <a:lstStyle/>
          <a:p>
            <a:pPr algn="l"/>
            <a:r>
              <a:rPr lang="en-GB" sz="2000" b="1">
                <a:solidFill>
                  <a:schemeClr val="accent5">
                    <a:lumMod val="50000"/>
                  </a:schemeClr>
                </a:solidFill>
              </a:rPr>
              <a:t>5_______</a:t>
            </a:r>
            <a:endParaRPr lang="en-GB" sz="2000" b="1" dirty="0">
              <a:solidFill>
                <a:schemeClr val="accent5">
                  <a:lumMod val="50000"/>
                </a:schemeClr>
              </a:solidFill>
            </a:endParaRPr>
          </a:p>
        </p:txBody>
      </p:sp>
      <p:sp>
        <p:nvSpPr>
          <p:cNvPr id="15" name="TextBox 14"/>
          <p:cNvSpPr txBox="1"/>
          <p:nvPr/>
        </p:nvSpPr>
        <p:spPr>
          <a:xfrm>
            <a:off x="3752250" y="4299402"/>
            <a:ext cx="1415832" cy="400110"/>
          </a:xfrm>
          <a:prstGeom prst="rect">
            <a:avLst/>
          </a:prstGeom>
          <a:solidFill>
            <a:schemeClr val="bg1"/>
          </a:solidFill>
        </p:spPr>
        <p:txBody>
          <a:bodyPr wrap="square" rtlCol="0">
            <a:spAutoFit/>
          </a:bodyPr>
          <a:lstStyle/>
          <a:p>
            <a:pPr algn="l"/>
            <a:r>
              <a:rPr lang="en-GB" sz="2000" b="1">
                <a:solidFill>
                  <a:schemeClr val="accent5">
                    <a:lumMod val="50000"/>
                  </a:schemeClr>
                </a:solidFill>
              </a:rPr>
              <a:t>6________</a:t>
            </a:r>
            <a:endParaRPr lang="en-GB" sz="2000" b="1" dirty="0">
              <a:solidFill>
                <a:schemeClr val="accent5">
                  <a:lumMod val="50000"/>
                </a:schemeClr>
              </a:solidFill>
            </a:endParaRPr>
          </a:p>
        </p:txBody>
      </p:sp>
      <p:sp>
        <p:nvSpPr>
          <p:cNvPr id="16" name="TextBox 15"/>
          <p:cNvSpPr txBox="1"/>
          <p:nvPr/>
        </p:nvSpPr>
        <p:spPr>
          <a:xfrm>
            <a:off x="2552344" y="5022878"/>
            <a:ext cx="1725490" cy="400110"/>
          </a:xfrm>
          <a:prstGeom prst="rect">
            <a:avLst/>
          </a:prstGeom>
          <a:solidFill>
            <a:schemeClr val="bg1"/>
          </a:solidFill>
        </p:spPr>
        <p:txBody>
          <a:bodyPr wrap="square" rtlCol="0">
            <a:spAutoFit/>
          </a:bodyPr>
          <a:lstStyle/>
          <a:p>
            <a:pPr algn="l"/>
            <a:r>
              <a:rPr lang="en-GB" sz="2000" b="1" dirty="0">
                <a:solidFill>
                  <a:schemeClr val="accent5">
                    <a:lumMod val="50000"/>
                  </a:schemeClr>
                </a:solidFill>
              </a:rPr>
              <a:t>7___________</a:t>
            </a:r>
          </a:p>
        </p:txBody>
      </p:sp>
      <p:sp>
        <p:nvSpPr>
          <p:cNvPr id="17" name="TextBox 16"/>
          <p:cNvSpPr txBox="1"/>
          <p:nvPr/>
        </p:nvSpPr>
        <p:spPr>
          <a:xfrm>
            <a:off x="5750892" y="5022878"/>
            <a:ext cx="690215" cy="400110"/>
          </a:xfrm>
          <a:prstGeom prst="rect">
            <a:avLst/>
          </a:prstGeom>
          <a:solidFill>
            <a:schemeClr val="bg1"/>
          </a:solidFill>
        </p:spPr>
        <p:txBody>
          <a:bodyPr wrap="square" rtlCol="0">
            <a:spAutoFit/>
          </a:bodyPr>
          <a:lstStyle/>
          <a:p>
            <a:pPr algn="l"/>
            <a:r>
              <a:rPr lang="en-GB" sz="2000" b="1" dirty="0">
                <a:solidFill>
                  <a:schemeClr val="accent5">
                    <a:lumMod val="50000"/>
                  </a:schemeClr>
                </a:solidFill>
              </a:rPr>
              <a:t>8__</a:t>
            </a:r>
          </a:p>
        </p:txBody>
      </p:sp>
      <p:sp>
        <p:nvSpPr>
          <p:cNvPr id="18" name="TextBox 17">
            <a:extLst>
              <a:ext uri="{FF2B5EF4-FFF2-40B4-BE49-F238E27FC236}">
                <a16:creationId xmlns:a16="http://schemas.microsoft.com/office/drawing/2014/main" id="{6E7E97DA-2F23-F745-B756-301D480DCC3C}"/>
              </a:ext>
            </a:extLst>
          </p:cNvPr>
          <p:cNvSpPr txBox="1"/>
          <p:nvPr/>
        </p:nvSpPr>
        <p:spPr>
          <a:xfrm>
            <a:off x="381320" y="1407084"/>
            <a:ext cx="11198087" cy="461665"/>
          </a:xfrm>
          <a:prstGeom prst="rect">
            <a:avLst/>
          </a:prstGeom>
          <a:noFill/>
        </p:spPr>
        <p:txBody>
          <a:bodyPr wrap="square" rtlCol="0">
            <a:spAutoFit/>
          </a:bodyPr>
          <a:lstStyle/>
          <a:p>
            <a:r>
              <a:rPr lang="fr-FR" sz="2400">
                <a:solidFill>
                  <a:schemeClr val="accent5">
                    <a:lumMod val="50000"/>
                  </a:schemeClr>
                </a:solidFill>
              </a:rPr>
              <a:t>Amir parle de sa famille. C’est quel mot?</a:t>
            </a:r>
            <a:endParaRPr lang="fr-FR" sz="2400" b="1">
              <a:solidFill>
                <a:schemeClr val="accent5">
                  <a:lumMod val="50000"/>
                </a:schemeClr>
              </a:solidFill>
            </a:endParaRPr>
          </a:p>
        </p:txBody>
      </p:sp>
      <p:sp>
        <p:nvSpPr>
          <p:cNvPr id="20" name="TextBox 19">
            <a:extLst>
              <a:ext uri="{FF2B5EF4-FFF2-40B4-BE49-F238E27FC236}">
                <a16:creationId xmlns:a16="http://schemas.microsoft.com/office/drawing/2014/main" id="{86757CDB-D536-4DDB-83C9-CCB900CC6ECD}"/>
              </a:ext>
            </a:extLst>
          </p:cNvPr>
          <p:cNvSpPr txBox="1"/>
          <p:nvPr/>
        </p:nvSpPr>
        <p:spPr>
          <a:xfrm>
            <a:off x="10398678" y="2776584"/>
            <a:ext cx="1263432" cy="400110"/>
          </a:xfrm>
          <a:prstGeom prst="rect">
            <a:avLst/>
          </a:prstGeom>
          <a:solidFill>
            <a:schemeClr val="bg1"/>
          </a:solidFill>
        </p:spPr>
        <p:txBody>
          <a:bodyPr wrap="square" rtlCol="0">
            <a:spAutoFit/>
          </a:bodyPr>
          <a:lstStyle/>
          <a:p>
            <a:pPr algn="l"/>
            <a:r>
              <a:rPr lang="en-GB" sz="2000" b="1" dirty="0">
                <a:solidFill>
                  <a:schemeClr val="accent5">
                    <a:lumMod val="50000"/>
                  </a:schemeClr>
                </a:solidFill>
              </a:rPr>
              <a:t>2_______</a:t>
            </a:r>
          </a:p>
        </p:txBody>
      </p:sp>
      <p:sp>
        <p:nvSpPr>
          <p:cNvPr id="19" name="Rounded Rectangle 46">
            <a:extLst>
              <a:ext uri="{FF2B5EF4-FFF2-40B4-BE49-F238E27FC236}">
                <a16:creationId xmlns:a16="http://schemas.microsoft.com/office/drawing/2014/main" id="{54D3488D-2968-4CFC-BD52-2ACFF445D826}"/>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281009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2" grpId="0" animBg="1"/>
      <p:bldP spid="13" grpId="0" animBg="1"/>
      <p:bldP spid="14" grpId="0" animBg="1"/>
      <p:bldP spid="15" grpId="0" animBg="1"/>
      <p:bldP spid="16" grpId="0" animBg="1"/>
      <p:bldP spid="17"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La </a:t>
            </a:r>
            <a:r>
              <a:rPr lang="en-GB" sz="3600" b="1" dirty="0" err="1">
                <a:solidFill>
                  <a:schemeClr val="bg1"/>
                </a:solidFill>
              </a:rPr>
              <a:t>famille</a:t>
            </a:r>
            <a:r>
              <a:rPr lang="en-GB" sz="3600" b="1" dirty="0">
                <a:solidFill>
                  <a:schemeClr val="bg1"/>
                </a:solidFill>
              </a:rPr>
              <a:t> </a:t>
            </a:r>
            <a:r>
              <a:rPr lang="en-GB" sz="3600" b="1" dirty="0" err="1">
                <a:solidFill>
                  <a:schemeClr val="bg1"/>
                </a:solidFill>
              </a:rPr>
              <a:t>d’Amir</a:t>
            </a:r>
            <a:endParaRPr lang="en-GB" sz="3600" b="1" dirty="0">
              <a:solidFill>
                <a:schemeClr val="bg1"/>
              </a:solidFill>
            </a:endParaRPr>
          </a:p>
        </p:txBody>
      </p:sp>
      <p:sp>
        <p:nvSpPr>
          <p:cNvPr id="6" name="TextBox 5">
            <a:extLst>
              <a:ext uri="{FF2B5EF4-FFF2-40B4-BE49-F238E27FC236}">
                <a16:creationId xmlns:a16="http://schemas.microsoft.com/office/drawing/2014/main" id="{6E7E97DA-2F23-F745-B756-301D480DCC3C}"/>
              </a:ext>
            </a:extLst>
          </p:cNvPr>
          <p:cNvSpPr txBox="1"/>
          <p:nvPr/>
        </p:nvSpPr>
        <p:spPr>
          <a:xfrm>
            <a:off x="381599" y="2026800"/>
            <a:ext cx="11528322" cy="3416320"/>
          </a:xfrm>
          <a:prstGeom prst="rect">
            <a:avLst/>
          </a:prstGeom>
          <a:noFill/>
        </p:spPr>
        <p:txBody>
          <a:bodyPr wrap="square" rtlCol="0">
            <a:spAutoFit/>
          </a:bodyPr>
          <a:lstStyle/>
          <a:p>
            <a:r>
              <a:rPr lang="en-US" sz="2400" dirty="0">
                <a:solidFill>
                  <a:schemeClr val="accent5">
                    <a:lumMod val="50000"/>
                  </a:schemeClr>
                </a:solidFill>
              </a:rPr>
              <a:t>Je </a:t>
            </a:r>
            <a:r>
              <a:rPr lang="en-US" sz="2400" dirty="0" err="1">
                <a:solidFill>
                  <a:schemeClr val="accent5">
                    <a:lumMod val="50000"/>
                  </a:schemeClr>
                </a:solidFill>
              </a:rPr>
              <a:t>vais</a:t>
            </a:r>
            <a:r>
              <a:rPr lang="en-US" sz="2400" dirty="0">
                <a:solidFill>
                  <a:schemeClr val="accent5">
                    <a:lumMod val="50000"/>
                  </a:schemeClr>
                </a:solidFill>
              </a:rPr>
              <a:t> </a:t>
            </a:r>
            <a:r>
              <a:rPr lang="en-US" sz="2400" dirty="0" err="1">
                <a:solidFill>
                  <a:schemeClr val="accent5">
                    <a:lumMod val="50000"/>
                  </a:schemeClr>
                </a:solidFill>
              </a:rPr>
              <a:t>parler</a:t>
            </a:r>
            <a:r>
              <a:rPr lang="en-US" sz="2400" dirty="0">
                <a:solidFill>
                  <a:schemeClr val="accent5">
                    <a:lumMod val="50000"/>
                  </a:schemeClr>
                </a:solidFill>
              </a:rPr>
              <a:t> de ma </a:t>
            </a:r>
            <a:r>
              <a:rPr lang="en-US" sz="2400" dirty="0" err="1">
                <a:solidFill>
                  <a:schemeClr val="accent5">
                    <a:lumMod val="50000"/>
                  </a:schemeClr>
                </a:solidFill>
              </a:rPr>
              <a:t>famille</a:t>
            </a:r>
            <a:r>
              <a:rPr lang="en-US" sz="2400" dirty="0">
                <a:solidFill>
                  <a:schemeClr val="accent5">
                    <a:lumMod val="50000"/>
                  </a:schemeClr>
                </a:solidFill>
              </a:rPr>
              <a:t>. Bilal, </a:t>
            </a:r>
            <a:r>
              <a:rPr lang="en-US" sz="2400" dirty="0" err="1">
                <a:solidFill>
                  <a:schemeClr val="accent5">
                    <a:lumMod val="50000"/>
                  </a:schemeClr>
                </a:solidFill>
              </a:rPr>
              <a:t>c’est</a:t>
            </a:r>
            <a:r>
              <a:rPr lang="en-US" sz="2400" dirty="0">
                <a:solidFill>
                  <a:schemeClr val="accent5">
                    <a:lumMod val="50000"/>
                  </a:schemeClr>
                </a:solidFill>
              </a:rPr>
              <a:t> mon </a:t>
            </a:r>
            <a:r>
              <a:rPr lang="en-US" sz="2400" dirty="0" err="1">
                <a:solidFill>
                  <a:schemeClr val="accent5">
                    <a:lumMod val="50000"/>
                  </a:schemeClr>
                </a:solidFill>
              </a:rPr>
              <a:t>père</a:t>
            </a:r>
            <a:r>
              <a:rPr lang="en-US" sz="2400" dirty="0">
                <a:solidFill>
                  <a:schemeClr val="accent5">
                    <a:lumMod val="50000"/>
                  </a:schemeClr>
                </a:solidFill>
              </a:rPr>
              <a:t>. Il </a:t>
            </a:r>
            <a:r>
              <a:rPr lang="en-US" sz="2400" dirty="0" err="1">
                <a:solidFill>
                  <a:schemeClr val="accent5">
                    <a:lumMod val="50000"/>
                  </a:schemeClr>
                </a:solidFill>
              </a:rPr>
              <a:t>est</a:t>
            </a:r>
            <a:r>
              <a:rPr lang="en-US" sz="2400" dirty="0">
                <a:solidFill>
                  <a:schemeClr val="accent5">
                    <a:lumMod val="50000"/>
                  </a:schemeClr>
                </a:solidFill>
              </a:rPr>
              <a:t> homme </a:t>
            </a:r>
            <a:r>
              <a:rPr lang="en-US" sz="2400" dirty="0" err="1">
                <a:solidFill>
                  <a:schemeClr val="accent5">
                    <a:lumMod val="50000"/>
                  </a:schemeClr>
                </a:solidFill>
              </a:rPr>
              <a:t>d'affaires</a:t>
            </a:r>
            <a:r>
              <a:rPr lang="en-US" sz="2400" dirty="0">
                <a:solidFill>
                  <a:schemeClr val="accent5">
                    <a:lumMod val="50000"/>
                  </a:schemeClr>
                </a:solidFill>
              </a:rPr>
              <a:t>.</a:t>
            </a:r>
          </a:p>
          <a:p>
            <a:r>
              <a:rPr lang="en-US" sz="2400" dirty="0">
                <a:solidFill>
                  <a:schemeClr val="accent5">
                    <a:lumMod val="50000"/>
                  </a:schemeClr>
                </a:solidFill>
              </a:rPr>
              <a:t>Il </a:t>
            </a:r>
            <a:r>
              <a:rPr lang="en-US" sz="2400" dirty="0" err="1">
                <a:solidFill>
                  <a:schemeClr val="accent5">
                    <a:lumMod val="50000"/>
                  </a:schemeClr>
                </a:solidFill>
              </a:rPr>
              <a:t>travaille</a:t>
            </a:r>
            <a:r>
              <a:rPr lang="en-US" sz="2400" dirty="0">
                <a:solidFill>
                  <a:schemeClr val="accent5">
                    <a:lumMod val="50000"/>
                  </a:schemeClr>
                </a:solidFill>
              </a:rPr>
              <a:t> </a:t>
            </a:r>
            <a:r>
              <a:rPr lang="en-US" sz="2400" dirty="0" err="1">
                <a:solidFill>
                  <a:schemeClr val="accent5">
                    <a:lumMod val="50000"/>
                  </a:schemeClr>
                </a:solidFill>
              </a:rPr>
              <a:t>souvent</a:t>
            </a:r>
            <a:r>
              <a:rPr lang="en-US" sz="2400" dirty="0">
                <a:solidFill>
                  <a:schemeClr val="accent5">
                    <a:lumMod val="50000"/>
                  </a:schemeClr>
                </a:solidFill>
              </a:rPr>
              <a:t> dehors! Il </a:t>
            </a:r>
            <a:r>
              <a:rPr lang="en-US" sz="2400" b="1" dirty="0" err="1">
                <a:solidFill>
                  <a:schemeClr val="accent5">
                    <a:lumMod val="50000"/>
                  </a:schemeClr>
                </a:solidFill>
              </a:rPr>
              <a:t>doit</a:t>
            </a:r>
            <a:r>
              <a:rPr lang="en-US" sz="2400" dirty="0">
                <a:solidFill>
                  <a:schemeClr val="accent5">
                    <a:lumMod val="50000"/>
                  </a:schemeClr>
                </a:solidFill>
              </a:rPr>
              <a:t> </a:t>
            </a:r>
            <a:r>
              <a:rPr lang="en-US" sz="2400" dirty="0" err="1">
                <a:solidFill>
                  <a:schemeClr val="accent5">
                    <a:lumMod val="50000"/>
                  </a:schemeClr>
                </a:solidFill>
              </a:rPr>
              <a:t>visiter</a:t>
            </a:r>
            <a:r>
              <a:rPr lang="en-US" sz="2400" dirty="0">
                <a:solidFill>
                  <a:schemeClr val="accent5">
                    <a:lumMod val="50000"/>
                  </a:schemeClr>
                </a:solidFill>
              </a:rPr>
              <a:t> </a:t>
            </a:r>
            <a:r>
              <a:rPr lang="en-US" sz="2400" dirty="0" err="1">
                <a:solidFill>
                  <a:schemeClr val="accent5">
                    <a:lumMod val="50000"/>
                  </a:schemeClr>
                </a:solidFill>
              </a:rPr>
              <a:t>chaque</a:t>
            </a:r>
            <a:r>
              <a:rPr lang="en-US" sz="2400" dirty="0">
                <a:solidFill>
                  <a:schemeClr val="accent5">
                    <a:lumMod val="50000"/>
                  </a:schemeClr>
                </a:solidFill>
              </a:rPr>
              <a:t> </a:t>
            </a:r>
            <a:r>
              <a:rPr lang="en-US" sz="2400" dirty="0" err="1">
                <a:solidFill>
                  <a:schemeClr val="accent5">
                    <a:lumMod val="50000"/>
                  </a:schemeClr>
                </a:solidFill>
              </a:rPr>
              <a:t>magasin</a:t>
            </a:r>
            <a:r>
              <a:rPr lang="en-US" sz="2400" dirty="0">
                <a:solidFill>
                  <a:schemeClr val="accent5">
                    <a:lumMod val="50000"/>
                  </a:schemeClr>
                </a:solidFill>
              </a:rPr>
              <a:t> </a:t>
            </a:r>
            <a:r>
              <a:rPr lang="en-US" sz="2400" dirty="0" err="1">
                <a:solidFill>
                  <a:schemeClr val="accent5">
                    <a:lumMod val="50000"/>
                  </a:schemeClr>
                </a:solidFill>
              </a:rPr>
              <a:t>en</a:t>
            </a:r>
            <a:r>
              <a:rPr lang="en-US" sz="2400" dirty="0">
                <a:solidFill>
                  <a:schemeClr val="accent5">
                    <a:lumMod val="50000"/>
                  </a:schemeClr>
                </a:solidFill>
              </a:rPr>
              <a:t> </a:t>
            </a:r>
            <a:r>
              <a:rPr lang="en-US" sz="2400" dirty="0" err="1">
                <a:solidFill>
                  <a:schemeClr val="accent5">
                    <a:lumMod val="50000"/>
                  </a:schemeClr>
                </a:solidFill>
              </a:rPr>
              <a:t>ville</a:t>
            </a:r>
            <a:r>
              <a:rPr lang="en-US" sz="2400" dirty="0">
                <a:solidFill>
                  <a:schemeClr val="accent5">
                    <a:lumMod val="50000"/>
                  </a:schemeClr>
                </a:solidFill>
              </a:rPr>
              <a:t>! </a:t>
            </a:r>
          </a:p>
          <a:p>
            <a:r>
              <a:rPr lang="en-US" sz="2400" dirty="0">
                <a:solidFill>
                  <a:schemeClr val="accent5">
                    <a:lumMod val="50000"/>
                  </a:schemeClr>
                </a:solidFill>
              </a:rPr>
              <a:t>Amandine, </a:t>
            </a:r>
            <a:r>
              <a:rPr lang="en-US" sz="2400" dirty="0" err="1">
                <a:solidFill>
                  <a:schemeClr val="accent5">
                    <a:lumMod val="50000"/>
                  </a:schemeClr>
                </a:solidFill>
              </a:rPr>
              <a:t>c’est</a:t>
            </a:r>
            <a:r>
              <a:rPr lang="en-US" sz="2400" dirty="0">
                <a:solidFill>
                  <a:schemeClr val="accent5">
                    <a:lumMod val="50000"/>
                  </a:schemeClr>
                </a:solidFill>
              </a:rPr>
              <a:t> ma </a:t>
            </a:r>
            <a:r>
              <a:rPr lang="en-US" sz="2400" dirty="0" err="1">
                <a:solidFill>
                  <a:schemeClr val="accent5">
                    <a:lumMod val="50000"/>
                  </a:schemeClr>
                </a:solidFill>
              </a:rPr>
              <a:t>mère</a:t>
            </a:r>
            <a:r>
              <a:rPr lang="en-US" sz="2400" dirty="0">
                <a:solidFill>
                  <a:schemeClr val="accent5">
                    <a:lumMod val="50000"/>
                  </a:schemeClr>
                </a:solidFill>
              </a:rPr>
              <a:t>. Elle </a:t>
            </a:r>
            <a:r>
              <a:rPr lang="en-US" sz="2400" dirty="0" err="1">
                <a:solidFill>
                  <a:schemeClr val="accent5">
                    <a:lumMod val="50000"/>
                  </a:schemeClr>
                </a:solidFill>
              </a:rPr>
              <a:t>est</a:t>
            </a:r>
            <a:r>
              <a:rPr lang="en-US" sz="2400" dirty="0">
                <a:solidFill>
                  <a:schemeClr val="accent5">
                    <a:lumMod val="50000"/>
                  </a:schemeClr>
                </a:solidFill>
              </a:rPr>
              <a:t> </a:t>
            </a:r>
            <a:r>
              <a:rPr lang="en-US" sz="2400" dirty="0" err="1">
                <a:solidFill>
                  <a:schemeClr val="accent5">
                    <a:lumMod val="50000"/>
                  </a:schemeClr>
                </a:solidFill>
              </a:rPr>
              <a:t>avocate</a:t>
            </a:r>
            <a:r>
              <a:rPr lang="en-US" sz="2400" dirty="0">
                <a:solidFill>
                  <a:schemeClr val="accent5">
                    <a:lumMod val="50000"/>
                  </a:schemeClr>
                </a:solidFill>
              </a:rPr>
              <a:t> et </a:t>
            </a:r>
            <a:r>
              <a:rPr lang="en-US" sz="2400" dirty="0" err="1">
                <a:solidFill>
                  <a:schemeClr val="accent5">
                    <a:lumMod val="50000"/>
                  </a:schemeClr>
                </a:solidFill>
              </a:rPr>
              <a:t>elle</a:t>
            </a:r>
            <a:r>
              <a:rPr lang="en-US" sz="2400" dirty="0">
                <a:solidFill>
                  <a:schemeClr val="accent5">
                    <a:lumMod val="50000"/>
                  </a:schemeClr>
                </a:solidFill>
              </a:rPr>
              <a:t> </a:t>
            </a:r>
            <a:r>
              <a:rPr lang="en-US" sz="2400" dirty="0" err="1">
                <a:solidFill>
                  <a:schemeClr val="accent5">
                    <a:lumMod val="50000"/>
                  </a:schemeClr>
                </a:solidFill>
              </a:rPr>
              <a:t>travaille</a:t>
            </a:r>
            <a:r>
              <a:rPr lang="en-US" sz="2400" dirty="0">
                <a:solidFill>
                  <a:schemeClr val="accent5">
                    <a:lumMod val="50000"/>
                  </a:schemeClr>
                </a:solidFill>
              </a:rPr>
              <a:t> dans un </a:t>
            </a:r>
            <a:r>
              <a:rPr lang="en-US" sz="2400" b="1" dirty="0">
                <a:solidFill>
                  <a:schemeClr val="accent5">
                    <a:lumMod val="50000"/>
                  </a:schemeClr>
                </a:solidFill>
              </a:rPr>
              <a:t>bureau</a:t>
            </a:r>
            <a:r>
              <a:rPr lang="en-US" sz="2400" dirty="0">
                <a:solidFill>
                  <a:schemeClr val="accent5">
                    <a:lumMod val="50000"/>
                  </a:schemeClr>
                </a:solidFill>
              </a:rPr>
              <a:t>. </a:t>
            </a:r>
            <a:r>
              <a:rPr lang="en-US" sz="2400" b="1" dirty="0" err="1">
                <a:solidFill>
                  <a:schemeClr val="accent5">
                    <a:lumMod val="50000"/>
                  </a:schemeClr>
                </a:solidFill>
              </a:rPr>
              <a:t>Parfois</a:t>
            </a:r>
            <a:r>
              <a:rPr lang="en-US" sz="2400" b="1" dirty="0">
                <a:solidFill>
                  <a:schemeClr val="accent5">
                    <a:lumMod val="50000"/>
                  </a:schemeClr>
                </a:solidFill>
              </a:rPr>
              <a:t>, </a:t>
            </a:r>
            <a:r>
              <a:rPr lang="en-US" sz="2400" dirty="0" err="1">
                <a:solidFill>
                  <a:schemeClr val="accent5">
                    <a:lumMod val="50000"/>
                  </a:schemeClr>
                </a:solidFill>
              </a:rPr>
              <a:t>elle</a:t>
            </a:r>
            <a:r>
              <a:rPr lang="en-US" sz="2400" dirty="0">
                <a:solidFill>
                  <a:schemeClr val="accent5">
                    <a:lumMod val="50000"/>
                  </a:schemeClr>
                </a:solidFill>
              </a:rPr>
              <a:t> </a:t>
            </a:r>
            <a:r>
              <a:rPr lang="en-US" sz="2400" dirty="0" err="1">
                <a:solidFill>
                  <a:schemeClr val="accent5">
                    <a:lumMod val="50000"/>
                  </a:schemeClr>
                </a:solidFill>
              </a:rPr>
              <a:t>travaille</a:t>
            </a:r>
            <a:r>
              <a:rPr lang="en-US" sz="2400" dirty="0">
                <a:solidFill>
                  <a:schemeClr val="accent5">
                    <a:lumMod val="50000"/>
                  </a:schemeClr>
                </a:solidFill>
              </a:rPr>
              <a:t> </a:t>
            </a:r>
            <a:r>
              <a:rPr lang="en-US" sz="2400" dirty="0" err="1">
                <a:solidFill>
                  <a:schemeClr val="accent5">
                    <a:lumMod val="50000"/>
                  </a:schemeClr>
                </a:solidFill>
              </a:rPr>
              <a:t>en</a:t>
            </a:r>
            <a:r>
              <a:rPr lang="en-US" sz="2400" dirty="0">
                <a:solidFill>
                  <a:schemeClr val="accent5">
                    <a:lumMod val="50000"/>
                  </a:schemeClr>
                </a:solidFill>
              </a:rPr>
              <a:t> </a:t>
            </a:r>
            <a:r>
              <a:rPr lang="en-US" sz="2400" dirty="0" err="1">
                <a:solidFill>
                  <a:schemeClr val="accent5">
                    <a:lumMod val="50000"/>
                  </a:schemeClr>
                </a:solidFill>
              </a:rPr>
              <a:t>équipe</a:t>
            </a:r>
            <a:r>
              <a:rPr lang="en-US" sz="2400" dirty="0">
                <a:solidFill>
                  <a:schemeClr val="accent5">
                    <a:lumMod val="50000"/>
                  </a:schemeClr>
                </a:solidFill>
              </a:rPr>
              <a:t> et </a:t>
            </a:r>
            <a:r>
              <a:rPr lang="en-US" sz="2400" dirty="0" err="1">
                <a:solidFill>
                  <a:schemeClr val="accent5">
                    <a:lumMod val="50000"/>
                  </a:schemeClr>
                </a:solidFill>
              </a:rPr>
              <a:t>elle</a:t>
            </a:r>
            <a:r>
              <a:rPr lang="en-US" sz="2400" dirty="0">
                <a:solidFill>
                  <a:schemeClr val="accent5">
                    <a:lumMod val="50000"/>
                  </a:schemeClr>
                </a:solidFill>
              </a:rPr>
              <a:t> </a:t>
            </a:r>
            <a:r>
              <a:rPr lang="en-US" sz="2400" dirty="0" err="1">
                <a:solidFill>
                  <a:schemeClr val="accent5">
                    <a:lumMod val="50000"/>
                  </a:schemeClr>
                </a:solidFill>
              </a:rPr>
              <a:t>est</a:t>
            </a:r>
            <a:r>
              <a:rPr lang="en-US" sz="2400" dirty="0">
                <a:solidFill>
                  <a:schemeClr val="accent5">
                    <a:lumMod val="50000"/>
                  </a:schemeClr>
                </a:solidFill>
              </a:rPr>
              <a:t> </a:t>
            </a:r>
            <a:r>
              <a:rPr lang="en-US" sz="2400" dirty="0" err="1">
                <a:solidFill>
                  <a:schemeClr val="accent5">
                    <a:lumMod val="50000"/>
                  </a:schemeClr>
                </a:solidFill>
              </a:rPr>
              <a:t>assez</a:t>
            </a:r>
            <a:r>
              <a:rPr lang="en-US" sz="2400" dirty="0">
                <a:solidFill>
                  <a:schemeClr val="accent5">
                    <a:lumMod val="50000"/>
                  </a:schemeClr>
                </a:solidFill>
              </a:rPr>
              <a:t> </a:t>
            </a:r>
            <a:r>
              <a:rPr lang="en-US" sz="2400" dirty="0" err="1">
                <a:solidFill>
                  <a:schemeClr val="accent5">
                    <a:lumMod val="50000"/>
                  </a:schemeClr>
                </a:solidFill>
              </a:rPr>
              <a:t>ambitieuse</a:t>
            </a:r>
            <a:r>
              <a:rPr lang="en-US" sz="2400" dirty="0">
                <a:solidFill>
                  <a:schemeClr val="accent5">
                    <a:lumMod val="50000"/>
                  </a:schemeClr>
                </a:solidFill>
              </a:rPr>
              <a:t>. </a:t>
            </a:r>
          </a:p>
          <a:p>
            <a:r>
              <a:rPr lang="en-US" sz="2400" dirty="0">
                <a:solidFill>
                  <a:schemeClr val="accent5">
                    <a:lumMod val="50000"/>
                  </a:schemeClr>
                </a:solidFill>
              </a:rPr>
              <a:t>Ma </a:t>
            </a:r>
            <a:r>
              <a:rPr lang="en-US" sz="2400" dirty="0" err="1">
                <a:solidFill>
                  <a:schemeClr val="accent5">
                    <a:lumMod val="50000"/>
                  </a:schemeClr>
                </a:solidFill>
              </a:rPr>
              <a:t>tante</a:t>
            </a:r>
            <a:r>
              <a:rPr lang="en-US" sz="2400" dirty="0">
                <a:solidFill>
                  <a:schemeClr val="accent5">
                    <a:lumMod val="50000"/>
                  </a:schemeClr>
                </a:solidFill>
              </a:rPr>
              <a:t> </a:t>
            </a:r>
            <a:r>
              <a:rPr lang="en-US" sz="2400" dirty="0" err="1">
                <a:solidFill>
                  <a:schemeClr val="accent5">
                    <a:lumMod val="50000"/>
                  </a:schemeClr>
                </a:solidFill>
              </a:rPr>
              <a:t>Aïcha</a:t>
            </a:r>
            <a:r>
              <a:rPr lang="en-US" sz="2400" dirty="0">
                <a:solidFill>
                  <a:schemeClr val="accent5">
                    <a:lumMod val="50000"/>
                  </a:schemeClr>
                </a:solidFill>
              </a:rPr>
              <a:t> </a:t>
            </a:r>
            <a:r>
              <a:rPr lang="en-US" sz="2400" dirty="0" err="1">
                <a:solidFill>
                  <a:schemeClr val="accent5">
                    <a:lumMod val="50000"/>
                  </a:schemeClr>
                </a:solidFill>
              </a:rPr>
              <a:t>est</a:t>
            </a:r>
            <a:r>
              <a:rPr lang="en-US" sz="2400" dirty="0">
                <a:solidFill>
                  <a:schemeClr val="accent5">
                    <a:lumMod val="50000"/>
                  </a:schemeClr>
                </a:solidFill>
              </a:rPr>
              <a:t> </a:t>
            </a:r>
            <a:r>
              <a:rPr lang="en-US" sz="2400" dirty="0" err="1">
                <a:solidFill>
                  <a:schemeClr val="accent5">
                    <a:lumMod val="50000"/>
                  </a:schemeClr>
                </a:solidFill>
              </a:rPr>
              <a:t>secrétaire</a:t>
            </a:r>
            <a:r>
              <a:rPr lang="en-US" sz="2400" dirty="0">
                <a:solidFill>
                  <a:schemeClr val="accent5">
                    <a:lumMod val="50000"/>
                  </a:schemeClr>
                </a:solidFill>
              </a:rPr>
              <a:t>. Elle </a:t>
            </a:r>
            <a:r>
              <a:rPr lang="en-US" sz="2400" dirty="0" err="1">
                <a:solidFill>
                  <a:schemeClr val="accent5">
                    <a:lumMod val="50000"/>
                  </a:schemeClr>
                </a:solidFill>
              </a:rPr>
              <a:t>aime</a:t>
            </a:r>
            <a:r>
              <a:rPr lang="en-US" sz="2400" dirty="0">
                <a:solidFill>
                  <a:schemeClr val="accent5">
                    <a:lumMod val="50000"/>
                  </a:schemeClr>
                </a:solidFill>
              </a:rPr>
              <a:t> </a:t>
            </a:r>
            <a:r>
              <a:rPr lang="en-US" sz="2400" dirty="0" err="1">
                <a:solidFill>
                  <a:schemeClr val="accent5">
                    <a:lumMod val="50000"/>
                  </a:schemeClr>
                </a:solidFill>
              </a:rPr>
              <a:t>ça</a:t>
            </a:r>
            <a:r>
              <a:rPr lang="en-US" sz="2400" dirty="0">
                <a:solidFill>
                  <a:schemeClr val="accent5">
                    <a:lumMod val="50000"/>
                  </a:schemeClr>
                </a:solidFill>
              </a:rPr>
              <a:t>. Il y a un </a:t>
            </a:r>
            <a:r>
              <a:rPr lang="en-US" sz="2400" b="1" dirty="0">
                <a:solidFill>
                  <a:schemeClr val="accent5">
                    <a:lumMod val="50000"/>
                  </a:schemeClr>
                </a:solidFill>
              </a:rPr>
              <a:t>billet</a:t>
            </a:r>
            <a:r>
              <a:rPr lang="en-US" sz="2400" dirty="0">
                <a:solidFill>
                  <a:schemeClr val="accent5">
                    <a:lumMod val="50000"/>
                  </a:schemeClr>
                </a:solidFill>
              </a:rPr>
              <a:t> de concert pour </a:t>
            </a:r>
            <a:r>
              <a:rPr lang="en-US" sz="2400" dirty="0" err="1">
                <a:solidFill>
                  <a:schemeClr val="accent5">
                    <a:lumMod val="50000"/>
                  </a:schemeClr>
                </a:solidFill>
              </a:rPr>
              <a:t>une</a:t>
            </a:r>
            <a:r>
              <a:rPr lang="en-US" sz="2400" dirty="0">
                <a:solidFill>
                  <a:schemeClr val="accent5">
                    <a:lumMod val="50000"/>
                  </a:schemeClr>
                </a:solidFill>
              </a:rPr>
              <a:t> chanteuse </a:t>
            </a:r>
            <a:r>
              <a:rPr lang="en-US" sz="2400" b="1" dirty="0">
                <a:solidFill>
                  <a:schemeClr val="accent5">
                    <a:lumMod val="50000"/>
                  </a:schemeClr>
                </a:solidFill>
              </a:rPr>
              <a:t>célèbre</a:t>
            </a:r>
            <a:r>
              <a:rPr lang="en-US" sz="2400" dirty="0">
                <a:solidFill>
                  <a:schemeClr val="accent5">
                    <a:lumMod val="50000"/>
                  </a:schemeClr>
                </a:solidFill>
              </a:rPr>
              <a:t> sur son bureau! </a:t>
            </a:r>
          </a:p>
          <a:p>
            <a:r>
              <a:rPr lang="en-US" sz="2400" dirty="0">
                <a:solidFill>
                  <a:schemeClr val="accent5">
                    <a:lumMod val="50000"/>
                  </a:schemeClr>
                </a:solidFill>
              </a:rPr>
              <a:t>Mon </a:t>
            </a:r>
            <a:r>
              <a:rPr lang="en-US" sz="2400" dirty="0" err="1">
                <a:solidFill>
                  <a:schemeClr val="accent5">
                    <a:lumMod val="50000"/>
                  </a:schemeClr>
                </a:solidFill>
              </a:rPr>
              <a:t>oncle</a:t>
            </a:r>
            <a:r>
              <a:rPr lang="en-US" sz="2400" dirty="0">
                <a:solidFill>
                  <a:schemeClr val="accent5">
                    <a:lumMod val="50000"/>
                  </a:schemeClr>
                </a:solidFill>
              </a:rPr>
              <a:t> Ammar </a:t>
            </a:r>
            <a:r>
              <a:rPr lang="en-US" sz="2400" dirty="0" err="1">
                <a:solidFill>
                  <a:schemeClr val="accent5">
                    <a:lumMod val="50000"/>
                  </a:schemeClr>
                </a:solidFill>
              </a:rPr>
              <a:t>est</a:t>
            </a:r>
            <a:r>
              <a:rPr lang="en-US" sz="2400" dirty="0">
                <a:solidFill>
                  <a:schemeClr val="accent5">
                    <a:lumMod val="50000"/>
                  </a:schemeClr>
                </a:solidFill>
              </a:rPr>
              <a:t> </a:t>
            </a:r>
            <a:r>
              <a:rPr lang="en-US" sz="2400" b="1" dirty="0" err="1">
                <a:solidFill>
                  <a:schemeClr val="accent5">
                    <a:lumMod val="50000"/>
                  </a:schemeClr>
                </a:solidFill>
              </a:rPr>
              <a:t>directeur</a:t>
            </a:r>
            <a:r>
              <a:rPr lang="en-US" sz="2400" b="1" dirty="0">
                <a:solidFill>
                  <a:schemeClr val="accent5">
                    <a:lumMod val="50000"/>
                  </a:schemeClr>
                </a:solidFill>
              </a:rPr>
              <a:t> </a:t>
            </a:r>
            <a:r>
              <a:rPr lang="en-US" sz="2400" dirty="0" err="1">
                <a:solidFill>
                  <a:schemeClr val="accent5">
                    <a:lumMod val="50000"/>
                  </a:schemeClr>
                </a:solidFill>
              </a:rPr>
              <a:t>d’une</a:t>
            </a:r>
            <a:r>
              <a:rPr lang="en-US" sz="2400" dirty="0">
                <a:solidFill>
                  <a:schemeClr val="accent5">
                    <a:lumMod val="50000"/>
                  </a:schemeClr>
                </a:solidFill>
              </a:rPr>
              <a:t> école. Il </a:t>
            </a:r>
            <a:r>
              <a:rPr lang="en-US" sz="2400" dirty="0" err="1">
                <a:solidFill>
                  <a:schemeClr val="accent5">
                    <a:lumMod val="50000"/>
                  </a:schemeClr>
                </a:solidFill>
              </a:rPr>
              <a:t>est</a:t>
            </a:r>
            <a:r>
              <a:rPr lang="en-US" sz="2400" dirty="0">
                <a:solidFill>
                  <a:schemeClr val="accent5">
                    <a:lumMod val="50000"/>
                  </a:schemeClr>
                </a:solidFill>
              </a:rPr>
              <a:t> prudent. </a:t>
            </a:r>
          </a:p>
          <a:p>
            <a:r>
              <a:rPr lang="en-US" sz="2400" dirty="0">
                <a:solidFill>
                  <a:schemeClr val="accent5">
                    <a:lumMod val="50000"/>
                  </a:schemeClr>
                </a:solidFill>
              </a:rPr>
              <a:t>Ma </a:t>
            </a:r>
            <a:r>
              <a:rPr lang="en-US" sz="2400" dirty="0" err="1">
                <a:solidFill>
                  <a:schemeClr val="accent5">
                    <a:lumMod val="50000"/>
                  </a:schemeClr>
                </a:solidFill>
              </a:rPr>
              <a:t>sœur</a:t>
            </a:r>
            <a:r>
              <a:rPr lang="en-US" sz="2400" dirty="0">
                <a:solidFill>
                  <a:schemeClr val="accent5">
                    <a:lumMod val="50000"/>
                  </a:schemeClr>
                </a:solidFill>
              </a:rPr>
              <a:t> </a:t>
            </a:r>
            <a:r>
              <a:rPr lang="en-US" sz="2400" dirty="0" err="1">
                <a:solidFill>
                  <a:schemeClr val="accent5">
                    <a:lumMod val="50000"/>
                  </a:schemeClr>
                </a:solidFill>
              </a:rPr>
              <a:t>Noura</a:t>
            </a:r>
            <a:r>
              <a:rPr lang="en-US" sz="2400" dirty="0">
                <a:solidFill>
                  <a:schemeClr val="accent5">
                    <a:lumMod val="50000"/>
                  </a:schemeClr>
                </a:solidFill>
              </a:rPr>
              <a:t> </a:t>
            </a:r>
            <a:r>
              <a:rPr lang="en-US" sz="2400" dirty="0" err="1">
                <a:solidFill>
                  <a:schemeClr val="accent5">
                    <a:lumMod val="50000"/>
                  </a:schemeClr>
                </a:solidFill>
              </a:rPr>
              <a:t>veut</a:t>
            </a:r>
            <a:r>
              <a:rPr lang="en-US" sz="2400" dirty="0">
                <a:solidFill>
                  <a:schemeClr val="accent5">
                    <a:lumMod val="50000"/>
                  </a:schemeClr>
                </a:solidFill>
              </a:rPr>
              <a:t> </a:t>
            </a:r>
            <a:r>
              <a:rPr lang="en-US" sz="2400" dirty="0" err="1">
                <a:solidFill>
                  <a:schemeClr val="accent5">
                    <a:lumMod val="50000"/>
                  </a:schemeClr>
                </a:solidFill>
              </a:rPr>
              <a:t>être</a:t>
            </a:r>
            <a:r>
              <a:rPr lang="en-US" sz="2400" dirty="0">
                <a:solidFill>
                  <a:schemeClr val="accent5">
                    <a:lumMod val="50000"/>
                  </a:schemeClr>
                </a:solidFill>
              </a:rPr>
              <a:t> </a:t>
            </a:r>
            <a:r>
              <a:rPr lang="en-US" sz="2400" dirty="0" err="1">
                <a:solidFill>
                  <a:schemeClr val="accent5">
                    <a:lumMod val="50000"/>
                  </a:schemeClr>
                </a:solidFill>
              </a:rPr>
              <a:t>professeure</a:t>
            </a:r>
            <a:r>
              <a:rPr lang="en-US" sz="2400" dirty="0">
                <a:solidFill>
                  <a:schemeClr val="accent5">
                    <a:lumMod val="50000"/>
                  </a:schemeClr>
                </a:solidFill>
              </a:rPr>
              <a:t>! Elle </a:t>
            </a:r>
            <a:r>
              <a:rPr lang="en-US" sz="2400" dirty="0" err="1">
                <a:solidFill>
                  <a:schemeClr val="accent5">
                    <a:lumMod val="50000"/>
                  </a:schemeClr>
                </a:solidFill>
              </a:rPr>
              <a:t>aussi</a:t>
            </a:r>
            <a:r>
              <a:rPr lang="en-US" sz="2400" dirty="0">
                <a:solidFill>
                  <a:schemeClr val="accent5">
                    <a:lumMod val="50000"/>
                  </a:schemeClr>
                </a:solidFill>
              </a:rPr>
              <a:t> </a:t>
            </a:r>
            <a:r>
              <a:rPr lang="en-US" sz="2400" dirty="0" err="1">
                <a:solidFill>
                  <a:schemeClr val="accent5">
                    <a:lumMod val="50000"/>
                  </a:schemeClr>
                </a:solidFill>
              </a:rPr>
              <a:t>veut</a:t>
            </a:r>
            <a:r>
              <a:rPr lang="en-US" sz="2400" dirty="0">
                <a:solidFill>
                  <a:schemeClr val="accent5">
                    <a:lumMod val="50000"/>
                  </a:schemeClr>
                </a:solidFill>
              </a:rPr>
              <a:t> </a:t>
            </a:r>
            <a:r>
              <a:rPr lang="en-US" sz="2400" dirty="0" err="1">
                <a:solidFill>
                  <a:schemeClr val="accent5">
                    <a:lumMod val="50000"/>
                  </a:schemeClr>
                </a:solidFill>
              </a:rPr>
              <a:t>travailler</a:t>
            </a:r>
            <a:r>
              <a:rPr lang="en-US" sz="2400" dirty="0">
                <a:solidFill>
                  <a:schemeClr val="accent5">
                    <a:lumMod val="50000"/>
                  </a:schemeClr>
                </a:solidFill>
              </a:rPr>
              <a:t> dans </a:t>
            </a:r>
            <a:r>
              <a:rPr lang="en-US" sz="2400" dirty="0" err="1">
                <a:solidFill>
                  <a:schemeClr val="accent5">
                    <a:lumMod val="50000"/>
                  </a:schemeClr>
                </a:solidFill>
              </a:rPr>
              <a:t>une</a:t>
            </a:r>
            <a:r>
              <a:rPr lang="en-US" sz="2400" dirty="0">
                <a:solidFill>
                  <a:schemeClr val="accent5">
                    <a:lumMod val="50000"/>
                  </a:schemeClr>
                </a:solidFill>
              </a:rPr>
              <a:t> école. Elle </a:t>
            </a:r>
            <a:r>
              <a:rPr lang="en-US" sz="2400" dirty="0" err="1">
                <a:solidFill>
                  <a:schemeClr val="accent5">
                    <a:lumMod val="50000"/>
                  </a:schemeClr>
                </a:solidFill>
              </a:rPr>
              <a:t>est</a:t>
            </a:r>
            <a:r>
              <a:rPr lang="en-US" sz="2400" dirty="0">
                <a:solidFill>
                  <a:schemeClr val="accent5">
                    <a:lumMod val="50000"/>
                  </a:schemeClr>
                </a:solidFill>
              </a:rPr>
              <a:t> </a:t>
            </a:r>
            <a:r>
              <a:rPr lang="en-US" sz="2400" b="1" dirty="0" err="1">
                <a:solidFill>
                  <a:schemeClr val="accent5">
                    <a:lumMod val="50000"/>
                  </a:schemeClr>
                </a:solidFill>
              </a:rPr>
              <a:t>travailleuse</a:t>
            </a:r>
            <a:r>
              <a:rPr lang="en-US" sz="2400" dirty="0">
                <a:solidFill>
                  <a:schemeClr val="accent5">
                    <a:lumMod val="50000"/>
                  </a:schemeClr>
                </a:solidFill>
              </a:rPr>
              <a:t> et </a:t>
            </a:r>
            <a:r>
              <a:rPr lang="en-US" sz="2400" dirty="0" err="1">
                <a:solidFill>
                  <a:schemeClr val="accent5">
                    <a:lumMod val="50000"/>
                  </a:schemeClr>
                </a:solidFill>
              </a:rPr>
              <a:t>elle</a:t>
            </a:r>
            <a:r>
              <a:rPr lang="en-US" sz="2400" dirty="0">
                <a:solidFill>
                  <a:schemeClr val="accent5">
                    <a:lumMod val="50000"/>
                  </a:schemeClr>
                </a:solidFill>
              </a:rPr>
              <a:t> ne </a:t>
            </a:r>
            <a:r>
              <a:rPr lang="en-US" sz="2400" b="1" dirty="0" err="1">
                <a:solidFill>
                  <a:schemeClr val="accent5">
                    <a:lumMod val="50000"/>
                  </a:schemeClr>
                </a:solidFill>
              </a:rPr>
              <a:t>dort</a:t>
            </a:r>
            <a:r>
              <a:rPr lang="en-US" sz="2400" dirty="0">
                <a:solidFill>
                  <a:schemeClr val="accent5">
                    <a:lumMod val="50000"/>
                  </a:schemeClr>
                </a:solidFill>
              </a:rPr>
              <a:t> pas </a:t>
            </a:r>
            <a:r>
              <a:rPr lang="en-US" sz="2400" dirty="0" err="1">
                <a:solidFill>
                  <a:schemeClr val="accent5">
                    <a:lumMod val="50000"/>
                  </a:schemeClr>
                </a:solidFill>
              </a:rPr>
              <a:t>en</a:t>
            </a:r>
            <a:r>
              <a:rPr lang="en-US" sz="2400" dirty="0">
                <a:solidFill>
                  <a:schemeClr val="accent5">
                    <a:lumMod val="50000"/>
                  </a:schemeClr>
                </a:solidFill>
              </a:rPr>
              <a:t> </a:t>
            </a:r>
            <a:r>
              <a:rPr lang="en-US" sz="2400" dirty="0" err="1">
                <a:solidFill>
                  <a:schemeClr val="accent5">
                    <a:lumMod val="50000"/>
                  </a:schemeClr>
                </a:solidFill>
              </a:rPr>
              <a:t>classe</a:t>
            </a:r>
            <a:r>
              <a:rPr lang="en-US" sz="2400" dirty="0">
                <a:solidFill>
                  <a:schemeClr val="accent5">
                    <a:lumMod val="50000"/>
                  </a:schemeClr>
                </a:solidFill>
              </a:rPr>
              <a:t>!			</a:t>
            </a:r>
            <a:r>
              <a:rPr lang="en-US" sz="2400" b="1" i="1" dirty="0">
                <a:solidFill>
                  <a:schemeClr val="accent5">
                    <a:lumMod val="50000"/>
                  </a:schemeClr>
                </a:solidFill>
              </a:rPr>
              <a:t>Amir</a:t>
            </a:r>
            <a:endParaRPr lang="en-US" sz="2400" b="1" dirty="0">
              <a:solidFill>
                <a:schemeClr val="accent5">
                  <a:lumMod val="50000"/>
                </a:schemeClr>
              </a:solidFill>
            </a:endParaRPr>
          </a:p>
        </p:txBody>
      </p:sp>
      <p:sp>
        <p:nvSpPr>
          <p:cNvPr id="9" name="Rounded Rectangle 46">
            <a:extLst>
              <a:ext uri="{FF2B5EF4-FFF2-40B4-BE49-F238E27FC236}">
                <a16:creationId xmlns:a16="http://schemas.microsoft.com/office/drawing/2014/main" id="{1FFA1663-8840-48C1-BD6B-B5D086177065}"/>
              </a:ext>
            </a:extLst>
          </p:cNvPr>
          <p:cNvSpPr/>
          <p:nvPr/>
        </p:nvSpPr>
        <p:spPr>
          <a:xfrm>
            <a:off x="10150867" y="249869"/>
            <a:ext cx="175905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a:solidFill>
                  <a:prstClr val="white"/>
                </a:solidFill>
                <a:latin typeface="Century Gothic" panose="020B0502020202020204" pitchFamily="34" charset="0"/>
              </a:rPr>
              <a:t>lire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2390" y="-267014"/>
            <a:ext cx="2743332" cy="2743332"/>
          </a:xfrm>
          <a:prstGeom prst="rect">
            <a:avLst/>
          </a:prstGeom>
        </p:spPr>
      </p:pic>
      <p:sp>
        <p:nvSpPr>
          <p:cNvPr id="10" name="TextBox 9">
            <a:extLst>
              <a:ext uri="{FF2B5EF4-FFF2-40B4-BE49-F238E27FC236}">
                <a16:creationId xmlns:a16="http://schemas.microsoft.com/office/drawing/2014/main" id="{6E7E97DA-2F23-F745-B756-301D480DCC3C}"/>
              </a:ext>
            </a:extLst>
          </p:cNvPr>
          <p:cNvSpPr txBox="1"/>
          <p:nvPr/>
        </p:nvSpPr>
        <p:spPr>
          <a:xfrm>
            <a:off x="381598" y="5380646"/>
            <a:ext cx="11198087" cy="830997"/>
          </a:xfrm>
          <a:prstGeom prst="rect">
            <a:avLst/>
          </a:prstGeom>
          <a:noFill/>
        </p:spPr>
        <p:txBody>
          <a:bodyPr wrap="square" rtlCol="0">
            <a:spAutoFit/>
          </a:bodyPr>
          <a:lstStyle/>
          <a:p>
            <a:pPr algn="ctr"/>
            <a:r>
              <a:rPr lang="en-US" sz="2400" spc="300" dirty="0">
                <a:solidFill>
                  <a:schemeClr val="accent5">
                    <a:lumMod val="50000"/>
                  </a:schemeClr>
                </a:solidFill>
              </a:rPr>
              <a:t>c______ – b_____ – v______ – d________ – d___ – p______ – b_____ – tr___________    </a:t>
            </a:r>
            <a:endParaRPr lang="en-US" sz="2400" b="1" spc="300" dirty="0">
              <a:solidFill>
                <a:schemeClr val="accent5">
                  <a:lumMod val="50000"/>
                </a:schemeClr>
              </a:solidFill>
            </a:endParaRPr>
          </a:p>
        </p:txBody>
      </p:sp>
      <p:sp>
        <p:nvSpPr>
          <p:cNvPr id="18" name="TextBox 17">
            <a:extLst>
              <a:ext uri="{FF2B5EF4-FFF2-40B4-BE49-F238E27FC236}">
                <a16:creationId xmlns:a16="http://schemas.microsoft.com/office/drawing/2014/main" id="{6E7E97DA-2F23-F745-B756-301D480DCC3C}"/>
              </a:ext>
            </a:extLst>
          </p:cNvPr>
          <p:cNvSpPr txBox="1"/>
          <p:nvPr/>
        </p:nvSpPr>
        <p:spPr>
          <a:xfrm>
            <a:off x="381600" y="1407600"/>
            <a:ext cx="11198087" cy="461665"/>
          </a:xfrm>
          <a:prstGeom prst="rect">
            <a:avLst/>
          </a:prstGeom>
          <a:noFill/>
        </p:spPr>
        <p:txBody>
          <a:bodyPr wrap="square" rtlCol="0">
            <a:spAutoFit/>
          </a:bodyPr>
          <a:lstStyle/>
          <a:p>
            <a:r>
              <a:rPr lang="en-US" sz="2400" dirty="0">
                <a:solidFill>
                  <a:schemeClr val="accent5">
                    <a:lumMod val="50000"/>
                  </a:schemeClr>
                </a:solidFill>
              </a:rPr>
              <a:t>Amir </a:t>
            </a:r>
            <a:r>
              <a:rPr lang="en-US" sz="2400" dirty="0" err="1">
                <a:solidFill>
                  <a:schemeClr val="accent5">
                    <a:lumMod val="50000"/>
                  </a:schemeClr>
                </a:solidFill>
              </a:rPr>
              <a:t>parle</a:t>
            </a:r>
            <a:r>
              <a:rPr lang="en-US" sz="2400" dirty="0">
                <a:solidFill>
                  <a:schemeClr val="accent5">
                    <a:lumMod val="50000"/>
                  </a:schemeClr>
                </a:solidFill>
              </a:rPr>
              <a:t> de </a:t>
            </a:r>
            <a:r>
              <a:rPr lang="en-US" sz="2400" dirty="0" err="1">
                <a:solidFill>
                  <a:schemeClr val="accent5">
                    <a:lumMod val="50000"/>
                  </a:schemeClr>
                </a:solidFill>
              </a:rPr>
              <a:t>sa</a:t>
            </a:r>
            <a:r>
              <a:rPr lang="en-US" sz="2400" dirty="0">
                <a:solidFill>
                  <a:schemeClr val="accent5">
                    <a:lumMod val="50000"/>
                  </a:schemeClr>
                </a:solidFill>
              </a:rPr>
              <a:t> </a:t>
            </a:r>
            <a:r>
              <a:rPr lang="en-US" sz="2400" dirty="0" err="1">
                <a:solidFill>
                  <a:schemeClr val="accent5">
                    <a:lumMod val="50000"/>
                  </a:schemeClr>
                </a:solidFill>
              </a:rPr>
              <a:t>famille</a:t>
            </a:r>
            <a:r>
              <a:rPr lang="en-US" sz="2400" dirty="0">
                <a:solidFill>
                  <a:schemeClr val="accent5">
                    <a:lumMod val="50000"/>
                  </a:schemeClr>
                </a:solidFill>
              </a:rPr>
              <a:t>. </a:t>
            </a:r>
            <a:r>
              <a:rPr lang="en-US" sz="2400" dirty="0" err="1">
                <a:solidFill>
                  <a:schemeClr val="accent5">
                    <a:lumMod val="50000"/>
                  </a:schemeClr>
                </a:solidFill>
              </a:rPr>
              <a:t>C’est</a:t>
            </a:r>
            <a:r>
              <a:rPr lang="en-US" sz="2400" dirty="0">
                <a:solidFill>
                  <a:schemeClr val="accent5">
                    <a:lumMod val="50000"/>
                  </a:schemeClr>
                </a:solidFill>
              </a:rPr>
              <a:t> </a:t>
            </a:r>
            <a:r>
              <a:rPr lang="en-US" sz="2400" dirty="0" err="1">
                <a:solidFill>
                  <a:schemeClr val="accent5">
                    <a:lumMod val="50000"/>
                  </a:schemeClr>
                </a:solidFill>
              </a:rPr>
              <a:t>quel</a:t>
            </a:r>
            <a:r>
              <a:rPr lang="en-US" sz="2400" dirty="0">
                <a:solidFill>
                  <a:schemeClr val="accent5">
                    <a:lumMod val="50000"/>
                  </a:schemeClr>
                </a:solidFill>
              </a:rPr>
              <a:t> mot?</a:t>
            </a:r>
            <a:endParaRPr lang="en-US" sz="2400" b="1" dirty="0">
              <a:solidFill>
                <a:schemeClr val="accent5">
                  <a:lumMod val="50000"/>
                </a:schemeClr>
              </a:solidFill>
            </a:endParaRPr>
          </a:p>
        </p:txBody>
      </p:sp>
      <p:sp>
        <p:nvSpPr>
          <p:cNvPr id="22" name="TextBox 21">
            <a:extLst>
              <a:ext uri="{FF2B5EF4-FFF2-40B4-BE49-F238E27FC236}">
                <a16:creationId xmlns:a16="http://schemas.microsoft.com/office/drawing/2014/main" id="{14411894-0089-42C1-8443-623FC7D3A3A4}"/>
              </a:ext>
            </a:extLst>
          </p:cNvPr>
          <p:cNvSpPr txBox="1"/>
          <p:nvPr/>
        </p:nvSpPr>
        <p:spPr>
          <a:xfrm>
            <a:off x="4517067" y="2428838"/>
            <a:ext cx="651015" cy="400110"/>
          </a:xfrm>
          <a:prstGeom prst="rect">
            <a:avLst/>
          </a:prstGeom>
          <a:solidFill>
            <a:schemeClr val="bg1"/>
          </a:solidFill>
        </p:spPr>
        <p:txBody>
          <a:bodyPr wrap="square" lIns="0" rIns="0" rtlCol="0">
            <a:spAutoFit/>
          </a:bodyPr>
          <a:lstStyle/>
          <a:p>
            <a:pPr algn="l"/>
            <a:r>
              <a:rPr lang="en-GB" sz="2000" b="1" dirty="0">
                <a:solidFill>
                  <a:schemeClr val="accent5">
                    <a:lumMod val="50000"/>
                  </a:schemeClr>
                </a:solidFill>
              </a:rPr>
              <a:t>1____</a:t>
            </a:r>
          </a:p>
        </p:txBody>
      </p:sp>
      <p:sp>
        <p:nvSpPr>
          <p:cNvPr id="23" name="TextBox 22">
            <a:extLst>
              <a:ext uri="{FF2B5EF4-FFF2-40B4-BE49-F238E27FC236}">
                <a16:creationId xmlns:a16="http://schemas.microsoft.com/office/drawing/2014/main" id="{7C1651FE-EB07-4354-92D7-9EFB47179E7B}"/>
              </a:ext>
            </a:extLst>
          </p:cNvPr>
          <p:cNvSpPr txBox="1"/>
          <p:nvPr/>
        </p:nvSpPr>
        <p:spPr>
          <a:xfrm>
            <a:off x="381319" y="3148976"/>
            <a:ext cx="1157936" cy="400110"/>
          </a:xfrm>
          <a:prstGeom prst="rect">
            <a:avLst/>
          </a:prstGeom>
          <a:solidFill>
            <a:schemeClr val="bg1"/>
          </a:solidFill>
        </p:spPr>
        <p:txBody>
          <a:bodyPr wrap="square" rtlCol="0">
            <a:spAutoFit/>
          </a:bodyPr>
          <a:lstStyle/>
          <a:p>
            <a:pPr algn="l"/>
            <a:r>
              <a:rPr lang="en-GB" sz="2000" b="1" dirty="0">
                <a:solidFill>
                  <a:schemeClr val="accent5">
                    <a:lumMod val="50000"/>
                  </a:schemeClr>
                </a:solidFill>
              </a:rPr>
              <a:t>3______</a:t>
            </a:r>
          </a:p>
        </p:txBody>
      </p:sp>
      <p:sp>
        <p:nvSpPr>
          <p:cNvPr id="24" name="TextBox 23">
            <a:extLst>
              <a:ext uri="{FF2B5EF4-FFF2-40B4-BE49-F238E27FC236}">
                <a16:creationId xmlns:a16="http://schemas.microsoft.com/office/drawing/2014/main" id="{3B92A9D7-7BC4-46F9-9011-6A2F8CAF81CD}"/>
              </a:ext>
            </a:extLst>
          </p:cNvPr>
          <p:cNvSpPr txBox="1"/>
          <p:nvPr/>
        </p:nvSpPr>
        <p:spPr>
          <a:xfrm>
            <a:off x="8108112" y="3545936"/>
            <a:ext cx="864437" cy="400110"/>
          </a:xfrm>
          <a:prstGeom prst="rect">
            <a:avLst/>
          </a:prstGeom>
          <a:solidFill>
            <a:schemeClr val="bg1"/>
          </a:solidFill>
        </p:spPr>
        <p:txBody>
          <a:bodyPr wrap="square" rtlCol="0">
            <a:spAutoFit/>
          </a:bodyPr>
          <a:lstStyle/>
          <a:p>
            <a:pPr algn="l"/>
            <a:r>
              <a:rPr lang="en-GB" sz="2000" b="1" dirty="0">
                <a:solidFill>
                  <a:schemeClr val="accent5">
                    <a:lumMod val="50000"/>
                  </a:schemeClr>
                </a:solidFill>
              </a:rPr>
              <a:t>4____</a:t>
            </a:r>
          </a:p>
        </p:txBody>
      </p:sp>
      <p:sp>
        <p:nvSpPr>
          <p:cNvPr id="25" name="TextBox 24">
            <a:extLst>
              <a:ext uri="{FF2B5EF4-FFF2-40B4-BE49-F238E27FC236}">
                <a16:creationId xmlns:a16="http://schemas.microsoft.com/office/drawing/2014/main" id="{3221DC15-425D-4C8E-9EFE-6473C8B538E7}"/>
              </a:ext>
            </a:extLst>
          </p:cNvPr>
          <p:cNvSpPr txBox="1"/>
          <p:nvPr/>
        </p:nvSpPr>
        <p:spPr>
          <a:xfrm>
            <a:off x="2730625" y="3899292"/>
            <a:ext cx="1263432" cy="400110"/>
          </a:xfrm>
          <a:prstGeom prst="rect">
            <a:avLst/>
          </a:prstGeom>
          <a:solidFill>
            <a:schemeClr val="bg1"/>
          </a:solidFill>
        </p:spPr>
        <p:txBody>
          <a:bodyPr wrap="square" rtlCol="0">
            <a:spAutoFit/>
          </a:bodyPr>
          <a:lstStyle/>
          <a:p>
            <a:pPr algn="l"/>
            <a:r>
              <a:rPr lang="en-GB" sz="2000" b="1">
                <a:solidFill>
                  <a:schemeClr val="accent5">
                    <a:lumMod val="50000"/>
                  </a:schemeClr>
                </a:solidFill>
              </a:rPr>
              <a:t>5_______</a:t>
            </a:r>
            <a:endParaRPr lang="en-GB" sz="2000" b="1" dirty="0">
              <a:solidFill>
                <a:schemeClr val="accent5">
                  <a:lumMod val="50000"/>
                </a:schemeClr>
              </a:solidFill>
            </a:endParaRPr>
          </a:p>
        </p:txBody>
      </p:sp>
      <p:sp>
        <p:nvSpPr>
          <p:cNvPr id="26" name="TextBox 25">
            <a:extLst>
              <a:ext uri="{FF2B5EF4-FFF2-40B4-BE49-F238E27FC236}">
                <a16:creationId xmlns:a16="http://schemas.microsoft.com/office/drawing/2014/main" id="{267B688C-1653-463A-9195-55866CFCA4D2}"/>
              </a:ext>
            </a:extLst>
          </p:cNvPr>
          <p:cNvSpPr txBox="1"/>
          <p:nvPr/>
        </p:nvSpPr>
        <p:spPr>
          <a:xfrm>
            <a:off x="3752250" y="4299402"/>
            <a:ext cx="1415832" cy="400110"/>
          </a:xfrm>
          <a:prstGeom prst="rect">
            <a:avLst/>
          </a:prstGeom>
          <a:solidFill>
            <a:schemeClr val="bg1"/>
          </a:solidFill>
        </p:spPr>
        <p:txBody>
          <a:bodyPr wrap="square" rtlCol="0">
            <a:spAutoFit/>
          </a:bodyPr>
          <a:lstStyle/>
          <a:p>
            <a:pPr algn="l"/>
            <a:r>
              <a:rPr lang="en-GB" sz="2000" b="1">
                <a:solidFill>
                  <a:schemeClr val="accent5">
                    <a:lumMod val="50000"/>
                  </a:schemeClr>
                </a:solidFill>
              </a:rPr>
              <a:t>6________</a:t>
            </a:r>
            <a:endParaRPr lang="en-GB" sz="2000" b="1" dirty="0">
              <a:solidFill>
                <a:schemeClr val="accent5">
                  <a:lumMod val="50000"/>
                </a:schemeClr>
              </a:solidFill>
            </a:endParaRPr>
          </a:p>
        </p:txBody>
      </p:sp>
      <p:sp>
        <p:nvSpPr>
          <p:cNvPr id="27" name="TextBox 26">
            <a:extLst>
              <a:ext uri="{FF2B5EF4-FFF2-40B4-BE49-F238E27FC236}">
                <a16:creationId xmlns:a16="http://schemas.microsoft.com/office/drawing/2014/main" id="{B8FF24BB-3506-4638-AE82-834ECA3B78D0}"/>
              </a:ext>
            </a:extLst>
          </p:cNvPr>
          <p:cNvSpPr txBox="1"/>
          <p:nvPr/>
        </p:nvSpPr>
        <p:spPr>
          <a:xfrm>
            <a:off x="2552344" y="5022878"/>
            <a:ext cx="1725490" cy="400110"/>
          </a:xfrm>
          <a:prstGeom prst="rect">
            <a:avLst/>
          </a:prstGeom>
          <a:solidFill>
            <a:schemeClr val="bg1"/>
          </a:solidFill>
        </p:spPr>
        <p:txBody>
          <a:bodyPr wrap="square" rtlCol="0">
            <a:spAutoFit/>
          </a:bodyPr>
          <a:lstStyle/>
          <a:p>
            <a:pPr algn="l"/>
            <a:r>
              <a:rPr lang="en-GB" sz="2000" b="1" dirty="0">
                <a:solidFill>
                  <a:schemeClr val="accent5">
                    <a:lumMod val="50000"/>
                  </a:schemeClr>
                </a:solidFill>
              </a:rPr>
              <a:t>7___________</a:t>
            </a:r>
          </a:p>
        </p:txBody>
      </p:sp>
      <p:sp>
        <p:nvSpPr>
          <p:cNvPr id="28" name="TextBox 27">
            <a:extLst>
              <a:ext uri="{FF2B5EF4-FFF2-40B4-BE49-F238E27FC236}">
                <a16:creationId xmlns:a16="http://schemas.microsoft.com/office/drawing/2014/main" id="{E01C7E57-335C-409D-9A1F-8A54E8F4F8E1}"/>
              </a:ext>
            </a:extLst>
          </p:cNvPr>
          <p:cNvSpPr txBox="1"/>
          <p:nvPr/>
        </p:nvSpPr>
        <p:spPr>
          <a:xfrm>
            <a:off x="5750892" y="5022878"/>
            <a:ext cx="690215" cy="400110"/>
          </a:xfrm>
          <a:prstGeom prst="rect">
            <a:avLst/>
          </a:prstGeom>
          <a:solidFill>
            <a:schemeClr val="bg1"/>
          </a:solidFill>
        </p:spPr>
        <p:txBody>
          <a:bodyPr wrap="square" rtlCol="0">
            <a:spAutoFit/>
          </a:bodyPr>
          <a:lstStyle/>
          <a:p>
            <a:pPr algn="l"/>
            <a:r>
              <a:rPr lang="en-GB" sz="2000" b="1" dirty="0">
                <a:solidFill>
                  <a:schemeClr val="accent5">
                    <a:lumMod val="50000"/>
                  </a:schemeClr>
                </a:solidFill>
              </a:rPr>
              <a:t>8__</a:t>
            </a:r>
          </a:p>
        </p:txBody>
      </p:sp>
      <p:sp>
        <p:nvSpPr>
          <p:cNvPr id="29" name="TextBox 28">
            <a:extLst>
              <a:ext uri="{FF2B5EF4-FFF2-40B4-BE49-F238E27FC236}">
                <a16:creationId xmlns:a16="http://schemas.microsoft.com/office/drawing/2014/main" id="{F1967BAB-FB13-4657-B54B-3FEA2F60BDC5}"/>
              </a:ext>
            </a:extLst>
          </p:cNvPr>
          <p:cNvSpPr txBox="1"/>
          <p:nvPr/>
        </p:nvSpPr>
        <p:spPr>
          <a:xfrm>
            <a:off x="10398678" y="2776584"/>
            <a:ext cx="1263432" cy="400110"/>
          </a:xfrm>
          <a:prstGeom prst="rect">
            <a:avLst/>
          </a:prstGeom>
          <a:solidFill>
            <a:schemeClr val="bg1"/>
          </a:solidFill>
        </p:spPr>
        <p:txBody>
          <a:bodyPr wrap="square" rtlCol="0">
            <a:spAutoFit/>
          </a:bodyPr>
          <a:lstStyle/>
          <a:p>
            <a:pPr algn="l"/>
            <a:r>
              <a:rPr lang="en-GB" sz="2000" b="1" dirty="0">
                <a:solidFill>
                  <a:schemeClr val="accent5">
                    <a:lumMod val="50000"/>
                  </a:schemeClr>
                </a:solidFill>
              </a:rPr>
              <a:t>2_______</a:t>
            </a:r>
          </a:p>
        </p:txBody>
      </p:sp>
    </p:spTree>
    <p:extLst>
      <p:ext uri="{BB962C8B-B14F-4D97-AF65-F5344CB8AC3E}">
        <p14:creationId xmlns:p14="http://schemas.microsoft.com/office/powerpoint/2010/main" val="225764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839097" cy="707849"/>
          </a:xfrm>
        </p:spPr>
        <p:txBody>
          <a:bodyPr>
            <a:normAutofit fontScale="90000"/>
          </a:bodyPr>
          <a:lstStyle/>
          <a:p>
            <a:br>
              <a:rPr lang="en-GB" sz="3600" b="1" dirty="0">
                <a:solidFill>
                  <a:schemeClr val="bg1"/>
                </a:solidFill>
              </a:rPr>
            </a:br>
            <a:r>
              <a:rPr lang="en-GB" sz="3300" b="1" dirty="0">
                <a:solidFill>
                  <a:schemeClr val="bg1"/>
                </a:solidFill>
              </a:rPr>
              <a:t>La </a:t>
            </a:r>
            <a:r>
              <a:rPr lang="en-GB" sz="3300" b="1" dirty="0" err="1">
                <a:solidFill>
                  <a:schemeClr val="bg1"/>
                </a:solidFill>
              </a:rPr>
              <a:t>féminisation</a:t>
            </a:r>
            <a:r>
              <a:rPr lang="en-GB" sz="3300" b="1" dirty="0">
                <a:solidFill>
                  <a:schemeClr val="bg1"/>
                </a:solidFill>
              </a:rPr>
              <a:t> des </a:t>
            </a:r>
            <a:r>
              <a:rPr lang="en-GB" sz="3300" b="1" dirty="0" err="1">
                <a:solidFill>
                  <a:schemeClr val="bg1"/>
                </a:solidFill>
              </a:rPr>
              <a:t>adjectifs</a:t>
            </a:r>
            <a:br>
              <a:rPr lang="en-GB" sz="3600" b="1" dirty="0">
                <a:solidFill>
                  <a:schemeClr val="bg1"/>
                </a:solidFill>
              </a:rPr>
            </a:b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14F55C5B-6E69-D74E-9BE5-8088EB3228DB}"/>
              </a:ext>
            </a:extLst>
          </p:cNvPr>
          <p:cNvSpPr txBox="1"/>
          <p:nvPr/>
        </p:nvSpPr>
        <p:spPr>
          <a:xfrm>
            <a:off x="379959" y="1294621"/>
            <a:ext cx="11198087" cy="4893647"/>
          </a:xfrm>
          <a:prstGeom prst="rect">
            <a:avLst/>
          </a:prstGeom>
          <a:noFill/>
        </p:spPr>
        <p:txBody>
          <a:bodyPr wrap="square" rtlCol="0">
            <a:spAutoFit/>
          </a:bodyPr>
          <a:lstStyle/>
          <a:p>
            <a:pPr lvl="0"/>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already know various</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ways to make a masculine </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adjective</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feminine:</a:t>
            </a:r>
          </a:p>
          <a:p>
            <a:pPr lvl="0"/>
            <a:r>
              <a:rPr lang="en-US" sz="2400" dirty="0">
                <a:solidFill>
                  <a:srgbClr val="4472C4">
                    <a:lumMod val="50000"/>
                  </a:srgbClr>
                </a:solidFill>
                <a:latin typeface="Century Gothic" panose="020F0302020204030204"/>
              </a:rPr>
              <a:t>					</a:t>
            </a:r>
            <a:endPar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endParaRPr>
          </a:p>
          <a:p>
            <a:pPr lvl="0"/>
            <a:r>
              <a:rPr lang="en-US" sz="2400" baseline="0" dirty="0">
                <a:solidFill>
                  <a:srgbClr val="4472C4">
                    <a:lumMod val="50000"/>
                  </a:srgbClr>
                </a:solidFill>
                <a:latin typeface="Century Gothic" panose="020F0302020204030204"/>
              </a:rPr>
              <a:t>					</a:t>
            </a:r>
            <a:r>
              <a:rPr lang="en-US" sz="2400" b="1" i="1" baseline="0" dirty="0" err="1">
                <a:solidFill>
                  <a:srgbClr val="4472C4">
                    <a:lumMod val="50000"/>
                  </a:srgbClr>
                </a:solidFill>
                <a:latin typeface="Century Gothic" panose="020F0302020204030204"/>
              </a:rPr>
              <a:t>masculin</a:t>
            </a:r>
            <a:r>
              <a:rPr lang="en-US" sz="2400" b="1" i="1" baseline="0" dirty="0">
                <a:solidFill>
                  <a:srgbClr val="4472C4">
                    <a:lumMod val="50000"/>
                  </a:srgbClr>
                </a:solidFill>
                <a:latin typeface="Century Gothic" panose="020F0302020204030204"/>
              </a:rPr>
              <a:t>		</a:t>
            </a:r>
            <a:r>
              <a:rPr lang="en-US" sz="2400" b="1" i="1" baseline="0" dirty="0" err="1">
                <a:solidFill>
                  <a:srgbClr val="4472C4">
                    <a:lumMod val="50000"/>
                  </a:srgbClr>
                </a:solidFill>
                <a:latin typeface="Century Gothic" panose="020F0302020204030204"/>
              </a:rPr>
              <a:t>féminin</a:t>
            </a:r>
            <a:endParaRPr lang="en-US" sz="2400" b="1" i="1" baseline="0" dirty="0">
              <a:solidFill>
                <a:srgbClr val="4472C4">
                  <a:lumMod val="50000"/>
                </a:srgbClr>
              </a:solidFill>
              <a:latin typeface="Century Gothic" panose="020F0302020204030204"/>
            </a:endParaRPr>
          </a:p>
          <a:p>
            <a:pPr marL="457200" lvl="0" indent="-457200">
              <a:buAutoNum type="arabicPeriod"/>
            </a:pP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add </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–e</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grand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grand</a:t>
            </a:r>
            <a:r>
              <a:rPr kumimoji="0" lang="en-US" sz="24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e</a:t>
            </a:r>
            <a:endParaRPr lang="en-US" sz="2400" b="1" dirty="0">
              <a:solidFill>
                <a:srgbClr val="4472C4">
                  <a:lumMod val="50000"/>
                </a:srgbClr>
              </a:solidFill>
              <a:latin typeface="Century Gothic" panose="020F0302020204030204"/>
            </a:endParaRPr>
          </a:p>
          <a:p>
            <a:pPr marL="457200" lvl="0" indent="-457200">
              <a:buAutoNum type="arabicPeriod"/>
            </a:pPr>
            <a:r>
              <a:rPr lang="en-US" sz="2400" dirty="0">
                <a:solidFill>
                  <a:srgbClr val="4472C4">
                    <a:lumMod val="50000"/>
                  </a:srgbClr>
                </a:solidFill>
                <a:latin typeface="Century Gothic" panose="020F0302020204030204"/>
              </a:rPr>
              <a:t>no change:			</a:t>
            </a:r>
            <a:r>
              <a:rPr lang="en-US" sz="2400" dirty="0" err="1">
                <a:solidFill>
                  <a:srgbClr val="4472C4">
                    <a:lumMod val="50000"/>
                  </a:srgbClr>
                </a:solidFill>
              </a:rPr>
              <a:t>calme</a:t>
            </a:r>
            <a:r>
              <a:rPr lang="en-US" sz="2400" dirty="0">
                <a:solidFill>
                  <a:srgbClr val="4472C4">
                    <a:lumMod val="50000"/>
                  </a:srgbClr>
                </a:solidFill>
              </a:rPr>
              <a:t>		</a:t>
            </a:r>
            <a:r>
              <a:rPr lang="en-US" sz="2400" dirty="0" err="1">
                <a:solidFill>
                  <a:srgbClr val="4472C4">
                    <a:lumMod val="50000"/>
                  </a:srgbClr>
                </a:solidFill>
              </a:rPr>
              <a:t>calme</a:t>
            </a:r>
            <a:endParaRPr lang="en-US" sz="2400" dirty="0">
              <a:solidFill>
                <a:srgbClr val="4472C4">
                  <a:lumMod val="50000"/>
                </a:srgbClr>
              </a:solidFill>
            </a:endParaRPr>
          </a:p>
          <a:p>
            <a:r>
              <a:rPr lang="en-US" sz="2400" dirty="0">
                <a:solidFill>
                  <a:srgbClr val="4472C4">
                    <a:lumMod val="50000"/>
                  </a:srgbClr>
                </a:solidFill>
                <a:latin typeface="Century Gothic" panose="020F0302020204030204"/>
              </a:rPr>
              <a:t>irregular forms:			</a:t>
            </a:r>
            <a:r>
              <a:rPr lang="en-US" sz="2400" dirty="0">
                <a:solidFill>
                  <a:srgbClr val="4472C4">
                    <a:lumMod val="50000"/>
                  </a:srgbClr>
                </a:solidFill>
              </a:rPr>
              <a:t>beau			b</a:t>
            </a:r>
            <a:r>
              <a:rPr lang="en-US" sz="2400" b="1" dirty="0">
                <a:solidFill>
                  <a:srgbClr val="4472C4">
                    <a:lumMod val="50000"/>
                  </a:srgbClr>
                </a:solidFill>
              </a:rPr>
              <a:t>elle</a:t>
            </a:r>
          </a:p>
          <a:p>
            <a:r>
              <a:rPr lang="en-US" sz="2400" dirty="0">
                <a:solidFill>
                  <a:srgbClr val="4472C4">
                    <a:lumMod val="50000"/>
                  </a:srgbClr>
                </a:solidFill>
              </a:rPr>
              <a:t>    					</a:t>
            </a:r>
            <a:r>
              <a:rPr lang="en-US" sz="2400" dirty="0" err="1">
                <a:solidFill>
                  <a:srgbClr val="4472C4">
                    <a:lumMod val="50000"/>
                  </a:srgbClr>
                </a:solidFill>
              </a:rPr>
              <a:t>vieux</a:t>
            </a:r>
            <a:r>
              <a:rPr lang="en-US" sz="2400" dirty="0">
                <a:solidFill>
                  <a:srgbClr val="4472C4">
                    <a:lumMod val="50000"/>
                  </a:srgbClr>
                </a:solidFill>
              </a:rPr>
              <a:t>			</a:t>
            </a:r>
            <a:r>
              <a:rPr lang="en-US" sz="2400" dirty="0" err="1">
                <a:solidFill>
                  <a:srgbClr val="4472C4">
                    <a:lumMod val="50000"/>
                  </a:srgbClr>
                </a:solidFill>
              </a:rPr>
              <a:t>vie</a:t>
            </a:r>
            <a:r>
              <a:rPr lang="en-US" sz="2400" b="1" dirty="0" err="1">
                <a:solidFill>
                  <a:srgbClr val="4472C4">
                    <a:lumMod val="50000"/>
                  </a:srgbClr>
                </a:solidFill>
              </a:rPr>
              <a:t>ille</a:t>
            </a:r>
            <a:endParaRPr lang="en-US" sz="2400" b="1" dirty="0">
              <a:solidFill>
                <a:srgbClr val="4472C4">
                  <a:lumMod val="50000"/>
                </a:srgbClr>
              </a:solidFill>
            </a:endParaRPr>
          </a:p>
          <a:p>
            <a:pPr lvl="0"/>
            <a:endParaRPr kumimoji="0" lang="en-US" sz="2400" i="0" u="none" strike="noStrike" kern="1200" cap="none" spc="0" normalizeH="0" noProof="0" dirty="0">
              <a:ln>
                <a:noFill/>
              </a:ln>
              <a:solidFill>
                <a:srgbClr val="4472C4">
                  <a:lumMod val="50000"/>
                </a:srgbClr>
              </a:solidFill>
              <a:effectLst/>
              <a:uLnTx/>
              <a:uFillTx/>
              <a:latin typeface="Century Gothic" panose="020F0302020204030204"/>
              <a:ea typeface="+mn-ea"/>
              <a:cs typeface="+mn-cs"/>
            </a:endParaRPr>
          </a:p>
          <a:p>
            <a:pPr lvl="0"/>
            <a:r>
              <a:rPr kumimoji="0" lang="en-US" sz="24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Here is another rule:</a:t>
            </a:r>
          </a:p>
          <a:p>
            <a:pPr lvl="0"/>
            <a:endParaRPr lang="en-US" sz="2400" dirty="0">
              <a:solidFill>
                <a:srgbClr val="4472C4">
                  <a:lumMod val="50000"/>
                </a:srgbClr>
              </a:solidFill>
              <a:latin typeface="Century Gothic" panose="020F0302020204030204"/>
            </a:endParaRPr>
          </a:p>
          <a:p>
            <a:r>
              <a:rPr kumimoji="0" lang="en-US" sz="24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3. </a:t>
            </a:r>
            <a:r>
              <a:rPr lang="en-US" sz="2400" dirty="0">
                <a:solidFill>
                  <a:srgbClr val="4472C4">
                    <a:lumMod val="50000"/>
                  </a:srgbClr>
                </a:solidFill>
              </a:rPr>
              <a:t>change </a:t>
            </a:r>
            <a:r>
              <a:rPr lang="en-US" sz="2400" b="1" dirty="0">
                <a:solidFill>
                  <a:srgbClr val="4472C4">
                    <a:lumMod val="50000"/>
                  </a:srgbClr>
                </a:solidFill>
              </a:rPr>
              <a:t>–x </a:t>
            </a:r>
            <a:r>
              <a:rPr lang="en-US" sz="2400" dirty="0">
                <a:solidFill>
                  <a:srgbClr val="4472C4">
                    <a:lumMod val="50000"/>
                  </a:srgbClr>
                </a:solidFill>
              </a:rPr>
              <a:t>to </a:t>
            </a:r>
            <a:r>
              <a:rPr lang="en-US" sz="2400" b="1" dirty="0">
                <a:solidFill>
                  <a:srgbClr val="4472C4">
                    <a:lumMod val="50000"/>
                  </a:srgbClr>
                </a:solidFill>
              </a:rPr>
              <a:t>–se</a:t>
            </a:r>
            <a:r>
              <a:rPr lang="en-US" sz="2400" dirty="0">
                <a:solidFill>
                  <a:srgbClr val="4472C4">
                    <a:lumMod val="50000"/>
                  </a:srgbClr>
                </a:solidFill>
              </a:rPr>
              <a:t>		</a:t>
            </a:r>
            <a:r>
              <a:rPr lang="en-US" sz="2400" dirty="0" err="1">
                <a:solidFill>
                  <a:srgbClr val="4472C4">
                    <a:lumMod val="50000"/>
                  </a:srgbClr>
                </a:solidFill>
              </a:rPr>
              <a:t>heureu</a:t>
            </a:r>
            <a:r>
              <a:rPr lang="en-US" sz="2400" b="1" dirty="0" err="1">
                <a:solidFill>
                  <a:srgbClr val="4472C4">
                    <a:lumMod val="50000"/>
                  </a:srgbClr>
                </a:solidFill>
              </a:rPr>
              <a:t>x</a:t>
            </a:r>
            <a:r>
              <a:rPr lang="en-US" sz="2400" dirty="0">
                <a:solidFill>
                  <a:srgbClr val="4472C4">
                    <a:lumMod val="50000"/>
                  </a:srgbClr>
                </a:solidFill>
              </a:rPr>
              <a:t>		</a:t>
            </a:r>
            <a:r>
              <a:rPr lang="en-US" sz="2400" dirty="0" err="1">
                <a:solidFill>
                  <a:srgbClr val="4472C4">
                    <a:lumMod val="50000"/>
                  </a:srgbClr>
                </a:solidFill>
              </a:rPr>
              <a:t>heureu</a:t>
            </a:r>
            <a:r>
              <a:rPr lang="en-US" sz="2400" b="1" dirty="0" err="1">
                <a:solidFill>
                  <a:srgbClr val="4472C4">
                    <a:lumMod val="50000"/>
                  </a:srgbClr>
                </a:solidFill>
              </a:rPr>
              <a:t>se</a:t>
            </a:r>
            <a:endParaRPr lang="en-US" sz="2400" b="1" dirty="0">
              <a:solidFill>
                <a:srgbClr val="4472C4">
                  <a:lumMod val="50000"/>
                </a:srgbClr>
              </a:solidFill>
            </a:endParaRPr>
          </a:p>
          <a:p>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ambitieu</a:t>
            </a:r>
            <a:r>
              <a:rPr kumimoji="0" lang="en-US" sz="24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x</a:t>
            </a:r>
            <a:r>
              <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ambitieu</a:t>
            </a:r>
            <a:r>
              <a:rPr kumimoji="0" lang="en-US" sz="24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se</a:t>
            </a:r>
            <a:endParaRPr kumimoji="0" lang="en-US"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endParaRPr>
          </a:p>
          <a:p>
            <a:r>
              <a:rPr lang="en-US" sz="2400" dirty="0">
                <a:solidFill>
                  <a:srgbClr val="4472C4">
                    <a:lumMod val="50000"/>
                  </a:srgbClr>
                </a:solidFill>
              </a:rPr>
              <a:t>Exception:				</a:t>
            </a:r>
            <a:r>
              <a:rPr lang="en-US" sz="2400" dirty="0" err="1">
                <a:solidFill>
                  <a:srgbClr val="4472C4">
                    <a:lumMod val="50000"/>
                  </a:srgbClr>
                </a:solidFill>
              </a:rPr>
              <a:t>travailleur</a:t>
            </a:r>
            <a:r>
              <a:rPr lang="en-US" sz="2400" dirty="0">
                <a:solidFill>
                  <a:srgbClr val="4472C4">
                    <a:lumMod val="50000"/>
                  </a:srgbClr>
                </a:solidFill>
              </a:rPr>
              <a:t>		</a:t>
            </a:r>
            <a:r>
              <a:rPr lang="en-US" sz="2400" dirty="0" err="1">
                <a:solidFill>
                  <a:srgbClr val="4472C4">
                    <a:lumMod val="50000"/>
                  </a:srgbClr>
                </a:solidFill>
              </a:rPr>
              <a:t>travailleu</a:t>
            </a:r>
            <a:r>
              <a:rPr lang="en-US" sz="2400" b="1" dirty="0" err="1">
                <a:solidFill>
                  <a:srgbClr val="4472C4">
                    <a:lumMod val="50000"/>
                  </a:srgbClr>
                </a:solidFill>
              </a:rPr>
              <a:t>se</a:t>
            </a:r>
            <a:endParaRPr lang="en-US" sz="2400" b="1" dirty="0">
              <a:solidFill>
                <a:srgbClr val="4472C4">
                  <a:lumMod val="50000"/>
                </a:srgbClr>
              </a:solidFill>
            </a:endParaRPr>
          </a:p>
        </p:txBody>
      </p:sp>
      <p:sp>
        <p:nvSpPr>
          <p:cNvPr id="12" name="Rounded Rectangular Callout 11"/>
          <p:cNvSpPr/>
          <p:nvPr/>
        </p:nvSpPr>
        <p:spPr>
          <a:xfrm>
            <a:off x="9666514" y="2285835"/>
            <a:ext cx="2266128" cy="2286329"/>
          </a:xfrm>
          <a:prstGeom prst="wedgeRoundRectCallout">
            <a:avLst>
              <a:gd name="adj1" fmla="val -65203"/>
              <a:gd name="adj2" fmla="val -21786"/>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Rule: if the masculine form already ends in </a:t>
            </a:r>
            <a:r>
              <a:rPr lang="en-GB" sz="2000" b="1" dirty="0"/>
              <a:t>–e</a:t>
            </a:r>
            <a:r>
              <a:rPr lang="en-GB" sz="2000" dirty="0"/>
              <a:t>, it does not change for the feminine!</a:t>
            </a:r>
          </a:p>
        </p:txBody>
      </p:sp>
      <p:sp>
        <p:nvSpPr>
          <p:cNvPr id="10" name="Rounded Rectangular Callout 10">
            <a:extLst>
              <a:ext uri="{FF2B5EF4-FFF2-40B4-BE49-F238E27FC236}">
                <a16:creationId xmlns:a16="http://schemas.microsoft.com/office/drawing/2014/main" id="{999867E3-5E90-446C-9E76-D1520C67F40A}"/>
              </a:ext>
            </a:extLst>
          </p:cNvPr>
          <p:cNvSpPr/>
          <p:nvPr/>
        </p:nvSpPr>
        <p:spPr>
          <a:xfrm>
            <a:off x="259358" y="2462216"/>
            <a:ext cx="2907906" cy="2109948"/>
          </a:xfrm>
          <a:prstGeom prst="wedgeRoundRectCallout">
            <a:avLst>
              <a:gd name="adj1" fmla="val -20003"/>
              <a:gd name="adj2" fmla="val 67461"/>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Attention!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You know one exception to this rule.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prstClr val="white"/>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prstClr val="white"/>
                </a:solidFill>
                <a:effectLst/>
                <a:uLnTx/>
                <a:uFillTx/>
                <a:latin typeface="Century Gothic" panose="020F0302020204030204"/>
                <a:ea typeface="+mn-ea"/>
                <a:cs typeface="+mn-cs"/>
              </a:rPr>
              <a:t>travailleu</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r</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err="1">
                <a:ln>
                  <a:noFill/>
                </a:ln>
                <a:solidFill>
                  <a:prstClr val="white"/>
                </a:solidFill>
                <a:effectLst/>
                <a:uLnTx/>
                <a:uFillTx/>
                <a:latin typeface="Century Gothic" panose="020F0302020204030204"/>
                <a:ea typeface="+mn-ea"/>
                <a:cs typeface="+mn-cs"/>
              </a:rPr>
              <a:t>travailleuse</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 (f.)</a:t>
            </a:r>
          </a:p>
        </p:txBody>
      </p:sp>
    </p:spTree>
    <p:extLst>
      <p:ext uri="{BB962C8B-B14F-4D97-AF65-F5344CB8AC3E}">
        <p14:creationId xmlns:p14="http://schemas.microsoft.com/office/powerpoint/2010/main" val="306599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4E014F59-0881-46A5-89B0-4FF4E92AF427}"/>
              </a:ext>
            </a:extLst>
          </p:cNvPr>
          <p:cNvGraphicFramePr>
            <a:graphicFrameLocks noGrp="1"/>
          </p:cNvGraphicFramePr>
          <p:nvPr>
            <p:extLst>
              <p:ext uri="{D42A27DB-BD31-4B8C-83A1-F6EECF244321}">
                <p14:modId xmlns:p14="http://schemas.microsoft.com/office/powerpoint/2010/main" val="2260462921"/>
              </p:ext>
            </p:extLst>
          </p:nvPr>
        </p:nvGraphicFramePr>
        <p:xfrm>
          <a:off x="1067903" y="1882547"/>
          <a:ext cx="10293138" cy="3595384"/>
        </p:xfrm>
        <a:graphic>
          <a:graphicData uri="http://schemas.openxmlformats.org/drawingml/2006/table">
            <a:tbl>
              <a:tblPr bandRow="1">
                <a:tableStyleId>{5C22544A-7EE6-4342-B048-85BDC9FD1C3A}</a:tableStyleId>
              </a:tblPr>
              <a:tblGrid>
                <a:gridCol w="573138">
                  <a:extLst>
                    <a:ext uri="{9D8B030D-6E8A-4147-A177-3AD203B41FA5}">
                      <a16:colId xmlns:a16="http://schemas.microsoft.com/office/drawing/2014/main" val="512342618"/>
                    </a:ext>
                  </a:extLst>
                </a:gridCol>
                <a:gridCol w="5400000">
                  <a:extLst>
                    <a:ext uri="{9D8B030D-6E8A-4147-A177-3AD203B41FA5}">
                      <a16:colId xmlns:a16="http://schemas.microsoft.com/office/drawing/2014/main" val="302230187"/>
                    </a:ext>
                  </a:extLst>
                </a:gridCol>
                <a:gridCol w="2160000">
                  <a:extLst>
                    <a:ext uri="{9D8B030D-6E8A-4147-A177-3AD203B41FA5}">
                      <a16:colId xmlns:a16="http://schemas.microsoft.com/office/drawing/2014/main" val="2721867551"/>
                    </a:ext>
                  </a:extLst>
                </a:gridCol>
                <a:gridCol w="2160000">
                  <a:extLst>
                    <a:ext uri="{9D8B030D-6E8A-4147-A177-3AD203B41FA5}">
                      <a16:colId xmlns:a16="http://schemas.microsoft.com/office/drawing/2014/main" val="1370165878"/>
                    </a:ext>
                  </a:extLst>
                </a:gridCol>
              </a:tblGrid>
              <a:tr h="449423">
                <a:tc>
                  <a:txBody>
                    <a:bodyPr/>
                    <a:lstStyle/>
                    <a:p>
                      <a:pPr algn="ctr"/>
                      <a:r>
                        <a:rPr lang="fr-FR" sz="2000" dirty="0">
                          <a:solidFill>
                            <a:srgbClr val="115076"/>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000" dirty="0">
                          <a:solidFill>
                            <a:srgbClr val="115076"/>
                          </a:solidFill>
                        </a:rPr>
                        <a:t>L’actrice est heureuse.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000" dirty="0">
                          <a:solidFill>
                            <a:srgbClr val="115076"/>
                          </a:solidFill>
                        </a:rPr>
                        <a:t>acteur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000" dirty="0">
                          <a:solidFill>
                            <a:srgbClr val="115076"/>
                          </a:solidFill>
                        </a:rPr>
                        <a:t>actrice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8287020"/>
                  </a:ext>
                </a:extLst>
              </a:tr>
              <a:tr h="449423">
                <a:tc>
                  <a:txBody>
                    <a:bodyPr/>
                    <a:lstStyle/>
                    <a:p>
                      <a:pPr algn="ctr"/>
                      <a:r>
                        <a:rPr lang="fr-FR" sz="2000" dirty="0">
                          <a:solidFill>
                            <a:srgbClr val="115076"/>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000" dirty="0">
                          <a:solidFill>
                            <a:srgbClr val="115076"/>
                          </a:solidFill>
                        </a:rPr>
                        <a:t>Le professeur est travailleur.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000" dirty="0">
                          <a:solidFill>
                            <a:srgbClr val="115076"/>
                          </a:solidFill>
                        </a:rPr>
                        <a:t>professeur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000" dirty="0">
                          <a:solidFill>
                            <a:srgbClr val="115076"/>
                          </a:solidFill>
                        </a:rPr>
                        <a:t>professeure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06262134"/>
                  </a:ext>
                </a:extLst>
              </a:tr>
              <a:tr h="449423">
                <a:tc>
                  <a:txBody>
                    <a:bodyPr/>
                    <a:lstStyle/>
                    <a:p>
                      <a:pPr algn="ctr"/>
                      <a:r>
                        <a:rPr lang="fr-FR" sz="2000" dirty="0">
                          <a:solidFill>
                            <a:srgbClr val="115076"/>
                          </a:solidFil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000" dirty="0">
                          <a:solidFill>
                            <a:srgbClr val="115076"/>
                          </a:solidFill>
                        </a:rPr>
                        <a:t>Le directeur est ambitieux.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000" dirty="0">
                          <a:solidFill>
                            <a:srgbClr val="115076"/>
                          </a:solidFill>
                        </a:rPr>
                        <a:t>directrice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000" dirty="0">
                          <a:solidFill>
                            <a:srgbClr val="115076"/>
                          </a:solidFill>
                        </a:rPr>
                        <a:t>directeur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89024697"/>
                  </a:ext>
                </a:extLst>
              </a:tr>
              <a:tr h="449423">
                <a:tc>
                  <a:txBody>
                    <a:bodyPr/>
                    <a:lstStyle/>
                    <a:p>
                      <a:pPr algn="ctr"/>
                      <a:r>
                        <a:rPr lang="fr-FR" sz="2000" dirty="0">
                          <a:solidFill>
                            <a:srgbClr val="115076"/>
                          </a:solidFill>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000" dirty="0">
                          <a:solidFill>
                            <a:srgbClr val="115076"/>
                          </a:solidFill>
                        </a:rPr>
                        <a:t>La factrice est assez prudente.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000" dirty="0">
                          <a:solidFill>
                            <a:srgbClr val="115076"/>
                          </a:solidFill>
                        </a:rPr>
                        <a:t>facteur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000" dirty="0">
                          <a:solidFill>
                            <a:srgbClr val="115076"/>
                          </a:solidFill>
                        </a:rPr>
                        <a:t>factrice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88489896"/>
                  </a:ext>
                </a:extLst>
              </a:tr>
              <a:tr h="449423">
                <a:tc>
                  <a:txBody>
                    <a:bodyPr/>
                    <a:lstStyle/>
                    <a:p>
                      <a:pPr algn="ctr"/>
                      <a:r>
                        <a:rPr lang="fr-FR" sz="2000" dirty="0">
                          <a:solidFill>
                            <a:srgbClr val="115076"/>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rPr>
                        <a:t>L’étudiant est intelligent.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000" dirty="0">
                          <a:solidFill>
                            <a:srgbClr val="115076"/>
                          </a:solidFill>
                        </a:rPr>
                        <a:t>étudiant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rPr>
                        <a:t>étudiante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59191002"/>
                  </a:ext>
                </a:extLst>
              </a:tr>
              <a:tr h="449423">
                <a:tc>
                  <a:txBody>
                    <a:bodyPr/>
                    <a:lstStyle/>
                    <a:p>
                      <a:pPr algn="ctr"/>
                      <a:r>
                        <a:rPr lang="fr-FR" sz="2000" dirty="0">
                          <a:solidFill>
                            <a:srgbClr val="115076"/>
                          </a:solidFill>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000" dirty="0">
                          <a:solidFill>
                            <a:srgbClr val="115076"/>
                          </a:solidFill>
                        </a:rPr>
                        <a:t>L’avocat est vieux.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000" dirty="0">
                          <a:solidFill>
                            <a:srgbClr val="115076"/>
                          </a:solidFill>
                        </a:rPr>
                        <a:t>avocate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000" dirty="0">
                          <a:solidFill>
                            <a:srgbClr val="115076"/>
                          </a:solidFill>
                        </a:rPr>
                        <a:t>avocat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40815011"/>
                  </a:ext>
                </a:extLst>
              </a:tr>
              <a:tr h="449423">
                <a:tc>
                  <a:txBody>
                    <a:bodyPr/>
                    <a:lstStyle/>
                    <a:p>
                      <a:pPr algn="ctr"/>
                      <a:r>
                        <a:rPr lang="fr-FR" sz="2000" dirty="0">
                          <a:solidFill>
                            <a:srgbClr val="115076"/>
                          </a:solidFill>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000" dirty="0">
                          <a:solidFill>
                            <a:srgbClr val="115076"/>
                          </a:solidFill>
                        </a:rPr>
                        <a:t>La professeure est ambitieuse.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dirty="0">
                          <a:solidFill>
                            <a:srgbClr val="115076"/>
                          </a:solidFill>
                        </a:rPr>
                        <a:t>professeur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000" dirty="0">
                          <a:solidFill>
                            <a:srgbClr val="115076"/>
                          </a:solidFill>
                        </a:rPr>
                        <a:t>professeure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2817418"/>
                  </a:ext>
                </a:extLst>
              </a:tr>
              <a:tr h="449423">
                <a:tc>
                  <a:txBody>
                    <a:bodyPr/>
                    <a:lstStyle/>
                    <a:p>
                      <a:pPr algn="ctr"/>
                      <a:r>
                        <a:rPr lang="fr-FR" sz="2000" dirty="0">
                          <a:solidFill>
                            <a:srgbClr val="115076"/>
                          </a:solidFill>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000" dirty="0">
                          <a:solidFill>
                            <a:srgbClr val="115076"/>
                          </a:solidFill>
                        </a:rPr>
                        <a:t>Le chanteur est travailleuse.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dirty="0">
                          <a:solidFill>
                            <a:srgbClr val="115076"/>
                          </a:solidFill>
                        </a:rPr>
                        <a:t>chanteuse</a:t>
                      </a:r>
                      <a:endParaRPr lang="fr-FR" sz="200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000" dirty="0">
                          <a:solidFill>
                            <a:srgbClr val="115076"/>
                          </a:solidFill>
                        </a:rPr>
                        <a:t>chanteur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25069833"/>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733535" cy="707849"/>
          </a:xfrm>
        </p:spPr>
        <p:txBody>
          <a:bodyPr>
            <a:normAutofit/>
          </a:bodyPr>
          <a:lstStyle/>
          <a:p>
            <a:r>
              <a:rPr lang="en-GB" sz="3600" b="1" dirty="0" err="1">
                <a:solidFill>
                  <a:schemeClr val="bg1"/>
                </a:solidFill>
              </a:rPr>
              <a:t>C’est</a:t>
            </a:r>
            <a:r>
              <a:rPr lang="en-GB" sz="3600" b="1" dirty="0">
                <a:solidFill>
                  <a:schemeClr val="bg1"/>
                </a:solidFill>
              </a:rPr>
              <a:t> qui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Rectangle 4">
            <a:extLst>
              <a:ext uri="{FF2B5EF4-FFF2-40B4-BE49-F238E27FC236}">
                <a16:creationId xmlns:a16="http://schemas.microsoft.com/office/drawing/2014/main" id="{B705112E-3AD7-40F1-B07F-E17FA5424493}"/>
              </a:ext>
            </a:extLst>
          </p:cNvPr>
          <p:cNvSpPr/>
          <p:nvPr/>
        </p:nvSpPr>
        <p:spPr>
          <a:xfrm>
            <a:off x="2813750" y="1939567"/>
            <a:ext cx="1223320" cy="3336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fr-FR" dirty="0">
                <a:solidFill>
                  <a:srgbClr val="115076"/>
                </a:solidFill>
              </a:rPr>
              <a:t>_________</a:t>
            </a:r>
          </a:p>
        </p:txBody>
      </p:sp>
      <p:sp>
        <p:nvSpPr>
          <p:cNvPr id="9" name="Oval 8">
            <a:extLst>
              <a:ext uri="{FF2B5EF4-FFF2-40B4-BE49-F238E27FC236}">
                <a16:creationId xmlns:a16="http://schemas.microsoft.com/office/drawing/2014/main" id="{59C765DF-F16B-41E1-B051-3BC66ECA1FDD}"/>
              </a:ext>
            </a:extLst>
          </p:cNvPr>
          <p:cNvSpPr/>
          <p:nvPr/>
        </p:nvSpPr>
        <p:spPr>
          <a:xfrm>
            <a:off x="9510595" y="1903493"/>
            <a:ext cx="1544595" cy="399600"/>
          </a:xfrm>
          <a:prstGeom prst="ellipse">
            <a:avLst/>
          </a:prstGeom>
          <a:noFill/>
          <a:ln w="190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7DBE6516-092D-4A32-A21C-D816C7E0C0BD}"/>
              </a:ext>
            </a:extLst>
          </p:cNvPr>
          <p:cNvSpPr/>
          <p:nvPr/>
        </p:nvSpPr>
        <p:spPr>
          <a:xfrm>
            <a:off x="2507998" y="2393921"/>
            <a:ext cx="1787613" cy="3336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fr-FR" dirty="0">
                <a:solidFill>
                  <a:srgbClr val="115076"/>
                </a:solidFill>
              </a:rPr>
              <a:t>_____________</a:t>
            </a:r>
          </a:p>
        </p:txBody>
      </p:sp>
      <p:sp>
        <p:nvSpPr>
          <p:cNvPr id="11" name="Oval 10">
            <a:extLst>
              <a:ext uri="{FF2B5EF4-FFF2-40B4-BE49-F238E27FC236}">
                <a16:creationId xmlns:a16="http://schemas.microsoft.com/office/drawing/2014/main" id="{148FD0CB-6B92-422A-A62F-BB662799F62D}"/>
              </a:ext>
            </a:extLst>
          </p:cNvPr>
          <p:cNvSpPr/>
          <p:nvPr/>
        </p:nvSpPr>
        <p:spPr>
          <a:xfrm>
            <a:off x="7131910" y="2362147"/>
            <a:ext cx="2031621" cy="399600"/>
          </a:xfrm>
          <a:prstGeom prst="ellipse">
            <a:avLst/>
          </a:prstGeom>
          <a:noFill/>
          <a:ln w="190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20ED1E1C-1264-4903-9B64-49FFA5C65EB1}"/>
              </a:ext>
            </a:extLst>
          </p:cNvPr>
          <p:cNvSpPr/>
          <p:nvPr/>
        </p:nvSpPr>
        <p:spPr>
          <a:xfrm>
            <a:off x="2399547" y="2848275"/>
            <a:ext cx="1787613" cy="3336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fr-FR" dirty="0">
                <a:solidFill>
                  <a:srgbClr val="115076"/>
                </a:solidFill>
              </a:rPr>
              <a:t>_____________</a:t>
            </a:r>
          </a:p>
        </p:txBody>
      </p:sp>
      <p:sp>
        <p:nvSpPr>
          <p:cNvPr id="15" name="Oval 14">
            <a:extLst>
              <a:ext uri="{FF2B5EF4-FFF2-40B4-BE49-F238E27FC236}">
                <a16:creationId xmlns:a16="http://schemas.microsoft.com/office/drawing/2014/main" id="{025E3C57-5A9B-48A2-B0E3-7900E00FBD7E}"/>
              </a:ext>
            </a:extLst>
          </p:cNvPr>
          <p:cNvSpPr/>
          <p:nvPr/>
        </p:nvSpPr>
        <p:spPr>
          <a:xfrm>
            <a:off x="9267082" y="2810396"/>
            <a:ext cx="2031621" cy="399600"/>
          </a:xfrm>
          <a:prstGeom prst="ellipse">
            <a:avLst/>
          </a:prstGeom>
          <a:noFill/>
          <a:ln w="190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1793CCCF-1305-46F5-9A31-BFB3675B962C}"/>
              </a:ext>
            </a:extLst>
          </p:cNvPr>
          <p:cNvSpPr/>
          <p:nvPr/>
        </p:nvSpPr>
        <p:spPr>
          <a:xfrm>
            <a:off x="2385693" y="3302629"/>
            <a:ext cx="1402991" cy="3336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fr-FR" dirty="0">
                <a:solidFill>
                  <a:srgbClr val="115076"/>
                </a:solidFill>
              </a:rPr>
              <a:t>__________</a:t>
            </a:r>
          </a:p>
        </p:txBody>
      </p:sp>
      <p:sp>
        <p:nvSpPr>
          <p:cNvPr id="17" name="Oval 16">
            <a:extLst>
              <a:ext uri="{FF2B5EF4-FFF2-40B4-BE49-F238E27FC236}">
                <a16:creationId xmlns:a16="http://schemas.microsoft.com/office/drawing/2014/main" id="{AB537E6A-A40D-4A75-B885-DB0269434103}"/>
              </a:ext>
            </a:extLst>
          </p:cNvPr>
          <p:cNvSpPr/>
          <p:nvPr/>
        </p:nvSpPr>
        <p:spPr>
          <a:xfrm>
            <a:off x="9406290" y="3268901"/>
            <a:ext cx="1753205" cy="399600"/>
          </a:xfrm>
          <a:prstGeom prst="ellipse">
            <a:avLst/>
          </a:prstGeom>
          <a:noFill/>
          <a:ln w="190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19D61BCD-AAAE-4B6E-8D01-0B7D946E5D4C}"/>
              </a:ext>
            </a:extLst>
          </p:cNvPr>
          <p:cNvSpPr/>
          <p:nvPr/>
        </p:nvSpPr>
        <p:spPr>
          <a:xfrm>
            <a:off x="2312293" y="3756982"/>
            <a:ext cx="1787613" cy="3336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fr-FR" dirty="0">
                <a:solidFill>
                  <a:srgbClr val="115076"/>
                </a:solidFill>
              </a:rPr>
              <a:t>_____________</a:t>
            </a:r>
          </a:p>
        </p:txBody>
      </p:sp>
      <p:sp>
        <p:nvSpPr>
          <p:cNvPr id="19" name="Oval 18">
            <a:extLst>
              <a:ext uri="{FF2B5EF4-FFF2-40B4-BE49-F238E27FC236}">
                <a16:creationId xmlns:a16="http://schemas.microsoft.com/office/drawing/2014/main" id="{21EA11E0-7779-4535-981E-CB7DBB74E785}"/>
              </a:ext>
            </a:extLst>
          </p:cNvPr>
          <p:cNvSpPr/>
          <p:nvPr/>
        </p:nvSpPr>
        <p:spPr>
          <a:xfrm>
            <a:off x="7131910" y="3703148"/>
            <a:ext cx="2031621" cy="399600"/>
          </a:xfrm>
          <a:prstGeom prst="ellipse">
            <a:avLst/>
          </a:prstGeom>
          <a:noFill/>
          <a:ln w="190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53748B0C-0EEE-44EF-B334-63A0218E0B83}"/>
              </a:ext>
            </a:extLst>
          </p:cNvPr>
          <p:cNvSpPr/>
          <p:nvPr/>
        </p:nvSpPr>
        <p:spPr>
          <a:xfrm>
            <a:off x="2936982" y="4211336"/>
            <a:ext cx="1379734" cy="3310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fr-FR" dirty="0">
                <a:solidFill>
                  <a:srgbClr val="115076"/>
                </a:solidFill>
              </a:rPr>
              <a:t>_________</a:t>
            </a:r>
          </a:p>
        </p:txBody>
      </p:sp>
      <p:sp>
        <p:nvSpPr>
          <p:cNvPr id="21" name="Oval 20">
            <a:extLst>
              <a:ext uri="{FF2B5EF4-FFF2-40B4-BE49-F238E27FC236}">
                <a16:creationId xmlns:a16="http://schemas.microsoft.com/office/drawing/2014/main" id="{5544C39D-F0C6-47B4-9334-D6455A7F975B}"/>
              </a:ext>
            </a:extLst>
          </p:cNvPr>
          <p:cNvSpPr/>
          <p:nvPr/>
        </p:nvSpPr>
        <p:spPr>
          <a:xfrm>
            <a:off x="9551811" y="4212146"/>
            <a:ext cx="1462163" cy="337323"/>
          </a:xfrm>
          <a:prstGeom prst="ellipse">
            <a:avLst/>
          </a:prstGeom>
          <a:noFill/>
          <a:ln w="190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8F861AFC-34F9-49C3-A34B-6ED841E51608}"/>
              </a:ext>
            </a:extLst>
          </p:cNvPr>
          <p:cNvSpPr/>
          <p:nvPr/>
        </p:nvSpPr>
        <p:spPr>
          <a:xfrm>
            <a:off x="2514425" y="4663075"/>
            <a:ext cx="1787613" cy="3336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fr-FR" dirty="0">
                <a:solidFill>
                  <a:srgbClr val="115076"/>
                </a:solidFill>
              </a:rPr>
              <a:t>_____________</a:t>
            </a:r>
          </a:p>
        </p:txBody>
      </p:sp>
      <p:sp>
        <p:nvSpPr>
          <p:cNvPr id="23" name="Oval 22">
            <a:extLst>
              <a:ext uri="{FF2B5EF4-FFF2-40B4-BE49-F238E27FC236}">
                <a16:creationId xmlns:a16="http://schemas.microsoft.com/office/drawing/2014/main" id="{C0326F70-3252-4FA2-8585-B786FBAB6D81}"/>
              </a:ext>
            </a:extLst>
          </p:cNvPr>
          <p:cNvSpPr/>
          <p:nvPr/>
        </p:nvSpPr>
        <p:spPr>
          <a:xfrm>
            <a:off x="9267082" y="4604731"/>
            <a:ext cx="2031621" cy="399600"/>
          </a:xfrm>
          <a:prstGeom prst="ellipse">
            <a:avLst/>
          </a:prstGeom>
          <a:noFill/>
          <a:ln w="190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630DA7F0-70BF-4B85-8E04-394023C0CF35}"/>
              </a:ext>
            </a:extLst>
          </p:cNvPr>
          <p:cNvSpPr/>
          <p:nvPr/>
        </p:nvSpPr>
        <p:spPr>
          <a:xfrm>
            <a:off x="2514425" y="5138581"/>
            <a:ext cx="1607254" cy="3124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fr-FR" dirty="0">
                <a:solidFill>
                  <a:srgbClr val="115076"/>
                </a:solidFill>
              </a:rPr>
              <a:t>__________</a:t>
            </a:r>
          </a:p>
        </p:txBody>
      </p:sp>
      <p:sp>
        <p:nvSpPr>
          <p:cNvPr id="25" name="Oval 24">
            <a:extLst>
              <a:ext uri="{FF2B5EF4-FFF2-40B4-BE49-F238E27FC236}">
                <a16:creationId xmlns:a16="http://schemas.microsoft.com/office/drawing/2014/main" id="{4E536BC9-457B-473D-B993-679C4DC45492}"/>
              </a:ext>
            </a:extLst>
          </p:cNvPr>
          <p:cNvSpPr/>
          <p:nvPr/>
        </p:nvSpPr>
        <p:spPr>
          <a:xfrm>
            <a:off x="7253913" y="5051460"/>
            <a:ext cx="1787614" cy="399600"/>
          </a:xfrm>
          <a:prstGeom prst="ellipse">
            <a:avLst/>
          </a:prstGeom>
          <a:noFill/>
          <a:ln w="1905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descr="Emoji, Smiley, Emotion, Happy, Face">
            <a:extLst>
              <a:ext uri="{FF2B5EF4-FFF2-40B4-BE49-F238E27FC236}">
                <a16:creationId xmlns:a16="http://schemas.microsoft.com/office/drawing/2014/main" id="{58013B60-A63D-4D18-9FC6-BE2E37133F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0302" y="5138582"/>
            <a:ext cx="1059754" cy="10597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B484B3D-BB84-4C6B-A508-602B3BA51F6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69684" y="601332"/>
            <a:ext cx="1234174" cy="11676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lasses, Smart, Clever, Intelligent">
            <a:extLst>
              <a:ext uri="{FF2B5EF4-FFF2-40B4-BE49-F238E27FC236}">
                <a16:creationId xmlns:a16="http://schemas.microsoft.com/office/drawing/2014/main" id="{AA78864F-3B43-48CB-B9CD-187B57C7228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849" y="5216367"/>
            <a:ext cx="1075248" cy="98011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artoon, Icon, Light Bulb, Symbol">
            <a:extLst>
              <a:ext uri="{FF2B5EF4-FFF2-40B4-BE49-F238E27FC236}">
                <a16:creationId xmlns:a16="http://schemas.microsoft.com/office/drawing/2014/main" id="{221CDF28-EA26-43C5-9D1C-1CA22A0837A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6371" y="4497812"/>
            <a:ext cx="604962" cy="6407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EB6325D-25E7-41C5-A3F8-02E19C89F1B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31177" y="235400"/>
            <a:ext cx="1097758" cy="1259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060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par>
                                <p:cTn id="22" presetID="1"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par>
                                <p:cTn id="36" presetID="1"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0"/>
                                        </p:tgtEl>
                                      </p:cBhvr>
                                    </p:animEffect>
                                    <p:set>
                                      <p:cBhvr>
                                        <p:cTn id="42" dur="1" fill="hold">
                                          <p:stCondLst>
                                            <p:cond delay="499"/>
                                          </p:stCondLst>
                                        </p:cTn>
                                        <p:tgtEl>
                                          <p:spTgt spid="20"/>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22"/>
                                        </p:tgtEl>
                                      </p:cBhvr>
                                    </p:animEffect>
                                    <p:set>
                                      <p:cBhvr>
                                        <p:cTn id="49" dur="1" fill="hold">
                                          <p:stCondLst>
                                            <p:cond delay="499"/>
                                          </p:stCondLst>
                                        </p:cTn>
                                        <p:tgtEl>
                                          <p:spTgt spid="22"/>
                                        </p:tgtEl>
                                        <p:attrNameLst>
                                          <p:attrName>style.visibility</p:attrName>
                                        </p:attrNameLst>
                                      </p:cBhvr>
                                      <p:to>
                                        <p:strVal val="hidden"/>
                                      </p:to>
                                    </p:set>
                                  </p:childTnLst>
                                </p:cTn>
                              </p:par>
                              <p:par>
                                <p:cTn id="50" presetID="1"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24"/>
                                        </p:tgtEl>
                                      </p:cBhvr>
                                    </p:animEffect>
                                    <p:set>
                                      <p:cBhvr>
                                        <p:cTn id="56" dur="1" fill="hold">
                                          <p:stCondLst>
                                            <p:cond delay="499"/>
                                          </p:stCondLst>
                                        </p:cTn>
                                        <p:tgtEl>
                                          <p:spTgt spid="24"/>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extLst>
              <p:ext uri="{D42A27DB-BD31-4B8C-83A1-F6EECF244321}">
                <p14:modId xmlns:p14="http://schemas.microsoft.com/office/powerpoint/2010/main" val="1016032820"/>
              </p:ext>
            </p:extLst>
          </p:nvPr>
        </p:nvGraphicFramePr>
        <p:xfrm>
          <a:off x="6944997" y="650788"/>
          <a:ext cx="4964923" cy="5467737"/>
        </p:xfrm>
        <a:graphic>
          <a:graphicData uri="http://schemas.openxmlformats.org/drawingml/2006/table">
            <a:tbl>
              <a:tblPr firstRow="1" bandRow="1">
                <a:tableStyleId>{21E4AEA4-8DFA-4A89-87EB-49C32662AFE0}</a:tableStyleId>
              </a:tblPr>
              <a:tblGrid>
                <a:gridCol w="835877">
                  <a:extLst>
                    <a:ext uri="{9D8B030D-6E8A-4147-A177-3AD203B41FA5}">
                      <a16:colId xmlns:a16="http://schemas.microsoft.com/office/drawing/2014/main" val="2607353726"/>
                    </a:ext>
                  </a:extLst>
                </a:gridCol>
                <a:gridCol w="2064523">
                  <a:extLst>
                    <a:ext uri="{9D8B030D-6E8A-4147-A177-3AD203B41FA5}">
                      <a16:colId xmlns:a16="http://schemas.microsoft.com/office/drawing/2014/main" val="4128092149"/>
                    </a:ext>
                  </a:extLst>
                </a:gridCol>
                <a:gridCol w="2064523">
                  <a:extLst>
                    <a:ext uri="{9D8B030D-6E8A-4147-A177-3AD203B41FA5}">
                      <a16:colId xmlns:a16="http://schemas.microsoft.com/office/drawing/2014/main" val="2609792770"/>
                    </a:ext>
                  </a:extLst>
                </a:gridCol>
              </a:tblGrid>
              <a:tr h="497067">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txBody>
                  <a:tcPr>
                    <a:solidFill>
                      <a:schemeClr val="bg1"/>
                    </a:solidFill>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000">
                          <a:solidFill>
                            <a:schemeClr val="accent1">
                              <a:lumMod val="50000"/>
                            </a:schemeClr>
                          </a:solidFill>
                        </a:rPr>
                        <a:t>directeur</a:t>
                      </a:r>
                      <a:endParaRPr lang="en-GB" sz="2000" dirty="0">
                        <a:solidFill>
                          <a:schemeClr val="accent1">
                            <a:lumMod val="50000"/>
                          </a:schemeClr>
                        </a:solidFill>
                      </a:endParaRPr>
                    </a:p>
                  </a:txBody>
                  <a:tcPr anchor="ctr"/>
                </a:tc>
                <a:tc>
                  <a:txBody>
                    <a:bodyPr/>
                    <a:lstStyle/>
                    <a:p>
                      <a:pPr algn="ctr"/>
                      <a:r>
                        <a:rPr lang="en-GB" sz="2000">
                          <a:solidFill>
                            <a:schemeClr val="accent1">
                              <a:lumMod val="50000"/>
                            </a:schemeClr>
                          </a:solidFill>
                        </a:rPr>
                        <a:t>directrice</a:t>
                      </a:r>
                      <a:endParaRPr lang="en-GB" sz="2000" dirty="0">
                        <a:solidFill>
                          <a:schemeClr val="accent1">
                            <a:lumMod val="50000"/>
                          </a:schemeClr>
                        </a:solidFill>
                      </a:endParaRP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homme</a:t>
                      </a:r>
                    </a:p>
                  </a:txBody>
                  <a:tcPr anchor="ctr"/>
                </a:tc>
                <a:tc>
                  <a:txBody>
                    <a:bodyPr/>
                    <a:lstStyle/>
                    <a:p>
                      <a:pPr algn="ctr"/>
                      <a:r>
                        <a:rPr lang="en-GB" sz="2000" dirty="0">
                          <a:solidFill>
                            <a:schemeClr val="accent1">
                              <a:lumMod val="50000"/>
                            </a:schemeClr>
                          </a:solidFill>
                        </a:rPr>
                        <a:t>femme</a:t>
                      </a: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Amir</a:t>
                      </a:r>
                    </a:p>
                  </a:txBody>
                  <a:tcPr anchor="ctr"/>
                </a:tc>
                <a:tc>
                  <a:txBody>
                    <a:bodyPr/>
                    <a:lstStyle/>
                    <a:p>
                      <a:pPr algn="ctr"/>
                      <a:r>
                        <a:rPr lang="en-GB" sz="2000" dirty="0" err="1">
                          <a:solidFill>
                            <a:schemeClr val="accent1">
                              <a:lumMod val="50000"/>
                            </a:schemeClr>
                          </a:solidFill>
                        </a:rPr>
                        <a:t>Noura</a:t>
                      </a:r>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professeur</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professeure</a:t>
                      </a:r>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professeur</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professeure</a:t>
                      </a:r>
                      <a:endParaRPr lang="en-GB" sz="2000" dirty="0">
                        <a:solidFill>
                          <a:schemeClr val="accent1">
                            <a:lumMod val="50000"/>
                          </a:schemeClr>
                        </a:solidFill>
                      </a:endParaRP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directeur</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directrice</a:t>
                      </a:r>
                      <a:endParaRPr lang="en-GB" sz="2000" dirty="0">
                        <a:solidFill>
                          <a:schemeClr val="accent1">
                            <a:lumMod val="50000"/>
                          </a:schemeClr>
                        </a:solidFill>
                      </a:endParaRPr>
                    </a:p>
                  </a:txBody>
                  <a:tcPr anchor="ct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tu</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elle</a:t>
                      </a:r>
                      <a:endParaRPr lang="en-GB" sz="2000" dirty="0">
                        <a:solidFill>
                          <a:schemeClr val="accent1">
                            <a:lumMod val="50000"/>
                          </a:schemeClr>
                        </a:solidFill>
                      </a:endParaRPr>
                    </a:p>
                  </a:txBody>
                  <a:tcPr anchor="ct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serveur</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serveuse</a:t>
                      </a:r>
                      <a:endParaRPr lang="en-GB" sz="2000" dirty="0">
                        <a:solidFill>
                          <a:schemeClr val="accent1">
                            <a:lumMod val="50000"/>
                          </a:schemeClr>
                        </a:solidFill>
                      </a:endParaRPr>
                    </a:p>
                  </a:txBody>
                  <a:tcPr anchor="ctr"/>
                </a:tc>
                <a:extLst>
                  <a:ext uri="{0D108BD9-81ED-4DB2-BD59-A6C34878D82A}">
                    <a16:rowId xmlns:a16="http://schemas.microsoft.com/office/drawing/2014/main" val="1736239533"/>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un </a:t>
                      </a:r>
                      <a:r>
                        <a:rPr lang="en-GB" sz="2000" dirty="0" err="1">
                          <a:solidFill>
                            <a:schemeClr val="accent1">
                              <a:lumMod val="50000"/>
                            </a:schemeClr>
                          </a:solidFill>
                        </a:rPr>
                        <a:t>médecin</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une</a:t>
                      </a:r>
                      <a:r>
                        <a:rPr lang="en-GB" sz="2000" dirty="0">
                          <a:solidFill>
                            <a:schemeClr val="accent1">
                              <a:lumMod val="50000"/>
                            </a:schemeClr>
                          </a:solidFill>
                        </a:rPr>
                        <a:t> </a:t>
                      </a:r>
                      <a:r>
                        <a:rPr lang="en-GB" sz="2000" dirty="0" err="1">
                          <a:solidFill>
                            <a:schemeClr val="accent1">
                              <a:lumMod val="50000"/>
                            </a:schemeClr>
                          </a:solidFill>
                        </a:rPr>
                        <a:t>médecin</a:t>
                      </a:r>
                      <a:endParaRPr lang="en-GB" sz="2000" dirty="0">
                        <a:solidFill>
                          <a:schemeClr val="accent1">
                            <a:lumMod val="50000"/>
                          </a:schemeClr>
                        </a:solidFill>
                      </a:endParaRPr>
                    </a:p>
                  </a:txBody>
                  <a:tcPr anchor="ctr"/>
                </a:tc>
                <a:extLst>
                  <a:ext uri="{0D108BD9-81ED-4DB2-BD59-A6C34878D82A}">
                    <a16:rowId xmlns:a16="http://schemas.microsoft.com/office/drawing/2014/main" val="1518197759"/>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avocat</a:t>
                      </a:r>
                    </a:p>
                  </a:txBody>
                  <a:tcPr anchor="ctr"/>
                </a:tc>
                <a:tc>
                  <a:txBody>
                    <a:bodyPr/>
                    <a:lstStyle/>
                    <a:p>
                      <a:pPr algn="ctr"/>
                      <a:r>
                        <a:rPr lang="en-GB" sz="2000" dirty="0" err="1">
                          <a:solidFill>
                            <a:schemeClr val="accent1">
                              <a:lumMod val="50000"/>
                            </a:schemeClr>
                          </a:solidFill>
                        </a:rPr>
                        <a:t>avocate</a:t>
                      </a:r>
                      <a:endParaRPr lang="en-GB" sz="2000" dirty="0">
                        <a:solidFill>
                          <a:schemeClr val="accent1">
                            <a:lumMod val="50000"/>
                          </a:schemeClr>
                        </a:solidFill>
                      </a:endParaRPr>
                    </a:p>
                  </a:txBody>
                  <a:tcPr anchor="ctr"/>
                </a:tc>
                <a:extLst>
                  <a:ext uri="{0D108BD9-81ED-4DB2-BD59-A6C34878D82A}">
                    <a16:rowId xmlns:a16="http://schemas.microsoft.com/office/drawing/2014/main" val="2251097191"/>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De qui </a:t>
            </a:r>
            <a:r>
              <a:rPr lang="en-GB" sz="3600" b="1" dirty="0" err="1">
                <a:solidFill>
                  <a:schemeClr val="bg1"/>
                </a:solidFill>
              </a:rPr>
              <a:t>parlent-ils</a:t>
            </a:r>
            <a:r>
              <a:rPr lang="en-GB" sz="3600" b="1" dirty="0">
                <a:solidFill>
                  <a:schemeClr val="bg1"/>
                </a:solidFill>
              </a:rPr>
              <a:t> ?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Action Button: Custom 16">
            <a:hlinkClick r:id="" action="ppaction://noaction" highlightClick="1">
              <a:snd r:embed="rId4" name="l'ecole a beep.wav"/>
            </a:hlinkClick>
            <a:extLst>
              <a:ext uri="{FF2B5EF4-FFF2-40B4-BE49-F238E27FC236}">
                <a16:creationId xmlns:a16="http://schemas.microsoft.com/office/drawing/2014/main" id="{00B3E4C1-DFF4-46C3-8013-784275E7AA6B}"/>
              </a:ext>
            </a:extLst>
          </p:cNvPr>
          <p:cNvSpPr/>
          <p:nvPr/>
        </p:nvSpPr>
        <p:spPr>
          <a:xfrm>
            <a:off x="7165446" y="120288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6" name="Action Button: Custom 16">
            <a:hlinkClick r:id="" action="ppaction://noaction" highlightClick="1">
              <a:snd r:embed="rId5" name="36. 2. intéressante.wav"/>
            </a:hlinkClick>
            <a:extLst>
              <a:ext uri="{FF2B5EF4-FFF2-40B4-BE49-F238E27FC236}">
                <a16:creationId xmlns:a16="http://schemas.microsoft.com/office/drawing/2014/main" id="{5B92A95F-523A-4E36-B65E-94DAE9FBB368}"/>
              </a:ext>
            </a:extLst>
          </p:cNvPr>
          <p:cNvSpPr/>
          <p:nvPr/>
        </p:nvSpPr>
        <p:spPr>
          <a:xfrm>
            <a:off x="7165446" y="167552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7" name="Action Button: Custom 16">
            <a:hlinkClick r:id="" action="ppaction://noaction" highlightClick="1">
              <a:snd r:embed="rId6" name="beep est content.wav"/>
            </a:hlinkClick>
            <a:extLst>
              <a:ext uri="{FF2B5EF4-FFF2-40B4-BE49-F238E27FC236}">
                <a16:creationId xmlns:a16="http://schemas.microsoft.com/office/drawing/2014/main" id="{D4B491BE-DEE1-4BAB-B62E-08BEC8F84C2F}"/>
              </a:ext>
            </a:extLst>
          </p:cNvPr>
          <p:cNvSpPr/>
          <p:nvPr/>
        </p:nvSpPr>
        <p:spPr>
          <a:xfrm>
            <a:off x="7163368" y="218621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8" name="Action Button: Custom 16">
            <a:hlinkClick r:id="" action="ppaction://noaction" highlightClick="1">
              <a:snd r:embed="rId7" name="36. 4. travailleur.wav"/>
            </a:hlinkClick>
            <a:extLst>
              <a:ext uri="{FF2B5EF4-FFF2-40B4-BE49-F238E27FC236}">
                <a16:creationId xmlns:a16="http://schemas.microsoft.com/office/drawing/2014/main" id="{7C5D1C98-B338-48C7-A0D6-9CC93C596CA9}"/>
              </a:ext>
            </a:extLst>
          </p:cNvPr>
          <p:cNvSpPr/>
          <p:nvPr/>
        </p:nvSpPr>
        <p:spPr>
          <a:xfrm>
            <a:off x="7163368" y="266837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3" name="Action Button: Custom 16">
            <a:hlinkClick r:id="" action="ppaction://noaction" highlightClick="1">
              <a:snd r:embed="rId8" name="ouais.wav"/>
            </a:hlinkClick>
            <a:extLst>
              <a:ext uri="{FF2B5EF4-FFF2-40B4-BE49-F238E27FC236}">
                <a16:creationId xmlns:a16="http://schemas.microsoft.com/office/drawing/2014/main" id="{735F5EA0-D015-4C01-9444-94092DE5E112}"/>
              </a:ext>
            </a:extLst>
          </p:cNvPr>
          <p:cNvSpPr/>
          <p:nvPr/>
        </p:nvSpPr>
        <p:spPr>
          <a:xfrm>
            <a:off x="7163368" y="318591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0" name="Action Button: Custom 16">
            <a:hlinkClick r:id="" action="ppaction://noaction" highlightClick="1">
              <a:snd r:embed="rId9" name="mais.wav"/>
            </a:hlinkClick>
            <a:extLst>
              <a:ext uri="{FF2B5EF4-FFF2-40B4-BE49-F238E27FC236}">
                <a16:creationId xmlns:a16="http://schemas.microsoft.com/office/drawing/2014/main" id="{C85FFF45-DBEA-4B31-808F-B9B100F63A1A}"/>
              </a:ext>
            </a:extLst>
          </p:cNvPr>
          <p:cNvSpPr/>
          <p:nvPr/>
        </p:nvSpPr>
        <p:spPr>
          <a:xfrm>
            <a:off x="7168162" y="367184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1" name="Action Button: Custom 16">
            <a:hlinkClick r:id="" action="ppaction://noaction" highlightClick="1">
              <a:snd r:embed="rId10" name="36. 7. heureux.wav"/>
            </a:hlinkClick>
            <a:extLst>
              <a:ext uri="{FF2B5EF4-FFF2-40B4-BE49-F238E27FC236}">
                <a16:creationId xmlns:a16="http://schemas.microsoft.com/office/drawing/2014/main" id="{C30A216B-AEBB-4E5C-9D72-F3186157431E}"/>
              </a:ext>
            </a:extLst>
          </p:cNvPr>
          <p:cNvSpPr/>
          <p:nvPr/>
        </p:nvSpPr>
        <p:spPr>
          <a:xfrm>
            <a:off x="7173562" y="417821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2" name="Action Button: Custom 16">
            <a:hlinkClick r:id="" action="ppaction://noaction" highlightClick="1">
              <a:snd r:embed="rId11" name="8.1.1.4 slide 38 8 question.wav"/>
            </a:hlinkClick>
            <a:extLst>
              <a:ext uri="{FF2B5EF4-FFF2-40B4-BE49-F238E27FC236}">
                <a16:creationId xmlns:a16="http://schemas.microsoft.com/office/drawing/2014/main" id="{B283615F-33BB-4FCE-934D-0B85B4100205}"/>
              </a:ext>
            </a:extLst>
          </p:cNvPr>
          <p:cNvSpPr/>
          <p:nvPr/>
        </p:nvSpPr>
        <p:spPr>
          <a:xfrm>
            <a:off x="7163368" y="466534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4" name="Action Button: Custom 16">
            <a:hlinkClick r:id="" action="ppaction://noaction" highlightClick="1">
              <a:snd r:embed="rId12" name="36. 9. travailleuse.wav"/>
            </a:hlinkClick>
            <a:extLst>
              <a:ext uri="{FF2B5EF4-FFF2-40B4-BE49-F238E27FC236}">
                <a16:creationId xmlns:a16="http://schemas.microsoft.com/office/drawing/2014/main" id="{30B65251-30E0-4032-A864-0A2D0D9A8AB3}"/>
              </a:ext>
            </a:extLst>
          </p:cNvPr>
          <p:cNvSpPr/>
          <p:nvPr/>
        </p:nvSpPr>
        <p:spPr>
          <a:xfrm>
            <a:off x="7163368" y="516085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35" name="Action Button: Custom 16">
            <a:hlinkClick r:id="" action="ppaction://noaction" highlightClick="1">
              <a:snd r:embed="rId13" name="non beep.wav"/>
            </a:hlinkClick>
            <a:extLst>
              <a:ext uri="{FF2B5EF4-FFF2-40B4-BE49-F238E27FC236}">
                <a16:creationId xmlns:a16="http://schemas.microsoft.com/office/drawing/2014/main" id="{363446EF-A7D8-48A1-8278-4C3C3A490689}"/>
              </a:ext>
            </a:extLst>
          </p:cNvPr>
          <p:cNvSpPr/>
          <p:nvPr/>
        </p:nvSpPr>
        <p:spPr>
          <a:xfrm>
            <a:off x="7153174" y="564799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2" name="TextBox 1"/>
          <p:cNvSpPr txBox="1"/>
          <p:nvPr/>
        </p:nvSpPr>
        <p:spPr>
          <a:xfrm>
            <a:off x="7209729" y="616457"/>
            <a:ext cx="1696145" cy="461665"/>
          </a:xfrm>
          <a:prstGeom prst="rect">
            <a:avLst/>
          </a:prstGeom>
          <a:noFill/>
        </p:spPr>
        <p:txBody>
          <a:bodyPr wrap="square" rtlCol="0">
            <a:spAutoFit/>
          </a:bodyPr>
          <a:lstStyle/>
          <a:p>
            <a:pPr algn="l"/>
            <a:r>
              <a:rPr lang="en-GB" sz="2400" b="1">
                <a:solidFill>
                  <a:srgbClr val="EE6000"/>
                </a:solidFill>
              </a:rPr>
              <a:t>Réponses:</a:t>
            </a:r>
            <a:endParaRPr lang="en-GB" sz="2400" b="1" dirty="0">
              <a:solidFill>
                <a:srgbClr val="EE6000"/>
              </a:solidFill>
            </a:endParaRPr>
          </a:p>
        </p:txBody>
      </p:sp>
      <p:sp>
        <p:nvSpPr>
          <p:cNvPr id="3" name="Oval 2">
            <a:extLst>
              <a:ext uri="{FF2B5EF4-FFF2-40B4-BE49-F238E27FC236}">
                <a16:creationId xmlns:a16="http://schemas.microsoft.com/office/drawing/2014/main" id="{E7479E81-1754-4270-A40D-625C9C6B3085}"/>
              </a:ext>
            </a:extLst>
          </p:cNvPr>
          <p:cNvSpPr/>
          <p:nvPr/>
        </p:nvSpPr>
        <p:spPr>
          <a:xfrm>
            <a:off x="9863825" y="1202887"/>
            <a:ext cx="2044025"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52659BBB-7D38-4AE7-BDF9-D88A459C3C28}"/>
              </a:ext>
            </a:extLst>
          </p:cNvPr>
          <p:cNvSpPr/>
          <p:nvPr/>
        </p:nvSpPr>
        <p:spPr>
          <a:xfrm>
            <a:off x="9863824" y="1685996"/>
            <a:ext cx="2044025"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F6DEFE40-0A81-4CA5-BEF7-35949876E8DC}"/>
              </a:ext>
            </a:extLst>
          </p:cNvPr>
          <p:cNvSpPr/>
          <p:nvPr/>
        </p:nvSpPr>
        <p:spPr>
          <a:xfrm>
            <a:off x="7819798" y="2192901"/>
            <a:ext cx="2044025"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4630BE2E-ECFF-4161-9BD7-0AB89850303A}"/>
              </a:ext>
            </a:extLst>
          </p:cNvPr>
          <p:cNvSpPr/>
          <p:nvPr/>
        </p:nvSpPr>
        <p:spPr>
          <a:xfrm>
            <a:off x="7819797" y="2705624"/>
            <a:ext cx="2044025"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0A612A1A-320B-4EE8-BD76-42638193E0E4}"/>
              </a:ext>
            </a:extLst>
          </p:cNvPr>
          <p:cNvSpPr/>
          <p:nvPr/>
        </p:nvSpPr>
        <p:spPr>
          <a:xfrm>
            <a:off x="9863824" y="3192495"/>
            <a:ext cx="2044025"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720B5405-E89C-4C24-B58B-451FF7473F7E}"/>
              </a:ext>
            </a:extLst>
          </p:cNvPr>
          <p:cNvSpPr/>
          <p:nvPr/>
        </p:nvSpPr>
        <p:spPr>
          <a:xfrm>
            <a:off x="7787327" y="3699647"/>
            <a:ext cx="2044025"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2E8D5FDC-6641-4CFF-BB9B-8FC1F932B0DB}"/>
              </a:ext>
            </a:extLst>
          </p:cNvPr>
          <p:cNvSpPr/>
          <p:nvPr/>
        </p:nvSpPr>
        <p:spPr>
          <a:xfrm>
            <a:off x="7798127" y="4173436"/>
            <a:ext cx="2044025"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9A7C1F7F-5EA9-4ADE-9F79-D9624CAA23D6}"/>
              </a:ext>
            </a:extLst>
          </p:cNvPr>
          <p:cNvSpPr/>
          <p:nvPr/>
        </p:nvSpPr>
        <p:spPr>
          <a:xfrm>
            <a:off x="7819796" y="4689947"/>
            <a:ext cx="2044025"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FF93DC1B-36B9-4560-BB33-B9B3D061F257}"/>
              </a:ext>
            </a:extLst>
          </p:cNvPr>
          <p:cNvSpPr/>
          <p:nvPr/>
        </p:nvSpPr>
        <p:spPr>
          <a:xfrm>
            <a:off x="9831352" y="5163555"/>
            <a:ext cx="2044025"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A51C9FB0-7260-4ABA-B8BE-3709987E2A52}"/>
              </a:ext>
            </a:extLst>
          </p:cNvPr>
          <p:cNvSpPr/>
          <p:nvPr/>
        </p:nvSpPr>
        <p:spPr>
          <a:xfrm>
            <a:off x="7798127" y="5682226"/>
            <a:ext cx="2044025"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D6A6FD2-ED19-4C15-8D02-17C47DB10C45}"/>
              </a:ext>
            </a:extLst>
          </p:cNvPr>
          <p:cNvSpPr txBox="1"/>
          <p:nvPr/>
        </p:nvSpPr>
        <p:spPr>
          <a:xfrm>
            <a:off x="244436" y="1438982"/>
            <a:ext cx="6212809" cy="1569660"/>
          </a:xfrm>
          <a:prstGeom prst="rect">
            <a:avLst/>
          </a:prstGeom>
          <a:noFill/>
        </p:spPr>
        <p:txBody>
          <a:bodyPr wrap="square" rtlCol="0">
            <a:spAutoFit/>
          </a:bodyPr>
          <a:lstStyle/>
          <a:p>
            <a:pPr lvl="0">
              <a:defRPr/>
            </a:pPr>
            <a:r>
              <a:rPr lang="en-US" sz="2400" dirty="0">
                <a:solidFill>
                  <a:srgbClr val="4472C4">
                    <a:lumMod val="50000"/>
                  </a:srgbClr>
                </a:solidFill>
              </a:rPr>
              <a:t>Le </a:t>
            </a:r>
            <a:r>
              <a:rPr lang="en-US" sz="2400" dirty="0" err="1">
                <a:solidFill>
                  <a:srgbClr val="4472C4">
                    <a:lumMod val="50000"/>
                  </a:srgbClr>
                </a:solidFill>
              </a:rPr>
              <a:t>père</a:t>
            </a:r>
            <a:r>
              <a:rPr lang="en-US" sz="2400" dirty="0">
                <a:solidFill>
                  <a:srgbClr val="4472C4">
                    <a:lumMod val="50000"/>
                  </a:srgbClr>
                </a:solidFill>
              </a:rPr>
              <a:t> de </a:t>
            </a:r>
            <a:r>
              <a:rPr lang="en-US" sz="2400" dirty="0" err="1">
                <a:solidFill>
                  <a:srgbClr val="4472C4">
                    <a:lumMod val="50000"/>
                  </a:srgbClr>
                </a:solidFill>
              </a:rPr>
              <a:t>Léa</a:t>
            </a:r>
            <a:r>
              <a:rPr lang="en-US" sz="2400" dirty="0">
                <a:solidFill>
                  <a:srgbClr val="4472C4">
                    <a:lumMod val="50000"/>
                  </a:srgbClr>
                </a:solidFill>
              </a:rPr>
              <a:t> et la </a:t>
            </a:r>
            <a:r>
              <a:rPr lang="en-US" sz="2400" dirty="0" err="1">
                <a:solidFill>
                  <a:srgbClr val="4472C4">
                    <a:lumMod val="50000"/>
                  </a:srgbClr>
                </a:solidFill>
              </a:rPr>
              <a:t>mère</a:t>
            </a:r>
            <a:r>
              <a:rPr lang="en-US" sz="2400" dirty="0">
                <a:solidFill>
                  <a:srgbClr val="4472C4">
                    <a:lumMod val="50000"/>
                  </a:srgbClr>
                </a:solidFill>
              </a:rPr>
              <a:t> </a:t>
            </a:r>
            <a:r>
              <a:rPr lang="en-US" sz="2400" dirty="0" err="1">
                <a:solidFill>
                  <a:srgbClr val="4472C4">
                    <a:lumMod val="50000"/>
                  </a:srgbClr>
                </a:solidFill>
              </a:rPr>
              <a:t>d’Amir</a:t>
            </a:r>
            <a:r>
              <a:rPr lang="en-US" sz="2400" dirty="0">
                <a:solidFill>
                  <a:srgbClr val="4472C4">
                    <a:lumMod val="50000"/>
                  </a:srgbClr>
                </a:solidFill>
              </a:rPr>
              <a:t> </a:t>
            </a:r>
            <a:r>
              <a:rPr lang="en-US" sz="2400" dirty="0" err="1">
                <a:solidFill>
                  <a:srgbClr val="4472C4">
                    <a:lumMod val="50000"/>
                  </a:srgbClr>
                </a:solidFill>
              </a:rPr>
              <a:t>parlent</a:t>
            </a:r>
            <a:r>
              <a:rPr lang="en-US" sz="2400" dirty="0">
                <a:solidFill>
                  <a:srgbClr val="4472C4">
                    <a:lumMod val="50000"/>
                  </a:srgbClr>
                </a:solidFill>
              </a:rPr>
              <a:t> au </a:t>
            </a:r>
            <a:r>
              <a:rPr lang="en-US" sz="2400" dirty="0" err="1">
                <a:solidFill>
                  <a:srgbClr val="4472C4">
                    <a:lumMod val="50000"/>
                  </a:srgbClr>
                </a:solidFill>
              </a:rPr>
              <a:t>téléphone</a:t>
            </a:r>
            <a:r>
              <a:rPr lang="en-US" sz="2400" dirty="0">
                <a:solidFill>
                  <a:srgbClr val="4472C4">
                    <a:lumMod val="50000"/>
                  </a:srgbClr>
                </a:solidFill>
              </a:rPr>
              <a:t>.</a:t>
            </a:r>
          </a:p>
          <a:p>
            <a:pPr lvl="0">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lvl="0">
              <a:defRPr/>
            </a:pPr>
            <a:r>
              <a:rPr lang="en-US" sz="2400" dirty="0">
                <a:solidFill>
                  <a:srgbClr val="4472C4">
                    <a:lumMod val="50000"/>
                  </a:srgbClr>
                </a:solidFill>
                <a:latin typeface="Century Gothic" panose="020F0302020204030204"/>
              </a:rPr>
              <a:t>De qui </a:t>
            </a:r>
            <a:r>
              <a:rPr lang="en-US" sz="2400" dirty="0" err="1">
                <a:solidFill>
                  <a:srgbClr val="4472C4">
                    <a:lumMod val="50000"/>
                  </a:srgbClr>
                </a:solidFill>
                <a:latin typeface="Century Gothic" panose="020F0302020204030204"/>
              </a:rPr>
              <a:t>parlent-ils</a:t>
            </a:r>
            <a:r>
              <a:rPr lang="en-US" sz="2400" dirty="0">
                <a:solidFill>
                  <a:srgbClr val="4472C4">
                    <a:lumMod val="50000"/>
                  </a:srgbClr>
                </a:solidFill>
                <a:latin typeface="Century Gothic" panose="020F0302020204030204"/>
              </a:rPr>
              <a:t> </a:t>
            </a:r>
            <a:r>
              <a:rPr lang="en-US" sz="2400" dirty="0">
                <a:solidFill>
                  <a:srgbClr val="4472C4">
                    <a:lumMod val="50000"/>
                  </a:srgbClr>
                </a:solidFill>
              </a:rPr>
              <a:t>? </a:t>
            </a:r>
            <a:r>
              <a:rPr lang="en-US" sz="2400" dirty="0" err="1">
                <a:solidFill>
                  <a:srgbClr val="4472C4">
                    <a:lumMod val="50000"/>
                  </a:srgbClr>
                </a:solidFill>
              </a:rPr>
              <a:t>Écoute</a:t>
            </a:r>
            <a:r>
              <a:rPr lang="en-US" sz="2400" dirty="0">
                <a:solidFill>
                  <a:srgbClr val="4472C4">
                    <a:lumMod val="50000"/>
                  </a:srgbClr>
                </a:solidFill>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1" name="Picture 10" descr="A picture containing shirt&#10;&#10;Description automatically generated">
            <a:extLst>
              <a:ext uri="{FF2B5EF4-FFF2-40B4-BE49-F238E27FC236}">
                <a16:creationId xmlns:a16="http://schemas.microsoft.com/office/drawing/2014/main" id="{738D0BEF-AB87-4FF9-A75E-79AF7C5B89C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1931" y="3226733"/>
            <a:ext cx="1800497" cy="1800497"/>
          </a:xfrm>
          <a:prstGeom prst="rect">
            <a:avLst/>
          </a:prstGeom>
        </p:spPr>
      </p:pic>
      <p:pic>
        <p:nvPicPr>
          <p:cNvPr id="13" name="Picture 12" descr="A close up of a toy&#10;&#10;Description automatically generated">
            <a:extLst>
              <a:ext uri="{FF2B5EF4-FFF2-40B4-BE49-F238E27FC236}">
                <a16:creationId xmlns:a16="http://schemas.microsoft.com/office/drawing/2014/main" id="{1F508EE0-B4E6-4695-A229-5E8364031A8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895891" y="4061832"/>
            <a:ext cx="2006013" cy="2006013"/>
          </a:xfrm>
          <a:prstGeom prst="rect">
            <a:avLst/>
          </a:prstGeom>
        </p:spPr>
      </p:pic>
      <p:pic>
        <p:nvPicPr>
          <p:cNvPr id="14" name="Picture 2" descr="Mobile Touch Phone Clip Art">
            <a:extLst>
              <a:ext uri="{FF2B5EF4-FFF2-40B4-BE49-F238E27FC236}">
                <a16:creationId xmlns:a16="http://schemas.microsoft.com/office/drawing/2014/main" id="{A2455F1E-0E8F-4343-AC0C-E7AE1D123FE3}"/>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1795315">
            <a:off x="5463904" y="5024693"/>
            <a:ext cx="550136" cy="106431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Mobile Touch Phone Clip Art">
            <a:extLst>
              <a:ext uri="{FF2B5EF4-FFF2-40B4-BE49-F238E27FC236}">
                <a16:creationId xmlns:a16="http://schemas.microsoft.com/office/drawing/2014/main" id="{CC3A2A90-592F-49FC-AAE7-1A3E4970A470}"/>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1795315">
            <a:off x="1750777" y="4188297"/>
            <a:ext cx="550136" cy="106431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Zig Zag Clip Art">
            <a:extLst>
              <a:ext uri="{FF2B5EF4-FFF2-40B4-BE49-F238E27FC236}">
                <a16:creationId xmlns:a16="http://schemas.microsoft.com/office/drawing/2014/main" id="{4B1FDC3C-4C17-4959-8E75-C081046A8FD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19192378">
            <a:off x="1913229" y="4677967"/>
            <a:ext cx="2857500" cy="486809"/>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Rounded Corners 36">
            <a:extLst>
              <a:ext uri="{FF2B5EF4-FFF2-40B4-BE49-F238E27FC236}">
                <a16:creationId xmlns:a16="http://schemas.microsoft.com/office/drawing/2014/main" id="{C6B52410-1CC7-4806-8809-BD9F6F3E6B55}"/>
              </a:ext>
            </a:extLst>
          </p:cNvPr>
          <p:cNvSpPr/>
          <p:nvPr/>
        </p:nvSpPr>
        <p:spPr>
          <a:xfrm>
            <a:off x="6926618" y="179021"/>
            <a:ext cx="2817340" cy="461665"/>
          </a:xfrm>
          <a:prstGeom prst="roundRect">
            <a:avLst/>
          </a:prstGeom>
          <a:solidFill>
            <a:srgbClr val="115076"/>
          </a:solidFill>
          <a:ln>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*le serveur</a:t>
            </a:r>
            <a:r>
              <a:rPr lang="fr-FR" sz="2000" dirty="0"/>
              <a:t> = </a:t>
            </a:r>
            <a:r>
              <a:rPr lang="fr-FR" sz="2000" dirty="0" err="1"/>
              <a:t>waiter</a:t>
            </a:r>
            <a:endParaRPr lang="fr-FR" sz="2000" b="1" dirty="0"/>
          </a:p>
        </p:txBody>
      </p:sp>
    </p:spTree>
    <p:extLst>
      <p:ext uri="{BB962C8B-B14F-4D97-AF65-F5344CB8AC3E}">
        <p14:creationId xmlns:p14="http://schemas.microsoft.com/office/powerpoint/2010/main" val="3807672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3" grpId="0" animBg="1"/>
      <p:bldP spid="44" grpId="0" animBg="1"/>
      <p:bldP spid="45" grpId="0" animBg="1"/>
      <p:bldP spid="46" grpId="0" animBg="1"/>
      <p:bldP spid="47" grpId="0" animBg="1"/>
      <p:bldP spid="48" grpId="0" animBg="1"/>
      <p:bldP spid="49" grpId="0" animBg="1"/>
      <p:bldP spid="50" grpId="0" animBg="1"/>
      <p:bldP spid="51"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nvGraphicFramePr>
        <p:xfrm>
          <a:off x="6944997" y="650788"/>
          <a:ext cx="4964923" cy="5467737"/>
        </p:xfrm>
        <a:graphic>
          <a:graphicData uri="http://schemas.openxmlformats.org/drawingml/2006/table">
            <a:tbl>
              <a:tblPr firstRow="1" bandRow="1">
                <a:tableStyleId>{21E4AEA4-8DFA-4A89-87EB-49C32662AFE0}</a:tableStyleId>
              </a:tblPr>
              <a:tblGrid>
                <a:gridCol w="835877">
                  <a:extLst>
                    <a:ext uri="{9D8B030D-6E8A-4147-A177-3AD203B41FA5}">
                      <a16:colId xmlns:a16="http://schemas.microsoft.com/office/drawing/2014/main" val="2607353726"/>
                    </a:ext>
                  </a:extLst>
                </a:gridCol>
                <a:gridCol w="2064523">
                  <a:extLst>
                    <a:ext uri="{9D8B030D-6E8A-4147-A177-3AD203B41FA5}">
                      <a16:colId xmlns:a16="http://schemas.microsoft.com/office/drawing/2014/main" val="4128092149"/>
                    </a:ext>
                  </a:extLst>
                </a:gridCol>
                <a:gridCol w="2064523">
                  <a:extLst>
                    <a:ext uri="{9D8B030D-6E8A-4147-A177-3AD203B41FA5}">
                      <a16:colId xmlns:a16="http://schemas.microsoft.com/office/drawing/2014/main" val="2609792770"/>
                    </a:ext>
                  </a:extLst>
                </a:gridCol>
              </a:tblGrid>
              <a:tr h="497067">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txBody>
                  <a:tcPr>
                    <a:solidFill>
                      <a:schemeClr val="bg1"/>
                    </a:solidFill>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000">
                          <a:solidFill>
                            <a:schemeClr val="accent1">
                              <a:lumMod val="50000"/>
                            </a:schemeClr>
                          </a:solidFill>
                        </a:rPr>
                        <a:t>directeur</a:t>
                      </a:r>
                      <a:endParaRPr lang="en-GB" sz="2000" dirty="0">
                        <a:solidFill>
                          <a:schemeClr val="accent1">
                            <a:lumMod val="50000"/>
                          </a:schemeClr>
                        </a:solidFill>
                      </a:endParaRPr>
                    </a:p>
                  </a:txBody>
                  <a:tcPr anchor="ctr"/>
                </a:tc>
                <a:tc>
                  <a:txBody>
                    <a:bodyPr/>
                    <a:lstStyle/>
                    <a:p>
                      <a:pPr algn="ctr"/>
                      <a:r>
                        <a:rPr lang="en-GB" sz="2000">
                          <a:solidFill>
                            <a:schemeClr val="accent1">
                              <a:lumMod val="50000"/>
                            </a:schemeClr>
                          </a:solidFill>
                        </a:rPr>
                        <a:t>directrice</a:t>
                      </a:r>
                      <a:endParaRPr lang="en-GB" sz="2000" dirty="0">
                        <a:solidFill>
                          <a:schemeClr val="accent1">
                            <a:lumMod val="50000"/>
                          </a:schemeClr>
                        </a:solidFill>
                      </a:endParaRP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homme</a:t>
                      </a:r>
                    </a:p>
                  </a:txBody>
                  <a:tcPr anchor="ctr"/>
                </a:tc>
                <a:tc>
                  <a:txBody>
                    <a:bodyPr/>
                    <a:lstStyle/>
                    <a:p>
                      <a:pPr algn="ctr"/>
                      <a:r>
                        <a:rPr lang="en-GB" sz="2000" dirty="0">
                          <a:solidFill>
                            <a:schemeClr val="accent1">
                              <a:lumMod val="50000"/>
                            </a:schemeClr>
                          </a:solidFill>
                        </a:rPr>
                        <a:t>femme</a:t>
                      </a: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Amir</a:t>
                      </a:r>
                    </a:p>
                  </a:txBody>
                  <a:tcPr anchor="ctr"/>
                </a:tc>
                <a:tc>
                  <a:txBody>
                    <a:bodyPr/>
                    <a:lstStyle/>
                    <a:p>
                      <a:pPr algn="ctr"/>
                      <a:r>
                        <a:rPr lang="en-GB" sz="2000" dirty="0" err="1">
                          <a:solidFill>
                            <a:schemeClr val="accent1">
                              <a:lumMod val="50000"/>
                            </a:schemeClr>
                          </a:solidFill>
                        </a:rPr>
                        <a:t>Noura</a:t>
                      </a:r>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professeur</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professeure</a:t>
                      </a:r>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professeur</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professeure</a:t>
                      </a:r>
                      <a:endParaRPr lang="en-GB" sz="2000" dirty="0">
                        <a:solidFill>
                          <a:schemeClr val="accent1">
                            <a:lumMod val="50000"/>
                          </a:schemeClr>
                        </a:solidFill>
                      </a:endParaRP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directeur</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directrice</a:t>
                      </a:r>
                      <a:endParaRPr lang="en-GB" sz="2000" dirty="0">
                        <a:solidFill>
                          <a:schemeClr val="accent1">
                            <a:lumMod val="50000"/>
                          </a:schemeClr>
                        </a:solidFill>
                      </a:endParaRPr>
                    </a:p>
                  </a:txBody>
                  <a:tcPr anchor="ct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tu</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elle</a:t>
                      </a:r>
                      <a:endParaRPr lang="en-GB" sz="2000" dirty="0">
                        <a:solidFill>
                          <a:schemeClr val="accent1">
                            <a:lumMod val="50000"/>
                          </a:schemeClr>
                        </a:solidFill>
                      </a:endParaRPr>
                    </a:p>
                  </a:txBody>
                  <a:tcPr anchor="ct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000" dirty="0" err="1">
                          <a:solidFill>
                            <a:schemeClr val="accent1">
                              <a:lumMod val="50000"/>
                            </a:schemeClr>
                          </a:solidFill>
                        </a:rPr>
                        <a:t>serveur</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serveuse</a:t>
                      </a:r>
                      <a:endParaRPr lang="en-GB" sz="2000" dirty="0">
                        <a:solidFill>
                          <a:schemeClr val="accent1">
                            <a:lumMod val="50000"/>
                          </a:schemeClr>
                        </a:solidFill>
                      </a:endParaRPr>
                    </a:p>
                  </a:txBody>
                  <a:tcPr anchor="ctr"/>
                </a:tc>
                <a:extLst>
                  <a:ext uri="{0D108BD9-81ED-4DB2-BD59-A6C34878D82A}">
                    <a16:rowId xmlns:a16="http://schemas.microsoft.com/office/drawing/2014/main" val="1736239533"/>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un </a:t>
                      </a:r>
                      <a:r>
                        <a:rPr lang="en-GB" sz="2000" dirty="0" err="1">
                          <a:solidFill>
                            <a:schemeClr val="accent1">
                              <a:lumMod val="50000"/>
                            </a:schemeClr>
                          </a:solidFill>
                        </a:rPr>
                        <a:t>médecin</a:t>
                      </a:r>
                      <a:endParaRPr lang="en-GB" sz="2000" dirty="0">
                        <a:solidFill>
                          <a:schemeClr val="accent1">
                            <a:lumMod val="50000"/>
                          </a:schemeClr>
                        </a:solidFill>
                      </a:endParaRPr>
                    </a:p>
                  </a:txBody>
                  <a:tcPr anchor="ctr"/>
                </a:tc>
                <a:tc>
                  <a:txBody>
                    <a:bodyPr/>
                    <a:lstStyle/>
                    <a:p>
                      <a:pPr algn="ctr"/>
                      <a:r>
                        <a:rPr lang="en-GB" sz="2000" dirty="0" err="1">
                          <a:solidFill>
                            <a:schemeClr val="accent1">
                              <a:lumMod val="50000"/>
                            </a:schemeClr>
                          </a:solidFill>
                        </a:rPr>
                        <a:t>une</a:t>
                      </a:r>
                      <a:r>
                        <a:rPr lang="en-GB" sz="2000" dirty="0">
                          <a:solidFill>
                            <a:schemeClr val="accent1">
                              <a:lumMod val="50000"/>
                            </a:schemeClr>
                          </a:solidFill>
                        </a:rPr>
                        <a:t> </a:t>
                      </a:r>
                      <a:r>
                        <a:rPr lang="en-GB" sz="2000" dirty="0" err="1">
                          <a:solidFill>
                            <a:schemeClr val="accent1">
                              <a:lumMod val="50000"/>
                            </a:schemeClr>
                          </a:solidFill>
                        </a:rPr>
                        <a:t>médecin</a:t>
                      </a:r>
                      <a:endParaRPr lang="en-GB" sz="2000" dirty="0">
                        <a:solidFill>
                          <a:schemeClr val="accent1">
                            <a:lumMod val="50000"/>
                          </a:schemeClr>
                        </a:solidFill>
                      </a:endParaRPr>
                    </a:p>
                  </a:txBody>
                  <a:tcPr anchor="ctr"/>
                </a:tc>
                <a:extLst>
                  <a:ext uri="{0D108BD9-81ED-4DB2-BD59-A6C34878D82A}">
                    <a16:rowId xmlns:a16="http://schemas.microsoft.com/office/drawing/2014/main" val="1518197759"/>
                  </a:ext>
                </a:extLst>
              </a:tr>
              <a:tr h="497067">
                <a:tc>
                  <a:txBody>
                    <a:bodyPr/>
                    <a:lstStyle/>
                    <a:p>
                      <a:pPr algn="ctr"/>
                      <a:endParaRPr lang="en-GB" sz="2000" dirty="0">
                        <a:solidFill>
                          <a:schemeClr val="accent1">
                            <a:lumMod val="50000"/>
                          </a:schemeClr>
                        </a:solidFill>
                      </a:endParaRPr>
                    </a:p>
                  </a:txBody>
                  <a:tcPr/>
                </a:tc>
                <a:tc>
                  <a:txBody>
                    <a:bodyPr/>
                    <a:lstStyle/>
                    <a:p>
                      <a:pPr algn="ctr"/>
                      <a:r>
                        <a:rPr lang="en-GB" sz="2000" dirty="0">
                          <a:solidFill>
                            <a:schemeClr val="accent1">
                              <a:lumMod val="50000"/>
                            </a:schemeClr>
                          </a:solidFill>
                        </a:rPr>
                        <a:t>avocat</a:t>
                      </a:r>
                    </a:p>
                  </a:txBody>
                  <a:tcPr anchor="ctr"/>
                </a:tc>
                <a:tc>
                  <a:txBody>
                    <a:bodyPr/>
                    <a:lstStyle/>
                    <a:p>
                      <a:pPr algn="ctr"/>
                      <a:r>
                        <a:rPr lang="en-GB" sz="2000" dirty="0" err="1">
                          <a:solidFill>
                            <a:schemeClr val="accent1">
                              <a:lumMod val="50000"/>
                            </a:schemeClr>
                          </a:solidFill>
                        </a:rPr>
                        <a:t>avocate</a:t>
                      </a:r>
                      <a:endParaRPr lang="en-GB" sz="2000" dirty="0">
                        <a:solidFill>
                          <a:schemeClr val="accent1">
                            <a:lumMod val="50000"/>
                          </a:schemeClr>
                        </a:solidFill>
                      </a:endParaRPr>
                    </a:p>
                  </a:txBody>
                  <a:tcPr anchor="ctr"/>
                </a:tc>
                <a:extLst>
                  <a:ext uri="{0D108BD9-81ED-4DB2-BD59-A6C34878D82A}">
                    <a16:rowId xmlns:a16="http://schemas.microsoft.com/office/drawing/2014/main" val="2251097191"/>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De qui </a:t>
            </a:r>
            <a:r>
              <a:rPr lang="en-GB" sz="3600" b="1" dirty="0" err="1">
                <a:solidFill>
                  <a:schemeClr val="bg1"/>
                </a:solidFill>
              </a:rPr>
              <a:t>parlent-ils</a:t>
            </a:r>
            <a:r>
              <a:rPr lang="en-GB" sz="3600" b="1" dirty="0">
                <a:solidFill>
                  <a:schemeClr val="bg1"/>
                </a:solidFill>
              </a:rPr>
              <a:t> ?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Action Button: Custom 16">
            <a:hlinkClick r:id="" action="ppaction://noaction" highlightClick="1">
              <a:snd r:embed="rId4" name="l'ecole.wav"/>
            </a:hlinkClick>
            <a:extLst>
              <a:ext uri="{FF2B5EF4-FFF2-40B4-BE49-F238E27FC236}">
                <a16:creationId xmlns:a16="http://schemas.microsoft.com/office/drawing/2014/main" id="{00B3E4C1-DFF4-46C3-8013-784275E7AA6B}"/>
              </a:ext>
            </a:extLst>
          </p:cNvPr>
          <p:cNvSpPr/>
          <p:nvPr/>
        </p:nvSpPr>
        <p:spPr>
          <a:xfrm>
            <a:off x="7165446" y="120288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6" name="Action Button: Custom 16">
            <a:hlinkClick r:id="" action="ppaction://noaction" highlightClick="1">
              <a:snd r:embed="rId5" name="37. 2. une femme.wav"/>
            </a:hlinkClick>
            <a:extLst>
              <a:ext uri="{FF2B5EF4-FFF2-40B4-BE49-F238E27FC236}">
                <a16:creationId xmlns:a16="http://schemas.microsoft.com/office/drawing/2014/main" id="{5B92A95F-523A-4E36-B65E-94DAE9FBB368}"/>
              </a:ext>
            </a:extLst>
          </p:cNvPr>
          <p:cNvSpPr/>
          <p:nvPr/>
        </p:nvSpPr>
        <p:spPr>
          <a:xfrm>
            <a:off x="7165446" y="167552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7" name="Action Button: Custom 16">
            <a:hlinkClick r:id="" action="ppaction://noaction" highlightClick="1">
              <a:snd r:embed="rId6" name="amir.wav"/>
            </a:hlinkClick>
            <a:extLst>
              <a:ext uri="{FF2B5EF4-FFF2-40B4-BE49-F238E27FC236}">
                <a16:creationId xmlns:a16="http://schemas.microsoft.com/office/drawing/2014/main" id="{D4B491BE-DEE1-4BAB-B62E-08BEC8F84C2F}"/>
              </a:ext>
            </a:extLst>
          </p:cNvPr>
          <p:cNvSpPr/>
          <p:nvPr/>
        </p:nvSpPr>
        <p:spPr>
          <a:xfrm>
            <a:off x="7163368" y="218621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8" name="Action Button: Custom 16">
            <a:hlinkClick r:id="" action="ppaction://noaction" highlightClick="1">
              <a:snd r:embed="rId7" name="37. 4. le professeur.wav"/>
            </a:hlinkClick>
            <a:extLst>
              <a:ext uri="{FF2B5EF4-FFF2-40B4-BE49-F238E27FC236}">
                <a16:creationId xmlns:a16="http://schemas.microsoft.com/office/drawing/2014/main" id="{7C5D1C98-B338-48C7-A0D6-9CC93C596CA9}"/>
              </a:ext>
            </a:extLst>
          </p:cNvPr>
          <p:cNvSpPr/>
          <p:nvPr/>
        </p:nvSpPr>
        <p:spPr>
          <a:xfrm>
            <a:off x="7163368" y="266837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3" name="Action Button: Custom 16">
            <a:hlinkClick r:id="" action="ppaction://noaction" highlightClick="1">
              <a:snd r:embed="rId8" name="ouais.wav"/>
            </a:hlinkClick>
            <a:extLst>
              <a:ext uri="{FF2B5EF4-FFF2-40B4-BE49-F238E27FC236}">
                <a16:creationId xmlns:a16="http://schemas.microsoft.com/office/drawing/2014/main" id="{735F5EA0-D015-4C01-9444-94092DE5E112}"/>
              </a:ext>
            </a:extLst>
          </p:cNvPr>
          <p:cNvSpPr/>
          <p:nvPr/>
        </p:nvSpPr>
        <p:spPr>
          <a:xfrm>
            <a:off x="7163368" y="318591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0" name="Action Button: Custom 16">
            <a:hlinkClick r:id="" action="ppaction://noaction" highlightClick="1">
              <a:snd r:embed="rId9" name="mais.wav"/>
            </a:hlinkClick>
            <a:extLst>
              <a:ext uri="{FF2B5EF4-FFF2-40B4-BE49-F238E27FC236}">
                <a16:creationId xmlns:a16="http://schemas.microsoft.com/office/drawing/2014/main" id="{C85FFF45-DBEA-4B31-808F-B9B100F63A1A}"/>
              </a:ext>
            </a:extLst>
          </p:cNvPr>
          <p:cNvSpPr/>
          <p:nvPr/>
        </p:nvSpPr>
        <p:spPr>
          <a:xfrm>
            <a:off x="7168162" y="367184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1" name="Action Button: Custom 16">
            <a:hlinkClick r:id="" action="ppaction://noaction" highlightClick="1">
              <a:snd r:embed="rId10" name="37. 7. tu.wav"/>
            </a:hlinkClick>
            <a:extLst>
              <a:ext uri="{FF2B5EF4-FFF2-40B4-BE49-F238E27FC236}">
                <a16:creationId xmlns:a16="http://schemas.microsoft.com/office/drawing/2014/main" id="{C30A216B-AEBB-4E5C-9D72-F3186157431E}"/>
              </a:ext>
            </a:extLst>
          </p:cNvPr>
          <p:cNvSpPr/>
          <p:nvPr/>
        </p:nvSpPr>
        <p:spPr>
          <a:xfrm>
            <a:off x="7173562" y="417821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2" name="Action Button: Custom 16">
            <a:hlinkClick r:id="" action="ppaction://noaction" highlightClick="1">
              <a:snd r:embed="rId11" name="8.1.1.4 slide 38 8 answer.wav"/>
            </a:hlinkClick>
            <a:extLst>
              <a:ext uri="{FF2B5EF4-FFF2-40B4-BE49-F238E27FC236}">
                <a16:creationId xmlns:a16="http://schemas.microsoft.com/office/drawing/2014/main" id="{B283615F-33BB-4FCE-934D-0B85B4100205}"/>
              </a:ext>
            </a:extLst>
          </p:cNvPr>
          <p:cNvSpPr/>
          <p:nvPr/>
        </p:nvSpPr>
        <p:spPr>
          <a:xfrm>
            <a:off x="7163368" y="466534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4" name="Action Button: Custom 16">
            <a:hlinkClick r:id="" action="ppaction://noaction" highlightClick="1">
              <a:snd r:embed="rId12" name="37. 9. médicin.wav"/>
            </a:hlinkClick>
            <a:extLst>
              <a:ext uri="{FF2B5EF4-FFF2-40B4-BE49-F238E27FC236}">
                <a16:creationId xmlns:a16="http://schemas.microsoft.com/office/drawing/2014/main" id="{30B65251-30E0-4032-A864-0A2D0D9A8AB3}"/>
              </a:ext>
            </a:extLst>
          </p:cNvPr>
          <p:cNvSpPr/>
          <p:nvPr/>
        </p:nvSpPr>
        <p:spPr>
          <a:xfrm>
            <a:off x="7163368" y="516085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35" name="Action Button: Custom 16">
            <a:hlinkClick r:id="" action="ppaction://noaction" highlightClick="1">
              <a:snd r:embed="rId13" name="non.wav"/>
            </a:hlinkClick>
            <a:extLst>
              <a:ext uri="{FF2B5EF4-FFF2-40B4-BE49-F238E27FC236}">
                <a16:creationId xmlns:a16="http://schemas.microsoft.com/office/drawing/2014/main" id="{363446EF-A7D8-48A1-8278-4C3C3A490689}"/>
              </a:ext>
            </a:extLst>
          </p:cNvPr>
          <p:cNvSpPr/>
          <p:nvPr/>
        </p:nvSpPr>
        <p:spPr>
          <a:xfrm>
            <a:off x="7153174" y="564799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2" name="TextBox 1"/>
          <p:cNvSpPr txBox="1"/>
          <p:nvPr/>
        </p:nvSpPr>
        <p:spPr>
          <a:xfrm>
            <a:off x="7209729" y="616457"/>
            <a:ext cx="16961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EE6000"/>
                </a:solidFill>
                <a:effectLst/>
                <a:uLnTx/>
                <a:uFillTx/>
                <a:latin typeface="Century Gothic" panose="020F0302020204030204"/>
                <a:ea typeface="+mn-ea"/>
                <a:cs typeface="+mn-cs"/>
              </a:rPr>
              <a:t>Réponses:</a:t>
            </a:r>
            <a:endPar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3" name="Oval 2">
            <a:extLst>
              <a:ext uri="{FF2B5EF4-FFF2-40B4-BE49-F238E27FC236}">
                <a16:creationId xmlns:a16="http://schemas.microsoft.com/office/drawing/2014/main" id="{E7479E81-1754-4270-A40D-625C9C6B3085}"/>
              </a:ext>
            </a:extLst>
          </p:cNvPr>
          <p:cNvSpPr/>
          <p:nvPr/>
        </p:nvSpPr>
        <p:spPr>
          <a:xfrm>
            <a:off x="9863825" y="1202887"/>
            <a:ext cx="2044025"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3" name="Oval 42">
            <a:extLst>
              <a:ext uri="{FF2B5EF4-FFF2-40B4-BE49-F238E27FC236}">
                <a16:creationId xmlns:a16="http://schemas.microsoft.com/office/drawing/2014/main" id="{52659BBB-7D38-4AE7-BDF9-D88A459C3C28}"/>
              </a:ext>
            </a:extLst>
          </p:cNvPr>
          <p:cNvSpPr/>
          <p:nvPr/>
        </p:nvSpPr>
        <p:spPr>
          <a:xfrm>
            <a:off x="9863824" y="1685996"/>
            <a:ext cx="2044025"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Oval 43">
            <a:extLst>
              <a:ext uri="{FF2B5EF4-FFF2-40B4-BE49-F238E27FC236}">
                <a16:creationId xmlns:a16="http://schemas.microsoft.com/office/drawing/2014/main" id="{F6DEFE40-0A81-4CA5-BEF7-35949876E8DC}"/>
              </a:ext>
            </a:extLst>
          </p:cNvPr>
          <p:cNvSpPr/>
          <p:nvPr/>
        </p:nvSpPr>
        <p:spPr>
          <a:xfrm>
            <a:off x="7819798" y="2192901"/>
            <a:ext cx="2044025"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Oval 44">
            <a:extLst>
              <a:ext uri="{FF2B5EF4-FFF2-40B4-BE49-F238E27FC236}">
                <a16:creationId xmlns:a16="http://schemas.microsoft.com/office/drawing/2014/main" id="{4630BE2E-ECFF-4161-9BD7-0AB89850303A}"/>
              </a:ext>
            </a:extLst>
          </p:cNvPr>
          <p:cNvSpPr/>
          <p:nvPr/>
        </p:nvSpPr>
        <p:spPr>
          <a:xfrm>
            <a:off x="7819797" y="2705624"/>
            <a:ext cx="2044025"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Oval 45">
            <a:extLst>
              <a:ext uri="{FF2B5EF4-FFF2-40B4-BE49-F238E27FC236}">
                <a16:creationId xmlns:a16="http://schemas.microsoft.com/office/drawing/2014/main" id="{0A612A1A-320B-4EE8-BD76-42638193E0E4}"/>
              </a:ext>
            </a:extLst>
          </p:cNvPr>
          <p:cNvSpPr/>
          <p:nvPr/>
        </p:nvSpPr>
        <p:spPr>
          <a:xfrm>
            <a:off x="9863824" y="3192495"/>
            <a:ext cx="2044025"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Oval 46">
            <a:extLst>
              <a:ext uri="{FF2B5EF4-FFF2-40B4-BE49-F238E27FC236}">
                <a16:creationId xmlns:a16="http://schemas.microsoft.com/office/drawing/2014/main" id="{720B5405-E89C-4C24-B58B-451FF7473F7E}"/>
              </a:ext>
            </a:extLst>
          </p:cNvPr>
          <p:cNvSpPr/>
          <p:nvPr/>
        </p:nvSpPr>
        <p:spPr>
          <a:xfrm>
            <a:off x="7787327" y="3699647"/>
            <a:ext cx="2044025"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8" name="Oval 47">
            <a:extLst>
              <a:ext uri="{FF2B5EF4-FFF2-40B4-BE49-F238E27FC236}">
                <a16:creationId xmlns:a16="http://schemas.microsoft.com/office/drawing/2014/main" id="{2E8D5FDC-6641-4CFF-BB9B-8FC1F932B0DB}"/>
              </a:ext>
            </a:extLst>
          </p:cNvPr>
          <p:cNvSpPr/>
          <p:nvPr/>
        </p:nvSpPr>
        <p:spPr>
          <a:xfrm>
            <a:off x="7798127" y="4173436"/>
            <a:ext cx="2044025"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9" name="Oval 48">
            <a:extLst>
              <a:ext uri="{FF2B5EF4-FFF2-40B4-BE49-F238E27FC236}">
                <a16:creationId xmlns:a16="http://schemas.microsoft.com/office/drawing/2014/main" id="{9A7C1F7F-5EA9-4ADE-9F79-D9624CAA23D6}"/>
              </a:ext>
            </a:extLst>
          </p:cNvPr>
          <p:cNvSpPr/>
          <p:nvPr/>
        </p:nvSpPr>
        <p:spPr>
          <a:xfrm>
            <a:off x="7819796" y="4689947"/>
            <a:ext cx="2044025"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Oval 49">
            <a:extLst>
              <a:ext uri="{FF2B5EF4-FFF2-40B4-BE49-F238E27FC236}">
                <a16:creationId xmlns:a16="http://schemas.microsoft.com/office/drawing/2014/main" id="{FF93DC1B-36B9-4560-BB33-B9B3D061F257}"/>
              </a:ext>
            </a:extLst>
          </p:cNvPr>
          <p:cNvSpPr/>
          <p:nvPr/>
        </p:nvSpPr>
        <p:spPr>
          <a:xfrm>
            <a:off x="9831352" y="5163555"/>
            <a:ext cx="2044025"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Oval 50">
            <a:extLst>
              <a:ext uri="{FF2B5EF4-FFF2-40B4-BE49-F238E27FC236}">
                <a16:creationId xmlns:a16="http://schemas.microsoft.com/office/drawing/2014/main" id="{A51C9FB0-7260-4ABA-B8BE-3709987E2A52}"/>
              </a:ext>
            </a:extLst>
          </p:cNvPr>
          <p:cNvSpPr/>
          <p:nvPr/>
        </p:nvSpPr>
        <p:spPr>
          <a:xfrm>
            <a:off x="7798127" y="5682226"/>
            <a:ext cx="2044025" cy="396000"/>
          </a:xfrm>
          <a:prstGeom prst="ellipse">
            <a:avLst/>
          </a:prstGeom>
          <a:noFill/>
          <a:ln w="28575">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4D6A6FD2-ED19-4C15-8D02-17C47DB10C45}"/>
              </a:ext>
            </a:extLst>
          </p:cNvPr>
          <p:cNvSpPr txBox="1"/>
          <p:nvPr/>
        </p:nvSpPr>
        <p:spPr>
          <a:xfrm>
            <a:off x="357808" y="1497496"/>
            <a:ext cx="621280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encore. Que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comprends-tu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lvl="0">
              <a:defRPr/>
            </a:pPr>
            <a:r>
              <a:rPr lang="en-US" sz="2400" dirty="0" err="1">
                <a:solidFill>
                  <a:srgbClr val="4472C4">
                    <a:lumMod val="50000"/>
                  </a:srgbClr>
                </a:solidFill>
              </a:rPr>
              <a:t>Écris</a:t>
            </a:r>
            <a:r>
              <a:rPr lang="en-US" sz="2400" dirty="0">
                <a:solidFill>
                  <a:srgbClr val="4472C4">
                    <a:lumMod val="50000"/>
                  </a:srgbClr>
                </a:solidFill>
              </a:rPr>
              <a:t> cinq phrases </a:t>
            </a:r>
            <a:r>
              <a:rPr lang="en-US" sz="2400" dirty="0" err="1">
                <a:solidFill>
                  <a:srgbClr val="4472C4">
                    <a:lumMod val="50000"/>
                  </a:srgbClr>
                </a:solidFill>
              </a:rPr>
              <a:t>en</a:t>
            </a:r>
            <a:r>
              <a:rPr lang="en-US" sz="2400" dirty="0">
                <a:solidFill>
                  <a:srgbClr val="4472C4">
                    <a:lumMod val="50000"/>
                  </a:srgbClr>
                </a:solidFill>
              </a:rPr>
              <a:t> </a:t>
            </a:r>
            <a:r>
              <a:rPr lang="en-US" sz="2400" dirty="0" err="1">
                <a:solidFill>
                  <a:srgbClr val="4472C4">
                    <a:lumMod val="50000"/>
                  </a:srgbClr>
                </a:solidFill>
              </a:rPr>
              <a:t>anglais</a:t>
            </a:r>
            <a:r>
              <a:rPr lang="en-US" sz="2400" dirty="0">
                <a:solidFill>
                  <a:srgbClr val="4472C4">
                    <a:lumMod val="50000"/>
                  </a:srgbClr>
                </a:solidFill>
              </a:rPr>
              <a:t> !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1" name="Picture 10" descr="A picture containing shirt&#10;&#10;Description automatically generated">
            <a:extLst>
              <a:ext uri="{FF2B5EF4-FFF2-40B4-BE49-F238E27FC236}">
                <a16:creationId xmlns:a16="http://schemas.microsoft.com/office/drawing/2014/main" id="{738D0BEF-AB87-4FF9-A75E-79AF7C5B89C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1931" y="3226733"/>
            <a:ext cx="1800497" cy="1800497"/>
          </a:xfrm>
          <a:prstGeom prst="rect">
            <a:avLst/>
          </a:prstGeom>
        </p:spPr>
      </p:pic>
      <p:pic>
        <p:nvPicPr>
          <p:cNvPr id="13" name="Picture 12" descr="A close up of a toy&#10;&#10;Description automatically generated">
            <a:extLst>
              <a:ext uri="{FF2B5EF4-FFF2-40B4-BE49-F238E27FC236}">
                <a16:creationId xmlns:a16="http://schemas.microsoft.com/office/drawing/2014/main" id="{1F508EE0-B4E6-4695-A229-5E8364031A8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895891" y="4061832"/>
            <a:ext cx="2006013" cy="2006013"/>
          </a:xfrm>
          <a:prstGeom prst="rect">
            <a:avLst/>
          </a:prstGeom>
        </p:spPr>
      </p:pic>
      <p:pic>
        <p:nvPicPr>
          <p:cNvPr id="14" name="Picture 2" descr="Mobile Touch Phone Clip Art">
            <a:extLst>
              <a:ext uri="{FF2B5EF4-FFF2-40B4-BE49-F238E27FC236}">
                <a16:creationId xmlns:a16="http://schemas.microsoft.com/office/drawing/2014/main" id="{A2455F1E-0E8F-4343-AC0C-E7AE1D123FE3}"/>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1795315">
            <a:off x="5463904" y="5024693"/>
            <a:ext cx="550136" cy="106431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Mobile Touch Phone Clip Art">
            <a:extLst>
              <a:ext uri="{FF2B5EF4-FFF2-40B4-BE49-F238E27FC236}">
                <a16:creationId xmlns:a16="http://schemas.microsoft.com/office/drawing/2014/main" id="{CC3A2A90-592F-49FC-AAE7-1A3E4970A470}"/>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1795315">
            <a:off x="1750777" y="4188297"/>
            <a:ext cx="550136" cy="106431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Zig Zag Clip Art">
            <a:extLst>
              <a:ext uri="{FF2B5EF4-FFF2-40B4-BE49-F238E27FC236}">
                <a16:creationId xmlns:a16="http://schemas.microsoft.com/office/drawing/2014/main" id="{4B1FDC3C-4C17-4959-8E75-C081046A8FD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19192378">
            <a:off x="1913229" y="4677967"/>
            <a:ext cx="2857500" cy="4868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B42BE67-97DA-4318-AA12-46E2EC9A4F0D}"/>
              </a:ext>
            </a:extLst>
          </p:cNvPr>
          <p:cNvSpPr txBox="1"/>
          <p:nvPr/>
        </p:nvSpPr>
        <p:spPr>
          <a:xfrm>
            <a:off x="461931" y="3015963"/>
            <a:ext cx="6212809" cy="3139321"/>
          </a:xfrm>
          <a:prstGeom prst="rect">
            <a:avLst/>
          </a:prstGeom>
          <a:solidFill>
            <a:schemeClr val="bg1"/>
          </a:solidFill>
          <a:ln>
            <a:solidFill>
              <a:srgbClr val="115076"/>
            </a:solidFill>
          </a:ln>
        </p:spPr>
        <p:txBody>
          <a:bodyPr wrap="square" lIns="36000" rIns="36000" rtlCol="0">
            <a:spAutoFit/>
          </a:bodyPr>
          <a:lstStyle/>
          <a:p>
            <a:pPr algn="ctr"/>
            <a:r>
              <a:rPr lang="en-GB" sz="2200" b="1" dirty="0">
                <a:solidFill>
                  <a:schemeClr val="accent5">
                    <a:lumMod val="50000"/>
                  </a:schemeClr>
                </a:solidFill>
              </a:rPr>
              <a:t>Une solution</a:t>
            </a:r>
          </a:p>
          <a:p>
            <a:pPr algn="ctr"/>
            <a:endParaRPr lang="en-GB" sz="2200" b="1" dirty="0">
              <a:solidFill>
                <a:schemeClr val="accent5">
                  <a:lumMod val="50000"/>
                </a:schemeClr>
              </a:solidFill>
            </a:endParaRPr>
          </a:p>
          <a:p>
            <a:pPr algn="ctr"/>
            <a:r>
              <a:rPr lang="en-GB" sz="2200" dirty="0">
                <a:solidFill>
                  <a:schemeClr val="accent5">
                    <a:lumMod val="50000"/>
                  </a:schemeClr>
                </a:solidFill>
              </a:rPr>
              <a:t>Amir has a careful, interesting, female headteacher and a hard-working teacher. He is happy. </a:t>
            </a:r>
            <a:r>
              <a:rPr lang="en-GB" sz="2200" dirty="0" err="1">
                <a:solidFill>
                  <a:schemeClr val="accent5">
                    <a:lumMod val="50000"/>
                  </a:schemeClr>
                </a:solidFill>
              </a:rPr>
              <a:t>Léa</a:t>
            </a:r>
            <a:r>
              <a:rPr lang="en-GB" sz="2200" dirty="0">
                <a:solidFill>
                  <a:schemeClr val="accent5">
                    <a:lumMod val="50000"/>
                  </a:schemeClr>
                </a:solidFill>
              </a:rPr>
              <a:t> has an intelligent teacher and a mean male headteacher. Léa’s dad is ill because the waiter at the restaurant was careless. He doesn’t have a hard-working doctor but he has an ambitious lawyer.</a:t>
            </a:r>
          </a:p>
        </p:txBody>
      </p:sp>
      <p:sp>
        <p:nvSpPr>
          <p:cNvPr id="36" name="Rectangle: Rounded Corners 35">
            <a:extLst>
              <a:ext uri="{FF2B5EF4-FFF2-40B4-BE49-F238E27FC236}">
                <a16:creationId xmlns:a16="http://schemas.microsoft.com/office/drawing/2014/main" id="{A83DC4C7-8D05-4580-8711-F6EB596A058B}"/>
              </a:ext>
            </a:extLst>
          </p:cNvPr>
          <p:cNvSpPr/>
          <p:nvPr/>
        </p:nvSpPr>
        <p:spPr>
          <a:xfrm>
            <a:off x="6926618" y="179021"/>
            <a:ext cx="2817340" cy="461665"/>
          </a:xfrm>
          <a:prstGeom prst="roundRect">
            <a:avLst/>
          </a:prstGeom>
          <a:solidFill>
            <a:srgbClr val="115076"/>
          </a:solidFill>
          <a:ln>
            <a:solidFill>
              <a:srgbClr val="EE6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*le serveur</a:t>
            </a:r>
            <a:r>
              <a:rPr lang="fr-FR" sz="2000" dirty="0"/>
              <a:t> = </a:t>
            </a:r>
            <a:r>
              <a:rPr lang="fr-FR" sz="2000" dirty="0" err="1"/>
              <a:t>waiter</a:t>
            </a:r>
            <a:endParaRPr lang="fr-FR" sz="2000" b="1" dirty="0"/>
          </a:p>
        </p:txBody>
      </p:sp>
    </p:spTree>
    <p:extLst>
      <p:ext uri="{BB962C8B-B14F-4D97-AF65-F5344CB8AC3E}">
        <p14:creationId xmlns:p14="http://schemas.microsoft.com/office/powerpoint/2010/main" val="131483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611660" cy="707849"/>
          </a:xfrm>
        </p:spPr>
        <p:txBody>
          <a:bodyPr>
            <a:normAutofit fontScale="90000"/>
          </a:bodyPr>
          <a:lstStyle/>
          <a:p>
            <a:r>
              <a:rPr lang="en-GB" sz="3600" b="1" dirty="0">
                <a:solidFill>
                  <a:schemeClr val="bg1"/>
                </a:solidFill>
              </a:rPr>
              <a:t>Nous </a:t>
            </a:r>
            <a:r>
              <a:rPr lang="en-GB" sz="3600" b="1" dirty="0" err="1">
                <a:solidFill>
                  <a:schemeClr val="bg1"/>
                </a:solidFill>
              </a:rPr>
              <a:t>sommes</a:t>
            </a:r>
            <a:r>
              <a:rPr lang="en-GB" sz="3600" b="1" dirty="0">
                <a:solidFill>
                  <a:schemeClr val="bg1"/>
                </a:solidFill>
              </a:rPr>
              <a:t> comment ?</a:t>
            </a:r>
          </a:p>
        </p:txBody>
      </p:sp>
      <p:pic>
        <p:nvPicPr>
          <p:cNvPr id="7" name="Picture 6" descr="A picture containing food, sitting, clock, red&#10;&#10;Description automatically generated">
            <a:extLst>
              <a:ext uri="{FF2B5EF4-FFF2-40B4-BE49-F238E27FC236}">
                <a16:creationId xmlns:a16="http://schemas.microsoft.com/office/drawing/2014/main" id="{904C0A24-9EBC-46DB-ADD1-CA9DDAFF2B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400219">
            <a:off x="9387497" y="5148093"/>
            <a:ext cx="1717693" cy="1070874"/>
          </a:xfrm>
          <a:prstGeom prst="rect">
            <a:avLst/>
          </a:prstGeom>
        </p:spPr>
      </p:pic>
      <p:sp>
        <p:nvSpPr>
          <p:cNvPr id="12" name="TextBox 11">
            <a:extLst>
              <a:ext uri="{FF2B5EF4-FFF2-40B4-BE49-F238E27FC236}">
                <a16:creationId xmlns:a16="http://schemas.microsoft.com/office/drawing/2014/main" id="{3DA41255-A674-4353-BA50-58F631FFB6D1}"/>
              </a:ext>
            </a:extLst>
          </p:cNvPr>
          <p:cNvSpPr txBox="1"/>
          <p:nvPr/>
        </p:nvSpPr>
        <p:spPr>
          <a:xfrm>
            <a:off x="247087" y="4141665"/>
            <a:ext cx="260417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Score 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srgbClr val="4472C4">
                    <a:lumMod val="50000"/>
                  </a:srgbClr>
                </a:solidFill>
                <a:latin typeface="Century Gothic" panose="020F0302020204030204"/>
              </a:rPr>
              <a:t> 6=noun (f.)</a:t>
            </a:r>
            <a:endParaRPr kumimoji="0" lang="en-US" sz="3200" i="0" u="none" strike="noStrike" kern="1200" cap="none" spc="0" normalizeH="0" baseline="0" noProof="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3DA41255-A674-4353-BA50-58F631FFB6D1}"/>
              </a:ext>
            </a:extLst>
          </p:cNvPr>
          <p:cNvSpPr txBox="1"/>
          <p:nvPr/>
        </p:nvSpPr>
        <p:spPr>
          <a:xfrm>
            <a:off x="247086" y="5231521"/>
            <a:ext cx="941942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Score 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4472C4">
                    <a:lumMod val="50000"/>
                  </a:srgbClr>
                </a:solidFill>
                <a:latin typeface="Century Gothic" panose="020F0302020204030204"/>
              </a:rPr>
              <a:t> 4=adjectives that add –e in feminine</a:t>
            </a:r>
            <a:endParaRPr kumimoji="0" lang="en-US" sz="3200" i="0" u="none" strike="noStrike" kern="1200" cap="none" spc="0" normalizeH="0" baseline="0" noProof="0" dirty="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3DA41255-A674-4353-BA50-58F631FFB6D1}"/>
              </a:ext>
            </a:extLst>
          </p:cNvPr>
          <p:cNvSpPr txBox="1"/>
          <p:nvPr/>
        </p:nvSpPr>
        <p:spPr>
          <a:xfrm>
            <a:off x="247087" y="1784936"/>
            <a:ext cx="17636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Score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srgbClr val="4472C4">
                    <a:lumMod val="50000"/>
                  </a:srgbClr>
                </a:solidFill>
                <a:latin typeface="Century Gothic" panose="020F0302020204030204"/>
              </a:rPr>
              <a:t> 2=</a:t>
            </a:r>
            <a:endParaRPr kumimoji="0" lang="en-US" sz="3200" i="0" u="none" strike="noStrike" kern="1200" cap="none" spc="0" normalizeH="0" baseline="0" noProof="0">
              <a:ln>
                <a:noFill/>
              </a:ln>
              <a:solidFill>
                <a:srgbClr val="4472C4">
                  <a:lumMod val="50000"/>
                </a:srgbClr>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16" name="Picture 15">
            <a:extLst>
              <a:ext uri="{FF2B5EF4-FFF2-40B4-BE49-F238E27FC236}">
                <a16:creationId xmlns:a16="http://schemas.microsoft.com/office/drawing/2014/main" id="{5725F5D7-99D8-4D8D-9328-C13740D9E326}"/>
              </a:ext>
            </a:extLst>
          </p:cNvPr>
          <p:cNvPicPr>
            <a:picLocks noChangeAspect="1"/>
          </p:cNvPicPr>
          <p:nvPr/>
        </p:nvPicPr>
        <p:blipFill>
          <a:blip r:embed="rId5"/>
          <a:stretch>
            <a:fillRect/>
          </a:stretch>
        </p:blipFill>
        <p:spPr>
          <a:xfrm>
            <a:off x="821561" y="2177799"/>
            <a:ext cx="614653" cy="537714"/>
          </a:xfrm>
          <a:prstGeom prst="rect">
            <a:avLst/>
          </a:prstGeom>
        </p:spPr>
      </p:pic>
      <p:sp>
        <p:nvSpPr>
          <p:cNvPr id="17" name="TextBox 16">
            <a:extLst>
              <a:ext uri="{FF2B5EF4-FFF2-40B4-BE49-F238E27FC236}">
                <a16:creationId xmlns:a16="http://schemas.microsoft.com/office/drawing/2014/main" id="{3DA41255-A674-4353-BA50-58F631FFB6D1}"/>
              </a:ext>
            </a:extLst>
          </p:cNvPr>
          <p:cNvSpPr txBox="1"/>
          <p:nvPr/>
        </p:nvSpPr>
        <p:spPr>
          <a:xfrm>
            <a:off x="247087" y="2972521"/>
            <a:ext cx="167852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Score 2</a:t>
            </a:r>
          </a:p>
          <a:p>
            <a:pPr algn="ctr"/>
            <a:r>
              <a:rPr lang="en-US" sz="3200">
                <a:solidFill>
                  <a:srgbClr val="4472C4">
                    <a:lumMod val="50000"/>
                  </a:srgbClr>
                </a:solidFill>
                <a:latin typeface="Century Gothic" panose="020F0302020204030204"/>
              </a:rPr>
              <a:t>3=</a:t>
            </a:r>
            <a:r>
              <a:rPr lang="en-GB" sz="3200">
                <a:solidFill>
                  <a:schemeClr val="accent5">
                    <a:lumMod val="50000"/>
                  </a:schemeClr>
                </a:solidFill>
                <a:latin typeface="Century Gothic" panose="020B0502020202020204" pitchFamily="34" charset="0"/>
              </a:rPr>
              <a:t>ê</a:t>
            </a:r>
            <a:r>
              <a:rPr lang="en-GB" sz="3200">
                <a:solidFill>
                  <a:schemeClr val="accent5">
                    <a:lumMod val="50000"/>
                  </a:schemeClr>
                </a:solidFill>
              </a:rPr>
              <a:t>tre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14F55C5B-6E69-D74E-9BE5-8088EB3228DB}"/>
              </a:ext>
            </a:extLst>
          </p:cNvPr>
          <p:cNvSpPr txBox="1"/>
          <p:nvPr/>
        </p:nvSpPr>
        <p:spPr>
          <a:xfrm>
            <a:off x="247087" y="1163992"/>
            <a:ext cx="83320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a:solidFill>
                  <a:srgbClr val="4472C4">
                    <a:lumMod val="50000"/>
                  </a:srgbClr>
                </a:solidFill>
                <a:latin typeface="Century Gothic" panose="020F0302020204030204"/>
              </a:rPr>
              <a:t>Exemple:</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9" name="TextBox 18">
            <a:extLst>
              <a:ext uri="{FF2B5EF4-FFF2-40B4-BE49-F238E27FC236}">
                <a16:creationId xmlns:a16="http://schemas.microsoft.com/office/drawing/2014/main" id="{14F55C5B-6E69-D74E-9BE5-8088EB3228DB}"/>
              </a:ext>
            </a:extLst>
          </p:cNvPr>
          <p:cNvSpPr txBox="1"/>
          <p:nvPr/>
        </p:nvSpPr>
        <p:spPr>
          <a:xfrm>
            <a:off x="3577881" y="2050097"/>
            <a:ext cx="83320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a:solidFill>
                  <a:srgbClr val="4472C4">
                    <a:lumMod val="50000"/>
                  </a:srgbClr>
                </a:solidFill>
                <a:latin typeface="Century Gothic" panose="020F0302020204030204"/>
              </a:rPr>
              <a:t>Phrase possible:</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0" name="TextBox 19">
            <a:extLst>
              <a:ext uri="{FF2B5EF4-FFF2-40B4-BE49-F238E27FC236}">
                <a16:creationId xmlns:a16="http://schemas.microsoft.com/office/drawing/2014/main" id="{14F55C5B-6E69-D74E-9BE5-8088EB3228DB}"/>
              </a:ext>
            </a:extLst>
          </p:cNvPr>
          <p:cNvSpPr txBox="1"/>
          <p:nvPr/>
        </p:nvSpPr>
        <p:spPr>
          <a:xfrm>
            <a:off x="3577881" y="2975609"/>
            <a:ext cx="83320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4472C4">
                    <a:lumMod val="50000"/>
                  </a:srgbClr>
                </a:solidFill>
                <a:latin typeface="Century Gothic" panose="020F0302020204030204"/>
              </a:rPr>
              <a:t>Tu es </a:t>
            </a:r>
            <a:r>
              <a:rPr lang="en-GB" sz="3200" dirty="0" err="1">
                <a:solidFill>
                  <a:srgbClr val="4472C4">
                    <a:lumMod val="50000"/>
                  </a:srgbClr>
                </a:solidFill>
                <a:latin typeface="Century Gothic" panose="020F0302020204030204"/>
              </a:rPr>
              <a:t>une</a:t>
            </a:r>
            <a:r>
              <a:rPr lang="en-GB" sz="3200" dirty="0">
                <a:solidFill>
                  <a:srgbClr val="4472C4">
                    <a:lumMod val="50000"/>
                  </a:srgbClr>
                </a:solidFill>
                <a:latin typeface="Century Gothic" panose="020F0302020204030204"/>
              </a:rPr>
              <a:t> </a:t>
            </a:r>
            <a:r>
              <a:rPr lang="en-GB" sz="3200" dirty="0" err="1">
                <a:solidFill>
                  <a:srgbClr val="4472C4">
                    <a:lumMod val="50000"/>
                  </a:srgbClr>
                </a:solidFill>
                <a:latin typeface="Century Gothic" panose="020F0302020204030204"/>
              </a:rPr>
              <a:t>avocate</a:t>
            </a:r>
            <a:r>
              <a:rPr lang="en-GB" sz="3200" dirty="0">
                <a:solidFill>
                  <a:srgbClr val="4472C4">
                    <a:lumMod val="50000"/>
                  </a:srgbClr>
                </a:solidFill>
                <a:latin typeface="Century Gothic" panose="020F0302020204030204"/>
              </a:rPr>
              <a:t> </a:t>
            </a:r>
            <a:r>
              <a:rPr lang="en-GB" sz="3200" dirty="0" err="1">
                <a:solidFill>
                  <a:srgbClr val="4472C4">
                    <a:lumMod val="50000"/>
                  </a:srgbClr>
                </a:solidFill>
                <a:latin typeface="Century Gothic" panose="020F0302020204030204"/>
              </a:rPr>
              <a:t>intelligente</a:t>
            </a:r>
            <a:r>
              <a:rPr lang="en-GB" sz="3200" dirty="0">
                <a:solidFill>
                  <a:srgbClr val="4472C4">
                    <a:lumMod val="50000"/>
                  </a:srgbClr>
                </a:solidFill>
                <a:latin typeface="Century Gothic" panose="020F0302020204030204"/>
              </a:rPr>
              <a:t>.</a:t>
            </a:r>
            <a:endPar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14" name="Picture 13" descr="A picture containing food, sitting, clock, red&#10;&#10;Description automatically generated">
            <a:extLst>
              <a:ext uri="{FF2B5EF4-FFF2-40B4-BE49-F238E27FC236}">
                <a16:creationId xmlns:a16="http://schemas.microsoft.com/office/drawing/2014/main" id="{332A326D-14C9-4C5F-9ECA-E7F67B8A9F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66754">
            <a:off x="10169865" y="4516620"/>
            <a:ext cx="1717693" cy="1070874"/>
          </a:xfrm>
          <a:prstGeom prst="rect">
            <a:avLst/>
          </a:prstGeom>
        </p:spPr>
      </p:pic>
      <p:sp>
        <p:nvSpPr>
          <p:cNvPr id="21" name="Rounded Rectangle 46">
            <a:extLst>
              <a:ext uri="{FF2B5EF4-FFF2-40B4-BE49-F238E27FC236}">
                <a16:creationId xmlns:a16="http://schemas.microsoft.com/office/drawing/2014/main" id="{F0C2892E-D007-420D-BE01-E3AA21CB3063}"/>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343241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624186" cy="707849"/>
          </a:xfrm>
        </p:spPr>
        <p:txBody>
          <a:bodyPr>
            <a:normAutofit fontScale="90000"/>
          </a:bodyPr>
          <a:lstStyle/>
          <a:p>
            <a:r>
              <a:rPr lang="en-GB" sz="3600" b="1" dirty="0">
                <a:solidFill>
                  <a:schemeClr val="bg1"/>
                </a:solidFill>
              </a:rPr>
              <a:t>Nous </a:t>
            </a:r>
            <a:r>
              <a:rPr lang="en-GB" sz="3600" b="1" dirty="0" err="1">
                <a:solidFill>
                  <a:schemeClr val="bg1"/>
                </a:solidFill>
              </a:rPr>
              <a:t>sommes</a:t>
            </a:r>
            <a:r>
              <a:rPr lang="en-GB" sz="3600" b="1" dirty="0">
                <a:solidFill>
                  <a:schemeClr val="bg1"/>
                </a:solidFill>
              </a:rPr>
              <a:t> comment ?</a:t>
            </a:r>
          </a:p>
        </p:txBody>
      </p:sp>
      <p:sp>
        <p:nvSpPr>
          <p:cNvPr id="10" name="Action Button: Custom 16">
            <a:hlinkClick r:id="" action="ppaction://noaction" highlightClick="1">
              <a:snd r:embed="rId4" name="1.wav"/>
            </a:hlinkClick>
            <a:extLst>
              <a:ext uri="{FF2B5EF4-FFF2-40B4-BE49-F238E27FC236}">
                <a16:creationId xmlns:a16="http://schemas.microsoft.com/office/drawing/2014/main" id="{0A4357E3-BCEB-4052-B30F-7CE1FD63C3B4}"/>
              </a:ext>
            </a:extLst>
          </p:cNvPr>
          <p:cNvSpPr/>
          <p:nvPr/>
        </p:nvSpPr>
        <p:spPr>
          <a:xfrm>
            <a:off x="214589" y="1499403"/>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1</a:t>
            </a:r>
          </a:p>
        </p:txBody>
      </p:sp>
      <p:sp>
        <p:nvSpPr>
          <p:cNvPr id="11" name="Action Button: Custom 16">
            <a:hlinkClick r:id="" action="ppaction://noaction" highlightClick="1">
              <a:snd r:embed="rId4" name="1.wav"/>
            </a:hlinkClick>
            <a:extLst>
              <a:ext uri="{FF2B5EF4-FFF2-40B4-BE49-F238E27FC236}">
                <a16:creationId xmlns:a16="http://schemas.microsoft.com/office/drawing/2014/main" id="{CA0945B7-3DDE-49E5-9F08-959F6FCEB9C6}"/>
              </a:ext>
            </a:extLst>
          </p:cNvPr>
          <p:cNvSpPr/>
          <p:nvPr/>
        </p:nvSpPr>
        <p:spPr>
          <a:xfrm>
            <a:off x="214589" y="2332278"/>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2</a:t>
            </a:r>
          </a:p>
        </p:txBody>
      </p:sp>
      <p:sp>
        <p:nvSpPr>
          <p:cNvPr id="12" name="Action Button: Custom 16">
            <a:hlinkClick r:id="" action="ppaction://noaction" highlightClick="1">
              <a:snd r:embed="rId4" name="1.wav"/>
            </a:hlinkClick>
            <a:extLst>
              <a:ext uri="{FF2B5EF4-FFF2-40B4-BE49-F238E27FC236}">
                <a16:creationId xmlns:a16="http://schemas.microsoft.com/office/drawing/2014/main" id="{9330E322-6E88-4C80-BC4A-6E9DBBA77676}"/>
              </a:ext>
            </a:extLst>
          </p:cNvPr>
          <p:cNvSpPr/>
          <p:nvPr/>
        </p:nvSpPr>
        <p:spPr>
          <a:xfrm>
            <a:off x="214589" y="3165153"/>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3</a:t>
            </a:r>
          </a:p>
        </p:txBody>
      </p:sp>
      <p:sp>
        <p:nvSpPr>
          <p:cNvPr id="13" name="Action Button: Custom 16">
            <a:hlinkClick r:id="" action="ppaction://noaction" highlightClick="1">
              <a:snd r:embed="rId4" name="1.wav"/>
            </a:hlinkClick>
            <a:extLst>
              <a:ext uri="{FF2B5EF4-FFF2-40B4-BE49-F238E27FC236}">
                <a16:creationId xmlns:a16="http://schemas.microsoft.com/office/drawing/2014/main" id="{A1687B54-60C3-45AF-A50D-0413E9EC4B93}"/>
              </a:ext>
            </a:extLst>
          </p:cNvPr>
          <p:cNvSpPr/>
          <p:nvPr/>
        </p:nvSpPr>
        <p:spPr>
          <a:xfrm>
            <a:off x="214589" y="3998028"/>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4</a:t>
            </a:r>
          </a:p>
        </p:txBody>
      </p:sp>
      <p:sp>
        <p:nvSpPr>
          <p:cNvPr id="14" name="Action Button: Custom 16">
            <a:hlinkClick r:id="" action="ppaction://noaction" highlightClick="1">
              <a:snd r:embed="rId4" name="1.wav"/>
            </a:hlinkClick>
            <a:extLst>
              <a:ext uri="{FF2B5EF4-FFF2-40B4-BE49-F238E27FC236}">
                <a16:creationId xmlns:a16="http://schemas.microsoft.com/office/drawing/2014/main" id="{CD8C2EC3-7CF9-496E-A339-B8C3F917A82B}"/>
              </a:ext>
            </a:extLst>
          </p:cNvPr>
          <p:cNvSpPr/>
          <p:nvPr/>
        </p:nvSpPr>
        <p:spPr>
          <a:xfrm>
            <a:off x="214589" y="4830903"/>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5</a:t>
            </a:r>
          </a:p>
        </p:txBody>
      </p:sp>
      <p:sp>
        <p:nvSpPr>
          <p:cNvPr id="15" name="Action Button: Custom 16">
            <a:hlinkClick r:id="" action="ppaction://noaction" highlightClick="1">
              <a:snd r:embed="rId4" name="1.wav"/>
            </a:hlinkClick>
            <a:extLst>
              <a:ext uri="{FF2B5EF4-FFF2-40B4-BE49-F238E27FC236}">
                <a16:creationId xmlns:a16="http://schemas.microsoft.com/office/drawing/2014/main" id="{CB26C512-019D-414C-BB7B-0709573D755E}"/>
              </a:ext>
            </a:extLst>
          </p:cNvPr>
          <p:cNvSpPr/>
          <p:nvPr/>
        </p:nvSpPr>
        <p:spPr>
          <a:xfrm>
            <a:off x="214589" y="5663779"/>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6</a:t>
            </a:r>
          </a:p>
        </p:txBody>
      </p:sp>
      <p:pic>
        <p:nvPicPr>
          <p:cNvPr id="16" name="Picture 15">
            <a:extLst>
              <a:ext uri="{FF2B5EF4-FFF2-40B4-BE49-F238E27FC236}">
                <a16:creationId xmlns:a16="http://schemas.microsoft.com/office/drawing/2014/main" id="{0EA0B7A2-50B4-463B-8EC3-8E2F7C912D3C}"/>
              </a:ext>
            </a:extLst>
          </p:cNvPr>
          <p:cNvPicPr>
            <a:picLocks noChangeAspect="1"/>
          </p:cNvPicPr>
          <p:nvPr/>
        </p:nvPicPr>
        <p:blipFill>
          <a:blip r:embed="rId5"/>
          <a:stretch>
            <a:fillRect/>
          </a:stretch>
        </p:blipFill>
        <p:spPr>
          <a:xfrm>
            <a:off x="834896" y="1420789"/>
            <a:ext cx="313728" cy="654692"/>
          </a:xfrm>
          <a:prstGeom prst="rect">
            <a:avLst/>
          </a:prstGeom>
        </p:spPr>
      </p:pic>
      <p:pic>
        <p:nvPicPr>
          <p:cNvPr id="17" name="Picture 16">
            <a:extLst>
              <a:ext uri="{FF2B5EF4-FFF2-40B4-BE49-F238E27FC236}">
                <a16:creationId xmlns:a16="http://schemas.microsoft.com/office/drawing/2014/main" id="{5725F5D7-99D8-4D8D-9328-C13740D9E326}"/>
              </a:ext>
            </a:extLst>
          </p:cNvPr>
          <p:cNvPicPr>
            <a:picLocks noChangeAspect="1"/>
          </p:cNvPicPr>
          <p:nvPr/>
        </p:nvPicPr>
        <p:blipFill>
          <a:blip r:embed="rId6"/>
          <a:stretch>
            <a:fillRect/>
          </a:stretch>
        </p:blipFill>
        <p:spPr>
          <a:xfrm>
            <a:off x="841298" y="2278638"/>
            <a:ext cx="614653" cy="539313"/>
          </a:xfrm>
          <a:prstGeom prst="rect">
            <a:avLst/>
          </a:prstGeom>
        </p:spPr>
      </p:pic>
      <p:pic>
        <p:nvPicPr>
          <p:cNvPr id="18" name="Picture 17" descr="A close up of a logo&#10;&#10;Description automatically generated">
            <a:extLst>
              <a:ext uri="{FF2B5EF4-FFF2-40B4-BE49-F238E27FC236}">
                <a16:creationId xmlns:a16="http://schemas.microsoft.com/office/drawing/2014/main" id="{D8B19804-88E6-42F7-BDAB-7C8AF488B6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7229" y="2913792"/>
            <a:ext cx="898722" cy="898722"/>
          </a:xfrm>
          <a:prstGeom prst="rect">
            <a:avLst/>
          </a:prstGeom>
        </p:spPr>
      </p:pic>
      <p:pic>
        <p:nvPicPr>
          <p:cNvPr id="19" name="Picture 18" descr="A close up of a logo&#10;&#10;Description automatically generated">
            <a:extLst>
              <a:ext uri="{FF2B5EF4-FFF2-40B4-BE49-F238E27FC236}">
                <a16:creationId xmlns:a16="http://schemas.microsoft.com/office/drawing/2014/main" id="{C61CAB1E-B592-497C-9AAB-5186B48DDC6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7229" y="5374668"/>
            <a:ext cx="898722" cy="898722"/>
          </a:xfrm>
          <a:prstGeom prst="rect">
            <a:avLst/>
          </a:prstGeom>
        </p:spPr>
      </p:pic>
      <p:pic>
        <p:nvPicPr>
          <p:cNvPr id="21" name="Picture 20" descr="A close up of a logo&#10;&#10;Description automatically generated">
            <a:extLst>
              <a:ext uri="{FF2B5EF4-FFF2-40B4-BE49-F238E27FC236}">
                <a16:creationId xmlns:a16="http://schemas.microsoft.com/office/drawing/2014/main" id="{FD1BAC7F-99CF-431F-A381-3F001A0FD6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96562" y="5433294"/>
            <a:ext cx="898723" cy="898723"/>
          </a:xfrm>
          <a:prstGeom prst="rect">
            <a:avLst/>
          </a:prstGeom>
        </p:spPr>
      </p:pic>
      <p:pic>
        <p:nvPicPr>
          <p:cNvPr id="22" name="Picture 21">
            <a:extLst>
              <a:ext uri="{FF2B5EF4-FFF2-40B4-BE49-F238E27FC236}">
                <a16:creationId xmlns:a16="http://schemas.microsoft.com/office/drawing/2014/main" id="{98699536-DB14-4368-87DC-898465CBA1A8}"/>
              </a:ext>
            </a:extLst>
          </p:cNvPr>
          <p:cNvPicPr>
            <a:picLocks noChangeAspect="1"/>
          </p:cNvPicPr>
          <p:nvPr/>
        </p:nvPicPr>
        <p:blipFill>
          <a:blip r:embed="rId9"/>
          <a:stretch>
            <a:fillRect/>
          </a:stretch>
        </p:blipFill>
        <p:spPr>
          <a:xfrm>
            <a:off x="793109" y="3932597"/>
            <a:ext cx="662842" cy="529748"/>
          </a:xfrm>
          <a:prstGeom prst="rect">
            <a:avLst/>
          </a:prstGeom>
        </p:spPr>
      </p:pic>
      <p:pic>
        <p:nvPicPr>
          <p:cNvPr id="23" name="Picture 22">
            <a:extLst>
              <a:ext uri="{FF2B5EF4-FFF2-40B4-BE49-F238E27FC236}">
                <a16:creationId xmlns:a16="http://schemas.microsoft.com/office/drawing/2014/main" id="{F5D92D77-2BB0-4269-AFE5-E027A5846FC6}"/>
              </a:ext>
            </a:extLst>
          </p:cNvPr>
          <p:cNvPicPr>
            <a:picLocks noChangeAspect="1"/>
          </p:cNvPicPr>
          <p:nvPr/>
        </p:nvPicPr>
        <p:blipFill>
          <a:blip r:embed="rId10"/>
          <a:stretch>
            <a:fillRect/>
          </a:stretch>
        </p:blipFill>
        <p:spPr>
          <a:xfrm>
            <a:off x="841298" y="4762586"/>
            <a:ext cx="631319" cy="529748"/>
          </a:xfrm>
          <a:prstGeom prst="rect">
            <a:avLst/>
          </a:prstGeom>
        </p:spPr>
      </p:pic>
      <p:sp>
        <p:nvSpPr>
          <p:cNvPr id="26" name="Action Button: Custom 16">
            <a:hlinkClick r:id="" action="ppaction://noaction" highlightClick="1">
              <a:snd r:embed="rId4" name="1.wav"/>
            </a:hlinkClick>
            <a:extLst>
              <a:ext uri="{FF2B5EF4-FFF2-40B4-BE49-F238E27FC236}">
                <a16:creationId xmlns:a16="http://schemas.microsoft.com/office/drawing/2014/main" id="{D2BB600D-587F-4ABD-8008-AFF87FF07889}"/>
              </a:ext>
            </a:extLst>
          </p:cNvPr>
          <p:cNvSpPr/>
          <p:nvPr/>
        </p:nvSpPr>
        <p:spPr>
          <a:xfrm>
            <a:off x="2838725" y="1499404"/>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1</a:t>
            </a:r>
          </a:p>
        </p:txBody>
      </p:sp>
      <p:sp>
        <p:nvSpPr>
          <p:cNvPr id="27" name="Action Button: Custom 16">
            <a:hlinkClick r:id="" action="ppaction://noaction" highlightClick="1">
              <a:snd r:embed="rId4" name="1.wav"/>
            </a:hlinkClick>
            <a:extLst>
              <a:ext uri="{FF2B5EF4-FFF2-40B4-BE49-F238E27FC236}">
                <a16:creationId xmlns:a16="http://schemas.microsoft.com/office/drawing/2014/main" id="{31C544DB-95C7-4EAD-9B0F-8D93607E146A}"/>
              </a:ext>
            </a:extLst>
          </p:cNvPr>
          <p:cNvSpPr/>
          <p:nvPr/>
        </p:nvSpPr>
        <p:spPr>
          <a:xfrm>
            <a:off x="2838725" y="2332279"/>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2</a:t>
            </a:r>
          </a:p>
        </p:txBody>
      </p:sp>
      <p:sp>
        <p:nvSpPr>
          <p:cNvPr id="28" name="Action Button: Custom 16">
            <a:hlinkClick r:id="" action="ppaction://noaction" highlightClick="1">
              <a:snd r:embed="rId4" name="1.wav"/>
            </a:hlinkClick>
            <a:extLst>
              <a:ext uri="{FF2B5EF4-FFF2-40B4-BE49-F238E27FC236}">
                <a16:creationId xmlns:a16="http://schemas.microsoft.com/office/drawing/2014/main" id="{75422B53-1FF6-420A-A77F-1C7E2B80A32B}"/>
              </a:ext>
            </a:extLst>
          </p:cNvPr>
          <p:cNvSpPr/>
          <p:nvPr/>
        </p:nvSpPr>
        <p:spPr>
          <a:xfrm>
            <a:off x="2838725" y="3165154"/>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3</a:t>
            </a:r>
          </a:p>
        </p:txBody>
      </p:sp>
      <p:sp>
        <p:nvSpPr>
          <p:cNvPr id="29" name="Action Button: Custom 16">
            <a:hlinkClick r:id="" action="ppaction://noaction" highlightClick="1">
              <a:snd r:embed="rId4" name="1.wav"/>
            </a:hlinkClick>
            <a:extLst>
              <a:ext uri="{FF2B5EF4-FFF2-40B4-BE49-F238E27FC236}">
                <a16:creationId xmlns:a16="http://schemas.microsoft.com/office/drawing/2014/main" id="{C4F661EA-7256-49A5-AA9E-E158934480B3}"/>
              </a:ext>
            </a:extLst>
          </p:cNvPr>
          <p:cNvSpPr/>
          <p:nvPr/>
        </p:nvSpPr>
        <p:spPr>
          <a:xfrm>
            <a:off x="2838725" y="3998029"/>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4</a:t>
            </a:r>
          </a:p>
        </p:txBody>
      </p:sp>
      <p:sp>
        <p:nvSpPr>
          <p:cNvPr id="30" name="Action Button: Custom 16">
            <a:hlinkClick r:id="" action="ppaction://noaction" highlightClick="1">
              <a:snd r:embed="rId4" name="1.wav"/>
            </a:hlinkClick>
            <a:extLst>
              <a:ext uri="{FF2B5EF4-FFF2-40B4-BE49-F238E27FC236}">
                <a16:creationId xmlns:a16="http://schemas.microsoft.com/office/drawing/2014/main" id="{BEF48ADD-73DD-473A-AF12-81E11B458799}"/>
              </a:ext>
            </a:extLst>
          </p:cNvPr>
          <p:cNvSpPr/>
          <p:nvPr/>
        </p:nvSpPr>
        <p:spPr>
          <a:xfrm>
            <a:off x="2838725" y="4830904"/>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5</a:t>
            </a:r>
          </a:p>
        </p:txBody>
      </p:sp>
      <p:sp>
        <p:nvSpPr>
          <p:cNvPr id="31" name="Action Button: Custom 16">
            <a:hlinkClick r:id="" action="ppaction://noaction" highlightClick="1">
              <a:snd r:embed="rId4" name="1.wav"/>
            </a:hlinkClick>
            <a:extLst>
              <a:ext uri="{FF2B5EF4-FFF2-40B4-BE49-F238E27FC236}">
                <a16:creationId xmlns:a16="http://schemas.microsoft.com/office/drawing/2014/main" id="{923386F6-FFB1-444A-B72F-C820C6214913}"/>
              </a:ext>
            </a:extLst>
          </p:cNvPr>
          <p:cNvSpPr/>
          <p:nvPr/>
        </p:nvSpPr>
        <p:spPr>
          <a:xfrm>
            <a:off x="2838725" y="5663780"/>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6</a:t>
            </a:r>
          </a:p>
        </p:txBody>
      </p:sp>
      <p:sp>
        <p:nvSpPr>
          <p:cNvPr id="33" name="Right Brace 32">
            <a:extLst>
              <a:ext uri="{FF2B5EF4-FFF2-40B4-BE49-F238E27FC236}">
                <a16:creationId xmlns:a16="http://schemas.microsoft.com/office/drawing/2014/main" id="{ED7EA511-3F89-4B02-8D08-BF1B6C25E3B8}"/>
              </a:ext>
            </a:extLst>
          </p:cNvPr>
          <p:cNvSpPr/>
          <p:nvPr/>
        </p:nvSpPr>
        <p:spPr>
          <a:xfrm>
            <a:off x="3506783" y="1565480"/>
            <a:ext cx="307327" cy="1929597"/>
          </a:xfrm>
          <a:prstGeom prst="rightBrac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4" name="Right Brace 33">
            <a:extLst>
              <a:ext uri="{FF2B5EF4-FFF2-40B4-BE49-F238E27FC236}">
                <a16:creationId xmlns:a16="http://schemas.microsoft.com/office/drawing/2014/main" id="{8271E706-75AC-4C57-845C-6C52854FBC38}"/>
              </a:ext>
            </a:extLst>
          </p:cNvPr>
          <p:cNvSpPr/>
          <p:nvPr/>
        </p:nvSpPr>
        <p:spPr>
          <a:xfrm>
            <a:off x="3506783" y="4073294"/>
            <a:ext cx="307327" cy="1929597"/>
          </a:xfrm>
          <a:prstGeom prst="rightBrac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5" name="TextBox 34">
            <a:extLst>
              <a:ext uri="{FF2B5EF4-FFF2-40B4-BE49-F238E27FC236}">
                <a16:creationId xmlns:a16="http://schemas.microsoft.com/office/drawing/2014/main" id="{0A8C1D3A-9263-4393-9548-482E48BC7911}"/>
              </a:ext>
            </a:extLst>
          </p:cNvPr>
          <p:cNvSpPr txBox="1"/>
          <p:nvPr/>
        </p:nvSpPr>
        <p:spPr>
          <a:xfrm>
            <a:off x="4086169" y="2299444"/>
            <a:ext cx="861655" cy="400110"/>
          </a:xfrm>
          <a:prstGeom prst="rect">
            <a:avLst/>
          </a:prstGeom>
          <a:noFill/>
          <a:ln w="19050">
            <a:solidFill>
              <a:schemeClr val="accent1">
                <a:lumMod val="50000"/>
              </a:schemeClr>
            </a:solidFill>
          </a:ln>
        </p:spPr>
        <p:txBody>
          <a:bodyPr wrap="square" rtlCol="0">
            <a:spAutoFit/>
          </a:bodyPr>
          <a:lstStyle/>
          <a:p>
            <a:pPr algn="ctr"/>
            <a:r>
              <a:rPr lang="en-GB" sz="2000" dirty="0" err="1">
                <a:solidFill>
                  <a:schemeClr val="accent5">
                    <a:lumMod val="50000"/>
                  </a:schemeClr>
                </a:solidFill>
                <a:latin typeface="Century Gothic" panose="020B0502020202020204" pitchFamily="34" charset="0"/>
              </a:rPr>
              <a:t>ê</a:t>
            </a:r>
            <a:r>
              <a:rPr lang="en-GB" sz="2000" dirty="0" err="1">
                <a:solidFill>
                  <a:schemeClr val="accent5">
                    <a:lumMod val="50000"/>
                  </a:schemeClr>
                </a:solidFill>
              </a:rPr>
              <a:t>tre</a:t>
            </a:r>
            <a:endParaRPr lang="en-GB" sz="2000" dirty="0">
              <a:solidFill>
                <a:schemeClr val="accent5">
                  <a:lumMod val="50000"/>
                </a:schemeClr>
              </a:solidFill>
            </a:endParaRPr>
          </a:p>
        </p:txBody>
      </p:sp>
      <p:sp>
        <p:nvSpPr>
          <p:cNvPr id="36" name="TextBox 35">
            <a:extLst>
              <a:ext uri="{FF2B5EF4-FFF2-40B4-BE49-F238E27FC236}">
                <a16:creationId xmlns:a16="http://schemas.microsoft.com/office/drawing/2014/main" id="{8D7E75D5-EF23-4ECA-8787-55379710D1BC}"/>
              </a:ext>
            </a:extLst>
          </p:cNvPr>
          <p:cNvSpPr txBox="1"/>
          <p:nvPr/>
        </p:nvSpPr>
        <p:spPr>
          <a:xfrm>
            <a:off x="4086167" y="4796627"/>
            <a:ext cx="861657" cy="400110"/>
          </a:xfrm>
          <a:prstGeom prst="rect">
            <a:avLst/>
          </a:prstGeom>
          <a:noFill/>
          <a:ln w="19050">
            <a:solidFill>
              <a:schemeClr val="accent1">
                <a:lumMod val="50000"/>
              </a:schemeClr>
            </a:solidFill>
          </a:ln>
        </p:spPr>
        <p:txBody>
          <a:bodyPr wrap="square" rtlCol="0">
            <a:spAutoFit/>
          </a:bodyPr>
          <a:lstStyle/>
          <a:p>
            <a:pPr algn="ctr"/>
            <a:r>
              <a:rPr lang="en-GB" sz="2000" dirty="0" err="1">
                <a:solidFill>
                  <a:schemeClr val="accent5">
                    <a:lumMod val="50000"/>
                  </a:schemeClr>
                </a:solidFill>
                <a:latin typeface="Century Gothic" panose="020B0502020202020204" pitchFamily="34" charset="0"/>
              </a:rPr>
              <a:t>avoir</a:t>
            </a:r>
            <a:endParaRPr lang="en-GB" sz="2000" dirty="0">
              <a:solidFill>
                <a:schemeClr val="accent5">
                  <a:lumMod val="50000"/>
                </a:schemeClr>
              </a:solidFill>
            </a:endParaRPr>
          </a:p>
        </p:txBody>
      </p:sp>
      <p:sp>
        <p:nvSpPr>
          <p:cNvPr id="47" name="Action Button: Custom 16">
            <a:hlinkClick r:id="" action="ppaction://noaction" highlightClick="1">
              <a:snd r:embed="rId4" name="1.wav"/>
            </a:hlinkClick>
            <a:extLst>
              <a:ext uri="{FF2B5EF4-FFF2-40B4-BE49-F238E27FC236}">
                <a16:creationId xmlns:a16="http://schemas.microsoft.com/office/drawing/2014/main" id="{D64F2319-E89E-40A4-B092-F62E9ACFF79E}"/>
              </a:ext>
            </a:extLst>
          </p:cNvPr>
          <p:cNvSpPr/>
          <p:nvPr/>
        </p:nvSpPr>
        <p:spPr>
          <a:xfrm>
            <a:off x="5820413" y="1499404"/>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1</a:t>
            </a:r>
          </a:p>
        </p:txBody>
      </p:sp>
      <p:sp>
        <p:nvSpPr>
          <p:cNvPr id="48" name="Action Button: Custom 16">
            <a:hlinkClick r:id="" action="ppaction://noaction" highlightClick="1">
              <a:snd r:embed="rId4" name="1.wav"/>
            </a:hlinkClick>
            <a:extLst>
              <a:ext uri="{FF2B5EF4-FFF2-40B4-BE49-F238E27FC236}">
                <a16:creationId xmlns:a16="http://schemas.microsoft.com/office/drawing/2014/main" id="{532FA512-995B-4583-8F5A-C3E31D087BAB}"/>
              </a:ext>
            </a:extLst>
          </p:cNvPr>
          <p:cNvSpPr/>
          <p:nvPr/>
        </p:nvSpPr>
        <p:spPr>
          <a:xfrm>
            <a:off x="5820413" y="2332279"/>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2</a:t>
            </a:r>
          </a:p>
        </p:txBody>
      </p:sp>
      <p:sp>
        <p:nvSpPr>
          <p:cNvPr id="49" name="Action Button: Custom 16">
            <a:hlinkClick r:id="" action="ppaction://noaction" highlightClick="1">
              <a:snd r:embed="rId4" name="1.wav"/>
            </a:hlinkClick>
            <a:extLst>
              <a:ext uri="{FF2B5EF4-FFF2-40B4-BE49-F238E27FC236}">
                <a16:creationId xmlns:a16="http://schemas.microsoft.com/office/drawing/2014/main" id="{324FDEDD-BAEE-4BF5-B0B4-036D74973B83}"/>
              </a:ext>
            </a:extLst>
          </p:cNvPr>
          <p:cNvSpPr/>
          <p:nvPr/>
        </p:nvSpPr>
        <p:spPr>
          <a:xfrm>
            <a:off x="5820413" y="3165154"/>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3</a:t>
            </a:r>
          </a:p>
        </p:txBody>
      </p:sp>
      <p:sp>
        <p:nvSpPr>
          <p:cNvPr id="50" name="Action Button: Custom 16">
            <a:hlinkClick r:id="" action="ppaction://noaction" highlightClick="1">
              <a:snd r:embed="rId4" name="1.wav"/>
            </a:hlinkClick>
            <a:extLst>
              <a:ext uri="{FF2B5EF4-FFF2-40B4-BE49-F238E27FC236}">
                <a16:creationId xmlns:a16="http://schemas.microsoft.com/office/drawing/2014/main" id="{2BD73180-7544-4246-BC88-C2CBBBA80C49}"/>
              </a:ext>
            </a:extLst>
          </p:cNvPr>
          <p:cNvSpPr/>
          <p:nvPr/>
        </p:nvSpPr>
        <p:spPr>
          <a:xfrm>
            <a:off x="5820413" y="3998029"/>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4</a:t>
            </a:r>
          </a:p>
        </p:txBody>
      </p:sp>
      <p:sp>
        <p:nvSpPr>
          <p:cNvPr id="51" name="Action Button: Custom 16">
            <a:hlinkClick r:id="" action="ppaction://noaction" highlightClick="1">
              <a:snd r:embed="rId4" name="1.wav"/>
            </a:hlinkClick>
            <a:extLst>
              <a:ext uri="{FF2B5EF4-FFF2-40B4-BE49-F238E27FC236}">
                <a16:creationId xmlns:a16="http://schemas.microsoft.com/office/drawing/2014/main" id="{6E9227C6-9A45-4B11-B0BD-59797534A8A2}"/>
              </a:ext>
            </a:extLst>
          </p:cNvPr>
          <p:cNvSpPr/>
          <p:nvPr/>
        </p:nvSpPr>
        <p:spPr>
          <a:xfrm>
            <a:off x="5820413" y="4830904"/>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5</a:t>
            </a:r>
          </a:p>
        </p:txBody>
      </p:sp>
      <p:sp>
        <p:nvSpPr>
          <p:cNvPr id="52" name="Action Button: Custom 16">
            <a:hlinkClick r:id="" action="ppaction://noaction" highlightClick="1">
              <a:snd r:embed="rId4" name="1.wav"/>
            </a:hlinkClick>
            <a:extLst>
              <a:ext uri="{FF2B5EF4-FFF2-40B4-BE49-F238E27FC236}">
                <a16:creationId xmlns:a16="http://schemas.microsoft.com/office/drawing/2014/main" id="{19FA8B9E-01B8-473A-A12C-7B1B03CCDFDC}"/>
              </a:ext>
            </a:extLst>
          </p:cNvPr>
          <p:cNvSpPr/>
          <p:nvPr/>
        </p:nvSpPr>
        <p:spPr>
          <a:xfrm>
            <a:off x="5820413" y="5663780"/>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6</a:t>
            </a:r>
          </a:p>
        </p:txBody>
      </p:sp>
      <p:sp>
        <p:nvSpPr>
          <p:cNvPr id="53" name="Right Brace 52">
            <a:extLst>
              <a:ext uri="{FF2B5EF4-FFF2-40B4-BE49-F238E27FC236}">
                <a16:creationId xmlns:a16="http://schemas.microsoft.com/office/drawing/2014/main" id="{EC35FCFE-DA94-41F9-BA2A-9959CCC21529}"/>
              </a:ext>
            </a:extLst>
          </p:cNvPr>
          <p:cNvSpPr/>
          <p:nvPr/>
        </p:nvSpPr>
        <p:spPr>
          <a:xfrm>
            <a:off x="6488471" y="1565480"/>
            <a:ext cx="307327" cy="1929597"/>
          </a:xfrm>
          <a:prstGeom prst="rightBrac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4" name="Right Brace 53">
            <a:extLst>
              <a:ext uri="{FF2B5EF4-FFF2-40B4-BE49-F238E27FC236}">
                <a16:creationId xmlns:a16="http://schemas.microsoft.com/office/drawing/2014/main" id="{41CE7E67-6D27-446A-BB7C-3A6C62D3B665}"/>
              </a:ext>
            </a:extLst>
          </p:cNvPr>
          <p:cNvSpPr/>
          <p:nvPr/>
        </p:nvSpPr>
        <p:spPr>
          <a:xfrm>
            <a:off x="6488471" y="4073294"/>
            <a:ext cx="307327" cy="1929597"/>
          </a:xfrm>
          <a:prstGeom prst="rightBrac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5" name="TextBox 54">
            <a:extLst>
              <a:ext uri="{FF2B5EF4-FFF2-40B4-BE49-F238E27FC236}">
                <a16:creationId xmlns:a16="http://schemas.microsoft.com/office/drawing/2014/main" id="{8C4A5909-1F68-4F8E-B591-CFC40480107E}"/>
              </a:ext>
            </a:extLst>
          </p:cNvPr>
          <p:cNvSpPr txBox="1"/>
          <p:nvPr/>
        </p:nvSpPr>
        <p:spPr>
          <a:xfrm>
            <a:off x="7067857" y="2299445"/>
            <a:ext cx="1409584" cy="400109"/>
          </a:xfrm>
          <a:prstGeom prst="rect">
            <a:avLst/>
          </a:prstGeom>
          <a:noFill/>
          <a:ln w="19050">
            <a:solidFill>
              <a:schemeClr val="accent1">
                <a:lumMod val="50000"/>
              </a:schemeClr>
            </a:solidFill>
          </a:ln>
        </p:spPr>
        <p:txBody>
          <a:bodyPr wrap="square" rtlCol="0">
            <a:spAutoFit/>
          </a:bodyPr>
          <a:lstStyle/>
          <a:p>
            <a:pPr algn="ctr"/>
            <a:r>
              <a:rPr lang="en-GB" sz="2000">
                <a:solidFill>
                  <a:schemeClr val="accent5">
                    <a:lumMod val="50000"/>
                  </a:schemeClr>
                </a:solidFill>
                <a:latin typeface="Century Gothic" panose="020B0502020202020204" pitchFamily="34" charset="0"/>
              </a:rPr>
              <a:t>noun (m.)</a:t>
            </a:r>
            <a:endParaRPr lang="en-GB" sz="2000" dirty="0">
              <a:solidFill>
                <a:schemeClr val="accent5">
                  <a:lumMod val="50000"/>
                </a:schemeClr>
              </a:solidFill>
            </a:endParaRPr>
          </a:p>
        </p:txBody>
      </p:sp>
      <p:sp>
        <p:nvSpPr>
          <p:cNvPr id="56" name="TextBox 55">
            <a:extLst>
              <a:ext uri="{FF2B5EF4-FFF2-40B4-BE49-F238E27FC236}">
                <a16:creationId xmlns:a16="http://schemas.microsoft.com/office/drawing/2014/main" id="{0FEED360-E886-4AE4-9572-EA28BFAB1330}"/>
              </a:ext>
            </a:extLst>
          </p:cNvPr>
          <p:cNvSpPr txBox="1"/>
          <p:nvPr/>
        </p:nvSpPr>
        <p:spPr>
          <a:xfrm>
            <a:off x="7067855" y="4796628"/>
            <a:ext cx="1409586" cy="400109"/>
          </a:xfrm>
          <a:prstGeom prst="rect">
            <a:avLst/>
          </a:prstGeom>
          <a:noFill/>
          <a:ln w="19050">
            <a:solidFill>
              <a:schemeClr val="accent1">
                <a:lumMod val="50000"/>
              </a:schemeClr>
            </a:solidFill>
          </a:ln>
        </p:spPr>
        <p:txBody>
          <a:bodyPr wrap="square" rtlCol="0">
            <a:spAutoFit/>
          </a:bodyPr>
          <a:lstStyle/>
          <a:p>
            <a:pPr algn="ctr"/>
            <a:r>
              <a:rPr lang="en-GB" sz="2000">
                <a:solidFill>
                  <a:schemeClr val="accent5">
                    <a:lumMod val="50000"/>
                  </a:schemeClr>
                </a:solidFill>
                <a:latin typeface="Century Gothic" panose="020B0502020202020204" pitchFamily="34" charset="0"/>
              </a:rPr>
              <a:t>noun (f.)</a:t>
            </a:r>
            <a:endParaRPr lang="en-GB" sz="2000" dirty="0">
              <a:solidFill>
                <a:schemeClr val="accent5">
                  <a:lumMod val="50000"/>
                </a:schemeClr>
              </a:solidFill>
            </a:endParaRPr>
          </a:p>
        </p:txBody>
      </p:sp>
      <p:sp>
        <p:nvSpPr>
          <p:cNvPr id="67" name="Action Button: Custom 16">
            <a:hlinkClick r:id="" action="ppaction://noaction" highlightClick="1">
              <a:snd r:embed="rId4" name="1.wav"/>
            </a:hlinkClick>
            <a:extLst>
              <a:ext uri="{FF2B5EF4-FFF2-40B4-BE49-F238E27FC236}">
                <a16:creationId xmlns:a16="http://schemas.microsoft.com/office/drawing/2014/main" id="{710499DB-D7CE-4C73-8061-8881F115B299}"/>
              </a:ext>
            </a:extLst>
          </p:cNvPr>
          <p:cNvSpPr/>
          <p:nvPr/>
        </p:nvSpPr>
        <p:spPr>
          <a:xfrm>
            <a:off x="8879187" y="1503016"/>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1</a:t>
            </a:r>
          </a:p>
        </p:txBody>
      </p:sp>
      <p:sp>
        <p:nvSpPr>
          <p:cNvPr id="68" name="Action Button: Custom 16">
            <a:hlinkClick r:id="" action="ppaction://noaction" highlightClick="1">
              <a:snd r:embed="rId4" name="1.wav"/>
            </a:hlinkClick>
            <a:extLst>
              <a:ext uri="{FF2B5EF4-FFF2-40B4-BE49-F238E27FC236}">
                <a16:creationId xmlns:a16="http://schemas.microsoft.com/office/drawing/2014/main" id="{0CF79A1D-344E-48CC-9B37-CA5C66411D48}"/>
              </a:ext>
            </a:extLst>
          </p:cNvPr>
          <p:cNvSpPr/>
          <p:nvPr/>
        </p:nvSpPr>
        <p:spPr>
          <a:xfrm>
            <a:off x="8879187" y="2335891"/>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2</a:t>
            </a:r>
          </a:p>
        </p:txBody>
      </p:sp>
      <p:sp>
        <p:nvSpPr>
          <p:cNvPr id="69" name="Action Button: Custom 16">
            <a:hlinkClick r:id="" action="ppaction://noaction" highlightClick="1">
              <a:snd r:embed="rId4" name="1.wav"/>
            </a:hlinkClick>
            <a:extLst>
              <a:ext uri="{FF2B5EF4-FFF2-40B4-BE49-F238E27FC236}">
                <a16:creationId xmlns:a16="http://schemas.microsoft.com/office/drawing/2014/main" id="{34E52ACA-54D3-4CA0-96F3-44D6B2E846DD}"/>
              </a:ext>
            </a:extLst>
          </p:cNvPr>
          <p:cNvSpPr/>
          <p:nvPr/>
        </p:nvSpPr>
        <p:spPr>
          <a:xfrm>
            <a:off x="8879187" y="3168766"/>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3</a:t>
            </a:r>
          </a:p>
        </p:txBody>
      </p:sp>
      <p:sp>
        <p:nvSpPr>
          <p:cNvPr id="70" name="Action Button: Custom 16">
            <a:hlinkClick r:id="" action="ppaction://noaction" highlightClick="1">
              <a:snd r:embed="rId4" name="1.wav"/>
            </a:hlinkClick>
            <a:extLst>
              <a:ext uri="{FF2B5EF4-FFF2-40B4-BE49-F238E27FC236}">
                <a16:creationId xmlns:a16="http://schemas.microsoft.com/office/drawing/2014/main" id="{F02E7E99-90C3-464A-83D0-1093CDDC1165}"/>
              </a:ext>
            </a:extLst>
          </p:cNvPr>
          <p:cNvSpPr/>
          <p:nvPr/>
        </p:nvSpPr>
        <p:spPr>
          <a:xfrm>
            <a:off x="8879187" y="4001641"/>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4</a:t>
            </a:r>
          </a:p>
        </p:txBody>
      </p:sp>
      <p:sp>
        <p:nvSpPr>
          <p:cNvPr id="71" name="Action Button: Custom 16">
            <a:hlinkClick r:id="" action="ppaction://noaction" highlightClick="1">
              <a:snd r:embed="rId4" name="1.wav"/>
            </a:hlinkClick>
            <a:extLst>
              <a:ext uri="{FF2B5EF4-FFF2-40B4-BE49-F238E27FC236}">
                <a16:creationId xmlns:a16="http://schemas.microsoft.com/office/drawing/2014/main" id="{69B637E5-8319-4808-83BE-A229083E7D50}"/>
              </a:ext>
            </a:extLst>
          </p:cNvPr>
          <p:cNvSpPr/>
          <p:nvPr/>
        </p:nvSpPr>
        <p:spPr>
          <a:xfrm>
            <a:off x="8879187" y="4834516"/>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5</a:t>
            </a:r>
          </a:p>
        </p:txBody>
      </p:sp>
      <p:sp>
        <p:nvSpPr>
          <p:cNvPr id="72" name="Action Button: Custom 16">
            <a:hlinkClick r:id="" action="ppaction://noaction" highlightClick="1">
              <a:snd r:embed="rId4" name="1.wav"/>
            </a:hlinkClick>
            <a:extLst>
              <a:ext uri="{FF2B5EF4-FFF2-40B4-BE49-F238E27FC236}">
                <a16:creationId xmlns:a16="http://schemas.microsoft.com/office/drawing/2014/main" id="{E863BC5C-4F83-40E2-B498-B28C895F42DA}"/>
              </a:ext>
            </a:extLst>
          </p:cNvPr>
          <p:cNvSpPr/>
          <p:nvPr/>
        </p:nvSpPr>
        <p:spPr>
          <a:xfrm>
            <a:off x="8879187" y="5667392"/>
            <a:ext cx="396000" cy="396000"/>
          </a:xfrm>
          <a:prstGeom prst="actionButtonBlank">
            <a:avLst/>
          </a:prstGeom>
          <a:solidFill>
            <a:schemeClr val="bg1"/>
          </a:solidFill>
          <a:ln>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6</a:t>
            </a:r>
          </a:p>
        </p:txBody>
      </p:sp>
      <p:sp>
        <p:nvSpPr>
          <p:cNvPr id="73" name="Right Brace 72">
            <a:extLst>
              <a:ext uri="{FF2B5EF4-FFF2-40B4-BE49-F238E27FC236}">
                <a16:creationId xmlns:a16="http://schemas.microsoft.com/office/drawing/2014/main" id="{3F162E2D-0E9F-406A-A6A6-7F7C0A7CE72E}"/>
              </a:ext>
            </a:extLst>
          </p:cNvPr>
          <p:cNvSpPr/>
          <p:nvPr/>
        </p:nvSpPr>
        <p:spPr>
          <a:xfrm>
            <a:off x="9547243" y="1611247"/>
            <a:ext cx="307327" cy="969896"/>
          </a:xfrm>
          <a:prstGeom prst="rightBrac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5" name="TextBox 74">
            <a:extLst>
              <a:ext uri="{FF2B5EF4-FFF2-40B4-BE49-F238E27FC236}">
                <a16:creationId xmlns:a16="http://schemas.microsoft.com/office/drawing/2014/main" id="{E8D762C1-C85E-400E-8A05-2A3A406EE2A5}"/>
              </a:ext>
            </a:extLst>
          </p:cNvPr>
          <p:cNvSpPr txBox="1"/>
          <p:nvPr/>
        </p:nvSpPr>
        <p:spPr>
          <a:xfrm>
            <a:off x="10164079" y="1587950"/>
            <a:ext cx="1813332" cy="1015663"/>
          </a:xfrm>
          <a:prstGeom prst="rect">
            <a:avLst/>
          </a:prstGeom>
          <a:noFill/>
          <a:ln w="19050">
            <a:solidFill>
              <a:schemeClr val="accent1">
                <a:lumMod val="50000"/>
              </a:schemeClr>
            </a:solidFill>
          </a:ln>
        </p:spPr>
        <p:txBody>
          <a:bodyPr wrap="square" rtlCol="0">
            <a:spAutoFit/>
          </a:bodyPr>
          <a:lstStyle/>
          <a:p>
            <a:pPr algn="ctr"/>
            <a:r>
              <a:rPr lang="en-GB" sz="2000" dirty="0">
                <a:solidFill>
                  <a:schemeClr val="accent5">
                    <a:lumMod val="50000"/>
                  </a:schemeClr>
                </a:solidFill>
                <a:latin typeface="Century Gothic" panose="020B0502020202020204" pitchFamily="34" charset="0"/>
              </a:rPr>
              <a:t>adjectives that add –e in feminine</a:t>
            </a:r>
            <a:endParaRPr lang="en-GB" sz="2000" dirty="0">
              <a:solidFill>
                <a:schemeClr val="accent5">
                  <a:lumMod val="50000"/>
                </a:schemeClr>
              </a:solidFill>
            </a:endParaRPr>
          </a:p>
        </p:txBody>
      </p:sp>
      <p:sp>
        <p:nvSpPr>
          <p:cNvPr id="78" name="Right Brace 77">
            <a:extLst>
              <a:ext uri="{FF2B5EF4-FFF2-40B4-BE49-F238E27FC236}">
                <a16:creationId xmlns:a16="http://schemas.microsoft.com/office/drawing/2014/main" id="{844AC288-F234-486B-BCA9-77EF4A9036AA}"/>
              </a:ext>
            </a:extLst>
          </p:cNvPr>
          <p:cNvSpPr/>
          <p:nvPr/>
        </p:nvSpPr>
        <p:spPr>
          <a:xfrm>
            <a:off x="9566779" y="3280799"/>
            <a:ext cx="307327" cy="969896"/>
          </a:xfrm>
          <a:prstGeom prst="rightBrac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9" name="TextBox 78">
            <a:extLst>
              <a:ext uri="{FF2B5EF4-FFF2-40B4-BE49-F238E27FC236}">
                <a16:creationId xmlns:a16="http://schemas.microsoft.com/office/drawing/2014/main" id="{EC48FC27-4EE9-41EC-8078-E547E5CEE790}"/>
              </a:ext>
            </a:extLst>
          </p:cNvPr>
          <p:cNvSpPr txBox="1"/>
          <p:nvPr/>
        </p:nvSpPr>
        <p:spPr>
          <a:xfrm>
            <a:off x="10164079" y="3150794"/>
            <a:ext cx="1813332" cy="1323439"/>
          </a:xfrm>
          <a:prstGeom prst="rect">
            <a:avLst/>
          </a:prstGeom>
          <a:noFill/>
          <a:ln w="19050">
            <a:solidFill>
              <a:schemeClr val="accent1">
                <a:lumMod val="50000"/>
              </a:schemeClr>
            </a:solidFill>
          </a:ln>
        </p:spPr>
        <p:txBody>
          <a:bodyPr wrap="square" rtlCol="0">
            <a:spAutoFit/>
          </a:bodyPr>
          <a:lstStyle/>
          <a:p>
            <a:pPr algn="ctr"/>
            <a:r>
              <a:rPr lang="en-GB" sz="2000" dirty="0">
                <a:solidFill>
                  <a:schemeClr val="accent5">
                    <a:lumMod val="50000"/>
                  </a:schemeClr>
                </a:solidFill>
                <a:latin typeface="Century Gothic" panose="020B0502020202020204" pitchFamily="34" charset="0"/>
              </a:rPr>
              <a:t>adjectives that add </a:t>
            </a:r>
          </a:p>
          <a:p>
            <a:pPr algn="ctr"/>
            <a:r>
              <a:rPr lang="en-GB" sz="2000" dirty="0">
                <a:solidFill>
                  <a:schemeClr val="accent5">
                    <a:lumMod val="50000"/>
                  </a:schemeClr>
                </a:solidFill>
                <a:latin typeface="Century Gothic" panose="020B0502020202020204" pitchFamily="34" charset="0"/>
              </a:rPr>
              <a:t>–</a:t>
            </a:r>
            <a:r>
              <a:rPr lang="en-GB" sz="2000" dirty="0" err="1">
                <a:solidFill>
                  <a:schemeClr val="accent5">
                    <a:lumMod val="50000"/>
                  </a:schemeClr>
                </a:solidFill>
                <a:latin typeface="Century Gothic" panose="020B0502020202020204" pitchFamily="34" charset="0"/>
              </a:rPr>
              <a:t>euse</a:t>
            </a:r>
            <a:r>
              <a:rPr lang="en-GB" sz="2000" dirty="0">
                <a:solidFill>
                  <a:schemeClr val="accent5">
                    <a:lumMod val="50000"/>
                  </a:schemeClr>
                </a:solidFill>
                <a:latin typeface="Century Gothic" panose="020B0502020202020204" pitchFamily="34" charset="0"/>
              </a:rPr>
              <a:t> in feminine</a:t>
            </a:r>
            <a:endParaRPr lang="en-GB" sz="2000" dirty="0">
              <a:solidFill>
                <a:schemeClr val="accent5">
                  <a:lumMod val="50000"/>
                </a:schemeClr>
              </a:solidFill>
            </a:endParaRPr>
          </a:p>
        </p:txBody>
      </p:sp>
      <p:sp>
        <p:nvSpPr>
          <p:cNvPr id="80" name="Right Brace 79">
            <a:extLst>
              <a:ext uri="{FF2B5EF4-FFF2-40B4-BE49-F238E27FC236}">
                <a16:creationId xmlns:a16="http://schemas.microsoft.com/office/drawing/2014/main" id="{25F99B60-1641-44EA-991E-9E08D650E4AA}"/>
              </a:ext>
            </a:extLst>
          </p:cNvPr>
          <p:cNvSpPr/>
          <p:nvPr/>
        </p:nvSpPr>
        <p:spPr>
          <a:xfrm>
            <a:off x="9566779" y="4950352"/>
            <a:ext cx="307327" cy="969896"/>
          </a:xfrm>
          <a:prstGeom prst="rightBrac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1" name="TextBox 80">
            <a:extLst>
              <a:ext uri="{FF2B5EF4-FFF2-40B4-BE49-F238E27FC236}">
                <a16:creationId xmlns:a16="http://schemas.microsoft.com/office/drawing/2014/main" id="{E3AE8247-0192-4142-BBF2-053958005414}"/>
              </a:ext>
            </a:extLst>
          </p:cNvPr>
          <p:cNvSpPr txBox="1"/>
          <p:nvPr/>
        </p:nvSpPr>
        <p:spPr>
          <a:xfrm>
            <a:off x="10164079" y="4830903"/>
            <a:ext cx="1813332" cy="1323439"/>
          </a:xfrm>
          <a:prstGeom prst="rect">
            <a:avLst/>
          </a:prstGeom>
          <a:noFill/>
          <a:ln w="19050">
            <a:solidFill>
              <a:schemeClr val="accent1">
                <a:lumMod val="50000"/>
              </a:schemeClr>
            </a:solidFill>
          </a:ln>
        </p:spPr>
        <p:txBody>
          <a:bodyPr wrap="square" rtlCol="0">
            <a:spAutoFit/>
          </a:bodyPr>
          <a:lstStyle/>
          <a:p>
            <a:pPr algn="ctr"/>
            <a:r>
              <a:rPr lang="en-GB" sz="2000" dirty="0">
                <a:solidFill>
                  <a:schemeClr val="accent5">
                    <a:lumMod val="50000"/>
                  </a:schemeClr>
                </a:solidFill>
                <a:latin typeface="Century Gothic" panose="020B0502020202020204" pitchFamily="34" charset="0"/>
              </a:rPr>
              <a:t>adjectives with irregular feminine forms</a:t>
            </a:r>
            <a:endParaRPr lang="en-GB" sz="2000" dirty="0">
              <a:solidFill>
                <a:schemeClr val="accent5">
                  <a:lumMod val="50000"/>
                </a:schemeClr>
              </a:solidFill>
            </a:endParaRPr>
          </a:p>
        </p:txBody>
      </p:sp>
      <p:pic>
        <p:nvPicPr>
          <p:cNvPr id="2" name="Picture 1" descr="A close up of a logo&#10;&#10;Description automatically generated">
            <a:extLst>
              <a:ext uri="{FF2B5EF4-FFF2-40B4-BE49-F238E27FC236}">
                <a16:creationId xmlns:a16="http://schemas.microsoft.com/office/drawing/2014/main" id="{FAE10CAF-4896-4D76-9DC6-CAAD9592B8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29152" y="2975710"/>
            <a:ext cx="898723" cy="898723"/>
          </a:xfrm>
          <a:prstGeom prst="rect">
            <a:avLst/>
          </a:prstGeom>
        </p:spPr>
      </p:pic>
      <p:sp>
        <p:nvSpPr>
          <p:cNvPr id="3" name="TextBox 2">
            <a:extLst>
              <a:ext uri="{FF2B5EF4-FFF2-40B4-BE49-F238E27FC236}">
                <a16:creationId xmlns:a16="http://schemas.microsoft.com/office/drawing/2014/main" id="{90B72659-D14A-466D-9B87-297DCAAFB1DB}"/>
              </a:ext>
            </a:extLst>
          </p:cNvPr>
          <p:cNvSpPr txBox="1"/>
          <p:nvPr/>
        </p:nvSpPr>
        <p:spPr>
          <a:xfrm>
            <a:off x="1191293" y="3185098"/>
            <a:ext cx="307327" cy="461665"/>
          </a:xfrm>
          <a:prstGeom prst="rect">
            <a:avLst/>
          </a:prstGeom>
          <a:noFill/>
        </p:spPr>
        <p:txBody>
          <a:bodyPr wrap="square" rtlCol="0">
            <a:spAutoFit/>
          </a:bodyPr>
          <a:lstStyle/>
          <a:p>
            <a:pPr algn="l"/>
            <a:r>
              <a:rPr lang="en-GB" sz="2400" dirty="0">
                <a:solidFill>
                  <a:schemeClr val="accent5">
                    <a:lumMod val="50000"/>
                  </a:schemeClr>
                </a:solidFill>
              </a:rPr>
              <a:t>/</a:t>
            </a:r>
          </a:p>
        </p:txBody>
      </p:sp>
      <p:sp>
        <p:nvSpPr>
          <p:cNvPr id="5" name="TextBox 4">
            <a:extLst>
              <a:ext uri="{FF2B5EF4-FFF2-40B4-BE49-F238E27FC236}">
                <a16:creationId xmlns:a16="http://schemas.microsoft.com/office/drawing/2014/main" id="{86B9B29F-23DF-4B9B-8B0B-69AFF34AC7DF}"/>
              </a:ext>
            </a:extLst>
          </p:cNvPr>
          <p:cNvSpPr txBox="1"/>
          <p:nvPr/>
        </p:nvSpPr>
        <p:spPr>
          <a:xfrm>
            <a:off x="1139947" y="5663779"/>
            <a:ext cx="307327" cy="461665"/>
          </a:xfrm>
          <a:prstGeom prst="rect">
            <a:avLst/>
          </a:prstGeom>
          <a:noFill/>
        </p:spPr>
        <p:txBody>
          <a:bodyPr wrap="square" rtlCol="0">
            <a:spAutoFit/>
          </a:bodyPr>
          <a:lstStyle/>
          <a:p>
            <a:pPr algn="l"/>
            <a:r>
              <a:rPr lang="en-GB" sz="2400" dirty="0">
                <a:solidFill>
                  <a:schemeClr val="accent5">
                    <a:lumMod val="50000"/>
                  </a:schemeClr>
                </a:solidFill>
              </a:rPr>
              <a:t>+</a:t>
            </a:r>
          </a:p>
        </p:txBody>
      </p:sp>
      <p:pic>
        <p:nvPicPr>
          <p:cNvPr id="58" name="Picture 57" descr="A picture containing food, sitting, clock, red&#10;&#10;Description automatically generated">
            <a:extLst>
              <a:ext uri="{FF2B5EF4-FFF2-40B4-BE49-F238E27FC236}">
                <a16:creationId xmlns:a16="http://schemas.microsoft.com/office/drawing/2014/main" id="{25CA2F47-7D47-4169-8357-2C5DDCBC7ED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0400219">
            <a:off x="7050980" y="549528"/>
            <a:ext cx="1398218" cy="871701"/>
          </a:xfrm>
          <a:prstGeom prst="rect">
            <a:avLst/>
          </a:prstGeom>
        </p:spPr>
      </p:pic>
      <p:pic>
        <p:nvPicPr>
          <p:cNvPr id="59" name="Picture 58" descr="A picture containing food, sitting, clock, red&#10;&#10;Description automatically generated">
            <a:extLst>
              <a:ext uri="{FF2B5EF4-FFF2-40B4-BE49-F238E27FC236}">
                <a16:creationId xmlns:a16="http://schemas.microsoft.com/office/drawing/2014/main" id="{20C45CA9-894E-4F31-94B1-D254FA5F5DA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266754">
            <a:off x="7964028" y="100095"/>
            <a:ext cx="1398218" cy="871701"/>
          </a:xfrm>
          <a:prstGeom prst="rect">
            <a:avLst/>
          </a:prstGeom>
        </p:spPr>
      </p:pic>
      <p:sp>
        <p:nvSpPr>
          <p:cNvPr id="60" name="Rounded Rectangle 46">
            <a:extLst>
              <a:ext uri="{FF2B5EF4-FFF2-40B4-BE49-F238E27FC236}">
                <a16:creationId xmlns:a16="http://schemas.microsoft.com/office/drawing/2014/main" id="{F79EBEC7-CCDD-44F5-BA0A-5FE9C38013E0}"/>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230701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Une interview</a:t>
            </a:r>
          </a:p>
        </p:txBody>
      </p:sp>
      <p:sp>
        <p:nvSpPr>
          <p:cNvPr id="6" name="TextBox 5">
            <a:extLst>
              <a:ext uri="{FF2B5EF4-FFF2-40B4-BE49-F238E27FC236}">
                <a16:creationId xmlns:a16="http://schemas.microsoft.com/office/drawing/2014/main" id="{A2AECFFE-55D9-ED46-9E49-F19805C09A6A}"/>
              </a:ext>
            </a:extLst>
          </p:cNvPr>
          <p:cNvSpPr txBox="1"/>
          <p:nvPr/>
        </p:nvSpPr>
        <p:spPr>
          <a:xfrm>
            <a:off x="220016" y="1327224"/>
            <a:ext cx="115639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Pose des questions sur la </a:t>
            </a:r>
            <a:r>
              <a:rPr lang="en-US" sz="2400" dirty="0" err="1">
                <a:solidFill>
                  <a:srgbClr val="4472C4">
                    <a:lumMod val="50000"/>
                  </a:srgbClr>
                </a:solidFill>
                <a:latin typeface="Century Gothic" panose="020F0302020204030204"/>
              </a:rPr>
              <a:t>famille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ou</a:t>
            </a:r>
            <a:r>
              <a:rPr lang="en-US" sz="2400" dirty="0">
                <a:solidFill>
                  <a:srgbClr val="4472C4">
                    <a:lumMod val="50000"/>
                  </a:srgbClr>
                </a:solidFill>
                <a:latin typeface="Century Gothic" panose="020F0302020204030204"/>
              </a:rPr>
              <a:t> les </a:t>
            </a:r>
            <a:r>
              <a:rPr lang="en-US" sz="2400" dirty="0" err="1">
                <a:solidFill>
                  <a:srgbClr val="4472C4">
                    <a:lumMod val="50000"/>
                  </a:srgbClr>
                </a:solidFill>
                <a:latin typeface="Century Gothic" panose="020F0302020204030204"/>
              </a:rPr>
              <a:t>amis</a:t>
            </a:r>
            <a:r>
              <a:rPr lang="en-US" sz="2400" dirty="0">
                <a:solidFill>
                  <a:srgbClr val="4472C4">
                    <a:lumMod val="50000"/>
                  </a:srgbClr>
                </a:solidFill>
                <a:latin typeface="Century Gothic" panose="020F0302020204030204"/>
              </a:rPr>
              <a:t> d’un(e) </a:t>
            </a:r>
            <a:r>
              <a:rPr lang="en-US" sz="2400" dirty="0" err="1">
                <a:solidFill>
                  <a:srgbClr val="4472C4">
                    <a:lumMod val="50000"/>
                  </a:srgbClr>
                </a:solidFill>
                <a:latin typeface="Century Gothic" panose="020F0302020204030204"/>
              </a:rPr>
              <a:t>partenaire</a:t>
            </a:r>
            <a:r>
              <a:rPr lang="en-US" sz="2400" dirty="0">
                <a:solidFill>
                  <a:srgbClr val="4472C4">
                    <a:lumMod val="50000"/>
                  </a:srgbClr>
                </a:solidFill>
                <a:latin typeface="Century Gothic" panose="020F0302020204030204"/>
              </a:rPr>
              <a:t>.</a:t>
            </a:r>
          </a:p>
        </p:txBody>
      </p:sp>
      <p:sp>
        <p:nvSpPr>
          <p:cNvPr id="9" name="Rounded Rectangle 46">
            <a:extLst>
              <a:ext uri="{FF2B5EF4-FFF2-40B4-BE49-F238E27FC236}">
                <a16:creationId xmlns:a16="http://schemas.microsoft.com/office/drawing/2014/main" id="{539254ED-4C32-4EF5-8527-B135A612AF5C}"/>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a:extLst>
              <a:ext uri="{FF2B5EF4-FFF2-40B4-BE49-F238E27FC236}">
                <a16:creationId xmlns:a16="http://schemas.microsoft.com/office/drawing/2014/main" id="{F059AE61-F1CD-400C-AF88-3294951017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V="1">
            <a:off x="2086467" y="3792396"/>
            <a:ext cx="3939591" cy="4464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F3EC9392-FBAF-42C1-BD0B-7F76209FC7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V="1">
            <a:off x="6433038" y="3792388"/>
            <a:ext cx="3939605" cy="44648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9DEF26E-FFAE-4915-AAB1-C9104A9D1371}"/>
              </a:ext>
            </a:extLst>
          </p:cNvPr>
          <p:cNvSpPr txBox="1"/>
          <p:nvPr/>
        </p:nvSpPr>
        <p:spPr>
          <a:xfrm>
            <a:off x="289770" y="2212023"/>
            <a:ext cx="1640890" cy="461665"/>
          </a:xfrm>
          <a:prstGeom prst="rect">
            <a:avLst/>
          </a:prstGeom>
          <a:noFill/>
        </p:spPr>
        <p:txBody>
          <a:bodyPr wrap="square" rtlCol="0">
            <a:spAutoFit/>
          </a:bodyPr>
          <a:lstStyle/>
          <a:p>
            <a:pPr algn="ctr"/>
            <a:r>
              <a:rPr lang="en-GB" sz="2400" dirty="0">
                <a:solidFill>
                  <a:schemeClr val="accent5">
                    <a:lumMod val="50000"/>
                  </a:schemeClr>
                </a:solidFill>
              </a:rPr>
              <a:t>intelligent</a:t>
            </a:r>
            <a:endParaRPr lang="fr-FR" sz="2400" dirty="0">
              <a:solidFill>
                <a:schemeClr val="accent5">
                  <a:lumMod val="50000"/>
                </a:schemeClr>
              </a:solidFill>
            </a:endParaRPr>
          </a:p>
        </p:txBody>
      </p:sp>
      <p:sp>
        <p:nvSpPr>
          <p:cNvPr id="13" name="TextBox 12">
            <a:extLst>
              <a:ext uri="{FF2B5EF4-FFF2-40B4-BE49-F238E27FC236}">
                <a16:creationId xmlns:a16="http://schemas.microsoft.com/office/drawing/2014/main" id="{57D16472-61FE-4A48-982F-694AFF3A4989}"/>
              </a:ext>
            </a:extLst>
          </p:cNvPr>
          <p:cNvSpPr txBox="1"/>
          <p:nvPr/>
        </p:nvSpPr>
        <p:spPr>
          <a:xfrm>
            <a:off x="9780797" y="2241910"/>
            <a:ext cx="1640890" cy="461665"/>
          </a:xfrm>
          <a:prstGeom prst="rect">
            <a:avLst/>
          </a:prstGeom>
          <a:noFill/>
        </p:spPr>
        <p:txBody>
          <a:bodyPr wrap="square" rtlCol="0">
            <a:spAutoFit/>
          </a:bodyPr>
          <a:lstStyle/>
          <a:p>
            <a:pPr algn="ctr"/>
            <a:r>
              <a:rPr lang="en-GB" sz="2400" dirty="0">
                <a:solidFill>
                  <a:schemeClr val="accent5">
                    <a:lumMod val="50000"/>
                  </a:schemeClr>
                </a:solidFill>
              </a:rPr>
              <a:t>happy</a:t>
            </a:r>
            <a:endParaRPr lang="fr-FR" sz="2400" dirty="0">
              <a:solidFill>
                <a:schemeClr val="accent5">
                  <a:lumMod val="50000"/>
                </a:schemeClr>
              </a:solidFill>
            </a:endParaRPr>
          </a:p>
        </p:txBody>
      </p:sp>
      <p:sp>
        <p:nvSpPr>
          <p:cNvPr id="14" name="TextBox 13">
            <a:extLst>
              <a:ext uri="{FF2B5EF4-FFF2-40B4-BE49-F238E27FC236}">
                <a16:creationId xmlns:a16="http://schemas.microsoft.com/office/drawing/2014/main" id="{CA1FF51D-5053-46AE-AC61-2BB8D6DEE124}"/>
              </a:ext>
            </a:extLst>
          </p:cNvPr>
          <p:cNvSpPr txBox="1"/>
          <p:nvPr/>
        </p:nvSpPr>
        <p:spPr>
          <a:xfrm>
            <a:off x="8938031" y="3505203"/>
            <a:ext cx="2244311" cy="461665"/>
          </a:xfrm>
          <a:prstGeom prst="rect">
            <a:avLst/>
          </a:prstGeom>
          <a:noFill/>
        </p:spPr>
        <p:txBody>
          <a:bodyPr wrap="square" rtlCol="0">
            <a:spAutoFit/>
          </a:bodyPr>
          <a:lstStyle/>
          <a:p>
            <a:pPr algn="ctr"/>
            <a:r>
              <a:rPr lang="en-GB" sz="2400" dirty="0">
                <a:solidFill>
                  <a:schemeClr val="accent5">
                    <a:lumMod val="50000"/>
                  </a:schemeClr>
                </a:solidFill>
              </a:rPr>
              <a:t>hard-working</a:t>
            </a:r>
            <a:endParaRPr lang="fr-FR" sz="2400" dirty="0">
              <a:solidFill>
                <a:schemeClr val="accent5">
                  <a:lumMod val="50000"/>
                </a:schemeClr>
              </a:solidFill>
            </a:endParaRPr>
          </a:p>
        </p:txBody>
      </p:sp>
      <p:sp>
        <p:nvSpPr>
          <p:cNvPr id="15" name="TextBox 14">
            <a:extLst>
              <a:ext uri="{FF2B5EF4-FFF2-40B4-BE49-F238E27FC236}">
                <a16:creationId xmlns:a16="http://schemas.microsoft.com/office/drawing/2014/main" id="{092946B3-2BD5-420F-AD4C-6254E5F33B5C}"/>
              </a:ext>
            </a:extLst>
          </p:cNvPr>
          <p:cNvSpPr txBox="1"/>
          <p:nvPr/>
        </p:nvSpPr>
        <p:spPr>
          <a:xfrm>
            <a:off x="9004292" y="4966849"/>
            <a:ext cx="2244311" cy="461665"/>
          </a:xfrm>
          <a:prstGeom prst="rect">
            <a:avLst/>
          </a:prstGeom>
          <a:noFill/>
        </p:spPr>
        <p:txBody>
          <a:bodyPr wrap="square" rtlCol="0">
            <a:spAutoFit/>
          </a:bodyPr>
          <a:lstStyle/>
          <a:p>
            <a:pPr algn="ctr"/>
            <a:r>
              <a:rPr lang="en-GB" sz="2400" dirty="0">
                <a:solidFill>
                  <a:schemeClr val="accent5">
                    <a:lumMod val="50000"/>
                  </a:schemeClr>
                </a:solidFill>
              </a:rPr>
              <a:t>ambitious</a:t>
            </a:r>
            <a:endParaRPr lang="fr-FR" sz="2400" dirty="0">
              <a:solidFill>
                <a:schemeClr val="accent5">
                  <a:lumMod val="50000"/>
                </a:schemeClr>
              </a:solidFill>
            </a:endParaRPr>
          </a:p>
        </p:txBody>
      </p:sp>
      <p:sp>
        <p:nvSpPr>
          <p:cNvPr id="16" name="TextBox 15">
            <a:extLst>
              <a:ext uri="{FF2B5EF4-FFF2-40B4-BE49-F238E27FC236}">
                <a16:creationId xmlns:a16="http://schemas.microsoft.com/office/drawing/2014/main" id="{653354AA-0A74-4981-9B07-AACFA8DED8E6}"/>
              </a:ext>
            </a:extLst>
          </p:cNvPr>
          <p:cNvSpPr txBox="1"/>
          <p:nvPr/>
        </p:nvSpPr>
        <p:spPr>
          <a:xfrm>
            <a:off x="2083841" y="2605634"/>
            <a:ext cx="1640890" cy="461665"/>
          </a:xfrm>
          <a:prstGeom prst="rect">
            <a:avLst/>
          </a:prstGeom>
          <a:noFill/>
        </p:spPr>
        <p:txBody>
          <a:bodyPr wrap="square" rtlCol="0">
            <a:spAutoFit/>
          </a:bodyPr>
          <a:lstStyle/>
          <a:p>
            <a:pPr algn="ctr"/>
            <a:r>
              <a:rPr lang="en-GB" sz="2400" dirty="0">
                <a:solidFill>
                  <a:schemeClr val="accent5">
                    <a:lumMod val="50000"/>
                  </a:schemeClr>
                </a:solidFill>
              </a:rPr>
              <a:t>careful</a:t>
            </a:r>
            <a:endParaRPr lang="fr-FR" sz="2400" dirty="0">
              <a:solidFill>
                <a:schemeClr val="accent5">
                  <a:lumMod val="50000"/>
                </a:schemeClr>
              </a:solidFill>
            </a:endParaRPr>
          </a:p>
        </p:txBody>
      </p:sp>
      <p:sp>
        <p:nvSpPr>
          <p:cNvPr id="17" name="TextBox 16">
            <a:extLst>
              <a:ext uri="{FF2B5EF4-FFF2-40B4-BE49-F238E27FC236}">
                <a16:creationId xmlns:a16="http://schemas.microsoft.com/office/drawing/2014/main" id="{1FDA5B3B-BEDC-4AE2-989B-6A6CCAB90C9B}"/>
              </a:ext>
            </a:extLst>
          </p:cNvPr>
          <p:cNvSpPr txBox="1"/>
          <p:nvPr/>
        </p:nvSpPr>
        <p:spPr>
          <a:xfrm>
            <a:off x="4165514" y="4846919"/>
            <a:ext cx="1640890" cy="461665"/>
          </a:xfrm>
          <a:prstGeom prst="rect">
            <a:avLst/>
          </a:prstGeom>
          <a:noFill/>
        </p:spPr>
        <p:txBody>
          <a:bodyPr wrap="square" rtlCol="0">
            <a:spAutoFit/>
          </a:bodyPr>
          <a:lstStyle/>
          <a:p>
            <a:pPr algn="ctr"/>
            <a:r>
              <a:rPr lang="en-GB" sz="2400" dirty="0">
                <a:solidFill>
                  <a:schemeClr val="accent5">
                    <a:lumMod val="50000"/>
                  </a:schemeClr>
                </a:solidFill>
              </a:rPr>
              <a:t>funny</a:t>
            </a:r>
            <a:endParaRPr lang="fr-FR" sz="2400" dirty="0">
              <a:solidFill>
                <a:schemeClr val="accent5">
                  <a:lumMod val="50000"/>
                </a:schemeClr>
              </a:solidFill>
            </a:endParaRPr>
          </a:p>
        </p:txBody>
      </p:sp>
      <p:sp>
        <p:nvSpPr>
          <p:cNvPr id="18" name="TextBox 17">
            <a:extLst>
              <a:ext uri="{FF2B5EF4-FFF2-40B4-BE49-F238E27FC236}">
                <a16:creationId xmlns:a16="http://schemas.microsoft.com/office/drawing/2014/main" id="{B71C026D-B598-4E06-A468-5BE7166D1E02}"/>
              </a:ext>
            </a:extLst>
          </p:cNvPr>
          <p:cNvSpPr txBox="1"/>
          <p:nvPr/>
        </p:nvSpPr>
        <p:spPr>
          <a:xfrm>
            <a:off x="4269283" y="2392496"/>
            <a:ext cx="1640890" cy="461665"/>
          </a:xfrm>
          <a:prstGeom prst="rect">
            <a:avLst/>
          </a:prstGeom>
          <a:noFill/>
        </p:spPr>
        <p:txBody>
          <a:bodyPr wrap="square" rtlCol="0">
            <a:spAutoFit/>
          </a:bodyPr>
          <a:lstStyle/>
          <a:p>
            <a:pPr algn="ctr"/>
            <a:r>
              <a:rPr lang="en-GB" sz="2400" dirty="0">
                <a:solidFill>
                  <a:schemeClr val="accent5">
                    <a:lumMod val="50000"/>
                  </a:schemeClr>
                </a:solidFill>
              </a:rPr>
              <a:t>calm</a:t>
            </a:r>
            <a:endParaRPr lang="fr-FR" sz="2400" dirty="0">
              <a:solidFill>
                <a:schemeClr val="accent5">
                  <a:lumMod val="50000"/>
                </a:schemeClr>
              </a:solidFill>
            </a:endParaRPr>
          </a:p>
        </p:txBody>
      </p:sp>
      <p:sp>
        <p:nvSpPr>
          <p:cNvPr id="19" name="TextBox 18">
            <a:extLst>
              <a:ext uri="{FF2B5EF4-FFF2-40B4-BE49-F238E27FC236}">
                <a16:creationId xmlns:a16="http://schemas.microsoft.com/office/drawing/2014/main" id="{1DAB5585-079D-4CD1-AD0D-BBA402381094}"/>
              </a:ext>
            </a:extLst>
          </p:cNvPr>
          <p:cNvSpPr txBox="1"/>
          <p:nvPr/>
        </p:nvSpPr>
        <p:spPr>
          <a:xfrm>
            <a:off x="1825977" y="4670334"/>
            <a:ext cx="1640890" cy="461665"/>
          </a:xfrm>
          <a:prstGeom prst="rect">
            <a:avLst/>
          </a:prstGeom>
          <a:noFill/>
        </p:spPr>
        <p:txBody>
          <a:bodyPr wrap="square" rtlCol="0">
            <a:spAutoFit/>
          </a:bodyPr>
          <a:lstStyle/>
          <a:p>
            <a:pPr algn="ctr"/>
            <a:r>
              <a:rPr lang="en-GB" sz="2400" dirty="0">
                <a:solidFill>
                  <a:schemeClr val="accent5">
                    <a:lumMod val="50000"/>
                  </a:schemeClr>
                </a:solidFill>
              </a:rPr>
              <a:t>mean</a:t>
            </a:r>
            <a:endParaRPr lang="fr-FR" sz="2400" dirty="0">
              <a:solidFill>
                <a:schemeClr val="accent5">
                  <a:lumMod val="50000"/>
                </a:schemeClr>
              </a:solidFill>
            </a:endParaRPr>
          </a:p>
        </p:txBody>
      </p:sp>
      <p:sp>
        <p:nvSpPr>
          <p:cNvPr id="20" name="TextBox 19">
            <a:extLst>
              <a:ext uri="{FF2B5EF4-FFF2-40B4-BE49-F238E27FC236}">
                <a16:creationId xmlns:a16="http://schemas.microsoft.com/office/drawing/2014/main" id="{AA813AB1-E06E-4C85-8ACA-6772E320802E}"/>
              </a:ext>
            </a:extLst>
          </p:cNvPr>
          <p:cNvSpPr txBox="1"/>
          <p:nvPr/>
        </p:nvSpPr>
        <p:spPr>
          <a:xfrm>
            <a:off x="177213" y="5290500"/>
            <a:ext cx="1831439" cy="461665"/>
          </a:xfrm>
          <a:prstGeom prst="rect">
            <a:avLst/>
          </a:prstGeom>
          <a:noFill/>
        </p:spPr>
        <p:txBody>
          <a:bodyPr wrap="square" rtlCol="0">
            <a:spAutoFit/>
          </a:bodyPr>
          <a:lstStyle/>
          <a:p>
            <a:pPr algn="ctr"/>
            <a:r>
              <a:rPr lang="en-GB" sz="2400" dirty="0">
                <a:solidFill>
                  <a:schemeClr val="accent5">
                    <a:lumMod val="50000"/>
                  </a:schemeClr>
                </a:solidFill>
              </a:rPr>
              <a:t>interesting</a:t>
            </a:r>
            <a:endParaRPr lang="fr-FR" sz="2400" dirty="0">
              <a:solidFill>
                <a:schemeClr val="accent5">
                  <a:lumMod val="50000"/>
                </a:schemeClr>
              </a:solidFill>
            </a:endParaRPr>
          </a:p>
        </p:txBody>
      </p:sp>
      <p:sp>
        <p:nvSpPr>
          <p:cNvPr id="21" name="TextBox 20">
            <a:extLst>
              <a:ext uri="{FF2B5EF4-FFF2-40B4-BE49-F238E27FC236}">
                <a16:creationId xmlns:a16="http://schemas.microsoft.com/office/drawing/2014/main" id="{5F4B7CBE-DC2D-4CD1-BAEA-E0C35F5925A7}"/>
              </a:ext>
            </a:extLst>
          </p:cNvPr>
          <p:cNvSpPr txBox="1"/>
          <p:nvPr/>
        </p:nvSpPr>
        <p:spPr>
          <a:xfrm>
            <a:off x="5910173" y="5226900"/>
            <a:ext cx="1640890" cy="461665"/>
          </a:xfrm>
          <a:prstGeom prst="rect">
            <a:avLst/>
          </a:prstGeom>
          <a:noFill/>
        </p:spPr>
        <p:txBody>
          <a:bodyPr wrap="square" rtlCol="0">
            <a:spAutoFit/>
          </a:bodyPr>
          <a:lstStyle/>
          <a:p>
            <a:pPr algn="ctr"/>
            <a:r>
              <a:rPr lang="en-GB" sz="2400" dirty="0">
                <a:solidFill>
                  <a:schemeClr val="accent5">
                    <a:lumMod val="50000"/>
                  </a:schemeClr>
                </a:solidFill>
              </a:rPr>
              <a:t>sad</a:t>
            </a:r>
            <a:endParaRPr lang="fr-FR" sz="2400" dirty="0">
              <a:solidFill>
                <a:schemeClr val="accent5">
                  <a:lumMod val="50000"/>
                </a:schemeClr>
              </a:solidFill>
            </a:endParaRPr>
          </a:p>
        </p:txBody>
      </p:sp>
      <p:sp>
        <p:nvSpPr>
          <p:cNvPr id="22" name="TextBox 21">
            <a:extLst>
              <a:ext uri="{FF2B5EF4-FFF2-40B4-BE49-F238E27FC236}">
                <a16:creationId xmlns:a16="http://schemas.microsoft.com/office/drawing/2014/main" id="{B5255E2E-92F5-4647-95E5-8E3793B3F3C7}"/>
              </a:ext>
            </a:extLst>
          </p:cNvPr>
          <p:cNvSpPr txBox="1"/>
          <p:nvPr/>
        </p:nvSpPr>
        <p:spPr>
          <a:xfrm>
            <a:off x="4449828" y="3476432"/>
            <a:ext cx="2304705" cy="461665"/>
          </a:xfrm>
          <a:prstGeom prst="rect">
            <a:avLst/>
          </a:prstGeom>
          <a:noFill/>
        </p:spPr>
        <p:txBody>
          <a:bodyPr wrap="square" rtlCol="0">
            <a:spAutoFit/>
          </a:bodyPr>
          <a:lstStyle/>
          <a:p>
            <a:pPr algn="ctr"/>
            <a:r>
              <a:rPr lang="en-GB" sz="2400" dirty="0">
                <a:solidFill>
                  <a:schemeClr val="accent5">
                    <a:lumMod val="50000"/>
                  </a:schemeClr>
                </a:solidFill>
              </a:rPr>
              <a:t>well-behaved</a:t>
            </a:r>
            <a:endParaRPr lang="fr-FR" sz="2400" dirty="0">
              <a:solidFill>
                <a:schemeClr val="accent5">
                  <a:lumMod val="50000"/>
                </a:schemeClr>
              </a:solidFill>
            </a:endParaRPr>
          </a:p>
        </p:txBody>
      </p:sp>
      <p:sp>
        <p:nvSpPr>
          <p:cNvPr id="23" name="TextBox 22">
            <a:extLst>
              <a:ext uri="{FF2B5EF4-FFF2-40B4-BE49-F238E27FC236}">
                <a16:creationId xmlns:a16="http://schemas.microsoft.com/office/drawing/2014/main" id="{15DE88A3-C2B9-4A99-ADD2-46952374BBA7}"/>
              </a:ext>
            </a:extLst>
          </p:cNvPr>
          <p:cNvSpPr txBox="1"/>
          <p:nvPr/>
        </p:nvSpPr>
        <p:spPr>
          <a:xfrm>
            <a:off x="272487" y="4015632"/>
            <a:ext cx="1640890" cy="461665"/>
          </a:xfrm>
          <a:prstGeom prst="rect">
            <a:avLst/>
          </a:prstGeom>
          <a:noFill/>
        </p:spPr>
        <p:txBody>
          <a:bodyPr wrap="square" rtlCol="0">
            <a:spAutoFit/>
          </a:bodyPr>
          <a:lstStyle/>
          <a:p>
            <a:pPr algn="ctr"/>
            <a:r>
              <a:rPr lang="en-GB" sz="2400" dirty="0">
                <a:solidFill>
                  <a:schemeClr val="accent5">
                    <a:lumMod val="50000"/>
                  </a:schemeClr>
                </a:solidFill>
              </a:rPr>
              <a:t>English</a:t>
            </a:r>
            <a:endParaRPr lang="fr-FR" sz="2400" dirty="0">
              <a:solidFill>
                <a:schemeClr val="accent5">
                  <a:lumMod val="50000"/>
                </a:schemeClr>
              </a:solidFill>
            </a:endParaRPr>
          </a:p>
        </p:txBody>
      </p:sp>
      <p:sp>
        <p:nvSpPr>
          <p:cNvPr id="24" name="TextBox 23">
            <a:extLst>
              <a:ext uri="{FF2B5EF4-FFF2-40B4-BE49-F238E27FC236}">
                <a16:creationId xmlns:a16="http://schemas.microsoft.com/office/drawing/2014/main" id="{BB31B601-FFE9-44FD-A59C-61C704873377}"/>
              </a:ext>
            </a:extLst>
          </p:cNvPr>
          <p:cNvSpPr txBox="1"/>
          <p:nvPr/>
        </p:nvSpPr>
        <p:spPr>
          <a:xfrm>
            <a:off x="6226760" y="2659206"/>
            <a:ext cx="1640890" cy="461665"/>
          </a:xfrm>
          <a:prstGeom prst="rect">
            <a:avLst/>
          </a:prstGeom>
          <a:noFill/>
        </p:spPr>
        <p:txBody>
          <a:bodyPr wrap="square" rtlCol="0">
            <a:spAutoFit/>
          </a:bodyPr>
          <a:lstStyle/>
          <a:p>
            <a:pPr algn="ctr"/>
            <a:r>
              <a:rPr lang="en-GB" sz="2400" dirty="0">
                <a:solidFill>
                  <a:schemeClr val="accent5">
                    <a:lumMod val="50000"/>
                  </a:schemeClr>
                </a:solidFill>
              </a:rPr>
              <a:t>nice</a:t>
            </a:r>
            <a:endParaRPr lang="fr-FR" sz="2400" dirty="0">
              <a:solidFill>
                <a:schemeClr val="accent5">
                  <a:lumMod val="50000"/>
                </a:schemeClr>
              </a:solidFill>
            </a:endParaRPr>
          </a:p>
        </p:txBody>
      </p:sp>
      <p:sp>
        <p:nvSpPr>
          <p:cNvPr id="25" name="TextBox 24">
            <a:extLst>
              <a:ext uri="{FF2B5EF4-FFF2-40B4-BE49-F238E27FC236}">
                <a16:creationId xmlns:a16="http://schemas.microsoft.com/office/drawing/2014/main" id="{63E5EDF2-D13A-4126-945D-282AA8F716D2}"/>
              </a:ext>
            </a:extLst>
          </p:cNvPr>
          <p:cNvSpPr txBox="1"/>
          <p:nvPr/>
        </p:nvSpPr>
        <p:spPr>
          <a:xfrm>
            <a:off x="1954924" y="5549926"/>
            <a:ext cx="1640890" cy="461665"/>
          </a:xfrm>
          <a:prstGeom prst="rect">
            <a:avLst/>
          </a:prstGeom>
          <a:noFill/>
        </p:spPr>
        <p:txBody>
          <a:bodyPr wrap="square" rtlCol="0">
            <a:spAutoFit/>
          </a:bodyPr>
          <a:lstStyle/>
          <a:p>
            <a:pPr algn="ctr"/>
            <a:r>
              <a:rPr lang="en-GB" sz="2400" dirty="0">
                <a:solidFill>
                  <a:schemeClr val="accent5">
                    <a:lumMod val="50000"/>
                  </a:schemeClr>
                </a:solidFill>
              </a:rPr>
              <a:t>tall</a:t>
            </a:r>
            <a:endParaRPr lang="fr-FR" sz="2400" dirty="0">
              <a:solidFill>
                <a:schemeClr val="accent5">
                  <a:lumMod val="50000"/>
                </a:schemeClr>
              </a:solidFill>
            </a:endParaRPr>
          </a:p>
        </p:txBody>
      </p:sp>
      <p:sp>
        <p:nvSpPr>
          <p:cNvPr id="26" name="TextBox 25">
            <a:extLst>
              <a:ext uri="{FF2B5EF4-FFF2-40B4-BE49-F238E27FC236}">
                <a16:creationId xmlns:a16="http://schemas.microsoft.com/office/drawing/2014/main" id="{075C3BD5-982B-45E9-AFC7-CE317645C7A6}"/>
              </a:ext>
            </a:extLst>
          </p:cNvPr>
          <p:cNvSpPr txBox="1"/>
          <p:nvPr/>
        </p:nvSpPr>
        <p:spPr>
          <a:xfrm>
            <a:off x="2294909" y="3649763"/>
            <a:ext cx="1640890" cy="461665"/>
          </a:xfrm>
          <a:prstGeom prst="rect">
            <a:avLst/>
          </a:prstGeom>
          <a:noFill/>
        </p:spPr>
        <p:txBody>
          <a:bodyPr wrap="square" rtlCol="0">
            <a:spAutoFit/>
          </a:bodyPr>
          <a:lstStyle/>
          <a:p>
            <a:pPr algn="ctr"/>
            <a:r>
              <a:rPr lang="en-GB" sz="2400" dirty="0">
                <a:solidFill>
                  <a:schemeClr val="accent5">
                    <a:lumMod val="50000"/>
                  </a:schemeClr>
                </a:solidFill>
              </a:rPr>
              <a:t>short</a:t>
            </a:r>
            <a:endParaRPr lang="fr-FR" sz="2400" dirty="0">
              <a:solidFill>
                <a:schemeClr val="accent5">
                  <a:lumMod val="50000"/>
                </a:schemeClr>
              </a:solidFill>
            </a:endParaRPr>
          </a:p>
        </p:txBody>
      </p:sp>
      <p:sp>
        <p:nvSpPr>
          <p:cNvPr id="27" name="TextBox 26">
            <a:extLst>
              <a:ext uri="{FF2B5EF4-FFF2-40B4-BE49-F238E27FC236}">
                <a16:creationId xmlns:a16="http://schemas.microsoft.com/office/drawing/2014/main" id="{8862046C-D9CB-4FF6-89AA-47D0261B526F}"/>
              </a:ext>
            </a:extLst>
          </p:cNvPr>
          <p:cNvSpPr txBox="1"/>
          <p:nvPr/>
        </p:nvSpPr>
        <p:spPr>
          <a:xfrm>
            <a:off x="6353854" y="4293658"/>
            <a:ext cx="1640890" cy="461665"/>
          </a:xfrm>
          <a:prstGeom prst="rect">
            <a:avLst/>
          </a:prstGeom>
          <a:noFill/>
        </p:spPr>
        <p:txBody>
          <a:bodyPr wrap="square" rtlCol="0">
            <a:spAutoFit/>
          </a:bodyPr>
          <a:lstStyle/>
          <a:p>
            <a:pPr algn="ctr"/>
            <a:r>
              <a:rPr lang="en-GB" sz="2400" dirty="0">
                <a:solidFill>
                  <a:schemeClr val="accent5">
                    <a:lumMod val="50000"/>
                  </a:schemeClr>
                </a:solidFill>
              </a:rPr>
              <a:t>young</a:t>
            </a:r>
            <a:endParaRPr lang="fr-FR" sz="2400" dirty="0">
              <a:solidFill>
                <a:schemeClr val="accent5">
                  <a:lumMod val="50000"/>
                </a:schemeClr>
              </a:solidFill>
            </a:endParaRPr>
          </a:p>
        </p:txBody>
      </p:sp>
      <p:sp>
        <p:nvSpPr>
          <p:cNvPr id="28" name="TextBox 27">
            <a:extLst>
              <a:ext uri="{FF2B5EF4-FFF2-40B4-BE49-F238E27FC236}">
                <a16:creationId xmlns:a16="http://schemas.microsoft.com/office/drawing/2014/main" id="{2F9A75EA-5BD5-4AE5-9B7F-7B01BEBA0D2A}"/>
              </a:ext>
            </a:extLst>
          </p:cNvPr>
          <p:cNvSpPr txBox="1"/>
          <p:nvPr/>
        </p:nvSpPr>
        <p:spPr>
          <a:xfrm>
            <a:off x="432636" y="3096823"/>
            <a:ext cx="1640890" cy="461665"/>
          </a:xfrm>
          <a:prstGeom prst="rect">
            <a:avLst/>
          </a:prstGeom>
          <a:noFill/>
        </p:spPr>
        <p:txBody>
          <a:bodyPr wrap="square" rtlCol="0">
            <a:spAutoFit/>
          </a:bodyPr>
          <a:lstStyle/>
          <a:p>
            <a:pPr algn="ctr"/>
            <a:r>
              <a:rPr lang="en-GB" sz="2400" dirty="0">
                <a:solidFill>
                  <a:schemeClr val="accent5">
                    <a:lumMod val="50000"/>
                  </a:schemeClr>
                </a:solidFill>
              </a:rPr>
              <a:t>strict</a:t>
            </a:r>
            <a:endParaRPr lang="fr-FR" sz="2400" dirty="0">
              <a:solidFill>
                <a:schemeClr val="accent5">
                  <a:lumMod val="50000"/>
                </a:schemeClr>
              </a:solidFill>
            </a:endParaRPr>
          </a:p>
        </p:txBody>
      </p:sp>
    </p:spTree>
    <p:extLst>
      <p:ext uri="{BB962C8B-B14F-4D97-AF65-F5344CB8AC3E}">
        <p14:creationId xmlns:p14="http://schemas.microsoft.com/office/powerpoint/2010/main" val="30731712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12">
            <a:extLst>
              <a:ext uri="{FF2B5EF4-FFF2-40B4-BE49-F238E27FC236}">
                <a16:creationId xmlns:a16="http://schemas.microsoft.com/office/drawing/2014/main" id="{B546F5DF-13C5-4CE8-9E79-D4EC02F6D858}"/>
              </a:ext>
            </a:extLst>
          </p:cNvPr>
          <p:cNvSpPr txBox="1"/>
          <p:nvPr/>
        </p:nvSpPr>
        <p:spPr>
          <a:xfrm>
            <a:off x="175149" y="1923866"/>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3"/>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6"/>
          <a:stretch>
            <a:fillRect/>
          </a:stretch>
        </p:blipFill>
        <p:spPr>
          <a:xfrm>
            <a:off x="10641925" y="4800601"/>
            <a:ext cx="1300638" cy="1300638"/>
          </a:xfrm>
          <a:prstGeom prst="rect">
            <a:avLst/>
          </a:prstGeom>
        </p:spPr>
      </p:pic>
      <p:sp>
        <p:nvSpPr>
          <p:cNvPr id="12" name="TextBox 5">
            <a:extLst>
              <a:ext uri="{FF2B5EF4-FFF2-40B4-BE49-F238E27FC236}">
                <a16:creationId xmlns:a16="http://schemas.microsoft.com/office/drawing/2014/main" id="{A83812C7-0DA3-43E8-8B46-5D71C654EB6F}"/>
              </a:ext>
            </a:extLst>
          </p:cNvPr>
          <p:cNvSpPr txBox="1"/>
          <p:nvPr/>
        </p:nvSpPr>
        <p:spPr>
          <a:xfrm>
            <a:off x="92597" y="1168723"/>
            <a:ext cx="9750706"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Calibri" panose="020F0502020204030204" pitchFamily="34" charset="0"/>
              </a:rPr>
              <a:t>Term 1.1, Week 4)</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8" name="TextBox 6">
            <a:extLst>
              <a:ext uri="{FF2B5EF4-FFF2-40B4-BE49-F238E27FC236}">
                <a16:creationId xmlns:a16="http://schemas.microsoft.com/office/drawing/2014/main" id="{40EA89ED-648B-4EEA-8982-DD6C761E493C}"/>
              </a:ext>
            </a:extLst>
          </p:cNvPr>
          <p:cNvSpPr txBox="1"/>
          <p:nvPr/>
        </p:nvSpPr>
        <p:spPr>
          <a:xfrm>
            <a:off x="175149" y="2817339"/>
            <a:ext cx="3075375"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Audio file QR code:</a:t>
            </a:r>
          </a:p>
        </p:txBody>
      </p:sp>
      <p:sp>
        <p:nvSpPr>
          <p:cNvPr id="19" name="TextBox 11">
            <a:extLst>
              <a:ext uri="{FF2B5EF4-FFF2-40B4-BE49-F238E27FC236}">
                <a16:creationId xmlns:a16="http://schemas.microsoft.com/office/drawing/2014/main" id="{3B90C6F1-DE8B-42A0-867F-B5D105B7531B}"/>
              </a:ext>
            </a:extLst>
          </p:cNvPr>
          <p:cNvSpPr txBox="1"/>
          <p:nvPr/>
        </p:nvSpPr>
        <p:spPr>
          <a:xfrm>
            <a:off x="175149" y="3797490"/>
            <a:ext cx="1106680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7"/>
              </a:rPr>
              <a:t>Student worksheet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B90D1EA8-0A46-4EBB-A562-658D351F3D07}"/>
              </a:ext>
            </a:extLst>
          </p:cNvPr>
          <p:cNvSpPr/>
          <p:nvPr/>
        </p:nvSpPr>
        <p:spPr>
          <a:xfrm>
            <a:off x="175149" y="5418636"/>
            <a:ext cx="11066804" cy="120032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8"/>
              </a:rPr>
              <a:t>Y7 Term 3.2 Week 6</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9"/>
              </a:rPr>
              <a:t>Y7 Term 3.1 Week 5</a:t>
            </a:r>
            <a:b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4" name="TextBox 9">
            <a:hlinkClick r:id="rId10"/>
            <a:extLst>
              <a:ext uri="{FF2B5EF4-FFF2-40B4-BE49-F238E27FC236}">
                <a16:creationId xmlns:a16="http://schemas.microsoft.com/office/drawing/2014/main" id="{99D3DB3D-063A-44FB-9C93-A65627A6E32C}"/>
              </a:ext>
            </a:extLst>
          </p:cNvPr>
          <p:cNvSpPr txBox="1"/>
          <p:nvPr/>
        </p:nvSpPr>
        <p:spPr>
          <a:xfrm>
            <a:off x="175149" y="4503068"/>
            <a:ext cx="239505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sng"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Quizlet link</a:t>
            </a:r>
          </a:p>
        </p:txBody>
      </p:sp>
      <p:pic>
        <p:nvPicPr>
          <p:cNvPr id="26" name="Picture 25">
            <a:extLst>
              <a:ext uri="{FF2B5EF4-FFF2-40B4-BE49-F238E27FC236}">
                <a16:creationId xmlns:a16="http://schemas.microsoft.com/office/drawing/2014/main" id="{A1E6A578-C120-457E-A3B0-55405B7B60AD}"/>
              </a:ext>
            </a:extLst>
          </p:cNvPr>
          <p:cNvPicPr/>
          <p:nvPr/>
        </p:nvPicPr>
        <p:blipFill>
          <a:blip r:embed="rId11">
            <a:extLst>
              <a:ext uri="{28A0092B-C50C-407E-A947-70E740481C1C}">
                <a14:useLocalDpi xmlns:a14="http://schemas.microsoft.com/office/drawing/2010/main" val="0"/>
              </a:ext>
            </a:extLst>
          </a:blip>
          <a:srcRect/>
          <a:stretch/>
        </p:blipFill>
        <p:spPr>
          <a:xfrm>
            <a:off x="3258545" y="2580033"/>
            <a:ext cx="1275434" cy="1275434"/>
          </a:xfrm>
          <a:prstGeom prst="rect">
            <a:avLst/>
          </a:prstGeom>
        </p:spPr>
      </p:pic>
    </p:spTree>
    <p:extLst>
      <p:ext uri="{BB962C8B-B14F-4D97-AF65-F5344CB8AC3E}">
        <p14:creationId xmlns:p14="http://schemas.microsoft.com/office/powerpoint/2010/main" val="1897025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91384" y="0"/>
            <a:ext cx="6096661" cy="2152807"/>
          </a:xfrm>
        </p:spPr>
        <p:txBody>
          <a:bodyPr/>
          <a:lstStyle/>
          <a:p>
            <a:pPr lvl="0">
              <a:lnSpc>
                <a:spcPct val="100000"/>
              </a:lnSpc>
              <a:spcBef>
                <a:spcPts val="0"/>
              </a:spcBef>
            </a:pPr>
            <a:r>
              <a:rPr lang="en-GB" sz="16600" b="1" dirty="0">
                <a:solidFill>
                  <a:srgbClr val="1F4E79"/>
                </a:solidFill>
                <a:latin typeface="Century Gothic" panose="020B0502020202020204" pitchFamily="34" charset="0"/>
                <a:ea typeface="+mn-ea"/>
              </a:rPr>
              <a:t>h</a:t>
            </a:r>
            <a:endParaRPr lang="en-US" sz="16600" dirty="0"/>
          </a:p>
        </p:txBody>
      </p:sp>
      <p:sp>
        <p:nvSpPr>
          <p:cNvPr id="4" name="TextBox 3"/>
          <p:cNvSpPr txBox="1"/>
          <p:nvPr/>
        </p:nvSpPr>
        <p:spPr>
          <a:xfrm>
            <a:off x="4034061" y="4410175"/>
            <a:ext cx="450796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h</a:t>
            </a: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eure</a:t>
            </a:r>
            <a:endPar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endParaRPr>
          </a:p>
        </p:txBody>
      </p:sp>
      <p:pic>
        <p:nvPicPr>
          <p:cNvPr id="5" name="Picture 2" descr="hourglass">
            <a:extLst>
              <a:ext uri="{FF2B5EF4-FFF2-40B4-BE49-F238E27FC236}">
                <a16:creationId xmlns:a16="http://schemas.microsoft.com/office/drawing/2014/main" id="{00892B20-3CC6-4587-94AC-F3490E7CB3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8192" y="893851"/>
            <a:ext cx="2195616" cy="3693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21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E0A55426-29DB-E24E-9AE9-0BE30E4C7E6A}"/>
              </a:ext>
            </a:extLst>
          </p:cNvPr>
          <p:cNvSpPr>
            <a:spLocks noGrp="1"/>
          </p:cNvSpPr>
          <p:nvPr>
            <p:ph type="title"/>
          </p:nvPr>
        </p:nvSpPr>
        <p:spPr>
          <a:xfrm>
            <a:off x="4981224" y="253273"/>
            <a:ext cx="2354953" cy="1741436"/>
          </a:xfrm>
        </p:spPr>
        <p:txBody>
          <a:bodyPr>
            <a:noAutofit/>
          </a:bodyPr>
          <a:lstStyle/>
          <a:p>
            <a:pPr algn="ctr"/>
            <a:r>
              <a:rPr lang="en-GB" sz="12000" b="1" dirty="0">
                <a:solidFill>
                  <a:srgbClr val="1F4E79"/>
                </a:solidFill>
              </a:rPr>
              <a:t>h</a:t>
            </a:r>
            <a:endParaRPr lang="en-US" sz="120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7" name="Picture 2" descr="hourglass">
            <a:extLst>
              <a:ext uri="{FF2B5EF4-FFF2-40B4-BE49-F238E27FC236}">
                <a16:creationId xmlns:a16="http://schemas.microsoft.com/office/drawing/2014/main" id="{3FC8F668-5418-4766-A93B-1D7CD5E314F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88748" y="2393879"/>
            <a:ext cx="814503" cy="13701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919232" y="3594940"/>
            <a:ext cx="2353529"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eure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4412" y="459480"/>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ôtel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2" name="Picture 21" descr="hotel"/>
          <p:cNvPicPr>
            <a:picLocks noChangeAspect="1"/>
          </p:cNvPicPr>
          <p:nvPr/>
        </p:nvPicPr>
        <p:blipFill rotWithShape="1">
          <a:blip r:embed="rId10" cstate="print">
            <a:extLst>
              <a:ext uri="{28A0092B-C50C-407E-A947-70E740481C1C}">
                <a14:useLocalDpi xmlns:a14="http://schemas.microsoft.com/office/drawing/2010/main" val="0"/>
              </a:ext>
            </a:extLst>
          </a:blip>
          <a:srcRect r="70595"/>
          <a:stretch/>
        </p:blipFill>
        <p:spPr>
          <a:xfrm>
            <a:off x="1376904" y="1475235"/>
            <a:ext cx="1092505" cy="2027991"/>
          </a:xfrm>
          <a:prstGeom prst="rect">
            <a:avLst/>
          </a:prstGeom>
        </p:spPr>
      </p:pic>
      <p:sp>
        <p:nvSpPr>
          <p:cNvPr id="15" name="TextBox 14"/>
          <p:cNvSpPr txBox="1"/>
          <p:nvPr/>
        </p:nvSpPr>
        <p:spPr>
          <a:xfrm>
            <a:off x="533931" y="3184283"/>
            <a:ext cx="30748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ôpital</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4" name="Picture 13" descr="hospital"/>
          <p:cNvPicPr>
            <a:picLocks noChangeAspect="1"/>
          </p:cNvPicPr>
          <p:nvPr/>
        </p:nvPicPr>
        <p:blipFill rotWithShape="1">
          <a:blip r:embed="rId11" cstate="print">
            <a:extLst>
              <a:ext uri="{28A0092B-C50C-407E-A947-70E740481C1C}">
                <a14:useLocalDpi xmlns:a14="http://schemas.microsoft.com/office/drawing/2010/main" val="0"/>
              </a:ext>
            </a:extLst>
          </a:blip>
          <a:srcRect b="24762"/>
          <a:stretch/>
        </p:blipFill>
        <p:spPr>
          <a:xfrm>
            <a:off x="770990" y="4200667"/>
            <a:ext cx="2732415" cy="2055817"/>
          </a:xfrm>
          <a:prstGeom prst="rect">
            <a:avLst/>
          </a:prstGeom>
        </p:spPr>
      </p:pic>
      <p:sp>
        <p:nvSpPr>
          <p:cNvPr id="4" name="Rectangle 3"/>
          <p:cNvSpPr/>
          <p:nvPr/>
        </p:nvSpPr>
        <p:spPr>
          <a:xfrm>
            <a:off x="4758554" y="4646016"/>
            <a:ext cx="2755883"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istoire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6" name="Rectangle 15">
            <a:extLst>
              <a:ext uri="{FF2B5EF4-FFF2-40B4-BE49-F238E27FC236}">
                <a16:creationId xmlns:a16="http://schemas.microsoft.com/office/drawing/2014/main" id="{DF55CC76-FF9C-224F-97DB-596F6EA4100B}"/>
              </a:ext>
            </a:extLst>
          </p:cNvPr>
          <p:cNvSpPr/>
          <p:nvPr/>
        </p:nvSpPr>
        <p:spPr>
          <a:xfrm>
            <a:off x="4540545" y="5615185"/>
            <a:ext cx="319189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[history, story]</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010393" y="459480"/>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uit</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6" name="Rectangle 5" descr="the number 8"/>
          <p:cNvSpPr/>
          <p:nvPr/>
        </p:nvSpPr>
        <p:spPr>
          <a:xfrm>
            <a:off x="7992881" y="1309175"/>
            <a:ext cx="3723153" cy="221599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Tw Cen MT" panose="020B0602020104020603"/>
                <a:ea typeface="+mn-ea"/>
                <a:cs typeface="+mn-cs"/>
              </a:rPr>
              <a:t>8</a:t>
            </a:r>
            <a:endParaRPr kumimoji="0" lang="en-US" sz="5400" b="0"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Tw Cen MT" panose="020B0602020104020603"/>
              <a:ea typeface="+mn-ea"/>
              <a:cs typeface="+mn-cs"/>
            </a:endParaRPr>
          </a:p>
        </p:txBody>
      </p:sp>
      <p:sp>
        <p:nvSpPr>
          <p:cNvPr id="10" name="Rectangle 9"/>
          <p:cNvSpPr/>
          <p:nvPr/>
        </p:nvSpPr>
        <p:spPr>
          <a:xfrm>
            <a:off x="8871655" y="3429000"/>
            <a:ext cx="196560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iver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8" name="Rectangle 17">
            <a:extLst>
              <a:ext uri="{FF2B5EF4-FFF2-40B4-BE49-F238E27FC236}">
                <a16:creationId xmlns:a16="http://schemas.microsoft.com/office/drawing/2014/main" id="{2DA9B437-9595-4652-BEB9-37D08073F2C5}"/>
              </a:ext>
            </a:extLst>
          </p:cNvPr>
          <p:cNvSpPr/>
          <p:nvPr/>
        </p:nvSpPr>
        <p:spPr>
          <a:xfrm>
            <a:off x="8415913" y="4287437"/>
            <a:ext cx="28708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[winter]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9" name="Picture 18" descr="snowflake">
            <a:extLst>
              <a:ext uri="{FF2B5EF4-FFF2-40B4-BE49-F238E27FC236}">
                <a16:creationId xmlns:a16="http://schemas.microsoft.com/office/drawing/2014/main" id="{A3F3E44D-F269-064A-80D1-996673ED204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41633" y="5029882"/>
            <a:ext cx="1019401" cy="1170606"/>
          </a:xfrm>
          <a:prstGeom prst="rect">
            <a:avLst/>
          </a:prstGeom>
        </p:spPr>
      </p:pic>
    </p:spTree>
    <p:extLst>
      <p:ext uri="{BB962C8B-B14F-4D97-AF65-F5344CB8AC3E}">
        <p14:creationId xmlns:p14="http://schemas.microsoft.com/office/powerpoint/2010/main" val="254007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3" name="h heure.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4" name="h hotel.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subTnLst>
                                    <p:audio>
                                      <p:cMediaNode>
                                        <p:cTn display="0" masterRel="sameClick">
                                          <p:stCondLst>
                                            <p:cond evt="begin" delay="0">
                                              <p:tn val="26"/>
                                            </p:cond>
                                          </p:stCondLst>
                                          <p:endCondLst>
                                            <p:cond evt="onStopAudio" delay="0">
                                              <p:tgtEl>
                                                <p:sldTgt/>
                                              </p:tgtEl>
                                            </p:cond>
                                          </p:endCondLst>
                                        </p:cTn>
                                        <p:tgtEl>
                                          <p:sndTgt r:embed="rId4" name="h hotel.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5" name="h huit.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subTnLst>
                                    <p:audio>
                                      <p:cMediaNode>
                                        <p:cTn display="0" masterRel="sameClick">
                                          <p:stCondLst>
                                            <p:cond evt="begin" delay="0">
                                              <p:tn val="36"/>
                                            </p:cond>
                                          </p:stCondLst>
                                          <p:endCondLst>
                                            <p:cond evt="onStopAudio" delay="0">
                                              <p:tgtEl>
                                                <p:sldTgt/>
                                              </p:tgtEl>
                                            </p:cond>
                                          </p:endCondLst>
                                        </p:cTn>
                                        <p:tgtEl>
                                          <p:sndTgt r:embed="rId5" name="h huit.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6" name="h hopital.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subTnLst>
                                    <p:audio>
                                      <p:cMediaNode>
                                        <p:cTn display="0" masterRel="sameClick">
                                          <p:stCondLst>
                                            <p:cond evt="begin" delay="0">
                                              <p:tn val="46"/>
                                            </p:cond>
                                          </p:stCondLst>
                                          <p:endCondLst>
                                            <p:cond evt="onStopAudio" delay="0">
                                              <p:tgtEl>
                                                <p:sldTgt/>
                                              </p:tgtEl>
                                            </p:cond>
                                          </p:endCondLst>
                                        </p:cTn>
                                        <p:tgtEl>
                                          <p:sndTgt r:embed="rId6" name="h hopital.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subTnLst>
                                    <p:audio>
                                      <p:cMediaNode>
                                        <p:cTn display="0" masterRel="sameClick">
                                          <p:stCondLst>
                                            <p:cond evt="begin" delay="0">
                                              <p:tn val="51"/>
                                            </p:cond>
                                          </p:stCondLst>
                                          <p:endCondLst>
                                            <p:cond evt="onStopAudio" delay="0">
                                              <p:tgtEl>
                                                <p:sldTgt/>
                                              </p:tgtEl>
                                            </p:cond>
                                          </p:endCondLst>
                                        </p:cTn>
                                        <p:tgtEl>
                                          <p:sndTgt r:embed="rId7" name="h histoire.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7" name="h histoire.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subTnLst>
                                    <p:audio>
                                      <p:cMediaNode>
                                        <p:cTn display="0" masterRel="sameClick">
                                          <p:stCondLst>
                                            <p:cond evt="begin" delay="0">
                                              <p:tn val="61"/>
                                            </p:cond>
                                          </p:stCondLst>
                                          <p:endCondLst>
                                            <p:cond evt="onStopAudio" delay="0">
                                              <p:tgtEl>
                                                <p:sldTgt/>
                                              </p:tgtEl>
                                            </p:cond>
                                          </p:endCondLst>
                                        </p:cTn>
                                        <p:tgtEl>
                                          <p:sndTgt r:embed="rId8" name="h hiv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subTnLst>
                                    <p:audio>
                                      <p:cMediaNode>
                                        <p:cTn display="0" masterRel="sameClick">
                                          <p:stCondLst>
                                            <p:cond evt="begin" delay="0">
                                              <p:tn val="66"/>
                                            </p:cond>
                                          </p:stCondLst>
                                          <p:endCondLst>
                                            <p:cond evt="onStopAudio" delay="0">
                                              <p:tgtEl>
                                                <p:sldTgt/>
                                              </p:tgtEl>
                                            </p:cond>
                                          </p:endCondLst>
                                        </p:cTn>
                                        <p:tgtEl>
                                          <p:sndTgt r:embed="rId8" name="h hiver.wav"/>
                                        </p:tgtEl>
                                      </p:cMediaNode>
                                    </p:audio>
                                  </p:subTnLst>
                                </p:cTn>
                              </p:par>
                              <p:par>
                                <p:cTn id="69" presetID="10" presetClass="entr" presetSubtype="0"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animBg="1"/>
      <p:bldP spid="5" grpId="0"/>
      <p:bldP spid="7" grpId="0"/>
      <p:bldP spid="15" grpId="0"/>
      <p:bldP spid="4" grpId="0"/>
      <p:bldP spid="16" grpId="0"/>
      <p:bldP spid="8" grpId="0"/>
      <p:bldP spid="6" grpId="0"/>
      <p:bldP spid="10"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575A2C-714C-D440-B87A-AC804F096596}"/>
              </a:ext>
            </a:extLst>
          </p:cNvPr>
          <p:cNvSpPr>
            <a:spLocks noGrp="1"/>
          </p:cNvSpPr>
          <p:nvPr>
            <p:ph type="title"/>
          </p:nvPr>
        </p:nvSpPr>
        <p:spPr>
          <a:xfrm>
            <a:off x="5020400" y="181542"/>
            <a:ext cx="2151189" cy="1882292"/>
          </a:xfrm>
        </p:spPr>
        <p:txBody>
          <a:bodyPr>
            <a:noAutofit/>
          </a:bodyPr>
          <a:lstStyle/>
          <a:p>
            <a:pPr algn="ctr"/>
            <a:r>
              <a:rPr lang="en-GB" sz="12000" b="1" dirty="0">
                <a:solidFill>
                  <a:srgbClr val="1F4E79"/>
                </a:solidFill>
              </a:rPr>
              <a:t>h</a:t>
            </a:r>
            <a:endParaRPr lang="en-US" sz="120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Rectangle 3"/>
          <p:cNvSpPr/>
          <p:nvPr/>
        </p:nvSpPr>
        <p:spPr>
          <a:xfrm>
            <a:off x="4718054" y="5044049"/>
            <a:ext cx="2755883"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istoire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533931" y="3184283"/>
            <a:ext cx="30748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ôpital</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a:hlinkClick r:id="" action="ppaction://noaction">
              <a:snd r:embed="rId4" name="hotel.wav"/>
            </a:hlinkClick>
          </p:cNvPr>
          <p:cNvSpPr txBox="1"/>
          <p:nvPr/>
        </p:nvSpPr>
        <p:spPr>
          <a:xfrm>
            <a:off x="533930" y="459480"/>
            <a:ext cx="30748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ôtel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010393" y="459480"/>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uit</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871657" y="3348534"/>
            <a:ext cx="196560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iver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989E5E50-8A87-4E4B-90D2-4BD72A399A37}"/>
              </a:ext>
            </a:extLst>
          </p:cNvPr>
          <p:cNvSpPr txBox="1"/>
          <p:nvPr/>
        </p:nvSpPr>
        <p:spPr>
          <a:xfrm>
            <a:off x="4919232" y="3594940"/>
            <a:ext cx="2353529"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eure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3" name="Picture 2" descr="hourglass">
            <a:extLst>
              <a:ext uri="{FF2B5EF4-FFF2-40B4-BE49-F238E27FC236}">
                <a16:creationId xmlns:a16="http://schemas.microsoft.com/office/drawing/2014/main" id="{4DA68A9D-10C1-49C8-84DE-9A91C38B9D5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88748" y="2393879"/>
            <a:ext cx="814503" cy="1370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019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3" name="h heure.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hotel.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subTnLst>
                                    <p:audio>
                                      <p:cMediaNode>
                                        <p:cTn display="0" masterRel="sameClick">
                                          <p:stCondLst>
                                            <p:cond evt="begin" delay="0">
                                              <p:tn val="27"/>
                                            </p:cond>
                                          </p:stCondLst>
                                          <p:endCondLst>
                                            <p:cond evt="onStopAudio" delay="0">
                                              <p:tgtEl>
                                                <p:sldTgt/>
                                              </p:tgtEl>
                                            </p:cond>
                                          </p:endCondLst>
                                        </p:cTn>
                                        <p:tgtEl>
                                          <p:sndTgt r:embed="rId5" name="h huit.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6" name="h hopital.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subTnLst>
                                    <p:audio>
                                      <p:cMediaNode>
                                        <p:cTn display="0" masterRel="sameClick">
                                          <p:stCondLst>
                                            <p:cond evt="begin" delay="0">
                                              <p:tn val="37"/>
                                            </p:cond>
                                          </p:stCondLst>
                                          <p:endCondLst>
                                            <p:cond evt="onStopAudio" delay="0">
                                              <p:tgtEl>
                                                <p:sldTgt/>
                                              </p:tgtEl>
                                            </p:cond>
                                          </p:endCondLst>
                                        </p:cTn>
                                        <p:tgtEl>
                                          <p:sndTgt r:embed="rId7" name="h histoire.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subTnLst>
                                    <p:audio>
                                      <p:cMediaNode>
                                        <p:cTn display="0" masterRel="sameClick">
                                          <p:stCondLst>
                                            <p:cond evt="begin" delay="0">
                                              <p:tn val="42"/>
                                            </p:cond>
                                          </p:stCondLst>
                                          <p:endCondLst>
                                            <p:cond evt="onStopAudio" delay="0">
                                              <p:tgtEl>
                                                <p:sldTgt/>
                                              </p:tgtEl>
                                            </p:cond>
                                          </p:endCondLst>
                                        </p:cTn>
                                        <p:tgtEl>
                                          <p:sndTgt r:embed="rId8" name="h hiv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4" grpId="0"/>
      <p:bldP spid="15" grpId="0"/>
      <p:bldP spid="7" grpId="0"/>
      <p:bldP spid="8"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4919232" y="3594940"/>
            <a:ext cx="2353529"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eure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4758554" y="4646016"/>
            <a:ext cx="2755883"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istoire</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533931" y="3184283"/>
            <a:ext cx="30748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ôpital</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4412" y="459480"/>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ôtel</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8010393" y="459480"/>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uit</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871657" y="3348534"/>
            <a:ext cx="1965603"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iver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3" name="Title 2">
            <a:extLst>
              <a:ext uri="{FF2B5EF4-FFF2-40B4-BE49-F238E27FC236}">
                <a16:creationId xmlns:a16="http://schemas.microsoft.com/office/drawing/2014/main" id="{FCA8D437-B8D7-7343-93FF-6204091BF3C1}"/>
              </a:ext>
            </a:extLst>
          </p:cNvPr>
          <p:cNvSpPr>
            <a:spLocks noGrp="1"/>
          </p:cNvSpPr>
          <p:nvPr>
            <p:ph type="title"/>
          </p:nvPr>
        </p:nvSpPr>
        <p:spPr>
          <a:xfrm>
            <a:off x="4968289" y="459326"/>
            <a:ext cx="2770536" cy="1325563"/>
          </a:xfrm>
        </p:spPr>
        <p:txBody>
          <a:bodyPr>
            <a:noAutofit/>
          </a:bodyPr>
          <a:lstStyle/>
          <a:p>
            <a:pPr algn="ctr"/>
            <a:r>
              <a:rPr lang="en-GB" sz="12000" b="1" dirty="0">
                <a:solidFill>
                  <a:srgbClr val="1F4E79"/>
                </a:solidFill>
              </a:rPr>
              <a:t>h</a:t>
            </a:r>
            <a:endParaRPr lang="en-US" sz="12000" dirty="0"/>
          </a:p>
        </p:txBody>
      </p:sp>
      <p:pic>
        <p:nvPicPr>
          <p:cNvPr id="12" name="Picture 2" descr="hourglass">
            <a:extLst>
              <a:ext uri="{FF2B5EF4-FFF2-40B4-BE49-F238E27FC236}">
                <a16:creationId xmlns:a16="http://schemas.microsoft.com/office/drawing/2014/main" id="{833B4897-99F0-4C6D-9EFB-E08895E05D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88748" y="2393879"/>
            <a:ext cx="814503" cy="1370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08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4" grpId="0"/>
      <p:bldP spid="15" grpId="0"/>
      <p:bldP spid="7" grpId="0"/>
      <p:bldP spid="8" grpId="0"/>
      <p:bldP spid="10"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2" name="TextBox 1">
            <a:extLst>
              <a:ext uri="{FF2B5EF4-FFF2-40B4-BE49-F238E27FC236}">
                <a16:creationId xmlns:a16="http://schemas.microsoft.com/office/drawing/2014/main" id="{04524CD9-5714-48D2-9EA5-9FC9615F01F7}"/>
              </a:ext>
            </a:extLst>
          </p:cNvPr>
          <p:cNvSpPr txBox="1"/>
          <p:nvPr/>
        </p:nvSpPr>
        <p:spPr>
          <a:xfrm>
            <a:off x="180000" y="1296000"/>
            <a:ext cx="977238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Although you will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recognise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these words from English, the h- is silent in French! </a:t>
            </a:r>
          </a:p>
        </p:txBody>
      </p:sp>
      <p:sp>
        <p:nvSpPr>
          <p:cNvPr id="3" name="Rectangle 2">
            <a:hlinkClick r:id="" action="ppaction://noaction">
              <a:snd r:embed="rId4" name="honnete.wav"/>
            </a:hlinkClick>
            <a:extLst>
              <a:ext uri="{FF2B5EF4-FFF2-40B4-BE49-F238E27FC236}">
                <a16:creationId xmlns:a16="http://schemas.microsoft.com/office/drawing/2014/main" id="{17229C72-4178-4E0B-8AF6-5DAAAFF88248}"/>
              </a:ext>
            </a:extLst>
          </p:cNvPr>
          <p:cNvSpPr/>
          <p:nvPr/>
        </p:nvSpPr>
        <p:spPr>
          <a:xfrm>
            <a:off x="1284228" y="3431734"/>
            <a:ext cx="2475459"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onnête</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17" name="Rectangle 16">
            <a:hlinkClick r:id="" action="ppaction://noaction">
              <a:snd r:embed="rId5" name="historique.wav"/>
            </a:hlinkClick>
            <a:extLst>
              <a:ext uri="{FF2B5EF4-FFF2-40B4-BE49-F238E27FC236}">
                <a16:creationId xmlns:a16="http://schemas.microsoft.com/office/drawing/2014/main" id="{AE039A53-6182-4C65-865A-9071EA42C2AF}"/>
              </a:ext>
            </a:extLst>
          </p:cNvPr>
          <p:cNvSpPr/>
          <p:nvPr/>
        </p:nvSpPr>
        <p:spPr>
          <a:xfrm>
            <a:off x="3229114" y="4575878"/>
            <a:ext cx="2828605"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istorique</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28" name="Rectangle 27">
            <a:hlinkClick r:id="" action="ppaction://noaction">
              <a:snd r:embed="rId6" name="horreur.wav"/>
            </a:hlinkClick>
            <a:extLst>
              <a:ext uri="{FF2B5EF4-FFF2-40B4-BE49-F238E27FC236}">
                <a16:creationId xmlns:a16="http://schemas.microsoft.com/office/drawing/2014/main" id="{B02E3321-06E3-4E0D-A42E-86DEB649E8DA}"/>
              </a:ext>
            </a:extLst>
          </p:cNvPr>
          <p:cNvSpPr/>
          <p:nvPr/>
        </p:nvSpPr>
        <p:spPr>
          <a:xfrm>
            <a:off x="130356" y="2304182"/>
            <a:ext cx="2828605"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orreur</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0" name="Rectangle 29">
            <a:hlinkClick r:id="" action="ppaction://noaction">
              <a:snd r:embed="rId7" name="humanité.wav"/>
            </a:hlinkClick>
            <a:extLst>
              <a:ext uri="{FF2B5EF4-FFF2-40B4-BE49-F238E27FC236}">
                <a16:creationId xmlns:a16="http://schemas.microsoft.com/office/drawing/2014/main" id="{631F0A6C-F90A-4E55-A5F0-57E030C6427C}"/>
              </a:ext>
            </a:extLst>
          </p:cNvPr>
          <p:cNvSpPr/>
          <p:nvPr/>
        </p:nvSpPr>
        <p:spPr>
          <a:xfrm>
            <a:off x="6044548" y="1897591"/>
            <a:ext cx="2828605"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umanité</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4" name="Rectangle 33">
            <a:hlinkClick r:id="" action="ppaction://noaction">
              <a:snd r:embed="rId8" name="haha.wav"/>
            </a:hlinkClick>
            <a:extLst>
              <a:ext uri="{FF2B5EF4-FFF2-40B4-BE49-F238E27FC236}">
                <a16:creationId xmlns:a16="http://schemas.microsoft.com/office/drawing/2014/main" id="{4DA42003-710D-4D54-9FFD-CC50AE78D2C9}"/>
              </a:ext>
            </a:extLst>
          </p:cNvPr>
          <p:cNvSpPr/>
          <p:nvPr/>
        </p:nvSpPr>
        <p:spPr>
          <a:xfrm>
            <a:off x="5279241" y="3552581"/>
            <a:ext cx="1928179"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a:t>
            </a:r>
            <a:r>
              <a:rPr kumimoji="0" lang="en-GB" sz="4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6" name="Rectangle 35">
            <a:hlinkClick r:id="" action="ppaction://noaction">
              <a:snd r:embed="rId9" name="honorable.wav"/>
            </a:hlinkClick>
            <a:extLst>
              <a:ext uri="{FF2B5EF4-FFF2-40B4-BE49-F238E27FC236}">
                <a16:creationId xmlns:a16="http://schemas.microsoft.com/office/drawing/2014/main" id="{6AC8C7F0-F3A7-46F3-81C6-30BD18CC7FE3}"/>
              </a:ext>
            </a:extLst>
          </p:cNvPr>
          <p:cNvSpPr/>
          <p:nvPr/>
        </p:nvSpPr>
        <p:spPr>
          <a:xfrm>
            <a:off x="1955991" y="5538883"/>
            <a:ext cx="2980910"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onorable</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8" name="Rectangle 37">
            <a:hlinkClick r:id="" action="ppaction://noaction">
              <a:snd r:embed="rId10" name="helicoptere.wav"/>
            </a:hlinkClick>
            <a:extLst>
              <a:ext uri="{FF2B5EF4-FFF2-40B4-BE49-F238E27FC236}">
                <a16:creationId xmlns:a16="http://schemas.microsoft.com/office/drawing/2014/main" id="{D75C78A6-9BD8-43C0-99E5-CFF11D564E5A}"/>
              </a:ext>
            </a:extLst>
          </p:cNvPr>
          <p:cNvSpPr/>
          <p:nvPr/>
        </p:nvSpPr>
        <p:spPr>
          <a:xfrm>
            <a:off x="6317675" y="5495856"/>
            <a:ext cx="3271717"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élicoptère</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40" name="Rectangle 39">
            <a:hlinkClick r:id="" action="ppaction://noaction">
              <a:snd r:embed="rId11" name="hostile.wav"/>
            </a:hlinkClick>
            <a:extLst>
              <a:ext uri="{FF2B5EF4-FFF2-40B4-BE49-F238E27FC236}">
                <a16:creationId xmlns:a16="http://schemas.microsoft.com/office/drawing/2014/main" id="{CEE436D9-CA86-4B31-8B00-D9FD01114F8D}"/>
              </a:ext>
            </a:extLst>
          </p:cNvPr>
          <p:cNvSpPr/>
          <p:nvPr/>
        </p:nvSpPr>
        <p:spPr>
          <a:xfrm>
            <a:off x="7340732" y="4347583"/>
            <a:ext cx="2027235"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ostile</a:t>
            </a:r>
          </a:p>
        </p:txBody>
      </p:sp>
      <p:sp>
        <p:nvSpPr>
          <p:cNvPr id="42" name="Rectangle 41">
            <a:hlinkClick r:id="" action="ppaction://noaction">
              <a:snd r:embed="rId12" name="horizon.wav"/>
            </a:hlinkClick>
            <a:extLst>
              <a:ext uri="{FF2B5EF4-FFF2-40B4-BE49-F238E27FC236}">
                <a16:creationId xmlns:a16="http://schemas.microsoft.com/office/drawing/2014/main" id="{3459DBA3-711A-4851-964E-86351B9250ED}"/>
              </a:ext>
            </a:extLst>
          </p:cNvPr>
          <p:cNvSpPr/>
          <p:nvPr/>
        </p:nvSpPr>
        <p:spPr>
          <a:xfrm>
            <a:off x="7458850" y="2932014"/>
            <a:ext cx="2475459"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orizon</a:t>
            </a:r>
          </a:p>
        </p:txBody>
      </p:sp>
      <p:grpSp>
        <p:nvGrpSpPr>
          <p:cNvPr id="49" name="Group 48">
            <a:extLst>
              <a:ext uri="{FF2B5EF4-FFF2-40B4-BE49-F238E27FC236}">
                <a16:creationId xmlns:a16="http://schemas.microsoft.com/office/drawing/2014/main" id="{8B5684BF-484F-4535-94F0-F8D0768150FD}"/>
              </a:ext>
            </a:extLst>
          </p:cNvPr>
          <p:cNvGrpSpPr/>
          <p:nvPr/>
        </p:nvGrpSpPr>
        <p:grpSpPr>
          <a:xfrm>
            <a:off x="316465" y="4347583"/>
            <a:ext cx="1585690" cy="1010772"/>
            <a:chOff x="316465" y="4347583"/>
            <a:chExt cx="1585690" cy="1010772"/>
          </a:xfrm>
        </p:grpSpPr>
        <p:sp>
          <p:nvSpPr>
            <p:cNvPr id="21" name="Rectangle 20">
              <a:hlinkClick r:id="" action="ppaction://noaction">
                <a:snd r:embed="rId13" name="heros.wav"/>
              </a:hlinkClick>
              <a:extLst>
                <a:ext uri="{FF2B5EF4-FFF2-40B4-BE49-F238E27FC236}">
                  <a16:creationId xmlns:a16="http://schemas.microsoft.com/office/drawing/2014/main" id="{A764A08D-8160-4282-BDE7-AB995E91FBC8}"/>
                </a:ext>
              </a:extLst>
            </p:cNvPr>
            <p:cNvSpPr/>
            <p:nvPr/>
          </p:nvSpPr>
          <p:spPr>
            <a:xfrm>
              <a:off x="316465" y="4347583"/>
              <a:ext cx="1585690" cy="73866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éros</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43" name="TextBox 42">
              <a:extLst>
                <a:ext uri="{FF2B5EF4-FFF2-40B4-BE49-F238E27FC236}">
                  <a16:creationId xmlns:a16="http://schemas.microsoft.com/office/drawing/2014/main" id="{DE0589B4-62A9-4353-A465-324E6D663E63}"/>
                </a:ext>
              </a:extLst>
            </p:cNvPr>
            <p:cNvSpPr txBox="1"/>
            <p:nvPr/>
          </p:nvSpPr>
          <p:spPr>
            <a:xfrm>
              <a:off x="448984" y="4958245"/>
              <a:ext cx="131618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[hero]</a:t>
              </a:r>
            </a:p>
          </p:txBody>
        </p:sp>
      </p:grpSp>
      <p:grpSp>
        <p:nvGrpSpPr>
          <p:cNvPr id="48" name="Group 47">
            <a:extLst>
              <a:ext uri="{FF2B5EF4-FFF2-40B4-BE49-F238E27FC236}">
                <a16:creationId xmlns:a16="http://schemas.microsoft.com/office/drawing/2014/main" id="{BE8877F2-A41E-4657-A359-698E9B3557A3}"/>
              </a:ext>
            </a:extLst>
          </p:cNvPr>
          <p:cNvGrpSpPr/>
          <p:nvPr/>
        </p:nvGrpSpPr>
        <p:grpSpPr>
          <a:xfrm>
            <a:off x="3837884" y="2504115"/>
            <a:ext cx="1741182" cy="996895"/>
            <a:chOff x="3837884" y="2504115"/>
            <a:chExt cx="1741182" cy="996895"/>
          </a:xfrm>
        </p:grpSpPr>
        <p:sp>
          <p:nvSpPr>
            <p:cNvPr id="32" name="Rectangle 31">
              <a:hlinkClick r:id="" action="ppaction://noaction">
                <a:snd r:embed="rId14" name="herbe.wav"/>
              </a:hlinkClick>
              <a:extLst>
                <a:ext uri="{FF2B5EF4-FFF2-40B4-BE49-F238E27FC236}">
                  <a16:creationId xmlns:a16="http://schemas.microsoft.com/office/drawing/2014/main" id="{5CC2D647-EDE7-4992-BB26-758133B00C7B}"/>
                </a:ext>
              </a:extLst>
            </p:cNvPr>
            <p:cNvSpPr/>
            <p:nvPr/>
          </p:nvSpPr>
          <p:spPr>
            <a:xfrm>
              <a:off x="3837884" y="2504115"/>
              <a:ext cx="1741182" cy="73866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erbe</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45" name="TextBox 44">
              <a:extLst>
                <a:ext uri="{FF2B5EF4-FFF2-40B4-BE49-F238E27FC236}">
                  <a16:creationId xmlns:a16="http://schemas.microsoft.com/office/drawing/2014/main" id="{0766739F-7D88-4375-9857-A2295DE3134D}"/>
                </a:ext>
              </a:extLst>
            </p:cNvPr>
            <p:cNvSpPr txBox="1"/>
            <p:nvPr/>
          </p:nvSpPr>
          <p:spPr>
            <a:xfrm>
              <a:off x="4045780" y="3100900"/>
              <a:ext cx="131618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[grass]</a:t>
              </a:r>
            </a:p>
          </p:txBody>
        </p:sp>
      </p:grpSp>
      <p:sp>
        <p:nvSpPr>
          <p:cNvPr id="47" name="Rounded Rectangle 46">
            <a:extLst>
              <a:ext uri="{FF2B5EF4-FFF2-40B4-BE49-F238E27FC236}">
                <a16:creationId xmlns:a16="http://schemas.microsoft.com/office/drawing/2014/main" id="{3C571985-3C57-48D2-B080-61B4779C3B09}"/>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208033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6"/>
                                        </p:tgtEl>
                                      </p:cBhvr>
                                    </p:animEffect>
                                    <p:set>
                                      <p:cBhvr>
                                        <p:cTn id="7" dur="1" fill="hold">
                                          <p:stCondLst>
                                            <p:cond delay="58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03815" y="1382623"/>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45</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2" name="TextBox 1">
            <a:extLst>
              <a:ext uri="{FF2B5EF4-FFF2-40B4-BE49-F238E27FC236}">
                <a16:creationId xmlns:a16="http://schemas.microsoft.com/office/drawing/2014/main" id="{04524CD9-5714-48D2-9EA5-9FC9615F01F7}"/>
              </a:ext>
            </a:extLst>
          </p:cNvPr>
          <p:cNvSpPr txBox="1"/>
          <p:nvPr/>
        </p:nvSpPr>
        <p:spPr>
          <a:xfrm>
            <a:off x="180000" y="1296000"/>
            <a:ext cx="977238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Although you will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recognise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these words from English, the h- is silent in French! </a:t>
            </a:r>
          </a:p>
        </p:txBody>
      </p:sp>
      <p:sp>
        <p:nvSpPr>
          <p:cNvPr id="3" name="Rectangle 2">
            <a:hlinkClick r:id="" action="ppaction://noaction">
              <a:snd r:embed="rId4" name="honnete.wav"/>
            </a:hlinkClick>
            <a:extLst>
              <a:ext uri="{FF2B5EF4-FFF2-40B4-BE49-F238E27FC236}">
                <a16:creationId xmlns:a16="http://schemas.microsoft.com/office/drawing/2014/main" id="{17229C72-4178-4E0B-8AF6-5DAAAFF88248}"/>
              </a:ext>
            </a:extLst>
          </p:cNvPr>
          <p:cNvSpPr/>
          <p:nvPr/>
        </p:nvSpPr>
        <p:spPr>
          <a:xfrm>
            <a:off x="1284228" y="3431734"/>
            <a:ext cx="2475459"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onnête</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17" name="Rectangle 16">
            <a:hlinkClick r:id="" action="ppaction://noaction">
              <a:snd r:embed="rId5" name="historique.wav"/>
            </a:hlinkClick>
            <a:extLst>
              <a:ext uri="{FF2B5EF4-FFF2-40B4-BE49-F238E27FC236}">
                <a16:creationId xmlns:a16="http://schemas.microsoft.com/office/drawing/2014/main" id="{AE039A53-6182-4C65-865A-9071EA42C2AF}"/>
              </a:ext>
            </a:extLst>
          </p:cNvPr>
          <p:cNvSpPr/>
          <p:nvPr/>
        </p:nvSpPr>
        <p:spPr>
          <a:xfrm>
            <a:off x="3229114" y="4575878"/>
            <a:ext cx="2828605"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istorique</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28" name="Rectangle 27">
            <a:hlinkClick r:id="" action="ppaction://noaction">
              <a:snd r:embed="rId6" name="horreur.wav"/>
            </a:hlinkClick>
            <a:extLst>
              <a:ext uri="{FF2B5EF4-FFF2-40B4-BE49-F238E27FC236}">
                <a16:creationId xmlns:a16="http://schemas.microsoft.com/office/drawing/2014/main" id="{B02E3321-06E3-4E0D-A42E-86DEB649E8DA}"/>
              </a:ext>
            </a:extLst>
          </p:cNvPr>
          <p:cNvSpPr/>
          <p:nvPr/>
        </p:nvSpPr>
        <p:spPr>
          <a:xfrm>
            <a:off x="130356" y="2304182"/>
            <a:ext cx="2828605"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orreur</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0" name="Rectangle 29">
            <a:hlinkClick r:id="" action="ppaction://noaction">
              <a:snd r:embed="rId7" name="humanité.wav"/>
            </a:hlinkClick>
            <a:extLst>
              <a:ext uri="{FF2B5EF4-FFF2-40B4-BE49-F238E27FC236}">
                <a16:creationId xmlns:a16="http://schemas.microsoft.com/office/drawing/2014/main" id="{631F0A6C-F90A-4E55-A5F0-57E030C6427C}"/>
              </a:ext>
            </a:extLst>
          </p:cNvPr>
          <p:cNvSpPr/>
          <p:nvPr/>
        </p:nvSpPr>
        <p:spPr>
          <a:xfrm>
            <a:off x="6044548" y="1897591"/>
            <a:ext cx="2828605"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umanité</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4" name="Rectangle 33">
            <a:hlinkClick r:id="" action="ppaction://noaction">
              <a:snd r:embed="rId8" name="haha.wav"/>
            </a:hlinkClick>
            <a:extLst>
              <a:ext uri="{FF2B5EF4-FFF2-40B4-BE49-F238E27FC236}">
                <a16:creationId xmlns:a16="http://schemas.microsoft.com/office/drawing/2014/main" id="{4DA42003-710D-4D54-9FFD-CC50AE78D2C9}"/>
              </a:ext>
            </a:extLst>
          </p:cNvPr>
          <p:cNvSpPr/>
          <p:nvPr/>
        </p:nvSpPr>
        <p:spPr>
          <a:xfrm>
            <a:off x="5279241" y="3552581"/>
            <a:ext cx="1928179"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a:t>
            </a:r>
            <a:r>
              <a:rPr kumimoji="0" lang="en-GB" sz="4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 </a:t>
            </a: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a</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6" name="Rectangle 35">
            <a:hlinkClick r:id="" action="ppaction://noaction">
              <a:snd r:embed="rId9" name="honorable.wav"/>
            </a:hlinkClick>
            <a:extLst>
              <a:ext uri="{FF2B5EF4-FFF2-40B4-BE49-F238E27FC236}">
                <a16:creationId xmlns:a16="http://schemas.microsoft.com/office/drawing/2014/main" id="{6AC8C7F0-F3A7-46F3-81C6-30BD18CC7FE3}"/>
              </a:ext>
            </a:extLst>
          </p:cNvPr>
          <p:cNvSpPr/>
          <p:nvPr/>
        </p:nvSpPr>
        <p:spPr>
          <a:xfrm>
            <a:off x="1955991" y="5538883"/>
            <a:ext cx="2980910"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onorable</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8" name="Rectangle 37">
            <a:hlinkClick r:id="" action="ppaction://noaction">
              <a:snd r:embed="rId10" name="helicoptere.wav"/>
            </a:hlinkClick>
            <a:extLst>
              <a:ext uri="{FF2B5EF4-FFF2-40B4-BE49-F238E27FC236}">
                <a16:creationId xmlns:a16="http://schemas.microsoft.com/office/drawing/2014/main" id="{D75C78A6-9BD8-43C0-99E5-CFF11D564E5A}"/>
              </a:ext>
            </a:extLst>
          </p:cNvPr>
          <p:cNvSpPr/>
          <p:nvPr/>
        </p:nvSpPr>
        <p:spPr>
          <a:xfrm>
            <a:off x="6317675" y="5495856"/>
            <a:ext cx="3271717"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élicoptère</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40" name="Rectangle 39">
            <a:hlinkClick r:id="" action="ppaction://noaction">
              <a:snd r:embed="rId11" name="hostile.wav"/>
            </a:hlinkClick>
            <a:extLst>
              <a:ext uri="{FF2B5EF4-FFF2-40B4-BE49-F238E27FC236}">
                <a16:creationId xmlns:a16="http://schemas.microsoft.com/office/drawing/2014/main" id="{CEE436D9-CA86-4B31-8B00-D9FD01114F8D}"/>
              </a:ext>
            </a:extLst>
          </p:cNvPr>
          <p:cNvSpPr/>
          <p:nvPr/>
        </p:nvSpPr>
        <p:spPr>
          <a:xfrm>
            <a:off x="7340732" y="4347583"/>
            <a:ext cx="2027235"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ostile</a:t>
            </a:r>
          </a:p>
        </p:txBody>
      </p:sp>
      <p:sp>
        <p:nvSpPr>
          <p:cNvPr id="42" name="Rectangle 41">
            <a:hlinkClick r:id="" action="ppaction://noaction">
              <a:snd r:embed="rId12" name="horizon.wav"/>
            </a:hlinkClick>
            <a:extLst>
              <a:ext uri="{FF2B5EF4-FFF2-40B4-BE49-F238E27FC236}">
                <a16:creationId xmlns:a16="http://schemas.microsoft.com/office/drawing/2014/main" id="{3459DBA3-711A-4851-964E-86351B9250ED}"/>
              </a:ext>
            </a:extLst>
          </p:cNvPr>
          <p:cNvSpPr/>
          <p:nvPr/>
        </p:nvSpPr>
        <p:spPr>
          <a:xfrm>
            <a:off x="7458850" y="2932014"/>
            <a:ext cx="2475459"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orizon</a:t>
            </a:r>
          </a:p>
        </p:txBody>
      </p:sp>
      <p:grpSp>
        <p:nvGrpSpPr>
          <p:cNvPr id="49" name="Group 48">
            <a:extLst>
              <a:ext uri="{FF2B5EF4-FFF2-40B4-BE49-F238E27FC236}">
                <a16:creationId xmlns:a16="http://schemas.microsoft.com/office/drawing/2014/main" id="{8B5684BF-484F-4535-94F0-F8D0768150FD}"/>
              </a:ext>
            </a:extLst>
          </p:cNvPr>
          <p:cNvGrpSpPr/>
          <p:nvPr/>
        </p:nvGrpSpPr>
        <p:grpSpPr>
          <a:xfrm>
            <a:off x="316465" y="4347583"/>
            <a:ext cx="1585690" cy="1010772"/>
            <a:chOff x="316465" y="4347583"/>
            <a:chExt cx="1585690" cy="1010772"/>
          </a:xfrm>
        </p:grpSpPr>
        <p:sp>
          <p:nvSpPr>
            <p:cNvPr id="21" name="Rectangle 20">
              <a:hlinkClick r:id="" action="ppaction://noaction">
                <a:snd r:embed="rId13" name="heros.wav"/>
              </a:hlinkClick>
              <a:extLst>
                <a:ext uri="{FF2B5EF4-FFF2-40B4-BE49-F238E27FC236}">
                  <a16:creationId xmlns:a16="http://schemas.microsoft.com/office/drawing/2014/main" id="{A764A08D-8160-4282-BDE7-AB995E91FBC8}"/>
                </a:ext>
              </a:extLst>
            </p:cNvPr>
            <p:cNvSpPr/>
            <p:nvPr/>
          </p:nvSpPr>
          <p:spPr>
            <a:xfrm>
              <a:off x="316465" y="4347583"/>
              <a:ext cx="1585690" cy="73866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éros</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43" name="TextBox 42">
              <a:extLst>
                <a:ext uri="{FF2B5EF4-FFF2-40B4-BE49-F238E27FC236}">
                  <a16:creationId xmlns:a16="http://schemas.microsoft.com/office/drawing/2014/main" id="{DE0589B4-62A9-4353-A465-324E6D663E63}"/>
                </a:ext>
              </a:extLst>
            </p:cNvPr>
            <p:cNvSpPr txBox="1"/>
            <p:nvPr/>
          </p:nvSpPr>
          <p:spPr>
            <a:xfrm>
              <a:off x="448984" y="4958245"/>
              <a:ext cx="131618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[hero]</a:t>
              </a:r>
            </a:p>
          </p:txBody>
        </p:sp>
      </p:grpSp>
      <p:grpSp>
        <p:nvGrpSpPr>
          <p:cNvPr id="48" name="Group 47">
            <a:extLst>
              <a:ext uri="{FF2B5EF4-FFF2-40B4-BE49-F238E27FC236}">
                <a16:creationId xmlns:a16="http://schemas.microsoft.com/office/drawing/2014/main" id="{BE8877F2-A41E-4657-A359-698E9B3557A3}"/>
              </a:ext>
            </a:extLst>
          </p:cNvPr>
          <p:cNvGrpSpPr/>
          <p:nvPr/>
        </p:nvGrpSpPr>
        <p:grpSpPr>
          <a:xfrm>
            <a:off x="3837884" y="2504115"/>
            <a:ext cx="1741182" cy="996895"/>
            <a:chOff x="3837884" y="2504115"/>
            <a:chExt cx="1741182" cy="996895"/>
          </a:xfrm>
        </p:grpSpPr>
        <p:sp>
          <p:nvSpPr>
            <p:cNvPr id="32" name="Rectangle 31">
              <a:hlinkClick r:id="" action="ppaction://noaction">
                <a:snd r:embed="rId14" name="herbe.wav"/>
              </a:hlinkClick>
              <a:extLst>
                <a:ext uri="{FF2B5EF4-FFF2-40B4-BE49-F238E27FC236}">
                  <a16:creationId xmlns:a16="http://schemas.microsoft.com/office/drawing/2014/main" id="{5CC2D647-EDE7-4992-BB26-758133B00C7B}"/>
                </a:ext>
              </a:extLst>
            </p:cNvPr>
            <p:cNvSpPr/>
            <p:nvPr/>
          </p:nvSpPr>
          <p:spPr>
            <a:xfrm>
              <a:off x="3837884" y="2504115"/>
              <a:ext cx="1741182" cy="73866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2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4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erbe</a:t>
              </a:r>
              <a:endParaRPr kumimoji="0" lang="en-GB" sz="4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45" name="TextBox 44">
              <a:extLst>
                <a:ext uri="{FF2B5EF4-FFF2-40B4-BE49-F238E27FC236}">
                  <a16:creationId xmlns:a16="http://schemas.microsoft.com/office/drawing/2014/main" id="{0766739F-7D88-4375-9857-A2295DE3134D}"/>
                </a:ext>
              </a:extLst>
            </p:cNvPr>
            <p:cNvSpPr txBox="1"/>
            <p:nvPr/>
          </p:nvSpPr>
          <p:spPr>
            <a:xfrm>
              <a:off x="4045780" y="3100900"/>
              <a:ext cx="131618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[grass]</a:t>
              </a:r>
            </a:p>
          </p:txBody>
        </p:sp>
      </p:grpSp>
      <p:sp>
        <p:nvSpPr>
          <p:cNvPr id="47" name="Rounded Rectangle 46">
            <a:extLst>
              <a:ext uri="{FF2B5EF4-FFF2-40B4-BE49-F238E27FC236}">
                <a16:creationId xmlns:a16="http://schemas.microsoft.com/office/drawing/2014/main" id="{3C571985-3C57-48D2-B080-61B4779C3B09}"/>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642565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45000"/>
                                        <p:tgtEl>
                                          <p:spTgt spid="6"/>
                                        </p:tgtEl>
                                      </p:cBhvr>
                                    </p:animEffect>
                                    <p:set>
                                      <p:cBhvr>
                                        <p:cTn id="7" dur="1" fill="hold">
                                          <p:stCondLst>
                                            <p:cond delay="44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D501468B-3B67-B345-A164-F0FD9386B8AF}" vid="{0B0ACFC0-23DE-1147-806D-67F8822142AC}"/>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0</TotalTime>
  <Words>6348</Words>
  <Application>Microsoft Office PowerPoint</Application>
  <PresentationFormat>Widescreen</PresentationFormat>
  <Paragraphs>979</Paragraphs>
  <Slides>39</Slides>
  <Notes>39</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39</vt:i4>
      </vt:variant>
    </vt:vector>
  </HeadingPairs>
  <TitlesOfParts>
    <vt:vector size="50" baseType="lpstr">
      <vt:lpstr>Arial</vt:lpstr>
      <vt:lpstr>Calibri</vt:lpstr>
      <vt:lpstr>Century Gothic</vt:lpstr>
      <vt:lpstr>Georgia</vt:lpstr>
      <vt:lpstr>Ink Free</vt:lpstr>
      <vt:lpstr>Tw Cen MT</vt:lpstr>
      <vt:lpstr>1_Office Theme</vt:lpstr>
      <vt:lpstr>NCELP Theme</vt:lpstr>
      <vt:lpstr>2_Office Theme</vt:lpstr>
      <vt:lpstr>3_Office Theme</vt:lpstr>
      <vt:lpstr>5_Office Theme</vt:lpstr>
      <vt:lpstr>Talking about jobs </vt:lpstr>
      <vt:lpstr>h</vt:lpstr>
      <vt:lpstr>h</vt:lpstr>
      <vt:lpstr>h</vt:lpstr>
      <vt:lpstr>h</vt:lpstr>
      <vt:lpstr>h</vt:lpstr>
      <vt:lpstr>h</vt:lpstr>
      <vt:lpstr>Phonétique  </vt:lpstr>
      <vt:lpstr>Phonétique  </vt:lpstr>
      <vt:lpstr>Phonétique  </vt:lpstr>
      <vt:lpstr>Emplois et adjectifs</vt:lpstr>
      <vt:lpstr>C’est à vous !</vt:lpstr>
      <vt:lpstr> La féminisation des professions </vt:lpstr>
      <vt:lpstr>C’est qui ?</vt:lpstr>
      <vt:lpstr>C’est qui ?</vt:lpstr>
      <vt:lpstr>C’est qui ?</vt:lpstr>
      <vt:lpstr>C’est qui ?</vt:lpstr>
      <vt:lpstr>C’est qui ?</vt:lpstr>
      <vt:lpstr>C’est qui ?</vt:lpstr>
      <vt:lpstr>C’est qui ?</vt:lpstr>
      <vt:lpstr>Au centre-ville </vt:lpstr>
      <vt:lpstr> La féminisation des noms </vt:lpstr>
      <vt:lpstr> La féminisation des noms </vt:lpstr>
      <vt:lpstr>Est-ce que tu veux être…</vt:lpstr>
      <vt:lpstr>Grammaire</vt:lpstr>
      <vt:lpstr>Talking about jobs </vt:lpstr>
      <vt:lpstr>La liaison avec le h muet</vt:lpstr>
      <vt:lpstr>La liaison avec le h muet</vt:lpstr>
      <vt:lpstr>La liaison avec le h muet</vt:lpstr>
      <vt:lpstr>La famille d’Amir</vt:lpstr>
      <vt:lpstr>La famille d’Amir</vt:lpstr>
      <vt:lpstr> La féminisation des adjectifs </vt:lpstr>
      <vt:lpstr>C’est qui ?</vt:lpstr>
      <vt:lpstr>De qui parlent-ils ? </vt:lpstr>
      <vt:lpstr>De qui parlent-ils ? </vt:lpstr>
      <vt:lpstr>Nous sommes comment ?</vt:lpstr>
      <vt:lpstr>Nous sommes comment ?</vt:lpstr>
      <vt:lpstr>Une interview</vt:lpstr>
      <vt:lpstr>Devoirs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Louise Bibbey</cp:lastModifiedBy>
  <cp:revision>865</cp:revision>
  <dcterms:created xsi:type="dcterms:W3CDTF">2020-06-12T14:19:03Z</dcterms:created>
  <dcterms:modified xsi:type="dcterms:W3CDTF">2021-10-11T09:14:06Z</dcterms:modified>
</cp:coreProperties>
</file>