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54"/>
  </p:notesMasterIdLst>
  <p:handoutMasterIdLst>
    <p:handoutMasterId r:id="rId55"/>
  </p:handoutMasterIdLst>
  <p:sldIdLst>
    <p:sldId id="257" r:id="rId5"/>
    <p:sldId id="259" r:id="rId6"/>
    <p:sldId id="421" r:id="rId7"/>
    <p:sldId id="405" r:id="rId8"/>
    <p:sldId id="264" r:id="rId9"/>
    <p:sldId id="422" r:id="rId10"/>
    <p:sldId id="404" r:id="rId11"/>
    <p:sldId id="407" r:id="rId12"/>
    <p:sldId id="419" r:id="rId13"/>
    <p:sldId id="418" r:id="rId14"/>
    <p:sldId id="408" r:id="rId15"/>
    <p:sldId id="277" r:id="rId16"/>
    <p:sldId id="297" r:id="rId17"/>
    <p:sldId id="283" r:id="rId18"/>
    <p:sldId id="285" r:id="rId19"/>
    <p:sldId id="353" r:id="rId20"/>
    <p:sldId id="406" r:id="rId21"/>
    <p:sldId id="309" r:id="rId22"/>
    <p:sldId id="362" r:id="rId23"/>
    <p:sldId id="416" r:id="rId24"/>
    <p:sldId id="423" r:id="rId25"/>
    <p:sldId id="366" r:id="rId26"/>
    <p:sldId id="299" r:id="rId27"/>
    <p:sldId id="368" r:id="rId28"/>
    <p:sldId id="367" r:id="rId29"/>
    <p:sldId id="369" r:id="rId30"/>
    <p:sldId id="370" r:id="rId31"/>
    <p:sldId id="424" r:id="rId32"/>
    <p:sldId id="300" r:id="rId33"/>
    <p:sldId id="425" r:id="rId34"/>
    <p:sldId id="426" r:id="rId35"/>
    <p:sldId id="428" r:id="rId36"/>
    <p:sldId id="429" r:id="rId37"/>
    <p:sldId id="435" r:id="rId38"/>
    <p:sldId id="436" r:id="rId39"/>
    <p:sldId id="437" r:id="rId40"/>
    <p:sldId id="432" r:id="rId41"/>
    <p:sldId id="409" r:id="rId42"/>
    <p:sldId id="430" r:id="rId43"/>
    <p:sldId id="433" r:id="rId44"/>
    <p:sldId id="434" r:id="rId45"/>
    <p:sldId id="417" r:id="rId46"/>
    <p:sldId id="258" r:id="rId47"/>
    <p:sldId id="420" r:id="rId48"/>
    <p:sldId id="281" r:id="rId49"/>
    <p:sldId id="293" r:id="rId50"/>
    <p:sldId id="355" r:id="rId51"/>
    <p:sldId id="356" r:id="rId52"/>
    <p:sldId id="357"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6"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000"/>
    <a:srgbClr val="115076"/>
    <a:srgbClr val="FBF0D5"/>
    <a:srgbClr val="DAA520"/>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93" autoAdjust="0"/>
    <p:restoredTop sz="46951" autoAdjust="0"/>
  </p:normalViewPr>
  <p:slideViewPr>
    <p:cSldViewPr snapToGrid="0">
      <p:cViewPr varScale="1">
        <p:scale>
          <a:sx n="34" d="100"/>
          <a:sy n="34" d="100"/>
        </p:scale>
        <p:origin x="2478" y="42"/>
      </p:cViewPr>
      <p:guideLst/>
    </p:cSldViewPr>
  </p:slideViewPr>
  <p:notesTextViewPr>
    <p:cViewPr>
      <p:scale>
        <a:sx n="1" d="1"/>
        <a:sy n="1" d="1"/>
      </p:scale>
      <p:origin x="0" y="0"/>
    </p:cViewPr>
  </p:notesTextViewPr>
  <p:sorterViewPr>
    <p:cViewPr varScale="1">
      <p:scale>
        <a:sx n="100" d="100"/>
        <a:sy n="100" d="100"/>
      </p:scale>
      <p:origin x="0" y="-5550"/>
    </p:cViewPr>
  </p:sorterViewPr>
  <p:notesViewPr>
    <p:cSldViewPr snapToGrid="0">
      <p:cViewPr varScale="1">
        <p:scale>
          <a:sx n="83" d="100"/>
          <a:sy n="83" d="100"/>
        </p:scale>
        <p:origin x="3352"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D36BFA-99D4-4F14-BA0F-82B69063008B}" type="datetimeFigureOut">
              <a:rPr lang="en-GB" smtClean="0"/>
              <a:t>05/06/2019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7CB39A-28CC-42C2-B32D-84639CE0D5EA}" type="slidenum">
              <a:rPr lang="en-GB" smtClean="0"/>
              <a:t>‹#›</a:t>
            </a:fld>
            <a:endParaRPr lang="en-GB"/>
          </a:p>
        </p:txBody>
      </p:sp>
    </p:spTree>
    <p:extLst>
      <p:ext uri="{BB962C8B-B14F-4D97-AF65-F5344CB8AC3E}">
        <p14:creationId xmlns:p14="http://schemas.microsoft.com/office/powerpoint/2010/main" val="480464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05/06/2019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oasis-database.org/concern/summaries/st74cq441?locale=en"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www.researchgate.net/publication/330398217_Practice_is_important_but_how_about_its_quality_Contextualized_practice_in_the_classroom_----_Studies_in_Second_Language_Acquisition"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912338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Check that the teachers understand ‘mode’ and ‘modality’ </a:t>
            </a:r>
          </a:p>
          <a:p>
            <a:r>
              <a:rPr lang="en-US" dirty="0"/>
              <a:t>Mode = (production mode or comprehension mode) i.e. </a:t>
            </a:r>
            <a:r>
              <a:rPr lang="en-US" b="1" i="1" dirty="0"/>
              <a:t>what you are doing with the language</a:t>
            </a:r>
            <a:r>
              <a:rPr lang="en-US" dirty="0"/>
              <a:t>, </a:t>
            </a:r>
            <a:r>
              <a:rPr lang="en-US" b="1" i="1" dirty="0"/>
              <a:t>producing</a:t>
            </a:r>
            <a:r>
              <a:rPr lang="en-US" b="1" i="1" baseline="0" dirty="0"/>
              <a:t> or understanding it</a:t>
            </a:r>
            <a:r>
              <a:rPr lang="en-US" baseline="0" dirty="0"/>
              <a:t>, </a:t>
            </a:r>
            <a:r>
              <a:rPr lang="en-US" dirty="0"/>
              <a:t> and ‘modality’ (oral or written modality), </a:t>
            </a:r>
            <a:r>
              <a:rPr lang="en-US" b="1" i="1" dirty="0"/>
              <a:t>is</a:t>
            </a:r>
            <a:r>
              <a:rPr lang="en-US" b="1" i="1" baseline="0" dirty="0"/>
              <a:t> t</a:t>
            </a:r>
            <a:r>
              <a:rPr lang="en-US" b="1" i="1" dirty="0"/>
              <a:t>he</a:t>
            </a:r>
            <a:r>
              <a:rPr lang="en-US" b="1" i="1" baseline="0" dirty="0"/>
              <a:t> way in which the language presents, speech or writing!</a:t>
            </a:r>
            <a:endParaRPr lang="en-US" b="1" i="1" dirty="0"/>
          </a:p>
          <a:p>
            <a:r>
              <a:rPr lang="en-US" dirty="0"/>
              <a:t>So, listening is comprehension mode in the oral modality; speaking is production mode in the oral modality.</a:t>
            </a:r>
          </a:p>
          <a:p>
            <a:r>
              <a:rPr lang="en-US" dirty="0"/>
              <a:t>This is important to help us move away from the way we have viewed skills as ‘practising reading’ or ‘practising speaking’. It is the knowledge that underpins these activities that drives progression. The knowledge of phonics, vocabulary, and grammar. </a:t>
            </a:r>
          </a:p>
          <a:p>
            <a:r>
              <a:rPr lang="en-US" dirty="0"/>
              <a:t>The nature of the knowledge changes with practice:  declarative </a:t>
            </a:r>
            <a:r>
              <a:rPr lang="en-US" dirty="0">
                <a:sym typeface="Wingdings" panose="05000000000000000000" pitchFamily="2" charset="2"/>
              </a:rPr>
              <a:t></a:t>
            </a:r>
            <a:r>
              <a:rPr lang="en-US" dirty="0"/>
              <a:t> procedural </a:t>
            </a:r>
            <a:r>
              <a:rPr lang="en-US" dirty="0">
                <a:sym typeface="Wingdings" panose="05000000000000000000" pitchFamily="2" charset="2"/>
              </a:rPr>
              <a:t></a:t>
            </a:r>
            <a:r>
              <a:rPr lang="en-US" dirty="0"/>
              <a:t> </a:t>
            </a:r>
            <a:r>
              <a:rPr lang="en-US" dirty="0" err="1"/>
              <a:t>automatised</a:t>
            </a:r>
            <a:endParaRPr lang="en-US" dirty="0"/>
          </a:p>
          <a:p>
            <a:endParaRPr lang="en-US" dirty="0"/>
          </a:p>
          <a:p>
            <a:r>
              <a:rPr lang="en-US" b="1" dirty="0"/>
              <a:t>Check that the teachers understand ‘dictogloss”</a:t>
            </a:r>
          </a:p>
          <a:p>
            <a:r>
              <a:rPr lang="en-US" dirty="0"/>
              <a:t>Learners hear some language (the amount will vary according to their level). They hear this at a near normal rate – the critical thing is that it is faster than the speed that they are able to write it out accurately. They take notes while they are listening. Then, either by themselves or in pairs, they have to create a written text that conveys the same meaning. They might not choose exactly the same words or grammar. But they do have to convey the same meaning, and accurately. </a:t>
            </a:r>
          </a:p>
          <a:p>
            <a:r>
              <a:rPr lang="en-US" dirty="0"/>
              <a:t>There are several variants on this activity. E.g., have them read a short text quite fast and then remove it. They can make notes while the text is available, but not copy as there isn’t time! They have to recreate the meaning in speech or in writing. </a:t>
            </a:r>
          </a:p>
          <a:p>
            <a:endParaRPr lang="en-US" dirty="0"/>
          </a:p>
          <a:p>
            <a:r>
              <a:rPr lang="en-US" b="1" dirty="0"/>
              <a:t>Multi-modal presentation</a:t>
            </a:r>
          </a:p>
          <a:p>
            <a:r>
              <a:rPr lang="en-US" b="0" dirty="0"/>
              <a:t>The evidence for the effectiveness of this is when discourse (language that is longer than a sentence) is presented in a ‘</a:t>
            </a:r>
            <a:r>
              <a:rPr lang="en-US" b="0" dirty="0" err="1"/>
              <a:t>sychronised</a:t>
            </a:r>
            <a:r>
              <a:rPr lang="en-US" b="0" dirty="0"/>
              <a:t> way’ – as in teletext, where the same language is heard and seen at the same time. There is strong evidence that this helps learners ‘segment’ the input, one of the most difficult things to do in listening – where does one word end and one word begin, when language is at a rate that is quite fast.  (less so with subtitles) </a:t>
            </a:r>
          </a:p>
          <a:p>
            <a:endParaRPr lang="en-US" b="0" dirty="0"/>
          </a:p>
          <a:p>
            <a:r>
              <a:rPr lang="en-US" b="1" dirty="0"/>
              <a:t>If it seems like the pace is going well, then ask the teachers: Can you think of any other unusual combinations? If it seems like the timing is tight, then reassure them that we are about to see examples and more are being produced as we speak! </a:t>
            </a:r>
          </a:p>
        </p:txBody>
      </p:sp>
      <p:sp>
        <p:nvSpPr>
          <p:cNvPr id="4" name="Slide Number Placeholder 3"/>
          <p:cNvSpPr>
            <a:spLocks noGrp="1"/>
          </p:cNvSpPr>
          <p:nvPr>
            <p:ph type="sldNum" sz="quarter" idx="5"/>
          </p:nvPr>
        </p:nvSpPr>
        <p:spPr/>
        <p:txBody>
          <a:bodyPr/>
          <a:lstStyle/>
          <a:p>
            <a:fld id="{051212F4-EB5A-464B-92EC-DACFCB1CC2CD}" type="slidenum">
              <a:rPr lang="en-GB" smtClean="0"/>
              <a:t>10</a:t>
            </a:fld>
            <a:endParaRPr lang="en-GB"/>
          </a:p>
        </p:txBody>
      </p:sp>
    </p:spTree>
    <p:extLst>
      <p:ext uri="{BB962C8B-B14F-4D97-AF65-F5344CB8AC3E}">
        <p14:creationId xmlns:p14="http://schemas.microsoft.com/office/powerpoint/2010/main" val="1723478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‘contexts’ means different kinds of tasks – different kinds of activities, with varying task demands, different topics areas, grammar with different vocabulary. </a:t>
            </a:r>
          </a:p>
        </p:txBody>
      </p:sp>
      <p:sp>
        <p:nvSpPr>
          <p:cNvPr id="4" name="Slide Number Placeholder 3"/>
          <p:cNvSpPr>
            <a:spLocks noGrp="1"/>
          </p:cNvSpPr>
          <p:nvPr>
            <p:ph type="sldNum" sz="quarter" idx="5"/>
          </p:nvPr>
        </p:nvSpPr>
        <p:spPr/>
        <p:txBody>
          <a:bodyPr/>
          <a:lstStyle/>
          <a:p>
            <a:fld id="{051212F4-EB5A-464B-92EC-DACFCB1CC2CD}" type="slidenum">
              <a:rPr lang="en-GB" smtClean="0"/>
              <a:t>12</a:t>
            </a:fld>
            <a:endParaRPr lang="en-GB"/>
          </a:p>
        </p:txBody>
      </p:sp>
    </p:spTree>
    <p:extLst>
      <p:ext uri="{BB962C8B-B14F-4D97-AF65-F5344CB8AC3E}">
        <p14:creationId xmlns:p14="http://schemas.microsoft.com/office/powerpoint/2010/main" val="3500988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Or put more simply: </a:t>
            </a:r>
            <a:r>
              <a:rPr lang="en-US" b="1" i="1" dirty="0"/>
              <a:t>you need to </a:t>
            </a:r>
            <a:r>
              <a:rPr lang="en-US" b="1" i="1" dirty="0" err="1"/>
              <a:t>practise</a:t>
            </a:r>
            <a:r>
              <a:rPr lang="en-US" b="1" i="1" dirty="0"/>
              <a:t> under the conditions under which you will need to use the knowledge.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having a grammar feature explained in a paradigm and then practising gap fills or a translation, doesn’t also give them practice in understanding the grammar in listening, or producing the words in a freer more spontaneous narration. </a:t>
            </a:r>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13</a:t>
            </a:fld>
            <a:endParaRPr lang="en-GB"/>
          </a:p>
        </p:txBody>
      </p:sp>
    </p:spTree>
    <p:extLst>
      <p:ext uri="{BB962C8B-B14F-4D97-AF65-F5344CB8AC3E}">
        <p14:creationId xmlns:p14="http://schemas.microsoft.com/office/powerpoint/2010/main" val="418660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talked a lot about the importance of ‘input’ in the previous CPD sessions: for phonics, the importance of connecting sounds we hear to the symbols we see; for vocabulary and grammar, the importance of getting a lot of listening and reading practice for understanding vocabulary and grammar before we can expect learners to produce it reliably with understanding. </a:t>
            </a:r>
          </a:p>
          <a:p>
            <a:endParaRPr lang="en-US" dirty="0"/>
          </a:p>
          <a:p>
            <a:r>
              <a:rPr lang="en-US" dirty="0"/>
              <a:t>(Note! For the eagle eyed! This slide has combined the presentation of the principle with why it is important  - you need no further clarification about what production is.) </a:t>
            </a:r>
          </a:p>
        </p:txBody>
      </p:sp>
      <p:sp>
        <p:nvSpPr>
          <p:cNvPr id="4" name="Slide Number Placeholder 3"/>
          <p:cNvSpPr>
            <a:spLocks noGrp="1"/>
          </p:cNvSpPr>
          <p:nvPr>
            <p:ph type="sldNum" sz="quarter" idx="5"/>
          </p:nvPr>
        </p:nvSpPr>
        <p:spPr/>
        <p:txBody>
          <a:bodyPr/>
          <a:lstStyle/>
          <a:p>
            <a:fld id="{672843D9-4757-4631-B0CD-BAA271821DF5}" type="slidenum">
              <a:rPr lang="en-GB" smtClean="0"/>
              <a:t>14</a:t>
            </a:fld>
            <a:endParaRPr lang="en-GB"/>
          </a:p>
        </p:txBody>
      </p:sp>
    </p:spTree>
    <p:extLst>
      <p:ext uri="{BB962C8B-B14F-4D97-AF65-F5344CB8AC3E}">
        <p14:creationId xmlns:p14="http://schemas.microsoft.com/office/powerpoint/2010/main" val="340948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Interaction is where learners:</a:t>
            </a:r>
            <a:br>
              <a:rPr lang="en-US" dirty="0"/>
            </a:br>
            <a:r>
              <a:rPr lang="en-US" dirty="0"/>
              <a:t>a) talk or write to others (teachers, peers) and there is reciprocal interest – not just one way information giving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a:t>
            </a:r>
            <a:r>
              <a:rPr lang="en-US" baseline="0" dirty="0"/>
              <a:t> also, </a:t>
            </a:r>
            <a:r>
              <a:rPr lang="en-US" dirty="0"/>
              <a:t>b) the speaker and the listener are encouraged to ask for clarification, about meaning or the words (can be synchronous writing nowadays, too!)</a:t>
            </a:r>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15</a:t>
            </a:fld>
            <a:endParaRPr lang="en-GB"/>
          </a:p>
        </p:txBody>
      </p:sp>
    </p:spTree>
    <p:extLst>
      <p:ext uri="{BB962C8B-B14F-4D97-AF65-F5344CB8AC3E}">
        <p14:creationId xmlns:p14="http://schemas.microsoft.com/office/powerpoint/2010/main" val="2393802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on meta-analysis. Explain that meta-analyses select, following carefully laid out criteria, a set of studies. They extract their findings and then join their findings together across the set – this gives ‘grand effect sizes’, showing broad patterns across a number of studies. </a:t>
            </a:r>
          </a:p>
          <a:p>
            <a:endParaRPr lang="en-US" dirty="0"/>
          </a:p>
          <a:p>
            <a:r>
              <a:rPr lang="en-US" dirty="0"/>
              <a:t>So – it’s a no brainer that the pedagogy review recommends interaction with other speakers of the language – e pals, trips </a:t>
            </a:r>
            <a:r>
              <a:rPr lang="en-US" dirty="0" err="1"/>
              <a:t>etc</a:t>
            </a:r>
            <a:r>
              <a:rPr lang="en-US" dirty="0"/>
              <a:t> </a:t>
            </a:r>
            <a:r>
              <a:rPr lang="en-US" dirty="0" err="1"/>
              <a:t>etc</a:t>
            </a:r>
            <a:endParaRPr lang="en-US" dirty="0"/>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16</a:t>
            </a:fld>
            <a:endParaRPr lang="en-GB"/>
          </a:p>
        </p:txBody>
      </p:sp>
    </p:spTree>
    <p:extLst>
      <p:ext uri="{BB962C8B-B14F-4D97-AF65-F5344CB8AC3E}">
        <p14:creationId xmlns:p14="http://schemas.microsoft.com/office/powerpoint/2010/main" val="79077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just want to flag one more thing, which isn’t exactly a positive principle, but something to be aware of and to make your colleagues aware of.</a:t>
            </a:r>
          </a:p>
          <a:p>
            <a:r>
              <a:rPr lang="en-US" dirty="0"/>
              <a:t>As you can see, visually enhancing includes techniques such as </a:t>
            </a:r>
            <a:r>
              <a:rPr lang="en-US" dirty="0" err="1"/>
              <a:t>colour</a:t>
            </a:r>
            <a:r>
              <a:rPr lang="en-US" dirty="0"/>
              <a:t>, formatting (bold, underline) or changing the font size.</a:t>
            </a:r>
          </a:p>
          <a:p>
            <a:r>
              <a:rPr lang="en-US" dirty="0"/>
              <a:t>There is a fairly substantial body of research about the role of visual enhancement in the learning process. </a:t>
            </a:r>
          </a:p>
          <a:p>
            <a:r>
              <a:rPr lang="en-US" dirty="0"/>
              <a:t>This is simply to manage our expectations about what that can actually achieve.</a:t>
            </a:r>
          </a:p>
          <a:p>
            <a:r>
              <a:rPr lang="en-US" dirty="0"/>
              <a:t>Many laboratory and classroom studies have been carried out and there is </a:t>
            </a:r>
            <a:r>
              <a:rPr lang="en-US" i="1" dirty="0"/>
              <a:t>very little solid evidence</a:t>
            </a:r>
            <a:r>
              <a:rPr lang="en-US" dirty="0"/>
              <a:t>…. [as per the slide]</a:t>
            </a:r>
          </a:p>
          <a:p>
            <a:endParaRPr lang="en-US" dirty="0"/>
          </a:p>
          <a:p>
            <a:r>
              <a:rPr lang="en-US" dirty="0"/>
              <a:t>Visual enhancement might be useful simply so we can easily direct learners to look at feature, i.e., just as a physical ‘pointer’: “ look at the words you can see there in red”  “read out the word that is underlined” … It can be a device just to actually explicitly direct learners to look somewhere. </a:t>
            </a:r>
            <a:br>
              <a:rPr lang="en-US" dirty="0"/>
            </a:br>
            <a:r>
              <a:rPr lang="en-US" dirty="0"/>
              <a:t>But, the message is: let’s not pin any hopes on this kind of thing increasing attention at a level that will really engage learning processes.</a:t>
            </a:r>
          </a:p>
        </p:txBody>
      </p:sp>
      <p:sp>
        <p:nvSpPr>
          <p:cNvPr id="4" name="Slide Number Placeholder 3"/>
          <p:cNvSpPr>
            <a:spLocks noGrp="1"/>
          </p:cNvSpPr>
          <p:nvPr>
            <p:ph type="sldNum" sz="quarter" idx="5"/>
          </p:nvPr>
        </p:nvSpPr>
        <p:spPr/>
        <p:txBody>
          <a:bodyPr/>
          <a:lstStyle/>
          <a:p>
            <a:fld id="{051212F4-EB5A-464B-92EC-DACFCB1CC2CD}" type="slidenum">
              <a:rPr lang="en-GB" smtClean="0"/>
              <a:t>17</a:t>
            </a:fld>
            <a:endParaRPr lang="en-GB"/>
          </a:p>
        </p:txBody>
      </p:sp>
    </p:spTree>
    <p:extLst>
      <p:ext uri="{BB962C8B-B14F-4D97-AF65-F5344CB8AC3E}">
        <p14:creationId xmlns:p14="http://schemas.microsoft.com/office/powerpoint/2010/main" val="3193457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1) explicit means ‘given by the teacher’. The information is given in a planned, intentional way. That is, it is ‘deductive’, i.e. before practice is often most helpful for most learners.</a:t>
            </a:r>
          </a:p>
          <a:p>
            <a:endParaRPr lang="en-US" dirty="0"/>
          </a:p>
          <a:p>
            <a:r>
              <a:rPr lang="en-US" dirty="0"/>
              <a:t>On 2) Frequency – we need classroom judgement to know for those pupils at that time. </a:t>
            </a:r>
          </a:p>
          <a:p>
            <a:r>
              <a:rPr lang="en-US" dirty="0"/>
              <a:t>So, planned schemes of work for your context are important.</a:t>
            </a:r>
          </a:p>
          <a:p>
            <a:endParaRPr lang="en-US" dirty="0"/>
          </a:p>
          <a:p>
            <a:r>
              <a:rPr lang="en-US" i="1" dirty="0"/>
              <a:t>If any teachers ask</a:t>
            </a:r>
            <a:r>
              <a:rPr lang="en-US" dirty="0"/>
              <a:t>: we will be sending a draft </a:t>
            </a:r>
            <a:r>
              <a:rPr lang="en-US" dirty="0" err="1"/>
              <a:t>SoW</a:t>
            </a:r>
            <a:r>
              <a:rPr lang="en-US" dirty="0"/>
              <a:t> before the summer term, and the full versions of example </a:t>
            </a:r>
            <a:r>
              <a:rPr lang="en-US" dirty="0" err="1"/>
              <a:t>SoW</a:t>
            </a:r>
            <a:r>
              <a:rPr lang="en-US" dirty="0"/>
              <a:t> in early September. </a:t>
            </a:r>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18</a:t>
            </a:fld>
            <a:endParaRPr lang="en-GB"/>
          </a:p>
        </p:txBody>
      </p:sp>
    </p:spTree>
    <p:extLst>
      <p:ext uri="{BB962C8B-B14F-4D97-AF65-F5344CB8AC3E}">
        <p14:creationId xmlns:p14="http://schemas.microsoft.com/office/powerpoint/2010/main" val="1102987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Note that for 3) Varying the topic </a:t>
            </a:r>
            <a:r>
              <a:rPr lang="en-GB" sz="1200" b="1" dirty="0"/>
              <a:t>around</a:t>
            </a:r>
            <a:r>
              <a:rPr lang="en-GB" sz="1200" dirty="0"/>
              <a:t> the grammar is a key principle of our </a:t>
            </a:r>
            <a:r>
              <a:rPr lang="en-GB" sz="1200" dirty="0" err="1"/>
              <a:t>SoW</a:t>
            </a:r>
            <a:endParaRPr lang="en-US" dirty="0"/>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19</a:t>
            </a:fld>
            <a:endParaRPr lang="en-GB"/>
          </a:p>
        </p:txBody>
      </p:sp>
    </p:spTree>
    <p:extLst>
      <p:ext uri="{BB962C8B-B14F-4D97-AF65-F5344CB8AC3E}">
        <p14:creationId xmlns:p14="http://schemas.microsoft.com/office/powerpoint/2010/main" val="1335074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teachers were sent the ‘</a:t>
            </a:r>
            <a:r>
              <a:rPr lang="en-US" b="1" dirty="0"/>
              <a:t>Meaningful practice: Definitions, Rationale and Principles </a:t>
            </a:r>
            <a:r>
              <a:rPr lang="en-US" dirty="0"/>
              <a:t>document before the session. There should also be a print out in their packs</a:t>
            </a:r>
          </a:p>
          <a:p>
            <a:endParaRPr lang="en-US" dirty="0"/>
          </a:p>
          <a:p>
            <a:r>
              <a:rPr lang="en-US" dirty="0"/>
              <a:t>The No-Go Pedagogy document aims to help further define what useful practice is likely to look like. It stylizes some practices that might take place in some classrooms occasionally.  </a:t>
            </a:r>
          </a:p>
        </p:txBody>
      </p:sp>
      <p:sp>
        <p:nvSpPr>
          <p:cNvPr id="4" name="Slide Number Placeholder 3"/>
          <p:cNvSpPr>
            <a:spLocks noGrp="1"/>
          </p:cNvSpPr>
          <p:nvPr>
            <p:ph type="sldNum" sz="quarter" idx="5"/>
          </p:nvPr>
        </p:nvSpPr>
        <p:spPr/>
        <p:txBody>
          <a:bodyPr/>
          <a:lstStyle/>
          <a:p>
            <a:fld id="{051212F4-EB5A-464B-92EC-DACFCB1CC2CD}" type="slidenum">
              <a:rPr lang="en-GB" smtClean="0"/>
              <a:t>20</a:t>
            </a:fld>
            <a:endParaRPr lang="en-GB"/>
          </a:p>
        </p:txBody>
      </p:sp>
    </p:spTree>
    <p:extLst>
      <p:ext uri="{BB962C8B-B14F-4D97-AF65-F5344CB8AC3E}">
        <p14:creationId xmlns:p14="http://schemas.microsoft.com/office/powerpoint/2010/main" val="411154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Please also remind the teachers that “</a:t>
            </a:r>
            <a:r>
              <a:rPr lang="en-US" b="1" dirty="0"/>
              <a:t>Accessing meaning from rich texts” will be the focus of </a:t>
            </a:r>
            <a:r>
              <a:rPr lang="en-US" sz="1100" b="1" dirty="0"/>
              <a:t>CPD in autumn / spring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Suggested timings”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Part 1: Learning theory. </a:t>
            </a:r>
            <a:r>
              <a:rPr lang="en-GB" sz="1100" b="1" dirty="0"/>
              <a:t>5 minutes absolute max</a:t>
            </a:r>
            <a:r>
              <a:rPr lang="en-GB" sz="1100" dirty="0"/>
              <a:t>– the aim is to get terminology of these theoretical constructs straight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Part 2: Definitions, Rationales and Principles. This is a series of five key principles, plus time for discussion of the handouts, including reading the No Go Pedagogy document. </a:t>
            </a:r>
            <a:r>
              <a:rPr lang="en-GB" sz="1100" b="1" dirty="0"/>
              <a:t>Max 30 minutes on this. So up to here – there are 20 slides and 40 minutes – so 2 mins per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Part 3: Examples of classroom research about practice. Give a couple of key points about each, and offer the teachers some time to reflect on them. They might come up with interesting critiques of the methods etc. That’s ok and what it’s all about. Each one of the summaries is linked to the resources we then present. </a:t>
            </a:r>
            <a:r>
              <a:rPr lang="en-GB" sz="1100" b="1" dirty="0"/>
              <a:t>Max 25 mins</a:t>
            </a:r>
            <a:r>
              <a:rPr lang="en-GB" sz="1100" dirty="0"/>
              <a:t>. Max 5 minutes per summary. </a:t>
            </a:r>
            <a:r>
              <a:rPr lang="en-GB" sz="1100" b="1" dirty="0"/>
              <a:t>Or, if that feels rushed, you could ask the teachers to choose their three favourite summaries and just focus on those. See how the time is doing when you get there.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Part 4: NCELP resources. Bulk of the time on this. </a:t>
            </a:r>
            <a:r>
              <a:rPr lang="en-GB" sz="1100" b="1" dirty="0"/>
              <a:t>Up to one hour 15 mins</a:t>
            </a:r>
            <a:r>
              <a:rPr lang="en-GB" sz="1100" dirty="0"/>
              <a:t>. Allow some time for really digesting. Some are long sequences that you can talk through.  But for others, please note, we will be showing some resources without their preceding more controlled sequences. We want to give you a wider taste of different kinds of activities, that are a bit freer, and could be sufficiently challenging for pupils in year 8 or 9 (or 10 even, for some learners). We are working to create the more controlled sequences that build up to the freer ones we present here.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Part 5: Creating opportunities for MP in your classes. </a:t>
            </a:r>
            <a:r>
              <a:rPr lang="en-GB" sz="1100" b="1" dirty="0"/>
              <a:t>Allow up to 25 mins</a:t>
            </a:r>
            <a:r>
              <a:rPr lang="en-GB" sz="1100" dirty="0"/>
              <a:t>. There might be some really interesting issues here, which align with or challenge the ideas.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Part 6: Reflecting back (</a:t>
            </a:r>
            <a:r>
              <a:rPr lang="en-GB" sz="1100" b="1" dirty="0"/>
              <a:t>10 mins) </a:t>
            </a:r>
            <a:r>
              <a:rPr lang="en-GB" sz="1100" dirty="0"/>
              <a:t>and planning ahead </a:t>
            </a:r>
            <a:r>
              <a:rPr lang="en-GB" sz="1100" b="1" dirty="0"/>
              <a:t>(10 mins). That’s exactly 3 hours!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2</a:t>
            </a:fld>
            <a:endParaRPr lang="en-GB"/>
          </a:p>
        </p:txBody>
      </p:sp>
    </p:spTree>
    <p:extLst>
      <p:ext uri="{BB962C8B-B14F-4D97-AF65-F5344CB8AC3E}">
        <p14:creationId xmlns:p14="http://schemas.microsoft.com/office/powerpoint/2010/main" val="917739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Part 3: Examples of classroom research about practice. Give a couple of key points about each, and offer the teachers some time to reflect on them. They might come up with interesting critiques of the methods etc. That’s ok and what it’s all about. Each one of the summaries is linked to the resources we then present. </a:t>
            </a:r>
            <a:r>
              <a:rPr lang="en-GB" sz="1200" b="1" dirty="0"/>
              <a:t>Max 25 mins</a:t>
            </a:r>
            <a:r>
              <a:rPr lang="en-GB" sz="1200" dirty="0"/>
              <a:t>. Max 5 minutes per summary. </a:t>
            </a:r>
            <a:r>
              <a:rPr lang="en-GB" sz="1200" b="1" dirty="0"/>
              <a:t>Or, if that feels rushed, you could ask the teachers to choose their three favourite summaries and just focus on those. See how the time is doing when you get there.</a:t>
            </a:r>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109437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Pause on the question </a:t>
            </a:r>
            <a:r>
              <a:rPr lang="en-GB" sz="1200" b="1" dirty="0"/>
              <a:t>Thoughts for our classrooms? </a:t>
            </a:r>
            <a:r>
              <a:rPr lang="en-GB" dirty="0"/>
              <a:t>to ask what the teachers think.  </a:t>
            </a:r>
          </a:p>
          <a:p>
            <a:pPr marL="0" indent="0">
              <a:buNone/>
            </a:pPr>
            <a:r>
              <a:rPr lang="en-GB" dirty="0"/>
              <a:t>Then, summarise key implications given on the slide</a:t>
            </a:r>
          </a:p>
          <a:p>
            <a:pPr marL="0" indent="0">
              <a:buNone/>
            </a:pPr>
            <a:r>
              <a:rPr lang="en-GB" dirty="0"/>
              <a:t>When it comes to ‘having a conversation’ students, are unlikely to focus naturally on grammar, </a:t>
            </a:r>
          </a:p>
          <a:p>
            <a:pPr marL="0" indent="0">
              <a:buNone/>
            </a:pPr>
            <a:r>
              <a:rPr lang="en-GB" dirty="0"/>
              <a:t>Shows need for plenty of production practice isolating and focussing on getting those structures right; then lead up to freer tasks. </a:t>
            </a:r>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22</a:t>
            </a:fld>
            <a:endParaRPr lang="en-GB"/>
          </a:p>
        </p:txBody>
      </p:sp>
    </p:spTree>
    <p:extLst>
      <p:ext uri="{BB962C8B-B14F-4D97-AF65-F5344CB8AC3E}">
        <p14:creationId xmlns:p14="http://schemas.microsoft.com/office/powerpoint/2010/main" val="3930976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That study we have just seen by </a:t>
            </a:r>
            <a:r>
              <a:rPr lang="en-US" b="1" dirty="0" err="1"/>
              <a:t>Erlam</a:t>
            </a:r>
            <a:r>
              <a:rPr lang="en-US" b="1" dirty="0"/>
              <a:t> &amp; Pimentel-Hellier is not the only study to have shown this. </a:t>
            </a:r>
          </a:p>
          <a:p>
            <a:r>
              <a:rPr lang="en-US" dirty="0"/>
              <a:t>Quickly go through the points on the slide. “There is a hope that getting learners to produce language together, creating relatively ‘free’ production tasks, directly feeds language learning. But …”</a:t>
            </a:r>
          </a:p>
          <a:p>
            <a:r>
              <a:rPr lang="en-US" b="1" dirty="0" err="1"/>
              <a:t>Summarise</a:t>
            </a:r>
            <a:r>
              <a:rPr lang="en-US" b="1" dirty="0"/>
              <a:t> the key point: </a:t>
            </a:r>
            <a:r>
              <a:rPr lang="en-US" dirty="0"/>
              <a:t>There are limits to what we can expect learners to say or attend to </a:t>
            </a:r>
            <a:r>
              <a:rPr lang="en-US" b="1" i="1" dirty="0"/>
              <a:t>by themselve</a:t>
            </a:r>
            <a:r>
              <a:rPr lang="en-US" dirty="0"/>
              <a:t>s. This finding has driven much of our resource creation.  We need to </a:t>
            </a:r>
            <a:r>
              <a:rPr lang="en-US" i="1" dirty="0"/>
              <a:t>actively manipulate </a:t>
            </a:r>
            <a:r>
              <a:rPr lang="en-US" dirty="0"/>
              <a:t>the input, and we need to </a:t>
            </a:r>
            <a:r>
              <a:rPr lang="en-US" i="1" dirty="0"/>
              <a:t>actively control and plan what language will be produced </a:t>
            </a:r>
            <a:r>
              <a:rPr lang="en-US" dirty="0"/>
              <a:t>in any given activity. </a:t>
            </a:r>
          </a:p>
          <a:p>
            <a:endParaRPr lang="en-US" dirty="0"/>
          </a:p>
          <a:p>
            <a:r>
              <a:rPr lang="en-US" dirty="0"/>
              <a:t>**********</a:t>
            </a:r>
          </a:p>
          <a:p>
            <a:r>
              <a:rPr lang="en-US" dirty="0"/>
              <a:t>Further information for the CPD deliverer: This extract from a very recent study nicely </a:t>
            </a:r>
            <a:r>
              <a:rPr lang="en-US" dirty="0" err="1"/>
              <a:t>summarises</a:t>
            </a:r>
            <a:r>
              <a:rPr lang="en-US" dirty="0"/>
              <a:t> some of the limitations and concerns about the body of evidence that can really support this kind of ‘meta-cognitive strategy’ approach, where, for example, learners are left to discuss language in the hope that language learning results. </a:t>
            </a:r>
          </a:p>
          <a:p>
            <a:r>
              <a:rPr lang="en-GB" dirty="0"/>
              <a:t>From </a:t>
            </a:r>
            <a:r>
              <a:rPr lang="en-GB" b="1" dirty="0"/>
              <a:t>Ammar &amp; Hassan (2018) Learning Benefits of Collaborative Dialogue: </a:t>
            </a:r>
            <a:r>
              <a:rPr lang="en-GB" b="1" i="1" dirty="0"/>
              <a:t>Language Learning</a:t>
            </a:r>
            <a:r>
              <a:rPr lang="en-GB" b="1" dirty="0"/>
              <a:t>.  </a:t>
            </a:r>
          </a:p>
          <a:p>
            <a:r>
              <a:rPr lang="en-GB" dirty="0"/>
              <a:t>“The learning benefits of collaborative dialogue are increasingly being acknowledged by L2 researchers (Swain, 2006, 2010). For example, Swain (2006) explained that by talking it through, the learner comes to understand the language, which in turn triggers interlanguage development. Albeit informative, findings from the extant research about the beneficial effects of collaborative dialogue need to be interpreted with caution because of methodological choices that limit the external validity of the findings (Kim, 2008; </a:t>
            </a:r>
            <a:r>
              <a:rPr lang="en-GB" dirty="0" err="1"/>
              <a:t>Kuiken</a:t>
            </a:r>
            <a:r>
              <a:rPr lang="en-GB" dirty="0"/>
              <a:t> &amp; </a:t>
            </a:r>
            <a:r>
              <a:rPr lang="en-GB" dirty="0" err="1"/>
              <a:t>Vedder</a:t>
            </a:r>
            <a:r>
              <a:rPr lang="en-GB" dirty="0"/>
              <a:t>, 2002a, 2002b; </a:t>
            </a:r>
            <a:r>
              <a:rPr lang="en-GB" dirty="0" err="1"/>
              <a:t>Nassaji</a:t>
            </a:r>
            <a:r>
              <a:rPr lang="en-GB" dirty="0"/>
              <a:t> &amp; Tian, 2010; </a:t>
            </a:r>
            <a:r>
              <a:rPr lang="en-GB" dirty="0" err="1"/>
              <a:t>Shehadeh</a:t>
            </a:r>
            <a:r>
              <a:rPr lang="en-GB" dirty="0"/>
              <a:t>, 2011; </a:t>
            </a:r>
            <a:r>
              <a:rPr lang="en-GB" dirty="0" err="1"/>
              <a:t>Storch</a:t>
            </a:r>
            <a:r>
              <a:rPr lang="en-GB" dirty="0"/>
              <a:t>, 2005; </a:t>
            </a:r>
            <a:r>
              <a:rPr lang="en-GB" dirty="0" err="1"/>
              <a:t>Storch</a:t>
            </a:r>
            <a:r>
              <a:rPr lang="en-GB" dirty="0"/>
              <a:t> &amp; Wigglesworth, 2007). First, several studies have looked at the effects of collaborative dialogue on text quality without necessarily measuring its effects on L2 learning (</a:t>
            </a:r>
            <a:r>
              <a:rPr lang="en-GB" dirty="0" err="1"/>
              <a:t>Kuiken</a:t>
            </a:r>
            <a:r>
              <a:rPr lang="en-GB" dirty="0"/>
              <a:t> &amp; </a:t>
            </a:r>
            <a:r>
              <a:rPr lang="en-GB" dirty="0" err="1"/>
              <a:t>Vedder</a:t>
            </a:r>
            <a:r>
              <a:rPr lang="en-GB" dirty="0"/>
              <a:t>, 2002a; Storch, 2005; Storch &amp; Wigglesworth, 2007). Second, the instructional interventions in these studies have been short lived (with the exception of </a:t>
            </a:r>
            <a:r>
              <a:rPr lang="en-GB" dirty="0" err="1"/>
              <a:t>Shehadeh</a:t>
            </a:r>
            <a:r>
              <a:rPr lang="en-GB" dirty="0"/>
              <a:t>, 2011), consisting of one to two periods, sometimes targeting a single feature (e.g., </a:t>
            </a:r>
            <a:r>
              <a:rPr lang="en-GB" dirty="0" err="1"/>
              <a:t>Kuiken</a:t>
            </a:r>
            <a:r>
              <a:rPr lang="en-GB" dirty="0"/>
              <a:t> &amp; </a:t>
            </a:r>
            <a:r>
              <a:rPr lang="en-GB" dirty="0" err="1"/>
              <a:t>Vedder</a:t>
            </a:r>
            <a:r>
              <a:rPr lang="en-GB" dirty="0"/>
              <a:t>, 2002b), thus limiting the ecological validity of the reported results. </a:t>
            </a:r>
            <a:r>
              <a:rPr lang="en-GB" dirty="0" err="1"/>
              <a:t>Lightbown</a:t>
            </a:r>
            <a:r>
              <a:rPr lang="en-GB" dirty="0"/>
              <a:t> (1983) warned that instruction that is both intensive and short lived is vulnerable to rapid forgetting. Lastly, there have been several contradictory findings as to the L2 learning benefits of collaborative dialogue. For instance, with respect to the effects of collaborative dialogue on vocabulary learning, Kim reported that learners who had performed the </a:t>
            </a:r>
            <a:r>
              <a:rPr lang="en-GB" dirty="0" err="1"/>
              <a:t>dictogloss</a:t>
            </a:r>
            <a:r>
              <a:rPr lang="en-GB" dirty="0"/>
              <a:t> task in pairs outperformed those who had done so individually on both immediate and delayed </a:t>
            </a:r>
            <a:r>
              <a:rPr lang="en-GB" dirty="0" err="1"/>
              <a:t>posttests</a:t>
            </a:r>
            <a:r>
              <a:rPr lang="en-GB" dirty="0"/>
              <a:t>. However, </a:t>
            </a:r>
            <a:r>
              <a:rPr lang="en-GB" dirty="0" err="1"/>
              <a:t>Nassaji</a:t>
            </a:r>
            <a:r>
              <a:rPr lang="en-GB" dirty="0"/>
              <a:t> and Tian failed to obtain similar evidence as to the positive effects of collaborative tasks on L2 vocabulary learning. Additionally, several studies have shown no benefits of collaborative writing for </a:t>
            </a:r>
            <a:r>
              <a:rPr lang="en-GB" dirty="0" err="1"/>
              <a:t>morphosyntax</a:t>
            </a:r>
            <a:r>
              <a:rPr lang="en-GB" dirty="0"/>
              <a:t> (</a:t>
            </a:r>
            <a:r>
              <a:rPr lang="en-GB" dirty="0" err="1"/>
              <a:t>Kuiken</a:t>
            </a:r>
            <a:r>
              <a:rPr lang="en-GB" dirty="0"/>
              <a:t> &amp; </a:t>
            </a:r>
            <a:r>
              <a:rPr lang="en-GB" dirty="0" err="1"/>
              <a:t>Vedder</a:t>
            </a:r>
            <a:r>
              <a:rPr lang="en-GB" dirty="0"/>
              <a:t>, 2002b; </a:t>
            </a:r>
            <a:r>
              <a:rPr lang="en-GB" dirty="0" err="1"/>
              <a:t>Shehadeh</a:t>
            </a:r>
            <a:r>
              <a:rPr lang="en-GB" dirty="0"/>
              <a:t>, 2011). Attributing such unexpected results to learners’ low proficiency level, </a:t>
            </a:r>
            <a:r>
              <a:rPr lang="en-GB" dirty="0" err="1"/>
              <a:t>Shehadeh</a:t>
            </a:r>
            <a:r>
              <a:rPr lang="en-GB" dirty="0"/>
              <a:t> argued that the low-intermediate level of learners might have rendered them “unable to assist each other with the needed grammatical accuracy” (p. 295). Last but not least, although research focusing on the learning benefits of collaborative dialogue has been conducted in different contexts, it has predominantly targeted adult learners of intermediate to advanced proficiency. Thus, it is unclear whether the reported benefits of collaborative dialogue would apply to L2 learners in elementary schools and more generally to learners of lower proficiency levels. This question is of paramount importance in light of results from descriptive research demonstrating the mediating effect of proficiency level on the effectiveness of collaborative dialogue”.</a:t>
            </a:r>
            <a:endParaRPr lang="en-US" dirty="0"/>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23</a:t>
            </a:fld>
            <a:endParaRPr lang="en-GB"/>
          </a:p>
        </p:txBody>
      </p:sp>
    </p:spTree>
    <p:extLst>
      <p:ext uri="{BB962C8B-B14F-4D97-AF65-F5344CB8AC3E}">
        <p14:creationId xmlns:p14="http://schemas.microsoft.com/office/powerpoint/2010/main" val="4115115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24</a:t>
            </a:fld>
            <a:endParaRPr lang="en-GB"/>
          </a:p>
        </p:txBody>
      </p:sp>
    </p:spTree>
    <p:extLst>
      <p:ext uri="{BB962C8B-B14F-4D97-AF65-F5344CB8AC3E}">
        <p14:creationId xmlns:p14="http://schemas.microsoft.com/office/powerpoint/2010/main" val="1414822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seating plans. Consider placing  more advanced with less at the start; then more equal for a repetition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They might notice a weakness of the design?  The regular group didn’t focus on WH questions especially – just normal amount in regular lessons.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Other studies have had stronger designs.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Another related summary, with a slightly different design, McDonough, K. &amp; Mackey, A. (2008). Syntactic priming and ESL question development. </a:t>
            </a:r>
            <a:r>
              <a:rPr lang="en-GB" dirty="0">
                <a:hlinkClick r:id="rId3" tooltip="Original URL: https://oasis-database.org/concern/summaries/st74cq441?locale=en. Click or tap if you trust this link."/>
              </a:rPr>
              <a:t>https://oasis-database.org/concern/summaries/st74cq441?locale=en</a:t>
            </a:r>
            <a:endParaRPr lang="en-GB" dirty="0"/>
          </a:p>
          <a:p>
            <a:endParaRPr lang="en-US" dirty="0"/>
          </a:p>
        </p:txBody>
      </p:sp>
      <p:sp>
        <p:nvSpPr>
          <p:cNvPr id="4" name="Slide Number Placeholder 3"/>
          <p:cNvSpPr>
            <a:spLocks noGrp="1"/>
          </p:cNvSpPr>
          <p:nvPr>
            <p:ph type="sldNum" sz="quarter" idx="5"/>
          </p:nvPr>
        </p:nvSpPr>
        <p:spPr/>
        <p:txBody>
          <a:bodyPr/>
          <a:lstStyle/>
          <a:p>
            <a:fld id="{672843D9-4757-4631-B0CD-BAA271821DF5}" type="slidenum">
              <a:rPr lang="en-GB" smtClean="0"/>
              <a:t>25</a:t>
            </a:fld>
            <a:endParaRPr lang="en-GB"/>
          </a:p>
        </p:txBody>
      </p:sp>
    </p:spTree>
    <p:extLst>
      <p:ext uri="{BB962C8B-B14F-4D97-AF65-F5344CB8AC3E}">
        <p14:creationId xmlns:p14="http://schemas.microsoft.com/office/powerpoint/2010/main" val="8128934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Teachers may be concerned that these sorts of conditions, when a student tries to speak for 45 seconds about a photo and gets listened to, might only currently happen in end of term/year tests or mock exams.  But by using oral </a:t>
            </a:r>
            <a:r>
              <a:rPr lang="en-GB" dirty="0" err="1"/>
              <a:t>homeworks</a:t>
            </a:r>
            <a:r>
              <a:rPr lang="en-GB" dirty="0"/>
              <a:t> and by using group and pair work, we can be confident in giving more of these kind of oral narration tasks that force the learners’ to recall previously practised language (without providing ‘frames’ that do a lot of the work for them). And we can remind teachers that not </a:t>
            </a:r>
            <a:r>
              <a:rPr lang="en-GB" i="1" dirty="0"/>
              <a:t>every</a:t>
            </a:r>
            <a:r>
              <a:rPr lang="en-GB" dirty="0"/>
              <a:t> learner has to be corrected </a:t>
            </a:r>
            <a:r>
              <a:rPr lang="en-GB" i="1" dirty="0"/>
              <a:t>all </a:t>
            </a:r>
            <a:r>
              <a:rPr lang="en-GB" dirty="0"/>
              <a:t>the time</a:t>
            </a:r>
            <a:r>
              <a:rPr lang="en-GB" baseline="0" dirty="0"/>
              <a:t> (for learning to happen).</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26</a:t>
            </a:fld>
            <a:endParaRPr lang="en-GB"/>
          </a:p>
        </p:txBody>
      </p:sp>
    </p:spTree>
    <p:extLst>
      <p:ext uri="{BB962C8B-B14F-4D97-AF65-F5344CB8AC3E}">
        <p14:creationId xmlns:p14="http://schemas.microsoft.com/office/powerpoint/2010/main" val="11366017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Helpful definitions: ‘State anxiety’ is anxiety caused in that moment (versus trait anxiety = an anxious person). </a:t>
            </a:r>
          </a:p>
          <a:p>
            <a:endParaRPr lang="en-GB" dirty="0"/>
          </a:p>
          <a:p>
            <a:r>
              <a:rPr lang="en-GB" dirty="0"/>
              <a:t>This summary might be a good conversation starter about the best conditions for interaction, and how to reduce anxiety levels. Teachers might talk about the peer pressure, reluctance of a lot of students from Y8 onwards to speak in front of the class. </a:t>
            </a:r>
          </a:p>
          <a:p>
            <a:endParaRPr lang="en-GB" dirty="0"/>
          </a:p>
          <a:p>
            <a:r>
              <a:rPr lang="en-GB" dirty="0"/>
              <a:t>There are different strategies that teachers can use in the classroom to reduce the anxiety and encourage talk e.g., </a:t>
            </a:r>
          </a:p>
          <a:p>
            <a:pPr marL="171450" indent="-171450">
              <a:buFont typeface="Arial" panose="020B0604020202020204" pitchFamily="34" charset="0"/>
              <a:buChar char="•"/>
            </a:pPr>
            <a:r>
              <a:rPr lang="en-GB" dirty="0"/>
              <a:t>seating configurations sitting with a range of more, matched, and less proficient learners can be useful. </a:t>
            </a:r>
          </a:p>
          <a:p>
            <a:pPr marL="171450" indent="-171450">
              <a:buFont typeface="Arial" panose="020B0604020202020204" pitchFamily="34" charset="0"/>
              <a:buChar char="•"/>
            </a:pPr>
            <a:r>
              <a:rPr lang="en-GB" dirty="0"/>
              <a:t>start in year 7 with this expectation that talking will happen in pairs</a:t>
            </a:r>
          </a:p>
          <a:p>
            <a:pPr marL="171450" indent="-171450">
              <a:buFont typeface="Arial" panose="020B0604020202020204" pitchFamily="34" charset="0"/>
              <a:buChar char="•"/>
            </a:pPr>
            <a:r>
              <a:rPr lang="en-GB" dirty="0"/>
              <a:t>structure the tasks so that genuine </a:t>
            </a:r>
            <a:r>
              <a:rPr lang="en-GB" i="1" dirty="0"/>
              <a:t>two </a:t>
            </a:r>
            <a:r>
              <a:rPr lang="en-GB" dirty="0"/>
              <a:t>way performance is needed (listening and speaking), . </a:t>
            </a:r>
          </a:p>
          <a:p>
            <a:endParaRPr lang="en-GB" dirty="0"/>
          </a:p>
          <a:p>
            <a:r>
              <a:rPr lang="en-GB" dirty="0"/>
              <a:t>Tell the teachers that thanks to an idea from a teacher in Preston, we are looking into buying clips (menu card holders) that can hold conversation cards between learners, meaning they can’t see each others’ information, to support the information gap. We intend to give one set to each school to trial. Schools may already have something like this. </a:t>
            </a:r>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27</a:t>
            </a:fld>
            <a:endParaRPr lang="en-GB"/>
          </a:p>
        </p:txBody>
      </p:sp>
    </p:spTree>
    <p:extLst>
      <p:ext uri="{BB962C8B-B14F-4D97-AF65-F5344CB8AC3E}">
        <p14:creationId xmlns:p14="http://schemas.microsoft.com/office/powerpoint/2010/main" val="608327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Part 4: NCELP resources. Bulk of the time on this. </a:t>
            </a:r>
            <a:r>
              <a:rPr lang="en-GB" sz="1200" b="1" dirty="0"/>
              <a:t>Up to one hour 15 mins</a:t>
            </a:r>
            <a:r>
              <a:rPr lang="en-GB" sz="1200" dirty="0"/>
              <a:t>. Allow some time for really digesting. Some are long sequences that you can talk through.  But for others, please note, we will be showing some resources without their preceding more controlled sequences. We want to give you a wider taste of different kinds of activities, that are a bit freer, and could be sufficiently challenging for pupils in year 8 or 9 (or 10 even, for some learners). We are working to create the more controlled sequences that build up to the freer ones we present here. </a:t>
            </a:r>
          </a:p>
          <a:p>
            <a:endParaRPr lang="en-GB" sz="1200" dirty="0"/>
          </a:p>
          <a:p>
            <a:endParaRPr lang="en-GB" sz="1200" dirty="0"/>
          </a:p>
          <a:p>
            <a:r>
              <a:rPr lang="en-GB" sz="1200" dirty="0"/>
              <a:t>Some are long sequences that we will walk right through. But p</a:t>
            </a:r>
            <a:r>
              <a:rPr lang="en-GB" dirty="0"/>
              <a:t>lease note, we are not presenting the whole sequences for ALL of these features and language foci. This session focuses on meaningful practice with an emphasis on the freer more complex activities, and so we are not providing the introduction, the more controlled embedding activities that would precede these. Those more structured and controlled classroom activities have been demonstrated in the previous sessions on phonics, vocabulary and grammar. </a:t>
            </a:r>
            <a:endParaRPr lang="en-GB" sz="1200" dirty="0"/>
          </a:p>
          <a:p>
            <a:r>
              <a:rPr lang="en-GB" sz="1200" dirty="0"/>
              <a:t>We want to give you a wider taste of different kinds of activities, that are a bit freer, and could be sufficiently challenging for pupils in year 8 or 9 (or 10 even, for some learners). </a:t>
            </a:r>
          </a:p>
          <a:p>
            <a:r>
              <a:rPr lang="en-GB" sz="1200" dirty="0"/>
              <a:t>We have or are working to create the more controlled sequences that build up to the freer ones we present here in isolation. </a:t>
            </a: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28</a:t>
            </a:fld>
            <a:endParaRPr lang="en-GB">
              <a:solidFill>
                <a:prstClr val="black"/>
              </a:solidFill>
            </a:endParaRPr>
          </a:p>
        </p:txBody>
      </p:sp>
    </p:spTree>
    <p:extLst>
      <p:ext uri="{BB962C8B-B14F-4D97-AF65-F5344CB8AC3E}">
        <p14:creationId xmlns:p14="http://schemas.microsoft.com/office/powerpoint/2010/main" val="5890449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look at the materials, let’s think about the key challenge in creating meaningful practice. </a:t>
            </a:r>
          </a:p>
          <a:p>
            <a:r>
              <a:rPr lang="en-US" dirty="0"/>
              <a:t>Remember in the grammar session, we covered how language can be made meaningful (grammar can be linked to its meaning) fairly easily in the input. </a:t>
            </a:r>
          </a:p>
          <a:p>
            <a:r>
              <a:rPr lang="en-US" dirty="0"/>
              <a:t>So, we can create sentence level tasks that force learners’ attention on specific grammar or words. </a:t>
            </a:r>
          </a:p>
          <a:p>
            <a:r>
              <a:rPr lang="en-US" dirty="0"/>
              <a:t>But it is a challenge to create meaningful practice activities. Let’s look at the tension. </a:t>
            </a:r>
          </a:p>
        </p:txBody>
      </p:sp>
      <p:sp>
        <p:nvSpPr>
          <p:cNvPr id="4" name="Slide Number Placeholder 3"/>
          <p:cNvSpPr>
            <a:spLocks noGrp="1"/>
          </p:cNvSpPr>
          <p:nvPr>
            <p:ph type="sldNum" sz="quarter" idx="5"/>
          </p:nvPr>
        </p:nvSpPr>
        <p:spPr/>
        <p:txBody>
          <a:bodyPr/>
          <a:lstStyle/>
          <a:p>
            <a:fld id="{672843D9-4757-4631-B0CD-BAA271821DF5}" type="slidenum">
              <a:rPr lang="en-GB" smtClean="0"/>
              <a:t>29</a:t>
            </a:fld>
            <a:endParaRPr lang="en-GB"/>
          </a:p>
        </p:txBody>
      </p:sp>
    </p:spTree>
    <p:extLst>
      <p:ext uri="{BB962C8B-B14F-4D97-AF65-F5344CB8AC3E}">
        <p14:creationId xmlns:p14="http://schemas.microsoft.com/office/powerpoint/2010/main" val="29933011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French regular -ER verbs, in the present. </a:t>
            </a:r>
            <a:br>
              <a:rPr lang="en-GB" dirty="0"/>
            </a:br>
            <a:r>
              <a:rPr lang="en-GB" dirty="0"/>
              <a:t>This activity</a:t>
            </a:r>
            <a:r>
              <a:rPr lang="en-GB" baseline="0" dirty="0"/>
              <a:t> practises use of French –ER verbs in the third person, and focuses on distinguishing </a:t>
            </a:r>
            <a:r>
              <a:rPr lang="en-GB" baseline="0" dirty="0" err="1"/>
              <a:t>il</a:t>
            </a:r>
            <a:r>
              <a:rPr lang="en-GB" baseline="0" dirty="0"/>
              <a:t>/</a:t>
            </a:r>
            <a:r>
              <a:rPr lang="en-GB" baseline="0" dirty="0" err="1"/>
              <a:t>elle</a:t>
            </a:r>
            <a:r>
              <a:rPr lang="en-GB" baseline="0" dirty="0"/>
              <a:t> subject pronouns. </a:t>
            </a:r>
            <a:endParaRPr lang="en-GB" dirty="0"/>
          </a:p>
          <a:p>
            <a:r>
              <a:rPr lang="en-GB" dirty="0"/>
              <a:t>Presents some challenge as the 3</a:t>
            </a:r>
            <a:r>
              <a:rPr lang="en-GB" baseline="30000" dirty="0"/>
              <a:t>rd</a:t>
            </a:r>
            <a:r>
              <a:rPr lang="en-GB" dirty="0"/>
              <a:t> person forms they have previously</a:t>
            </a:r>
            <a:r>
              <a:rPr lang="en-GB" baseline="0" dirty="0"/>
              <a:t> learnt are now used in a different context with different lexicon, and </a:t>
            </a:r>
            <a:r>
              <a:rPr lang="en-GB" dirty="0"/>
              <a:t>further</a:t>
            </a:r>
            <a:r>
              <a:rPr lang="en-GB" baseline="0" dirty="0"/>
              <a:t> </a:t>
            </a:r>
            <a:r>
              <a:rPr lang="en-GB" dirty="0"/>
              <a:t>challenge in that this is discourse level (not individual sentences); the ideas are linked. </a:t>
            </a:r>
          </a:p>
          <a:p>
            <a:r>
              <a:rPr lang="en-GB" dirty="0"/>
              <a:t>In our </a:t>
            </a:r>
            <a:r>
              <a:rPr lang="en-GB" dirty="0" err="1"/>
              <a:t>SoW</a:t>
            </a:r>
            <a:r>
              <a:rPr lang="en-GB"/>
              <a:t> we are planning on having these highly frequent and regular verbs late in term 1 or early in term 2-  they will have been covered in various activities prior to this.</a:t>
            </a:r>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30</a:t>
            </a:fld>
            <a:endParaRPr lang="en-GB">
              <a:solidFill>
                <a:prstClr val="black"/>
              </a:solidFill>
            </a:endParaRPr>
          </a:p>
        </p:txBody>
      </p:sp>
    </p:spTree>
    <p:extLst>
      <p:ext uri="{BB962C8B-B14F-4D97-AF65-F5344CB8AC3E}">
        <p14:creationId xmlns:p14="http://schemas.microsoft.com/office/powerpoint/2010/main" val="167441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Part 1: Learning theory. </a:t>
            </a:r>
            <a:r>
              <a:rPr lang="en-GB" sz="1200" b="1" dirty="0"/>
              <a:t>5 minutes absolute max</a:t>
            </a:r>
            <a:r>
              <a:rPr lang="en-GB" sz="1200" dirty="0"/>
              <a:t>– the aim is to get terminology of these theoretical constructs straight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is just two slides long! Instead of talking a lot about the learning theory, we want to give you lots of concrete examples of actual research in classrooms and of actual teaching resources. </a:t>
            </a:r>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615448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Habitual events in the past – French </a:t>
            </a:r>
            <a:r>
              <a:rPr lang="en-GB" b="1" i="1" dirty="0" err="1"/>
              <a:t>imparfait</a:t>
            </a:r>
            <a:br>
              <a:rPr lang="en-GB" dirty="0"/>
            </a:br>
            <a:r>
              <a:rPr lang="en-GB" dirty="0"/>
              <a:t>We would have covered a couple of sequences of work which focused learners attention on the role of the</a:t>
            </a:r>
            <a:r>
              <a:rPr lang="en-GB" i="1" dirty="0"/>
              <a:t> </a:t>
            </a:r>
            <a:r>
              <a:rPr lang="en-GB" i="1" dirty="0" err="1"/>
              <a:t>imparfait</a:t>
            </a:r>
            <a:r>
              <a:rPr lang="en-GB" i="1" dirty="0"/>
              <a:t> </a:t>
            </a:r>
            <a:r>
              <a:rPr lang="en-GB" dirty="0"/>
              <a:t>– contrasting </a:t>
            </a:r>
            <a:r>
              <a:rPr lang="en-GB" b="1" dirty="0"/>
              <a:t>present ongoing </a:t>
            </a:r>
            <a:r>
              <a:rPr lang="en-GB" dirty="0"/>
              <a:t>with </a:t>
            </a:r>
            <a:r>
              <a:rPr lang="en-GB" b="1" dirty="0"/>
              <a:t>past ongoing </a:t>
            </a:r>
            <a:r>
              <a:rPr lang="en-GB" dirty="0"/>
              <a:t>events, perhaps just in the first and third person singular. Also a sequence where the learners would have compared </a:t>
            </a:r>
            <a:r>
              <a:rPr lang="en-GB" i="1" dirty="0" err="1"/>
              <a:t>imparfait</a:t>
            </a:r>
            <a:r>
              <a:rPr lang="en-GB" dirty="0"/>
              <a:t> with the passé </a:t>
            </a:r>
            <a:r>
              <a:rPr lang="en-GB" dirty="0" err="1"/>
              <a:t>composé</a:t>
            </a:r>
            <a:r>
              <a:rPr lang="en-GB" dirty="0"/>
              <a:t> – the difference between </a:t>
            </a:r>
            <a:r>
              <a:rPr lang="en-GB" b="1" dirty="0"/>
              <a:t>completed</a:t>
            </a:r>
            <a:r>
              <a:rPr lang="en-GB" dirty="0"/>
              <a:t> and </a:t>
            </a:r>
            <a:r>
              <a:rPr lang="en-GB" b="1" dirty="0"/>
              <a:t>habitual past </a:t>
            </a:r>
            <a:r>
              <a:rPr lang="en-GB" dirty="0"/>
              <a:t>events. </a:t>
            </a:r>
            <a:br>
              <a:rPr lang="en-GB" dirty="0"/>
            </a:br>
            <a:r>
              <a:rPr lang="en-GB" dirty="0"/>
              <a:t>The learners would have completed controlled listening, reading, speaking and writing activities, so that their knowledge of this feature was well embedded. </a:t>
            </a:r>
          </a:p>
          <a:p>
            <a:r>
              <a:rPr lang="en-GB" dirty="0"/>
              <a:t>Then, this listening and oral narration activity consolidates and extends this knowledge. </a:t>
            </a:r>
          </a:p>
          <a:p>
            <a:r>
              <a:rPr lang="en-GB" dirty="0"/>
              <a:t>It has a story to it, which lifts the level of cognitive difficulty  - the learners are describing something that is unfamiliar to them, not in the here and now (but in the there and then)</a:t>
            </a:r>
          </a:p>
          <a:p>
            <a:r>
              <a:rPr lang="en-GB" dirty="0"/>
              <a:t>(McManus and Marsden created such a sequence and we are now adapting it for NCELP materials)</a:t>
            </a:r>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31</a:t>
            </a:fld>
            <a:endParaRPr lang="en-GB">
              <a:solidFill>
                <a:prstClr val="black"/>
              </a:solidFill>
            </a:endParaRPr>
          </a:p>
        </p:txBody>
      </p:sp>
    </p:spTree>
    <p:extLst>
      <p:ext uri="{BB962C8B-B14F-4D97-AF65-F5344CB8AC3E}">
        <p14:creationId xmlns:p14="http://schemas.microsoft.com/office/powerpoint/2010/main" val="31341807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Word order: German verb 2nd</a:t>
            </a:r>
            <a:br>
              <a:rPr lang="en-GB" dirty="0"/>
            </a:br>
            <a:r>
              <a:rPr lang="en-GB" dirty="0"/>
              <a:t>Syntax is notoriously difficult to trap! </a:t>
            </a:r>
          </a:p>
          <a:p>
            <a:r>
              <a:rPr lang="en-GB" dirty="0"/>
              <a:t>It is difficult to make it essential to the task without the task becoming a meaningless mechanical task where learners don’t have to think about which pattern to use, because they can just keep repeating a surface pattern. We tried to make a task where the learners have to choose each time whether they need to have a verb 2</a:t>
            </a:r>
            <a:r>
              <a:rPr lang="en-GB" baseline="30000" dirty="0"/>
              <a:t>nd</a:t>
            </a:r>
            <a:r>
              <a:rPr lang="en-GB" dirty="0"/>
              <a:t> or not. </a:t>
            </a:r>
          </a:p>
          <a:p>
            <a:r>
              <a:rPr lang="en-GB" dirty="0"/>
              <a:t>We provide the prior sequence here, to illustrate the development from presentation to controlled practice to freer production.</a:t>
            </a:r>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32</a:t>
            </a:fld>
            <a:endParaRPr lang="en-GB">
              <a:solidFill>
                <a:prstClr val="black"/>
              </a:solidFill>
            </a:endParaRPr>
          </a:p>
        </p:txBody>
      </p:sp>
    </p:spTree>
    <p:extLst>
      <p:ext uri="{BB962C8B-B14F-4D97-AF65-F5344CB8AC3E}">
        <p14:creationId xmlns:p14="http://schemas.microsoft.com/office/powerpoint/2010/main" val="21069104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Word order: </a:t>
            </a:r>
            <a:r>
              <a:rPr lang="en-GB" b="1" dirty="0" err="1"/>
              <a:t>Wh</a:t>
            </a:r>
            <a:r>
              <a:rPr lang="en-GB" b="1" dirty="0"/>
              <a:t>-questions in French</a:t>
            </a:r>
            <a:br>
              <a:rPr lang="en-GB" dirty="0"/>
            </a:br>
            <a:r>
              <a:rPr lang="en-GB" dirty="0"/>
              <a:t>Syntax is notoriously difficult to trap! </a:t>
            </a:r>
          </a:p>
          <a:p>
            <a:r>
              <a:rPr lang="en-GB" dirty="0"/>
              <a:t>It is difficult to make it essential to the task without the task becoming a meaningless mechanical task where learners don’t have to think about which pattern to use, because they can just keep repeating a surface pattern. We tried to make a task where the learners have to choose each time whether they need to have a verb 2</a:t>
            </a:r>
            <a:r>
              <a:rPr lang="en-GB" baseline="30000" dirty="0"/>
              <a:t>nd</a:t>
            </a:r>
            <a:r>
              <a:rPr lang="en-GB" dirty="0"/>
              <a:t> or not. </a:t>
            </a:r>
          </a:p>
          <a:p>
            <a:endParaRPr lang="en-GB" dirty="0"/>
          </a:p>
          <a:p>
            <a:r>
              <a:rPr lang="en-GB" dirty="0"/>
              <a:t>Prior sequence already available here too, to illustrate the build up.</a:t>
            </a:r>
          </a:p>
          <a:p>
            <a:endParaRPr lang="en-GB" dirty="0"/>
          </a:p>
          <a:p>
            <a:r>
              <a:rPr lang="en-GB" dirty="0"/>
              <a:t>This is based on a study in which learners of English improved in question formation after the kind of whole class interaction practice. Some information about that study is on the next slide.</a:t>
            </a:r>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33</a:t>
            </a:fld>
            <a:endParaRPr lang="en-GB">
              <a:solidFill>
                <a:prstClr val="black"/>
              </a:solidFill>
            </a:endParaRPr>
          </a:p>
        </p:txBody>
      </p:sp>
    </p:spTree>
    <p:extLst>
      <p:ext uri="{BB962C8B-B14F-4D97-AF65-F5344CB8AC3E}">
        <p14:creationId xmlns:p14="http://schemas.microsoft.com/office/powerpoint/2010/main" val="25125492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Note: I’ve inserted this ‘vocabulary’ MP resource here to show an example of varying the lexicon/semantic field around the grammar structure ‘WH-questions’ that we have just seen.</a:t>
            </a:r>
            <a:br>
              <a:rPr lang="en-GB" baseline="0" dirty="0"/>
            </a:br>
            <a:r>
              <a:rPr lang="en-GB" baseline="0" dirty="0"/>
              <a:t>This is NOT to suggest that you would move straight from one to the other!  It’s to show that the same, essential grammar needs to be revisited systematically and that, with time and sufficient practice, the level of control can be reduced and the level of spontaneity increased, </a:t>
            </a:r>
            <a:r>
              <a:rPr lang="en-GB" b="1" i="1" baseline="0" dirty="0"/>
              <a:t>gradually</a:t>
            </a:r>
            <a:r>
              <a:rPr lang="en-GB" baseline="0" dirty="0"/>
              <a:t>!</a:t>
            </a:r>
          </a:p>
          <a:p>
            <a:endParaRPr lang="en-GB" baseline="0" dirty="0"/>
          </a:p>
          <a:p>
            <a:r>
              <a:rPr lang="en-GB" baseline="0" dirty="0"/>
              <a:t>It’s important to stress (it does say this in the teacher instructions for the task) that the table of indicative language is guidance for the teacher, and DEFINITELY NOT to be used as a speaking frame.  It’s important to stress that students need to have embedded this language sufficiently well before doing this task, as it does bring together quite a few question words, a variety of vocabulary etc..</a:t>
            </a:r>
            <a:br>
              <a:rPr lang="en-GB" baseline="0" dirty="0"/>
            </a:br>
            <a:br>
              <a:rPr lang="en-GB" baseline="0" dirty="0"/>
            </a:br>
            <a:r>
              <a:rPr lang="en-GB" baseline="0" dirty="0"/>
              <a:t>Just to give an indicated, I have used the German version of this task in term 4 of learning in the past.</a:t>
            </a:r>
            <a:br>
              <a:rPr lang="en-GB" baseline="0" dirty="0"/>
            </a:br>
            <a:br>
              <a:rPr lang="en-GB" baseline="0" dirty="0"/>
            </a:br>
            <a:r>
              <a:rPr lang="en-GB" baseline="0" dirty="0"/>
              <a:t>The Spanish and German versions are the equivalent task – it seemed important to show that we are creating equally across the three languages, as much as possible.</a:t>
            </a:r>
            <a:br>
              <a:rPr lang="en-GB" baseline="0" dirty="0"/>
            </a:br>
            <a:r>
              <a:rPr lang="en-GB" b="1" baseline="0" dirty="0"/>
              <a:t>As the images on the slides are small, STs have handouts of this resource: Handouts 10, 11 and 12.</a:t>
            </a:r>
          </a:p>
        </p:txBody>
      </p:sp>
      <p:sp>
        <p:nvSpPr>
          <p:cNvPr id="4" name="Slide Number Placeholder 3"/>
          <p:cNvSpPr>
            <a:spLocks noGrp="1"/>
          </p:cNvSpPr>
          <p:nvPr>
            <p:ph type="sldNum" sz="quarter" idx="10"/>
          </p:nvPr>
        </p:nvSpPr>
        <p:spPr/>
        <p:txBody>
          <a:bodyPr/>
          <a:lstStyle/>
          <a:p>
            <a:fld id="{672843D9-4757-4631-B0CD-BAA271821DF5}" type="slidenum">
              <a:rPr lang="en-GB">
                <a:solidFill>
                  <a:prstClr val="black"/>
                </a:solidFill>
              </a:rPr>
              <a:pPr/>
              <a:t>34</a:t>
            </a:fld>
            <a:endParaRPr lang="en-GB">
              <a:solidFill>
                <a:prstClr val="black"/>
              </a:solidFill>
            </a:endParaRPr>
          </a:p>
        </p:txBody>
      </p:sp>
    </p:spTree>
    <p:extLst>
      <p:ext uri="{BB962C8B-B14F-4D97-AF65-F5344CB8AC3E}">
        <p14:creationId xmlns:p14="http://schemas.microsoft.com/office/powerpoint/2010/main" val="34401885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a:solidFill>
                  <a:prstClr val="black"/>
                </a:solidFill>
              </a:rPr>
              <a:pPr/>
              <a:t>35</a:t>
            </a:fld>
            <a:endParaRPr lang="en-GB">
              <a:solidFill>
                <a:prstClr val="black"/>
              </a:solidFill>
            </a:endParaRPr>
          </a:p>
        </p:txBody>
      </p:sp>
    </p:spTree>
    <p:extLst>
      <p:ext uri="{BB962C8B-B14F-4D97-AF65-F5344CB8AC3E}">
        <p14:creationId xmlns:p14="http://schemas.microsoft.com/office/powerpoint/2010/main" val="27329517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a:solidFill>
                  <a:prstClr val="black"/>
                </a:solidFill>
              </a:rPr>
              <a:pPr/>
              <a:t>36</a:t>
            </a:fld>
            <a:endParaRPr lang="en-GB">
              <a:solidFill>
                <a:prstClr val="black"/>
              </a:solidFill>
            </a:endParaRPr>
          </a:p>
        </p:txBody>
      </p:sp>
    </p:spTree>
    <p:extLst>
      <p:ext uri="{BB962C8B-B14F-4D97-AF65-F5344CB8AC3E}">
        <p14:creationId xmlns:p14="http://schemas.microsoft.com/office/powerpoint/2010/main" val="27417463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prstClr val="white"/>
                </a:solidFill>
                <a:latin typeface="Century Gothic" panose="020B0502020202020204" pitchFamily="34" charset="0"/>
                <a:sym typeface="Arial"/>
              </a:rPr>
              <a:t>Word order: Direct objects in Spanish</a:t>
            </a:r>
          </a:p>
          <a:p>
            <a:r>
              <a:rPr lang="en-GB" dirty="0"/>
              <a:t>We present a full sequence here, drawing together several different ways in which word order can fall in to Object first in Spanish. </a:t>
            </a:r>
          </a:p>
          <a:p>
            <a:r>
              <a:rPr lang="en-GB" dirty="0"/>
              <a:t>The OVS pattern itself is difficult because of entrenched ways of using SVO word order in English – learners don’t expect to hear an object first! </a:t>
            </a:r>
          </a:p>
          <a:p>
            <a:endParaRPr lang="en-GB" dirty="0"/>
          </a:p>
          <a:p>
            <a:r>
              <a:rPr lang="en-GB" dirty="0"/>
              <a:t>The morphology is also difficult because of the lack of salience and the similarity with other forms (la has a dual function; el and le very similar)</a:t>
            </a:r>
          </a:p>
          <a:p>
            <a:endParaRPr lang="en-GB" dirty="0"/>
          </a:p>
          <a:p>
            <a:r>
              <a:rPr lang="en-GB" dirty="0"/>
              <a:t>So, we are thinking that some parts of this might be appropriate for mid to late year 7. It is important to introduce this first because soon we need to introduce them to me </a:t>
            </a:r>
            <a:r>
              <a:rPr lang="en-GB" dirty="0" err="1"/>
              <a:t>gusta</a:t>
            </a:r>
            <a:r>
              <a:rPr lang="en-GB" dirty="0"/>
              <a:t>, me </a:t>
            </a:r>
            <a:r>
              <a:rPr lang="en-GB" dirty="0" err="1"/>
              <a:t>interesa</a:t>
            </a:r>
            <a:r>
              <a:rPr lang="en-GB" dirty="0"/>
              <a:t>  - but first, let’s get the idea of object first starting to embed in their minds. This will help them process the input better, without always thinking that what they hear or read first will be the subject… it is a slow drip feed.</a:t>
            </a:r>
          </a:p>
        </p:txBody>
      </p:sp>
      <p:sp>
        <p:nvSpPr>
          <p:cNvPr id="4" name="Slide Number Placeholder 3"/>
          <p:cNvSpPr>
            <a:spLocks noGrp="1"/>
          </p:cNvSpPr>
          <p:nvPr>
            <p:ph type="sldNum" sz="quarter" idx="10"/>
          </p:nvPr>
        </p:nvSpPr>
        <p:spPr/>
        <p:txBody>
          <a:bodyPr/>
          <a:lstStyle/>
          <a:p>
            <a:fld id="{672843D9-4757-4631-B0CD-BAA271821DF5}" type="slidenum">
              <a:rPr lang="en-GB">
                <a:solidFill>
                  <a:prstClr val="black"/>
                </a:solidFill>
              </a:rPr>
              <a:pPr/>
              <a:t>37</a:t>
            </a:fld>
            <a:endParaRPr lang="en-GB">
              <a:solidFill>
                <a:prstClr val="black"/>
              </a:solidFill>
            </a:endParaRPr>
          </a:p>
        </p:txBody>
      </p:sp>
    </p:spTree>
    <p:extLst>
      <p:ext uri="{BB962C8B-B14F-4D97-AF65-F5344CB8AC3E}">
        <p14:creationId xmlns:p14="http://schemas.microsoft.com/office/powerpoint/2010/main" val="19939027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don’t have a summary yet of this one, but it is on its way.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Sato, M. &amp; McDonough, K. (2019) Practice is important but how about its quality? Contextualized practice in the classroom </a:t>
            </a:r>
            <a:r>
              <a:rPr lang="en-GB" sz="1200" i="1" dirty="0"/>
              <a:t>Studies in Second Language Acquisition. </a:t>
            </a:r>
            <a:endParaRPr lang="en-GB" sz="1200" dirty="0"/>
          </a:p>
          <a:p>
            <a:r>
              <a:rPr lang="en-US" dirty="0"/>
              <a:t>Full article is available here: </a:t>
            </a:r>
            <a:r>
              <a:rPr lang="en-GB" dirty="0">
                <a:hlinkClick r:id="rId3"/>
              </a:rPr>
              <a:t>https://www.researchgate.net/publication/330398217_Practice_is_important_but_how_about_its_quality_Contextualized_practice_in_the_classroom_----_Studies_in_Second_Language_Acquisition</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Just in case, some information about this study: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tasks drew on three themes: work and education, environmental issues, and physical and mental health.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Variation in the communicative goal of the tasks (e.g., deciding if the instructor was telling the truth or lying versus guessing the identity of a Chilean celebrity)</a:t>
            </a:r>
          </a:p>
          <a:p>
            <a:pPr marL="0" indent="0">
              <a:buNone/>
            </a:pPr>
            <a:r>
              <a:rPr lang="en-GB" b="1" dirty="0"/>
              <a:t>This contextualized practice helped both accuracy and fluency</a:t>
            </a:r>
            <a:br>
              <a:rPr lang="en-GB" b="1" dirty="0"/>
            </a:br>
            <a:r>
              <a:rPr lang="en-GB" b="1" u="none" dirty="0"/>
              <a:t>“effect sizes” </a:t>
            </a:r>
            <a:r>
              <a:rPr lang="en-GB" sz="1100" dirty="0"/>
              <a:t>were all medium to large between Time 1 and Time 5: </a:t>
            </a:r>
          </a:p>
          <a:p>
            <a:pPr>
              <a:buClr>
                <a:srgbClr val="FF9953"/>
              </a:buClr>
              <a:buFont typeface="Wingdings" panose="05000000000000000000" pitchFamily="2" charset="2"/>
              <a:buChar char="§"/>
            </a:pPr>
            <a:r>
              <a:rPr lang="en-GB" dirty="0"/>
              <a:t>error rate (d = .72), </a:t>
            </a:r>
          </a:p>
          <a:p>
            <a:pPr>
              <a:buClr>
                <a:srgbClr val="FF9953"/>
              </a:buClr>
              <a:buFont typeface="Wingdings" panose="05000000000000000000" pitchFamily="2" charset="2"/>
              <a:buChar char="§"/>
            </a:pPr>
            <a:r>
              <a:rPr lang="en-GB" dirty="0"/>
              <a:t>speech rate (d = 1.53), </a:t>
            </a:r>
          </a:p>
          <a:p>
            <a:pPr>
              <a:buClr>
                <a:srgbClr val="FF9953"/>
              </a:buClr>
              <a:buFont typeface="Wingdings" panose="05000000000000000000" pitchFamily="2" charset="2"/>
              <a:buChar char="§"/>
            </a:pPr>
            <a:r>
              <a:rPr lang="en-GB" dirty="0"/>
              <a:t>and mean length of pauses (d = .66)</a:t>
            </a:r>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38</a:t>
            </a:fld>
            <a:endParaRPr lang="en-GB"/>
          </a:p>
        </p:txBody>
      </p:sp>
    </p:spTree>
    <p:extLst>
      <p:ext uri="{BB962C8B-B14F-4D97-AF65-F5344CB8AC3E}">
        <p14:creationId xmlns:p14="http://schemas.microsoft.com/office/powerpoint/2010/main" val="836461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prstClr val="white"/>
                </a:solidFill>
                <a:latin typeface="Century Gothic" panose="020B0502020202020204" pitchFamily="34" charset="0"/>
                <a:sym typeface="Arial"/>
              </a:rPr>
              <a:t>Word order: Direct objects in Spanish</a:t>
            </a:r>
          </a:p>
          <a:p>
            <a:r>
              <a:rPr lang="en-GB" dirty="0"/>
              <a:t>We present a full sequence here, drawing together several different ways in which word order can fall in to Object first in Spanish. </a:t>
            </a:r>
          </a:p>
          <a:p>
            <a:r>
              <a:rPr lang="en-GB" dirty="0"/>
              <a:t>The OVS pattern itself is difficult because of entrenched ways of using SVO word order in English – learners don’t expect to hear an object first! </a:t>
            </a:r>
          </a:p>
          <a:p>
            <a:endParaRPr lang="en-GB" dirty="0"/>
          </a:p>
          <a:p>
            <a:r>
              <a:rPr lang="en-GB" dirty="0"/>
              <a:t>The morphology is also difficult because of the lack of salience and the similarity with other forms (la has a dual function; el and lo</a:t>
            </a:r>
            <a:r>
              <a:rPr lang="en-GB" baseline="0" dirty="0"/>
              <a:t> are quite</a:t>
            </a:r>
            <a:r>
              <a:rPr lang="en-GB" dirty="0"/>
              <a:t> similar – le then comes in later as indirect object pronoun,</a:t>
            </a:r>
            <a:r>
              <a:rPr lang="en-GB" baseline="0" dirty="0"/>
              <a:t> although of course ‘</a:t>
            </a:r>
            <a:r>
              <a:rPr lang="en-GB" baseline="0" dirty="0" err="1"/>
              <a:t>leísmo</a:t>
            </a:r>
            <a:r>
              <a:rPr lang="en-GB" baseline="0" dirty="0"/>
              <a:t>’ means that ‘le’ often substitutes for ‘lo’ as direct object pronoun in main parts of Spain, and is accepted by the RAE as an alternative standard form (with south of Spain, Canaries and South America preferring ‘lo’ </a:t>
            </a:r>
            <a:r>
              <a:rPr lang="en-GB" baseline="0" dirty="0" err="1"/>
              <a:t>Ioísmo</a:t>
            </a:r>
            <a:r>
              <a:rPr lang="en-GB" baseline="0" dirty="0"/>
              <a:t>).  In our resources we use ‘lo’ for masculine DOP.</a:t>
            </a:r>
            <a:endParaRPr lang="en-GB" dirty="0"/>
          </a:p>
          <a:p>
            <a:endParaRPr lang="en-GB" dirty="0"/>
          </a:p>
          <a:p>
            <a:r>
              <a:rPr lang="en-GB" dirty="0"/>
              <a:t>So, we are thinking that some parts of this might be appropriate for mid to late year 7. It is important to introduce this first because soon we need to introduce them to me </a:t>
            </a:r>
            <a:r>
              <a:rPr lang="en-GB" dirty="0" err="1"/>
              <a:t>gusta</a:t>
            </a:r>
            <a:r>
              <a:rPr lang="en-GB" dirty="0"/>
              <a:t>, me </a:t>
            </a:r>
            <a:r>
              <a:rPr lang="en-GB" dirty="0" err="1"/>
              <a:t>interesa</a:t>
            </a:r>
            <a:r>
              <a:rPr lang="en-GB" dirty="0"/>
              <a:t>  - but first, let’s get the idea of object first starting to embed in their minds. This will help them process the input better, without always thinking that what they hear or read first will be the subject… it is a slow drip feed.</a:t>
            </a:r>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39</a:t>
            </a:fld>
            <a:endParaRPr lang="en-GB">
              <a:solidFill>
                <a:prstClr val="black"/>
              </a:solidFill>
            </a:endParaRPr>
          </a:p>
        </p:txBody>
      </p:sp>
    </p:spTree>
    <p:extLst>
      <p:ext uri="{BB962C8B-B14F-4D97-AF65-F5344CB8AC3E}">
        <p14:creationId xmlns:p14="http://schemas.microsoft.com/office/powerpoint/2010/main" val="12378700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Meaningful</a:t>
            </a:r>
            <a:r>
              <a:rPr lang="en-GB" baseline="0" dirty="0"/>
              <a:t> practice with phonics is often likely to be a short activity integrated within a sequence of activities focusing on grammar and/or vocabulary.  A feature of such phonics-focused activities will be the combination of a number of previously learnt SSC.  There is likely to be the opportunity to decode new language or language that is being revisited after a significant period of time, and also to practise writing what is heard.</a:t>
            </a: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40</a:t>
            </a:fld>
            <a:endParaRPr lang="en-GB">
              <a:solidFill>
                <a:prstClr val="black"/>
              </a:solidFill>
            </a:endParaRPr>
          </a:p>
        </p:txBody>
      </p:sp>
    </p:spTree>
    <p:extLst>
      <p:ext uri="{BB962C8B-B14F-4D97-AF65-F5344CB8AC3E}">
        <p14:creationId xmlns:p14="http://schemas.microsoft.com/office/powerpoint/2010/main" val="363422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declarative knowledge?  The letters </a:t>
            </a:r>
            <a:r>
              <a:rPr lang="en-US" dirty="0" err="1"/>
              <a:t>ai</a:t>
            </a:r>
            <a:r>
              <a:rPr lang="en-US" dirty="0"/>
              <a:t> are pronounced ‘</a:t>
            </a:r>
            <a:r>
              <a:rPr lang="en-US" dirty="0" err="1"/>
              <a:t>ai</a:t>
            </a:r>
            <a:r>
              <a:rPr lang="en-US" dirty="0"/>
              <a:t>’ in French; To say you do something to yourself in Spanish, you use ‘me’ before the verb; Knowledge that the sound string ‘</a:t>
            </a:r>
            <a:r>
              <a:rPr lang="en-US" dirty="0" err="1"/>
              <a:t>habe</a:t>
            </a:r>
            <a:r>
              <a:rPr lang="en-US" dirty="0"/>
              <a:t>’ means ‘have’; If you see the ending ‘</a:t>
            </a:r>
            <a:r>
              <a:rPr lang="en-US" dirty="0" err="1"/>
              <a:t>aron</a:t>
            </a:r>
            <a:r>
              <a:rPr lang="en-US" dirty="0"/>
              <a:t>’ in Spanish, it means more than one person/thing completed something in the past. </a:t>
            </a:r>
          </a:p>
          <a:p>
            <a:br>
              <a:rPr lang="en-US" b="1" dirty="0"/>
            </a:br>
            <a:r>
              <a:rPr lang="en-US" b="1" dirty="0"/>
              <a:t>It is important to understand that declarative knowledge is a type of representation in the mind </a:t>
            </a:r>
            <a:r>
              <a:rPr lang="en-US" dirty="0"/>
              <a:t>– </a:t>
            </a:r>
            <a:r>
              <a:rPr lang="en-US" b="1" dirty="0"/>
              <a:t>a type of memory</a:t>
            </a:r>
            <a:r>
              <a:rPr lang="en-US" dirty="0"/>
              <a:t>. </a:t>
            </a:r>
            <a:br>
              <a:rPr lang="en-US" dirty="0"/>
            </a:br>
            <a:r>
              <a:rPr lang="en-US" dirty="0"/>
              <a:t> - One advantage of </a:t>
            </a:r>
            <a:r>
              <a:rPr lang="en-US" b="1" u="sng" dirty="0"/>
              <a:t>declarative</a:t>
            </a:r>
            <a:r>
              <a:rPr lang="en-US" dirty="0"/>
              <a:t> knowledge is that it </a:t>
            </a:r>
            <a:r>
              <a:rPr lang="en-US" i="1" dirty="0"/>
              <a:t>is </a:t>
            </a:r>
            <a:r>
              <a:rPr lang="en-US" i="0" dirty="0"/>
              <a:t>transferable – it can be used in different contexts and it can contribute to the start of the development process for acquiring a range of skills (e.g. knowledge what ‘</a:t>
            </a:r>
            <a:r>
              <a:rPr lang="en-US" i="0" dirty="0" err="1"/>
              <a:t>ai</a:t>
            </a:r>
            <a:r>
              <a:rPr lang="en-US" i="0" dirty="0"/>
              <a:t>’ means can be </a:t>
            </a:r>
            <a:r>
              <a:rPr lang="en-US" i="0" dirty="0" err="1"/>
              <a:t>practised</a:t>
            </a:r>
            <a:r>
              <a:rPr lang="en-US" i="0" dirty="0"/>
              <a:t> in a range of ways, and so feed into the development of knowledge that is useful for different modes and modalities, such as speech, writing, listening). </a:t>
            </a:r>
            <a:br>
              <a:rPr lang="en-US" i="0" dirty="0"/>
            </a:br>
            <a:r>
              <a:rPr lang="en-US" i="0" dirty="0"/>
              <a:t> - One disadvantage is that it </a:t>
            </a:r>
            <a:r>
              <a:rPr lang="en-US" dirty="0"/>
              <a:t>is prone to quite rapid </a:t>
            </a:r>
            <a:r>
              <a:rPr lang="en-US" b="1" u="sng" dirty="0"/>
              <a:t>decay </a:t>
            </a:r>
            <a:r>
              <a:rPr lang="en-US" dirty="0"/>
              <a:t>– it does not reliably stay in the form that it was stored in for very long. The other problem is that, alone, it doesn’t provide the ‘useful’ knowledge that allows people do actually </a:t>
            </a:r>
            <a:r>
              <a:rPr lang="en-US" b="1" i="1" dirty="0"/>
              <a:t>‘do’ </a:t>
            </a:r>
            <a:r>
              <a:rPr lang="en-US" dirty="0"/>
              <a:t>something with that knowledge. </a:t>
            </a:r>
          </a:p>
          <a:p>
            <a:br>
              <a:rPr lang="en-US" dirty="0"/>
            </a:br>
            <a:r>
              <a:rPr lang="en-US" dirty="0"/>
              <a:t>For that, </a:t>
            </a:r>
            <a:r>
              <a:rPr lang="en-US" b="1" u="sng" dirty="0"/>
              <a:t>we need to create some ‘procedural’ knowledge</a:t>
            </a:r>
            <a:r>
              <a:rPr lang="en-US" dirty="0"/>
              <a:t>, so that learners can actually do something  - such as, in the case of learning a foreign language, understand or produce some language. </a:t>
            </a:r>
            <a:br>
              <a:rPr lang="en-US" dirty="0"/>
            </a:br>
            <a:r>
              <a:rPr lang="en-US" dirty="0"/>
              <a:t>So, learners need to do something with the declarative knowledge, over and over, so that they create this new type of knowledge - procedural knowledge.  Now, procedural knowledge is much less transferable – it is most useful in the particular context or domain in which it is being </a:t>
            </a:r>
            <a:r>
              <a:rPr lang="en-US" dirty="0" err="1"/>
              <a:t>practised</a:t>
            </a:r>
            <a:r>
              <a:rPr lang="en-US" dirty="0"/>
              <a:t>. It is also </a:t>
            </a:r>
            <a:r>
              <a:rPr lang="en-US" i="1" dirty="0"/>
              <a:t>variable</a:t>
            </a:r>
            <a:r>
              <a:rPr lang="en-US" dirty="0"/>
              <a:t> – it can take different amounts of time to access it, it can be error-prone. </a:t>
            </a:r>
          </a:p>
          <a:p>
            <a:br>
              <a:rPr lang="en-US" dirty="0"/>
            </a:br>
            <a:r>
              <a:rPr lang="en-US" dirty="0"/>
              <a:t>Once the procedural knowledge has been activated more, then a new type of knowledge is created </a:t>
            </a:r>
            <a:r>
              <a:rPr lang="en-US" b="1" u="sng" dirty="0"/>
              <a:t>– automatized</a:t>
            </a:r>
            <a:r>
              <a:rPr lang="en-US" dirty="0"/>
              <a:t> knowledge. This is less prone to decay and it requires (less) conscious awareness; it can be accessed at greater speeds and with less variability. Sometimes the declarative knowledge that was involved at the start is completely forgotten. </a:t>
            </a:r>
          </a:p>
          <a:p>
            <a:br>
              <a:rPr lang="en-US" dirty="0"/>
            </a:br>
            <a:r>
              <a:rPr lang="en-US" dirty="0"/>
              <a:t>This model of learning does not describe </a:t>
            </a:r>
            <a:r>
              <a:rPr lang="en-US" b="1" i="1" dirty="0"/>
              <a:t>all</a:t>
            </a:r>
            <a:r>
              <a:rPr lang="en-US" dirty="0"/>
              <a:t> learning phenomena: some learning in our lives happens implicitly, without awareness, such as learning most aspects of our first language or learning to walk!.  But this model is a very useful account for most aspects of learning a foreign language where there is limited exposure to the language and where most learning happens after infancy when we are becoming ‘conscious’ learners; all characteristics of foreign language learning in the UK.  The model emphasizes the need for repeated practice, on small bodies of knowledge. </a:t>
            </a:r>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4</a:t>
            </a:fld>
            <a:endParaRPr lang="en-GB"/>
          </a:p>
        </p:txBody>
      </p:sp>
    </p:spTree>
    <p:extLst>
      <p:ext uri="{BB962C8B-B14F-4D97-AF65-F5344CB8AC3E}">
        <p14:creationId xmlns:p14="http://schemas.microsoft.com/office/powerpoint/2010/main" val="11765848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72843D9-4757-4631-B0CD-BAA271821DF5}" type="slidenum">
              <a:rPr lang="en-GB" smtClean="0">
                <a:solidFill>
                  <a:prstClr val="black"/>
                </a:solidFill>
              </a:rPr>
              <a:pPr>
                <a:defRPr/>
              </a:pPr>
              <a:t>41</a:t>
            </a:fld>
            <a:endParaRPr lang="en-GB">
              <a:solidFill>
                <a:prstClr val="black"/>
              </a:solidFill>
            </a:endParaRPr>
          </a:p>
        </p:txBody>
      </p:sp>
    </p:spTree>
    <p:extLst>
      <p:ext uri="{BB962C8B-B14F-4D97-AF65-F5344CB8AC3E}">
        <p14:creationId xmlns:p14="http://schemas.microsoft.com/office/powerpoint/2010/main" val="7087110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going to look at some of these ideas in a bit more depth.</a:t>
            </a:r>
          </a:p>
        </p:txBody>
      </p:sp>
      <p:sp>
        <p:nvSpPr>
          <p:cNvPr id="4" name="Slide Number Placeholder 3"/>
          <p:cNvSpPr>
            <a:spLocks noGrp="1"/>
          </p:cNvSpPr>
          <p:nvPr>
            <p:ph type="sldNum" sz="quarter" idx="5"/>
          </p:nvPr>
        </p:nvSpPr>
        <p:spPr/>
        <p:txBody>
          <a:bodyPr/>
          <a:lstStyle/>
          <a:p>
            <a:fld id="{051212F4-EB5A-464B-92EC-DACFCB1CC2CD}" type="slidenum">
              <a:rPr lang="en-GB" smtClean="0"/>
              <a:t>42</a:t>
            </a:fld>
            <a:endParaRPr lang="en-GB"/>
          </a:p>
        </p:txBody>
      </p:sp>
    </p:spTree>
    <p:extLst>
      <p:ext uri="{BB962C8B-B14F-4D97-AF65-F5344CB8AC3E}">
        <p14:creationId xmlns:p14="http://schemas.microsoft.com/office/powerpoint/2010/main" val="8955978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Part 5: Creating opportunities for MP in your classes. </a:t>
            </a:r>
            <a:r>
              <a:rPr lang="en-GB" sz="1200" b="1" dirty="0"/>
              <a:t>Allow up to 25 mins</a:t>
            </a:r>
            <a:r>
              <a:rPr lang="en-GB" sz="1200" dirty="0"/>
              <a:t>. There might be some really interesting issues here, which align with or challenge the ideas. </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43</a:t>
            </a:fld>
            <a:endParaRPr lang="en-GB"/>
          </a:p>
        </p:txBody>
      </p:sp>
    </p:spTree>
    <p:extLst>
      <p:ext uri="{BB962C8B-B14F-4D97-AF65-F5344CB8AC3E}">
        <p14:creationId xmlns:p14="http://schemas.microsoft.com/office/powerpoint/2010/main" val="2379514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About 10 minutes, if it’s welcome. Please take notes! </a:t>
            </a:r>
          </a:p>
        </p:txBody>
      </p:sp>
      <p:sp>
        <p:nvSpPr>
          <p:cNvPr id="4" name="Slide Number Placeholder 3"/>
          <p:cNvSpPr>
            <a:spLocks noGrp="1"/>
          </p:cNvSpPr>
          <p:nvPr>
            <p:ph type="sldNum" sz="quarter" idx="5"/>
          </p:nvPr>
        </p:nvSpPr>
        <p:spPr/>
        <p:txBody>
          <a:bodyPr/>
          <a:lstStyle/>
          <a:p>
            <a:fld id="{051212F4-EB5A-464B-92EC-DACFCB1CC2CD}" type="slidenum">
              <a:rPr lang="en-GB" smtClean="0"/>
              <a:t>44</a:t>
            </a:fld>
            <a:endParaRPr lang="en-GB"/>
          </a:p>
        </p:txBody>
      </p:sp>
    </p:spTree>
    <p:extLst>
      <p:ext uri="{BB962C8B-B14F-4D97-AF65-F5344CB8AC3E}">
        <p14:creationId xmlns:p14="http://schemas.microsoft.com/office/powerpoint/2010/main" val="36509094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About 10-15 minutes on this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Ask them if they intend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a) video some classes whilst trying out some of the activities and principles covered today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b) visit their hub schools and observe some teaching using the lesson discussion sheet. NB: There will NOT be a lesson discussion sheet focusing solely on meaningful practice.  There will be a 4</a:t>
            </a:r>
            <a:r>
              <a:rPr lang="en-GB" b="0" baseline="30000" dirty="0"/>
              <a:t>th</a:t>
            </a:r>
            <a:r>
              <a:rPr lang="en-GB" b="0" baseline="0" dirty="0"/>
              <a:t> lesson discussion sheet, however, which combines key elements from phonics, vocabulary, grammar and meaningful practice into one sheet.  This is currently being developed and will be emailed to STs along with the TRG slides for meaningful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baseline="0" dirty="0"/>
              <a:t>NB: For planning the TRG. NCELP will </a:t>
            </a:r>
            <a:r>
              <a:rPr lang="en-GB" b="1" baseline="0" dirty="0"/>
              <a:t>reduce this set of slides and you will receive it via email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Please ask the STs to send to you – to your personal emails - a week or so before their TRG the materials they intend to use and their plan. It is very important that we provide this support and also that we understand what is being delivered. Please follow up if they do not get in touch with you. </a:t>
            </a:r>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45</a:t>
            </a:fld>
            <a:endParaRPr lang="en-GB">
              <a:solidFill>
                <a:prstClr val="black"/>
              </a:solidFill>
            </a:endParaRPr>
          </a:p>
        </p:txBody>
      </p:sp>
    </p:spTree>
    <p:extLst>
      <p:ext uri="{BB962C8B-B14F-4D97-AF65-F5344CB8AC3E}">
        <p14:creationId xmlns:p14="http://schemas.microsoft.com/office/powerpoint/2010/main" val="11969837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Summarise what has been covered today</a:t>
            </a:r>
          </a:p>
          <a:p>
            <a:r>
              <a:rPr lang="en-GB" dirty="0"/>
              <a:t>Note: There will not be a session</a:t>
            </a:r>
            <a:r>
              <a:rPr lang="en-GB" baseline="0" dirty="0"/>
              <a:t> survey for MP.  We are refining/streamlining processes for collecting feedback as much as possible.</a:t>
            </a:r>
            <a:endParaRPr lang="en-GB" dirty="0"/>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46</a:t>
            </a:fld>
            <a:endParaRPr lang="en-GB">
              <a:solidFill>
                <a:prstClr val="black"/>
              </a:solidFill>
            </a:endParaRPr>
          </a:p>
        </p:txBody>
      </p:sp>
    </p:spTree>
    <p:extLst>
      <p:ext uri="{BB962C8B-B14F-4D97-AF65-F5344CB8AC3E}">
        <p14:creationId xmlns:p14="http://schemas.microsoft.com/office/powerpoint/2010/main" val="3343884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TO RECAP: It is very important to understand that declarative knowledge doesn’t get "turned into" </a:t>
            </a:r>
            <a:r>
              <a:rPr lang="en-GB" sz="1200" b="1" i="0" kern="1200" dirty="0" err="1">
                <a:solidFill>
                  <a:schemeClr val="tx1"/>
                </a:solidFill>
                <a:effectLst/>
                <a:latin typeface="+mn-lt"/>
                <a:ea typeface="+mn-ea"/>
                <a:cs typeface="+mn-cs"/>
              </a:rPr>
              <a:t>proceduralised</a:t>
            </a:r>
            <a:r>
              <a:rPr lang="en-GB" sz="1200" b="1" i="0" kern="1200" dirty="0">
                <a:solidFill>
                  <a:schemeClr val="tx1"/>
                </a:solidFill>
                <a:effectLst/>
                <a:latin typeface="+mn-lt"/>
                <a:ea typeface="+mn-ea"/>
                <a:cs typeface="+mn-cs"/>
              </a:rPr>
              <a:t> or automatized knowledge – they are different </a:t>
            </a:r>
            <a:r>
              <a:rPr lang="en-GB" sz="1200" b="1" i="1" kern="1200" dirty="0">
                <a:solidFill>
                  <a:schemeClr val="tx1"/>
                </a:solidFill>
                <a:effectLst/>
                <a:latin typeface="+mn-lt"/>
                <a:ea typeface="+mn-ea"/>
                <a:cs typeface="+mn-cs"/>
              </a:rPr>
              <a:t>types</a:t>
            </a:r>
            <a:r>
              <a:rPr lang="en-GB" sz="1200" b="1" i="0" kern="1200" dirty="0">
                <a:solidFill>
                  <a:schemeClr val="tx1"/>
                </a:solidFill>
                <a:effectLst/>
                <a:latin typeface="+mn-lt"/>
                <a:ea typeface="+mn-ea"/>
                <a:cs typeface="+mn-cs"/>
              </a:rPr>
              <a:t> of knowledge. </a:t>
            </a:r>
            <a:br>
              <a:rPr lang="en-GB" b="1" dirty="0"/>
            </a:br>
            <a:r>
              <a:rPr lang="en-GB" sz="1200" b="1" i="0" kern="1200" dirty="0">
                <a:solidFill>
                  <a:schemeClr val="tx1"/>
                </a:solidFill>
                <a:effectLst/>
                <a:latin typeface="+mn-lt"/>
                <a:ea typeface="+mn-ea"/>
                <a:cs typeface="+mn-cs"/>
              </a:rPr>
              <a:t>That is, practice lets us make something different, that draws on the declarative knowledge! But the new knowledge types (</a:t>
            </a:r>
            <a:r>
              <a:rPr lang="en-GB" sz="1200" b="1" i="0" kern="1200" dirty="0" err="1">
                <a:solidFill>
                  <a:schemeClr val="tx1"/>
                </a:solidFill>
                <a:effectLst/>
                <a:latin typeface="+mn-lt"/>
                <a:ea typeface="+mn-ea"/>
                <a:cs typeface="+mn-cs"/>
              </a:rPr>
              <a:t>proceduralised</a:t>
            </a:r>
            <a:r>
              <a:rPr lang="en-GB" sz="1200" b="1" i="0" kern="1200" dirty="0">
                <a:solidFill>
                  <a:schemeClr val="tx1"/>
                </a:solidFill>
                <a:effectLst/>
                <a:latin typeface="+mn-lt"/>
                <a:ea typeface="+mn-ea"/>
                <a:cs typeface="+mn-cs"/>
              </a:rPr>
              <a:t>, and then hopefully automatized knowledge) are easier to access, more ready to ’grab’.</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dirty="0"/>
            </a:br>
            <a:r>
              <a:rPr lang="en-US" b="1" dirty="0"/>
              <a:t>SPACING</a:t>
            </a:r>
            <a:r>
              <a:rPr lang="en-US" dirty="0"/>
              <a:t> – how often do we need to re-visit language?!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only a recent area of research, and there is not a huge amount available that is directly relevant to </a:t>
            </a:r>
            <a:r>
              <a:rPr lang="en-US" i="1" dirty="0"/>
              <a:t>language</a:t>
            </a:r>
            <a:r>
              <a:rPr lang="en-US" dirty="0"/>
              <a:t> learning. </a:t>
            </a:r>
            <a:br>
              <a:rPr lang="en-US" dirty="0"/>
            </a:br>
            <a:r>
              <a:rPr lang="en-US" dirty="0"/>
              <a:t>There is enough research for NCELP to give </a:t>
            </a:r>
            <a:r>
              <a:rPr lang="en-US" b="1" i="1" u="sng" dirty="0"/>
              <a:t>guiding principles</a:t>
            </a:r>
            <a:r>
              <a:rPr lang="en-US" b="1" i="1" u="none" dirty="0"/>
              <a:t>.  </a:t>
            </a:r>
            <a:r>
              <a:rPr lang="en-US" b="1" i="1" dirty="0"/>
              <a:t>Practice needs to be:</a:t>
            </a:r>
          </a:p>
          <a:p>
            <a:pPr lvl="0"/>
            <a:r>
              <a:rPr lang="en-US" dirty="0">
                <a:solidFill>
                  <a:srgbClr val="104F75"/>
                </a:solidFill>
              </a:rPr>
              <a:t> - Frequent enough to prevent forgetting</a:t>
            </a:r>
          </a:p>
          <a:p>
            <a:pPr lvl="0"/>
            <a:r>
              <a:rPr lang="en-US" dirty="0">
                <a:solidFill>
                  <a:srgbClr val="104F75"/>
                </a:solidFill>
              </a:rPr>
              <a:t> - Spaced enough so recall is challenging for </a:t>
            </a:r>
            <a:r>
              <a:rPr lang="en-US" i="1" dirty="0">
                <a:solidFill>
                  <a:srgbClr val="104F75"/>
                </a:solidFill>
              </a:rPr>
              <a:t>your </a:t>
            </a:r>
            <a:r>
              <a:rPr lang="en-US" dirty="0">
                <a:solidFill>
                  <a:srgbClr val="104F75"/>
                </a:solidFill>
              </a:rPr>
              <a:t>learners, for </a:t>
            </a:r>
            <a:r>
              <a:rPr lang="en-US" i="1" dirty="0">
                <a:solidFill>
                  <a:srgbClr val="104F75"/>
                </a:solidFill>
              </a:rPr>
              <a:t>that language feature</a:t>
            </a:r>
            <a:endParaRPr lang="en-US" dirty="0">
              <a:solidFill>
                <a:srgbClr val="104F75"/>
              </a:solidFill>
            </a:endParaRPr>
          </a:p>
          <a:p>
            <a:pPr lvl="0"/>
            <a:r>
              <a:rPr lang="en-US" dirty="0">
                <a:solidFill>
                  <a:srgbClr val="104F75"/>
                </a:solidFill>
              </a:rPr>
              <a:t> - Space in planned ways to ensure re-visiting happens</a:t>
            </a:r>
            <a:br>
              <a:rPr lang="en-US" dirty="0">
                <a:solidFill>
                  <a:srgbClr val="104F75"/>
                </a:solidFill>
              </a:rPr>
            </a:br>
            <a:br>
              <a:rPr lang="en-US" dirty="0">
                <a:solidFill>
                  <a:srgbClr val="104F75"/>
                </a:solidFill>
              </a:rPr>
            </a:br>
            <a:r>
              <a:rPr lang="en-US" sz="1200" b="1" dirty="0">
                <a:solidFill>
                  <a:srgbClr val="104F75"/>
                </a:solidFill>
              </a:rPr>
              <a:t>HANDOUT</a:t>
            </a:r>
            <a:r>
              <a:rPr lang="en-US" sz="1200" b="1" baseline="0" dirty="0">
                <a:solidFill>
                  <a:srgbClr val="104F75"/>
                </a:solidFill>
              </a:rPr>
              <a:t> 3: </a:t>
            </a:r>
            <a:r>
              <a:rPr lang="en-GB" sz="1200" b="1" kern="1200" dirty="0">
                <a:solidFill>
                  <a:schemeClr val="tx1"/>
                </a:solidFill>
                <a:effectLst/>
                <a:latin typeface="+mn-lt"/>
                <a:ea typeface="+mn-ea"/>
                <a:cs typeface="+mn-cs"/>
              </a:rPr>
              <a:t>NCELP Schemes of work (KS3) rationale and principles (DRAFT)</a:t>
            </a:r>
            <a:br>
              <a:rPr lang="en-GB" sz="1200" kern="1200" dirty="0">
                <a:solidFill>
                  <a:schemeClr val="tx1"/>
                </a:solidFill>
                <a:effectLst/>
                <a:latin typeface="+mn-lt"/>
                <a:ea typeface="+mn-ea"/>
                <a:cs typeface="+mn-cs"/>
              </a:rPr>
            </a:br>
            <a:r>
              <a:rPr lang="en-GB" sz="1200" b="1" kern="1200" dirty="0">
                <a:solidFill>
                  <a:schemeClr val="tx1"/>
                </a:solidFill>
                <a:effectLst/>
                <a:latin typeface="+mn-lt"/>
                <a:ea typeface="+mn-ea"/>
                <a:cs typeface="+mn-cs"/>
              </a:rPr>
              <a:t>Note: This document is</a:t>
            </a:r>
            <a:r>
              <a:rPr lang="en-GB" sz="1200" b="1" kern="1200" baseline="0" dirty="0">
                <a:solidFill>
                  <a:schemeClr val="tx1"/>
                </a:solidFill>
                <a:effectLst/>
                <a:latin typeface="+mn-lt"/>
                <a:ea typeface="+mn-ea"/>
                <a:cs typeface="+mn-cs"/>
              </a:rPr>
              <a:t> a draft but we think it’s helpful to share it, here, as there is obviously a keen interest in knowing more about the SOW process.</a:t>
            </a:r>
            <a:endParaRPr lang="en-US" dirty="0">
              <a:solidFill>
                <a:srgbClr val="104F75"/>
              </a:solidFill>
            </a:endParaRPr>
          </a:p>
          <a:p>
            <a:pPr lvl="0"/>
            <a:br>
              <a:rPr lang="en-US" dirty="0">
                <a:solidFill>
                  <a:srgbClr val="104F75"/>
                </a:solidFill>
              </a:rPr>
            </a:br>
            <a:r>
              <a:rPr lang="en-US" dirty="0">
                <a:solidFill>
                  <a:srgbClr val="104F75"/>
                </a:solidFill>
              </a:rPr>
              <a:t>There is enough research for us to make some </a:t>
            </a:r>
            <a:r>
              <a:rPr lang="en-US" b="1" i="1" u="sng" dirty="0">
                <a:solidFill>
                  <a:srgbClr val="104F75"/>
                </a:solidFill>
              </a:rPr>
              <a:t>broad suggestions </a:t>
            </a:r>
            <a:r>
              <a:rPr lang="en-US" u="none" dirty="0">
                <a:solidFill>
                  <a:srgbClr val="104F75"/>
                </a:solidFill>
              </a:rPr>
              <a:t>about the frequency.  </a:t>
            </a:r>
            <a:r>
              <a:rPr lang="en-US" dirty="0">
                <a:solidFill>
                  <a:srgbClr val="104F75"/>
                </a:solidFill>
              </a:rPr>
              <a:t>For the schemes of work development, NCELP is working on </a:t>
            </a:r>
            <a:r>
              <a:rPr lang="en-US" b="1" dirty="0">
                <a:solidFill>
                  <a:srgbClr val="104F75"/>
                </a:solidFill>
              </a:rPr>
              <a:t>four</a:t>
            </a:r>
            <a:r>
              <a:rPr lang="en-US" dirty="0">
                <a:solidFill>
                  <a:srgbClr val="104F75"/>
                </a:solidFill>
              </a:rPr>
              <a:t> ‘types’ of re-visiting: </a:t>
            </a:r>
          </a:p>
          <a:p>
            <a:r>
              <a:rPr lang="en-US" baseline="0" dirty="0">
                <a:solidFill>
                  <a:srgbClr val="104F75"/>
                </a:solidFill>
              </a:rPr>
              <a:t> - </a:t>
            </a:r>
            <a:r>
              <a:rPr lang="en-US" dirty="0">
                <a:solidFill>
                  <a:srgbClr val="104F75"/>
                </a:solidFill>
              </a:rPr>
              <a:t>More immediate 3-7 days;  (depending on frequency of lessons, but the idea is to </a:t>
            </a:r>
            <a:r>
              <a:rPr lang="en-US" dirty="0" err="1">
                <a:solidFill>
                  <a:srgbClr val="104F75"/>
                </a:solidFill>
              </a:rPr>
              <a:t>practise</a:t>
            </a:r>
            <a:r>
              <a:rPr lang="en-US" dirty="0">
                <a:solidFill>
                  <a:srgbClr val="104F75"/>
                </a:solidFill>
              </a:rPr>
              <a:t> a small set of features over pairs of lessons, rather than completely new material every lesson).</a:t>
            </a:r>
          </a:p>
          <a:p>
            <a:r>
              <a:rPr lang="en-US" baseline="0" dirty="0">
                <a:solidFill>
                  <a:srgbClr val="104F75"/>
                </a:solidFill>
              </a:rPr>
              <a:t> - </a:t>
            </a:r>
            <a:r>
              <a:rPr lang="en-US" dirty="0">
                <a:solidFill>
                  <a:srgbClr val="104F75"/>
                </a:solidFill>
              </a:rPr>
              <a:t>Mid-spaced 3-4 weeks; (re-visiting the same language within each half term, perhaps in different contexts, modes &amp; modalities)</a:t>
            </a:r>
          </a:p>
          <a:p>
            <a:r>
              <a:rPr lang="en-US" baseline="0" dirty="0">
                <a:solidFill>
                  <a:srgbClr val="104F75"/>
                </a:solidFill>
              </a:rPr>
              <a:t> - </a:t>
            </a:r>
            <a:r>
              <a:rPr lang="en-US" dirty="0">
                <a:solidFill>
                  <a:srgbClr val="104F75"/>
                </a:solidFill>
              </a:rPr>
              <a:t>More spaced 9-12 weeks (re-visiting the same language within the term, perhaps in different contexts, modes &amp; modalities)</a:t>
            </a:r>
          </a:p>
          <a:p>
            <a:r>
              <a:rPr lang="en-US" sz="1200" baseline="0" dirty="0">
                <a:solidFill>
                  <a:srgbClr val="104F75"/>
                </a:solidFill>
              </a:rPr>
              <a:t> - </a:t>
            </a:r>
            <a:r>
              <a:rPr lang="en-US" sz="1200" dirty="0">
                <a:solidFill>
                  <a:srgbClr val="104F75"/>
                </a:solidFill>
              </a:rPr>
              <a:t>Longer term (annual &amp; over the years) – this has to happen because knowledge is cumulative, so the language established in year 7 will be needed in year 8 </a:t>
            </a:r>
            <a:r>
              <a:rPr lang="en-US" sz="1200" dirty="0" err="1">
                <a:solidFill>
                  <a:srgbClr val="104F75"/>
                </a:solidFill>
              </a:rPr>
              <a:t>etc</a:t>
            </a:r>
            <a:r>
              <a:rPr lang="en-US" sz="1200" dirty="0">
                <a:solidFill>
                  <a:srgbClr val="104F75"/>
                </a:solidFill>
              </a:rPr>
              <a:t> etc.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200">
                <a:solidFill>
                  <a:srgbClr val="104F75"/>
                </a:solidFill>
              </a:rPr>
            </a:br>
            <a:br>
              <a:rPr lang="en-US" sz="1200" b="1" dirty="0">
                <a:solidFill>
                  <a:srgbClr val="104F75"/>
                </a:solidFill>
              </a:rPr>
            </a:br>
            <a:r>
              <a:rPr lang="en-US" sz="1200" dirty="0">
                <a:solidFill>
                  <a:srgbClr val="104F75"/>
                </a:solidFill>
              </a:rPr>
              <a:t>Please note, these types of revisiting have to be flexible, they are not strict categories. The amount of practice and revisiting needed varies for different learners, for different language features, for different proficiencies and ages.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104F75"/>
                </a:solidFill>
              </a:rPr>
              <a:t>You can see that the general effect is to reduce the amount of new content we cover, in order to accommodate more practice to embed and consolidate knowledge. </a:t>
            </a:r>
          </a:p>
          <a:p>
            <a:pPr lvl="0"/>
            <a:endParaRPr lang="en-US" b="1" dirty="0">
              <a:solidFill>
                <a:srgbClr val="104F75"/>
              </a:solidFill>
            </a:endParaRPr>
          </a:p>
          <a:p>
            <a:pPr lvl="0"/>
            <a:endParaRPr lang="en-US" sz="1500" b="1" dirty="0">
              <a:solidFill>
                <a:srgbClr val="104F75"/>
              </a:solidFill>
            </a:endParaRPr>
          </a:p>
          <a:p>
            <a:pPr lvl="1"/>
            <a:endParaRPr lang="en-US" dirty="0">
              <a:solidFill>
                <a:srgbClr val="104F75"/>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72843D9-4757-4631-B0CD-BAA271821DF5}" type="slidenum">
              <a:rPr lang="en-GB" smtClean="0"/>
              <a:t>5</a:t>
            </a:fld>
            <a:endParaRPr lang="en-GB"/>
          </a:p>
        </p:txBody>
      </p:sp>
    </p:spTree>
    <p:extLst>
      <p:ext uri="{BB962C8B-B14F-4D97-AF65-F5344CB8AC3E}">
        <p14:creationId xmlns:p14="http://schemas.microsoft.com/office/powerpoint/2010/main" val="2375920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Part 2: Definitions, Rationales and Principles. This is a series of five key principles, plus time for discussion of the handouts, including reading the No Go Pedagogy document. </a:t>
            </a:r>
            <a:r>
              <a:rPr lang="en-GB" sz="1200" b="1" dirty="0"/>
              <a:t>Max 30 minutes on this. So up to here – there are 20 slides and 40 minutes – so 2 mins per slide.</a:t>
            </a:r>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13207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the STs read this – a quick refresher</a:t>
            </a:r>
          </a:p>
          <a:p>
            <a:endParaRPr lang="en-US" dirty="0"/>
          </a:p>
          <a:p>
            <a:r>
              <a:rPr lang="en-US" sz="1800" b="1" u="sng" dirty="0"/>
              <a:t>We are now going to look at 5 key ideas underpinning NCELP’s approach to practice</a:t>
            </a:r>
          </a:p>
          <a:p>
            <a:endParaRPr lang="en-US" dirty="0"/>
          </a:p>
          <a:p>
            <a:r>
              <a:rPr lang="en-US" dirty="0"/>
              <a:t>Each principle is first presented in concrete terms, and is followed by a short explanation and justification about ‘why this approach to teaching is important’</a:t>
            </a:r>
          </a:p>
          <a:p>
            <a:endParaRPr lang="en-US" dirty="0"/>
          </a:p>
          <a:p>
            <a:r>
              <a:rPr lang="en-US" dirty="0"/>
              <a:t>Try not to dwell on each one too much. But, it is worth explaining that this is an important process in the whole chain of CPD: articulating </a:t>
            </a:r>
            <a:r>
              <a:rPr lang="en-US" b="1" u="sng" dirty="0"/>
              <a:t>why</a:t>
            </a:r>
            <a:r>
              <a:rPr lang="en-US" dirty="0"/>
              <a:t> we do something provides us with a deeper understanding of why we are doing it and strengthens our ability to not only do it ourselves but, more importantly, communicate it to others. </a:t>
            </a:r>
          </a:p>
        </p:txBody>
      </p:sp>
      <p:sp>
        <p:nvSpPr>
          <p:cNvPr id="4" name="Slide Number Placeholder 3"/>
          <p:cNvSpPr>
            <a:spLocks noGrp="1"/>
          </p:cNvSpPr>
          <p:nvPr>
            <p:ph type="sldNum" sz="quarter" idx="5"/>
          </p:nvPr>
        </p:nvSpPr>
        <p:spPr/>
        <p:txBody>
          <a:bodyPr/>
          <a:lstStyle/>
          <a:p>
            <a:fld id="{051212F4-EB5A-464B-92EC-DACFCB1CC2CD}" type="slidenum">
              <a:rPr lang="en-GB" smtClean="0"/>
              <a:t>7</a:t>
            </a:fld>
            <a:endParaRPr lang="en-GB"/>
          </a:p>
        </p:txBody>
      </p:sp>
    </p:spTree>
    <p:extLst>
      <p:ext uri="{BB962C8B-B14F-4D97-AF65-F5344CB8AC3E}">
        <p14:creationId xmlns:p14="http://schemas.microsoft.com/office/powerpoint/2010/main" val="4055864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principle is </a:t>
            </a:r>
            <a:r>
              <a:rPr lang="en-US" dirty="0"/>
              <a:t>that learners can </a:t>
            </a:r>
            <a:r>
              <a:rPr lang="en-US" dirty="0" err="1"/>
              <a:t>practise</a:t>
            </a:r>
            <a:r>
              <a:rPr lang="en-US" dirty="0"/>
              <a:t> grammar in listening and reading activities and then be able to produce them;</a:t>
            </a:r>
            <a:r>
              <a:rPr lang="en-US" baseline="0" dirty="0"/>
              <a:t> that both input and output modes and modalities are important for practice.</a:t>
            </a:r>
            <a:endParaRPr lang="en-US" dirty="0"/>
          </a:p>
          <a:p>
            <a:endParaRPr lang="en-US" dirty="0"/>
          </a:p>
          <a:p>
            <a:r>
              <a:rPr lang="en-US" b="1" dirty="0"/>
              <a:t>* Remind  the teachers that Error correction and error tolerance are going to be part of the CPD in the Autumn term.</a:t>
            </a:r>
          </a:p>
        </p:txBody>
      </p:sp>
      <p:sp>
        <p:nvSpPr>
          <p:cNvPr id="4" name="Slide Number Placeholder 3"/>
          <p:cNvSpPr>
            <a:spLocks noGrp="1"/>
          </p:cNvSpPr>
          <p:nvPr>
            <p:ph type="sldNum" sz="quarter" idx="5"/>
          </p:nvPr>
        </p:nvSpPr>
        <p:spPr/>
        <p:txBody>
          <a:bodyPr/>
          <a:lstStyle/>
          <a:p>
            <a:fld id="{051212F4-EB5A-464B-92EC-DACFCB1CC2CD}" type="slidenum">
              <a:rPr lang="en-GB" smtClean="0"/>
              <a:t>8</a:t>
            </a:fld>
            <a:endParaRPr lang="en-GB"/>
          </a:p>
        </p:txBody>
      </p:sp>
    </p:spTree>
    <p:extLst>
      <p:ext uri="{BB962C8B-B14F-4D97-AF65-F5344CB8AC3E}">
        <p14:creationId xmlns:p14="http://schemas.microsoft.com/office/powerpoint/2010/main" val="3354965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just needs going through quite slowly</a:t>
            </a:r>
          </a:p>
          <a:p>
            <a:endParaRPr lang="en-US" dirty="0"/>
          </a:p>
          <a:p>
            <a:r>
              <a:rPr lang="en-US" dirty="0"/>
              <a:t>You can ask teachers to give examples of where they think this kind of skill-specific learning can be seen in their pupils? </a:t>
            </a:r>
          </a:p>
          <a:p>
            <a:r>
              <a:rPr lang="en-US" dirty="0"/>
              <a:t>One example is on the slide : if they learn a pattern just in writing, and then it becomes automatized, it is then very hard for them to use it in other ways e.g. they can’t recall it when needing to say it, or they don’t perceive or understand it when they hear it. </a:t>
            </a:r>
          </a:p>
          <a:p>
            <a:endParaRPr lang="en-US" dirty="0"/>
          </a:p>
          <a:p>
            <a:r>
              <a:rPr lang="en-US" dirty="0"/>
              <a:t>You might have the example of learning to say a fixed phrase very fast and pronounced accurately, but when they need to read it, if they haven’t ever established declarative knowledge of that phrase in writing, they might not recognize it or be able to write it. </a:t>
            </a:r>
          </a:p>
        </p:txBody>
      </p:sp>
      <p:sp>
        <p:nvSpPr>
          <p:cNvPr id="4" name="Slide Number Placeholder 3"/>
          <p:cNvSpPr>
            <a:spLocks noGrp="1"/>
          </p:cNvSpPr>
          <p:nvPr>
            <p:ph type="sldNum" sz="quarter" idx="5"/>
          </p:nvPr>
        </p:nvSpPr>
        <p:spPr/>
        <p:txBody>
          <a:bodyPr/>
          <a:lstStyle/>
          <a:p>
            <a:fld id="{051212F4-EB5A-464B-92EC-DACFCB1CC2CD}" type="slidenum">
              <a:rPr lang="en-GB" smtClean="0"/>
              <a:t>9</a:t>
            </a:fld>
            <a:endParaRPr lang="en-GB"/>
          </a:p>
        </p:txBody>
      </p:sp>
    </p:spTree>
    <p:extLst>
      <p:ext uri="{BB962C8B-B14F-4D97-AF65-F5344CB8AC3E}">
        <p14:creationId xmlns:p14="http://schemas.microsoft.com/office/powerpoint/2010/main" val="2130081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82834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57720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0433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0017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6564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59614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241689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65817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78849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2057605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772893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70533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328982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329166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809762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56604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992303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60057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56927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17212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10746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681200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713851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577419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378938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415970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532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96381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5689784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8349719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2444855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67508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41127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05/06/2019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Emma Marsden</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971719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123AB-8DD5-44FA-A6CD-64C5676BAE9E}" type="datetimeFigureOut">
              <a:rPr lang="en-GB" smtClean="0">
                <a:solidFill>
                  <a:prstClr val="black">
                    <a:tint val="75000"/>
                  </a:prstClr>
                </a:solidFill>
              </a:rPr>
              <a:pPr/>
              <a:t>05/06/2019</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A5107-8ACA-4E2C-8C9B-F195F338B78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526635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38831128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oasis-database.org/concern/summaries/2r36tx526?locale=e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oasis-database.org/concern/summaries/hh63sv92f?locale=e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oasis-database.org/concern/summaries/2j62s484w?locale=en"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ur01.safelinks.protection.outlook.com/?url=https://oasis-database.org/concern/summaries/x059c7329?locale%3Den&amp;data=02|01||d2e3502bf03a46c2afb408d6db98dedf|7eeaedd6bf3740158fe919fbc2c02d55|0|0|636937846967722903&amp;sdata=o81F5subLpnFjUdkovgUu28x022cJSvpC%2B7wSRggZ3A%3D&amp;reserved=0"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ur01.safelinks.protection.outlook.com/?url=https://oasis-database.org/concern/summaries/ff3655257?locale%3Den&amp;data=02|01||d2e3502bf03a46c2afb408d6db98dedf|7eeaedd6bf3740158fe919fbc2c02d55|0|0|636937846967742888&amp;sdata=hYVba6z2btJI7luq0%2BbYBVhpaVPjYINng9q5cBifu7s%3D&amp;reserved=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mailto:Enquiries@ncelp.org.uk"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56445"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395111" y="1929201"/>
            <a:ext cx="6886222" cy="1938992"/>
          </a:xfrm>
          <a:prstGeom prst="rect">
            <a:avLst/>
          </a:prstGeom>
          <a:noFill/>
        </p:spPr>
        <p:txBody>
          <a:bodyPr wrap="square" rtlCol="0">
            <a:spAutoFit/>
          </a:bodyPr>
          <a:lstStyle/>
          <a:p>
            <a:r>
              <a:rPr lang="en-GB" sz="4000" b="1" dirty="0">
                <a:solidFill>
                  <a:prstClr val="white"/>
                </a:solidFill>
                <a:latin typeface="Century Gothic" panose="020B0502020202020204" pitchFamily="34" charset="0"/>
              </a:rPr>
              <a:t>NCELP</a:t>
            </a:r>
            <a:br>
              <a:rPr lang="en-GB" sz="4000" b="1" dirty="0">
                <a:solidFill>
                  <a:prstClr val="white"/>
                </a:solidFill>
                <a:latin typeface="Century Gothic" panose="020B0502020202020204" pitchFamily="34" charset="0"/>
              </a:rPr>
            </a:br>
            <a:r>
              <a:rPr lang="en-GB" sz="4000" b="1" dirty="0">
                <a:solidFill>
                  <a:prstClr val="white"/>
                </a:solidFill>
                <a:latin typeface="Century Gothic" panose="020B0502020202020204" pitchFamily="34" charset="0"/>
              </a:rPr>
              <a:t>Meaningful practice </a:t>
            </a:r>
            <a:br>
              <a:rPr lang="en-GB" sz="4000" b="1" dirty="0">
                <a:solidFill>
                  <a:prstClr val="white"/>
                </a:solidFill>
                <a:latin typeface="Century Gothic" panose="020B0502020202020204" pitchFamily="34" charset="0"/>
              </a:rPr>
            </a:br>
            <a:endParaRPr lang="en-GB" sz="4000" b="1" dirty="0">
              <a:solidFill>
                <a:prstClr val="white"/>
              </a:solidFill>
              <a:latin typeface="Century Gothic" panose="020B0502020202020204" pitchFamily="34" charset="0"/>
            </a:endParaRPr>
          </a:p>
        </p:txBody>
      </p:sp>
      <p:sp>
        <p:nvSpPr>
          <p:cNvPr id="14" name="Title 3"/>
          <p:cNvSpPr txBox="1">
            <a:spLocks/>
          </p:cNvSpPr>
          <p:nvPr/>
        </p:nvSpPr>
        <p:spPr>
          <a:xfrm>
            <a:off x="395111" y="3369501"/>
            <a:ext cx="5320595" cy="781016"/>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b="1" dirty="0">
                <a:solidFill>
                  <a:prstClr val="white"/>
                </a:solidFill>
                <a:latin typeface="Century Gothic" panose="020B0502020202020204" pitchFamily="34" charset="0"/>
              </a:rPr>
              <a:t>Half-Day CPE</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3445780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47E76-2B1F-4449-A75F-C4933F078141}"/>
              </a:ext>
            </a:extLst>
          </p:cNvPr>
          <p:cNvSpPr>
            <a:spLocks noGrp="1"/>
          </p:cNvSpPr>
          <p:nvPr>
            <p:ph type="title"/>
          </p:nvPr>
        </p:nvSpPr>
        <p:spPr>
          <a:xfrm>
            <a:off x="402772" y="368554"/>
            <a:ext cx="11789228" cy="718070"/>
          </a:xfrm>
        </p:spPr>
        <p:txBody>
          <a:bodyPr>
            <a:normAutofit/>
          </a:bodyPr>
          <a:lstStyle/>
          <a:p>
            <a:r>
              <a:rPr lang="en-US" sz="3600" b="1" dirty="0"/>
              <a:t>Principle 2: </a:t>
            </a:r>
            <a:r>
              <a:rPr lang="en-US" sz="3600" b="1" u="sng" dirty="0"/>
              <a:t>Integrating</a:t>
            </a:r>
            <a:r>
              <a:rPr lang="en-US" sz="3600" b="1" dirty="0"/>
              <a:t> modes &amp; modalities</a:t>
            </a:r>
          </a:p>
        </p:txBody>
      </p:sp>
      <p:sp>
        <p:nvSpPr>
          <p:cNvPr id="3" name="Content Placeholder 2">
            <a:extLst>
              <a:ext uri="{FF2B5EF4-FFF2-40B4-BE49-F238E27FC236}">
                <a16:creationId xmlns:a16="http://schemas.microsoft.com/office/drawing/2014/main" id="{3852EE4F-5320-814D-AAE7-634EB51187A9}"/>
              </a:ext>
            </a:extLst>
          </p:cNvPr>
          <p:cNvSpPr>
            <a:spLocks noGrp="1"/>
          </p:cNvSpPr>
          <p:nvPr>
            <p:ph idx="1"/>
          </p:nvPr>
        </p:nvSpPr>
        <p:spPr>
          <a:xfrm>
            <a:off x="838199" y="1320801"/>
            <a:ext cx="10515600" cy="5015819"/>
          </a:xfrm>
        </p:spPr>
        <p:txBody>
          <a:bodyPr>
            <a:normAutofit/>
          </a:bodyPr>
          <a:lstStyle/>
          <a:p>
            <a:pPr>
              <a:buClr>
                <a:srgbClr val="E87D1E"/>
              </a:buClr>
              <a:buFont typeface="Wingdings" panose="05000000000000000000" pitchFamily="2" charset="2"/>
              <a:buChar char="§"/>
            </a:pPr>
            <a:r>
              <a:rPr lang="en-US" dirty="0"/>
              <a:t>Phonics practice! </a:t>
            </a:r>
          </a:p>
          <a:p>
            <a:pPr lvl="1">
              <a:buClr>
                <a:srgbClr val="E87D1E"/>
              </a:buClr>
              <a:buFont typeface="Wingdings" panose="05000000000000000000" pitchFamily="2" charset="2"/>
              <a:buChar char="§"/>
            </a:pPr>
            <a:r>
              <a:rPr lang="en-US" sz="1600" dirty="0"/>
              <a:t>e.g, ‘listening &amp; reading’; or ‘reading &amp; speaking’ or ‘listening &amp; writing’</a:t>
            </a:r>
          </a:p>
          <a:p>
            <a:pPr>
              <a:buClr>
                <a:srgbClr val="E87D1E"/>
              </a:buClr>
              <a:buFont typeface="Wingdings" panose="05000000000000000000" pitchFamily="2" charset="2"/>
              <a:buChar char="§"/>
            </a:pPr>
            <a:r>
              <a:rPr lang="en-US" dirty="0"/>
              <a:t>Dictation </a:t>
            </a:r>
            <a:r>
              <a:rPr lang="en-US" b="1" dirty="0"/>
              <a:t>and its more meaningful variants – all simulating events in the ‘real world’:</a:t>
            </a:r>
          </a:p>
          <a:p>
            <a:pPr lvl="1">
              <a:buClr>
                <a:srgbClr val="E87D1E"/>
              </a:buClr>
              <a:buFont typeface="Wingdings" panose="05000000000000000000" pitchFamily="2" charset="2"/>
              <a:buChar char="§"/>
            </a:pPr>
            <a:r>
              <a:rPr lang="en-US" dirty="0"/>
              <a:t>Dictogloss</a:t>
            </a:r>
          </a:p>
          <a:p>
            <a:pPr lvl="1">
              <a:buClr>
                <a:srgbClr val="E87D1E"/>
              </a:buClr>
              <a:buFont typeface="Wingdings" panose="05000000000000000000" pitchFamily="2" charset="2"/>
              <a:buChar char="§"/>
            </a:pPr>
            <a:r>
              <a:rPr lang="en-US" dirty="0"/>
              <a:t>Transcription</a:t>
            </a:r>
          </a:p>
          <a:p>
            <a:pPr lvl="1">
              <a:buClr>
                <a:srgbClr val="E87D1E"/>
              </a:buClr>
              <a:buFont typeface="Wingdings" panose="05000000000000000000" pitchFamily="2" charset="2"/>
              <a:buChar char="§"/>
            </a:pPr>
            <a:r>
              <a:rPr lang="en-US" dirty="0"/>
              <a:t>Aural -&gt; written translations</a:t>
            </a:r>
          </a:p>
          <a:p>
            <a:pPr lvl="1">
              <a:buClr>
                <a:srgbClr val="E87D1E"/>
              </a:buClr>
              <a:buFont typeface="Wingdings" panose="05000000000000000000" pitchFamily="2" charset="2"/>
              <a:buChar char="§"/>
            </a:pPr>
            <a:r>
              <a:rPr lang="en-US" dirty="0"/>
              <a:t>Zero-error dictation (learners can ask questions after each sentence) </a:t>
            </a:r>
          </a:p>
          <a:p>
            <a:pPr marL="457200" lvl="1" indent="0">
              <a:buClr>
                <a:srgbClr val="E87D1E"/>
              </a:buClr>
              <a:buNone/>
            </a:pPr>
            <a:r>
              <a:rPr lang="en-GB" sz="1900" dirty="0"/>
              <a:t>= </a:t>
            </a:r>
            <a:r>
              <a:rPr lang="en-GB" sz="1900" dirty="0" err="1"/>
              <a:t>Arabyan’s</a:t>
            </a:r>
            <a:r>
              <a:rPr lang="en-GB" sz="1900" dirty="0"/>
              <a:t> (1990) </a:t>
            </a:r>
            <a:r>
              <a:rPr lang="en-GB" sz="1900" dirty="0" err="1"/>
              <a:t>dictée</a:t>
            </a:r>
            <a:r>
              <a:rPr lang="en-GB" sz="1900" dirty="0"/>
              <a:t> dialogue</a:t>
            </a:r>
            <a:endParaRPr lang="en-US" dirty="0"/>
          </a:p>
          <a:p>
            <a:pPr lvl="1">
              <a:buClr>
                <a:srgbClr val="E87D1E"/>
              </a:buClr>
              <a:buFont typeface="Wingdings" panose="05000000000000000000" pitchFamily="2" charset="2"/>
              <a:buChar char="§"/>
            </a:pPr>
            <a:r>
              <a:rPr lang="en-US" dirty="0"/>
              <a:t>Error spotting (L2 oral -&gt; L2 reading &amp; writing)</a:t>
            </a:r>
          </a:p>
          <a:p>
            <a:pPr>
              <a:buClr>
                <a:srgbClr val="E87D1E"/>
              </a:buClr>
              <a:buFont typeface="Wingdings" panose="05000000000000000000" pitchFamily="2" charset="2"/>
              <a:buChar char="§"/>
            </a:pPr>
            <a:r>
              <a:rPr lang="en-US" dirty="0"/>
              <a:t>Multi-modal presentation (listening while reading)</a:t>
            </a:r>
          </a:p>
          <a:p>
            <a:pPr marL="0" indent="0">
              <a:buNone/>
            </a:pPr>
            <a:r>
              <a:rPr lang="en-US" sz="2400" i="1" dirty="0"/>
              <a:t>Can you think of other ‘unusual combinations’? </a:t>
            </a: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239613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E8B5535-515A-504C-8299-57C7B06D62C5}"/>
              </a:ext>
            </a:extLst>
          </p:cNvPr>
          <p:cNvSpPr>
            <a:spLocks noGrp="1"/>
          </p:cNvSpPr>
          <p:nvPr>
            <p:ph type="title"/>
          </p:nvPr>
        </p:nvSpPr>
        <p:spPr>
          <a:xfrm>
            <a:off x="311629" y="373958"/>
            <a:ext cx="11698514" cy="1161142"/>
          </a:xfrm>
        </p:spPr>
        <p:txBody>
          <a:bodyPr>
            <a:normAutofit/>
          </a:bodyPr>
          <a:lstStyle/>
          <a:p>
            <a:pPr algn="ctr"/>
            <a:r>
              <a:rPr lang="en-GB" sz="3200" b="1" dirty="0"/>
              <a:t>Why is integrating knowledge across modes &amp; modalities important?</a:t>
            </a:r>
          </a:p>
        </p:txBody>
      </p:sp>
      <p:sp>
        <p:nvSpPr>
          <p:cNvPr id="5" name="Content Placeholder 2">
            <a:extLst>
              <a:ext uri="{FF2B5EF4-FFF2-40B4-BE49-F238E27FC236}">
                <a16:creationId xmlns:a16="http://schemas.microsoft.com/office/drawing/2014/main" id="{6174FBE3-2642-9F49-BEAA-8D07E5754068}"/>
              </a:ext>
            </a:extLst>
          </p:cNvPr>
          <p:cNvSpPr>
            <a:spLocks noGrp="1"/>
          </p:cNvSpPr>
          <p:nvPr>
            <p:ph idx="1"/>
          </p:nvPr>
        </p:nvSpPr>
        <p:spPr>
          <a:xfrm>
            <a:off x="524221" y="2070439"/>
            <a:ext cx="11273331" cy="3589279"/>
          </a:xfrm>
        </p:spPr>
        <p:txBody>
          <a:bodyPr>
            <a:normAutofit/>
          </a:bodyPr>
          <a:lstStyle/>
          <a:p>
            <a:pPr marL="0" indent="0">
              <a:buNone/>
            </a:pPr>
            <a:r>
              <a:rPr lang="en-US" dirty="0"/>
              <a:t>The slightly different memory traces (for saying, hearing, reading, writing) have to be linked! </a:t>
            </a:r>
          </a:p>
          <a:p>
            <a:pPr marL="0" indent="0">
              <a:buNone/>
            </a:pPr>
            <a:endParaRPr lang="en-US" dirty="0"/>
          </a:p>
          <a:p>
            <a:pPr marL="0" indent="0">
              <a:buNone/>
            </a:pPr>
            <a:r>
              <a:rPr lang="en-US" dirty="0"/>
              <a:t>We need to help establish connections between different kinds of representations and knowledge: oral, aural, written recognition, written production.</a:t>
            </a:r>
          </a:p>
          <a:p>
            <a:pPr marL="0" indent="0">
              <a:buNone/>
            </a:pPr>
            <a:endParaRPr lang="en-US" dirty="0"/>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75776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479" y="111746"/>
            <a:ext cx="11531145" cy="1325563"/>
          </a:xfrm>
        </p:spPr>
        <p:txBody>
          <a:bodyPr>
            <a:normAutofit/>
          </a:bodyPr>
          <a:lstStyle/>
          <a:p>
            <a:r>
              <a:rPr lang="en-GB" sz="3600" b="1" dirty="0"/>
              <a:t>Principle 3) Practice in </a:t>
            </a:r>
            <a:r>
              <a:rPr lang="en-GB" sz="3600" b="1" u="sng" dirty="0"/>
              <a:t>different kinds of contexts</a:t>
            </a:r>
          </a:p>
        </p:txBody>
      </p:sp>
      <p:sp>
        <p:nvSpPr>
          <p:cNvPr id="3" name="Content Placeholder 2"/>
          <p:cNvSpPr>
            <a:spLocks noGrp="1"/>
          </p:cNvSpPr>
          <p:nvPr>
            <p:ph idx="1"/>
          </p:nvPr>
        </p:nvSpPr>
        <p:spPr>
          <a:xfrm>
            <a:off x="389964" y="1227622"/>
            <a:ext cx="11497235" cy="4670653"/>
          </a:xfrm>
        </p:spPr>
        <p:txBody>
          <a:bodyPr/>
          <a:lstStyle/>
          <a:p>
            <a:pPr marL="0" indent="0">
              <a:buClr>
                <a:srgbClr val="FF9953"/>
              </a:buClr>
              <a:buNone/>
            </a:pPr>
            <a:r>
              <a:rPr lang="en-GB" dirty="0"/>
              <a:t>Contextualization involves connecting a specific learning context and meaning-making in that context.</a:t>
            </a:r>
          </a:p>
          <a:p>
            <a:pPr marL="0" indent="0" algn="r">
              <a:buClr>
                <a:srgbClr val="FF9953"/>
              </a:buClr>
              <a:buNone/>
            </a:pPr>
            <a:r>
              <a:rPr lang="en-GB" sz="1600" dirty="0"/>
              <a:t>(Activity Theory (</a:t>
            </a:r>
            <a:r>
              <a:rPr lang="en-GB" sz="1600" dirty="0" err="1"/>
              <a:t>Leont’ev</a:t>
            </a:r>
            <a:r>
              <a:rPr lang="en-GB" sz="1600" dirty="0"/>
              <a:t>, 1981; van </a:t>
            </a:r>
            <a:r>
              <a:rPr lang="en-GB" sz="1600" dirty="0" err="1"/>
              <a:t>Oers</a:t>
            </a:r>
            <a:r>
              <a:rPr lang="en-GB" sz="1600" dirty="0"/>
              <a:t> (1998); see also </a:t>
            </a:r>
            <a:r>
              <a:rPr lang="en-GB" sz="1600" dirty="0" err="1"/>
              <a:t>Lyster</a:t>
            </a:r>
            <a:r>
              <a:rPr lang="en-GB" sz="1600" dirty="0"/>
              <a:t> &amp; Sato, 2013)</a:t>
            </a:r>
          </a:p>
          <a:p>
            <a:pPr>
              <a:buClr>
                <a:srgbClr val="FF9953"/>
              </a:buClr>
              <a:buFont typeface="Wingdings" panose="05000000000000000000" pitchFamily="2" charset="2"/>
              <a:buChar char="§"/>
            </a:pPr>
            <a:endParaRPr lang="en-GB" dirty="0"/>
          </a:p>
        </p:txBody>
      </p:sp>
      <p:sp>
        <p:nvSpPr>
          <p:cNvPr id="4" name="Cloud Callout 3">
            <a:extLst>
              <a:ext uri="{FF2B5EF4-FFF2-40B4-BE49-F238E27FC236}">
                <a16:creationId xmlns:a16="http://schemas.microsoft.com/office/drawing/2014/main" id="{21C5B92F-8742-DD48-9861-112C06D92A41}"/>
              </a:ext>
            </a:extLst>
          </p:cNvPr>
          <p:cNvSpPr/>
          <p:nvPr/>
        </p:nvSpPr>
        <p:spPr>
          <a:xfrm>
            <a:off x="7605484" y="2464253"/>
            <a:ext cx="4555140" cy="2197393"/>
          </a:xfrm>
          <a:prstGeom prst="cloudCallout">
            <a:avLst>
              <a:gd name="adj1" fmla="val -79080"/>
              <a:gd name="adj2" fmla="val -34695"/>
            </a:avLst>
          </a:prstGeom>
          <a:solidFill>
            <a:srgbClr val="115076"/>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entury Gothic" panose="020B0502020202020204" pitchFamily="34" charset="0"/>
              </a:rPr>
              <a:t>“I have to communicate something was in the past otherwise the person listening won’t understand.”</a:t>
            </a:r>
            <a:endParaRPr lang="en-US" dirty="0">
              <a:latin typeface="Century Gothic" panose="020B0502020202020204" pitchFamily="34" charset="0"/>
            </a:endParaRPr>
          </a:p>
        </p:txBody>
      </p:sp>
      <p:sp>
        <p:nvSpPr>
          <p:cNvPr id="5" name="Content Placeholder 2">
            <a:extLst>
              <a:ext uri="{FF2B5EF4-FFF2-40B4-BE49-F238E27FC236}">
                <a16:creationId xmlns:a16="http://schemas.microsoft.com/office/drawing/2014/main" id="{8E76425B-9B6B-204E-BD0B-39555ED4B1DA}"/>
              </a:ext>
            </a:extLst>
          </p:cNvPr>
          <p:cNvSpPr txBox="1">
            <a:spLocks/>
          </p:cNvSpPr>
          <p:nvPr/>
        </p:nvSpPr>
        <p:spPr>
          <a:xfrm>
            <a:off x="389963" y="5225390"/>
            <a:ext cx="11497235" cy="12912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t>“Learners who engaged in repeated practice of the same grammatical structure (</a:t>
            </a:r>
            <a:r>
              <a:rPr lang="en-GB" sz="2400" i="1" dirty="0" err="1"/>
              <a:t>wh</a:t>
            </a:r>
            <a:r>
              <a:rPr lang="en-GB" sz="2400" dirty="0"/>
              <a:t>-questions) but with different lexical items became faster with shorter pauses during communicative interaction.”</a:t>
            </a:r>
          </a:p>
          <a:p>
            <a:pPr marL="0" indent="0" algn="r">
              <a:buFont typeface="Arial" panose="020B0604020202020204" pitchFamily="34" charset="0"/>
              <a:buNone/>
            </a:pPr>
            <a:r>
              <a:rPr lang="en-GB" sz="1400" dirty="0"/>
              <a:t>Sato &amp; McDonough (2019)</a:t>
            </a:r>
          </a:p>
        </p:txBody>
      </p:sp>
      <p:sp>
        <p:nvSpPr>
          <p:cNvPr id="6" name="TextBox 5"/>
          <p:cNvSpPr txBox="1"/>
          <p:nvPr/>
        </p:nvSpPr>
        <p:spPr>
          <a:xfrm>
            <a:off x="307037" y="2747340"/>
            <a:ext cx="5831543" cy="1631216"/>
          </a:xfrm>
          <a:prstGeom prst="rect">
            <a:avLst/>
          </a:prstGeom>
          <a:noFill/>
          <a:ln w="38100">
            <a:solidFill>
              <a:srgbClr val="EE6000"/>
            </a:solidFill>
          </a:ln>
        </p:spPr>
        <p:txBody>
          <a:bodyPr wrap="square" rtlCol="0">
            <a:spAutoFit/>
          </a:bodyPr>
          <a:lstStyle/>
          <a:p>
            <a:r>
              <a:rPr lang="en-GB" sz="2000" b="1" dirty="0">
                <a:solidFill>
                  <a:srgbClr val="002060"/>
                </a:solidFill>
                <a:latin typeface="Century Gothic" panose="020B0502020202020204" pitchFamily="34" charset="0"/>
              </a:rPr>
              <a:t>‘Contexts’ = </a:t>
            </a:r>
            <a:br>
              <a:rPr lang="en-GB" sz="2000" b="1" dirty="0">
                <a:solidFill>
                  <a:srgbClr val="002060"/>
                </a:solidFill>
                <a:latin typeface="Century Gothic" panose="020B0502020202020204" pitchFamily="34" charset="0"/>
              </a:rPr>
            </a:br>
            <a:r>
              <a:rPr lang="en-GB" sz="2000" b="1" dirty="0">
                <a:solidFill>
                  <a:srgbClr val="002060"/>
                </a:solidFill>
                <a:latin typeface="Century Gothic" panose="020B0502020202020204" pitchFamily="34" charset="0"/>
              </a:rPr>
              <a:t>- different kinds of tasks</a:t>
            </a:r>
            <a:br>
              <a:rPr lang="en-GB" sz="2000" b="1" dirty="0">
                <a:solidFill>
                  <a:srgbClr val="002060"/>
                </a:solidFill>
                <a:latin typeface="Century Gothic" panose="020B0502020202020204" pitchFamily="34" charset="0"/>
              </a:rPr>
            </a:br>
            <a:r>
              <a:rPr lang="en-GB" sz="2000" b="1" dirty="0">
                <a:solidFill>
                  <a:srgbClr val="002060"/>
                </a:solidFill>
                <a:latin typeface="Century Gothic" panose="020B0502020202020204" pitchFamily="34" charset="0"/>
              </a:rPr>
              <a:t>- different task demands</a:t>
            </a:r>
            <a:br>
              <a:rPr lang="en-GB" sz="2000" b="1" dirty="0">
                <a:solidFill>
                  <a:srgbClr val="002060"/>
                </a:solidFill>
                <a:latin typeface="Century Gothic" panose="020B0502020202020204" pitchFamily="34" charset="0"/>
              </a:rPr>
            </a:br>
            <a:r>
              <a:rPr lang="en-GB" sz="2000" b="1" dirty="0">
                <a:solidFill>
                  <a:srgbClr val="002060"/>
                </a:solidFill>
                <a:latin typeface="Century Gothic" panose="020B0502020202020204" pitchFamily="34" charset="0"/>
              </a:rPr>
              <a:t>- different topic areas</a:t>
            </a:r>
            <a:br>
              <a:rPr lang="en-GB" sz="2000" b="1" dirty="0">
                <a:solidFill>
                  <a:srgbClr val="002060"/>
                </a:solidFill>
                <a:latin typeface="Century Gothic" panose="020B0502020202020204" pitchFamily="34" charset="0"/>
              </a:rPr>
            </a:br>
            <a:r>
              <a:rPr lang="en-GB" sz="2000" b="1" dirty="0">
                <a:solidFill>
                  <a:srgbClr val="002060"/>
                </a:solidFill>
                <a:latin typeface="Century Gothic" panose="020B0502020202020204" pitchFamily="34" charset="0"/>
              </a:rPr>
              <a:t>- different vocabulary for the same grammar</a:t>
            </a:r>
          </a:p>
        </p:txBody>
      </p:sp>
      <p:sp>
        <p:nvSpPr>
          <p:cNvPr id="7" name="TextBox 6"/>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40123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5849"/>
            <a:ext cx="12192000" cy="1400241"/>
          </a:xfrm>
        </p:spPr>
        <p:txBody>
          <a:bodyPr>
            <a:normAutofit/>
          </a:bodyPr>
          <a:lstStyle/>
          <a:p>
            <a:pPr algn="ctr"/>
            <a:r>
              <a:rPr lang="en-GB" sz="3200" b="1" dirty="0"/>
              <a:t>Why is practice across different contexts important? </a:t>
            </a:r>
            <a:br>
              <a:rPr lang="en-GB" sz="3200" b="1" dirty="0"/>
            </a:br>
            <a:r>
              <a:rPr lang="en-GB" sz="3200" b="1" dirty="0"/>
              <a:t>“</a:t>
            </a:r>
            <a:r>
              <a:rPr lang="en-GB" sz="3600" b="1" dirty="0"/>
              <a:t>Transfer Appropriate Processing”</a:t>
            </a:r>
            <a:endParaRPr lang="en-GB" sz="4000" b="1" dirty="0"/>
          </a:p>
        </p:txBody>
      </p:sp>
      <p:sp>
        <p:nvSpPr>
          <p:cNvPr id="5" name="Rectangle 4">
            <a:extLst>
              <a:ext uri="{FF2B5EF4-FFF2-40B4-BE49-F238E27FC236}">
                <a16:creationId xmlns:a16="http://schemas.microsoft.com/office/drawing/2014/main" id="{F1DDEC40-C4DD-E74B-8951-B6AA587124F2}"/>
              </a:ext>
            </a:extLst>
          </p:cNvPr>
          <p:cNvSpPr/>
          <p:nvPr/>
        </p:nvSpPr>
        <p:spPr>
          <a:xfrm>
            <a:off x="542470" y="1900305"/>
            <a:ext cx="11266353" cy="3570208"/>
          </a:xfrm>
          <a:prstGeom prst="rect">
            <a:avLst/>
          </a:prstGeom>
          <a:noFill/>
        </p:spPr>
        <p:txBody>
          <a:bodyPr wrap="square">
            <a:spAutoFit/>
          </a:bodyPr>
          <a:lstStyle/>
          <a:p>
            <a:r>
              <a:rPr lang="en-GB" sz="2400" dirty="0">
                <a:solidFill>
                  <a:srgbClr val="002060"/>
                </a:solidFill>
                <a:latin typeface="Century Gothic" panose="020B0502020202020204" pitchFamily="34" charset="0"/>
              </a:rPr>
              <a:t>Knowledge learned in a certain context is best transferred to performance in a similar context. </a:t>
            </a:r>
          </a:p>
          <a:p>
            <a:pPr algn="r"/>
            <a:r>
              <a:rPr lang="en-GB" dirty="0">
                <a:solidFill>
                  <a:srgbClr val="002060"/>
                </a:solidFill>
                <a:latin typeface="Century Gothic" panose="020B0502020202020204" pitchFamily="34" charset="0"/>
              </a:rPr>
              <a:t>(Morris et al., 1977). </a:t>
            </a:r>
            <a:endParaRPr lang="en-GB" sz="2400" dirty="0">
              <a:solidFill>
                <a:srgbClr val="002060"/>
              </a:solidFill>
              <a:latin typeface="Century Gothic" panose="020B0502020202020204" pitchFamily="34" charset="0"/>
            </a:endParaRPr>
          </a:p>
          <a:p>
            <a:r>
              <a:rPr lang="en-GB" sz="2400" dirty="0">
                <a:solidFill>
                  <a:srgbClr val="002060"/>
                </a:solidFill>
                <a:latin typeface="Century Gothic" panose="020B0502020202020204" pitchFamily="34" charset="0"/>
              </a:rPr>
              <a:t>Example study: </a:t>
            </a:r>
          </a:p>
          <a:p>
            <a:r>
              <a:rPr lang="en-GB" sz="2400" dirty="0">
                <a:solidFill>
                  <a:srgbClr val="002060"/>
                </a:solidFill>
                <a:latin typeface="Century Gothic" panose="020B0502020202020204" pitchFamily="34" charset="0"/>
              </a:rPr>
              <a:t>“isolated-training” = computerized word-naming</a:t>
            </a:r>
          </a:p>
          <a:p>
            <a:r>
              <a:rPr lang="en-GB" sz="2400" dirty="0">
                <a:solidFill>
                  <a:srgbClr val="002060"/>
                </a:solidFill>
                <a:latin typeface="Century Gothic" panose="020B0502020202020204" pitchFamily="34" charset="0"/>
              </a:rPr>
              <a:t>“games context-training” = providing learners with target words in story</a:t>
            </a:r>
          </a:p>
          <a:p>
            <a:endParaRPr lang="en-GB" sz="2400" dirty="0">
              <a:solidFill>
                <a:srgbClr val="002060"/>
              </a:solidFill>
              <a:latin typeface="Century Gothic" panose="020B0502020202020204" pitchFamily="34" charset="0"/>
            </a:endParaRPr>
          </a:p>
          <a:p>
            <a:r>
              <a:rPr lang="en-GB" sz="2400" dirty="0">
                <a:solidFill>
                  <a:srgbClr val="002060"/>
                </a:solidFill>
                <a:latin typeface="Century Gothic" panose="020B0502020202020204" pitchFamily="34" charset="0"/>
              </a:rPr>
              <a:t>“isolated training” better on an individual words test on computer</a:t>
            </a:r>
          </a:p>
          <a:p>
            <a:r>
              <a:rPr lang="en-GB" sz="2400" dirty="0">
                <a:solidFill>
                  <a:srgbClr val="002060"/>
                </a:solidFill>
                <a:latin typeface="Century Gothic" panose="020B0502020202020204" pitchFamily="34" charset="0"/>
              </a:rPr>
              <a:t>“context-training group” better on a reading passage test </a:t>
            </a:r>
          </a:p>
          <a:p>
            <a:pPr algn="r"/>
            <a:r>
              <a:rPr lang="en-GB" sz="1600" dirty="0">
                <a:solidFill>
                  <a:srgbClr val="002060"/>
                </a:solidFill>
                <a:latin typeface="Century Gothic" panose="020B0502020202020204" pitchFamily="34" charset="0"/>
              </a:rPr>
              <a:t>Martin-Chang and Levy (2005, 2006)</a:t>
            </a:r>
          </a:p>
        </p:txBody>
      </p:sp>
      <p:sp>
        <p:nvSpPr>
          <p:cNvPr id="3" name="Content Placeholder 2"/>
          <p:cNvSpPr>
            <a:spLocks noGrp="1"/>
          </p:cNvSpPr>
          <p:nvPr>
            <p:ph idx="1"/>
          </p:nvPr>
        </p:nvSpPr>
        <p:spPr>
          <a:xfrm>
            <a:off x="462823" y="1646090"/>
            <a:ext cx="11266353" cy="4124206"/>
          </a:xfrm>
          <a:solidFill>
            <a:srgbClr val="115076"/>
          </a:solidFill>
          <a:effectLst>
            <a:outerShdw blurRad="50800" dist="38100" dir="5400000" algn="t" rotWithShape="0">
              <a:prstClr val="black">
                <a:alpha val="40000"/>
              </a:prstClr>
            </a:outerShdw>
          </a:effectLst>
        </p:spPr>
        <p:txBody>
          <a:bodyPr>
            <a:normAutofit lnSpcReduction="10000"/>
          </a:bodyPr>
          <a:lstStyle/>
          <a:p>
            <a:pPr marL="0" indent="0">
              <a:buNone/>
            </a:pPr>
            <a:r>
              <a:rPr lang="en-GB" sz="3600" dirty="0">
                <a:solidFill>
                  <a:schemeClr val="bg1"/>
                </a:solidFill>
              </a:rPr>
              <a:t>In sum:</a:t>
            </a:r>
            <a:br>
              <a:rPr lang="en-GB" sz="3600" dirty="0">
                <a:solidFill>
                  <a:schemeClr val="bg1"/>
                </a:solidFill>
              </a:rPr>
            </a:br>
            <a:endParaRPr lang="en-GB" sz="3600" dirty="0">
              <a:solidFill>
                <a:schemeClr val="bg1"/>
              </a:solidFill>
            </a:endParaRPr>
          </a:p>
          <a:p>
            <a:pPr marL="0" indent="0" algn="ctr">
              <a:buNone/>
            </a:pPr>
            <a:r>
              <a:rPr lang="en-GB" sz="3600" dirty="0">
                <a:solidFill>
                  <a:schemeClr val="bg1"/>
                </a:solidFill>
              </a:rPr>
              <a:t>“we can better remember what we have learned if the cognitive processes that are active during learning are similar to those that are active during retrieval.” </a:t>
            </a:r>
          </a:p>
          <a:p>
            <a:pPr marL="0" indent="0">
              <a:buNone/>
            </a:pPr>
            <a:endParaRPr lang="en-GB" dirty="0">
              <a:solidFill>
                <a:schemeClr val="bg1"/>
              </a:solidFill>
            </a:endParaRPr>
          </a:p>
          <a:p>
            <a:pPr marL="0" indent="0" algn="r">
              <a:buNone/>
            </a:pPr>
            <a:r>
              <a:rPr lang="en-GB" dirty="0">
                <a:solidFill>
                  <a:schemeClr val="bg1"/>
                </a:solidFill>
              </a:rPr>
              <a:t>(</a:t>
            </a:r>
            <a:r>
              <a:rPr lang="en-GB" dirty="0" err="1">
                <a:solidFill>
                  <a:schemeClr val="bg1"/>
                </a:solidFill>
              </a:rPr>
              <a:t>Lightbown</a:t>
            </a:r>
            <a:r>
              <a:rPr lang="en-GB" dirty="0">
                <a:solidFill>
                  <a:schemeClr val="bg1"/>
                </a:solidFill>
              </a:rPr>
              <a:t>, 2008, p. 27)</a:t>
            </a:r>
          </a:p>
          <a:p>
            <a:pPr marL="0" indent="0">
              <a:buNone/>
            </a:pPr>
            <a:endParaRPr lang="en-GB" dirty="0">
              <a:solidFill>
                <a:schemeClr val="bg1"/>
              </a:solidFill>
            </a:endParaRP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107250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fade">
                                      <p:cBhvr>
                                        <p:cTn id="26" dur="500"/>
                                        <p:tgtEl>
                                          <p:spTgt spid="5">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fade">
                                      <p:cBhvr>
                                        <p:cTn id="29" dur="500"/>
                                        <p:tgtEl>
                                          <p:spTgt spid="5">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bg/>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464" y="1169604"/>
            <a:ext cx="11515724" cy="5175778"/>
          </a:xfrm>
        </p:spPr>
        <p:txBody>
          <a:bodyPr>
            <a:normAutofit fontScale="62500" lnSpcReduction="20000"/>
          </a:bodyPr>
          <a:lstStyle/>
          <a:p>
            <a:pPr marL="0" indent="0">
              <a:buNone/>
            </a:pPr>
            <a:r>
              <a:rPr lang="en-GB" altLang="en-US" sz="3800" b="1" dirty="0"/>
              <a:t>4 benefits of production (or </a:t>
            </a:r>
            <a:r>
              <a:rPr lang="en-GB" altLang="en-US" sz="3800" b="1" i="1" dirty="0"/>
              <a:t>output</a:t>
            </a:r>
            <a:r>
              <a:rPr lang="en-GB" altLang="en-US" sz="3800" b="1" dirty="0"/>
              <a:t>):</a:t>
            </a:r>
            <a:br>
              <a:rPr lang="en-GB" altLang="en-US" sz="3800" b="1" dirty="0"/>
            </a:br>
            <a:endParaRPr lang="en-GB" altLang="en-US" sz="3400" b="1" dirty="0"/>
          </a:p>
          <a:p>
            <a:pPr marL="0" indent="0">
              <a:buClr>
                <a:srgbClr val="FF9953"/>
              </a:buClr>
              <a:buNone/>
            </a:pPr>
            <a:r>
              <a:rPr lang="en-GB" altLang="en-US" sz="3800" dirty="0"/>
              <a:t>1) Input alone is not enough to lead to accurate and fluent production;</a:t>
            </a:r>
          </a:p>
          <a:p>
            <a:pPr lvl="1">
              <a:buClr>
                <a:srgbClr val="FF9953"/>
              </a:buClr>
              <a:buFont typeface="Wingdings" panose="05000000000000000000" pitchFamily="2" charset="2"/>
              <a:buChar char="§"/>
            </a:pPr>
            <a:r>
              <a:rPr lang="en-GB" altLang="en-US" sz="3800" dirty="0"/>
              <a:t>Practice in producing language is necessary.</a:t>
            </a:r>
          </a:p>
          <a:p>
            <a:pPr marL="457200" lvl="1" indent="0">
              <a:buClr>
                <a:srgbClr val="FF9953"/>
              </a:buClr>
              <a:buNone/>
            </a:pPr>
            <a:endParaRPr lang="en-GB" altLang="en-US" sz="3800" dirty="0"/>
          </a:p>
          <a:p>
            <a:pPr marL="0" indent="0">
              <a:buClr>
                <a:srgbClr val="FF9953"/>
              </a:buClr>
              <a:buNone/>
            </a:pPr>
            <a:r>
              <a:rPr lang="en-GB" altLang="en-US" sz="3800" dirty="0"/>
              <a:t>2) When listening or reading, we can </a:t>
            </a:r>
            <a:r>
              <a:rPr lang="en-GB" altLang="en-US" sz="3800" i="1" dirty="0"/>
              <a:t>pretend</a:t>
            </a:r>
            <a:r>
              <a:rPr lang="en-GB" altLang="en-US" sz="3800" dirty="0"/>
              <a:t> to understand;</a:t>
            </a:r>
          </a:p>
          <a:p>
            <a:pPr lvl="1">
              <a:buClr>
                <a:srgbClr val="FF9953"/>
              </a:buClr>
              <a:buFont typeface="Wingdings" panose="05000000000000000000" pitchFamily="2" charset="2"/>
              <a:buChar char="§"/>
            </a:pPr>
            <a:r>
              <a:rPr lang="en-GB" altLang="en-US" sz="3800" dirty="0"/>
              <a:t>When speaking or writing, we can’t ‘pretend’ to produce something!</a:t>
            </a:r>
          </a:p>
          <a:p>
            <a:pPr marL="457200" lvl="1" indent="0">
              <a:buClr>
                <a:srgbClr val="FF9953"/>
              </a:buClr>
              <a:buNone/>
            </a:pPr>
            <a:endParaRPr lang="en-GB" altLang="en-US" sz="2600" dirty="0"/>
          </a:p>
          <a:p>
            <a:pPr marL="0" indent="0">
              <a:buNone/>
            </a:pPr>
            <a:r>
              <a:rPr lang="en-GB" altLang="en-US" sz="3800" dirty="0"/>
              <a:t>3) By our early teens, to understand meaning, we interpret gestures and context; we know expected events and behaviours and their meaning </a:t>
            </a:r>
            <a:r>
              <a:rPr lang="en-GB" altLang="en-US" sz="3800" dirty="0">
                <a:sym typeface="Wingdings" panose="05000000000000000000" pitchFamily="2" charset="2"/>
              </a:rPr>
              <a:t></a:t>
            </a:r>
            <a:r>
              <a:rPr lang="en-GB" altLang="en-US" sz="3800" dirty="0"/>
              <a:t> we can guess a lot! </a:t>
            </a:r>
          </a:p>
          <a:p>
            <a:pPr lvl="1">
              <a:buClr>
                <a:srgbClr val="FF9953"/>
              </a:buClr>
              <a:buFont typeface="Wingdings" panose="05000000000000000000" pitchFamily="2" charset="2"/>
              <a:buChar char="§"/>
            </a:pPr>
            <a:r>
              <a:rPr lang="en-GB" altLang="en-US" sz="3800" dirty="0"/>
              <a:t>But when </a:t>
            </a:r>
            <a:r>
              <a:rPr lang="en-GB" altLang="en-US" sz="3800" i="1" dirty="0"/>
              <a:t>producing</a:t>
            </a:r>
            <a:r>
              <a:rPr lang="en-GB" altLang="en-US" sz="3800" dirty="0"/>
              <a:t> language, we need to express something as accurately and efficiently as possible – we can’t ‘guess’.</a:t>
            </a:r>
          </a:p>
          <a:p>
            <a:pPr lvl="1">
              <a:buClr>
                <a:srgbClr val="FF9953"/>
              </a:buClr>
              <a:buFont typeface="Wingdings" panose="05000000000000000000" pitchFamily="2" charset="2"/>
              <a:buChar char="§"/>
            </a:pPr>
            <a:r>
              <a:rPr lang="en-GB" altLang="en-US" sz="3800" dirty="0"/>
              <a:t>We ‘notice the gap’ – we realise what we can’t say or write!</a:t>
            </a:r>
          </a:p>
          <a:p>
            <a:pPr marL="0" indent="0">
              <a:buNone/>
            </a:pPr>
            <a:r>
              <a:rPr lang="en-GB" altLang="en-US" sz="3800" dirty="0"/>
              <a:t>4) Learners try out new language.</a:t>
            </a:r>
          </a:p>
        </p:txBody>
      </p:sp>
      <p:sp>
        <p:nvSpPr>
          <p:cNvPr id="6" name="Title 1">
            <a:extLst>
              <a:ext uri="{FF2B5EF4-FFF2-40B4-BE49-F238E27FC236}">
                <a16:creationId xmlns:a16="http://schemas.microsoft.com/office/drawing/2014/main" id="{B0B048C9-334B-3B42-8CC9-97C3BEE868F6}"/>
              </a:ext>
            </a:extLst>
          </p:cNvPr>
          <p:cNvSpPr>
            <a:spLocks noGrp="1"/>
          </p:cNvSpPr>
          <p:nvPr>
            <p:ph type="title"/>
          </p:nvPr>
        </p:nvSpPr>
        <p:spPr>
          <a:xfrm>
            <a:off x="0" y="338248"/>
            <a:ext cx="12192000" cy="776581"/>
          </a:xfrm>
        </p:spPr>
        <p:txBody>
          <a:bodyPr>
            <a:normAutofit/>
          </a:bodyPr>
          <a:lstStyle/>
          <a:p>
            <a:pPr algn="ctr"/>
            <a:r>
              <a:rPr lang="en-GB" sz="3600" b="1" dirty="0">
                <a:solidFill>
                  <a:srgbClr val="4472C4">
                    <a:lumMod val="50000"/>
                  </a:srgbClr>
                </a:solidFill>
              </a:rPr>
              <a:t>Principle 4) </a:t>
            </a:r>
            <a:r>
              <a:rPr lang="en-GB" sz="3600" b="1" u="sng" dirty="0">
                <a:solidFill>
                  <a:srgbClr val="4472C4">
                    <a:lumMod val="50000"/>
                  </a:srgbClr>
                </a:solidFill>
              </a:rPr>
              <a:t>Production</a:t>
            </a:r>
            <a:r>
              <a:rPr lang="en-GB" sz="3600" b="1" dirty="0">
                <a:solidFill>
                  <a:srgbClr val="4472C4">
                    <a:lumMod val="50000"/>
                  </a:srgbClr>
                </a:solidFill>
              </a:rPr>
              <a:t> practice</a:t>
            </a:r>
            <a:endParaRPr lang="en-GB" sz="3600" b="1" dirty="0"/>
          </a:p>
        </p:txBody>
      </p:sp>
      <p:sp>
        <p:nvSpPr>
          <p:cNvPr id="2" name="Rectangle 1"/>
          <p:cNvSpPr/>
          <p:nvPr/>
        </p:nvSpPr>
        <p:spPr>
          <a:xfrm>
            <a:off x="3048000" y="5982830"/>
            <a:ext cx="9144000" cy="307777"/>
          </a:xfrm>
          <a:prstGeom prst="rect">
            <a:avLst/>
          </a:prstGeom>
        </p:spPr>
        <p:txBody>
          <a:bodyPr wrap="square">
            <a:spAutoFit/>
          </a:bodyPr>
          <a:lstStyle/>
          <a:p>
            <a:pPr algn="r"/>
            <a:r>
              <a:rPr lang="en-GB" altLang="en-US" sz="1400" dirty="0">
                <a:solidFill>
                  <a:schemeClr val="accent5">
                    <a:lumMod val="50000"/>
                  </a:schemeClr>
                </a:solidFill>
                <a:latin typeface="Century Gothic" panose="020B0502020202020204" pitchFamily="34" charset="0"/>
              </a:rPr>
              <a:t>(Output Hypothesis, Swain, 1995; work by Canadian researchers: Swain, </a:t>
            </a:r>
            <a:r>
              <a:rPr lang="en-GB" altLang="en-US" sz="1400" dirty="0" err="1">
                <a:solidFill>
                  <a:schemeClr val="accent5">
                    <a:lumMod val="50000"/>
                  </a:schemeClr>
                </a:solidFill>
                <a:latin typeface="Century Gothic" panose="020B0502020202020204" pitchFamily="34" charset="0"/>
              </a:rPr>
              <a:t>Lightbown</a:t>
            </a:r>
            <a:r>
              <a:rPr lang="en-GB" altLang="en-US" sz="1400" dirty="0">
                <a:solidFill>
                  <a:schemeClr val="accent5">
                    <a:lumMod val="50000"/>
                  </a:schemeClr>
                </a:solidFill>
                <a:latin typeface="Century Gothic" panose="020B0502020202020204" pitchFamily="34" charset="0"/>
              </a:rPr>
              <a:t>, </a:t>
            </a:r>
            <a:r>
              <a:rPr lang="en-GB" altLang="en-US" sz="1400" dirty="0" err="1">
                <a:solidFill>
                  <a:schemeClr val="accent5">
                    <a:lumMod val="50000"/>
                  </a:schemeClr>
                </a:solidFill>
                <a:latin typeface="Century Gothic" panose="020B0502020202020204" pitchFamily="34" charset="0"/>
              </a:rPr>
              <a:t>Spada</a:t>
            </a:r>
            <a:r>
              <a:rPr lang="en-GB" altLang="en-US" sz="1400" dirty="0">
                <a:solidFill>
                  <a:schemeClr val="accent5">
                    <a:lumMod val="50000"/>
                  </a:schemeClr>
                </a:solidFill>
                <a:latin typeface="Century Gothic" panose="020B0502020202020204" pitchFamily="34" charset="0"/>
              </a:rPr>
              <a:t>, Collins)</a:t>
            </a:r>
          </a:p>
        </p:txBody>
      </p:sp>
      <p:sp>
        <p:nvSpPr>
          <p:cNvPr id="5" name="TextBox 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105185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8902"/>
            <a:ext cx="12192000" cy="949310"/>
          </a:xfrm>
        </p:spPr>
        <p:txBody>
          <a:bodyPr>
            <a:normAutofit/>
          </a:bodyPr>
          <a:lstStyle/>
          <a:p>
            <a:pPr algn="ctr"/>
            <a:r>
              <a:rPr lang="en-GB" sz="3600" b="1" dirty="0">
                <a:solidFill>
                  <a:srgbClr val="4472C4">
                    <a:lumMod val="50000"/>
                  </a:srgbClr>
                </a:solidFill>
              </a:rPr>
              <a:t>Principle 5) Meaningful </a:t>
            </a:r>
            <a:r>
              <a:rPr lang="en-GB" sz="3600" b="1" u="sng" dirty="0">
                <a:solidFill>
                  <a:srgbClr val="4472C4">
                    <a:lumMod val="50000"/>
                  </a:srgbClr>
                </a:solidFill>
              </a:rPr>
              <a:t>interaction</a:t>
            </a:r>
            <a:endParaRPr lang="en-GB" sz="4000" b="1" u="sng" dirty="0"/>
          </a:p>
        </p:txBody>
      </p:sp>
      <p:sp>
        <p:nvSpPr>
          <p:cNvPr id="5" name="Content Placeholder 2">
            <a:extLst>
              <a:ext uri="{FF2B5EF4-FFF2-40B4-BE49-F238E27FC236}">
                <a16:creationId xmlns:a16="http://schemas.microsoft.com/office/drawing/2014/main" id="{2F775FD0-B73D-F440-A28B-1E9A81F5340A}"/>
              </a:ext>
            </a:extLst>
          </p:cNvPr>
          <p:cNvSpPr>
            <a:spLocks noGrp="1"/>
          </p:cNvSpPr>
          <p:nvPr>
            <p:ph idx="1"/>
          </p:nvPr>
        </p:nvSpPr>
        <p:spPr>
          <a:xfrm>
            <a:off x="332508" y="1218212"/>
            <a:ext cx="11859492" cy="4737099"/>
          </a:xfrm>
        </p:spPr>
        <p:txBody>
          <a:bodyPr>
            <a:noAutofit/>
          </a:bodyPr>
          <a:lstStyle/>
          <a:p>
            <a:pPr marL="0" indent="0">
              <a:buNone/>
            </a:pPr>
            <a:r>
              <a:rPr lang="en-US" dirty="0"/>
              <a:t>That is, asking and answering questions to get and give meaning.</a:t>
            </a:r>
          </a:p>
          <a:p>
            <a:pPr marL="0" indent="0">
              <a:buNone/>
            </a:pPr>
            <a:endParaRPr lang="en-US" sz="3200" dirty="0"/>
          </a:p>
          <a:p>
            <a:pPr marL="0" indent="0">
              <a:buNone/>
            </a:pPr>
            <a:r>
              <a:rPr lang="en-US" dirty="0"/>
              <a:t>This can be:</a:t>
            </a:r>
          </a:p>
          <a:p>
            <a:pPr lvl="1">
              <a:buFont typeface="Wingdings" panose="05000000000000000000" pitchFamily="2" charset="2"/>
              <a:buChar char="§"/>
            </a:pPr>
            <a:r>
              <a:rPr lang="en-US" sz="2800" dirty="0"/>
              <a:t>Real time (online, face to face)</a:t>
            </a:r>
          </a:p>
          <a:p>
            <a:pPr lvl="1">
              <a:buFont typeface="Wingdings" panose="05000000000000000000" pitchFamily="2" charset="2"/>
              <a:buChar char="§"/>
            </a:pPr>
            <a:r>
              <a:rPr lang="en-US" sz="2800" dirty="0"/>
              <a:t>Offline (email, leaving and receiving oral messages)</a:t>
            </a:r>
          </a:p>
          <a:p>
            <a:pPr marL="457200" lvl="1" indent="0">
              <a:buNone/>
            </a:pPr>
            <a:endParaRPr lang="en-US" sz="2400" dirty="0"/>
          </a:p>
          <a:p>
            <a:pPr marL="0" indent="0">
              <a:buNone/>
            </a:pPr>
            <a:r>
              <a:rPr lang="en-US" dirty="0"/>
              <a:t>Errors are important and helpful when they lead to modification.</a:t>
            </a:r>
          </a:p>
          <a:p>
            <a:pPr marL="0" indent="0">
              <a:buNone/>
            </a:pPr>
            <a:r>
              <a:rPr lang="en-US" dirty="0"/>
              <a:t>The ‘</a:t>
            </a:r>
            <a:r>
              <a:rPr lang="en-US" i="1" dirty="0" err="1"/>
              <a:t>surprisal</a:t>
            </a:r>
            <a:r>
              <a:rPr lang="en-US" i="1" dirty="0"/>
              <a:t> effect</a:t>
            </a:r>
            <a:r>
              <a:rPr lang="en-US" dirty="0"/>
              <a:t>’ of a </a:t>
            </a:r>
            <a:r>
              <a:rPr lang="en-US" b="1" u="sng" dirty="0"/>
              <a:t>mis</a:t>
            </a:r>
            <a:r>
              <a:rPr lang="en-US" dirty="0"/>
              <a:t>communication helps establish new knowledge or recall stored knowledge.</a:t>
            </a: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233560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9B776-2EF7-9740-B4B8-36F4FEEB1C0E}"/>
              </a:ext>
            </a:extLst>
          </p:cNvPr>
          <p:cNvSpPr>
            <a:spLocks noGrp="1"/>
          </p:cNvSpPr>
          <p:nvPr>
            <p:ph type="title"/>
          </p:nvPr>
        </p:nvSpPr>
        <p:spPr>
          <a:xfrm>
            <a:off x="0" y="285897"/>
            <a:ext cx="12192000" cy="877728"/>
          </a:xfrm>
        </p:spPr>
        <p:txBody>
          <a:bodyPr>
            <a:normAutofit/>
          </a:bodyPr>
          <a:lstStyle/>
          <a:p>
            <a:pPr algn="ctr"/>
            <a:r>
              <a:rPr lang="en-US" sz="3600" b="1" dirty="0"/>
              <a:t>Why is ‘interaction’ important? </a:t>
            </a:r>
          </a:p>
        </p:txBody>
      </p:sp>
      <p:sp>
        <p:nvSpPr>
          <p:cNvPr id="4" name="Content Placeholder 2">
            <a:extLst>
              <a:ext uri="{FF2B5EF4-FFF2-40B4-BE49-F238E27FC236}">
                <a16:creationId xmlns:a16="http://schemas.microsoft.com/office/drawing/2014/main" id="{5D5196F1-B914-5B43-A79E-E6A744B8260E}"/>
              </a:ext>
            </a:extLst>
          </p:cNvPr>
          <p:cNvSpPr txBox="1">
            <a:spLocks/>
          </p:cNvSpPr>
          <p:nvPr/>
        </p:nvSpPr>
        <p:spPr>
          <a:xfrm>
            <a:off x="443106" y="1025080"/>
            <a:ext cx="11748893" cy="484924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en-US" sz="2400" b="1" dirty="0"/>
              <a:t>3 benefits of interaction:</a:t>
            </a:r>
          </a:p>
          <a:p>
            <a:pPr marL="0" indent="0">
              <a:buClr>
                <a:srgbClr val="FF9953"/>
              </a:buClr>
              <a:buNone/>
            </a:pPr>
            <a:r>
              <a:rPr lang="en-GB" altLang="en-US" sz="2400" dirty="0"/>
              <a:t>1) Learners seek clarification about meaning </a:t>
            </a:r>
          </a:p>
          <a:p>
            <a:pPr marL="914400" lvl="2" indent="0">
              <a:buClr>
                <a:srgbClr val="FF9953"/>
              </a:buClr>
              <a:buFont typeface="Arial" panose="020B0604020202020204" pitchFamily="34" charset="0"/>
              <a:buNone/>
            </a:pPr>
            <a:r>
              <a:rPr lang="en-GB" altLang="en-US" sz="1600" dirty="0"/>
              <a:t>…and knowing </a:t>
            </a:r>
            <a:r>
              <a:rPr lang="en-GB" altLang="en-US" sz="1600" b="1" u="sng" dirty="0"/>
              <a:t>meaning,</a:t>
            </a:r>
            <a:r>
              <a:rPr lang="en-GB" altLang="en-US" sz="1600" dirty="0"/>
              <a:t> helps things to be learnt!</a:t>
            </a:r>
          </a:p>
          <a:p>
            <a:pPr marL="0" indent="0">
              <a:buClr>
                <a:srgbClr val="FF9953"/>
              </a:buClr>
              <a:buNone/>
            </a:pPr>
            <a:r>
              <a:rPr lang="en-GB" altLang="en-US" sz="2400" dirty="0"/>
              <a:t>2) Interaction provides an opportunity for feedback.</a:t>
            </a:r>
          </a:p>
          <a:p>
            <a:pPr marL="0" indent="0">
              <a:buClr>
                <a:srgbClr val="FF9953"/>
              </a:buClr>
              <a:buNone/>
            </a:pPr>
            <a:r>
              <a:rPr lang="en-GB" altLang="en-US" sz="2400" dirty="0"/>
              <a:t>3) Learners ‘modify’ their output.</a:t>
            </a:r>
          </a:p>
          <a:p>
            <a:pPr marL="914400" lvl="2" indent="0">
              <a:buClr>
                <a:srgbClr val="FF9953"/>
              </a:buClr>
              <a:buFont typeface="Arial" panose="020B0604020202020204" pitchFamily="34" charset="0"/>
              <a:buNone/>
            </a:pPr>
            <a:r>
              <a:rPr lang="en-GB" altLang="en-US" sz="1600" dirty="0"/>
              <a:t>They correct themselves! </a:t>
            </a:r>
          </a:p>
          <a:p>
            <a:pPr marL="0" indent="0" algn="r">
              <a:buNone/>
            </a:pPr>
            <a:r>
              <a:rPr lang="en-GB" altLang="en-US" sz="1800" dirty="0"/>
              <a:t>Long’s Interaction Hypothesis (1985 &amp; 1996); </a:t>
            </a:r>
            <a:r>
              <a:rPr lang="en-GB" sz="1800" dirty="0"/>
              <a:t>Pica, Young &amp; Doughty (1987)</a:t>
            </a:r>
            <a:endParaRPr lang="en-GB" altLang="en-US" sz="1800" dirty="0"/>
          </a:p>
          <a:p>
            <a:pPr marL="0" indent="0">
              <a:buFont typeface="Arial" panose="020B0604020202020204" pitchFamily="34" charset="0"/>
              <a:buNone/>
            </a:pPr>
            <a:r>
              <a:rPr lang="en-GB" altLang="en-US" sz="2400" dirty="0"/>
              <a:t>All these help </a:t>
            </a:r>
            <a:r>
              <a:rPr lang="en-GB" altLang="en-US" sz="2400" i="1" dirty="0"/>
              <a:t>attention </a:t>
            </a:r>
            <a:r>
              <a:rPr lang="en-GB" altLang="en-US" sz="2400" dirty="0"/>
              <a:t>and </a:t>
            </a:r>
            <a:r>
              <a:rPr lang="en-GB" altLang="en-US" sz="2400" i="1" dirty="0"/>
              <a:t>memory systems </a:t>
            </a:r>
            <a:r>
              <a:rPr lang="en-GB" altLang="en-US" sz="2400" dirty="0"/>
              <a:t>to</a:t>
            </a:r>
            <a:r>
              <a:rPr lang="en-GB" altLang="en-US" sz="2400" i="1" dirty="0"/>
              <a:t> </a:t>
            </a:r>
            <a:r>
              <a:rPr lang="en-GB" altLang="en-US" sz="2400" dirty="0"/>
              <a:t>establish </a:t>
            </a:r>
            <a:r>
              <a:rPr lang="en-GB" altLang="en-US" sz="2400" b="1" dirty="0"/>
              <a:t>declarative knowledge </a:t>
            </a:r>
            <a:r>
              <a:rPr lang="en-GB" altLang="en-US" sz="2400" dirty="0"/>
              <a:t>and </a:t>
            </a:r>
            <a:r>
              <a:rPr lang="en-GB" altLang="en-US" sz="2400" b="1" dirty="0" err="1"/>
              <a:t>proceduralisation</a:t>
            </a:r>
            <a:r>
              <a:rPr lang="en-GB" altLang="en-US" sz="2400" b="1" dirty="0"/>
              <a:t>.</a:t>
            </a:r>
          </a:p>
          <a:p>
            <a:pPr marL="0" indent="0">
              <a:buNone/>
            </a:pPr>
            <a:endParaRPr lang="en-US" sz="2400" b="1" dirty="0"/>
          </a:p>
          <a:p>
            <a:pPr marL="0" indent="0">
              <a:buNone/>
            </a:pPr>
            <a:r>
              <a:rPr lang="en-US" sz="2400" b="1" dirty="0"/>
              <a:t>Meta-analysis: role of interaction in vocabulary teaching </a:t>
            </a:r>
            <a:endParaRPr lang="en-US" sz="2400" dirty="0"/>
          </a:p>
          <a:p>
            <a:pPr>
              <a:buClr>
                <a:srgbClr val="FF9953"/>
              </a:buClr>
              <a:buFont typeface="Wingdings" panose="05000000000000000000" pitchFamily="2" charset="2"/>
              <a:buChar char="§"/>
            </a:pPr>
            <a:r>
              <a:rPr lang="en-US" sz="2000" dirty="0"/>
              <a:t>32 studies, 1,964 learners</a:t>
            </a:r>
          </a:p>
          <a:p>
            <a:pPr>
              <a:buClr>
                <a:srgbClr val="FF9953"/>
              </a:buClr>
              <a:buFont typeface="Wingdings" panose="05000000000000000000" pitchFamily="2" charset="2"/>
              <a:buChar char="§"/>
            </a:pPr>
            <a:r>
              <a:rPr lang="en-US" sz="2000" dirty="0"/>
              <a:t>having interaction helped more than no interaction</a:t>
            </a:r>
          </a:p>
          <a:p>
            <a:pPr marL="0" indent="0" algn="r">
              <a:buNone/>
            </a:pPr>
            <a:r>
              <a:rPr lang="en-US" sz="2400" dirty="0"/>
              <a:t>	</a:t>
            </a:r>
          </a:p>
        </p:txBody>
      </p:sp>
      <p:sp>
        <p:nvSpPr>
          <p:cNvPr id="3" name="Rectangle 2"/>
          <p:cNvSpPr/>
          <p:nvPr/>
        </p:nvSpPr>
        <p:spPr>
          <a:xfrm>
            <a:off x="10076506" y="5929747"/>
            <a:ext cx="1959191" cy="369332"/>
          </a:xfrm>
          <a:prstGeom prst="rect">
            <a:avLst/>
          </a:prstGeom>
        </p:spPr>
        <p:txBody>
          <a:bodyPr wrap="none">
            <a:spAutoFit/>
          </a:bodyPr>
          <a:lstStyle/>
          <a:p>
            <a:pPr algn="r"/>
            <a:r>
              <a:rPr lang="en-US" dirty="0" err="1">
                <a:solidFill>
                  <a:schemeClr val="accent5">
                    <a:lumMod val="50000"/>
                  </a:schemeClr>
                </a:solidFill>
                <a:latin typeface="Century Gothic" panose="020B0502020202020204" pitchFamily="34" charset="0"/>
              </a:rPr>
              <a:t>Vos</a:t>
            </a:r>
            <a:r>
              <a:rPr lang="en-US" dirty="0">
                <a:solidFill>
                  <a:schemeClr val="accent5">
                    <a:lumMod val="50000"/>
                  </a:schemeClr>
                </a:solidFill>
                <a:latin typeface="Century Gothic" panose="020B0502020202020204" pitchFamily="34" charset="0"/>
              </a:rPr>
              <a:t> et al. (2018)</a:t>
            </a:r>
          </a:p>
        </p:txBody>
      </p:sp>
      <p:sp>
        <p:nvSpPr>
          <p:cNvPr id="5" name="TextBox 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208949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
                                            <p:txEl>
                                              <p:pRg st="12" end="12"/>
                                            </p:txEl>
                                          </p:spTgt>
                                        </p:tgtEl>
                                        <p:attrNameLst>
                                          <p:attrName>style.visibility</p:attrName>
                                        </p:attrNameLst>
                                      </p:cBhvr>
                                      <p:to>
                                        <p:strVal val="visible"/>
                                      </p:to>
                                    </p:set>
                                  </p:childTnLst>
                                </p:cTn>
                              </p:par>
                              <p:par>
                                <p:cTn id="52" presetID="10" presetClass="entr" presetSubtype="0" fill="hold" grpId="0" nodeType="with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27F970-BBFD-6D46-BAA7-A7C7778D65BA}"/>
              </a:ext>
            </a:extLst>
          </p:cNvPr>
          <p:cNvSpPr>
            <a:spLocks noGrp="1"/>
          </p:cNvSpPr>
          <p:nvPr>
            <p:ph idx="1"/>
          </p:nvPr>
        </p:nvSpPr>
        <p:spPr>
          <a:xfrm>
            <a:off x="742950" y="371475"/>
            <a:ext cx="10610850" cy="5651954"/>
          </a:xfrm>
        </p:spPr>
        <p:txBody>
          <a:bodyPr>
            <a:normAutofit fontScale="77500" lnSpcReduction="20000"/>
          </a:bodyPr>
          <a:lstStyle/>
          <a:p>
            <a:pPr marL="0" indent="0">
              <a:buNone/>
            </a:pPr>
            <a:r>
              <a:rPr lang="en-US" sz="3600" dirty="0"/>
              <a:t>A short note on the limitations of </a:t>
            </a:r>
          </a:p>
          <a:p>
            <a:pPr marL="0" indent="0">
              <a:buNone/>
            </a:pPr>
            <a:r>
              <a:rPr lang="en-US" sz="4600" b="1" i="1" dirty="0">
                <a:solidFill>
                  <a:srgbClr val="EE6000"/>
                </a:solidFill>
              </a:rPr>
              <a:t>visually</a:t>
            </a:r>
            <a:r>
              <a:rPr lang="en-US" sz="4600" dirty="0"/>
              <a:t> </a:t>
            </a:r>
            <a:r>
              <a:rPr lang="en-US" sz="4600" b="1" dirty="0"/>
              <a:t>enhancing</a:t>
            </a:r>
            <a:r>
              <a:rPr lang="en-US" sz="4600" dirty="0"/>
              <a:t> </a:t>
            </a:r>
            <a:r>
              <a:rPr lang="en-US" sz="7700" dirty="0"/>
              <a:t>the</a:t>
            </a:r>
            <a:r>
              <a:rPr lang="en-US" sz="4600" dirty="0"/>
              <a:t> </a:t>
            </a:r>
            <a:r>
              <a:rPr lang="en-US" sz="4600" u="sng" dirty="0"/>
              <a:t>input</a:t>
            </a:r>
            <a:r>
              <a:rPr lang="en-US" sz="4600" dirty="0"/>
              <a:t>:</a:t>
            </a:r>
            <a:endParaRPr lang="en-US" sz="4600" u="sng" dirty="0"/>
          </a:p>
          <a:p>
            <a:pPr marL="0" indent="0">
              <a:buNone/>
            </a:pPr>
            <a:r>
              <a:rPr lang="en-US" dirty="0"/>
              <a:t> </a:t>
            </a:r>
          </a:p>
          <a:p>
            <a:pPr marL="0" indent="0">
              <a:buNone/>
            </a:pPr>
            <a:r>
              <a:rPr lang="en-GB" sz="3500" dirty="0"/>
              <a:t>There is LOTS of research providing …</a:t>
            </a:r>
          </a:p>
          <a:p>
            <a:pPr marL="0" indent="0">
              <a:buNone/>
            </a:pPr>
            <a:endParaRPr lang="en-GB" sz="3500" dirty="0"/>
          </a:p>
          <a:p>
            <a:pPr marL="0" indent="0">
              <a:buNone/>
            </a:pPr>
            <a:r>
              <a:rPr lang="en-GB" sz="3500" dirty="0"/>
              <a:t>very </a:t>
            </a:r>
            <a:r>
              <a:rPr lang="en-GB" sz="3500" i="1" dirty="0"/>
              <a:t>little</a:t>
            </a:r>
            <a:r>
              <a:rPr lang="en-GB" sz="3500" dirty="0"/>
              <a:t> evidence that visual enhancement reliably improves: </a:t>
            </a:r>
          </a:p>
          <a:p>
            <a:pPr marL="0" indent="0">
              <a:buNone/>
            </a:pPr>
            <a:endParaRPr lang="en-GB" sz="3500" dirty="0"/>
          </a:p>
          <a:p>
            <a:pPr marL="0" indent="0">
              <a:buNone/>
            </a:pPr>
            <a:r>
              <a:rPr lang="en-GB" sz="3500" dirty="0"/>
              <a:t>attention on the feature, </a:t>
            </a:r>
          </a:p>
          <a:p>
            <a:pPr marL="0" indent="0">
              <a:buNone/>
            </a:pPr>
            <a:r>
              <a:rPr lang="en-GB" sz="3500" dirty="0"/>
              <a:t>or comprehension, </a:t>
            </a:r>
          </a:p>
          <a:p>
            <a:pPr marL="0" indent="0">
              <a:buNone/>
            </a:pPr>
            <a:r>
              <a:rPr lang="en-GB" sz="3500" dirty="0"/>
              <a:t>or learning over time.</a:t>
            </a:r>
          </a:p>
          <a:p>
            <a:pPr marL="0" indent="0">
              <a:buNone/>
            </a:pPr>
            <a:endParaRPr lang="en-GB" sz="2100" dirty="0"/>
          </a:p>
          <a:p>
            <a:pPr marL="0" indent="0" algn="r">
              <a:lnSpc>
                <a:spcPct val="170000"/>
              </a:lnSpc>
              <a:buNone/>
            </a:pPr>
            <a:r>
              <a:rPr lang="en-GB" sz="1400" dirty="0"/>
              <a:t>(</a:t>
            </a:r>
            <a:r>
              <a:rPr lang="en-GB" sz="1400" dirty="0" err="1"/>
              <a:t>Alanen</a:t>
            </a:r>
            <a:r>
              <a:rPr lang="en-GB" sz="1400" dirty="0"/>
              <a:t>, 1995; Izumi, 2002;  Issa &amp; Morgan-Short, 2018; </a:t>
            </a:r>
            <a:r>
              <a:rPr lang="en-GB" sz="1400" dirty="0" err="1"/>
              <a:t>Jourdenais</a:t>
            </a:r>
            <a:r>
              <a:rPr lang="en-GB" sz="1400" dirty="0"/>
              <a:t>, 1998; Kubota, 2000; </a:t>
            </a:r>
            <a:r>
              <a:rPr lang="en-GB" sz="1400" dirty="0" err="1"/>
              <a:t>Leow</a:t>
            </a:r>
            <a:r>
              <a:rPr lang="en-GB" sz="1400" dirty="0"/>
              <a:t>, 2001; </a:t>
            </a:r>
            <a:r>
              <a:rPr lang="en-GB" sz="1400" dirty="0" err="1"/>
              <a:t>Leow</a:t>
            </a:r>
            <a:r>
              <a:rPr lang="en-GB" sz="1400" dirty="0"/>
              <a:t>, </a:t>
            </a:r>
            <a:r>
              <a:rPr lang="en-GB" sz="1400" dirty="0" err="1"/>
              <a:t>Egi</a:t>
            </a:r>
            <a:r>
              <a:rPr lang="en-GB" sz="1400" dirty="0"/>
              <a:t>, Nuevo, &amp; Tsai, 2003; Loewen &amp; </a:t>
            </a:r>
            <a:r>
              <a:rPr lang="en-GB" sz="1400" dirty="0" err="1"/>
              <a:t>Inceoglu</a:t>
            </a:r>
            <a:r>
              <a:rPr lang="en-GB" sz="1400" dirty="0"/>
              <a:t>, 2016; </a:t>
            </a:r>
            <a:r>
              <a:rPr lang="en-GB" sz="1400" dirty="0" err="1"/>
              <a:t>Lyddon</a:t>
            </a:r>
            <a:r>
              <a:rPr lang="en-GB" sz="1400" dirty="0"/>
              <a:t>, 2011; Park, Choi, &amp; Lee, 2012; Park &amp; Nassif, 2014; </a:t>
            </a:r>
            <a:r>
              <a:rPr lang="en-GB" sz="1400" dirty="0" err="1"/>
              <a:t>Winke</a:t>
            </a:r>
            <a:r>
              <a:rPr lang="en-GB" sz="1400" dirty="0"/>
              <a:t>, 2013; Wong, 2003)</a:t>
            </a:r>
          </a:p>
          <a:p>
            <a:pPr marL="0" indent="0">
              <a:lnSpc>
                <a:spcPct val="170000"/>
              </a:lnSpc>
              <a:buNone/>
            </a:pPr>
            <a:endParaRPr lang="en-GB" sz="2100" dirty="0"/>
          </a:p>
          <a:p>
            <a:endParaRPr lang="en-GB" sz="2100" dirty="0"/>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315829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674"/>
            <a:ext cx="12192000" cy="793061"/>
          </a:xfrm>
        </p:spPr>
        <p:txBody>
          <a:bodyPr>
            <a:normAutofit/>
          </a:bodyPr>
          <a:lstStyle/>
          <a:p>
            <a:pPr algn="ctr"/>
            <a:r>
              <a:rPr lang="en-GB" sz="4000" b="1" dirty="0"/>
              <a:t>Key points from Part 2: Meaningful Practice</a:t>
            </a:r>
          </a:p>
        </p:txBody>
      </p:sp>
      <p:sp>
        <p:nvSpPr>
          <p:cNvPr id="3" name="Content Placeholder 2"/>
          <p:cNvSpPr>
            <a:spLocks noGrp="1"/>
          </p:cNvSpPr>
          <p:nvPr>
            <p:ph idx="1"/>
          </p:nvPr>
        </p:nvSpPr>
        <p:spPr>
          <a:xfrm>
            <a:off x="735496" y="1416245"/>
            <a:ext cx="11193268" cy="5098404"/>
          </a:xfrm>
        </p:spPr>
        <p:txBody>
          <a:bodyPr>
            <a:normAutofit fontScale="92500" lnSpcReduction="10000"/>
          </a:bodyPr>
          <a:lstStyle/>
          <a:p>
            <a:pPr marL="514350" indent="-514350">
              <a:buFont typeface="+mj-lt"/>
              <a:buAutoNum type="arabicPeriod"/>
            </a:pPr>
            <a:r>
              <a:rPr lang="en-US" sz="3200" b="1" dirty="0">
                <a:solidFill>
                  <a:srgbClr val="104F75"/>
                </a:solidFill>
              </a:rPr>
              <a:t>Declarative knowledge</a:t>
            </a:r>
          </a:p>
          <a:p>
            <a:pPr lvl="1"/>
            <a:r>
              <a:rPr lang="en-US" sz="2400" dirty="0">
                <a:solidFill>
                  <a:srgbClr val="104F75"/>
                </a:solidFill>
              </a:rPr>
              <a:t>SEAR: </a:t>
            </a:r>
            <a:r>
              <a:rPr lang="en-US" sz="2400" b="1" dirty="0">
                <a:solidFill>
                  <a:srgbClr val="104F75"/>
                </a:solidFill>
              </a:rPr>
              <a:t>S</a:t>
            </a:r>
            <a:r>
              <a:rPr lang="en-US" sz="2400" dirty="0">
                <a:solidFill>
                  <a:srgbClr val="104F75"/>
                </a:solidFill>
              </a:rPr>
              <a:t>hort, </a:t>
            </a:r>
            <a:r>
              <a:rPr lang="en-US" sz="2400" b="1" dirty="0">
                <a:solidFill>
                  <a:srgbClr val="104F75"/>
                </a:solidFill>
              </a:rPr>
              <a:t>E</a:t>
            </a:r>
            <a:r>
              <a:rPr lang="en-US" sz="2400" dirty="0">
                <a:solidFill>
                  <a:srgbClr val="104F75"/>
                </a:solidFill>
              </a:rPr>
              <a:t>xplicit, As </a:t>
            </a:r>
            <a:r>
              <a:rPr lang="en-US" sz="2400" b="1" dirty="0">
                <a:solidFill>
                  <a:srgbClr val="104F75"/>
                </a:solidFill>
              </a:rPr>
              <a:t>A</a:t>
            </a:r>
            <a:r>
              <a:rPr lang="en-US" sz="2400" dirty="0">
                <a:solidFill>
                  <a:srgbClr val="104F75"/>
                </a:solidFill>
              </a:rPr>
              <a:t>ccurate-As-Possible-At-Present, </a:t>
            </a:r>
            <a:r>
              <a:rPr lang="en-US" sz="2400" b="1" dirty="0">
                <a:solidFill>
                  <a:srgbClr val="104F75"/>
                </a:solidFill>
              </a:rPr>
              <a:t>R</a:t>
            </a:r>
            <a:r>
              <a:rPr lang="en-US" sz="2400" dirty="0">
                <a:solidFill>
                  <a:srgbClr val="104F75"/>
                </a:solidFill>
              </a:rPr>
              <a:t>evisited</a:t>
            </a:r>
          </a:p>
          <a:p>
            <a:pPr lvl="1"/>
            <a:r>
              <a:rPr lang="en-US" sz="2400" dirty="0">
                <a:solidFill>
                  <a:srgbClr val="104F75"/>
                </a:solidFill>
              </a:rPr>
              <a:t>Prone to decay</a:t>
            </a:r>
          </a:p>
          <a:p>
            <a:pPr lvl="1"/>
            <a:r>
              <a:rPr lang="en-US" sz="2400" dirty="0">
                <a:solidFill>
                  <a:srgbClr val="104F75"/>
                </a:solidFill>
              </a:rPr>
              <a:t>Usefulness is very variable across different learners</a:t>
            </a:r>
          </a:p>
          <a:p>
            <a:pPr marL="457200" lvl="1" indent="0">
              <a:buNone/>
            </a:pPr>
            <a:endParaRPr lang="en-US" sz="2400" dirty="0">
              <a:solidFill>
                <a:srgbClr val="104F75"/>
              </a:solidFill>
            </a:endParaRPr>
          </a:p>
          <a:p>
            <a:pPr marL="514350" indent="-514350">
              <a:buFont typeface="+mj-lt"/>
              <a:buAutoNum type="arabicPeriod"/>
            </a:pPr>
            <a:r>
              <a:rPr lang="en-US" sz="3200" b="1" dirty="0">
                <a:solidFill>
                  <a:srgbClr val="104F75"/>
                </a:solidFill>
              </a:rPr>
              <a:t>Practice needed to establish useful types of knowledge: “procedural” and “</a:t>
            </a:r>
            <a:r>
              <a:rPr lang="en-US" sz="3200" b="1" dirty="0" err="1">
                <a:solidFill>
                  <a:srgbClr val="104F75"/>
                </a:solidFill>
              </a:rPr>
              <a:t>automatised</a:t>
            </a:r>
            <a:r>
              <a:rPr lang="en-US" sz="3200" b="1" dirty="0">
                <a:solidFill>
                  <a:srgbClr val="104F75"/>
                </a:solidFill>
              </a:rPr>
              <a:t>”</a:t>
            </a:r>
          </a:p>
          <a:p>
            <a:pPr lvl="1"/>
            <a:r>
              <a:rPr lang="en-US" sz="2400" dirty="0">
                <a:solidFill>
                  <a:srgbClr val="104F75"/>
                </a:solidFill>
              </a:rPr>
              <a:t>Reduce cognitive load in early stages of practice</a:t>
            </a:r>
          </a:p>
          <a:p>
            <a:pPr lvl="1"/>
            <a:r>
              <a:rPr lang="en-US" sz="2400" dirty="0">
                <a:solidFill>
                  <a:srgbClr val="104F75"/>
                </a:solidFill>
              </a:rPr>
              <a:t>Spacing in planned ways to ensure re-visiting happens</a:t>
            </a:r>
          </a:p>
          <a:p>
            <a:pPr lvl="2"/>
            <a:r>
              <a:rPr lang="en-US" sz="2000" dirty="0">
                <a:solidFill>
                  <a:srgbClr val="104F75"/>
                </a:solidFill>
              </a:rPr>
              <a:t>Frequent enough to prevent forgetting</a:t>
            </a:r>
          </a:p>
          <a:p>
            <a:pPr lvl="2"/>
            <a:r>
              <a:rPr lang="en-US" sz="2000" dirty="0">
                <a:solidFill>
                  <a:srgbClr val="104F75"/>
                </a:solidFill>
              </a:rPr>
              <a:t>Spaced enough so recall is challenging for </a:t>
            </a:r>
            <a:r>
              <a:rPr lang="en-US" sz="2000" i="1" dirty="0">
                <a:solidFill>
                  <a:srgbClr val="104F75"/>
                </a:solidFill>
              </a:rPr>
              <a:t>your </a:t>
            </a:r>
            <a:r>
              <a:rPr lang="en-US" sz="2000" dirty="0">
                <a:solidFill>
                  <a:srgbClr val="104F75"/>
                </a:solidFill>
              </a:rPr>
              <a:t>learners, for </a:t>
            </a:r>
            <a:r>
              <a:rPr lang="en-US" sz="2000" i="1" dirty="0">
                <a:solidFill>
                  <a:srgbClr val="104F75"/>
                </a:solidFill>
              </a:rPr>
              <a:t>that language feature</a:t>
            </a:r>
          </a:p>
          <a:p>
            <a:pPr lvl="1"/>
            <a:r>
              <a:rPr lang="en-US" sz="2400" dirty="0">
                <a:solidFill>
                  <a:srgbClr val="104F75"/>
                </a:solidFill>
              </a:rPr>
              <a:t>In different modes &amp; modalities</a:t>
            </a:r>
          </a:p>
          <a:p>
            <a:pPr lvl="1"/>
            <a:r>
              <a:rPr lang="en-US" sz="2400" dirty="0">
                <a:solidFill>
                  <a:srgbClr val="104F75"/>
                </a:solidFill>
              </a:rPr>
              <a:t>Integrating modes &amp; modalities</a:t>
            </a:r>
          </a:p>
          <a:p>
            <a:pPr lvl="1"/>
            <a:r>
              <a:rPr lang="en-US" sz="2400" dirty="0">
                <a:solidFill>
                  <a:srgbClr val="104F75"/>
                </a:solidFill>
              </a:rPr>
              <a:t>Same language needed in different contexts</a:t>
            </a:r>
          </a:p>
          <a:p>
            <a:endParaRPr lang="en-US" dirty="0">
              <a:solidFill>
                <a:srgbClr val="104F75"/>
              </a:solidFill>
            </a:endParaRP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149412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7275" y="1766455"/>
            <a:ext cx="10287000" cy="4276536"/>
          </a:xfrm>
        </p:spPr>
        <p:txBody>
          <a:bodyPr>
            <a:normAutofit/>
          </a:bodyPr>
          <a:lstStyle/>
          <a:p>
            <a:pPr marL="514350" indent="-514350">
              <a:buFont typeface="+mj-lt"/>
              <a:buAutoNum type="arabicPeriod" startAt="3"/>
            </a:pPr>
            <a:r>
              <a:rPr lang="en-US" sz="3200" b="1" dirty="0">
                <a:solidFill>
                  <a:srgbClr val="104F75"/>
                </a:solidFill>
              </a:rPr>
              <a:t>Genuine information gaps to force recall</a:t>
            </a:r>
          </a:p>
          <a:p>
            <a:pPr lvl="1"/>
            <a:r>
              <a:rPr lang="en-US" sz="2800" dirty="0">
                <a:solidFill>
                  <a:srgbClr val="104F75"/>
                </a:solidFill>
              </a:rPr>
              <a:t>Meaningful interaction</a:t>
            </a:r>
          </a:p>
          <a:p>
            <a:pPr lvl="1"/>
            <a:r>
              <a:rPr lang="en-US" sz="2800" dirty="0">
                <a:solidFill>
                  <a:srgbClr val="104F75"/>
                </a:solidFill>
              </a:rPr>
              <a:t>Make the feature essential to get or give meaning</a:t>
            </a:r>
          </a:p>
          <a:p>
            <a:pPr marL="457200" lvl="1" indent="0">
              <a:buNone/>
            </a:pPr>
            <a:endParaRPr lang="en-US" sz="2800" dirty="0">
              <a:solidFill>
                <a:srgbClr val="104F75"/>
              </a:solidFill>
            </a:endParaRPr>
          </a:p>
          <a:p>
            <a:pPr marL="457200" indent="-457200">
              <a:buFont typeface="+mj-lt"/>
              <a:buAutoNum type="arabicPeriod" startAt="3"/>
            </a:pPr>
            <a:r>
              <a:rPr lang="en-US" sz="3200" b="1" dirty="0">
                <a:solidFill>
                  <a:srgbClr val="104F75"/>
                </a:solidFill>
              </a:rPr>
              <a:t>Manage expectations</a:t>
            </a:r>
          </a:p>
          <a:p>
            <a:pPr lvl="1"/>
            <a:r>
              <a:rPr lang="en-US" sz="2800" dirty="0">
                <a:solidFill>
                  <a:srgbClr val="104F75"/>
                </a:solidFill>
              </a:rPr>
              <a:t>a LOT of practice is needed</a:t>
            </a:r>
          </a:p>
          <a:p>
            <a:pPr lvl="1"/>
            <a:r>
              <a:rPr lang="en-US" sz="2800" dirty="0">
                <a:solidFill>
                  <a:srgbClr val="104F75"/>
                </a:solidFill>
              </a:rPr>
              <a:t>oral production is usually ‘behind’ written production</a:t>
            </a:r>
          </a:p>
          <a:p>
            <a:pPr lvl="1"/>
            <a:r>
              <a:rPr lang="en-US" sz="2800" dirty="0">
                <a:solidFill>
                  <a:srgbClr val="104F75"/>
                </a:solidFill>
              </a:rPr>
              <a:t>errors happen as part of proceduralisation</a:t>
            </a:r>
          </a:p>
          <a:p>
            <a:endParaRPr lang="en-GB" dirty="0">
              <a:solidFill>
                <a:srgbClr val="104F75"/>
              </a:solidFill>
            </a:endParaRPr>
          </a:p>
        </p:txBody>
      </p:sp>
      <p:sp>
        <p:nvSpPr>
          <p:cNvPr id="5" name="Title 1"/>
          <p:cNvSpPr>
            <a:spLocks noGrp="1"/>
          </p:cNvSpPr>
          <p:nvPr>
            <p:ph type="title"/>
          </p:nvPr>
        </p:nvSpPr>
        <p:spPr>
          <a:xfrm>
            <a:off x="0" y="346094"/>
            <a:ext cx="12192000" cy="793061"/>
          </a:xfrm>
        </p:spPr>
        <p:txBody>
          <a:bodyPr>
            <a:normAutofit/>
          </a:bodyPr>
          <a:lstStyle/>
          <a:p>
            <a:pPr algn="ctr"/>
            <a:r>
              <a:rPr lang="en-GB" sz="4000" b="1" dirty="0"/>
              <a:t>Key points from Part 2: Meaningful Practice</a:t>
            </a: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413110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663543" cy="867128"/>
          </a:xfrm>
          <a:prstGeom prst="rect">
            <a:avLst/>
          </a:prstGeom>
        </p:spPr>
      </p:pic>
      <p:sp>
        <p:nvSpPr>
          <p:cNvPr id="2" name="Title 1"/>
          <p:cNvSpPr>
            <a:spLocks noGrp="1"/>
          </p:cNvSpPr>
          <p:nvPr>
            <p:ph type="title"/>
          </p:nvPr>
        </p:nvSpPr>
        <p:spPr>
          <a:xfrm>
            <a:off x="145824" y="-310004"/>
            <a:ext cx="5588000" cy="1325563"/>
          </a:xfrm>
        </p:spPr>
        <p:txBody>
          <a:bodyPr>
            <a:normAutofit/>
          </a:bodyPr>
          <a:lstStyle/>
          <a:p>
            <a:r>
              <a:rPr lang="en-GB" sz="3600" b="1" dirty="0">
                <a:solidFill>
                  <a:schemeClr val="bg1"/>
                </a:solidFill>
              </a:rPr>
              <a:t>Structure of the session</a:t>
            </a:r>
          </a:p>
        </p:txBody>
      </p:sp>
      <p:sp>
        <p:nvSpPr>
          <p:cNvPr id="3" name="Content Placeholder 2">
            <a:extLst>
              <a:ext uri="{FF2B5EF4-FFF2-40B4-BE49-F238E27FC236}">
                <a16:creationId xmlns:a16="http://schemas.microsoft.com/office/drawing/2014/main" id="{2AB4A3FD-BD82-EA4A-9FF3-644419E8BD81}"/>
              </a:ext>
            </a:extLst>
          </p:cNvPr>
          <p:cNvSpPr>
            <a:spLocks noGrp="1"/>
          </p:cNvSpPr>
          <p:nvPr>
            <p:ph idx="1"/>
          </p:nvPr>
        </p:nvSpPr>
        <p:spPr>
          <a:xfrm>
            <a:off x="838200" y="1163991"/>
            <a:ext cx="11176000" cy="5012972"/>
          </a:xfrm>
        </p:spPr>
        <p:txBody>
          <a:bodyPr>
            <a:normAutofit lnSpcReduction="10000"/>
          </a:bodyPr>
          <a:lstStyle/>
          <a:p>
            <a:pPr marL="514350" indent="-514350">
              <a:buFont typeface="+mj-lt"/>
              <a:buAutoNum type="arabicPeriod"/>
            </a:pPr>
            <a:r>
              <a:rPr lang="en-US" dirty="0"/>
              <a:t>The role of practice in learning </a:t>
            </a:r>
            <a:r>
              <a:rPr lang="en-US" sz="2000" dirty="0"/>
              <a:t>(Skill Acquisition)</a:t>
            </a:r>
            <a:endParaRPr lang="en-US" dirty="0"/>
          </a:p>
          <a:p>
            <a:pPr marL="514350" indent="-514350">
              <a:buFont typeface="+mj-lt"/>
              <a:buAutoNum type="arabicPeriod"/>
            </a:pPr>
            <a:r>
              <a:rPr lang="en-US" dirty="0"/>
              <a:t>Meaningful practice: Definitions, Rationales and Principles</a:t>
            </a:r>
          </a:p>
          <a:p>
            <a:pPr marL="514350" indent="-514350">
              <a:buFont typeface="+mj-lt"/>
              <a:buAutoNum type="arabicPeriod"/>
            </a:pPr>
            <a:r>
              <a:rPr lang="en-US" dirty="0"/>
              <a:t>Examples of research about practice</a:t>
            </a:r>
          </a:p>
          <a:p>
            <a:pPr marL="514350" indent="-514350">
              <a:buFont typeface="+mj-lt"/>
              <a:buAutoNum type="arabicPeriod"/>
            </a:pPr>
            <a:r>
              <a:rPr lang="en-US" dirty="0"/>
              <a:t>NCELP resources</a:t>
            </a:r>
          </a:p>
          <a:p>
            <a:pPr lvl="1"/>
            <a:r>
              <a:rPr lang="en-US" dirty="0"/>
              <a:t>Inflectional morphology</a:t>
            </a:r>
          </a:p>
          <a:p>
            <a:pPr lvl="2"/>
            <a:r>
              <a:rPr lang="en-US" dirty="0"/>
              <a:t>French regular ‘-ER’</a:t>
            </a:r>
          </a:p>
          <a:p>
            <a:pPr lvl="2"/>
            <a:r>
              <a:rPr lang="en-US" dirty="0"/>
              <a:t>French </a:t>
            </a:r>
            <a:r>
              <a:rPr lang="en-US" dirty="0" err="1"/>
              <a:t>imparfait</a:t>
            </a:r>
            <a:r>
              <a:rPr lang="en-US" dirty="0"/>
              <a:t> (habitual)</a:t>
            </a:r>
          </a:p>
          <a:p>
            <a:pPr lvl="1"/>
            <a:r>
              <a:rPr lang="en-US" dirty="0"/>
              <a:t>Syntax</a:t>
            </a:r>
          </a:p>
          <a:p>
            <a:pPr lvl="2"/>
            <a:r>
              <a:rPr lang="en-US" dirty="0"/>
              <a:t>French </a:t>
            </a:r>
            <a:r>
              <a:rPr lang="en-US" dirty="0" err="1"/>
              <a:t>wh</a:t>
            </a:r>
            <a:r>
              <a:rPr lang="en-US" dirty="0"/>
              <a:t>-questions</a:t>
            </a:r>
          </a:p>
          <a:p>
            <a:pPr lvl="2"/>
            <a:r>
              <a:rPr lang="en-US" dirty="0"/>
              <a:t>German verb 2</a:t>
            </a:r>
            <a:r>
              <a:rPr lang="en-US" baseline="30000" dirty="0"/>
              <a:t>nd</a:t>
            </a:r>
          </a:p>
          <a:p>
            <a:pPr lvl="2"/>
            <a:r>
              <a:rPr lang="en-US" dirty="0"/>
              <a:t>Spanish object pronouns</a:t>
            </a:r>
          </a:p>
          <a:p>
            <a:pPr marL="514350" indent="-514350">
              <a:buFont typeface="+mj-lt"/>
              <a:buAutoNum type="arabicPeriod"/>
            </a:pPr>
            <a:r>
              <a:rPr lang="en-US" dirty="0"/>
              <a:t>Creating materials and ideas for MP </a:t>
            </a:r>
          </a:p>
          <a:p>
            <a:pPr marL="514350" indent="-514350">
              <a:buFont typeface="+mj-lt"/>
              <a:buAutoNum type="arabicPeriod"/>
            </a:pPr>
            <a:r>
              <a:rPr lang="en-US" dirty="0"/>
              <a:t>Reflecting on TRGs to date and planning for MP TRG</a:t>
            </a: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3024088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86DA4-3785-124D-A5B9-B14A63DBAD8D}"/>
              </a:ext>
            </a:extLst>
          </p:cNvPr>
          <p:cNvSpPr>
            <a:spLocks noGrp="1"/>
          </p:cNvSpPr>
          <p:nvPr>
            <p:ph type="title"/>
          </p:nvPr>
        </p:nvSpPr>
        <p:spPr>
          <a:xfrm>
            <a:off x="0" y="312444"/>
            <a:ext cx="12192000" cy="935785"/>
          </a:xfrm>
        </p:spPr>
        <p:txBody>
          <a:bodyPr/>
          <a:lstStyle/>
          <a:p>
            <a:pPr algn="ctr"/>
            <a:r>
              <a:rPr lang="en-US" b="1" dirty="0"/>
              <a:t>Discussion</a:t>
            </a:r>
          </a:p>
        </p:txBody>
      </p:sp>
      <p:sp>
        <p:nvSpPr>
          <p:cNvPr id="3" name="Content Placeholder 2">
            <a:extLst>
              <a:ext uri="{FF2B5EF4-FFF2-40B4-BE49-F238E27FC236}">
                <a16:creationId xmlns:a16="http://schemas.microsoft.com/office/drawing/2014/main" id="{98567715-6B38-3C4B-857F-691220E9B0E0}"/>
              </a:ext>
            </a:extLst>
          </p:cNvPr>
          <p:cNvSpPr>
            <a:spLocks noGrp="1"/>
          </p:cNvSpPr>
          <p:nvPr>
            <p:ph idx="1"/>
          </p:nvPr>
        </p:nvSpPr>
        <p:spPr>
          <a:xfrm>
            <a:off x="422563" y="1248229"/>
            <a:ext cx="11478492" cy="4928734"/>
          </a:xfrm>
        </p:spPr>
        <p:txBody>
          <a:bodyPr>
            <a:normAutofit/>
          </a:bodyPr>
          <a:lstStyle/>
          <a:p>
            <a:pPr marL="0" indent="0">
              <a:buNone/>
            </a:pPr>
            <a:r>
              <a:rPr lang="en-US" sz="2400" b="1" dirty="0"/>
              <a:t>To prepare: </a:t>
            </a:r>
          </a:p>
          <a:p>
            <a:pPr marL="514350" indent="-514350">
              <a:buFont typeface="+mj-lt"/>
              <a:buAutoNum type="arabicPeriod"/>
            </a:pPr>
            <a:r>
              <a:rPr lang="en-US" sz="2400" dirty="0"/>
              <a:t>Think back to the document “Meaningful Practice: Definitions, Rationales and Principles”</a:t>
            </a:r>
          </a:p>
          <a:p>
            <a:pPr marL="514350" indent="-514350">
              <a:buFont typeface="+mj-lt"/>
              <a:buAutoNum type="arabicPeriod"/>
            </a:pPr>
            <a:r>
              <a:rPr lang="en-US" sz="2400" dirty="0"/>
              <a:t>Read the short document ‘No-Go Pedagogy’</a:t>
            </a:r>
          </a:p>
          <a:p>
            <a:pPr marL="514350" indent="-514350">
              <a:buFont typeface="+mj-lt"/>
              <a:buAutoNum type="arabicPeriod"/>
            </a:pPr>
            <a:r>
              <a:rPr lang="en-US" sz="2400" dirty="0"/>
              <a:t>Think about the ideas we have covered so far. </a:t>
            </a:r>
          </a:p>
          <a:p>
            <a:pPr marL="0" indent="0">
              <a:buNone/>
            </a:pPr>
            <a:endParaRPr lang="en-US" sz="2400" dirty="0"/>
          </a:p>
          <a:p>
            <a:pPr marL="0" indent="0">
              <a:buNone/>
            </a:pPr>
            <a:r>
              <a:rPr lang="en-US" sz="2400" b="1" dirty="0"/>
              <a:t>Question 1</a:t>
            </a:r>
            <a:r>
              <a:rPr lang="en-US" sz="2400" dirty="0"/>
              <a:t>: Are there any aspects of these ideas that teachers in your Hub Schools might find difficult to understand or relate to their classrooms? </a:t>
            </a:r>
          </a:p>
          <a:p>
            <a:endParaRPr lang="en-US" sz="2400" dirty="0"/>
          </a:p>
          <a:p>
            <a:pPr marL="0" indent="0">
              <a:buNone/>
            </a:pPr>
            <a:r>
              <a:rPr lang="en-US" sz="2400" b="1" dirty="0"/>
              <a:t>Question 2: </a:t>
            </a:r>
            <a:r>
              <a:rPr lang="en-US" sz="2400" dirty="0"/>
              <a:t>How might we address these kinds of challenges?</a:t>
            </a: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1663611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232390" y="2214951"/>
            <a:ext cx="8806039" cy="707886"/>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Part 3) Examples from research</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3632980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B9C24A-2254-A44A-9A09-0FDE83E77796}"/>
              </a:ext>
            </a:extLst>
          </p:cNvPr>
          <p:cNvSpPr>
            <a:spLocks noGrp="1"/>
          </p:cNvSpPr>
          <p:nvPr>
            <p:ph idx="1"/>
          </p:nvPr>
        </p:nvSpPr>
        <p:spPr>
          <a:xfrm>
            <a:off x="360219" y="1385455"/>
            <a:ext cx="11693236" cy="5638800"/>
          </a:xfrm>
        </p:spPr>
        <p:txBody>
          <a:bodyPr>
            <a:normAutofit fontScale="25000" lnSpcReduction="20000"/>
          </a:bodyPr>
          <a:lstStyle/>
          <a:p>
            <a:pPr marL="0" indent="0">
              <a:buNone/>
            </a:pPr>
            <a:r>
              <a:rPr lang="en-GB" sz="6000" dirty="0" err="1"/>
              <a:t>Erlam</a:t>
            </a:r>
            <a:r>
              <a:rPr lang="en-GB" sz="6000" dirty="0"/>
              <a:t>, R. &amp; Pimentel-Hellier, M. (2017). Opportunities to attend to language form in the adolescent near-beginner classroom.  </a:t>
            </a:r>
            <a:br>
              <a:rPr lang="en-GB" sz="5600" dirty="0"/>
            </a:br>
            <a:r>
              <a:rPr lang="en-GB" sz="5600" dirty="0">
                <a:hlinkClick r:id="rId3" tooltip="Original URL: https://oasis-database.org/concern/summaries/2r36tx526?locale=en. Click or tap if you trust this link."/>
              </a:rPr>
              <a:t>https://oasis-database.org/concern/summaries/2r36tx526?locale=en</a:t>
            </a:r>
            <a:br>
              <a:rPr lang="en-GB" sz="4900" dirty="0"/>
            </a:br>
            <a:br>
              <a:rPr lang="en-GB" dirty="0"/>
            </a:br>
            <a:endParaRPr lang="en-GB" dirty="0"/>
          </a:p>
          <a:p>
            <a:pPr marL="0" indent="0">
              <a:spcBef>
                <a:spcPts val="0"/>
              </a:spcBef>
              <a:buNone/>
            </a:pPr>
            <a:r>
              <a:rPr lang="en-GB" sz="8400" dirty="0"/>
              <a:t>Relevance to context is high: Beginner learners of French and Spanish </a:t>
            </a:r>
          </a:p>
          <a:p>
            <a:pPr marL="0" indent="0">
              <a:spcBef>
                <a:spcPts val="0"/>
              </a:spcBef>
              <a:buNone/>
            </a:pPr>
            <a:r>
              <a:rPr lang="en-GB" sz="8400" dirty="0"/>
              <a:t>Preparing conversations and role plays on topics </a:t>
            </a:r>
            <a:r>
              <a:rPr lang="en-GB" sz="7200" dirty="0"/>
              <a:t>(food, hobbies, personal information!)</a:t>
            </a:r>
          </a:p>
          <a:p>
            <a:pPr marL="0" indent="0">
              <a:spcBef>
                <a:spcPts val="0"/>
              </a:spcBef>
              <a:buNone/>
            </a:pPr>
            <a:endParaRPr lang="en-GB" sz="8400" dirty="0"/>
          </a:p>
          <a:p>
            <a:pPr marL="0" indent="0">
              <a:lnSpc>
                <a:spcPct val="170000"/>
              </a:lnSpc>
              <a:spcBef>
                <a:spcPts val="0"/>
              </a:spcBef>
              <a:buNone/>
            </a:pPr>
            <a:r>
              <a:rPr lang="en-GB" sz="8400" b="1" dirty="0"/>
              <a:t>Thoughts for our classrooms? </a:t>
            </a:r>
          </a:p>
          <a:p>
            <a:pPr marL="0" indent="0">
              <a:lnSpc>
                <a:spcPct val="170000"/>
              </a:lnSpc>
              <a:spcBef>
                <a:spcPts val="0"/>
              </a:spcBef>
              <a:buNone/>
            </a:pPr>
            <a:r>
              <a:rPr lang="en-GB" sz="8400" i="1" dirty="0"/>
              <a:t>The positives of this kind of activity? </a:t>
            </a:r>
            <a:br>
              <a:rPr lang="en-GB" sz="8400" i="1" dirty="0"/>
            </a:br>
            <a:r>
              <a:rPr lang="en-GB" sz="8400" dirty="0"/>
              <a:t>These interaction tasks steered a little focus on </a:t>
            </a:r>
            <a:r>
              <a:rPr lang="en-GB" sz="8400" i="1" dirty="0"/>
              <a:t>some language </a:t>
            </a:r>
            <a:r>
              <a:rPr lang="en-GB" sz="8400" dirty="0"/>
              <a:t>form; pupils learnt some things from these paired interactions even when not always corrected by teacher.</a:t>
            </a:r>
            <a:r>
              <a:rPr lang="en-GB" sz="8400" b="1" dirty="0"/>
              <a:t> </a:t>
            </a:r>
          </a:p>
          <a:p>
            <a:pPr marL="0" indent="0">
              <a:spcBef>
                <a:spcPts val="0"/>
              </a:spcBef>
              <a:buNone/>
            </a:pPr>
            <a:endParaRPr lang="en-GB" sz="8400" b="1" dirty="0"/>
          </a:p>
          <a:p>
            <a:pPr marL="0" indent="0">
              <a:spcBef>
                <a:spcPts val="0"/>
              </a:spcBef>
              <a:buNone/>
            </a:pPr>
            <a:r>
              <a:rPr lang="en-GB" sz="8400" dirty="0"/>
              <a:t>BUT.. </a:t>
            </a:r>
          </a:p>
          <a:p>
            <a:pPr marL="0" indent="0">
              <a:spcBef>
                <a:spcPts val="0"/>
              </a:spcBef>
              <a:buNone/>
            </a:pPr>
            <a:r>
              <a:rPr lang="en-GB" sz="8400" dirty="0"/>
              <a:t>Learners focussed on </a:t>
            </a:r>
            <a:r>
              <a:rPr lang="en-GB" sz="8400" i="1" dirty="0"/>
              <a:t>vocabulary</a:t>
            </a:r>
            <a:r>
              <a:rPr lang="en-GB" sz="8400" dirty="0"/>
              <a:t>, most of the time.</a:t>
            </a:r>
          </a:p>
          <a:p>
            <a:pPr marL="0" indent="0">
              <a:spcBef>
                <a:spcPts val="0"/>
              </a:spcBef>
              <a:buNone/>
            </a:pPr>
            <a:endParaRPr lang="en-GB" sz="8400" dirty="0"/>
          </a:p>
          <a:p>
            <a:pPr marL="0" indent="0">
              <a:spcBef>
                <a:spcPts val="0"/>
              </a:spcBef>
              <a:buNone/>
            </a:pPr>
            <a:r>
              <a:rPr lang="en-GB" sz="8400" dirty="0"/>
              <a:t>Learners could complete the tasks without actually having to get grammar right.</a:t>
            </a:r>
          </a:p>
          <a:p>
            <a:pPr marL="0" indent="0">
              <a:spcBef>
                <a:spcPts val="0"/>
              </a:spcBef>
              <a:buNone/>
            </a:pPr>
            <a:r>
              <a:rPr lang="en-GB" sz="8400" dirty="0"/>
              <a:t> </a:t>
            </a:r>
          </a:p>
          <a:p>
            <a:pPr marL="0" indent="0">
              <a:spcBef>
                <a:spcPts val="0"/>
              </a:spcBef>
              <a:buNone/>
            </a:pPr>
            <a:r>
              <a:rPr lang="en-GB" sz="8400" dirty="0"/>
              <a:t>Highlights need for resources that make grammar ‘task-essential’ during interaction.</a:t>
            </a:r>
          </a:p>
        </p:txBody>
      </p:sp>
      <p:sp>
        <p:nvSpPr>
          <p:cNvPr id="2" name="Rectangle 1">
            <a:extLst>
              <a:ext uri="{FF2B5EF4-FFF2-40B4-BE49-F238E27FC236}">
                <a16:creationId xmlns:a16="http://schemas.microsoft.com/office/drawing/2014/main" id="{338789E1-2954-A340-BC74-F144DD926570}"/>
              </a:ext>
            </a:extLst>
          </p:cNvPr>
          <p:cNvSpPr/>
          <p:nvPr/>
        </p:nvSpPr>
        <p:spPr>
          <a:xfrm>
            <a:off x="0" y="374073"/>
            <a:ext cx="12192000" cy="830997"/>
          </a:xfrm>
          <a:prstGeom prst="rect">
            <a:avLst/>
          </a:prstGeom>
        </p:spPr>
        <p:txBody>
          <a:bodyPr wrap="square">
            <a:spAutoFit/>
          </a:bodyPr>
          <a:lstStyle/>
          <a:p>
            <a:pPr algn="ctr"/>
            <a:r>
              <a:rPr lang="en-GB" sz="2400" b="1" dirty="0">
                <a:solidFill>
                  <a:schemeClr val="accent5">
                    <a:lumMod val="50000"/>
                  </a:schemeClr>
                </a:solidFill>
                <a:latin typeface="Century Gothic" panose="020B0502020202020204" pitchFamily="34" charset="0"/>
              </a:rPr>
              <a:t>Summary 1: Asking learners to co-create language doesn’t necessarily focus them on attending to or producing the language we </a:t>
            </a:r>
            <a:r>
              <a:rPr lang="en-GB" sz="2400" b="1" i="1" dirty="0">
                <a:solidFill>
                  <a:schemeClr val="accent5">
                    <a:lumMod val="50000"/>
                  </a:schemeClr>
                </a:solidFill>
                <a:latin typeface="Century Gothic" panose="020B0502020202020204" pitchFamily="34" charset="0"/>
              </a:rPr>
              <a:t>want </a:t>
            </a:r>
            <a:r>
              <a:rPr lang="en-GB" sz="2400" b="1" dirty="0">
                <a:solidFill>
                  <a:schemeClr val="accent5">
                    <a:lumMod val="50000"/>
                  </a:schemeClr>
                </a:solidFill>
                <a:latin typeface="Century Gothic" panose="020B0502020202020204" pitchFamily="34" charset="0"/>
              </a:rPr>
              <a:t>them to</a:t>
            </a: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41264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443" y="291700"/>
            <a:ext cx="10936357" cy="1325563"/>
          </a:xfrm>
        </p:spPr>
        <p:txBody>
          <a:bodyPr>
            <a:noAutofit/>
          </a:bodyPr>
          <a:lstStyle/>
          <a:p>
            <a:r>
              <a:rPr lang="en-GB" sz="2400" dirty="0"/>
              <a:t>(cont’d…) trapping certain language (grammar!) in </a:t>
            </a:r>
            <a:br>
              <a:rPr lang="en-GB" sz="2400" dirty="0"/>
            </a:br>
            <a:r>
              <a:rPr lang="en-GB" sz="2400" dirty="0"/>
              <a:t>paired production-creation tasks is difficult</a:t>
            </a:r>
            <a:endParaRPr lang="en-GB" sz="2800" dirty="0"/>
          </a:p>
        </p:txBody>
      </p:sp>
      <p:sp>
        <p:nvSpPr>
          <p:cNvPr id="3" name="Content Placeholder 2"/>
          <p:cNvSpPr>
            <a:spLocks noGrp="1"/>
          </p:cNvSpPr>
          <p:nvPr>
            <p:ph idx="1"/>
          </p:nvPr>
        </p:nvSpPr>
        <p:spPr>
          <a:xfrm>
            <a:off x="417443" y="1825625"/>
            <a:ext cx="11211339" cy="4351338"/>
          </a:xfrm>
        </p:spPr>
        <p:txBody>
          <a:bodyPr/>
          <a:lstStyle/>
          <a:p>
            <a:pPr>
              <a:buClr>
                <a:srgbClr val="FF9953"/>
              </a:buClr>
              <a:buFont typeface="Wingdings" panose="05000000000000000000" pitchFamily="2" charset="2"/>
              <a:buChar char="§"/>
            </a:pPr>
            <a:r>
              <a:rPr lang="en-GB" altLang="en-US" sz="2400" dirty="0"/>
              <a:t>The hope: learners “reflect upon their own target language use…enabling them to control and internalise linguistic knowledge” </a:t>
            </a:r>
          </a:p>
          <a:p>
            <a:pPr marL="0" indent="0" algn="r">
              <a:buClr>
                <a:srgbClr val="FF9953"/>
              </a:buClr>
              <a:buNone/>
            </a:pPr>
            <a:r>
              <a:rPr lang="en-GB" altLang="en-US" sz="1600" dirty="0"/>
              <a:t>(Swain, 1995, p. 126).</a:t>
            </a:r>
            <a:endParaRPr lang="en-GB" altLang="en-US" sz="2600" dirty="0"/>
          </a:p>
          <a:p>
            <a:pPr>
              <a:buClr>
                <a:srgbClr val="FF9953"/>
              </a:buClr>
              <a:buFont typeface="Wingdings" panose="05000000000000000000" pitchFamily="2" charset="2"/>
              <a:buChar char="§"/>
            </a:pPr>
            <a:endParaRPr lang="en-GB" altLang="en-US" dirty="0"/>
          </a:p>
          <a:p>
            <a:pPr>
              <a:buClr>
                <a:srgbClr val="FF9953"/>
              </a:buClr>
              <a:buFont typeface="Wingdings" panose="05000000000000000000" pitchFamily="2" charset="2"/>
              <a:buChar char="§"/>
            </a:pPr>
            <a:r>
              <a:rPr lang="en-GB" altLang="en-US" sz="2400" dirty="0"/>
              <a:t>But… this learner talk is variable, in amount and quality: </a:t>
            </a:r>
          </a:p>
          <a:p>
            <a:pPr>
              <a:buClr>
                <a:srgbClr val="FF9953"/>
              </a:buClr>
              <a:buFont typeface="Wingdings" panose="05000000000000000000" pitchFamily="2" charset="2"/>
              <a:buChar char="§"/>
            </a:pPr>
            <a:r>
              <a:rPr lang="en-GB" altLang="en-US" sz="2400" dirty="0"/>
              <a:t>Most learner-initiated talk relates to lexical items and spelling</a:t>
            </a:r>
          </a:p>
          <a:p>
            <a:pPr>
              <a:buClr>
                <a:srgbClr val="FF9953"/>
              </a:buClr>
              <a:buFont typeface="Wingdings" panose="05000000000000000000" pitchFamily="2" charset="2"/>
              <a:buChar char="§"/>
            </a:pPr>
            <a:r>
              <a:rPr lang="en-GB" altLang="en-US" sz="2400" dirty="0"/>
              <a:t>Learners don’t focus on grammar much! </a:t>
            </a:r>
          </a:p>
          <a:p>
            <a:pPr lvl="1">
              <a:buClr>
                <a:srgbClr val="FF9953"/>
              </a:buClr>
              <a:buFont typeface="Wingdings" panose="05000000000000000000" pitchFamily="2" charset="2"/>
              <a:buChar char="§"/>
            </a:pPr>
            <a:r>
              <a:rPr lang="en-GB" altLang="en-US" dirty="0"/>
              <a:t>Varies widely depending on proficiency and task type </a:t>
            </a:r>
          </a:p>
          <a:p>
            <a:pPr lvl="1">
              <a:buClr>
                <a:srgbClr val="FF9953"/>
              </a:buClr>
              <a:buFont typeface="Wingdings" panose="05000000000000000000" pitchFamily="2" charset="2"/>
              <a:buChar char="§"/>
            </a:pPr>
            <a:r>
              <a:rPr lang="en-GB" altLang="en-US" dirty="0"/>
              <a:t>Between about 10% </a:t>
            </a:r>
            <a:r>
              <a:rPr lang="en-GB" altLang="en-US" sz="1100" dirty="0"/>
              <a:t>(Williams 1999) </a:t>
            </a:r>
            <a:r>
              <a:rPr lang="en-GB" altLang="en-US" dirty="0"/>
              <a:t> - 40% </a:t>
            </a:r>
            <a:r>
              <a:rPr lang="en-GB" altLang="en-US" sz="1100" dirty="0"/>
              <a:t>(Kowal &amp; Swain 1994) </a:t>
            </a:r>
            <a:r>
              <a:rPr lang="en-GB" altLang="en-US" dirty="0"/>
              <a:t>of what they talk about</a:t>
            </a:r>
            <a:endParaRPr lang="en-GB" altLang="en-US" sz="4000" dirty="0"/>
          </a:p>
          <a:p>
            <a:pPr>
              <a:buClr>
                <a:srgbClr val="FF9953"/>
              </a:buClr>
              <a:buFont typeface="Wingdings" panose="05000000000000000000" pitchFamily="2" charset="2"/>
              <a:buChar char="§"/>
            </a:pPr>
            <a:endParaRPr lang="en-GB" dirty="0"/>
          </a:p>
        </p:txBody>
      </p:sp>
      <p:sp>
        <p:nvSpPr>
          <p:cNvPr id="4" name="Oval Callout 3">
            <a:extLst>
              <a:ext uri="{FF2B5EF4-FFF2-40B4-BE49-F238E27FC236}">
                <a16:creationId xmlns:a16="http://schemas.microsoft.com/office/drawing/2014/main" id="{9CFB1ED2-3C37-344F-A9AA-0CB2066A598E}"/>
              </a:ext>
            </a:extLst>
          </p:cNvPr>
          <p:cNvSpPr/>
          <p:nvPr/>
        </p:nvSpPr>
        <p:spPr>
          <a:xfrm>
            <a:off x="8507896" y="83338"/>
            <a:ext cx="3536961" cy="1742288"/>
          </a:xfrm>
          <a:prstGeom prst="wedgeEllipseCallout">
            <a:avLst>
              <a:gd name="adj1" fmla="val -63321"/>
              <a:gd name="adj2" fmla="val 2643"/>
            </a:avLst>
          </a:prstGeom>
          <a:solidFill>
            <a:srgbClr val="115076"/>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Century Gothic" panose="020B0502020202020204" pitchFamily="34" charset="0"/>
              </a:rPr>
              <a:t>“Work with your partner to create a conversation / letter / a role play”</a:t>
            </a:r>
            <a:endParaRPr lang="en-US" sz="2000" dirty="0">
              <a:latin typeface="Century Gothic" panose="020B0502020202020204" pitchFamily="34" charset="0"/>
            </a:endParaRPr>
          </a:p>
        </p:txBody>
      </p:sp>
      <p:sp>
        <p:nvSpPr>
          <p:cNvPr id="5" name="TextBox 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116365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4F6406-EA11-9C41-9AC9-D257C60A664A}"/>
              </a:ext>
            </a:extLst>
          </p:cNvPr>
          <p:cNvSpPr>
            <a:spLocks noGrp="1"/>
          </p:cNvSpPr>
          <p:nvPr>
            <p:ph idx="1"/>
          </p:nvPr>
        </p:nvSpPr>
        <p:spPr>
          <a:xfrm>
            <a:off x="187036" y="1250256"/>
            <a:ext cx="11817928" cy="4934606"/>
          </a:xfrm>
        </p:spPr>
        <p:txBody>
          <a:bodyPr>
            <a:normAutofit/>
          </a:bodyPr>
          <a:lstStyle/>
          <a:p>
            <a:pPr marL="0" indent="0">
              <a:buNone/>
            </a:pPr>
            <a:r>
              <a:rPr lang="en-GB" sz="1600" dirty="0"/>
              <a:t>McManus, K. &amp; Marsden, E. (2019). Using explicit instruction about L1 to reduce </a:t>
            </a:r>
            <a:r>
              <a:rPr lang="en-GB" sz="1600" dirty="0" err="1"/>
              <a:t>crosslinguistic</a:t>
            </a:r>
            <a:r>
              <a:rPr lang="en-GB" sz="1600" dirty="0"/>
              <a:t> effects in L2 grammar learning: Evidence from oral production in L2 French.  </a:t>
            </a:r>
            <a:br>
              <a:rPr lang="en-GB" sz="1600" dirty="0"/>
            </a:br>
            <a:r>
              <a:rPr lang="en-GB" sz="1600" dirty="0">
                <a:hlinkClick r:id="rId3" tooltip="Original URL: https://oasis-database.org/concern/summaries/hh63sv92f?locale=en. Click or tap if you trust this link."/>
              </a:rPr>
              <a:t>https://oasis-database.org/concern/summaries/hh63sv92f?locale=en</a:t>
            </a:r>
            <a:br>
              <a:rPr lang="en-GB" sz="1600" dirty="0"/>
            </a:br>
            <a:endParaRPr lang="en-GB" sz="1600" dirty="0"/>
          </a:p>
          <a:p>
            <a:r>
              <a:rPr lang="en-GB" sz="2400" dirty="0"/>
              <a:t>A picture narration story </a:t>
            </a:r>
          </a:p>
          <a:p>
            <a:r>
              <a:rPr lang="en-GB" sz="2400" dirty="0"/>
              <a:t>Task directly contrasted need for </a:t>
            </a:r>
            <a:r>
              <a:rPr lang="en-GB" sz="2400" dirty="0" err="1"/>
              <a:t>imparfait</a:t>
            </a:r>
            <a:r>
              <a:rPr lang="en-GB" sz="2400" dirty="0"/>
              <a:t> with passé </a:t>
            </a:r>
            <a:r>
              <a:rPr lang="en-GB" sz="2400" dirty="0" err="1"/>
              <a:t>composé</a:t>
            </a:r>
            <a:endParaRPr lang="en-GB" sz="2400" dirty="0"/>
          </a:p>
          <a:p>
            <a:pPr marL="0" indent="0">
              <a:buNone/>
            </a:pPr>
            <a:r>
              <a:rPr lang="en-GB" sz="2400" b="1" dirty="0"/>
              <a:t>Thoughts for our classrooms?</a:t>
            </a:r>
          </a:p>
          <a:p>
            <a:r>
              <a:rPr lang="en-GB" sz="2400" dirty="0"/>
              <a:t>Although the instruction was input-based (R &amp; L), the tests showed gains on oral production.</a:t>
            </a:r>
          </a:p>
          <a:p>
            <a:r>
              <a:rPr lang="en-GB" sz="2400" dirty="0"/>
              <a:t>Nice example of ‘NCELP sequence’ </a:t>
            </a:r>
          </a:p>
          <a:p>
            <a:r>
              <a:rPr lang="en-GB" sz="2400" dirty="0"/>
              <a:t>NCELP is adapting this sequence for younger learners </a:t>
            </a:r>
          </a:p>
          <a:p>
            <a:pPr lvl="1"/>
            <a:r>
              <a:rPr lang="en-GB" sz="1800" dirty="0"/>
              <a:t>we show you just one part today – the final meaningful practice component.</a:t>
            </a:r>
          </a:p>
        </p:txBody>
      </p:sp>
      <p:sp>
        <p:nvSpPr>
          <p:cNvPr id="4" name="Title 1">
            <a:extLst>
              <a:ext uri="{FF2B5EF4-FFF2-40B4-BE49-F238E27FC236}">
                <a16:creationId xmlns:a16="http://schemas.microsoft.com/office/drawing/2014/main" id="{7436910D-32F2-6743-8DD3-4FBA14AD797C}"/>
              </a:ext>
            </a:extLst>
          </p:cNvPr>
          <p:cNvSpPr>
            <a:spLocks noGrp="1"/>
          </p:cNvSpPr>
          <p:nvPr>
            <p:ph type="title"/>
          </p:nvPr>
        </p:nvSpPr>
        <p:spPr>
          <a:xfrm>
            <a:off x="0" y="294862"/>
            <a:ext cx="12192000" cy="761430"/>
          </a:xfrm>
        </p:spPr>
        <p:txBody>
          <a:bodyPr>
            <a:noAutofit/>
          </a:bodyPr>
          <a:lstStyle/>
          <a:p>
            <a:pPr algn="ctr"/>
            <a:r>
              <a:rPr lang="en-US" sz="3000" b="1" dirty="0"/>
              <a:t>Summary 2: Input practice benefited freer oral production</a:t>
            </a:r>
          </a:p>
        </p:txBody>
      </p:sp>
      <p:sp>
        <p:nvSpPr>
          <p:cNvPr id="5" name="TextBox 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3706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32D305-C918-B843-A7D5-81F9D0D46AC7}"/>
              </a:ext>
            </a:extLst>
          </p:cNvPr>
          <p:cNvSpPr>
            <a:spLocks noGrp="1"/>
          </p:cNvSpPr>
          <p:nvPr>
            <p:ph idx="1"/>
          </p:nvPr>
        </p:nvSpPr>
        <p:spPr>
          <a:xfrm>
            <a:off x="193963" y="1252330"/>
            <a:ext cx="11762509" cy="5049079"/>
          </a:xfrm>
        </p:spPr>
        <p:txBody>
          <a:bodyPr>
            <a:normAutofit fontScale="85000" lnSpcReduction="20000"/>
          </a:bodyPr>
          <a:lstStyle/>
          <a:p>
            <a:pPr marL="0" indent="0">
              <a:buNone/>
            </a:pPr>
            <a:r>
              <a:rPr lang="en-GB" sz="2000" dirty="0"/>
              <a:t>McDonough, K. &amp; </a:t>
            </a:r>
            <a:r>
              <a:rPr lang="en-GB" sz="2000" dirty="0" err="1"/>
              <a:t>Chaikitmonkol</a:t>
            </a:r>
            <a:r>
              <a:rPr lang="en-GB" sz="2000" dirty="0"/>
              <a:t>, W. (2010). Collaborative syntactic priming activities and EFL learners’ production of </a:t>
            </a:r>
            <a:r>
              <a:rPr lang="en-GB" sz="2000" dirty="0" err="1"/>
              <a:t>wh</a:t>
            </a:r>
            <a:r>
              <a:rPr lang="en-GB" sz="2000" dirty="0"/>
              <a:t>-questions.  </a:t>
            </a:r>
            <a:r>
              <a:rPr lang="en-GB" sz="2000" dirty="0">
                <a:hlinkClick r:id="rId3" tooltip="Original URL: https://oasis-database.org/concern/summaries/2j62s484w?locale=en. Click or tap if you trust this link."/>
              </a:rPr>
              <a:t>https://oasis-database.org/concern/summaries/2j62s484w?locale=en</a:t>
            </a:r>
            <a:br>
              <a:rPr lang="en-GB" sz="2000" dirty="0"/>
            </a:br>
            <a:endParaRPr lang="en-GB" sz="3600" dirty="0"/>
          </a:p>
          <a:p>
            <a:r>
              <a:rPr lang="en-GB" dirty="0"/>
              <a:t>Group who did collaborative priming produced more </a:t>
            </a:r>
            <a:r>
              <a:rPr lang="en-GB" i="1" dirty="0" err="1"/>
              <a:t>wh</a:t>
            </a:r>
            <a:r>
              <a:rPr lang="en-GB" dirty="0"/>
              <a:t>-questions than other question types</a:t>
            </a:r>
          </a:p>
          <a:p>
            <a:pPr lvl="1"/>
            <a:r>
              <a:rPr lang="en-GB" sz="2300" dirty="0"/>
              <a:t>whereas regular class mostly produced </a:t>
            </a:r>
            <a:r>
              <a:rPr lang="en-GB" sz="2300" i="1" dirty="0" err="1"/>
              <a:t>wh</a:t>
            </a:r>
            <a:r>
              <a:rPr lang="en-GB" sz="2300" dirty="0"/>
              <a:t>-questions without required auxiliary verb. </a:t>
            </a:r>
            <a:endParaRPr lang="en-GB" sz="3100" dirty="0"/>
          </a:p>
          <a:p>
            <a:endParaRPr lang="en-GB" sz="3100" dirty="0"/>
          </a:p>
          <a:p>
            <a:r>
              <a:rPr lang="en-GB" dirty="0"/>
              <a:t>In the collaborative priming group, the improvement on post-tests was related to the number of target </a:t>
            </a:r>
            <a:r>
              <a:rPr lang="en-GB" i="1" dirty="0" err="1"/>
              <a:t>wh</a:t>
            </a:r>
            <a:r>
              <a:rPr lang="en-GB" dirty="0"/>
              <a:t>-questions they had </a:t>
            </a:r>
            <a:r>
              <a:rPr lang="en-GB" i="1" dirty="0"/>
              <a:t>actively</a:t>
            </a:r>
            <a:r>
              <a:rPr lang="en-GB" dirty="0"/>
              <a:t> </a:t>
            </a:r>
            <a:r>
              <a:rPr lang="en-GB" i="1" dirty="0"/>
              <a:t>produced</a:t>
            </a:r>
            <a:r>
              <a:rPr lang="en-GB" dirty="0"/>
              <a:t> during the activities, rather than number of questions they had heard or just been directed to ask by a written prompt. </a:t>
            </a:r>
          </a:p>
          <a:p>
            <a:endParaRPr lang="en-GB" sz="3100" dirty="0"/>
          </a:p>
          <a:p>
            <a:pPr marL="0" indent="0">
              <a:buNone/>
            </a:pPr>
            <a:r>
              <a:rPr lang="en-GB" sz="3100" b="1" dirty="0"/>
              <a:t>Thoughts for our classrooms? </a:t>
            </a:r>
          </a:p>
          <a:p>
            <a:pPr marL="0" indent="0">
              <a:buNone/>
            </a:pPr>
            <a:r>
              <a:rPr lang="en-GB" sz="2600" dirty="0"/>
              <a:t>Importance of active (rather than heavily prompted) production practice in meaningful contexts.</a:t>
            </a:r>
          </a:p>
        </p:txBody>
      </p:sp>
      <p:sp>
        <p:nvSpPr>
          <p:cNvPr id="4" name="Title 1">
            <a:extLst>
              <a:ext uri="{FF2B5EF4-FFF2-40B4-BE49-F238E27FC236}">
                <a16:creationId xmlns:a16="http://schemas.microsoft.com/office/drawing/2014/main" id="{8EB3122C-A32B-B34E-85A2-F037512859A8}"/>
              </a:ext>
            </a:extLst>
          </p:cNvPr>
          <p:cNvSpPr>
            <a:spLocks noGrp="1"/>
          </p:cNvSpPr>
          <p:nvPr>
            <p:ph type="title"/>
          </p:nvPr>
        </p:nvSpPr>
        <p:spPr>
          <a:xfrm>
            <a:off x="0" y="93335"/>
            <a:ext cx="12192000" cy="1158995"/>
          </a:xfrm>
        </p:spPr>
        <p:txBody>
          <a:bodyPr>
            <a:noAutofit/>
          </a:bodyPr>
          <a:lstStyle/>
          <a:p>
            <a:pPr algn="ctr"/>
            <a:r>
              <a:rPr lang="en-US" sz="2800" b="1" dirty="0"/>
              <a:t>Summary 3: Actively p</a:t>
            </a:r>
            <a:r>
              <a:rPr lang="en-US" sz="2800" b="1" i="1" dirty="0"/>
              <a:t>roducing</a:t>
            </a:r>
            <a:r>
              <a:rPr lang="en-US" sz="2800" b="1" dirty="0"/>
              <a:t> questions in pairs led to more improvement </a:t>
            </a:r>
            <a:r>
              <a:rPr lang="en-US" sz="2400" b="1" dirty="0"/>
              <a:t>(than hearing or reading out questions)</a:t>
            </a:r>
            <a:endParaRPr lang="en-US" sz="2800" b="1" dirty="0"/>
          </a:p>
        </p:txBody>
      </p:sp>
      <p:sp>
        <p:nvSpPr>
          <p:cNvPr id="5" name="TextBox 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311369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FD420-1A59-B646-A407-7A6536417397}"/>
              </a:ext>
            </a:extLst>
          </p:cNvPr>
          <p:cNvSpPr>
            <a:spLocks noGrp="1"/>
          </p:cNvSpPr>
          <p:nvPr>
            <p:ph type="title"/>
          </p:nvPr>
        </p:nvSpPr>
        <p:spPr>
          <a:xfrm>
            <a:off x="0" y="455941"/>
            <a:ext cx="12192000" cy="962956"/>
          </a:xfrm>
        </p:spPr>
        <p:txBody>
          <a:bodyPr>
            <a:noAutofit/>
          </a:bodyPr>
          <a:lstStyle/>
          <a:p>
            <a:pPr algn="ctr"/>
            <a:r>
              <a:rPr lang="en-US" sz="2800" b="1" dirty="0"/>
              <a:t>Summary 4: Daring to give more complex tasks, but still </a:t>
            </a:r>
            <a:br>
              <a:rPr lang="en-US" sz="2800" b="1" dirty="0"/>
            </a:br>
            <a:r>
              <a:rPr lang="en-US" sz="2800" b="1" dirty="0"/>
              <a:t>‘trapping a form’</a:t>
            </a:r>
          </a:p>
        </p:txBody>
      </p:sp>
      <p:sp>
        <p:nvSpPr>
          <p:cNvPr id="3" name="Content Placeholder 2">
            <a:extLst>
              <a:ext uri="{FF2B5EF4-FFF2-40B4-BE49-F238E27FC236}">
                <a16:creationId xmlns:a16="http://schemas.microsoft.com/office/drawing/2014/main" id="{60CCCC5A-4EB9-5742-88C6-1707D9FE047D}"/>
              </a:ext>
            </a:extLst>
          </p:cNvPr>
          <p:cNvSpPr>
            <a:spLocks noGrp="1"/>
          </p:cNvSpPr>
          <p:nvPr>
            <p:ph idx="1"/>
          </p:nvPr>
        </p:nvSpPr>
        <p:spPr>
          <a:xfrm>
            <a:off x="409902" y="1418897"/>
            <a:ext cx="11603421" cy="4758066"/>
          </a:xfrm>
        </p:spPr>
        <p:txBody>
          <a:bodyPr>
            <a:normAutofit fontScale="40000" lnSpcReduction="20000"/>
          </a:bodyPr>
          <a:lstStyle/>
          <a:p>
            <a:pPr marL="0" indent="0">
              <a:buNone/>
            </a:pPr>
            <a:r>
              <a:rPr lang="en-GB" sz="4000" dirty="0" err="1"/>
              <a:t>Révész</a:t>
            </a:r>
            <a:r>
              <a:rPr lang="en-GB" sz="4000" dirty="0"/>
              <a:t>, A. (2009). Task complexity, focus on form, and second language development.  </a:t>
            </a:r>
            <a:br>
              <a:rPr lang="en-GB" sz="4000" dirty="0"/>
            </a:br>
            <a:r>
              <a:rPr lang="en-GB" sz="4000" dirty="0">
                <a:hlinkClick r:id="rId3" tooltip="Original URL: https://oasis-database.org/concern/summaries/x059c7329?locale=en. Click or tap if you trust this link."/>
              </a:rPr>
              <a:t>https://oasis-database.org/concern/summaries/x059c7329?locale=en</a:t>
            </a:r>
            <a:endParaRPr lang="en-GB" sz="4000" dirty="0"/>
          </a:p>
          <a:p>
            <a:pPr marL="0" indent="0">
              <a:buNone/>
            </a:pPr>
            <a:endParaRPr lang="en-GB" dirty="0"/>
          </a:p>
          <a:p>
            <a:pPr marL="0" indent="0">
              <a:buNone/>
            </a:pPr>
            <a:r>
              <a:rPr lang="en-GB" sz="4500" dirty="0"/>
              <a:t>Relevance! Photo description, with teenagers and pre-intermediates.</a:t>
            </a:r>
          </a:p>
          <a:p>
            <a:pPr marL="0" indent="0">
              <a:buNone/>
            </a:pPr>
            <a:r>
              <a:rPr lang="en-GB" sz="4500" dirty="0"/>
              <a:t>Describe a “burglary at Soho” - a timed picture series, in which use of past progressive was essential</a:t>
            </a:r>
          </a:p>
          <a:p>
            <a:pPr marL="0" indent="0">
              <a:buNone/>
            </a:pPr>
            <a:endParaRPr lang="en-GB" sz="3400" b="1" dirty="0"/>
          </a:p>
          <a:p>
            <a:pPr marL="0" indent="0">
              <a:buNone/>
            </a:pPr>
            <a:r>
              <a:rPr lang="en-GB" sz="5000" b="1" dirty="0"/>
              <a:t>Thoughts for our classrooms? </a:t>
            </a:r>
            <a:endParaRPr lang="en-GB" sz="5100" dirty="0"/>
          </a:p>
          <a:p>
            <a:r>
              <a:rPr lang="en-GB" sz="5100" dirty="0"/>
              <a:t>Illustrates effects of task complexity on accuracy of grammar</a:t>
            </a:r>
          </a:p>
          <a:p>
            <a:pPr lvl="1"/>
            <a:r>
              <a:rPr lang="en-GB" sz="4500" dirty="0"/>
              <a:t>the idea of ‘desirable difficulty’ </a:t>
            </a:r>
          </a:p>
          <a:p>
            <a:pPr lvl="1"/>
            <a:endParaRPr lang="en-GB" sz="3300" dirty="0"/>
          </a:p>
          <a:p>
            <a:r>
              <a:rPr lang="en-GB" sz="5100" dirty="0"/>
              <a:t>Need to sometimes overlook inaccuracies in aspects that are not ‘in play’ </a:t>
            </a:r>
            <a:r>
              <a:rPr lang="en-GB" sz="4500" dirty="0"/>
              <a:t>(e.g. knowledge of vocabulary or gender accuracy when we are focussing on other grammar)</a:t>
            </a:r>
            <a:endParaRPr lang="en-GB" sz="5100" dirty="0"/>
          </a:p>
          <a:p>
            <a:pPr marL="457200" lvl="1" indent="0">
              <a:buNone/>
            </a:pPr>
            <a:r>
              <a:rPr lang="en-GB" sz="4300" dirty="0">
                <a:sym typeface="Wingdings" panose="05000000000000000000" pitchFamily="2" charset="2"/>
              </a:rPr>
              <a:t> </a:t>
            </a:r>
            <a:r>
              <a:rPr lang="en-GB" sz="4300" dirty="0"/>
              <a:t>progress with one structure/feature can be better isolated. </a:t>
            </a:r>
          </a:p>
          <a:p>
            <a:endParaRPr lang="en-GB" sz="5100" dirty="0"/>
          </a:p>
          <a:p>
            <a:r>
              <a:rPr lang="en-GB" sz="5000" dirty="0"/>
              <a:t>Learners made most gains when there was a) challenge and b) immediate feedback</a:t>
            </a:r>
            <a:endParaRPr lang="en-US" sz="5000" dirty="0"/>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151478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614D-CF32-B84E-A083-39E835599F30}"/>
              </a:ext>
            </a:extLst>
          </p:cNvPr>
          <p:cNvSpPr>
            <a:spLocks noGrp="1"/>
          </p:cNvSpPr>
          <p:nvPr>
            <p:ph type="title"/>
          </p:nvPr>
        </p:nvSpPr>
        <p:spPr>
          <a:xfrm>
            <a:off x="14524" y="181088"/>
            <a:ext cx="12192000" cy="1038256"/>
          </a:xfrm>
        </p:spPr>
        <p:txBody>
          <a:bodyPr>
            <a:noAutofit/>
          </a:bodyPr>
          <a:lstStyle/>
          <a:p>
            <a:pPr algn="ctr"/>
            <a:r>
              <a:rPr lang="en-US" sz="3200" b="1" dirty="0"/>
              <a:t>Summary 5: Won’t pupils be anxious about talking?</a:t>
            </a:r>
          </a:p>
        </p:txBody>
      </p:sp>
      <p:sp>
        <p:nvSpPr>
          <p:cNvPr id="3" name="Content Placeholder 2">
            <a:extLst>
              <a:ext uri="{FF2B5EF4-FFF2-40B4-BE49-F238E27FC236}">
                <a16:creationId xmlns:a16="http://schemas.microsoft.com/office/drawing/2014/main" id="{E6BAED9D-13E8-204C-BB06-D25C318C1195}"/>
              </a:ext>
            </a:extLst>
          </p:cNvPr>
          <p:cNvSpPr>
            <a:spLocks noGrp="1"/>
          </p:cNvSpPr>
          <p:nvPr>
            <p:ph idx="1"/>
          </p:nvPr>
        </p:nvSpPr>
        <p:spPr>
          <a:xfrm>
            <a:off x="516835" y="1336806"/>
            <a:ext cx="11187379" cy="4785697"/>
          </a:xfrm>
        </p:spPr>
        <p:txBody>
          <a:bodyPr>
            <a:normAutofit fontScale="55000" lnSpcReduction="20000"/>
          </a:bodyPr>
          <a:lstStyle/>
          <a:p>
            <a:pPr marL="0" indent="0">
              <a:buNone/>
            </a:pPr>
            <a:r>
              <a:rPr lang="en-GB" sz="2900" dirty="0" err="1"/>
              <a:t>Baralt</a:t>
            </a:r>
            <a:r>
              <a:rPr lang="en-GB" sz="2900" dirty="0"/>
              <a:t>, M. &amp; </a:t>
            </a:r>
            <a:r>
              <a:rPr lang="en-GB" sz="2900" dirty="0" err="1"/>
              <a:t>Gurzynsky</a:t>
            </a:r>
            <a:r>
              <a:rPr lang="en-GB" sz="2900" dirty="0"/>
              <a:t>-Weiss, L. (2011). Comparing learners’ state anxiety during task-based interaction in computer-mediated and face-to-face communication. </a:t>
            </a:r>
            <a:br>
              <a:rPr lang="en-GB" sz="2900" dirty="0"/>
            </a:br>
            <a:r>
              <a:rPr lang="en-GB" sz="2900" dirty="0">
                <a:hlinkClick r:id="rId3" tooltip="Original URL: https://oasis-database.org/concern/summaries/ff3655257?locale=en. Click or tap if you trust this link."/>
              </a:rPr>
              <a:t>https://oasis-database.org/concern/summaries/ff3655257?locale=en</a:t>
            </a:r>
            <a:endParaRPr lang="en-GB" sz="2900" dirty="0"/>
          </a:p>
          <a:p>
            <a:pPr marL="0" indent="0">
              <a:buNone/>
            </a:pPr>
            <a:endParaRPr lang="en-GB" sz="3800" dirty="0"/>
          </a:p>
          <a:p>
            <a:r>
              <a:rPr lang="en-GB" sz="3800" dirty="0"/>
              <a:t>Face to face oral interaction was </a:t>
            </a:r>
            <a:r>
              <a:rPr lang="en-GB" sz="3800" i="1" dirty="0"/>
              <a:t>not</a:t>
            </a:r>
            <a:r>
              <a:rPr lang="en-GB" sz="3800" dirty="0"/>
              <a:t> ridden with state anxiety</a:t>
            </a:r>
          </a:p>
          <a:p>
            <a:r>
              <a:rPr lang="en-GB" sz="3800" dirty="0"/>
              <a:t>Perhaps no more so than written online communication</a:t>
            </a:r>
          </a:p>
          <a:p>
            <a:pPr lvl="1"/>
            <a:endParaRPr lang="en-GB" sz="2900" dirty="0"/>
          </a:p>
          <a:p>
            <a:pPr marL="0" indent="0">
              <a:buNone/>
            </a:pPr>
            <a:r>
              <a:rPr lang="en-GB" sz="3800" b="1" dirty="0"/>
              <a:t>Thoughts for our classrooms?</a:t>
            </a:r>
          </a:p>
          <a:p>
            <a:pPr marL="0" indent="0">
              <a:buNone/>
            </a:pPr>
            <a:r>
              <a:rPr lang="en-GB" sz="3800" dirty="0"/>
              <a:t>A lot of NCELP resources rely on peers interacting with each other. </a:t>
            </a:r>
          </a:p>
          <a:p>
            <a:pPr marL="0" indent="0">
              <a:buNone/>
            </a:pPr>
            <a:r>
              <a:rPr lang="en-GB" sz="3800" dirty="0"/>
              <a:t>These activities are carefully designed to:</a:t>
            </a:r>
          </a:p>
          <a:p>
            <a:pPr marL="539750" indent="0">
              <a:buFont typeface="Wingdings" panose="05000000000000000000" pitchFamily="2" charset="2"/>
              <a:buChar char="§"/>
            </a:pPr>
            <a:r>
              <a:rPr lang="en-GB" sz="3800" dirty="0"/>
              <a:t>	‘trap’ (force!) the desired language, where possible</a:t>
            </a:r>
          </a:p>
          <a:p>
            <a:pPr marL="539750" indent="0">
              <a:buFont typeface="Wingdings" panose="05000000000000000000" pitchFamily="2" charset="2"/>
              <a:buChar char="§"/>
            </a:pPr>
            <a:r>
              <a:rPr lang="en-GB" sz="3800" dirty="0"/>
              <a:t>	give </a:t>
            </a:r>
            <a:r>
              <a:rPr lang="en-GB" sz="3800" i="1" dirty="0"/>
              <a:t>both </a:t>
            </a:r>
            <a:r>
              <a:rPr lang="en-GB" sz="3800" dirty="0"/>
              <a:t>learners something to do (speak, listen, write, or read).</a:t>
            </a:r>
          </a:p>
          <a:p>
            <a:pPr marL="0" indent="0">
              <a:buNone/>
            </a:pPr>
            <a:endParaRPr lang="en-GB" sz="3800" dirty="0"/>
          </a:p>
          <a:p>
            <a:pPr marL="0" indent="0">
              <a:buNone/>
            </a:pPr>
            <a:r>
              <a:rPr lang="en-GB" sz="3800" dirty="0"/>
              <a:t>But how </a:t>
            </a:r>
            <a:r>
              <a:rPr lang="en-GB" sz="3800" i="1" dirty="0"/>
              <a:t>else</a:t>
            </a:r>
            <a:r>
              <a:rPr lang="en-GB" sz="3800" dirty="0"/>
              <a:t> can we help create an atmosphere where learners talk in the target language in pairs, in groups, or in a whole class setting?</a:t>
            </a: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247006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180355" y="1771605"/>
            <a:ext cx="8806039" cy="1323439"/>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Part 4) Sample resources for Meaningful Practice</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itle 3"/>
          <p:cNvSpPr txBox="1">
            <a:spLocks/>
          </p:cNvSpPr>
          <p:nvPr/>
        </p:nvSpPr>
        <p:spPr>
          <a:xfrm>
            <a:off x="180355" y="3095044"/>
            <a:ext cx="7348716" cy="3090042"/>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endParaRPr lang="en-GB" sz="3200" dirty="0">
              <a:solidFill>
                <a:prstClr val="white"/>
              </a:solidFill>
              <a:latin typeface="Century Gothic" panose="020B0502020202020204" pitchFamily="34" charset="0"/>
              <a:sym typeface="Arial"/>
            </a:endParaRPr>
          </a:p>
          <a:p>
            <a:r>
              <a:rPr lang="en-GB" sz="3200" dirty="0">
                <a:solidFill>
                  <a:prstClr val="white"/>
                </a:solidFill>
                <a:latin typeface="Century Gothic" panose="020B0502020202020204" pitchFamily="34" charset="0"/>
                <a:sym typeface="Arial"/>
              </a:rPr>
              <a:t>French, German, Spanish</a:t>
            </a:r>
          </a:p>
          <a:p>
            <a:endParaRPr lang="en-GB" sz="3200" dirty="0">
              <a:solidFill>
                <a:prstClr val="white"/>
              </a:solidFill>
              <a:latin typeface="Century Gothic" panose="020B0502020202020204" pitchFamily="34" charset="0"/>
              <a:sym typeface="Arial"/>
            </a:endParaRPr>
          </a:p>
          <a:p>
            <a:r>
              <a:rPr lang="en-GB" sz="3200" dirty="0">
                <a:solidFill>
                  <a:prstClr val="white"/>
                </a:solidFill>
                <a:latin typeface="Century Gothic" panose="020B0502020202020204" pitchFamily="34" charset="0"/>
                <a:sym typeface="Arial"/>
              </a:rPr>
              <a:t>Morphology</a:t>
            </a:r>
          </a:p>
          <a:p>
            <a:r>
              <a:rPr lang="en-GB" sz="3200" dirty="0">
                <a:solidFill>
                  <a:prstClr val="white"/>
                </a:solidFill>
                <a:latin typeface="Century Gothic" panose="020B0502020202020204" pitchFamily="34" charset="0"/>
                <a:sym typeface="Arial"/>
              </a:rPr>
              <a:t>Syntax</a:t>
            </a:r>
          </a:p>
          <a:p>
            <a:r>
              <a:rPr lang="en-GB" sz="3200" dirty="0">
                <a:solidFill>
                  <a:prstClr val="white"/>
                </a:solidFill>
                <a:latin typeface="Century Gothic" panose="020B0502020202020204" pitchFamily="34" charset="0"/>
                <a:sym typeface="Arial"/>
              </a:rPr>
              <a:t>Lexicon</a:t>
            </a:r>
          </a:p>
          <a:p>
            <a:r>
              <a:rPr lang="en-GB" sz="3200" dirty="0">
                <a:solidFill>
                  <a:prstClr val="white"/>
                </a:solidFill>
                <a:latin typeface="Century Gothic" panose="020B0502020202020204" pitchFamily="34" charset="0"/>
                <a:sym typeface="Arial"/>
              </a:rPr>
              <a:t>Phonics</a:t>
            </a:r>
          </a:p>
          <a:p>
            <a:endParaRPr lang="en-GB" sz="3200" dirty="0">
              <a:solidFill>
                <a:prstClr val="white"/>
              </a:solidFill>
              <a:latin typeface="Century Gothic" panose="020B0502020202020204" pitchFamily="34" charset="0"/>
              <a:sym typeface="Arial"/>
            </a:endParaRPr>
          </a:p>
        </p:txBody>
      </p:sp>
    </p:spTree>
    <p:extLst>
      <p:ext uri="{BB962C8B-B14F-4D97-AF65-F5344CB8AC3E}">
        <p14:creationId xmlns:p14="http://schemas.microsoft.com/office/powerpoint/2010/main" val="1126059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892"/>
            <a:ext cx="12192000" cy="971679"/>
          </a:xfrm>
        </p:spPr>
        <p:txBody>
          <a:bodyPr>
            <a:noAutofit/>
          </a:bodyPr>
          <a:lstStyle/>
          <a:p>
            <a:pPr algn="ctr"/>
            <a:r>
              <a:rPr lang="en-GB" sz="2800" b="1" dirty="0"/>
              <a:t>One of our greatest challenges: </a:t>
            </a:r>
            <a:br>
              <a:rPr lang="en-GB" sz="2800" b="1" dirty="0"/>
            </a:br>
            <a:r>
              <a:rPr lang="en-GB" sz="2800" b="1" dirty="0"/>
              <a:t>Making language “task essential” = trapping the form!</a:t>
            </a:r>
          </a:p>
        </p:txBody>
      </p:sp>
      <p:sp>
        <p:nvSpPr>
          <p:cNvPr id="3" name="Content Placeholder 2"/>
          <p:cNvSpPr>
            <a:spLocks noGrp="1"/>
          </p:cNvSpPr>
          <p:nvPr>
            <p:ph idx="1"/>
          </p:nvPr>
        </p:nvSpPr>
        <p:spPr>
          <a:xfrm>
            <a:off x="551793" y="1088570"/>
            <a:ext cx="11320893" cy="5312229"/>
          </a:xfrm>
        </p:spPr>
        <p:txBody>
          <a:bodyPr>
            <a:normAutofit/>
          </a:bodyPr>
          <a:lstStyle/>
          <a:p>
            <a:pPr marL="0" indent="0">
              <a:buClr>
                <a:srgbClr val="FF9953"/>
              </a:buClr>
              <a:buNone/>
            </a:pPr>
            <a:r>
              <a:rPr lang="en-GB" sz="2400" i="1" dirty="0"/>
              <a:t>To encourage use </a:t>
            </a:r>
            <a:r>
              <a:rPr lang="en-GB" sz="2400" dirty="0"/>
              <a:t>of the language feature we want them to practise…</a:t>
            </a:r>
          </a:p>
          <a:p>
            <a:pPr marL="0" indent="0">
              <a:buNone/>
            </a:pPr>
            <a:r>
              <a:rPr lang="en-GB" sz="2400" dirty="0"/>
              <a:t>…is difficult! In the materials you will see, watch out for the tension: </a:t>
            </a:r>
          </a:p>
          <a:p>
            <a:pPr marL="0" indent="0">
              <a:buNone/>
            </a:pPr>
            <a:r>
              <a:rPr lang="en-GB" dirty="0"/>
              <a:t>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sz="2400" dirty="0"/>
          </a:p>
          <a:p>
            <a:pPr marL="0" indent="0">
              <a:buNone/>
            </a:pPr>
            <a:endParaRPr lang="en-GB" sz="2400" dirty="0"/>
          </a:p>
          <a:p>
            <a:pPr marL="0" indent="0">
              <a:buNone/>
            </a:pPr>
            <a:r>
              <a:rPr lang="en-GB" sz="2400" dirty="0"/>
              <a:t>Very occasionally, it’s not possible to make language ‘task essential’</a:t>
            </a:r>
          </a:p>
          <a:p>
            <a:pPr marL="457200" lvl="1" indent="0">
              <a:buNone/>
            </a:pPr>
            <a:r>
              <a:rPr lang="en-GB" dirty="0">
                <a:sym typeface="Wingdings" panose="05000000000000000000" pitchFamily="2" charset="2"/>
              </a:rPr>
              <a:t></a:t>
            </a:r>
            <a:r>
              <a:rPr lang="en-GB" dirty="0"/>
              <a:t> We call it “task useful” instead! It helps completion of the activity but isn’t essential.</a:t>
            </a:r>
          </a:p>
        </p:txBody>
      </p:sp>
      <p:graphicFrame>
        <p:nvGraphicFramePr>
          <p:cNvPr id="6" name="Table 5">
            <a:extLst>
              <a:ext uri="{FF2B5EF4-FFF2-40B4-BE49-F238E27FC236}">
                <a16:creationId xmlns:a16="http://schemas.microsoft.com/office/drawing/2014/main" id="{9633356F-4762-6144-8985-9B293D5300A0}"/>
              </a:ext>
            </a:extLst>
          </p:cNvPr>
          <p:cNvGraphicFramePr>
            <a:graphicFrameLocks noGrp="1"/>
          </p:cNvGraphicFramePr>
          <p:nvPr>
            <p:extLst>
              <p:ext uri="{D42A27DB-BD31-4B8C-83A1-F6EECF244321}">
                <p14:modId xmlns:p14="http://schemas.microsoft.com/office/powerpoint/2010/main" val="1170353882"/>
              </p:ext>
            </p:extLst>
          </p:nvPr>
        </p:nvGraphicFramePr>
        <p:xfrm>
          <a:off x="551793" y="2031585"/>
          <a:ext cx="11320893" cy="3288559"/>
        </p:xfrm>
        <a:graphic>
          <a:graphicData uri="http://schemas.openxmlformats.org/drawingml/2006/table">
            <a:tbl>
              <a:tblPr firstRow="1" bandRow="1">
                <a:effectLst>
                  <a:outerShdw blurRad="50800" dist="38100" dir="5400000" algn="t" rotWithShape="0">
                    <a:prstClr val="black">
                      <a:alpha val="40000"/>
                    </a:prstClr>
                  </a:outerShdw>
                </a:effectLst>
                <a:tableStyleId>{5940675A-B579-460E-94D1-54222C63F5DA}</a:tableStyleId>
              </a:tblPr>
              <a:tblGrid>
                <a:gridCol w="5037936">
                  <a:extLst>
                    <a:ext uri="{9D8B030D-6E8A-4147-A177-3AD203B41FA5}">
                      <a16:colId xmlns:a16="http://schemas.microsoft.com/office/drawing/2014/main" val="2274767626"/>
                    </a:ext>
                  </a:extLst>
                </a:gridCol>
                <a:gridCol w="6282957">
                  <a:extLst>
                    <a:ext uri="{9D8B030D-6E8A-4147-A177-3AD203B41FA5}">
                      <a16:colId xmlns:a16="http://schemas.microsoft.com/office/drawing/2014/main" val="767161354"/>
                    </a:ext>
                  </a:extLst>
                </a:gridCol>
              </a:tblGrid>
              <a:tr h="406134">
                <a:tc>
                  <a:txBody>
                    <a:bodyPr/>
                    <a:lstStyle/>
                    <a:p>
                      <a:pPr algn="ctr"/>
                      <a:r>
                        <a:rPr lang="en-US" sz="1800" b="1" dirty="0">
                          <a:solidFill>
                            <a:schemeClr val="bg1"/>
                          </a:solidFill>
                          <a:latin typeface="Century Gothic" panose="020B0502020202020204" pitchFamily="34" charset="0"/>
                        </a:rPr>
                        <a:t>Letting go</a:t>
                      </a:r>
                    </a:p>
                  </a:txBody>
                  <a:tcPr>
                    <a:solidFill>
                      <a:srgbClr val="115076"/>
                    </a:solidFill>
                  </a:tcPr>
                </a:tc>
                <a:tc>
                  <a:txBody>
                    <a:bodyPr/>
                    <a:lstStyle/>
                    <a:p>
                      <a:pPr algn="ctr"/>
                      <a:r>
                        <a:rPr lang="en-US" sz="1800" b="1" dirty="0">
                          <a:solidFill>
                            <a:schemeClr val="bg1"/>
                          </a:solidFill>
                          <a:latin typeface="Century Gothic" panose="020B0502020202020204" pitchFamily="34" charset="0"/>
                        </a:rPr>
                        <a:t>Trapping the language under focus</a:t>
                      </a:r>
                    </a:p>
                  </a:txBody>
                  <a:tcPr>
                    <a:solidFill>
                      <a:srgbClr val="115076"/>
                    </a:solidFill>
                  </a:tcPr>
                </a:tc>
                <a:extLst>
                  <a:ext uri="{0D108BD9-81ED-4DB2-BD59-A6C34878D82A}">
                    <a16:rowId xmlns:a16="http://schemas.microsoft.com/office/drawing/2014/main" val="4065622225"/>
                  </a:ext>
                </a:extLst>
              </a:tr>
              <a:tr h="643046">
                <a:tc>
                  <a:txBody>
                    <a:bodyPr/>
                    <a:lstStyle/>
                    <a:p>
                      <a:r>
                        <a:rPr lang="en-US" sz="1600" dirty="0">
                          <a:solidFill>
                            <a:schemeClr val="bg1"/>
                          </a:solidFill>
                          <a:latin typeface="Century Gothic" panose="020B0502020202020204" pitchFamily="34" charset="0"/>
                        </a:rPr>
                        <a:t>releasing support, tasks are ‘freer’</a:t>
                      </a:r>
                    </a:p>
                  </a:txBody>
                  <a:tcPr anchor="ctr">
                    <a:solidFill>
                      <a:srgbClr val="115076"/>
                    </a:solidFill>
                  </a:tcPr>
                </a:tc>
                <a:tc>
                  <a:txBody>
                    <a:bodyPr/>
                    <a:lstStyle/>
                    <a:p>
                      <a:r>
                        <a:rPr lang="en-US" sz="1600" dirty="0">
                          <a:solidFill>
                            <a:schemeClr val="bg1"/>
                          </a:solidFill>
                          <a:latin typeface="Century Gothic" panose="020B0502020202020204" pitchFamily="34" charset="0"/>
                        </a:rPr>
                        <a:t>all the language pupils need is provided, tasks are ‘controlled’</a:t>
                      </a:r>
                    </a:p>
                  </a:txBody>
                  <a:tcPr anchor="ctr">
                    <a:solidFill>
                      <a:srgbClr val="115076"/>
                    </a:solidFill>
                  </a:tcPr>
                </a:tc>
                <a:extLst>
                  <a:ext uri="{0D108BD9-81ED-4DB2-BD59-A6C34878D82A}">
                    <a16:rowId xmlns:a16="http://schemas.microsoft.com/office/drawing/2014/main" val="1239644118"/>
                  </a:ext>
                </a:extLst>
              </a:tr>
              <a:tr h="411775">
                <a:tc>
                  <a:txBody>
                    <a:bodyPr/>
                    <a:lstStyle/>
                    <a:p>
                      <a:r>
                        <a:rPr lang="en-US" sz="1600" dirty="0">
                          <a:solidFill>
                            <a:schemeClr val="bg1"/>
                          </a:solidFill>
                          <a:latin typeface="Century Gothic" panose="020B0502020202020204" pitchFamily="34" charset="0"/>
                        </a:rPr>
                        <a:t>pupils need to attend to lots of parts of the input</a:t>
                      </a:r>
                    </a:p>
                  </a:txBody>
                  <a:tcPr anchor="ctr">
                    <a:solidFill>
                      <a:srgbClr val="11507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Century Gothic" panose="020B0502020202020204" pitchFamily="34" charset="0"/>
                        </a:rPr>
                        <a:t>forcing attention (attend to and understand x)</a:t>
                      </a:r>
                    </a:p>
                  </a:txBody>
                  <a:tcPr anchor="ctr">
                    <a:solidFill>
                      <a:srgbClr val="115076"/>
                    </a:solidFill>
                  </a:tcPr>
                </a:tc>
                <a:extLst>
                  <a:ext uri="{0D108BD9-81ED-4DB2-BD59-A6C34878D82A}">
                    <a16:rowId xmlns:a16="http://schemas.microsoft.com/office/drawing/2014/main" val="1922821961"/>
                  </a:ext>
                </a:extLst>
              </a:tr>
              <a:tr h="643046">
                <a:tc>
                  <a:txBody>
                    <a:bodyPr/>
                    <a:lstStyle/>
                    <a:p>
                      <a:r>
                        <a:rPr lang="en-US" sz="1600" dirty="0">
                          <a:solidFill>
                            <a:schemeClr val="bg1"/>
                          </a:solidFill>
                          <a:latin typeface="Century Gothic" panose="020B0502020202020204" pitchFamily="34" charset="0"/>
                        </a:rPr>
                        <a:t>pupils need to recall lots of aspects of knowledge</a:t>
                      </a:r>
                    </a:p>
                  </a:txBody>
                  <a:tcPr anchor="ctr">
                    <a:solidFill>
                      <a:srgbClr val="11507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Century Gothic" panose="020B0502020202020204" pitchFamily="34" charset="0"/>
                        </a:rPr>
                        <a:t>forcing recall (production of x)</a:t>
                      </a:r>
                    </a:p>
                  </a:txBody>
                  <a:tcPr anchor="ctr">
                    <a:solidFill>
                      <a:srgbClr val="115076"/>
                    </a:solidFill>
                  </a:tcPr>
                </a:tc>
                <a:extLst>
                  <a:ext uri="{0D108BD9-81ED-4DB2-BD59-A6C34878D82A}">
                    <a16:rowId xmlns:a16="http://schemas.microsoft.com/office/drawing/2014/main" val="3433582739"/>
                  </a:ext>
                </a:extLst>
              </a:tr>
              <a:tr h="1184558">
                <a:tc>
                  <a:txBody>
                    <a:bodyPr/>
                    <a:lstStyle/>
                    <a:p>
                      <a:r>
                        <a:rPr lang="en-US" sz="1600" dirty="0">
                          <a:solidFill>
                            <a:schemeClr val="bg1"/>
                          </a:solidFill>
                          <a:latin typeface="Century Gothic" panose="020B0502020202020204" pitchFamily="34" charset="0"/>
                        </a:rPr>
                        <a:t>…TOO MUCH? learners avoid the language we want them to understand or produce </a:t>
                      </a:r>
                    </a:p>
                    <a:p>
                      <a:r>
                        <a:rPr lang="en-US" sz="1600" dirty="0">
                          <a:solidFill>
                            <a:schemeClr val="bg1"/>
                          </a:solidFill>
                          <a:latin typeface="Century Gothic" panose="020B0502020202020204" pitchFamily="34" charset="0"/>
                        </a:rPr>
                        <a:t>(they use other words, guess, don’t use grammar)</a:t>
                      </a:r>
                    </a:p>
                  </a:txBody>
                  <a:tcPr anchor="ctr">
                    <a:solidFill>
                      <a:srgbClr val="115076"/>
                    </a:solidFill>
                  </a:tcPr>
                </a:tc>
                <a:tc>
                  <a:txBody>
                    <a:bodyPr/>
                    <a:lstStyle/>
                    <a:p>
                      <a:r>
                        <a:rPr lang="en-US" sz="1600" dirty="0">
                          <a:solidFill>
                            <a:schemeClr val="bg1"/>
                          </a:solidFill>
                          <a:latin typeface="Century Gothic" panose="020B0502020202020204" pitchFamily="34" charset="0"/>
                        </a:rPr>
                        <a:t>…TOO MUCH? activity becomes mechanical </a:t>
                      </a:r>
                    </a:p>
                    <a:p>
                      <a:r>
                        <a:rPr lang="en-US" sz="1600" dirty="0">
                          <a:solidFill>
                            <a:schemeClr val="bg1"/>
                          </a:solidFill>
                          <a:latin typeface="Century Gothic" panose="020B0502020202020204" pitchFamily="34" charset="0"/>
                        </a:rPr>
                        <a:t>(can be done by rote-producing a pattern, without really thinking about function/meaning)</a:t>
                      </a:r>
                    </a:p>
                  </a:txBody>
                  <a:tcPr anchor="ctr">
                    <a:solidFill>
                      <a:srgbClr val="115076"/>
                    </a:solidFill>
                  </a:tcPr>
                </a:tc>
                <a:extLst>
                  <a:ext uri="{0D108BD9-81ED-4DB2-BD59-A6C34878D82A}">
                    <a16:rowId xmlns:a16="http://schemas.microsoft.com/office/drawing/2014/main" val="1046165561"/>
                  </a:ext>
                </a:extLst>
              </a:tr>
            </a:tbl>
          </a:graphicData>
        </a:graphic>
      </p:graphicFrame>
      <p:sp>
        <p:nvSpPr>
          <p:cNvPr id="5" name="TextBox 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88470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232390" y="2214951"/>
            <a:ext cx="8806039" cy="1323439"/>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Part 1) Learning theories about the role and nature of practice</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75097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180355" y="1771605"/>
            <a:ext cx="8806039" cy="707886"/>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Sample resources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itle 3"/>
          <p:cNvSpPr txBox="1">
            <a:spLocks/>
          </p:cNvSpPr>
          <p:nvPr/>
        </p:nvSpPr>
        <p:spPr>
          <a:xfrm>
            <a:off x="180355" y="1883979"/>
            <a:ext cx="7348716" cy="3090042"/>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solidFill>
                  <a:prstClr val="white"/>
                </a:solidFill>
                <a:latin typeface="Century Gothic" panose="020B0502020202020204" pitchFamily="34" charset="0"/>
                <a:sym typeface="Arial"/>
              </a:rPr>
              <a:t>Using prototype French verbs to narrate a sequence of events</a:t>
            </a:r>
          </a:p>
          <a:p>
            <a:endParaRPr lang="en-GB" sz="3200" dirty="0">
              <a:solidFill>
                <a:prstClr val="white"/>
              </a:solidFill>
              <a:latin typeface="Century Gothic" panose="020B0502020202020204" pitchFamily="34" charset="0"/>
              <a:sym typeface="Arial"/>
            </a:endParaRPr>
          </a:p>
        </p:txBody>
      </p:sp>
    </p:spTree>
    <p:extLst>
      <p:ext uri="{BB962C8B-B14F-4D97-AF65-F5344CB8AC3E}">
        <p14:creationId xmlns:p14="http://schemas.microsoft.com/office/powerpoint/2010/main" val="771053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180355" y="1771605"/>
            <a:ext cx="8806039" cy="707886"/>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Sample resources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itle 3"/>
          <p:cNvSpPr txBox="1">
            <a:spLocks/>
          </p:cNvSpPr>
          <p:nvPr/>
        </p:nvSpPr>
        <p:spPr>
          <a:xfrm>
            <a:off x="180355" y="1883979"/>
            <a:ext cx="8310034" cy="3090042"/>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solidFill>
                  <a:prstClr val="white"/>
                </a:solidFill>
                <a:latin typeface="Century Gothic" panose="020B0502020202020204" pitchFamily="34" charset="0"/>
                <a:sym typeface="Arial"/>
              </a:rPr>
              <a:t>Narrating habitual events in the past: </a:t>
            </a:r>
          </a:p>
          <a:p>
            <a:r>
              <a:rPr lang="en-GB" sz="3200" dirty="0">
                <a:solidFill>
                  <a:prstClr val="white"/>
                </a:solidFill>
                <a:latin typeface="Century Gothic" panose="020B0502020202020204" pitchFamily="34" charset="0"/>
                <a:sym typeface="Arial"/>
              </a:rPr>
              <a:t>French </a:t>
            </a:r>
            <a:r>
              <a:rPr lang="en-GB" sz="3200" dirty="0" err="1">
                <a:solidFill>
                  <a:prstClr val="white"/>
                </a:solidFill>
                <a:latin typeface="Century Gothic" panose="020B0502020202020204" pitchFamily="34" charset="0"/>
                <a:sym typeface="Arial"/>
              </a:rPr>
              <a:t>imparfait</a:t>
            </a:r>
            <a:endParaRPr lang="en-GB" sz="3200" dirty="0">
              <a:solidFill>
                <a:prstClr val="white"/>
              </a:solidFill>
              <a:latin typeface="Century Gothic" panose="020B0502020202020204" pitchFamily="34" charset="0"/>
              <a:sym typeface="Arial"/>
            </a:endParaRPr>
          </a:p>
          <a:p>
            <a:endParaRPr lang="en-GB" sz="3200" dirty="0">
              <a:solidFill>
                <a:prstClr val="white"/>
              </a:solidFill>
              <a:latin typeface="Century Gothic" panose="020B0502020202020204" pitchFamily="34" charset="0"/>
              <a:sym typeface="Arial"/>
            </a:endParaRPr>
          </a:p>
        </p:txBody>
      </p:sp>
    </p:spTree>
    <p:extLst>
      <p:ext uri="{BB962C8B-B14F-4D97-AF65-F5344CB8AC3E}">
        <p14:creationId xmlns:p14="http://schemas.microsoft.com/office/powerpoint/2010/main" val="2845195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180355" y="1771605"/>
            <a:ext cx="8806039" cy="707886"/>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Sample resources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itle 3"/>
          <p:cNvSpPr txBox="1">
            <a:spLocks/>
          </p:cNvSpPr>
          <p:nvPr/>
        </p:nvSpPr>
        <p:spPr>
          <a:xfrm>
            <a:off x="180355" y="1883979"/>
            <a:ext cx="8310034" cy="3090042"/>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solidFill>
                  <a:prstClr val="white"/>
                </a:solidFill>
                <a:latin typeface="Century Gothic" panose="020B0502020202020204" pitchFamily="34" charset="0"/>
                <a:sym typeface="Arial"/>
              </a:rPr>
              <a:t>Word order: German verb 2nd</a:t>
            </a:r>
          </a:p>
          <a:p>
            <a:endParaRPr lang="en-GB" sz="3200" dirty="0">
              <a:solidFill>
                <a:prstClr val="white"/>
              </a:solidFill>
              <a:latin typeface="Century Gothic" panose="020B0502020202020204" pitchFamily="34" charset="0"/>
              <a:sym typeface="Arial"/>
            </a:endParaRPr>
          </a:p>
        </p:txBody>
      </p:sp>
    </p:spTree>
    <p:extLst>
      <p:ext uri="{BB962C8B-B14F-4D97-AF65-F5344CB8AC3E}">
        <p14:creationId xmlns:p14="http://schemas.microsoft.com/office/powerpoint/2010/main" val="2565639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180355" y="1771605"/>
            <a:ext cx="8806039" cy="707886"/>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Sample resources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itle 3"/>
          <p:cNvSpPr txBox="1">
            <a:spLocks/>
          </p:cNvSpPr>
          <p:nvPr/>
        </p:nvSpPr>
        <p:spPr>
          <a:xfrm>
            <a:off x="180355" y="1883979"/>
            <a:ext cx="8310034" cy="3090042"/>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solidFill>
                  <a:prstClr val="white"/>
                </a:solidFill>
                <a:latin typeface="Century Gothic" panose="020B0502020202020204" pitchFamily="34" charset="0"/>
                <a:sym typeface="Arial"/>
              </a:rPr>
              <a:t>Word order: </a:t>
            </a:r>
            <a:r>
              <a:rPr lang="en-GB" sz="3200" dirty="0" err="1">
                <a:solidFill>
                  <a:prstClr val="white"/>
                </a:solidFill>
                <a:latin typeface="Century Gothic" panose="020B0502020202020204" pitchFamily="34" charset="0"/>
                <a:sym typeface="Arial"/>
              </a:rPr>
              <a:t>Wh</a:t>
            </a:r>
            <a:r>
              <a:rPr lang="en-GB" sz="3200" dirty="0">
                <a:solidFill>
                  <a:prstClr val="white"/>
                </a:solidFill>
                <a:latin typeface="Century Gothic" panose="020B0502020202020204" pitchFamily="34" charset="0"/>
                <a:sym typeface="Arial"/>
              </a:rPr>
              <a:t>- questions in French</a:t>
            </a:r>
          </a:p>
          <a:p>
            <a:endParaRPr lang="en-GB" sz="3200" dirty="0">
              <a:solidFill>
                <a:prstClr val="white"/>
              </a:solidFill>
              <a:latin typeface="Century Gothic" panose="020B0502020202020204" pitchFamily="34" charset="0"/>
              <a:sym typeface="Arial"/>
            </a:endParaRPr>
          </a:p>
        </p:txBody>
      </p:sp>
    </p:spTree>
    <p:extLst>
      <p:ext uri="{BB962C8B-B14F-4D97-AF65-F5344CB8AC3E}">
        <p14:creationId xmlns:p14="http://schemas.microsoft.com/office/powerpoint/2010/main" val="4240039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13" name="TextBox 12"/>
          <p:cNvSpPr txBox="1"/>
          <p:nvPr/>
        </p:nvSpPr>
        <p:spPr>
          <a:xfrm>
            <a:off x="395111" y="1575721"/>
            <a:ext cx="6886222" cy="1323439"/>
          </a:xfrm>
          <a:prstGeom prst="rect">
            <a:avLst/>
          </a:prstGeom>
          <a:noFill/>
        </p:spPr>
        <p:txBody>
          <a:bodyPr wrap="square" rtlCol="0">
            <a:spAutoFit/>
          </a:bodyPr>
          <a:lstStyle/>
          <a:p>
            <a:r>
              <a:rPr lang="en-GB" sz="4000" b="1" dirty="0">
                <a:solidFill>
                  <a:prstClr val="white"/>
                </a:solidFill>
                <a:latin typeface="Century Gothic" panose="020B0502020202020204" pitchFamily="34" charset="0"/>
              </a:rPr>
              <a:t>Sample resources</a:t>
            </a:r>
            <a:br>
              <a:rPr lang="en-GB" sz="4000" b="1" dirty="0">
                <a:solidFill>
                  <a:prstClr val="white"/>
                </a:solidFill>
                <a:latin typeface="Century Gothic" panose="020B0502020202020204" pitchFamily="34" charset="0"/>
              </a:rPr>
            </a:br>
            <a:r>
              <a:rPr lang="en-GB" sz="4000" b="1" dirty="0">
                <a:solidFill>
                  <a:prstClr val="white"/>
                </a:solidFill>
                <a:latin typeface="Century Gothic" panose="020B0502020202020204" pitchFamily="34" charset="0"/>
              </a:rPr>
              <a:t>Vocabulary</a:t>
            </a:r>
          </a:p>
        </p:txBody>
      </p:sp>
      <p:sp>
        <p:nvSpPr>
          <p:cNvPr id="14" name="Title 3"/>
          <p:cNvSpPr txBox="1">
            <a:spLocks/>
          </p:cNvSpPr>
          <p:nvPr/>
        </p:nvSpPr>
        <p:spPr>
          <a:xfrm>
            <a:off x="234344" y="3181563"/>
            <a:ext cx="7680665"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solidFill>
                  <a:prstClr val="white"/>
                </a:solidFill>
                <a:latin typeface="Century Gothic" panose="020B0502020202020204" pitchFamily="34" charset="0"/>
              </a:rPr>
              <a:t>Information gap: Holiday experiences</a:t>
            </a:r>
            <a:br>
              <a:rPr lang="en-GB" sz="3200" dirty="0">
                <a:solidFill>
                  <a:prstClr val="white"/>
                </a:solidFill>
                <a:latin typeface="Century Gothic" panose="020B0502020202020204" pitchFamily="34" charset="0"/>
              </a:rPr>
            </a:br>
            <a:r>
              <a:rPr lang="en-GB" sz="3200" dirty="0">
                <a:solidFill>
                  <a:prstClr val="white"/>
                </a:solidFill>
                <a:latin typeface="Century Gothic" panose="020B0502020202020204" pitchFamily="34" charset="0"/>
              </a:rPr>
              <a:t>WH-questions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1077834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180355" y="1771605"/>
            <a:ext cx="8806039" cy="1323439"/>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Sample resources</a:t>
            </a:r>
            <a:br>
              <a:rPr lang="en-GB" sz="4000" b="1" dirty="0">
                <a:solidFill>
                  <a:prstClr val="white"/>
                </a:solidFill>
                <a:latin typeface="Century Gothic" panose="020B0502020202020204" pitchFamily="34" charset="0"/>
                <a:cs typeface="Arial"/>
                <a:sym typeface="Arial"/>
              </a:rPr>
            </a:br>
            <a:r>
              <a:rPr lang="en-GB" sz="4000" b="1" dirty="0">
                <a:solidFill>
                  <a:prstClr val="white"/>
                </a:solidFill>
                <a:latin typeface="Century Gothic" panose="020B0502020202020204" pitchFamily="34" charset="0"/>
                <a:cs typeface="Arial"/>
                <a:sym typeface="Arial"/>
              </a:rPr>
              <a:t>Vocabulary</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itle 3"/>
          <p:cNvSpPr txBox="1">
            <a:spLocks/>
          </p:cNvSpPr>
          <p:nvPr/>
        </p:nvSpPr>
        <p:spPr>
          <a:xfrm>
            <a:off x="180355" y="2165333"/>
            <a:ext cx="8310034" cy="3090042"/>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solidFill>
                  <a:prstClr val="white"/>
                </a:solidFill>
                <a:latin typeface="Century Gothic" panose="020B0502020202020204" pitchFamily="34" charset="0"/>
                <a:sym typeface="Arial"/>
              </a:rPr>
              <a:t>Information gap: Holiday experiences</a:t>
            </a:r>
            <a:br>
              <a:rPr lang="en-GB" sz="3200" dirty="0">
                <a:solidFill>
                  <a:prstClr val="white"/>
                </a:solidFill>
                <a:latin typeface="Century Gothic" panose="020B0502020202020204" pitchFamily="34" charset="0"/>
                <a:sym typeface="Arial"/>
              </a:rPr>
            </a:br>
            <a:r>
              <a:rPr lang="en-GB" sz="3200" dirty="0">
                <a:solidFill>
                  <a:prstClr val="white"/>
                </a:solidFill>
                <a:latin typeface="Century Gothic" panose="020B0502020202020204" pitchFamily="34" charset="0"/>
                <a:sym typeface="Arial"/>
              </a:rPr>
              <a:t>WH-questions</a:t>
            </a:r>
          </a:p>
          <a:p>
            <a:endParaRPr lang="en-GB" sz="3200" dirty="0">
              <a:solidFill>
                <a:prstClr val="white"/>
              </a:solidFill>
              <a:latin typeface="Century Gothic" panose="020B0502020202020204" pitchFamily="34" charset="0"/>
              <a:sym typeface="Arial"/>
            </a:endParaRPr>
          </a:p>
        </p:txBody>
      </p:sp>
    </p:spTree>
    <p:extLst>
      <p:ext uri="{BB962C8B-B14F-4D97-AF65-F5344CB8AC3E}">
        <p14:creationId xmlns:p14="http://schemas.microsoft.com/office/powerpoint/2010/main" val="21776920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3" name="Group 2"/>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BF0D5"/>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Rectangle 4"/>
            <p:cNvSpPr/>
            <p:nvPr/>
          </p:nvSpPr>
          <p:spPr>
            <a:xfrm>
              <a:off x="-56445" y="0"/>
              <a:ext cx="4350984" cy="68580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extBox 10"/>
          <p:cNvSpPr txBox="1"/>
          <p:nvPr/>
        </p:nvSpPr>
        <p:spPr>
          <a:xfrm>
            <a:off x="180355" y="1771605"/>
            <a:ext cx="8806039" cy="1323439"/>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Sample resources</a:t>
            </a:r>
            <a:br>
              <a:rPr lang="en-GB" sz="4000" b="1" dirty="0">
                <a:solidFill>
                  <a:prstClr val="white"/>
                </a:solidFill>
                <a:latin typeface="Century Gothic" panose="020B0502020202020204" pitchFamily="34" charset="0"/>
                <a:cs typeface="Arial"/>
                <a:sym typeface="Arial"/>
              </a:rPr>
            </a:br>
            <a:r>
              <a:rPr lang="en-GB" sz="4000" b="1" dirty="0">
                <a:solidFill>
                  <a:prstClr val="white"/>
                </a:solidFill>
                <a:latin typeface="Century Gothic" panose="020B0502020202020204" pitchFamily="34" charset="0"/>
                <a:cs typeface="Arial"/>
                <a:sym typeface="Arial"/>
              </a:rPr>
              <a:t>Vocabulary</a:t>
            </a:r>
          </a:p>
        </p:txBody>
      </p:sp>
      <p:sp>
        <p:nvSpPr>
          <p:cNvPr id="12" name="Title 3"/>
          <p:cNvSpPr txBox="1">
            <a:spLocks/>
          </p:cNvSpPr>
          <p:nvPr/>
        </p:nvSpPr>
        <p:spPr>
          <a:xfrm>
            <a:off x="180355" y="2165333"/>
            <a:ext cx="8310034" cy="3090042"/>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solidFill>
                  <a:prstClr val="white"/>
                </a:solidFill>
                <a:latin typeface="Century Gothic" panose="020B0502020202020204" pitchFamily="34" charset="0"/>
                <a:sym typeface="Arial"/>
              </a:rPr>
              <a:t>Information gap: Holiday experiences</a:t>
            </a:r>
            <a:br>
              <a:rPr lang="en-GB" sz="3200" dirty="0">
                <a:solidFill>
                  <a:prstClr val="white"/>
                </a:solidFill>
                <a:latin typeface="Century Gothic" panose="020B0502020202020204" pitchFamily="34" charset="0"/>
                <a:sym typeface="Arial"/>
              </a:rPr>
            </a:br>
            <a:r>
              <a:rPr lang="en-GB" sz="3200" dirty="0">
                <a:solidFill>
                  <a:prstClr val="white"/>
                </a:solidFill>
                <a:latin typeface="Century Gothic" panose="020B0502020202020204" pitchFamily="34" charset="0"/>
                <a:sym typeface="Arial"/>
              </a:rPr>
              <a:t>WH-questions</a:t>
            </a:r>
          </a:p>
          <a:p>
            <a:endParaRPr lang="en-GB" sz="3200" dirty="0">
              <a:solidFill>
                <a:prstClr val="white"/>
              </a:solidFill>
              <a:latin typeface="Century Gothic" panose="020B0502020202020204" pitchFamily="34" charset="0"/>
              <a:sym typeface="Arial"/>
            </a:endParaRPr>
          </a:p>
        </p:txBody>
      </p:sp>
    </p:spTree>
    <p:extLst>
      <p:ext uri="{BB962C8B-B14F-4D97-AF65-F5344CB8AC3E}">
        <p14:creationId xmlns:p14="http://schemas.microsoft.com/office/powerpoint/2010/main" val="3020945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180355" y="1771605"/>
            <a:ext cx="8806039" cy="1323439"/>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Sample resources</a:t>
            </a:r>
            <a:br>
              <a:rPr lang="en-GB" sz="4000" b="1" dirty="0">
                <a:solidFill>
                  <a:prstClr val="white"/>
                </a:solidFill>
                <a:latin typeface="Century Gothic" panose="020B0502020202020204" pitchFamily="34" charset="0"/>
                <a:cs typeface="Arial"/>
                <a:sym typeface="Arial"/>
              </a:rPr>
            </a:br>
            <a:r>
              <a:rPr lang="en-GB" sz="4000" b="1" dirty="0">
                <a:solidFill>
                  <a:prstClr val="white"/>
                </a:solidFill>
                <a:latin typeface="Century Gothic" panose="020B0502020202020204" pitchFamily="34" charset="0"/>
                <a:cs typeface="Arial"/>
                <a:sym typeface="Arial"/>
              </a:rPr>
              <a:t>Vocabulary</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itle 3"/>
          <p:cNvSpPr txBox="1">
            <a:spLocks/>
          </p:cNvSpPr>
          <p:nvPr/>
        </p:nvSpPr>
        <p:spPr>
          <a:xfrm>
            <a:off x="180355" y="2165333"/>
            <a:ext cx="8310034" cy="3090042"/>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solidFill>
                  <a:prstClr val="white"/>
                </a:solidFill>
                <a:latin typeface="Century Gothic" panose="020B0502020202020204" pitchFamily="34" charset="0"/>
                <a:sym typeface="Arial"/>
              </a:rPr>
              <a:t>Information gap: Holiday experiences</a:t>
            </a:r>
            <a:br>
              <a:rPr lang="en-GB" sz="3200" dirty="0">
                <a:solidFill>
                  <a:prstClr val="white"/>
                </a:solidFill>
                <a:latin typeface="Century Gothic" panose="020B0502020202020204" pitchFamily="34" charset="0"/>
                <a:sym typeface="Arial"/>
              </a:rPr>
            </a:br>
            <a:r>
              <a:rPr lang="en-GB" sz="3200" dirty="0">
                <a:solidFill>
                  <a:prstClr val="white"/>
                </a:solidFill>
                <a:latin typeface="Century Gothic" panose="020B0502020202020204" pitchFamily="34" charset="0"/>
                <a:sym typeface="Arial"/>
              </a:rPr>
              <a:t>WH-questions</a:t>
            </a:r>
          </a:p>
          <a:p>
            <a:endParaRPr lang="en-GB" sz="3200" dirty="0">
              <a:solidFill>
                <a:prstClr val="white"/>
              </a:solidFill>
              <a:latin typeface="Century Gothic" panose="020B0502020202020204" pitchFamily="34" charset="0"/>
              <a:sym typeface="Arial"/>
            </a:endParaRPr>
          </a:p>
        </p:txBody>
      </p:sp>
    </p:spTree>
    <p:extLst>
      <p:ext uri="{BB962C8B-B14F-4D97-AF65-F5344CB8AC3E}">
        <p14:creationId xmlns:p14="http://schemas.microsoft.com/office/powerpoint/2010/main" val="29358241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B09BAC0A-D720-3442-B48C-39FFDE08E6D7}"/>
              </a:ext>
            </a:extLst>
          </p:cNvPr>
          <p:cNvSpPr>
            <a:spLocks noGrp="1"/>
          </p:cNvSpPr>
          <p:nvPr>
            <p:ph idx="1"/>
          </p:nvPr>
        </p:nvSpPr>
        <p:spPr>
          <a:xfrm>
            <a:off x="484909" y="935429"/>
            <a:ext cx="11550392" cy="1376680"/>
          </a:xfrm>
        </p:spPr>
        <p:txBody>
          <a:bodyPr>
            <a:normAutofit/>
          </a:bodyPr>
          <a:lstStyle/>
          <a:p>
            <a:pPr marL="0" indent="0">
              <a:buNone/>
            </a:pPr>
            <a:r>
              <a:rPr lang="en-GB" sz="2000" dirty="0"/>
              <a:t>“learners who engaged in repeated practice of the same grammatical structure </a:t>
            </a:r>
            <a:br>
              <a:rPr lang="en-GB" sz="2000" dirty="0"/>
            </a:br>
            <a:r>
              <a:rPr lang="en-GB" sz="2000" dirty="0"/>
              <a:t>(</a:t>
            </a:r>
            <a:r>
              <a:rPr lang="en-GB" sz="2000" i="1" dirty="0" err="1"/>
              <a:t>wh</a:t>
            </a:r>
            <a:r>
              <a:rPr lang="en-GB" sz="2000" dirty="0"/>
              <a:t>-questions) but with different lexical items became faster with shorter pauses during communicative interaction”</a:t>
            </a:r>
          </a:p>
          <a:p>
            <a:pPr marL="0" indent="0" algn="r">
              <a:buNone/>
            </a:pPr>
            <a:r>
              <a:rPr lang="en-GB" sz="1200" dirty="0"/>
              <a:t>Sato &amp; McDonough (2019)</a:t>
            </a:r>
            <a:endParaRPr lang="en-GB" sz="1200" i="1" dirty="0"/>
          </a:p>
        </p:txBody>
      </p:sp>
      <p:sp>
        <p:nvSpPr>
          <p:cNvPr id="5" name="Content Placeholder 3">
            <a:extLst>
              <a:ext uri="{FF2B5EF4-FFF2-40B4-BE49-F238E27FC236}">
                <a16:creationId xmlns:a16="http://schemas.microsoft.com/office/drawing/2014/main" id="{61423B22-2FF9-1F47-AA34-7586AD0F2DA6}"/>
              </a:ext>
            </a:extLst>
          </p:cNvPr>
          <p:cNvSpPr txBox="1">
            <a:spLocks/>
          </p:cNvSpPr>
          <p:nvPr/>
        </p:nvSpPr>
        <p:spPr>
          <a:xfrm>
            <a:off x="3396370" y="2290334"/>
            <a:ext cx="8957585" cy="38867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t>Teacher holds the information (= information gap).</a:t>
            </a:r>
          </a:p>
          <a:p>
            <a:pPr marL="0" indent="0">
              <a:buNone/>
            </a:pPr>
            <a:r>
              <a:rPr lang="en-GB" sz="2400" dirty="0"/>
              <a:t>Students asked questions to obtain that information.</a:t>
            </a:r>
          </a:p>
          <a:p>
            <a:pPr marL="360363" indent="179388">
              <a:buClr>
                <a:srgbClr val="FF9953"/>
              </a:buClr>
              <a:buFont typeface="Wingdings" panose="05000000000000000000" pitchFamily="2" charset="2"/>
              <a:buChar char="§"/>
            </a:pPr>
            <a:r>
              <a:rPr lang="en-GB" sz="2400" i="1" dirty="0"/>
              <a:t>Biography: </a:t>
            </a:r>
            <a:r>
              <a:rPr lang="en-GB" sz="2400" dirty="0"/>
              <a:t>Determine the identity of a famous person</a:t>
            </a:r>
          </a:p>
          <a:p>
            <a:pPr marL="360363" indent="179388">
              <a:buClr>
                <a:srgbClr val="FF9953"/>
              </a:buClr>
              <a:buFont typeface="Wingdings" panose="05000000000000000000" pitchFamily="2" charset="2"/>
              <a:buChar char="§"/>
            </a:pPr>
            <a:r>
              <a:rPr lang="en-GB" sz="2400" i="1" dirty="0"/>
              <a:t>Interview: </a:t>
            </a:r>
            <a:r>
              <a:rPr lang="en-GB" sz="2400" dirty="0"/>
              <a:t>Obtain information about the teacher’s life </a:t>
            </a:r>
          </a:p>
          <a:p>
            <a:pPr marL="360363" indent="179388">
              <a:buClr>
                <a:srgbClr val="FF9953"/>
              </a:buClr>
              <a:buFont typeface="Wingdings" panose="05000000000000000000" pitchFamily="2" charset="2"/>
              <a:buChar char="§"/>
            </a:pPr>
            <a:r>
              <a:rPr lang="en-GB" sz="2400" i="1" dirty="0"/>
              <a:t>Picture difference: </a:t>
            </a:r>
            <a:r>
              <a:rPr lang="en-GB" sz="2400" dirty="0"/>
              <a:t>Spot the difference between teacher’s picture and students’ picture</a:t>
            </a:r>
          </a:p>
          <a:p>
            <a:pPr marL="360363" indent="179388">
              <a:buClr>
                <a:srgbClr val="FF9953"/>
              </a:buClr>
              <a:buFont typeface="Wingdings" panose="05000000000000000000" pitchFamily="2" charset="2"/>
              <a:buChar char="§"/>
            </a:pPr>
            <a:r>
              <a:rPr lang="en-GB" sz="2400" i="1" dirty="0"/>
              <a:t>Truth or lie? Would I lie to you? </a:t>
            </a:r>
            <a:r>
              <a:rPr lang="en-GB" sz="2400" dirty="0"/>
              <a:t>Is the teacher telling the truth or lying?</a:t>
            </a:r>
          </a:p>
        </p:txBody>
      </p:sp>
      <p:sp>
        <p:nvSpPr>
          <p:cNvPr id="6" name="Title 1">
            <a:extLst>
              <a:ext uri="{FF2B5EF4-FFF2-40B4-BE49-F238E27FC236}">
                <a16:creationId xmlns:a16="http://schemas.microsoft.com/office/drawing/2014/main" id="{0E1BCA54-8FBC-8047-9AAF-9B07CEB1A0B9}"/>
              </a:ext>
            </a:extLst>
          </p:cNvPr>
          <p:cNvSpPr>
            <a:spLocks noGrp="1"/>
          </p:cNvSpPr>
          <p:nvPr>
            <p:ph type="title"/>
          </p:nvPr>
        </p:nvSpPr>
        <p:spPr>
          <a:xfrm>
            <a:off x="0" y="270659"/>
            <a:ext cx="12191999" cy="664770"/>
          </a:xfrm>
        </p:spPr>
        <p:txBody>
          <a:bodyPr>
            <a:normAutofit/>
          </a:bodyPr>
          <a:lstStyle/>
          <a:p>
            <a:pPr lvl="0" algn="ctr"/>
            <a:r>
              <a:rPr lang="en-GB" sz="2800" b="1" dirty="0">
                <a:solidFill>
                  <a:srgbClr val="104F75"/>
                </a:solidFill>
              </a:rPr>
              <a:t>Practising one structure … </a:t>
            </a:r>
            <a:r>
              <a:rPr lang="en-GB" sz="2800" b="1" dirty="0"/>
              <a:t>on different topics</a:t>
            </a:r>
          </a:p>
        </p:txBody>
      </p:sp>
      <p:sp>
        <p:nvSpPr>
          <p:cNvPr id="2" name="Rectangle 1">
            <a:extLst>
              <a:ext uri="{FF2B5EF4-FFF2-40B4-BE49-F238E27FC236}">
                <a16:creationId xmlns:a16="http://schemas.microsoft.com/office/drawing/2014/main" id="{0F79C962-460F-DA49-9D75-B1D862A3421B}"/>
              </a:ext>
            </a:extLst>
          </p:cNvPr>
          <p:cNvSpPr/>
          <p:nvPr/>
        </p:nvSpPr>
        <p:spPr>
          <a:xfrm>
            <a:off x="294385" y="2073219"/>
            <a:ext cx="2725906" cy="3416320"/>
          </a:xfrm>
          <a:prstGeom prst="rect">
            <a:avLst/>
          </a:prstGeom>
        </p:spPr>
        <p:txBody>
          <a:bodyPr wrap="square">
            <a:spAutoFit/>
          </a:bodyPr>
          <a:lstStyle/>
          <a:p>
            <a:r>
              <a:rPr lang="en-GB" sz="2400" b="1" dirty="0">
                <a:solidFill>
                  <a:srgbClr val="EE6000"/>
                </a:solidFill>
                <a:latin typeface="Century Gothic" panose="020B0502020202020204" pitchFamily="34" charset="0"/>
              </a:rPr>
              <a:t>Practice</a:t>
            </a:r>
            <a:r>
              <a:rPr lang="en-GB" sz="2400" dirty="0">
                <a:solidFill>
                  <a:srgbClr val="EE6000"/>
                </a:solidFill>
                <a:latin typeface="Century Gothic" panose="020B0502020202020204" pitchFamily="34" charset="0"/>
              </a:rPr>
              <a:t>, rather than quantity of initial declarative knowledge (the rules), predicted accuracy and fluency of learners’ productions.</a:t>
            </a:r>
          </a:p>
        </p:txBody>
      </p:sp>
      <p:sp>
        <p:nvSpPr>
          <p:cNvPr id="7" name="TextBox 6"/>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82237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180355" y="1771605"/>
            <a:ext cx="8806039" cy="707886"/>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Sample resources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itle 3"/>
          <p:cNvSpPr txBox="1">
            <a:spLocks/>
          </p:cNvSpPr>
          <p:nvPr/>
        </p:nvSpPr>
        <p:spPr>
          <a:xfrm>
            <a:off x="180355" y="1883979"/>
            <a:ext cx="8310034" cy="3090042"/>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solidFill>
                  <a:prstClr val="white"/>
                </a:solidFill>
                <a:latin typeface="Century Gothic" panose="020B0502020202020204" pitchFamily="34" charset="0"/>
                <a:sym typeface="Arial"/>
              </a:rPr>
              <a:t>Word order: Direct objects in Spanish</a:t>
            </a:r>
          </a:p>
          <a:p>
            <a:endParaRPr lang="en-GB" sz="3200" dirty="0">
              <a:solidFill>
                <a:prstClr val="white"/>
              </a:solidFill>
              <a:latin typeface="Century Gothic" panose="020B0502020202020204" pitchFamily="34" charset="0"/>
              <a:sym typeface="Arial"/>
            </a:endParaRPr>
          </a:p>
        </p:txBody>
      </p:sp>
    </p:spTree>
    <p:extLst>
      <p:ext uri="{BB962C8B-B14F-4D97-AF65-F5344CB8AC3E}">
        <p14:creationId xmlns:p14="http://schemas.microsoft.com/office/powerpoint/2010/main" val="1817802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1BA161-A26C-3149-81B4-E2C8FC8232BD}"/>
              </a:ext>
            </a:extLst>
          </p:cNvPr>
          <p:cNvSpPr>
            <a:spLocks noGrp="1"/>
          </p:cNvSpPr>
          <p:nvPr>
            <p:ph type="title"/>
          </p:nvPr>
        </p:nvSpPr>
        <p:spPr>
          <a:xfrm>
            <a:off x="901192" y="92710"/>
            <a:ext cx="10588752" cy="1325563"/>
          </a:xfrm>
        </p:spPr>
        <p:txBody>
          <a:bodyPr>
            <a:noAutofit/>
          </a:bodyPr>
          <a:lstStyle/>
          <a:p>
            <a:r>
              <a:rPr lang="en-US" sz="2800" dirty="0"/>
              <a:t>Where does practice sit in the instructed learning process? </a:t>
            </a:r>
            <a:br>
              <a:rPr lang="en-US" sz="2800" dirty="0"/>
            </a:br>
            <a:r>
              <a:rPr lang="en-US" sz="2800" dirty="0"/>
              <a:t>Skill acquisition theory (information processing theory)</a:t>
            </a:r>
            <a:endParaRPr lang="en-GB" sz="2800" dirty="0"/>
          </a:p>
        </p:txBody>
      </p:sp>
      <p:sp>
        <p:nvSpPr>
          <p:cNvPr id="5" name="TextBox 4">
            <a:extLst>
              <a:ext uri="{FF2B5EF4-FFF2-40B4-BE49-F238E27FC236}">
                <a16:creationId xmlns:a16="http://schemas.microsoft.com/office/drawing/2014/main" id="{E8E9D4AE-BB67-A94D-A808-D6C3BEE5CE56}"/>
              </a:ext>
            </a:extLst>
          </p:cNvPr>
          <p:cNvSpPr txBox="1"/>
          <p:nvPr/>
        </p:nvSpPr>
        <p:spPr>
          <a:xfrm>
            <a:off x="1522405" y="1769021"/>
            <a:ext cx="4850296" cy="707886"/>
          </a:xfrm>
          <a:prstGeom prst="rect">
            <a:avLst/>
          </a:prstGeom>
          <a:noFill/>
        </p:spPr>
        <p:txBody>
          <a:bodyPr wrap="square" rtlCol="0">
            <a:spAutoFit/>
          </a:bodyPr>
          <a:lstStyle/>
          <a:p>
            <a:r>
              <a:rPr lang="en-US" sz="2000" dirty="0">
                <a:solidFill>
                  <a:srgbClr val="104F75"/>
                </a:solidFill>
                <a:latin typeface="Century Gothic" panose="020B0502020202020204" pitchFamily="34" charset="0"/>
              </a:rPr>
              <a:t>Practice with control, with awareness.</a:t>
            </a:r>
          </a:p>
          <a:p>
            <a:r>
              <a:rPr lang="en-US" sz="2000" dirty="0">
                <a:solidFill>
                  <a:srgbClr val="104F75"/>
                </a:solidFill>
                <a:latin typeface="Century Gothic" panose="020B0502020202020204" pitchFamily="34" charset="0"/>
              </a:rPr>
              <a:t>Errors happen, speed is variable</a:t>
            </a:r>
          </a:p>
        </p:txBody>
      </p:sp>
      <p:sp>
        <p:nvSpPr>
          <p:cNvPr id="6" name="TextBox 5">
            <a:extLst>
              <a:ext uri="{FF2B5EF4-FFF2-40B4-BE49-F238E27FC236}">
                <a16:creationId xmlns:a16="http://schemas.microsoft.com/office/drawing/2014/main" id="{7F53904E-7FF5-F44A-B7D4-A49EE2D03931}"/>
              </a:ext>
            </a:extLst>
          </p:cNvPr>
          <p:cNvSpPr txBox="1"/>
          <p:nvPr/>
        </p:nvSpPr>
        <p:spPr>
          <a:xfrm>
            <a:off x="6583945" y="1482196"/>
            <a:ext cx="4905999" cy="1323439"/>
          </a:xfrm>
          <a:prstGeom prst="rect">
            <a:avLst/>
          </a:prstGeom>
          <a:noFill/>
        </p:spPr>
        <p:txBody>
          <a:bodyPr wrap="square" rtlCol="0">
            <a:spAutoFit/>
          </a:bodyPr>
          <a:lstStyle/>
          <a:p>
            <a:r>
              <a:rPr lang="en-US" sz="2000" dirty="0">
                <a:solidFill>
                  <a:srgbClr val="104F75"/>
                </a:solidFill>
                <a:latin typeface="Century Gothic" panose="020B0502020202020204" pitchFamily="34" charset="0"/>
              </a:rPr>
              <a:t>Practice requires less awareness</a:t>
            </a:r>
          </a:p>
          <a:p>
            <a:r>
              <a:rPr lang="en-US" sz="2000" dirty="0">
                <a:solidFill>
                  <a:srgbClr val="104F75"/>
                </a:solidFill>
                <a:latin typeface="Century Gothic" panose="020B0502020202020204" pitchFamily="34" charset="0"/>
              </a:rPr>
              <a:t>Less error, faster and there is LESS VARIABILITY in speed. </a:t>
            </a:r>
          </a:p>
          <a:p>
            <a:r>
              <a:rPr lang="en-US" sz="2000" dirty="0">
                <a:solidFill>
                  <a:srgbClr val="104F75"/>
                </a:solidFill>
                <a:latin typeface="Century Gothic" panose="020B0502020202020204" pitchFamily="34" charset="0"/>
              </a:rPr>
              <a:t>Declarative knowledge may be lost. </a:t>
            </a:r>
          </a:p>
        </p:txBody>
      </p:sp>
      <p:grpSp>
        <p:nvGrpSpPr>
          <p:cNvPr id="7" name="Group 6">
            <a:extLst>
              <a:ext uri="{FF2B5EF4-FFF2-40B4-BE49-F238E27FC236}">
                <a16:creationId xmlns:a16="http://schemas.microsoft.com/office/drawing/2014/main" id="{4E37FF49-E951-4244-8B5B-A2827C76E588}"/>
              </a:ext>
            </a:extLst>
          </p:cNvPr>
          <p:cNvGrpSpPr/>
          <p:nvPr/>
        </p:nvGrpSpPr>
        <p:grpSpPr>
          <a:xfrm>
            <a:off x="4962309" y="4457801"/>
            <a:ext cx="2037894" cy="1310318"/>
            <a:chOff x="18121" y="989532"/>
            <a:chExt cx="2037894" cy="1310318"/>
          </a:xfrm>
        </p:grpSpPr>
        <p:sp>
          <p:nvSpPr>
            <p:cNvPr id="8" name="Rounded Rectangle 7">
              <a:extLst>
                <a:ext uri="{FF2B5EF4-FFF2-40B4-BE49-F238E27FC236}">
                  <a16:creationId xmlns:a16="http://schemas.microsoft.com/office/drawing/2014/main" id="{CB20D83E-0E99-CF4D-8C2F-A64324B197DD}"/>
                </a:ext>
              </a:extLst>
            </p:cNvPr>
            <p:cNvSpPr/>
            <p:nvPr/>
          </p:nvSpPr>
          <p:spPr>
            <a:xfrm>
              <a:off x="18121" y="989532"/>
              <a:ext cx="2037894" cy="1310318"/>
            </a:xfrm>
            <a:prstGeom prst="roundRect">
              <a:avLst>
                <a:gd name="adj" fmla="val 10000"/>
              </a:avLst>
            </a:prstGeom>
            <a:solidFill>
              <a:srgbClr val="104F7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a:extLst>
                <a:ext uri="{FF2B5EF4-FFF2-40B4-BE49-F238E27FC236}">
                  <a16:creationId xmlns:a16="http://schemas.microsoft.com/office/drawing/2014/main" id="{188A9CB6-1BEE-4349-8B97-C1B6ABBFD0CF}"/>
                </a:ext>
              </a:extLst>
            </p:cNvPr>
            <p:cNvSpPr txBox="1"/>
            <p:nvPr/>
          </p:nvSpPr>
          <p:spPr>
            <a:xfrm>
              <a:off x="56499" y="1027910"/>
              <a:ext cx="1961138" cy="1233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400" b="1" kern="1200" dirty="0">
                  <a:solidFill>
                    <a:srgbClr val="FFF4EF"/>
                  </a:solidFill>
                  <a:latin typeface="Century Gothic" panose="020B0502020202020204" pitchFamily="34" charset="0"/>
                </a:rPr>
                <a:t>Procedural knowledge</a:t>
              </a:r>
            </a:p>
          </p:txBody>
        </p:sp>
      </p:grpSp>
      <p:grpSp>
        <p:nvGrpSpPr>
          <p:cNvPr id="10" name="Group 9">
            <a:extLst>
              <a:ext uri="{FF2B5EF4-FFF2-40B4-BE49-F238E27FC236}">
                <a16:creationId xmlns:a16="http://schemas.microsoft.com/office/drawing/2014/main" id="{6C2389BB-0668-3641-A8EF-D8CEEF27D08B}"/>
              </a:ext>
            </a:extLst>
          </p:cNvPr>
          <p:cNvGrpSpPr/>
          <p:nvPr/>
        </p:nvGrpSpPr>
        <p:grpSpPr>
          <a:xfrm>
            <a:off x="2120903" y="4432096"/>
            <a:ext cx="2037894" cy="1310318"/>
            <a:chOff x="18121" y="989532"/>
            <a:chExt cx="2037894" cy="1310318"/>
          </a:xfrm>
        </p:grpSpPr>
        <p:sp>
          <p:nvSpPr>
            <p:cNvPr id="11" name="Rounded Rectangle 10">
              <a:extLst>
                <a:ext uri="{FF2B5EF4-FFF2-40B4-BE49-F238E27FC236}">
                  <a16:creationId xmlns:a16="http://schemas.microsoft.com/office/drawing/2014/main" id="{7524882F-1789-5A4B-82C6-736651BB38D5}"/>
                </a:ext>
              </a:extLst>
            </p:cNvPr>
            <p:cNvSpPr/>
            <p:nvPr/>
          </p:nvSpPr>
          <p:spPr>
            <a:xfrm>
              <a:off x="18121" y="989532"/>
              <a:ext cx="2037894" cy="1310318"/>
            </a:xfrm>
            <a:prstGeom prst="roundRect">
              <a:avLst>
                <a:gd name="adj" fmla="val 10000"/>
              </a:avLst>
            </a:prstGeom>
            <a:solidFill>
              <a:srgbClr val="104F7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a:extLst>
                <a:ext uri="{FF2B5EF4-FFF2-40B4-BE49-F238E27FC236}">
                  <a16:creationId xmlns:a16="http://schemas.microsoft.com/office/drawing/2014/main" id="{ED03134A-2517-AB4D-8CAB-159B1D27584D}"/>
                </a:ext>
              </a:extLst>
            </p:cNvPr>
            <p:cNvSpPr txBox="1"/>
            <p:nvPr/>
          </p:nvSpPr>
          <p:spPr>
            <a:xfrm>
              <a:off x="56499" y="1027910"/>
              <a:ext cx="1961138" cy="1233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400" b="1" kern="1200" dirty="0">
                  <a:solidFill>
                    <a:srgbClr val="FFF4EF"/>
                  </a:solidFill>
                  <a:latin typeface="Century Gothic" panose="020B0502020202020204" pitchFamily="34" charset="0"/>
                </a:rPr>
                <a:t>Declarative knowledge</a:t>
              </a:r>
            </a:p>
          </p:txBody>
        </p:sp>
      </p:grpSp>
      <p:grpSp>
        <p:nvGrpSpPr>
          <p:cNvPr id="13" name="Group 12">
            <a:extLst>
              <a:ext uri="{FF2B5EF4-FFF2-40B4-BE49-F238E27FC236}">
                <a16:creationId xmlns:a16="http://schemas.microsoft.com/office/drawing/2014/main" id="{4144751D-2F4C-C84A-A73E-343020FFB1DF}"/>
              </a:ext>
            </a:extLst>
          </p:cNvPr>
          <p:cNvGrpSpPr/>
          <p:nvPr/>
        </p:nvGrpSpPr>
        <p:grpSpPr>
          <a:xfrm>
            <a:off x="7959118" y="4496861"/>
            <a:ext cx="2183864" cy="1310318"/>
            <a:chOff x="5973290" y="989532"/>
            <a:chExt cx="2183864" cy="1310318"/>
          </a:xfrm>
        </p:grpSpPr>
        <p:sp>
          <p:nvSpPr>
            <p:cNvPr id="14" name="Rounded Rectangle 13">
              <a:extLst>
                <a:ext uri="{FF2B5EF4-FFF2-40B4-BE49-F238E27FC236}">
                  <a16:creationId xmlns:a16="http://schemas.microsoft.com/office/drawing/2014/main" id="{DB075CF2-2975-B240-94F0-04F9CF3DFD0A}"/>
                </a:ext>
              </a:extLst>
            </p:cNvPr>
            <p:cNvSpPr/>
            <p:nvPr/>
          </p:nvSpPr>
          <p:spPr>
            <a:xfrm>
              <a:off x="5973290" y="989532"/>
              <a:ext cx="2183864" cy="1310318"/>
            </a:xfrm>
            <a:prstGeom prst="roundRect">
              <a:avLst>
                <a:gd name="adj" fmla="val 10000"/>
              </a:avLst>
            </a:prstGeom>
            <a:solidFill>
              <a:srgbClr val="104F7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a:extLst>
                <a:ext uri="{FF2B5EF4-FFF2-40B4-BE49-F238E27FC236}">
                  <a16:creationId xmlns:a16="http://schemas.microsoft.com/office/drawing/2014/main" id="{C2B699DC-EC89-2C41-A913-8F57F3DF969B}"/>
                </a:ext>
              </a:extLst>
            </p:cNvPr>
            <p:cNvSpPr txBox="1"/>
            <p:nvPr/>
          </p:nvSpPr>
          <p:spPr>
            <a:xfrm>
              <a:off x="6011668" y="1027910"/>
              <a:ext cx="2107108" cy="1233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400" b="1" kern="1200" dirty="0" err="1">
                  <a:solidFill>
                    <a:srgbClr val="FFF4EF"/>
                  </a:solidFill>
                  <a:latin typeface="Century Gothic" panose="020B0502020202020204" pitchFamily="34" charset="0"/>
                </a:rPr>
                <a:t>Automatised</a:t>
              </a:r>
              <a:r>
                <a:rPr lang="en-US" sz="2400" b="1" kern="1200" dirty="0">
                  <a:solidFill>
                    <a:srgbClr val="FFF4EF"/>
                  </a:solidFill>
                  <a:latin typeface="Century Gothic" panose="020B0502020202020204" pitchFamily="34" charset="0"/>
                </a:rPr>
                <a:t> knowledge</a:t>
              </a:r>
            </a:p>
          </p:txBody>
        </p:sp>
      </p:grpSp>
      <p:grpSp>
        <p:nvGrpSpPr>
          <p:cNvPr id="16" name="Group 15">
            <a:extLst>
              <a:ext uri="{FF2B5EF4-FFF2-40B4-BE49-F238E27FC236}">
                <a16:creationId xmlns:a16="http://schemas.microsoft.com/office/drawing/2014/main" id="{64912A96-A47F-C44A-8A4E-70FC45B3ADFE}"/>
              </a:ext>
            </a:extLst>
          </p:cNvPr>
          <p:cNvGrpSpPr/>
          <p:nvPr/>
        </p:nvGrpSpPr>
        <p:grpSpPr>
          <a:xfrm>
            <a:off x="6583945" y="2899158"/>
            <a:ext cx="3120299" cy="976144"/>
            <a:chOff x="3934117" y="-156582"/>
            <a:chExt cx="3120299" cy="976144"/>
          </a:xfrm>
        </p:grpSpPr>
        <p:sp>
          <p:nvSpPr>
            <p:cNvPr id="17" name="Right Arrow 16">
              <a:extLst>
                <a:ext uri="{FF2B5EF4-FFF2-40B4-BE49-F238E27FC236}">
                  <a16:creationId xmlns:a16="http://schemas.microsoft.com/office/drawing/2014/main" id="{EB887A83-EC8F-4A45-A979-D23240DAE467}"/>
                </a:ext>
              </a:extLst>
            </p:cNvPr>
            <p:cNvSpPr/>
            <p:nvPr/>
          </p:nvSpPr>
          <p:spPr>
            <a:xfrm>
              <a:off x="3934117" y="-156582"/>
              <a:ext cx="3120299" cy="976144"/>
            </a:xfrm>
            <a:prstGeom prst="rightArrow">
              <a:avLst>
                <a:gd name="adj1" fmla="val 60000"/>
                <a:gd name="adj2" fmla="val 50000"/>
              </a:avLst>
            </a:prstGeom>
            <a:solidFill>
              <a:srgbClr val="FF9953"/>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8" name="Right Arrow 4">
              <a:extLst>
                <a:ext uri="{FF2B5EF4-FFF2-40B4-BE49-F238E27FC236}">
                  <a16:creationId xmlns:a16="http://schemas.microsoft.com/office/drawing/2014/main" id="{A768DDB5-EAC6-1A4D-BDE3-29F237B2D333}"/>
                </a:ext>
              </a:extLst>
            </p:cNvPr>
            <p:cNvSpPr txBox="1"/>
            <p:nvPr/>
          </p:nvSpPr>
          <p:spPr>
            <a:xfrm>
              <a:off x="3934117" y="38647"/>
              <a:ext cx="2827456" cy="5856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b="1" kern="1200" dirty="0" err="1">
                  <a:solidFill>
                    <a:srgbClr val="104F75"/>
                  </a:solidFill>
                  <a:latin typeface="Century Gothic" panose="020B0502020202020204" pitchFamily="34" charset="0"/>
                </a:rPr>
                <a:t>automatisation</a:t>
              </a:r>
              <a:endParaRPr lang="en-US" sz="2300" b="1" kern="1200" dirty="0">
                <a:solidFill>
                  <a:srgbClr val="104F75"/>
                </a:solidFill>
                <a:latin typeface="Century Gothic" panose="020B0502020202020204" pitchFamily="34" charset="0"/>
              </a:endParaRPr>
            </a:p>
          </p:txBody>
        </p:sp>
      </p:grpSp>
      <p:grpSp>
        <p:nvGrpSpPr>
          <p:cNvPr id="19" name="Group 18">
            <a:extLst>
              <a:ext uri="{FF2B5EF4-FFF2-40B4-BE49-F238E27FC236}">
                <a16:creationId xmlns:a16="http://schemas.microsoft.com/office/drawing/2014/main" id="{DB5FA46B-A1E4-5C4A-B7CC-8AC613A6CB2A}"/>
              </a:ext>
            </a:extLst>
          </p:cNvPr>
          <p:cNvGrpSpPr/>
          <p:nvPr/>
        </p:nvGrpSpPr>
        <p:grpSpPr>
          <a:xfrm>
            <a:off x="2602440" y="2875226"/>
            <a:ext cx="3035958" cy="966861"/>
            <a:chOff x="2869654" y="-483430"/>
            <a:chExt cx="3035958" cy="966861"/>
          </a:xfrm>
        </p:grpSpPr>
        <p:sp>
          <p:nvSpPr>
            <p:cNvPr id="20" name="Right Arrow 19">
              <a:extLst>
                <a:ext uri="{FF2B5EF4-FFF2-40B4-BE49-F238E27FC236}">
                  <a16:creationId xmlns:a16="http://schemas.microsoft.com/office/drawing/2014/main" id="{2A032D21-28E2-9C4C-929C-B3FEB774BAAD}"/>
                </a:ext>
              </a:extLst>
            </p:cNvPr>
            <p:cNvSpPr/>
            <p:nvPr/>
          </p:nvSpPr>
          <p:spPr>
            <a:xfrm>
              <a:off x="2869654" y="-483430"/>
              <a:ext cx="3035958" cy="966861"/>
            </a:xfrm>
            <a:prstGeom prst="rightArrow">
              <a:avLst>
                <a:gd name="adj1" fmla="val 60000"/>
                <a:gd name="adj2" fmla="val 50000"/>
              </a:avLst>
            </a:prstGeom>
            <a:solidFill>
              <a:srgbClr val="FF9953"/>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1" name="Right Arrow 4">
              <a:extLst>
                <a:ext uri="{FF2B5EF4-FFF2-40B4-BE49-F238E27FC236}">
                  <a16:creationId xmlns:a16="http://schemas.microsoft.com/office/drawing/2014/main" id="{DE478E54-2A1C-C443-99C7-23B509B46159}"/>
                </a:ext>
              </a:extLst>
            </p:cNvPr>
            <p:cNvSpPr txBox="1"/>
            <p:nvPr/>
          </p:nvSpPr>
          <p:spPr>
            <a:xfrm>
              <a:off x="2869654" y="-290058"/>
              <a:ext cx="2745900" cy="5801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rgbClr val="104F75"/>
                  </a:solidFill>
                  <a:latin typeface="Century Gothic" panose="020B0502020202020204" pitchFamily="34" charset="0"/>
                </a:rPr>
                <a:t>proceduralisation</a:t>
              </a:r>
            </a:p>
          </p:txBody>
        </p:sp>
      </p:grpSp>
      <p:sp>
        <p:nvSpPr>
          <p:cNvPr id="22" name="TextBox 21">
            <a:extLst>
              <a:ext uri="{FF2B5EF4-FFF2-40B4-BE49-F238E27FC236}">
                <a16:creationId xmlns:a16="http://schemas.microsoft.com/office/drawing/2014/main" id="{7D02CFC6-E946-414F-8377-0847641E4A5E}"/>
              </a:ext>
            </a:extLst>
          </p:cNvPr>
          <p:cNvSpPr txBox="1"/>
          <p:nvPr/>
        </p:nvSpPr>
        <p:spPr>
          <a:xfrm>
            <a:off x="7717400" y="6481330"/>
            <a:ext cx="1986844" cy="276999"/>
          </a:xfrm>
          <a:prstGeom prst="rect">
            <a:avLst/>
          </a:prstGeom>
          <a:noFill/>
        </p:spPr>
        <p:txBody>
          <a:bodyPr wrap="square" rtlCol="0">
            <a:spAutoFit/>
          </a:bodyPr>
          <a:lstStyle/>
          <a:p>
            <a:pPr algn="r"/>
            <a:r>
              <a:rPr lang="en-GB" sz="1200" dirty="0">
                <a:solidFill>
                  <a:schemeClr val="bg1"/>
                </a:solidFill>
                <a:latin typeface="Century Gothic" panose="020B0502020202020204" pitchFamily="34" charset="0"/>
              </a:rPr>
              <a:t>Emma Marsden</a:t>
            </a:r>
          </a:p>
        </p:txBody>
      </p:sp>
      <p:sp>
        <p:nvSpPr>
          <p:cNvPr id="3" name="TextBox 2">
            <a:extLst>
              <a:ext uri="{FF2B5EF4-FFF2-40B4-BE49-F238E27FC236}">
                <a16:creationId xmlns:a16="http://schemas.microsoft.com/office/drawing/2014/main" id="{CF1B4602-FCFE-F64C-9716-B5EEDAD12DCF}"/>
              </a:ext>
            </a:extLst>
          </p:cNvPr>
          <p:cNvSpPr txBox="1"/>
          <p:nvPr/>
        </p:nvSpPr>
        <p:spPr>
          <a:xfrm>
            <a:off x="8745907" y="5916769"/>
            <a:ext cx="3446093" cy="369332"/>
          </a:xfrm>
          <a:prstGeom prst="rect">
            <a:avLst/>
          </a:prstGeom>
          <a:noFill/>
        </p:spPr>
        <p:txBody>
          <a:bodyPr wrap="square" rtlCol="0">
            <a:spAutoFit/>
          </a:bodyPr>
          <a:lstStyle/>
          <a:p>
            <a:pPr algn="r"/>
            <a:r>
              <a:rPr lang="en-US" dirty="0" err="1">
                <a:solidFill>
                  <a:srgbClr val="115076"/>
                </a:solidFill>
                <a:latin typeface="Century Gothic" panose="020B0502020202020204" pitchFamily="34" charset="0"/>
              </a:rPr>
              <a:t>DeKeyser</a:t>
            </a:r>
            <a:r>
              <a:rPr lang="en-US" dirty="0">
                <a:solidFill>
                  <a:srgbClr val="115076"/>
                </a:solidFill>
                <a:latin typeface="Century Gothic" panose="020B0502020202020204" pitchFamily="34" charset="0"/>
              </a:rPr>
              <a:t> (2015 &amp; 2017)</a:t>
            </a:r>
          </a:p>
        </p:txBody>
      </p:sp>
    </p:spTree>
    <p:extLst>
      <p:ext uri="{BB962C8B-B14F-4D97-AF65-F5344CB8AC3E}">
        <p14:creationId xmlns:p14="http://schemas.microsoft.com/office/powerpoint/2010/main" val="408157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13" name="TextBox 12"/>
          <p:cNvSpPr txBox="1"/>
          <p:nvPr/>
        </p:nvSpPr>
        <p:spPr>
          <a:xfrm>
            <a:off x="95073" y="2105561"/>
            <a:ext cx="6886222" cy="707886"/>
          </a:xfrm>
          <a:prstGeom prst="rect">
            <a:avLst/>
          </a:prstGeom>
          <a:noFill/>
        </p:spPr>
        <p:txBody>
          <a:bodyPr wrap="square" rtlCol="0">
            <a:spAutoFit/>
          </a:bodyPr>
          <a:lstStyle/>
          <a:p>
            <a:r>
              <a:rPr lang="en-GB" sz="4000" b="1" dirty="0">
                <a:solidFill>
                  <a:prstClr val="white"/>
                </a:solidFill>
                <a:latin typeface="Century Gothic" panose="020B0502020202020204" pitchFamily="34" charset="0"/>
              </a:rPr>
              <a:t>French phonics activity</a:t>
            </a:r>
          </a:p>
        </p:txBody>
      </p:sp>
      <p:sp>
        <p:nvSpPr>
          <p:cNvPr id="14" name="Title 3"/>
          <p:cNvSpPr txBox="1">
            <a:spLocks/>
          </p:cNvSpPr>
          <p:nvPr/>
        </p:nvSpPr>
        <p:spPr>
          <a:xfrm>
            <a:off x="95073" y="3561754"/>
            <a:ext cx="7798856"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i="1" dirty="0">
                <a:solidFill>
                  <a:prstClr val="white"/>
                </a:solidFill>
                <a:latin typeface="Century Gothic" panose="020B0502020202020204" pitchFamily="34" charset="0"/>
              </a:rPr>
              <a:t>Read aloud, peer dictation, errorless </a:t>
            </a:r>
            <a:r>
              <a:rPr lang="en-GB" sz="3200" i="1" dirty="0" err="1">
                <a:solidFill>
                  <a:prstClr val="white"/>
                </a:solidFill>
                <a:latin typeface="Century Gothic" panose="020B0502020202020204" pitchFamily="34" charset="0"/>
              </a:rPr>
              <a:t>dictatation</a:t>
            </a:r>
            <a:r>
              <a:rPr lang="en-GB" sz="3200" i="1" dirty="0">
                <a:solidFill>
                  <a:prstClr val="white"/>
                </a:solidFill>
                <a:latin typeface="Century Gothic" panose="020B0502020202020204" pitchFamily="34" charset="0"/>
              </a:rPr>
              <a:t>, </a:t>
            </a:r>
            <a:r>
              <a:rPr lang="en-GB" sz="3200" i="1" dirty="0" err="1">
                <a:solidFill>
                  <a:prstClr val="white"/>
                </a:solidFill>
                <a:latin typeface="Century Gothic" panose="020B0502020202020204" pitchFamily="34" charset="0"/>
              </a:rPr>
              <a:t>dictogloss</a:t>
            </a:r>
            <a:br>
              <a:rPr lang="en-GB" sz="3200" i="1" dirty="0">
                <a:solidFill>
                  <a:prstClr val="white"/>
                </a:solidFill>
                <a:latin typeface="Century Gothic" panose="020B0502020202020204" pitchFamily="34" charset="0"/>
              </a:rPr>
            </a:br>
            <a:br>
              <a:rPr lang="en-GB" sz="3200" i="1" dirty="0">
                <a:solidFill>
                  <a:prstClr val="white"/>
                </a:solidFill>
                <a:latin typeface="Century Gothic" panose="020B0502020202020204" pitchFamily="34" charset="0"/>
              </a:rPr>
            </a:br>
            <a:r>
              <a:rPr lang="en-GB" sz="3200" b="1" dirty="0">
                <a:solidFill>
                  <a:prstClr val="white"/>
                </a:solidFill>
                <a:latin typeface="Century Gothic" panose="020B0502020202020204" pitchFamily="34" charset="0"/>
              </a:rPr>
              <a:t>Sound-symbol correspondences:</a:t>
            </a:r>
            <a:r>
              <a:rPr lang="en-GB" sz="3200" i="1" dirty="0">
                <a:solidFill>
                  <a:prstClr val="white"/>
                </a:solidFill>
                <a:latin typeface="Century Gothic" panose="020B0502020202020204" pitchFamily="34" charset="0"/>
              </a:rPr>
              <a:t> </a:t>
            </a:r>
            <a:br>
              <a:rPr lang="en-GB" sz="3200" i="1" dirty="0">
                <a:solidFill>
                  <a:prstClr val="white"/>
                </a:solidFill>
                <a:latin typeface="Century Gothic" panose="020B0502020202020204" pitchFamily="34" charset="0"/>
              </a:rPr>
            </a:br>
            <a:r>
              <a:rPr lang="en-GB" sz="2800" b="1" i="1" dirty="0">
                <a:solidFill>
                  <a:prstClr val="white"/>
                </a:solidFill>
                <a:latin typeface="Century Gothic" panose="020B0502020202020204" pitchFamily="34" charset="0"/>
              </a:rPr>
              <a:t>SFC</a:t>
            </a:r>
            <a:r>
              <a:rPr lang="en-GB" sz="2800" i="1" dirty="0">
                <a:solidFill>
                  <a:prstClr val="white"/>
                </a:solidFill>
                <a:latin typeface="Century Gothic" panose="020B0502020202020204" pitchFamily="34" charset="0"/>
              </a:rPr>
              <a:t>, </a:t>
            </a:r>
            <a:r>
              <a:rPr lang="en-GB" sz="2800" b="1" dirty="0" err="1">
                <a:solidFill>
                  <a:prstClr val="white"/>
                </a:solidFill>
                <a:latin typeface="Century Gothic" panose="020B0502020202020204" pitchFamily="34" charset="0"/>
              </a:rPr>
              <a:t>ien</a:t>
            </a:r>
            <a:r>
              <a:rPr lang="en-GB" sz="2800" dirty="0">
                <a:solidFill>
                  <a:prstClr val="white"/>
                </a:solidFill>
                <a:latin typeface="Century Gothic" panose="020B0502020202020204" pitchFamily="34" charset="0"/>
              </a:rPr>
              <a:t> (</a:t>
            </a:r>
            <a:r>
              <a:rPr lang="en-GB" sz="2800" dirty="0" err="1">
                <a:solidFill>
                  <a:prstClr val="white"/>
                </a:solidFill>
                <a:latin typeface="Century Gothic" panose="020B0502020202020204" pitchFamily="34" charset="0"/>
              </a:rPr>
              <a:t>jɛ</a:t>
            </a:r>
            <a:r>
              <a:rPr lang="en-GB" sz="2800" dirty="0">
                <a:solidFill>
                  <a:prstClr val="white"/>
                </a:solidFill>
                <a:latin typeface="Century Gothic" panose="020B0502020202020204" pitchFamily="34" charset="0"/>
              </a:rPr>
              <a:t>̃), </a:t>
            </a:r>
            <a:r>
              <a:rPr lang="en-GB" sz="2800" b="1" dirty="0">
                <a:solidFill>
                  <a:prstClr val="white"/>
                </a:solidFill>
                <a:latin typeface="Century Gothic" panose="020B0502020202020204" pitchFamily="34" charset="0"/>
              </a:rPr>
              <a:t>in</a:t>
            </a:r>
            <a:r>
              <a:rPr lang="en-GB" sz="2800" dirty="0">
                <a:solidFill>
                  <a:prstClr val="white"/>
                </a:solidFill>
                <a:latin typeface="Century Gothic" panose="020B0502020202020204" pitchFamily="34" charset="0"/>
              </a:rPr>
              <a:t> ('æ̃), </a:t>
            </a:r>
            <a:r>
              <a:rPr lang="en-GB" sz="2800" b="1" dirty="0">
                <a:solidFill>
                  <a:prstClr val="white"/>
                </a:solidFill>
                <a:latin typeface="Century Gothic" panose="020B0502020202020204" pitchFamily="34" charset="0"/>
              </a:rPr>
              <a:t>é</a:t>
            </a:r>
            <a:r>
              <a:rPr lang="en-GB" sz="2800" dirty="0">
                <a:solidFill>
                  <a:prstClr val="white"/>
                </a:solidFill>
                <a:latin typeface="Century Gothic" panose="020B0502020202020204" pitchFamily="34" charset="0"/>
              </a:rPr>
              <a:t>, </a:t>
            </a:r>
            <a:r>
              <a:rPr lang="en-GB" sz="2800" b="1" dirty="0">
                <a:solidFill>
                  <a:prstClr val="white"/>
                </a:solidFill>
                <a:latin typeface="Century Gothic" panose="020B0502020202020204" pitchFamily="34" charset="0"/>
              </a:rPr>
              <a:t>u</a:t>
            </a:r>
            <a:r>
              <a:rPr lang="en-GB" sz="2800" dirty="0">
                <a:solidFill>
                  <a:prstClr val="white"/>
                </a:solidFill>
                <a:latin typeface="Century Gothic" panose="020B0502020202020204" pitchFamily="34" charset="0"/>
              </a:rPr>
              <a:t> (y), </a:t>
            </a:r>
            <a:r>
              <a:rPr lang="en-GB" sz="2800" b="1" dirty="0" err="1">
                <a:solidFill>
                  <a:prstClr val="white"/>
                </a:solidFill>
                <a:latin typeface="Century Gothic" panose="020B0502020202020204" pitchFamily="34" charset="0"/>
              </a:rPr>
              <a:t>en</a:t>
            </a:r>
            <a:r>
              <a:rPr lang="en-GB" sz="2800" b="1" dirty="0">
                <a:solidFill>
                  <a:prstClr val="white"/>
                </a:solidFill>
                <a:latin typeface="Century Gothic" panose="020B0502020202020204" pitchFamily="34" charset="0"/>
              </a:rPr>
              <a:t>/an</a:t>
            </a:r>
            <a:r>
              <a:rPr lang="en-GB" sz="2800" dirty="0">
                <a:solidFill>
                  <a:prstClr val="white"/>
                </a:solidFill>
                <a:latin typeface="Century Gothic" panose="020B0502020202020204" pitchFamily="34" charset="0"/>
              </a:rPr>
              <a:t> (ɑ̃), o/au/eau (o)</a:t>
            </a:r>
            <a:endParaRPr lang="en-GB" sz="2800" i="1" dirty="0">
              <a:solidFill>
                <a:prstClr val="white"/>
              </a:solidFill>
              <a:latin typeface="Century Gothic" panose="020B0502020202020204" pitchFamily="34" charset="0"/>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11653947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grpSp>
      <p:sp>
        <p:nvSpPr>
          <p:cNvPr id="5" name="Rectangle 4"/>
          <p:cNvSpPr/>
          <p:nvPr/>
        </p:nvSpPr>
        <p:spPr>
          <a:xfrm>
            <a:off x="-56445"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extBox 10"/>
          <p:cNvSpPr txBox="1"/>
          <p:nvPr/>
        </p:nvSpPr>
        <p:spPr>
          <a:xfrm>
            <a:off x="189318" y="2521337"/>
            <a:ext cx="8756243" cy="707886"/>
          </a:xfrm>
          <a:prstGeom prst="rect">
            <a:avLst/>
          </a:prstGeom>
          <a:noFill/>
        </p:spPr>
        <p:txBody>
          <a:bodyPr wrap="square" rtlCol="0">
            <a:spAutoFit/>
          </a:bodyPr>
          <a:lstStyle/>
          <a:p>
            <a:pPr>
              <a:defRPr/>
            </a:pPr>
            <a:r>
              <a:rPr lang="en-GB" sz="4000" b="1" dirty="0">
                <a:solidFill>
                  <a:prstClr val="white"/>
                </a:solidFill>
                <a:latin typeface="Century Gothic" panose="020B0502020202020204" pitchFamily="34" charset="0"/>
              </a:rPr>
              <a:t>Spanish phonics activity</a:t>
            </a:r>
            <a:endParaRPr lang="en-GB" sz="3200" dirty="0">
              <a:solidFill>
                <a:prstClr val="white"/>
              </a:solidFill>
              <a:latin typeface="Century Gothic" panose="020B0502020202020204" pitchFamily="34" charset="0"/>
            </a:endParaRPr>
          </a:p>
        </p:txBody>
      </p:sp>
      <p:sp>
        <p:nvSpPr>
          <p:cNvPr id="2" name="TextBox 1"/>
          <p:cNvSpPr txBox="1"/>
          <p:nvPr/>
        </p:nvSpPr>
        <p:spPr>
          <a:xfrm>
            <a:off x="277617" y="3229223"/>
            <a:ext cx="7719227" cy="584775"/>
          </a:xfrm>
          <a:prstGeom prst="rect">
            <a:avLst/>
          </a:prstGeom>
          <a:noFill/>
        </p:spPr>
        <p:txBody>
          <a:bodyPr wrap="square" rtlCol="0">
            <a:spAutoFit/>
          </a:bodyPr>
          <a:lstStyle/>
          <a:p>
            <a:r>
              <a:rPr lang="en-GB" sz="3200" dirty="0">
                <a:solidFill>
                  <a:prstClr val="white"/>
                </a:solidFill>
                <a:latin typeface="Century Gothic" panose="020B0502020202020204" pitchFamily="34" charset="0"/>
              </a:rPr>
              <a:t>Interactive ‘zero error’ dictation</a:t>
            </a:r>
          </a:p>
        </p:txBody>
      </p:sp>
    </p:spTree>
    <p:extLst>
      <p:ext uri="{BB962C8B-B14F-4D97-AF65-F5344CB8AC3E}">
        <p14:creationId xmlns:p14="http://schemas.microsoft.com/office/powerpoint/2010/main" val="21409485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C2DA-F6D0-C447-898A-4E16BBC72933}"/>
              </a:ext>
            </a:extLst>
          </p:cNvPr>
          <p:cNvSpPr>
            <a:spLocks noGrp="1"/>
          </p:cNvSpPr>
          <p:nvPr>
            <p:ph type="title"/>
          </p:nvPr>
        </p:nvSpPr>
        <p:spPr>
          <a:xfrm>
            <a:off x="0" y="364746"/>
            <a:ext cx="12192000" cy="906756"/>
          </a:xfrm>
        </p:spPr>
        <p:txBody>
          <a:bodyPr>
            <a:noAutofit/>
          </a:bodyPr>
          <a:lstStyle/>
          <a:p>
            <a:pPr algn="ctr"/>
            <a:r>
              <a:rPr lang="en-US" sz="2800" b="1" dirty="0"/>
              <a:t>Summary of key characteristics of Meaningful Practice: </a:t>
            </a:r>
            <a:br>
              <a:rPr lang="en-US" sz="2800" b="1" dirty="0"/>
            </a:br>
            <a:r>
              <a:rPr lang="en-US" sz="2800" b="1" dirty="0"/>
              <a:t>Moving towards ‘freer tasks’</a:t>
            </a:r>
          </a:p>
        </p:txBody>
      </p:sp>
      <p:sp>
        <p:nvSpPr>
          <p:cNvPr id="3" name="Content Placeholder 2">
            <a:extLst>
              <a:ext uri="{FF2B5EF4-FFF2-40B4-BE49-F238E27FC236}">
                <a16:creationId xmlns:a16="http://schemas.microsoft.com/office/drawing/2014/main" id="{2FDB4543-F4E0-D044-9C04-5D0B8D78BD0B}"/>
              </a:ext>
            </a:extLst>
          </p:cNvPr>
          <p:cNvSpPr>
            <a:spLocks noGrp="1"/>
          </p:cNvSpPr>
          <p:nvPr>
            <p:ph idx="1"/>
          </p:nvPr>
        </p:nvSpPr>
        <p:spPr>
          <a:xfrm>
            <a:off x="524801" y="1465466"/>
            <a:ext cx="10860314" cy="5157007"/>
          </a:xfrm>
        </p:spPr>
        <p:txBody>
          <a:bodyPr>
            <a:normAutofit/>
          </a:bodyPr>
          <a:lstStyle/>
          <a:p>
            <a:r>
              <a:rPr lang="en-US" sz="2400" b="1" dirty="0" err="1"/>
              <a:t>Contextualised</a:t>
            </a:r>
            <a:r>
              <a:rPr lang="en-US" sz="2400" dirty="0"/>
              <a:t> (with a meaning, avoiding the mechanical)</a:t>
            </a:r>
          </a:p>
          <a:p>
            <a:r>
              <a:rPr lang="en-US" sz="2400" b="1" dirty="0"/>
              <a:t>Interaction</a:t>
            </a:r>
            <a:r>
              <a:rPr lang="en-US" sz="2400" dirty="0"/>
              <a:t> – both the ‘producer’ and the ‘receiver’ have to </a:t>
            </a:r>
            <a:r>
              <a:rPr lang="en-US" sz="2400" i="1" dirty="0"/>
              <a:t>do </a:t>
            </a:r>
            <a:r>
              <a:rPr lang="en-US" sz="2400" dirty="0"/>
              <a:t>something with the language</a:t>
            </a:r>
          </a:p>
          <a:p>
            <a:r>
              <a:rPr lang="en-US" sz="2400" b="1" dirty="0"/>
              <a:t>Reducing support</a:t>
            </a:r>
          </a:p>
          <a:p>
            <a:r>
              <a:rPr lang="en-US" sz="2400" b="1" dirty="0"/>
              <a:t>Forcing attention on </a:t>
            </a:r>
            <a:r>
              <a:rPr lang="en-US" sz="2400" dirty="0"/>
              <a:t>or </a:t>
            </a:r>
            <a:r>
              <a:rPr lang="en-US" sz="2400" b="1" dirty="0"/>
              <a:t>recall</a:t>
            </a:r>
            <a:r>
              <a:rPr lang="en-US" sz="2400" dirty="0"/>
              <a:t> </a:t>
            </a:r>
            <a:r>
              <a:rPr lang="en-US" sz="2400" b="1" dirty="0"/>
              <a:t>of</a:t>
            </a:r>
            <a:r>
              <a:rPr lang="en-US" sz="2400" dirty="0"/>
              <a:t> the features under focus</a:t>
            </a:r>
          </a:p>
          <a:p>
            <a:r>
              <a:rPr lang="en-US" sz="2400" dirty="0"/>
              <a:t>Creating the ‘Goldilocks’ of ‘</a:t>
            </a:r>
            <a:r>
              <a:rPr lang="en-US" sz="2400" b="1" dirty="0"/>
              <a:t>desirable difficulty</a:t>
            </a:r>
            <a:r>
              <a:rPr lang="en-US" sz="2400" dirty="0"/>
              <a:t>’</a:t>
            </a:r>
          </a:p>
          <a:p>
            <a:r>
              <a:rPr lang="en-US" sz="2400" b="1" dirty="0"/>
              <a:t>Gradually increasing the range </a:t>
            </a:r>
            <a:r>
              <a:rPr lang="en-US" sz="2400" dirty="0"/>
              <a:t>of language needed</a:t>
            </a:r>
          </a:p>
          <a:p>
            <a:pPr lvl="1"/>
            <a:r>
              <a:rPr lang="en-US" sz="2400" dirty="0"/>
              <a:t>Be this phonics, vocabulary, or grammar</a:t>
            </a:r>
          </a:p>
          <a:p>
            <a:pPr lvl="1"/>
            <a:r>
              <a:rPr lang="en-US" sz="2400" dirty="0"/>
              <a:t>Being aware of what is familiar (a lot) and what is new (a little)</a:t>
            </a:r>
          </a:p>
          <a:p>
            <a:r>
              <a:rPr lang="en-US" sz="2400" b="1" dirty="0"/>
              <a:t>Revisiting</a:t>
            </a:r>
            <a:r>
              <a:rPr lang="en-US" sz="2400" dirty="0"/>
              <a:t> the language focus in another context later.</a:t>
            </a: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393733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529"/>
            <a:ext cx="12192000" cy="896996"/>
          </a:xfrm>
        </p:spPr>
        <p:txBody>
          <a:bodyPr>
            <a:normAutofit/>
          </a:bodyPr>
          <a:lstStyle/>
          <a:p>
            <a:pPr algn="ctr"/>
            <a:r>
              <a:rPr lang="en-GB" sz="2800" b="1" dirty="0"/>
              <a:t>Activity: Creating opportunities for meaningful practice</a:t>
            </a:r>
          </a:p>
        </p:txBody>
      </p:sp>
      <p:sp>
        <p:nvSpPr>
          <p:cNvPr id="3" name="Content Placeholder 2"/>
          <p:cNvSpPr>
            <a:spLocks noGrp="1"/>
          </p:cNvSpPr>
          <p:nvPr>
            <p:ph idx="1"/>
          </p:nvPr>
        </p:nvSpPr>
        <p:spPr>
          <a:xfrm>
            <a:off x="290945" y="1201525"/>
            <a:ext cx="11568545" cy="5033020"/>
          </a:xfrm>
        </p:spPr>
        <p:txBody>
          <a:bodyPr>
            <a:normAutofit fontScale="92500" lnSpcReduction="10000"/>
          </a:bodyPr>
          <a:lstStyle/>
          <a:p>
            <a:pPr marL="0" indent="0">
              <a:buNone/>
            </a:pPr>
            <a:r>
              <a:rPr lang="en-GB" dirty="0"/>
              <a:t>Choose one of the following (or something else!) and develop some ideas for a resource to create opportunities for meaningful practice.</a:t>
            </a:r>
          </a:p>
          <a:p>
            <a:pPr marL="0" indent="0">
              <a:buNone/>
            </a:pPr>
            <a:endParaRPr lang="en-GB" dirty="0"/>
          </a:p>
          <a:p>
            <a:pPr marL="0" indent="0">
              <a:buNone/>
            </a:pPr>
            <a:r>
              <a:rPr lang="en-GB" sz="2600" dirty="0"/>
              <a:t>1) an interaction task that ‘traps’ a set of Sound-Symbol Correspondences</a:t>
            </a:r>
          </a:p>
          <a:p>
            <a:pPr marL="0" indent="0">
              <a:buNone/>
            </a:pPr>
            <a:r>
              <a:rPr lang="en-GB" sz="2600" dirty="0"/>
              <a:t>2) an information-gap that makes two grammar features essential to produce and to hear correctly, e.g. question formation (= morphology and syntax)</a:t>
            </a:r>
          </a:p>
          <a:p>
            <a:pPr marL="0" indent="0">
              <a:buNone/>
            </a:pPr>
            <a:r>
              <a:rPr lang="en-GB" sz="2600" dirty="0"/>
              <a:t>3) a dictogloss that makes a small set of potentially confusing inflections essential, such as: regular –AR third person past (</a:t>
            </a:r>
            <a:r>
              <a:rPr lang="en-GB" sz="2600" dirty="0" err="1"/>
              <a:t>habló</a:t>
            </a:r>
            <a:r>
              <a:rPr lang="en-GB" sz="2600" dirty="0"/>
              <a:t>), the third person present (</a:t>
            </a:r>
            <a:r>
              <a:rPr lang="en-GB" sz="2600" dirty="0" err="1"/>
              <a:t>habla</a:t>
            </a:r>
            <a:r>
              <a:rPr lang="en-GB" sz="2600" dirty="0"/>
              <a:t>), and the first person present (</a:t>
            </a:r>
            <a:r>
              <a:rPr lang="en-GB" sz="2600" dirty="0" err="1"/>
              <a:t>hablo</a:t>
            </a:r>
            <a:r>
              <a:rPr lang="en-GB" sz="2600" dirty="0"/>
              <a:t>)  </a:t>
            </a:r>
          </a:p>
          <a:p>
            <a:pPr marL="0" indent="0">
              <a:buNone/>
            </a:pPr>
            <a:r>
              <a:rPr lang="en-GB" sz="2600" dirty="0"/>
              <a:t>4) a narration or scenario that makes a pair of forms very useful for the task e.g., describing a famous person’s past habitual events in the old year versus what is happening now in the new year. </a:t>
            </a: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299403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4689A-303D-4C40-B110-D917ECE272CA}"/>
              </a:ext>
            </a:extLst>
          </p:cNvPr>
          <p:cNvSpPr>
            <a:spLocks noGrp="1"/>
          </p:cNvSpPr>
          <p:nvPr>
            <p:ph type="title"/>
          </p:nvPr>
        </p:nvSpPr>
        <p:spPr>
          <a:xfrm>
            <a:off x="524202" y="290673"/>
            <a:ext cx="11143593" cy="1325563"/>
          </a:xfrm>
        </p:spPr>
        <p:txBody>
          <a:bodyPr/>
          <a:lstStyle/>
          <a:p>
            <a:r>
              <a:rPr lang="en-US" dirty="0"/>
              <a:t>Chance for reflection, Q &amp; A, discussion</a:t>
            </a:r>
          </a:p>
        </p:txBody>
      </p:sp>
      <p:sp>
        <p:nvSpPr>
          <p:cNvPr id="3" name="Content Placeholder 2">
            <a:extLst>
              <a:ext uri="{FF2B5EF4-FFF2-40B4-BE49-F238E27FC236}">
                <a16:creationId xmlns:a16="http://schemas.microsoft.com/office/drawing/2014/main" id="{B63656B4-3608-C943-B217-67750B68E5D2}"/>
              </a:ext>
            </a:extLst>
          </p:cNvPr>
          <p:cNvSpPr>
            <a:spLocks noGrp="1"/>
          </p:cNvSpPr>
          <p:nvPr>
            <p:ph idx="1"/>
          </p:nvPr>
        </p:nvSpPr>
        <p:spPr>
          <a:xfrm>
            <a:off x="524202" y="2562304"/>
            <a:ext cx="10515600" cy="2289175"/>
          </a:xfrm>
        </p:spPr>
        <p:txBody>
          <a:bodyPr>
            <a:normAutofit/>
          </a:bodyPr>
          <a:lstStyle/>
          <a:p>
            <a:pPr marL="0" indent="0" algn="ctr">
              <a:buNone/>
            </a:pPr>
            <a:r>
              <a:rPr lang="en-US" sz="4000" dirty="0"/>
              <a:t>How is the work on phonics, vocabulary and grammar going? </a:t>
            </a: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27644494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8489244" cy="867128"/>
          </a:xfrm>
          <a:prstGeom prst="rect">
            <a:avLst/>
          </a:prstGeom>
        </p:spPr>
      </p:pic>
      <p:sp>
        <p:nvSpPr>
          <p:cNvPr id="4" name="Title 3"/>
          <p:cNvSpPr>
            <a:spLocks noGrp="1"/>
          </p:cNvSpPr>
          <p:nvPr>
            <p:ph type="title"/>
          </p:nvPr>
        </p:nvSpPr>
        <p:spPr>
          <a:xfrm>
            <a:off x="208494" y="0"/>
            <a:ext cx="7919508" cy="1325563"/>
          </a:xfrm>
        </p:spPr>
        <p:txBody>
          <a:bodyPr>
            <a:normAutofit/>
          </a:bodyPr>
          <a:lstStyle/>
          <a:p>
            <a:r>
              <a:rPr lang="en-GB" sz="3600" b="1" dirty="0">
                <a:solidFill>
                  <a:schemeClr val="bg1"/>
                </a:solidFill>
              </a:rPr>
              <a:t>Next steps</a:t>
            </a:r>
          </a:p>
        </p:txBody>
      </p:sp>
      <p:sp>
        <p:nvSpPr>
          <p:cNvPr id="5" name="Content Placeholder 4"/>
          <p:cNvSpPr>
            <a:spLocks noGrp="1"/>
          </p:cNvSpPr>
          <p:nvPr>
            <p:ph idx="1"/>
          </p:nvPr>
        </p:nvSpPr>
        <p:spPr>
          <a:xfrm>
            <a:off x="445041" y="1299282"/>
            <a:ext cx="11282139" cy="5019214"/>
          </a:xfrm>
        </p:spPr>
        <p:txBody>
          <a:bodyPr>
            <a:noAutofit/>
          </a:bodyPr>
          <a:lstStyle/>
          <a:p>
            <a:pPr marL="342900" indent="-342900">
              <a:buFont typeface="Wingdings" panose="05000000000000000000" pitchFamily="2" charset="2"/>
              <a:buChar char="§"/>
            </a:pPr>
            <a:r>
              <a:rPr lang="en-GB" sz="2400" b="1" dirty="0">
                <a:solidFill>
                  <a:srgbClr val="EA5F00"/>
                </a:solidFill>
              </a:rPr>
              <a:t>Teacher Research Group (TRG) </a:t>
            </a:r>
            <a:br>
              <a:rPr lang="en-GB" sz="2000" dirty="0">
                <a:solidFill>
                  <a:srgbClr val="FF552D"/>
                </a:solidFill>
                <a:cs typeface="Calibri" panose="020F0502020204030204" pitchFamily="34" charset="0"/>
              </a:rPr>
            </a:br>
            <a:r>
              <a:rPr lang="en-GB" sz="1600" i="1" dirty="0">
                <a:solidFill>
                  <a:schemeClr val="accent1">
                    <a:lumMod val="50000"/>
                  </a:schemeClr>
                </a:solidFill>
                <a:cs typeface="Calibri" panose="020F0502020204030204" pitchFamily="34" charset="0"/>
              </a:rPr>
              <a:t>Communicate early via email – directing teachers to the meaningful practice research summaries, sending Handout (Rationale &amp; Principles) in advance, telling them you will present a lot of sample NCELP resources. </a:t>
            </a:r>
          </a:p>
          <a:p>
            <a:pPr marL="342900" indent="-342900">
              <a:buFont typeface="Wingdings" panose="05000000000000000000" pitchFamily="2" charset="2"/>
              <a:buChar char="§"/>
            </a:pPr>
            <a:r>
              <a:rPr lang="en-GB" sz="2400" b="1" dirty="0">
                <a:solidFill>
                  <a:srgbClr val="EA5F00"/>
                </a:solidFill>
              </a:rPr>
              <a:t>Video parts of lessons where you provide opportunities for meaningful practice</a:t>
            </a:r>
            <a:br>
              <a:rPr lang="en-GB" sz="1600" dirty="0">
                <a:solidFill>
                  <a:srgbClr val="FF552D"/>
                </a:solidFill>
                <a:cs typeface="Calibri" panose="020F0502020204030204" pitchFamily="34" charset="0"/>
              </a:rPr>
            </a:br>
            <a:r>
              <a:rPr lang="en-GB" sz="1600" i="1" dirty="0">
                <a:solidFill>
                  <a:schemeClr val="accent1">
                    <a:lumMod val="50000"/>
                  </a:schemeClr>
                </a:solidFill>
                <a:cs typeface="Calibri" panose="020F0502020204030204" pitchFamily="34" charset="0"/>
              </a:rPr>
              <a:t>If possible ahead of the TRG, so you can share as part of that session. Upload to VEO and tag.  Let your link specialist know that the video is there, and s/he will also tag.</a:t>
            </a:r>
          </a:p>
          <a:p>
            <a:pPr marL="342900" indent="-342900">
              <a:buFont typeface="Wingdings" panose="05000000000000000000" pitchFamily="2" charset="2"/>
              <a:buChar char="§"/>
            </a:pPr>
            <a:r>
              <a:rPr lang="en-GB" sz="2400" b="1" dirty="0">
                <a:solidFill>
                  <a:srgbClr val="EA5F00"/>
                </a:solidFill>
              </a:rPr>
              <a:t>Plan and resource going forward</a:t>
            </a:r>
            <a:br>
              <a:rPr lang="en-GB" sz="1600" b="1" dirty="0">
                <a:solidFill>
                  <a:srgbClr val="FF552D"/>
                </a:solidFill>
                <a:cs typeface="Calibri" panose="020F0502020204030204" pitchFamily="34" charset="0"/>
              </a:rPr>
            </a:br>
            <a:r>
              <a:rPr lang="en-GB" sz="1600" i="1" dirty="0">
                <a:solidFill>
                  <a:schemeClr val="accent1">
                    <a:lumMod val="50000"/>
                  </a:schemeClr>
                </a:solidFill>
                <a:cs typeface="Calibri" panose="020F0502020204030204" pitchFamily="34" charset="0"/>
              </a:rPr>
              <a:t>Following the TRG, keep in touch with your Hub schools.  </a:t>
            </a:r>
          </a:p>
          <a:p>
            <a:pPr marL="342900" indent="-342900">
              <a:buFont typeface="Wingdings" panose="05000000000000000000" pitchFamily="2" charset="2"/>
              <a:buChar char="§"/>
            </a:pPr>
            <a:r>
              <a:rPr lang="en-GB" sz="1600" i="1" dirty="0">
                <a:solidFill>
                  <a:schemeClr val="accent1">
                    <a:lumMod val="50000"/>
                  </a:schemeClr>
                </a:solidFill>
                <a:cs typeface="Calibri" panose="020F0502020204030204" pitchFamily="34" charset="0"/>
              </a:rPr>
              <a:t>Resources will be added frequently to the Resource Portal. Encourage Hub teachers to share with you and NCELP other examples of the NCELP activities and the principles we have covered today.  </a:t>
            </a:r>
          </a:p>
          <a:p>
            <a:pPr marL="342900" indent="-342900">
              <a:buFont typeface="Wingdings" panose="05000000000000000000" pitchFamily="2" charset="2"/>
              <a:buChar char="§"/>
            </a:pPr>
            <a:r>
              <a:rPr lang="en-GB" sz="1600" i="1" dirty="0">
                <a:solidFill>
                  <a:schemeClr val="accent1">
                    <a:lumMod val="50000"/>
                  </a:schemeClr>
                </a:solidFill>
                <a:cs typeface="Calibri" panose="020F0502020204030204" pitchFamily="34" charset="0"/>
              </a:rPr>
              <a:t>If you would like to share your resources via the NCELP Resource Portal, please send them to </a:t>
            </a:r>
            <a:r>
              <a:rPr lang="en-GB" sz="1600" i="1" dirty="0">
                <a:solidFill>
                  <a:schemeClr val="accent1">
                    <a:lumMod val="50000"/>
                  </a:schemeClr>
                </a:solidFill>
                <a:cs typeface="Calibri" panose="020F0502020204030204" pitchFamily="34" charset="0"/>
                <a:hlinkClick r:id="rId4"/>
              </a:rPr>
              <a:t>Enquiries@ncelp.org.uk</a:t>
            </a:r>
            <a:r>
              <a:rPr lang="en-GB" sz="1600" i="1" dirty="0">
                <a:solidFill>
                  <a:schemeClr val="accent1">
                    <a:lumMod val="50000"/>
                  </a:schemeClr>
                </a:solidFill>
                <a:cs typeface="Calibri" panose="020F0502020204030204" pitchFamily="34" charset="0"/>
              </a:rPr>
              <a:t>– we will advise and are happy to help with copyright free images or audio recordings </a:t>
            </a:r>
          </a:p>
          <a:p>
            <a:pPr marL="342900" indent="-342900">
              <a:buFont typeface="Wingdings" panose="05000000000000000000" pitchFamily="2" charset="2"/>
              <a:buChar char="§"/>
            </a:pPr>
            <a:r>
              <a:rPr lang="en-GB" sz="2400" b="1" dirty="0">
                <a:solidFill>
                  <a:srgbClr val="EA5F00"/>
                </a:solidFill>
              </a:rPr>
              <a:t>Teach and reflect</a:t>
            </a:r>
            <a:br>
              <a:rPr lang="en-GB" sz="1600" b="1" dirty="0">
                <a:solidFill>
                  <a:srgbClr val="FF552D"/>
                </a:solidFill>
                <a:cs typeface="Calibri" panose="020F0502020204030204" pitchFamily="34" charset="0"/>
              </a:rPr>
            </a:br>
            <a:r>
              <a:rPr lang="en-GB" sz="1400" i="1" dirty="0">
                <a:solidFill>
                  <a:schemeClr val="accent1">
                    <a:lumMod val="50000"/>
                  </a:schemeClr>
                </a:solidFill>
                <a:cs typeface="Calibri" panose="020F0502020204030204" pitchFamily="34" charset="0"/>
              </a:rPr>
              <a:t>Make meaningful practice the focus of your next planned visit.</a:t>
            </a:r>
          </a:p>
          <a:p>
            <a:pPr marL="342900" indent="-342900">
              <a:buFont typeface="Wingdings" panose="05000000000000000000" pitchFamily="2" charset="2"/>
              <a:buChar char="§"/>
            </a:pPr>
            <a:r>
              <a:rPr lang="en-GB" sz="2400" dirty="0"/>
              <a:t>Next key dates? </a:t>
            </a:r>
            <a:r>
              <a:rPr lang="en-GB" sz="2000" b="1" dirty="0"/>
              <a:t>Meaningful Practice TRG and The Full Hub Day</a:t>
            </a:r>
            <a:endParaRPr lang="en-GB" sz="1400" b="1" i="1" dirty="0">
              <a:cs typeface="Calibri" panose="020F0502020204030204" pitchFamily="34" charset="0"/>
            </a:endParaRP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20337267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8489244" cy="867128"/>
          </a:xfrm>
          <a:prstGeom prst="rect">
            <a:avLst/>
          </a:prstGeom>
        </p:spPr>
      </p:pic>
      <p:sp>
        <p:nvSpPr>
          <p:cNvPr id="4" name="Title 3"/>
          <p:cNvSpPr>
            <a:spLocks noGrp="1"/>
          </p:cNvSpPr>
          <p:nvPr>
            <p:ph type="title"/>
          </p:nvPr>
        </p:nvSpPr>
        <p:spPr>
          <a:xfrm>
            <a:off x="208494" y="0"/>
            <a:ext cx="7919508" cy="1325563"/>
          </a:xfrm>
        </p:spPr>
        <p:txBody>
          <a:bodyPr>
            <a:normAutofit/>
          </a:bodyPr>
          <a:lstStyle/>
          <a:p>
            <a:r>
              <a:rPr lang="en-GB" sz="2800" b="1" dirty="0">
                <a:solidFill>
                  <a:schemeClr val="bg1"/>
                </a:solidFill>
              </a:rPr>
              <a:t>Summary of the session</a:t>
            </a:r>
          </a:p>
        </p:txBody>
      </p:sp>
      <p:sp>
        <p:nvSpPr>
          <p:cNvPr id="5" name="Content Placeholder 4"/>
          <p:cNvSpPr>
            <a:spLocks noGrp="1"/>
          </p:cNvSpPr>
          <p:nvPr>
            <p:ph idx="1"/>
          </p:nvPr>
        </p:nvSpPr>
        <p:spPr>
          <a:xfrm>
            <a:off x="214809" y="1344720"/>
            <a:ext cx="11530012" cy="4771779"/>
          </a:xfrm>
        </p:spPr>
        <p:txBody>
          <a:bodyPr anchor="ctr">
            <a:normAutofit/>
          </a:bodyPr>
          <a:lstStyle/>
          <a:p>
            <a:pPr marL="514350" lvl="0" indent="-514350">
              <a:lnSpc>
                <a:spcPct val="100000"/>
              </a:lnSpc>
              <a:buFont typeface="+mj-lt"/>
              <a:buAutoNum type="arabicPeriod"/>
            </a:pPr>
            <a:r>
              <a:rPr lang="en-GB" dirty="0"/>
              <a:t>Brief summary of theories and research about the nature and role of ‘practice’</a:t>
            </a:r>
          </a:p>
          <a:p>
            <a:pPr marL="457200" indent="-457200">
              <a:lnSpc>
                <a:spcPct val="100000"/>
              </a:lnSpc>
              <a:buFont typeface="+mj-lt"/>
              <a:buAutoNum type="arabicPeriod"/>
            </a:pPr>
            <a:r>
              <a:rPr lang="en-GB" dirty="0"/>
              <a:t>Sample resources, in three languages, covering range of features, in different kinds of learning activities</a:t>
            </a:r>
          </a:p>
          <a:p>
            <a:pPr marL="457200" indent="-457200">
              <a:lnSpc>
                <a:spcPct val="100000"/>
              </a:lnSpc>
              <a:buFont typeface="+mj-lt"/>
              <a:buAutoNum type="arabicPeriod"/>
            </a:pPr>
            <a:r>
              <a:rPr lang="en-GB" dirty="0"/>
              <a:t>Hands-on classroom activity development</a:t>
            </a:r>
          </a:p>
          <a:p>
            <a:pPr marL="457200" indent="-457200">
              <a:lnSpc>
                <a:spcPct val="100000"/>
              </a:lnSpc>
              <a:buFont typeface="+mj-lt"/>
              <a:buAutoNum type="arabicPeriod"/>
            </a:pPr>
            <a:r>
              <a:rPr lang="en-GB" dirty="0"/>
              <a:t>Reflection and Planning for the TRG</a:t>
            </a:r>
          </a:p>
        </p:txBody>
      </p:sp>
      <p:sp>
        <p:nvSpPr>
          <p:cNvPr id="6" name="TextBox 5"/>
          <p:cNvSpPr txBox="1"/>
          <p:nvPr/>
        </p:nvSpPr>
        <p:spPr>
          <a:xfrm>
            <a:off x="6317851" y="6480068"/>
            <a:ext cx="3193192" cy="276999"/>
          </a:xfrm>
          <a:prstGeom prst="rect">
            <a:avLst/>
          </a:prstGeom>
          <a:noFill/>
        </p:spPr>
        <p:txBody>
          <a:bodyPr wrap="square" rtlCol="0">
            <a:spAutoFit/>
          </a:bodyPr>
          <a:lstStyle/>
          <a:p>
            <a:pPr algn="r"/>
            <a:r>
              <a:rPr lang="en-GB" sz="1200" dirty="0">
                <a:solidFill>
                  <a:prstClr val="white"/>
                </a:solidFill>
                <a:latin typeface="Century Gothic" panose="020B0502020202020204" pitchFamily="34" charset="0"/>
              </a:rPr>
              <a:t>Emma Marsden</a:t>
            </a:r>
          </a:p>
        </p:txBody>
      </p:sp>
      <p:sp>
        <p:nvSpPr>
          <p:cNvPr id="2" name="TextBox 1">
            <a:extLst>
              <a:ext uri="{FF2B5EF4-FFF2-40B4-BE49-F238E27FC236}">
                <a16:creationId xmlns:a16="http://schemas.microsoft.com/office/drawing/2014/main" id="{CAB5FE03-7D97-5B45-8557-AF8F81B9A796}"/>
              </a:ext>
            </a:extLst>
          </p:cNvPr>
          <p:cNvSpPr txBox="1"/>
          <p:nvPr/>
        </p:nvSpPr>
        <p:spPr>
          <a:xfrm>
            <a:off x="3692355" y="2578201"/>
            <a:ext cx="639298" cy="646331"/>
          </a:xfrm>
          <a:prstGeom prst="rect">
            <a:avLst/>
          </a:prstGeom>
          <a:noFill/>
        </p:spPr>
        <p:txBody>
          <a:bodyPr wrap="square" rtlCol="0">
            <a:spAutoFit/>
          </a:bodyPr>
          <a:lstStyle/>
          <a:p>
            <a:r>
              <a:rPr lang="en-GB" sz="3600" b="1" dirty="0">
                <a:solidFill>
                  <a:schemeClr val="accent6"/>
                </a:solidFill>
              </a:rPr>
              <a:t>✓</a:t>
            </a:r>
            <a:endParaRPr lang="en-US" sz="3600" b="1" dirty="0">
              <a:solidFill>
                <a:schemeClr val="accent6"/>
              </a:solidFill>
            </a:endParaRPr>
          </a:p>
        </p:txBody>
      </p:sp>
      <p:sp>
        <p:nvSpPr>
          <p:cNvPr id="7" name="TextBox 6">
            <a:extLst>
              <a:ext uri="{FF2B5EF4-FFF2-40B4-BE49-F238E27FC236}">
                <a16:creationId xmlns:a16="http://schemas.microsoft.com/office/drawing/2014/main" id="{CB6E80BA-1E9A-7848-A450-0CAEA24164CF}"/>
              </a:ext>
            </a:extLst>
          </p:cNvPr>
          <p:cNvSpPr txBox="1"/>
          <p:nvPr/>
        </p:nvSpPr>
        <p:spPr>
          <a:xfrm>
            <a:off x="8644262" y="3491938"/>
            <a:ext cx="639298" cy="646331"/>
          </a:xfrm>
          <a:prstGeom prst="rect">
            <a:avLst/>
          </a:prstGeom>
          <a:noFill/>
        </p:spPr>
        <p:txBody>
          <a:bodyPr wrap="square" rtlCol="0">
            <a:spAutoFit/>
          </a:bodyPr>
          <a:lstStyle/>
          <a:p>
            <a:r>
              <a:rPr lang="en-GB" sz="3600" b="1" dirty="0">
                <a:solidFill>
                  <a:schemeClr val="accent6"/>
                </a:solidFill>
              </a:rPr>
              <a:t>✓</a:t>
            </a:r>
            <a:endParaRPr lang="en-US" sz="3600" b="1" dirty="0">
              <a:solidFill>
                <a:schemeClr val="accent6"/>
              </a:solidFill>
            </a:endParaRPr>
          </a:p>
        </p:txBody>
      </p:sp>
      <p:sp>
        <p:nvSpPr>
          <p:cNvPr id="10" name="TextBox 9">
            <a:extLst>
              <a:ext uri="{FF2B5EF4-FFF2-40B4-BE49-F238E27FC236}">
                <a16:creationId xmlns:a16="http://schemas.microsoft.com/office/drawing/2014/main" id="{E6CB28A8-86F0-ED4C-8732-CCF3F4E1A1DF}"/>
              </a:ext>
            </a:extLst>
          </p:cNvPr>
          <p:cNvSpPr txBox="1"/>
          <p:nvPr/>
        </p:nvSpPr>
        <p:spPr>
          <a:xfrm>
            <a:off x="8004964" y="4069845"/>
            <a:ext cx="639298" cy="646331"/>
          </a:xfrm>
          <a:prstGeom prst="rect">
            <a:avLst/>
          </a:prstGeom>
          <a:noFill/>
        </p:spPr>
        <p:txBody>
          <a:bodyPr wrap="square" rtlCol="0">
            <a:spAutoFit/>
          </a:bodyPr>
          <a:lstStyle/>
          <a:p>
            <a:r>
              <a:rPr lang="en-GB" sz="3600" b="1" dirty="0">
                <a:solidFill>
                  <a:schemeClr val="accent6"/>
                </a:solidFill>
              </a:rPr>
              <a:t>✓</a:t>
            </a:r>
            <a:endParaRPr lang="en-US" sz="3600" b="1" dirty="0">
              <a:solidFill>
                <a:schemeClr val="accent6"/>
              </a:solidFill>
            </a:endParaRPr>
          </a:p>
        </p:txBody>
      </p:sp>
      <p:sp>
        <p:nvSpPr>
          <p:cNvPr id="11" name="TextBox 10">
            <a:extLst>
              <a:ext uri="{FF2B5EF4-FFF2-40B4-BE49-F238E27FC236}">
                <a16:creationId xmlns:a16="http://schemas.microsoft.com/office/drawing/2014/main" id="{CA213C44-70E3-4E42-8553-36A2459D3B8A}"/>
              </a:ext>
            </a:extLst>
          </p:cNvPr>
          <p:cNvSpPr txBox="1"/>
          <p:nvPr/>
        </p:nvSpPr>
        <p:spPr>
          <a:xfrm>
            <a:off x="6909842" y="4642121"/>
            <a:ext cx="639298" cy="646331"/>
          </a:xfrm>
          <a:prstGeom prst="rect">
            <a:avLst/>
          </a:prstGeom>
          <a:noFill/>
        </p:spPr>
        <p:txBody>
          <a:bodyPr wrap="square" rtlCol="0">
            <a:spAutoFit/>
          </a:bodyPr>
          <a:lstStyle/>
          <a:p>
            <a:r>
              <a:rPr lang="en-GB" sz="3600" b="1" dirty="0">
                <a:solidFill>
                  <a:schemeClr val="accent6"/>
                </a:solidFill>
              </a:rPr>
              <a:t>✓</a:t>
            </a:r>
            <a:endParaRPr lang="en-US" sz="3600" b="1" dirty="0">
              <a:solidFill>
                <a:schemeClr val="accent6"/>
              </a:solidFill>
            </a:endParaRPr>
          </a:p>
        </p:txBody>
      </p:sp>
    </p:spTree>
    <p:extLst>
      <p:ext uri="{BB962C8B-B14F-4D97-AF65-F5344CB8AC3E}">
        <p14:creationId xmlns:p14="http://schemas.microsoft.com/office/powerpoint/2010/main" val="24933605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E559B1-768C-634E-AAB8-04FEDBE400AF}"/>
              </a:ext>
            </a:extLst>
          </p:cNvPr>
          <p:cNvSpPr>
            <a:spLocks noGrp="1"/>
          </p:cNvSpPr>
          <p:nvPr>
            <p:ph idx="1"/>
          </p:nvPr>
        </p:nvSpPr>
        <p:spPr>
          <a:xfrm>
            <a:off x="152400" y="1426921"/>
            <a:ext cx="11887199" cy="4835333"/>
          </a:xfrm>
        </p:spPr>
        <p:txBody>
          <a:bodyPr>
            <a:noAutofit/>
          </a:bodyPr>
          <a:lstStyle/>
          <a:p>
            <a:pPr marL="0" indent="0" fontAlgn="base">
              <a:buNone/>
            </a:pPr>
            <a:r>
              <a:rPr lang="en-GB" sz="1600" dirty="0"/>
              <a:t>Bird, S. (2010). Effects of distributed practice on the acquisition of second language English syntax. </a:t>
            </a:r>
            <a:r>
              <a:rPr lang="en-GB" sz="1600" i="1" dirty="0"/>
              <a:t>Applied Psycholinguistics, 31</a:t>
            </a:r>
            <a:r>
              <a:rPr lang="en-GB" sz="1600" dirty="0"/>
              <a:t>, 635–650.</a:t>
            </a:r>
          </a:p>
          <a:p>
            <a:pPr marL="0" indent="0" fontAlgn="base">
              <a:buNone/>
            </a:pPr>
            <a:r>
              <a:rPr lang="en-GB" sz="1600" dirty="0"/>
              <a:t>Cepeda, N.J., </a:t>
            </a:r>
            <a:r>
              <a:rPr lang="en-GB" sz="1600" dirty="0" err="1"/>
              <a:t>Vul</a:t>
            </a:r>
            <a:r>
              <a:rPr lang="en-GB" sz="1600" dirty="0"/>
              <a:t>, E., Rohrer, D., </a:t>
            </a:r>
            <a:r>
              <a:rPr lang="en-GB" sz="1600" dirty="0" err="1"/>
              <a:t>Wixted</a:t>
            </a:r>
            <a:r>
              <a:rPr lang="en-GB" sz="1600" dirty="0"/>
              <a:t>, J.T., &amp; </a:t>
            </a:r>
            <a:r>
              <a:rPr lang="en-GB" sz="1600" dirty="0" err="1"/>
              <a:t>Pashler</a:t>
            </a:r>
            <a:r>
              <a:rPr lang="en-GB" sz="1600" dirty="0"/>
              <a:t>, H. (2008). Spacing effects in learning a temporal ridgeline of optimal retention. </a:t>
            </a:r>
            <a:r>
              <a:rPr lang="en-GB" sz="1600" i="1" dirty="0"/>
              <a:t>Psychological Science</a:t>
            </a:r>
            <a:r>
              <a:rPr lang="en-GB" sz="1600" dirty="0"/>
              <a:t>, </a:t>
            </a:r>
            <a:r>
              <a:rPr lang="en-GB" sz="1600" i="1" dirty="0"/>
              <a:t>19</a:t>
            </a:r>
            <a:r>
              <a:rPr lang="en-GB" sz="1600" dirty="0"/>
              <a:t>, 1095–1102.</a:t>
            </a:r>
          </a:p>
          <a:p>
            <a:pPr marL="0" indent="0">
              <a:buNone/>
            </a:pPr>
            <a:r>
              <a:rPr lang="en-GB" sz="1600" dirty="0"/>
              <a:t>Collins, L., Halter, R.H., </a:t>
            </a:r>
            <a:r>
              <a:rPr lang="en-GB" sz="1600" dirty="0" err="1"/>
              <a:t>Lightbown</a:t>
            </a:r>
            <a:r>
              <a:rPr lang="en-GB" sz="1600" dirty="0"/>
              <a:t>, P., &amp; Spada, N. (1999). Time and the distribution of time in L2 instruction. </a:t>
            </a:r>
            <a:r>
              <a:rPr lang="en-GB" sz="1600" i="1" dirty="0"/>
              <a:t>TESOL Quarterly, 33</a:t>
            </a:r>
            <a:r>
              <a:rPr lang="en-GB" sz="1600" dirty="0"/>
              <a:t>, 655–680.</a:t>
            </a:r>
          </a:p>
          <a:p>
            <a:pPr marL="0" indent="0">
              <a:buNone/>
            </a:pPr>
            <a:r>
              <a:rPr lang="en-GB" sz="1600" dirty="0"/>
              <a:t>Collins, L., &amp; White, J. (2011). An intensive look at intensity and language learning. </a:t>
            </a:r>
            <a:r>
              <a:rPr lang="en-GB" sz="1600" i="1" dirty="0"/>
              <a:t>TESOL Quarterly, 45</a:t>
            </a:r>
            <a:r>
              <a:rPr lang="en-GB" sz="1600" dirty="0"/>
              <a:t>, 106–133.</a:t>
            </a:r>
          </a:p>
          <a:p>
            <a:pPr marL="0" indent="0">
              <a:buNone/>
            </a:pPr>
            <a:r>
              <a:rPr lang="en-GB" sz="1600" dirty="0" err="1"/>
              <a:t>DeKeyser</a:t>
            </a:r>
            <a:r>
              <a:rPr lang="en-GB" sz="1600" dirty="0"/>
              <a:t>, R. (2000). The robustness of critical period effects in second language acquisition. </a:t>
            </a:r>
            <a:r>
              <a:rPr lang="en-GB" sz="1600" i="1" dirty="0"/>
              <a:t>Studies in Second Language Acquisition, 22</a:t>
            </a:r>
            <a:r>
              <a:rPr lang="en-GB" sz="1600" dirty="0"/>
              <a:t>, 499–533. </a:t>
            </a:r>
          </a:p>
          <a:p>
            <a:pPr marL="0" indent="0">
              <a:buNone/>
            </a:pPr>
            <a:r>
              <a:rPr lang="en-GB" sz="1600" dirty="0" err="1"/>
              <a:t>DeKeyser</a:t>
            </a:r>
            <a:r>
              <a:rPr lang="en-GB" sz="1600" dirty="0"/>
              <a:t>, R. (2007). Conclusion: The future of practice. In, R. </a:t>
            </a:r>
            <a:r>
              <a:rPr lang="en-GB" sz="1600" dirty="0" err="1"/>
              <a:t>DeKeyser</a:t>
            </a:r>
            <a:r>
              <a:rPr lang="en-GB" sz="1600" dirty="0"/>
              <a:t> (Ed.), </a:t>
            </a:r>
            <a:r>
              <a:rPr lang="en-GB" sz="1600" i="1" dirty="0"/>
              <a:t>Practice in a second language </a:t>
            </a:r>
            <a:r>
              <a:rPr lang="en-GB" sz="1600" dirty="0"/>
              <a:t>(pp. 287–304)</a:t>
            </a:r>
            <a:r>
              <a:rPr lang="en-GB" sz="1600" i="1" dirty="0"/>
              <a:t>. </a:t>
            </a:r>
            <a:r>
              <a:rPr lang="en-GB" sz="1600" dirty="0"/>
              <a:t>Cambridge: Cambridge University Press .</a:t>
            </a:r>
          </a:p>
          <a:p>
            <a:pPr marL="0" indent="0">
              <a:buNone/>
            </a:pPr>
            <a:r>
              <a:rPr lang="en-GB" sz="1600" dirty="0" err="1"/>
              <a:t>DeKeyser</a:t>
            </a:r>
            <a:r>
              <a:rPr lang="en-GB" sz="1600" dirty="0"/>
              <a:t>, R. (2012). Interactions between individual differences, treatments, and structures in SLA. </a:t>
            </a:r>
            <a:r>
              <a:rPr lang="en-GB" sz="1600" i="1" dirty="0"/>
              <a:t>Language Learning, 62</a:t>
            </a:r>
            <a:r>
              <a:rPr lang="en-GB" sz="1600" dirty="0"/>
              <a:t>(Suppl. 2), 189–200.</a:t>
            </a:r>
          </a:p>
          <a:p>
            <a:pPr marL="0" indent="0">
              <a:buNone/>
            </a:pPr>
            <a:r>
              <a:rPr lang="en-GB" sz="1600" dirty="0" err="1"/>
              <a:t>DeKeyser</a:t>
            </a:r>
            <a:r>
              <a:rPr lang="en-GB" sz="1600" dirty="0"/>
              <a:t>, R. (2015). Skill acquisition theory. In B. VanPatten &amp; J. Williams (Eds.), </a:t>
            </a:r>
            <a:r>
              <a:rPr lang="en-GB" sz="1600" i="1" dirty="0"/>
              <a:t>Theories in second language acquisition: An introduction</a:t>
            </a:r>
            <a:r>
              <a:rPr lang="en-GB" sz="1600" dirty="0"/>
              <a:t> (pp. 94-112). London: Routledge.</a:t>
            </a:r>
          </a:p>
          <a:p>
            <a:pPr marL="0" indent="0">
              <a:buNone/>
            </a:pPr>
            <a:r>
              <a:rPr lang="en-GB" sz="1600" dirty="0" err="1"/>
              <a:t>DeKeyser</a:t>
            </a:r>
            <a:r>
              <a:rPr lang="en-GB" sz="1600" dirty="0"/>
              <a:t>, R., &amp; </a:t>
            </a:r>
            <a:r>
              <a:rPr lang="en-GB" sz="1600" dirty="0" err="1"/>
              <a:t>Criado</a:t>
            </a:r>
            <a:r>
              <a:rPr lang="en-GB" sz="1600" dirty="0"/>
              <a:t>, R. (2012). Automatization, skill acquisition, and practice in second language acquisition. In C.A. Chapelle (Ed.),</a:t>
            </a:r>
            <a:r>
              <a:rPr lang="en-GB" sz="1600" i="1" dirty="0"/>
              <a:t> The </a:t>
            </a:r>
            <a:r>
              <a:rPr lang="en-GB" sz="1600" i="1" dirty="0" err="1"/>
              <a:t>encyclopedia</a:t>
            </a:r>
            <a:r>
              <a:rPr lang="en-GB" sz="1600" i="1" dirty="0"/>
              <a:t> of applied linguistics</a:t>
            </a:r>
            <a:r>
              <a:rPr lang="en-GB" sz="1600" dirty="0"/>
              <a:t>. Oxford, UK: Blackwell Publishing.</a:t>
            </a:r>
          </a:p>
        </p:txBody>
      </p:sp>
      <p:sp>
        <p:nvSpPr>
          <p:cNvPr id="4" name="Title 1">
            <a:extLst>
              <a:ext uri="{FF2B5EF4-FFF2-40B4-BE49-F238E27FC236}">
                <a16:creationId xmlns:a16="http://schemas.microsoft.com/office/drawing/2014/main" id="{63E0C908-A108-3B49-8595-15F790C9AA00}"/>
              </a:ext>
            </a:extLst>
          </p:cNvPr>
          <p:cNvSpPr>
            <a:spLocks noGrp="1"/>
          </p:cNvSpPr>
          <p:nvPr>
            <p:ph type="title"/>
          </p:nvPr>
        </p:nvSpPr>
        <p:spPr>
          <a:xfrm>
            <a:off x="2152649" y="401510"/>
            <a:ext cx="7886700" cy="776128"/>
          </a:xfrm>
        </p:spPr>
        <p:txBody>
          <a:bodyPr>
            <a:normAutofit/>
          </a:bodyPr>
          <a:lstStyle/>
          <a:p>
            <a:pPr algn="ctr"/>
            <a:r>
              <a:rPr lang="en-US" sz="2800" b="1" dirty="0"/>
              <a:t>References / Bibliography</a:t>
            </a:r>
          </a:p>
        </p:txBody>
      </p:sp>
      <p:sp>
        <p:nvSpPr>
          <p:cNvPr id="5" name="TextBox 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5694477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99E9A4-EE6F-EF4D-AE1D-BC4162EB55F4}"/>
              </a:ext>
            </a:extLst>
          </p:cNvPr>
          <p:cNvSpPr>
            <a:spLocks noGrp="1"/>
          </p:cNvSpPr>
          <p:nvPr>
            <p:ph idx="1"/>
          </p:nvPr>
        </p:nvSpPr>
        <p:spPr>
          <a:xfrm>
            <a:off x="110836" y="150861"/>
            <a:ext cx="12081164" cy="5875867"/>
          </a:xfrm>
        </p:spPr>
        <p:txBody>
          <a:bodyPr>
            <a:noAutofit/>
          </a:bodyPr>
          <a:lstStyle/>
          <a:p>
            <a:pPr marL="0" indent="0">
              <a:buNone/>
            </a:pPr>
            <a:r>
              <a:rPr lang="en-GB" sz="1600" dirty="0" err="1"/>
              <a:t>DeKeyser</a:t>
            </a:r>
            <a:r>
              <a:rPr lang="en-GB" sz="1600" dirty="0"/>
              <a:t>, R., &amp; Prieto-Botana, G. (2015). The effectiveness of processing instruction in L2 grammar acquisition: A narrative review. </a:t>
            </a:r>
            <a:r>
              <a:rPr lang="en-GB" sz="1600" i="1" dirty="0"/>
              <a:t>Applied Linguistics, 36</a:t>
            </a:r>
            <a:r>
              <a:rPr lang="en-GB" sz="1600" dirty="0"/>
              <a:t>, 290–305.</a:t>
            </a:r>
          </a:p>
          <a:p>
            <a:pPr marL="0" indent="0" fontAlgn="base">
              <a:buNone/>
            </a:pPr>
            <a:r>
              <a:rPr lang="en-GB" sz="1600" dirty="0" err="1"/>
              <a:t>DeKeyser</a:t>
            </a:r>
            <a:r>
              <a:rPr lang="en-GB" sz="1600" dirty="0"/>
              <a:t>, R. (2017).  Knowledge and skill in ISLA. In S. Loewen and M. Sato (Eds.), </a:t>
            </a:r>
            <a:r>
              <a:rPr lang="en-GB" sz="1600" i="1" dirty="0"/>
              <a:t>Routledge Handbook of Instructed Second Language Acquisition</a:t>
            </a:r>
            <a:r>
              <a:rPr lang="en-GB" sz="1600" dirty="0"/>
              <a:t> (pp. 15–32). London: Routledge.</a:t>
            </a:r>
          </a:p>
          <a:p>
            <a:pPr marL="0" indent="0" fontAlgn="base">
              <a:buNone/>
            </a:pPr>
            <a:r>
              <a:rPr lang="en-GB" sz="1600" dirty="0" err="1"/>
              <a:t>DeKeyser</a:t>
            </a:r>
            <a:r>
              <a:rPr lang="en-GB" sz="1600" dirty="0"/>
              <a:t>, R. M., &amp; </a:t>
            </a:r>
            <a:r>
              <a:rPr lang="en-GB" sz="1600" dirty="0" err="1"/>
              <a:t>Sokalski</a:t>
            </a:r>
            <a:r>
              <a:rPr lang="en-GB" sz="1600" dirty="0"/>
              <a:t>, K. J. (1996). The differential role of comprehension and production practice. </a:t>
            </a:r>
            <a:r>
              <a:rPr lang="en-GB" sz="1600" i="1" dirty="0"/>
              <a:t>Language Learning, 46</a:t>
            </a:r>
            <a:r>
              <a:rPr lang="en-GB" sz="1600" dirty="0"/>
              <a:t>, 613–642.</a:t>
            </a:r>
          </a:p>
          <a:p>
            <a:pPr marL="0" indent="0">
              <a:buNone/>
            </a:pPr>
            <a:r>
              <a:rPr lang="en-GB" sz="1600" dirty="0"/>
              <a:t>Donovan, J.J., &amp; </a:t>
            </a:r>
            <a:r>
              <a:rPr lang="en-GB" sz="1600" dirty="0" err="1"/>
              <a:t>Radosevich</a:t>
            </a:r>
            <a:r>
              <a:rPr lang="en-GB" sz="1600" dirty="0"/>
              <a:t>, D.J. (1999). A meta-analytic review of the distribution of practice effect: Now you see it, now you don’t. </a:t>
            </a:r>
            <a:r>
              <a:rPr lang="en-GB" sz="1600" i="1" dirty="0"/>
              <a:t>Journal of Applied Psychology, 84</a:t>
            </a:r>
            <a:r>
              <a:rPr lang="en-GB" sz="1600" dirty="0"/>
              <a:t>, 795–805.</a:t>
            </a:r>
          </a:p>
          <a:p>
            <a:pPr marL="0" indent="0" fontAlgn="base">
              <a:buNone/>
            </a:pPr>
            <a:r>
              <a:rPr lang="en-GB" sz="1600" dirty="0"/>
              <a:t>Ellis, N. C., &amp; </a:t>
            </a:r>
            <a:r>
              <a:rPr lang="en-GB" sz="1600" dirty="0" err="1"/>
              <a:t>Sagarra</a:t>
            </a:r>
            <a:r>
              <a:rPr lang="en-GB" sz="1600" dirty="0"/>
              <a:t>, N. (2011). Learned attention in adult language acquisition: A replication and generalization study and meta-analysis. </a:t>
            </a:r>
            <a:r>
              <a:rPr lang="en-GB" sz="1600" i="1" dirty="0"/>
              <a:t>Studies in Second Language Acquisition</a:t>
            </a:r>
            <a:r>
              <a:rPr lang="en-GB" sz="1600" dirty="0"/>
              <a:t>, </a:t>
            </a:r>
            <a:r>
              <a:rPr lang="en-GB" sz="1600" i="1" dirty="0"/>
              <a:t>33</a:t>
            </a:r>
            <a:r>
              <a:rPr lang="en-GB" sz="1600" dirty="0"/>
              <a:t>, 589-624.</a:t>
            </a:r>
            <a:endParaRPr lang="en-US" sz="1600" dirty="0"/>
          </a:p>
          <a:p>
            <a:pPr marL="0" indent="0" fontAlgn="base">
              <a:buNone/>
            </a:pPr>
            <a:r>
              <a:rPr lang="en-US" sz="1600" dirty="0"/>
              <a:t>Foster &amp; </a:t>
            </a:r>
            <a:r>
              <a:rPr lang="en-US" sz="1600" dirty="0" err="1"/>
              <a:t>Skehan</a:t>
            </a:r>
            <a:r>
              <a:rPr lang="en-US" sz="1600" dirty="0"/>
              <a:t>, 2008 </a:t>
            </a:r>
            <a:r>
              <a:rPr lang="en-GB" sz="1600" dirty="0"/>
              <a:t>The Influence of Planning and Task Type on Second Language Performance</a:t>
            </a:r>
            <a:r>
              <a:rPr lang="en-US" sz="1600" dirty="0"/>
              <a:t>. Studies in Second Language Acquisition. </a:t>
            </a:r>
            <a:r>
              <a:rPr lang="en-GB" sz="1600" dirty="0"/>
              <a:t>18, 3 </a:t>
            </a:r>
            <a:r>
              <a:rPr lang="en-GB" sz="1600" b="1" dirty="0"/>
              <a:t>(</a:t>
            </a:r>
            <a:r>
              <a:rPr lang="en-GB" sz="1600" dirty="0"/>
              <a:t>299-323)</a:t>
            </a:r>
          </a:p>
          <a:p>
            <a:pPr marL="0" indent="0" fontAlgn="base">
              <a:buNone/>
            </a:pPr>
            <a:r>
              <a:rPr lang="en-GB" sz="1600" dirty="0"/>
              <a:t>Kasprowicz, R. , &amp; Marsden, E. (under review). Distribution of practice effects for the learning of foreign language verb morphology in the young learner classroom.</a:t>
            </a:r>
            <a:r>
              <a:rPr lang="en-GB" sz="1600" b="1" dirty="0"/>
              <a:t> </a:t>
            </a:r>
            <a:r>
              <a:rPr lang="en-GB" sz="1600" i="1" dirty="0"/>
              <a:t>The Modern Language Journal.</a:t>
            </a:r>
            <a:endParaRPr lang="en-GB" sz="1600" dirty="0"/>
          </a:p>
          <a:p>
            <a:pPr marL="0" indent="0" fontAlgn="base">
              <a:buNone/>
            </a:pPr>
            <a:r>
              <a:rPr lang="en-GB" sz="1600" dirty="0"/>
              <a:t>Li, M., &amp; </a:t>
            </a:r>
            <a:r>
              <a:rPr lang="en-GB" sz="1600" dirty="0" err="1"/>
              <a:t>DeKeyser</a:t>
            </a:r>
            <a:r>
              <a:rPr lang="en-GB" sz="1600" dirty="0"/>
              <a:t>, R. (2017). Perception practice, production practice, and musical ability in L2 Mandarin tone-word learning. </a:t>
            </a:r>
            <a:r>
              <a:rPr lang="en-GB" sz="1600" i="1" dirty="0"/>
              <a:t>Studies in Second Language Acquisition</a:t>
            </a:r>
            <a:r>
              <a:rPr lang="en-GB" sz="1600" dirty="0"/>
              <a:t>, </a:t>
            </a:r>
            <a:r>
              <a:rPr lang="en-GB" sz="1600" i="1" dirty="0"/>
              <a:t>39</a:t>
            </a:r>
            <a:r>
              <a:rPr lang="en-GB" sz="1600" dirty="0"/>
              <a:t>, 593-620.</a:t>
            </a:r>
          </a:p>
          <a:p>
            <a:pPr marL="0" indent="0" fontAlgn="base">
              <a:buNone/>
            </a:pPr>
            <a:r>
              <a:rPr lang="en-GB" sz="1600" dirty="0" err="1"/>
              <a:t>MacWhinney</a:t>
            </a:r>
            <a:r>
              <a:rPr lang="en-GB" sz="1600" dirty="0"/>
              <a:t>, B. (2012). The logic of the unified model. In </a:t>
            </a:r>
            <a:r>
              <a:rPr lang="en-GB" sz="1600" dirty="0" err="1"/>
              <a:t>Gass</a:t>
            </a:r>
            <a:r>
              <a:rPr lang="en-GB" sz="1600" dirty="0"/>
              <a:t>, S.M. &amp; Mackey, A. (</a:t>
            </a:r>
            <a:r>
              <a:rPr lang="en-GB" sz="1600" dirty="0" err="1"/>
              <a:t>eds</a:t>
            </a:r>
            <a:r>
              <a:rPr lang="en-GB" sz="1600" dirty="0"/>
              <a:t>). </a:t>
            </a:r>
            <a:r>
              <a:rPr lang="en-GB" sz="1600" i="1" dirty="0"/>
              <a:t>The Routledge handbook of second language acquisition</a:t>
            </a:r>
            <a:r>
              <a:rPr lang="en-GB" sz="1600" dirty="0"/>
              <a:t> (pp. 211-227). New York, NY: Routledge.</a:t>
            </a:r>
          </a:p>
          <a:p>
            <a:pPr marL="0" indent="0" fontAlgn="base">
              <a:buNone/>
            </a:pPr>
            <a:r>
              <a:rPr lang="en-GB" sz="1600" dirty="0"/>
              <a:t>McManus, K., &amp; Marsden, E. (2019). Signatures of automaticity during practice: Explicit instruction about L1 processing routines can improve L2 grammatical processing. </a:t>
            </a:r>
            <a:r>
              <a:rPr lang="en-GB" sz="1600" i="1" dirty="0"/>
              <a:t>Applied Psycholinguistics</a:t>
            </a:r>
            <a:r>
              <a:rPr lang="en-GB" sz="1600" dirty="0"/>
              <a:t>, </a:t>
            </a:r>
            <a:r>
              <a:rPr lang="en-GB" sz="1600" i="1" dirty="0"/>
              <a:t>40</a:t>
            </a:r>
            <a:r>
              <a:rPr lang="en-GB" sz="1600" dirty="0"/>
              <a:t>, 205-234.</a:t>
            </a:r>
          </a:p>
          <a:p>
            <a:pPr marL="0" indent="0">
              <a:buNone/>
            </a:pPr>
            <a:r>
              <a:rPr lang="en-GB" sz="1600" dirty="0" err="1"/>
              <a:t>Roffwarg</a:t>
            </a:r>
            <a:r>
              <a:rPr lang="en-GB" sz="1600" dirty="0"/>
              <a:t>, H. P., </a:t>
            </a:r>
            <a:r>
              <a:rPr lang="en-GB" sz="1600" dirty="0" err="1"/>
              <a:t>Muzio</a:t>
            </a:r>
            <a:r>
              <a:rPr lang="en-GB" sz="1600" dirty="0"/>
              <a:t>, J. N., &amp; Dement, W. C. (1966). Ontogenetic development of the human sleep dream cycle. </a:t>
            </a:r>
            <a:r>
              <a:rPr lang="en-GB" sz="1600" i="1" dirty="0"/>
              <a:t>Science</a:t>
            </a:r>
            <a:r>
              <a:rPr lang="en-GB" sz="1600" dirty="0"/>
              <a:t>, 152, 604–618.</a:t>
            </a: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27746735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67545B-A7E7-C848-9533-36A757E2E583}"/>
              </a:ext>
            </a:extLst>
          </p:cNvPr>
          <p:cNvSpPr>
            <a:spLocks noGrp="1"/>
          </p:cNvSpPr>
          <p:nvPr>
            <p:ph idx="1"/>
          </p:nvPr>
        </p:nvSpPr>
        <p:spPr>
          <a:xfrm>
            <a:off x="96985" y="192421"/>
            <a:ext cx="12020926" cy="5740399"/>
          </a:xfrm>
        </p:spPr>
        <p:txBody>
          <a:bodyPr>
            <a:normAutofit/>
          </a:bodyPr>
          <a:lstStyle/>
          <a:p>
            <a:pPr marL="0" indent="0">
              <a:buNone/>
            </a:pPr>
            <a:r>
              <a:rPr lang="en-GB" sz="1600" dirty="0"/>
              <a:t>Rogers, J. (2015). Learning second language syntax under massed and distributed conditions. </a:t>
            </a:r>
            <a:r>
              <a:rPr lang="en-GB" sz="1600" i="1" dirty="0"/>
              <a:t>TESOL Quarterly, 4</a:t>
            </a:r>
            <a:r>
              <a:rPr lang="en-GB" sz="1600" dirty="0"/>
              <a:t> , 91–97.</a:t>
            </a:r>
          </a:p>
          <a:p>
            <a:pPr marL="0" indent="0">
              <a:buNone/>
            </a:pPr>
            <a:r>
              <a:rPr lang="en-GB" sz="1600" dirty="0"/>
              <a:t>Rogers, J. (2017). The spacing effect and its relevance to second language acquisition. </a:t>
            </a:r>
            <a:r>
              <a:rPr lang="en-GB" sz="1600" i="1" dirty="0"/>
              <a:t>Applied Linguistics, 38</a:t>
            </a:r>
            <a:r>
              <a:rPr lang="en-GB" sz="1600" dirty="0"/>
              <a:t>, 906–911.</a:t>
            </a:r>
          </a:p>
          <a:p>
            <a:pPr marL="0" indent="0" fontAlgn="base">
              <a:buNone/>
            </a:pPr>
            <a:r>
              <a:rPr lang="en-GB" sz="1600" dirty="0"/>
              <a:t>Sato, M. &amp; McDonough, K. (2019) Practice is important but how about its quality? Contextualized practice in the classroom </a:t>
            </a:r>
            <a:r>
              <a:rPr lang="en-GB" sz="1600" i="1" dirty="0"/>
              <a:t>Studies in Second Language Acquisition. </a:t>
            </a:r>
            <a:endParaRPr lang="en-GB" sz="1600" dirty="0"/>
          </a:p>
          <a:p>
            <a:pPr marL="0" indent="0" fontAlgn="base">
              <a:buNone/>
            </a:pPr>
            <a:r>
              <a:rPr lang="en-GB" sz="1600" dirty="0"/>
              <a:t>Sanz, C., &amp; Morgan–Short, K. (2004). Positive evidence versus explicit rule presentation and explicit negative feedback: A computer–assisted study. </a:t>
            </a:r>
            <a:r>
              <a:rPr lang="en-GB" sz="1600" i="1" dirty="0"/>
              <a:t>Language Learning, 54</a:t>
            </a:r>
            <a:r>
              <a:rPr lang="en-GB" sz="1600" dirty="0"/>
              <a:t>, 35–78.</a:t>
            </a:r>
          </a:p>
          <a:p>
            <a:pPr marL="0" indent="0" fontAlgn="base">
              <a:buNone/>
            </a:pPr>
            <a:r>
              <a:rPr lang="en-GB" sz="1600" dirty="0"/>
              <a:t>Serrano, R., &amp; Muñoz, C. (2007). Same hours, different time distribution: Any difference in EFL? </a:t>
            </a:r>
            <a:r>
              <a:rPr lang="en-GB" sz="1600" i="1" dirty="0"/>
              <a:t>System, 35</a:t>
            </a:r>
            <a:r>
              <a:rPr lang="en-GB" sz="1600" dirty="0"/>
              <a:t>, 305–321. </a:t>
            </a:r>
          </a:p>
          <a:p>
            <a:pPr marL="0" indent="0">
              <a:buNone/>
            </a:pPr>
            <a:r>
              <a:rPr lang="en-GB" sz="1600" dirty="0"/>
              <a:t>Spada, N., </a:t>
            </a:r>
            <a:r>
              <a:rPr lang="en-GB" sz="1600" dirty="0" err="1"/>
              <a:t>Lightbown</a:t>
            </a:r>
            <a:r>
              <a:rPr lang="en-GB" sz="1600" dirty="0"/>
              <a:t>, P., &amp; White, J. (2005). The importance of form/meaning mappings in explicit form-focused instruction. In A. </a:t>
            </a:r>
            <a:r>
              <a:rPr lang="en-GB" sz="1600" dirty="0" err="1"/>
              <a:t>Housen</a:t>
            </a:r>
            <a:r>
              <a:rPr lang="en-GB" sz="1600" dirty="0"/>
              <a:t> &amp; M. </a:t>
            </a:r>
            <a:r>
              <a:rPr lang="en-GB" sz="1600" dirty="0" err="1"/>
              <a:t>Pierrard</a:t>
            </a:r>
            <a:r>
              <a:rPr lang="en-GB" sz="1600" dirty="0"/>
              <a:t> (Eds.), Investigations in instructed second language acquisition (pp. 199-234). Berlin: </a:t>
            </a:r>
            <a:r>
              <a:rPr lang="en-GB" sz="1600" dirty="0" err="1"/>
              <a:t>DeGruyter</a:t>
            </a:r>
            <a:endParaRPr lang="en-GB" sz="1600" dirty="0"/>
          </a:p>
          <a:p>
            <a:pPr marL="0" indent="0">
              <a:buNone/>
            </a:pPr>
            <a:r>
              <a:rPr lang="en-GB" sz="1600" dirty="0"/>
              <a:t>Suzuki, Y. (2017). The optimal distribution of practice for the acquisition of L2 morphology: A conceptual replication and extension. </a:t>
            </a:r>
            <a:r>
              <a:rPr lang="en-GB" sz="1600" i="1" dirty="0"/>
              <a:t>Language Learning</a:t>
            </a:r>
            <a:r>
              <a:rPr lang="en-GB" sz="1600" dirty="0"/>
              <a:t>, </a:t>
            </a:r>
            <a:r>
              <a:rPr lang="en-GB" sz="1600" i="1" dirty="0"/>
              <a:t>67</a:t>
            </a:r>
            <a:r>
              <a:rPr lang="en-GB" sz="1600" dirty="0"/>
              <a:t>(3), 512-545.</a:t>
            </a:r>
          </a:p>
          <a:p>
            <a:pPr marL="0" indent="0">
              <a:buNone/>
            </a:pPr>
            <a:r>
              <a:rPr lang="en-GB" sz="1600" dirty="0"/>
              <a:t>Suzuki, Y., (2017). The optimal distribution of practice for the acquisition of L2 morphology: A conceptual replication and extension. </a:t>
            </a:r>
            <a:r>
              <a:rPr lang="en-GB" sz="1600" i="1" dirty="0"/>
              <a:t>Language Learning, 67</a:t>
            </a:r>
            <a:r>
              <a:rPr lang="en-GB" sz="1600" dirty="0"/>
              <a:t>, 512–545. </a:t>
            </a:r>
          </a:p>
          <a:p>
            <a:pPr marL="0" indent="0">
              <a:buNone/>
            </a:pPr>
            <a:r>
              <a:rPr lang="en-GB" sz="1600" dirty="0"/>
              <a:t>Suzuki, Y., &amp; </a:t>
            </a:r>
            <a:r>
              <a:rPr lang="en-GB" sz="1600" dirty="0" err="1"/>
              <a:t>DeKeyser</a:t>
            </a:r>
            <a:r>
              <a:rPr lang="en-GB" sz="1600" dirty="0"/>
              <a:t>, R. (2017a). Effects of distributed practice on the </a:t>
            </a:r>
            <a:r>
              <a:rPr lang="en-GB" sz="1600" dirty="0" err="1"/>
              <a:t>proceduralization</a:t>
            </a:r>
            <a:r>
              <a:rPr lang="en-GB" sz="1600" dirty="0"/>
              <a:t> of morphology. </a:t>
            </a:r>
            <a:r>
              <a:rPr lang="en-GB" sz="1600" i="1" dirty="0"/>
              <a:t>Language Teaching Research, 21</a:t>
            </a:r>
            <a:r>
              <a:rPr lang="en-GB" sz="1600" dirty="0"/>
              <a:t>, 166–188.</a:t>
            </a:r>
          </a:p>
          <a:p>
            <a:pPr marL="0" indent="0">
              <a:buNone/>
            </a:pPr>
            <a:r>
              <a:rPr lang="en-GB" sz="1600" dirty="0"/>
              <a:t>Suzuki, Y., &amp; </a:t>
            </a:r>
            <a:r>
              <a:rPr lang="en-GB" sz="1600" dirty="0" err="1"/>
              <a:t>DeKeyser</a:t>
            </a:r>
            <a:r>
              <a:rPr lang="en-GB" sz="1600" dirty="0"/>
              <a:t>, R. (2017b). Exploratory research on second language practice distribution: An aptitude </a:t>
            </a:r>
            <a:r>
              <a:rPr lang="en-US" sz="1600" dirty="0"/>
              <a:t>×</a:t>
            </a:r>
            <a:r>
              <a:rPr lang="en-GB" sz="1600" dirty="0"/>
              <a:t> treatment interaction. </a:t>
            </a:r>
            <a:r>
              <a:rPr lang="en-GB" sz="1600" i="1" dirty="0"/>
              <a:t>Applied Psycholinguistics, 38</a:t>
            </a:r>
            <a:r>
              <a:rPr lang="en-GB" sz="1600" dirty="0"/>
              <a:t>, 27–56.</a:t>
            </a:r>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89817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5" y="144899"/>
            <a:ext cx="11521440" cy="895074"/>
          </a:xfrm>
        </p:spPr>
        <p:txBody>
          <a:bodyPr>
            <a:normAutofit fontScale="90000"/>
          </a:bodyPr>
          <a:lstStyle/>
          <a:p>
            <a:pPr algn="ctr"/>
            <a:r>
              <a:rPr lang="en-GB" sz="3600" dirty="0"/>
              <a:t>NEW knowledge type established via spaced practice</a:t>
            </a:r>
          </a:p>
        </p:txBody>
      </p:sp>
      <p:sp>
        <p:nvSpPr>
          <p:cNvPr id="3" name="Content Placeholder 2"/>
          <p:cNvSpPr>
            <a:spLocks noGrp="1"/>
          </p:cNvSpPr>
          <p:nvPr>
            <p:ph idx="1"/>
          </p:nvPr>
        </p:nvSpPr>
        <p:spPr>
          <a:xfrm>
            <a:off x="402336" y="1039973"/>
            <a:ext cx="11789664" cy="5201801"/>
          </a:xfrm>
        </p:spPr>
        <p:txBody>
          <a:bodyPr>
            <a:normAutofit fontScale="85000" lnSpcReduction="10000"/>
          </a:bodyPr>
          <a:lstStyle/>
          <a:p>
            <a:pPr marL="0" indent="0">
              <a:buNone/>
            </a:pPr>
            <a:r>
              <a:rPr lang="en-US" sz="3100" dirty="0"/>
              <a:t>Practice</a:t>
            </a:r>
            <a:r>
              <a:rPr lang="en-US" sz="3100" b="1" dirty="0"/>
              <a:t> </a:t>
            </a:r>
            <a:r>
              <a:rPr lang="en-GB" sz="3100" dirty="0">
                <a:sym typeface="Wingdings" panose="05000000000000000000" pitchFamily="2" charset="2"/>
              </a:rPr>
              <a:t></a:t>
            </a:r>
            <a:r>
              <a:rPr lang="en-US" sz="3100" b="1" dirty="0"/>
              <a:t> </a:t>
            </a:r>
            <a:r>
              <a:rPr lang="en-US" sz="3100" dirty="0"/>
              <a:t>declarative knowledge gets ‘chunked’ </a:t>
            </a:r>
            <a:r>
              <a:rPr lang="en-GB" sz="3100" dirty="0">
                <a:sym typeface="Wingdings" panose="05000000000000000000" pitchFamily="2" charset="2"/>
              </a:rPr>
              <a:t></a:t>
            </a:r>
            <a:r>
              <a:rPr lang="en-US" sz="3100" dirty="0"/>
              <a:t> more accessible</a:t>
            </a:r>
          </a:p>
          <a:p>
            <a:pPr marL="0" indent="0">
              <a:buNone/>
            </a:pPr>
            <a:r>
              <a:rPr lang="en-US" sz="3100" dirty="0"/>
              <a:t>			= precursor to </a:t>
            </a:r>
            <a:r>
              <a:rPr lang="en-US" sz="3100" dirty="0" err="1"/>
              <a:t>automatised</a:t>
            </a:r>
            <a:r>
              <a:rPr lang="en-US" sz="3100" dirty="0"/>
              <a:t> knowledge</a:t>
            </a:r>
          </a:p>
          <a:p>
            <a:pPr marL="0" indent="0">
              <a:buNone/>
            </a:pPr>
            <a:endParaRPr lang="en-US" b="1" dirty="0">
              <a:solidFill>
                <a:srgbClr val="104F75"/>
              </a:solidFill>
            </a:endParaRPr>
          </a:p>
          <a:p>
            <a:pPr marL="0" indent="0">
              <a:buNone/>
            </a:pPr>
            <a:r>
              <a:rPr lang="en-US" b="1" u="sng" dirty="0">
                <a:solidFill>
                  <a:srgbClr val="104F75"/>
                </a:solidFill>
              </a:rPr>
              <a:t>Frequent and spaced practice: Guiding principles</a:t>
            </a:r>
          </a:p>
          <a:p>
            <a:r>
              <a:rPr lang="en-US" i="1" dirty="0">
                <a:solidFill>
                  <a:srgbClr val="104F75"/>
                </a:solidFill>
              </a:rPr>
              <a:t>Frequent</a:t>
            </a:r>
            <a:r>
              <a:rPr lang="en-US" dirty="0">
                <a:solidFill>
                  <a:srgbClr val="104F75"/>
                </a:solidFill>
              </a:rPr>
              <a:t> enough to prevent forgetting</a:t>
            </a:r>
          </a:p>
          <a:p>
            <a:r>
              <a:rPr lang="en-US" i="1" dirty="0">
                <a:solidFill>
                  <a:srgbClr val="104F75"/>
                </a:solidFill>
              </a:rPr>
              <a:t>Spaced</a:t>
            </a:r>
            <a:r>
              <a:rPr lang="en-US" dirty="0">
                <a:solidFill>
                  <a:srgbClr val="104F75"/>
                </a:solidFill>
              </a:rPr>
              <a:t> enough so recall is challenging for </a:t>
            </a:r>
            <a:r>
              <a:rPr lang="en-US" i="1" dirty="0">
                <a:solidFill>
                  <a:srgbClr val="104F75"/>
                </a:solidFill>
              </a:rPr>
              <a:t>your </a:t>
            </a:r>
            <a:r>
              <a:rPr lang="en-US" dirty="0">
                <a:solidFill>
                  <a:srgbClr val="104F75"/>
                </a:solidFill>
              </a:rPr>
              <a:t>learners, for </a:t>
            </a:r>
            <a:r>
              <a:rPr lang="en-US" i="1" dirty="0">
                <a:solidFill>
                  <a:srgbClr val="104F75"/>
                </a:solidFill>
              </a:rPr>
              <a:t>that feature</a:t>
            </a:r>
            <a:endParaRPr lang="en-US" dirty="0">
              <a:solidFill>
                <a:srgbClr val="104F75"/>
              </a:solidFill>
            </a:endParaRPr>
          </a:p>
          <a:p>
            <a:r>
              <a:rPr lang="en-US" dirty="0">
                <a:solidFill>
                  <a:srgbClr val="104F75"/>
                </a:solidFill>
              </a:rPr>
              <a:t>Spaced in </a:t>
            </a:r>
            <a:r>
              <a:rPr lang="en-US" i="1" dirty="0">
                <a:solidFill>
                  <a:srgbClr val="104F75"/>
                </a:solidFill>
              </a:rPr>
              <a:t>planned</a:t>
            </a:r>
            <a:r>
              <a:rPr lang="en-US" dirty="0">
                <a:solidFill>
                  <a:srgbClr val="104F75"/>
                </a:solidFill>
              </a:rPr>
              <a:t> ways to ensure re-visiting happens</a:t>
            </a:r>
          </a:p>
          <a:p>
            <a:r>
              <a:rPr lang="en-US" dirty="0">
                <a:solidFill>
                  <a:srgbClr val="104F75"/>
                </a:solidFill>
              </a:rPr>
              <a:t>NCELP currently working on incorporating four ‘broad types’ of re-visiting: </a:t>
            </a:r>
          </a:p>
          <a:p>
            <a:pPr lvl="1"/>
            <a:r>
              <a:rPr lang="en-US" sz="2800" dirty="0">
                <a:solidFill>
                  <a:srgbClr val="104F75"/>
                </a:solidFill>
              </a:rPr>
              <a:t>More immediate 3-7 days; </a:t>
            </a:r>
          </a:p>
          <a:p>
            <a:pPr lvl="1"/>
            <a:r>
              <a:rPr lang="en-US" sz="2800" dirty="0">
                <a:solidFill>
                  <a:srgbClr val="104F75"/>
                </a:solidFill>
              </a:rPr>
              <a:t>Mid-spaced 3-4 weeks;</a:t>
            </a:r>
          </a:p>
          <a:p>
            <a:pPr lvl="1"/>
            <a:r>
              <a:rPr lang="en-US" sz="2800" dirty="0">
                <a:solidFill>
                  <a:srgbClr val="104F75"/>
                </a:solidFill>
              </a:rPr>
              <a:t>More spaced 9-12 weeks;</a:t>
            </a:r>
          </a:p>
          <a:p>
            <a:pPr lvl="1"/>
            <a:r>
              <a:rPr lang="en-US" sz="2800" dirty="0">
                <a:solidFill>
                  <a:srgbClr val="104F75"/>
                </a:solidFill>
              </a:rPr>
              <a:t>Longer term (annual &amp; over the years).</a:t>
            </a:r>
          </a:p>
          <a:p>
            <a:pPr marL="0" indent="0" algn="r">
              <a:buNone/>
            </a:pPr>
            <a:r>
              <a:rPr lang="en-US" sz="1600" dirty="0">
                <a:solidFill>
                  <a:srgbClr val="104F75"/>
                </a:solidFill>
              </a:rPr>
              <a:t>(Bird, 2010; Kasprowicz &amp; Marsden 2019; Rogers, 2015 &amp; 2017; Suzuki 2018; Suzuki &amp; </a:t>
            </a:r>
            <a:r>
              <a:rPr lang="en-US" sz="1600" dirty="0" err="1">
                <a:solidFill>
                  <a:srgbClr val="104F75"/>
                </a:solidFill>
              </a:rPr>
              <a:t>DeKeyser</a:t>
            </a:r>
            <a:r>
              <a:rPr lang="en-US" sz="1600" dirty="0">
                <a:solidFill>
                  <a:srgbClr val="104F75"/>
                </a:solidFill>
              </a:rPr>
              <a:t>, 2017)</a:t>
            </a:r>
          </a:p>
        </p:txBody>
      </p:sp>
      <p:sp>
        <p:nvSpPr>
          <p:cNvPr id="6" name="TextBox 5">
            <a:extLst>
              <a:ext uri="{FF2B5EF4-FFF2-40B4-BE49-F238E27FC236}">
                <a16:creationId xmlns:a16="http://schemas.microsoft.com/office/drawing/2014/main" id="{7D02CFC6-E946-414F-8377-0847641E4A5E}"/>
              </a:ext>
            </a:extLst>
          </p:cNvPr>
          <p:cNvSpPr txBox="1"/>
          <p:nvPr/>
        </p:nvSpPr>
        <p:spPr>
          <a:xfrm>
            <a:off x="7717400" y="6481330"/>
            <a:ext cx="1986844" cy="276999"/>
          </a:xfrm>
          <a:prstGeom prst="rect">
            <a:avLst/>
          </a:prstGeom>
          <a:noFill/>
        </p:spPr>
        <p:txBody>
          <a:bodyPr wrap="square" rtlCol="0">
            <a:spAutoFit/>
          </a:bodyPr>
          <a:lstStyle/>
          <a:p>
            <a:pPr algn="r"/>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209503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15612"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p:cNvSpPr/>
          <p:nvPr/>
        </p:nvSpPr>
        <p:spPr>
          <a:xfrm>
            <a:off x="-15612"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232390" y="2214951"/>
            <a:ext cx="8806039" cy="1938992"/>
          </a:xfrm>
          <a:prstGeom prst="rect">
            <a:avLst/>
          </a:prstGeom>
          <a:noFill/>
        </p:spPr>
        <p:txBody>
          <a:bodyPr wrap="square" rtlCol="0">
            <a:spAutoFit/>
          </a:bodyPr>
          <a:lstStyle/>
          <a:p>
            <a:r>
              <a:rPr lang="en-GB" sz="4000" b="1" dirty="0">
                <a:solidFill>
                  <a:prstClr val="white"/>
                </a:solidFill>
                <a:latin typeface="Century Gothic" panose="020B0502020202020204" pitchFamily="34" charset="0"/>
                <a:cs typeface="Arial"/>
                <a:sym typeface="Arial"/>
              </a:rPr>
              <a:t>Part 2) Meaningful practice: Definitions, rationales and principles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288139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B1952-916A-864E-AA18-07D633E2B2B7}"/>
              </a:ext>
            </a:extLst>
          </p:cNvPr>
          <p:cNvSpPr>
            <a:spLocks noGrp="1"/>
          </p:cNvSpPr>
          <p:nvPr>
            <p:ph type="title"/>
          </p:nvPr>
        </p:nvSpPr>
        <p:spPr>
          <a:xfrm>
            <a:off x="0" y="0"/>
            <a:ext cx="12192000" cy="1325563"/>
          </a:xfrm>
        </p:spPr>
        <p:txBody>
          <a:bodyPr/>
          <a:lstStyle/>
          <a:p>
            <a:pPr algn="ctr"/>
            <a:r>
              <a:rPr lang="en-US" dirty="0"/>
              <a:t>The Pedagogy Review recommendations</a:t>
            </a:r>
          </a:p>
        </p:txBody>
      </p:sp>
      <p:sp>
        <p:nvSpPr>
          <p:cNvPr id="3" name="Content Placeholder 2">
            <a:extLst>
              <a:ext uri="{FF2B5EF4-FFF2-40B4-BE49-F238E27FC236}">
                <a16:creationId xmlns:a16="http://schemas.microsoft.com/office/drawing/2014/main" id="{B7970860-9880-0F44-B677-10C3195CD735}"/>
              </a:ext>
            </a:extLst>
          </p:cNvPr>
          <p:cNvSpPr>
            <a:spLocks noGrp="1"/>
          </p:cNvSpPr>
          <p:nvPr>
            <p:ph idx="1"/>
          </p:nvPr>
        </p:nvSpPr>
        <p:spPr>
          <a:xfrm>
            <a:off x="354106" y="1325563"/>
            <a:ext cx="11533094" cy="4985590"/>
          </a:xfrm>
        </p:spPr>
        <p:txBody>
          <a:bodyPr>
            <a:normAutofit/>
          </a:bodyPr>
          <a:lstStyle/>
          <a:p>
            <a:pPr>
              <a:buClr>
                <a:srgbClr val="FF9966"/>
              </a:buClr>
              <a:buFont typeface="Wingdings" panose="05000000000000000000" pitchFamily="2" charset="2"/>
              <a:buChar char="§"/>
            </a:pPr>
            <a:r>
              <a:rPr lang="en-GB" sz="2400" dirty="0"/>
              <a:t>Plan opportunities for pupils to practise and </a:t>
            </a:r>
            <a:r>
              <a:rPr lang="en-GB" sz="2400" b="1" dirty="0"/>
              <a:t>use</a:t>
            </a:r>
            <a:r>
              <a:rPr lang="en-GB" sz="2400" dirty="0"/>
              <a:t> new language, so that language knowledge is </a:t>
            </a:r>
            <a:r>
              <a:rPr lang="en-GB" sz="2400" b="1" dirty="0"/>
              <a:t>embedded and retained</a:t>
            </a:r>
            <a:r>
              <a:rPr lang="en-GB" sz="2400" dirty="0"/>
              <a:t>.</a:t>
            </a:r>
          </a:p>
          <a:p>
            <a:pPr>
              <a:buClr>
                <a:srgbClr val="FF9966"/>
              </a:buClr>
              <a:buFont typeface="Wingdings" panose="05000000000000000000" pitchFamily="2" charset="2"/>
              <a:buChar char="§"/>
            </a:pPr>
            <a:r>
              <a:rPr lang="en-GB" sz="2400" dirty="0"/>
              <a:t>Plan practice tasks and activities that are </a:t>
            </a:r>
            <a:r>
              <a:rPr lang="en-GB" sz="2400" b="1" dirty="0"/>
              <a:t>incremental</a:t>
            </a:r>
            <a:r>
              <a:rPr lang="en-GB" sz="2400" dirty="0"/>
              <a:t>, develop </a:t>
            </a:r>
            <a:r>
              <a:rPr lang="en-GB" sz="2400" b="1" dirty="0"/>
              <a:t>automatization</a:t>
            </a:r>
            <a:r>
              <a:rPr lang="en-GB" sz="2400" dirty="0"/>
              <a:t> and lead to confident </a:t>
            </a:r>
            <a:r>
              <a:rPr lang="en-GB" sz="2400" b="1" dirty="0"/>
              <a:t>communication</a:t>
            </a:r>
            <a:r>
              <a:rPr lang="en-GB" sz="2400" dirty="0"/>
              <a:t>.</a:t>
            </a:r>
          </a:p>
          <a:p>
            <a:pPr>
              <a:buClr>
                <a:srgbClr val="FF9966"/>
              </a:buClr>
              <a:buFont typeface="Wingdings" panose="05000000000000000000" pitchFamily="2" charset="2"/>
              <a:buChar char="§"/>
            </a:pPr>
            <a:r>
              <a:rPr lang="en-GB" sz="2400" dirty="0"/>
              <a:t>Provide opportunities for pupils to use their new language for </a:t>
            </a:r>
            <a:r>
              <a:rPr lang="en-GB" sz="2400" b="1" dirty="0"/>
              <a:t>meaningful communication </a:t>
            </a:r>
            <a:r>
              <a:rPr lang="en-GB" sz="2400" dirty="0"/>
              <a:t>beyond the classroom.</a:t>
            </a:r>
          </a:p>
          <a:p>
            <a:pPr>
              <a:buClr>
                <a:srgbClr val="FF9966"/>
              </a:buClr>
              <a:buFont typeface="Wingdings" panose="05000000000000000000" pitchFamily="2" charset="2"/>
              <a:buChar char="§"/>
            </a:pPr>
            <a:r>
              <a:rPr lang="en-GB" sz="2400" dirty="0"/>
              <a:t>Design and use tasks where </a:t>
            </a:r>
            <a:r>
              <a:rPr lang="en-GB" sz="2400" b="1" dirty="0"/>
              <a:t>manipulation of language </a:t>
            </a:r>
            <a:r>
              <a:rPr lang="en-GB" sz="2400" dirty="0"/>
              <a:t>is needed to fill a </a:t>
            </a:r>
            <a:r>
              <a:rPr lang="en-GB" sz="2400" b="1" dirty="0"/>
              <a:t>genuine information gap</a:t>
            </a:r>
            <a:r>
              <a:rPr lang="en-GB" sz="2400" dirty="0"/>
              <a:t>.</a:t>
            </a:r>
          </a:p>
          <a:p>
            <a:pPr>
              <a:buClr>
                <a:srgbClr val="FF9966"/>
              </a:buClr>
              <a:buFont typeface="Wingdings" panose="05000000000000000000" pitchFamily="2" charset="2"/>
              <a:buChar char="§"/>
            </a:pPr>
            <a:r>
              <a:rPr lang="en-GB" sz="2400" dirty="0"/>
              <a:t>Exploit </a:t>
            </a:r>
            <a:r>
              <a:rPr lang="en-GB" sz="2400" b="1" dirty="0"/>
              <a:t>meaningful contexts </a:t>
            </a:r>
            <a:r>
              <a:rPr lang="en-GB" sz="2400" dirty="0"/>
              <a:t>that arise spontaneously in the classroom for the introduction of new language, and/or the </a:t>
            </a:r>
            <a:r>
              <a:rPr lang="en-GB" sz="2400" b="1" dirty="0"/>
              <a:t>recycling</a:t>
            </a:r>
            <a:r>
              <a:rPr lang="en-GB" sz="2400" dirty="0"/>
              <a:t> of known language.</a:t>
            </a:r>
          </a:p>
          <a:p>
            <a:endParaRPr lang="en-US" sz="2400" dirty="0"/>
          </a:p>
        </p:txBody>
      </p:sp>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52935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9585B4B-B2E9-6B4D-A9DC-67BD63FEE20B}"/>
              </a:ext>
            </a:extLst>
          </p:cNvPr>
          <p:cNvSpPr txBox="1">
            <a:spLocks/>
          </p:cNvSpPr>
          <p:nvPr/>
        </p:nvSpPr>
        <p:spPr>
          <a:xfrm>
            <a:off x="314324" y="130444"/>
            <a:ext cx="1160145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r>
              <a:rPr lang="en-GB" sz="3600" b="1" dirty="0"/>
              <a:t>Principle 1: Practice in </a:t>
            </a:r>
            <a:r>
              <a:rPr lang="en-GB" sz="3600" b="1" u="sng" dirty="0"/>
              <a:t>different</a:t>
            </a:r>
            <a:r>
              <a:rPr lang="en-GB" sz="3600" b="1" dirty="0"/>
              <a:t> modes &amp; modalities</a:t>
            </a:r>
          </a:p>
        </p:txBody>
      </p:sp>
      <p:sp>
        <p:nvSpPr>
          <p:cNvPr id="6" name="Content Placeholder 2">
            <a:extLst>
              <a:ext uri="{FF2B5EF4-FFF2-40B4-BE49-F238E27FC236}">
                <a16:creationId xmlns:a16="http://schemas.microsoft.com/office/drawing/2014/main" id="{08A9EBD6-295B-6642-B41F-4D6CC0F5810F}"/>
              </a:ext>
            </a:extLst>
          </p:cNvPr>
          <p:cNvSpPr>
            <a:spLocks noGrp="1"/>
          </p:cNvSpPr>
          <p:nvPr>
            <p:ph idx="1"/>
          </p:nvPr>
        </p:nvSpPr>
        <p:spPr>
          <a:xfrm>
            <a:off x="557211" y="1271340"/>
            <a:ext cx="11115675" cy="4950165"/>
          </a:xfrm>
        </p:spPr>
        <p:txBody>
          <a:bodyPr>
            <a:normAutofit fontScale="92500" lnSpcReduction="10000"/>
          </a:bodyPr>
          <a:lstStyle/>
          <a:p>
            <a:pPr marL="0" indent="0">
              <a:buNone/>
            </a:pPr>
            <a:r>
              <a:rPr lang="en-US" b="1" dirty="0"/>
              <a:t>Listening </a:t>
            </a:r>
            <a:r>
              <a:rPr lang="en-US" dirty="0"/>
              <a:t>&amp; </a:t>
            </a:r>
            <a:r>
              <a:rPr lang="en-US" b="1" dirty="0"/>
              <a:t>reading can </a:t>
            </a:r>
            <a:r>
              <a:rPr lang="en-US" dirty="0"/>
              <a:t>benefit production </a:t>
            </a:r>
            <a:r>
              <a:rPr lang="en-US" i="1" dirty="0"/>
              <a:t>without</a:t>
            </a:r>
            <a:r>
              <a:rPr lang="en-US" dirty="0"/>
              <a:t> practising production! </a:t>
            </a:r>
          </a:p>
          <a:p>
            <a:pPr marL="0" indent="0" algn="r">
              <a:buNone/>
            </a:pPr>
            <a:r>
              <a:rPr lang="en-US" sz="1600" dirty="0"/>
              <a:t>Over 50 studies, e.g., VanPatten &amp; colleagues; Marsden &amp; colleagues</a:t>
            </a:r>
          </a:p>
          <a:p>
            <a:pPr marL="0" indent="0">
              <a:buNone/>
            </a:pPr>
            <a:endParaRPr lang="en-US" dirty="0"/>
          </a:p>
          <a:p>
            <a:pPr marL="0" indent="0">
              <a:buNone/>
            </a:pPr>
            <a:r>
              <a:rPr lang="en-US" b="1" u="sng" dirty="0"/>
              <a:t>But</a:t>
            </a:r>
            <a:r>
              <a:rPr lang="en-US" dirty="0"/>
              <a:t> … production practice is definitely helpful and necessary, too!</a:t>
            </a:r>
          </a:p>
          <a:p>
            <a:pPr marL="0" indent="0" algn="r">
              <a:buNone/>
            </a:pPr>
            <a:r>
              <a:rPr lang="en-US" dirty="0"/>
              <a:t>	</a:t>
            </a:r>
            <a:r>
              <a:rPr lang="en-US" sz="1900" dirty="0" err="1"/>
              <a:t>Shintani</a:t>
            </a:r>
            <a:r>
              <a:rPr lang="en-US" sz="1900" dirty="0"/>
              <a:t> &amp; Ellis (2015); </a:t>
            </a:r>
            <a:r>
              <a:rPr lang="en-US" sz="1900" dirty="0" err="1"/>
              <a:t>DeKeyser</a:t>
            </a:r>
            <a:r>
              <a:rPr lang="en-US" sz="1900" dirty="0"/>
              <a:t> &amp; Prieto-</a:t>
            </a:r>
            <a:r>
              <a:rPr lang="en-US" sz="1900" dirty="0" err="1"/>
              <a:t>Botano</a:t>
            </a:r>
            <a:r>
              <a:rPr lang="en-US" sz="1900" dirty="0"/>
              <a:t> (2015)</a:t>
            </a:r>
            <a:endParaRPr lang="en-US" dirty="0"/>
          </a:p>
          <a:p>
            <a:pPr marL="0" indent="0">
              <a:buClr>
                <a:srgbClr val="FF9953"/>
              </a:buClr>
              <a:buNone/>
            </a:pPr>
            <a:r>
              <a:rPr lang="en-US" dirty="0"/>
              <a:t>So, we need practice …</a:t>
            </a:r>
          </a:p>
          <a:p>
            <a:pPr>
              <a:buClr>
                <a:srgbClr val="FF9953"/>
              </a:buClr>
            </a:pPr>
            <a:r>
              <a:rPr lang="en-US" dirty="0"/>
              <a:t>With input</a:t>
            </a:r>
          </a:p>
          <a:p>
            <a:pPr lvl="1">
              <a:buClr>
                <a:srgbClr val="FF9953"/>
              </a:buClr>
            </a:pPr>
            <a:r>
              <a:rPr lang="en-US" dirty="0"/>
              <a:t>written</a:t>
            </a:r>
          </a:p>
          <a:p>
            <a:pPr lvl="1">
              <a:buClr>
                <a:srgbClr val="FF9953"/>
              </a:buClr>
            </a:pPr>
            <a:r>
              <a:rPr lang="en-US" dirty="0"/>
              <a:t>spoken</a:t>
            </a:r>
          </a:p>
          <a:p>
            <a:pPr>
              <a:buClr>
                <a:srgbClr val="FF9953"/>
              </a:buClr>
            </a:pPr>
            <a:r>
              <a:rPr lang="en-US" dirty="0"/>
              <a:t>With production</a:t>
            </a:r>
          </a:p>
          <a:p>
            <a:pPr lvl="1">
              <a:buClr>
                <a:srgbClr val="FF9953"/>
              </a:buClr>
            </a:pPr>
            <a:r>
              <a:rPr lang="en-US" dirty="0"/>
              <a:t>written </a:t>
            </a:r>
          </a:p>
          <a:p>
            <a:pPr lvl="1">
              <a:buClr>
                <a:srgbClr val="FF9953"/>
              </a:buClr>
            </a:pPr>
            <a:r>
              <a:rPr lang="en-US" dirty="0"/>
              <a:t>spoken</a:t>
            </a:r>
          </a:p>
          <a:p>
            <a:pPr>
              <a:buClr>
                <a:srgbClr val="FF9953"/>
              </a:buClr>
            </a:pPr>
            <a:endParaRPr lang="en-US" dirty="0"/>
          </a:p>
          <a:p>
            <a:pPr>
              <a:buClr>
                <a:srgbClr val="FF9953"/>
              </a:buClr>
            </a:pPr>
            <a:endParaRPr lang="en-GB" dirty="0"/>
          </a:p>
        </p:txBody>
      </p:sp>
      <p:sp>
        <p:nvSpPr>
          <p:cNvPr id="8" name="TextBox 7">
            <a:extLst>
              <a:ext uri="{FF2B5EF4-FFF2-40B4-BE49-F238E27FC236}">
                <a16:creationId xmlns:a16="http://schemas.microsoft.com/office/drawing/2014/main" id="{6A04C7C5-EBEF-2A49-BE2A-E00439FDFDE2}"/>
              </a:ext>
            </a:extLst>
          </p:cNvPr>
          <p:cNvSpPr txBox="1"/>
          <p:nvPr/>
        </p:nvSpPr>
        <p:spPr>
          <a:xfrm>
            <a:off x="2788084" y="5563289"/>
            <a:ext cx="3487208" cy="400110"/>
          </a:xfrm>
          <a:prstGeom prst="rect">
            <a:avLst/>
          </a:prstGeom>
          <a:noFill/>
        </p:spPr>
        <p:txBody>
          <a:bodyPr wrap="square" rtlCol="0">
            <a:spAutoFit/>
          </a:bodyPr>
          <a:lstStyle/>
          <a:p>
            <a:r>
              <a:rPr lang="en-US" sz="2000" dirty="0">
                <a:solidFill>
                  <a:schemeClr val="accent5">
                    <a:lumMod val="50000"/>
                  </a:schemeClr>
                </a:solidFill>
                <a:latin typeface="Century Gothic" panose="020B0502020202020204" pitchFamily="34" charset="0"/>
              </a:rPr>
              <a:t>+ corrective feedback! </a:t>
            </a:r>
          </a:p>
        </p:txBody>
      </p:sp>
      <p:sp>
        <p:nvSpPr>
          <p:cNvPr id="10" name="TextBox 9">
            <a:extLst>
              <a:ext uri="{FF2B5EF4-FFF2-40B4-BE49-F238E27FC236}">
                <a16:creationId xmlns:a16="http://schemas.microsoft.com/office/drawing/2014/main" id="{DEB5E47B-5074-1A4E-9D26-93790C0CB938}"/>
              </a:ext>
            </a:extLst>
          </p:cNvPr>
          <p:cNvSpPr txBox="1"/>
          <p:nvPr/>
        </p:nvSpPr>
        <p:spPr>
          <a:xfrm>
            <a:off x="2788084" y="4569543"/>
            <a:ext cx="3487209" cy="400110"/>
          </a:xfrm>
          <a:prstGeom prst="rect">
            <a:avLst/>
          </a:prstGeom>
          <a:noFill/>
        </p:spPr>
        <p:txBody>
          <a:bodyPr wrap="square" rtlCol="0">
            <a:spAutoFit/>
          </a:bodyPr>
          <a:lstStyle/>
          <a:p>
            <a:r>
              <a:rPr lang="en-US" sz="2000" dirty="0">
                <a:solidFill>
                  <a:schemeClr val="accent5">
                    <a:lumMod val="50000"/>
                  </a:schemeClr>
                </a:solidFill>
                <a:latin typeface="Century Gothic" panose="020B0502020202020204" pitchFamily="34" charset="0"/>
              </a:rPr>
              <a:t>+ corrective feedback! </a:t>
            </a:r>
          </a:p>
        </p:txBody>
      </p:sp>
      <p:sp>
        <p:nvSpPr>
          <p:cNvPr id="7" name="TextBox 6"/>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385963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3FEC4E-1108-1844-B43B-7CDE212EF143}"/>
              </a:ext>
            </a:extLst>
          </p:cNvPr>
          <p:cNvSpPr>
            <a:spLocks noGrp="1"/>
          </p:cNvSpPr>
          <p:nvPr>
            <p:ph idx="1"/>
          </p:nvPr>
        </p:nvSpPr>
        <p:spPr>
          <a:xfrm>
            <a:off x="300036" y="1120356"/>
            <a:ext cx="11749075" cy="5114925"/>
          </a:xfrm>
        </p:spPr>
        <p:txBody>
          <a:bodyPr>
            <a:noAutofit/>
          </a:bodyPr>
          <a:lstStyle/>
          <a:p>
            <a:pPr marL="0" indent="0">
              <a:buNone/>
            </a:pPr>
            <a:r>
              <a:rPr lang="en-US" sz="2000" dirty="0"/>
              <a:t>To establish different representations in memory, for the </a:t>
            </a:r>
            <a:r>
              <a:rPr lang="en-US" sz="2000" i="1" dirty="0"/>
              <a:t>same </a:t>
            </a:r>
            <a:r>
              <a:rPr lang="en-US" sz="2000" dirty="0"/>
              <a:t>feature of language. </a:t>
            </a:r>
          </a:p>
          <a:p>
            <a:pPr marL="0" indent="0">
              <a:buNone/>
            </a:pPr>
            <a:endParaRPr lang="en-US" sz="2000" dirty="0"/>
          </a:p>
          <a:p>
            <a:pPr marL="0" indent="0">
              <a:buNone/>
            </a:pPr>
            <a:r>
              <a:rPr lang="en-US" sz="2000" dirty="0"/>
              <a:t>Slightly different memory traces are laid down when hearing, seeing, saying, or writing language.</a:t>
            </a:r>
          </a:p>
          <a:p>
            <a:pPr marL="0" indent="0">
              <a:buNone/>
            </a:pPr>
            <a:endParaRPr lang="en-US" sz="2000" dirty="0"/>
          </a:p>
          <a:p>
            <a:pPr marL="0" indent="0">
              <a:buNone/>
            </a:pPr>
            <a:r>
              <a:rPr lang="en-US" sz="2000" dirty="0"/>
              <a:t>These traces of declarative knowledge (e.g. of a pattern presented and </a:t>
            </a:r>
            <a:r>
              <a:rPr lang="en-US" sz="2000" dirty="0" err="1"/>
              <a:t>practised</a:t>
            </a:r>
            <a:r>
              <a:rPr lang="en-US" sz="2000" dirty="0"/>
              <a:t> in writing) help to establish </a:t>
            </a:r>
            <a:r>
              <a:rPr lang="en-US" sz="2000" dirty="0" err="1"/>
              <a:t>proceduralised</a:t>
            </a:r>
            <a:r>
              <a:rPr lang="en-US" sz="2000" dirty="0"/>
              <a:t> and then automatized knowledge.</a:t>
            </a:r>
          </a:p>
          <a:p>
            <a:pPr marL="0" indent="0">
              <a:buNone/>
            </a:pPr>
            <a:endParaRPr lang="en-US" sz="2000" dirty="0"/>
          </a:p>
          <a:p>
            <a:pPr marL="0" indent="0">
              <a:buNone/>
            </a:pPr>
            <a:r>
              <a:rPr lang="en-US" sz="2000" dirty="0"/>
              <a:t>Problem! Once </a:t>
            </a:r>
            <a:r>
              <a:rPr lang="en-US" sz="2000" dirty="0" err="1"/>
              <a:t>automatised</a:t>
            </a:r>
            <a:r>
              <a:rPr lang="en-US" sz="2000" dirty="0"/>
              <a:t> knowledge is established, it is much less transferable.</a:t>
            </a:r>
          </a:p>
          <a:p>
            <a:pPr marL="0" indent="0">
              <a:buNone/>
            </a:pPr>
            <a:r>
              <a:rPr lang="en-US" sz="2000" dirty="0"/>
              <a:t>So, if automatization happens in just writing, this knowledge can be difficult to apply to other uses. </a:t>
            </a:r>
            <a:r>
              <a:rPr lang="en-GB" sz="2000" dirty="0"/>
              <a:t>(</a:t>
            </a:r>
            <a:r>
              <a:rPr lang="en-GB" sz="2000" dirty="0" err="1"/>
              <a:t>DeKeyser</a:t>
            </a:r>
            <a:r>
              <a:rPr lang="en-GB" sz="2000" dirty="0"/>
              <a:t> 2015)</a:t>
            </a:r>
          </a:p>
          <a:p>
            <a:pPr marL="0" indent="0">
              <a:buNone/>
            </a:pPr>
            <a:r>
              <a:rPr lang="en-US" sz="2000" dirty="0"/>
              <a:t>									</a:t>
            </a:r>
            <a:endParaRPr lang="en-GB" sz="2000" dirty="0"/>
          </a:p>
          <a:p>
            <a:pPr marL="0" indent="0">
              <a:buNone/>
            </a:pPr>
            <a:r>
              <a:rPr lang="en-GB" sz="2000" dirty="0"/>
              <a:t>So, declarative knowledge needs to be established and practised for each mode &amp; modality. </a:t>
            </a:r>
          </a:p>
        </p:txBody>
      </p:sp>
      <p:sp>
        <p:nvSpPr>
          <p:cNvPr id="4" name="Title 1">
            <a:extLst>
              <a:ext uri="{FF2B5EF4-FFF2-40B4-BE49-F238E27FC236}">
                <a16:creationId xmlns:a16="http://schemas.microsoft.com/office/drawing/2014/main" id="{2316E071-DE68-6B4F-AC6E-67D79B83D338}"/>
              </a:ext>
            </a:extLst>
          </p:cNvPr>
          <p:cNvSpPr txBox="1">
            <a:spLocks/>
          </p:cNvSpPr>
          <p:nvPr/>
        </p:nvSpPr>
        <p:spPr>
          <a:xfrm>
            <a:off x="0" y="0"/>
            <a:ext cx="12192000" cy="9429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algn="ctr"/>
            <a:r>
              <a:rPr lang="en-GB" sz="2500" b="1" dirty="0"/>
              <a:t>Why is practising one language feature in each mode &amp; modality important?</a:t>
            </a:r>
          </a:p>
        </p:txBody>
      </p:sp>
      <p:sp>
        <p:nvSpPr>
          <p:cNvPr id="2" name="Rectangle 1"/>
          <p:cNvSpPr/>
          <p:nvPr/>
        </p:nvSpPr>
        <p:spPr>
          <a:xfrm>
            <a:off x="7701447" y="5873233"/>
            <a:ext cx="4347665" cy="369332"/>
          </a:xfrm>
          <a:prstGeom prst="rect">
            <a:avLst/>
          </a:prstGeom>
        </p:spPr>
        <p:txBody>
          <a:bodyPr wrap="none">
            <a:spAutoFit/>
          </a:bodyPr>
          <a:lstStyle/>
          <a:p>
            <a:pPr algn="r"/>
            <a:r>
              <a:rPr lang="en-GB" dirty="0" err="1">
                <a:solidFill>
                  <a:srgbClr val="002060"/>
                </a:solidFill>
                <a:latin typeface="Century Gothic" panose="020B0502020202020204" pitchFamily="34" charset="0"/>
              </a:rPr>
              <a:t>DeKeyser</a:t>
            </a:r>
            <a:r>
              <a:rPr lang="en-GB" dirty="0">
                <a:solidFill>
                  <a:srgbClr val="002060"/>
                </a:solidFill>
                <a:latin typeface="Century Gothic" panose="020B0502020202020204" pitchFamily="34" charset="0"/>
              </a:rPr>
              <a:t> (1997); Li &amp; </a:t>
            </a:r>
            <a:r>
              <a:rPr lang="en-GB" dirty="0" err="1">
                <a:solidFill>
                  <a:srgbClr val="002060"/>
                </a:solidFill>
                <a:latin typeface="Century Gothic" panose="020B0502020202020204" pitchFamily="34" charset="0"/>
              </a:rPr>
              <a:t>DeKeyser</a:t>
            </a:r>
            <a:r>
              <a:rPr lang="en-GB" dirty="0">
                <a:solidFill>
                  <a:srgbClr val="002060"/>
                </a:solidFill>
                <a:latin typeface="Century Gothic" panose="020B0502020202020204" pitchFamily="34" charset="0"/>
              </a:rPr>
              <a:t> (2017)</a:t>
            </a:r>
            <a:endParaRPr lang="en-US" sz="2800" dirty="0">
              <a:solidFill>
                <a:srgbClr val="002060"/>
              </a:solidFill>
              <a:latin typeface="Century Gothic" panose="020B0502020202020204" pitchFamily="34" charset="0"/>
            </a:endParaRPr>
          </a:p>
        </p:txBody>
      </p:sp>
      <p:sp>
        <p:nvSpPr>
          <p:cNvPr id="5" name="TextBox 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Emma Marsden</a:t>
            </a:r>
          </a:p>
        </p:txBody>
      </p:sp>
    </p:spTree>
    <p:extLst>
      <p:ext uri="{BB962C8B-B14F-4D97-AF65-F5344CB8AC3E}">
        <p14:creationId xmlns:p14="http://schemas.microsoft.com/office/powerpoint/2010/main" val="345511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2565</TotalTime>
  <Words>7497</Words>
  <Application>Microsoft Office PowerPoint</Application>
  <PresentationFormat>Widescreen</PresentationFormat>
  <Paragraphs>663</Paragraphs>
  <Slides>49</Slides>
  <Notes>45</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49</vt:i4>
      </vt:variant>
    </vt:vector>
  </HeadingPairs>
  <TitlesOfParts>
    <vt:vector size="59" baseType="lpstr">
      <vt:lpstr>Arial</vt:lpstr>
      <vt:lpstr>Calibri</vt:lpstr>
      <vt:lpstr>Calibri Light</vt:lpstr>
      <vt:lpstr>Century Gothic</vt:lpstr>
      <vt:lpstr>Tw Cen MT</vt:lpstr>
      <vt:lpstr>Wingdings</vt:lpstr>
      <vt:lpstr>1_Office Theme</vt:lpstr>
      <vt:lpstr>2_Office Theme</vt:lpstr>
      <vt:lpstr>4_Office Theme</vt:lpstr>
      <vt:lpstr>3_Office Theme</vt:lpstr>
      <vt:lpstr>PowerPoint Presentation</vt:lpstr>
      <vt:lpstr>Structure of the session</vt:lpstr>
      <vt:lpstr>PowerPoint Presentation</vt:lpstr>
      <vt:lpstr>Where does practice sit in the instructed learning process?  Skill acquisition theory (information processing theory)</vt:lpstr>
      <vt:lpstr>NEW knowledge type established via spaced practice</vt:lpstr>
      <vt:lpstr>PowerPoint Presentation</vt:lpstr>
      <vt:lpstr>The Pedagogy Review recommendations</vt:lpstr>
      <vt:lpstr>PowerPoint Presentation</vt:lpstr>
      <vt:lpstr>PowerPoint Presentation</vt:lpstr>
      <vt:lpstr>Principle 2: Integrating modes &amp; modalities</vt:lpstr>
      <vt:lpstr>Why is integrating knowledge across modes &amp; modalities important?</vt:lpstr>
      <vt:lpstr>Principle 3) Practice in different kinds of contexts</vt:lpstr>
      <vt:lpstr>Why is practice across different contexts important?  “Transfer Appropriate Processing”</vt:lpstr>
      <vt:lpstr>Principle 4) Production practice</vt:lpstr>
      <vt:lpstr>Principle 5) Meaningful interaction</vt:lpstr>
      <vt:lpstr>Why is ‘interaction’ important? </vt:lpstr>
      <vt:lpstr>PowerPoint Presentation</vt:lpstr>
      <vt:lpstr>Key points from Part 2: Meaningful Practice</vt:lpstr>
      <vt:lpstr>Key points from Part 2: Meaningful Practice</vt:lpstr>
      <vt:lpstr>Discussion</vt:lpstr>
      <vt:lpstr>PowerPoint Presentation</vt:lpstr>
      <vt:lpstr>PowerPoint Presentation</vt:lpstr>
      <vt:lpstr>(cont’d…) trapping certain language (grammar!) in  paired production-creation tasks is difficult</vt:lpstr>
      <vt:lpstr>Summary 2: Input practice benefited freer oral production</vt:lpstr>
      <vt:lpstr>Summary 3: Actively producing questions in pairs led to more improvement (than hearing or reading out questions)</vt:lpstr>
      <vt:lpstr>Summary 4: Daring to give more complex tasks, but still  ‘trapping a form’</vt:lpstr>
      <vt:lpstr>Summary 5: Won’t pupils be anxious about talking?</vt:lpstr>
      <vt:lpstr>PowerPoint Presentation</vt:lpstr>
      <vt:lpstr>One of our greatest challenges:  Making language “task essential” = trapping the 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Practising one structure … on different topics</vt:lpstr>
      <vt:lpstr>PowerPoint Presentation</vt:lpstr>
      <vt:lpstr>PowerPoint Presentation</vt:lpstr>
      <vt:lpstr>PowerPoint Presentation</vt:lpstr>
      <vt:lpstr>Summary of key characteristics of Meaningful Practice:  Moving towards ‘freer tasks’</vt:lpstr>
      <vt:lpstr>Activity: Creating opportunities for meaningful practice</vt:lpstr>
      <vt:lpstr>Chance for reflection, Q &amp; A, discussion</vt:lpstr>
      <vt:lpstr>Next steps</vt:lpstr>
      <vt:lpstr>Summary of the session</vt:lpstr>
      <vt:lpstr>References / Bibliography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Rachel Hawkes</cp:lastModifiedBy>
  <cp:revision>130</cp:revision>
  <cp:lastPrinted>2019-05-31T08:59:35Z</cp:lastPrinted>
  <dcterms:created xsi:type="dcterms:W3CDTF">2019-03-27T07:30:03Z</dcterms:created>
  <dcterms:modified xsi:type="dcterms:W3CDTF">2019-06-05T21:10:28Z</dcterms:modified>
</cp:coreProperties>
</file>