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36" r:id="rId2"/>
    <p:sldMasterId id="2147483749" r:id="rId3"/>
    <p:sldMasterId id="2147483799" r:id="rId4"/>
    <p:sldMasterId id="2147483812" r:id="rId5"/>
  </p:sldMasterIdLst>
  <p:notesMasterIdLst>
    <p:notesMasterId r:id="rId41"/>
  </p:notesMasterIdLst>
  <p:sldIdLst>
    <p:sldId id="259" r:id="rId6"/>
    <p:sldId id="716" r:id="rId7"/>
    <p:sldId id="717" r:id="rId8"/>
    <p:sldId id="718" r:id="rId9"/>
    <p:sldId id="282" r:id="rId10"/>
    <p:sldId id="493" r:id="rId11"/>
    <p:sldId id="501" r:id="rId12"/>
    <p:sldId id="719" r:id="rId13"/>
    <p:sldId id="707" r:id="rId14"/>
    <p:sldId id="710" r:id="rId15"/>
    <p:sldId id="711" r:id="rId16"/>
    <p:sldId id="713" r:id="rId17"/>
    <p:sldId id="280" r:id="rId18"/>
    <p:sldId id="714" r:id="rId19"/>
    <p:sldId id="728" r:id="rId20"/>
    <p:sldId id="272" r:id="rId21"/>
    <p:sldId id="291" r:id="rId22"/>
    <p:sldId id="277" r:id="rId23"/>
    <p:sldId id="724" r:id="rId24"/>
    <p:sldId id="715" r:id="rId25"/>
    <p:sldId id="709" r:id="rId26"/>
    <p:sldId id="720" r:id="rId27"/>
    <p:sldId id="721" r:id="rId28"/>
    <p:sldId id="722" r:id="rId29"/>
    <p:sldId id="621" r:id="rId30"/>
    <p:sldId id="510" r:id="rId31"/>
    <p:sldId id="622" r:id="rId32"/>
    <p:sldId id="725" r:id="rId33"/>
    <p:sldId id="726" r:id="rId34"/>
    <p:sldId id="562" r:id="rId35"/>
    <p:sldId id="727" r:id="rId36"/>
    <p:sldId id="275" r:id="rId37"/>
    <p:sldId id="676" r:id="rId38"/>
    <p:sldId id="642" r:id="rId39"/>
    <p:sldId id="602"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phen Owen" initials="SO" lastIdx="8" clrIdx="0">
    <p:extLst>
      <p:ext uri="{19B8F6BF-5375-455C-9EA6-DF929625EA0E}">
        <p15:presenceInfo xmlns:p15="http://schemas.microsoft.com/office/powerpoint/2012/main" userId="Stephen Ow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A520"/>
    <a:srgbClr val="EFF7FF"/>
    <a:srgbClr val="FFFAF3"/>
    <a:srgbClr val="EE6000"/>
    <a:srgbClr val="33CC33"/>
    <a:srgbClr val="FF66FF"/>
    <a:srgbClr val="EBEFF7"/>
    <a:srgbClr val="115076"/>
    <a:srgbClr val="FFE8CB"/>
    <a:srgbClr val="FFF4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32" autoAdjust="0"/>
    <p:restoredTop sz="79012" autoAdjust="0"/>
  </p:normalViewPr>
  <p:slideViewPr>
    <p:cSldViewPr snapToGrid="0">
      <p:cViewPr varScale="1">
        <p:scale>
          <a:sx n="87" d="100"/>
          <a:sy n="87" d="100"/>
        </p:scale>
        <p:origin x="1376" y="192"/>
      </p:cViewPr>
      <p:guideLst/>
    </p:cSldViewPr>
  </p:slideViewPr>
  <p:outlineViewPr>
    <p:cViewPr>
      <p:scale>
        <a:sx n="33" d="100"/>
        <a:sy n="33" d="100"/>
      </p:scale>
      <p:origin x="0" y="0"/>
    </p:cViewPr>
  </p:outlineViewPr>
  <p:notesTextViewPr>
    <p:cViewPr>
      <p:scale>
        <a:sx n="120" d="100"/>
        <a:sy n="120" d="100"/>
      </p:scale>
      <p:origin x="0" y="-1792"/>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commentAuthors" Target="commentAuthor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20/12/2021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youtube.com/watch?v=3ryohiCVq3M"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youtube.com/watch?v=Cz1rJtlGHVs"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resources.ncelp.org/concern/parent/k3569540p/file_sets/zk51vh694"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Native-speaker teacher feedback provided by </a:t>
            </a:r>
            <a:r>
              <a:rPr lang="en-GB" sz="1200" b="0" i="0" kern="1200" dirty="0">
                <a:solidFill>
                  <a:schemeClr val="tx1"/>
                </a:solidFill>
                <a:effectLst/>
                <a:latin typeface="+mn-lt"/>
                <a:ea typeface="+mn-ea"/>
                <a:cs typeface="+mn-cs"/>
              </a:rPr>
              <a:t>Stephanie Cross.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Revisit</a:t>
            </a:r>
            <a:r>
              <a:rPr lang="en-GB" sz="1200" b="0" baseline="0" dirty="0"/>
              <a:t> pr</a:t>
            </a:r>
            <a:r>
              <a:rPr lang="en-GB" sz="1200" b="0" dirty="0"/>
              <a:t>esent tense weak verbs: all persons, except 2</a:t>
            </a:r>
            <a:r>
              <a:rPr lang="en-GB" sz="1200" b="0" baseline="30000" dirty="0"/>
              <a:t>nd</a:t>
            </a:r>
            <a:r>
              <a:rPr lang="en-GB" sz="1200" b="0" dirty="0"/>
              <a:t> person plural </a:t>
            </a:r>
            <a:r>
              <a:rPr lang="en-GB" sz="1200" b="0" i="1" dirty="0" err="1"/>
              <a:t>ihr</a:t>
            </a:r>
            <a:r>
              <a:rPr lang="en-GB" sz="1200" b="0" dirty="0"/>
              <a:t>, which is introduced next week.</a:t>
            </a:r>
            <a:br>
              <a:rPr lang="en-GB" sz="1200" b="0" dirty="0"/>
            </a:br>
            <a:r>
              <a:rPr lang="en-GB" sz="1200" b="0" dirty="0"/>
              <a:t>Revisit the use of one German present tense for two English present tenses.</a:t>
            </a:r>
            <a:br>
              <a:rPr lang="en-GB" sz="1200" b="0" dirty="0"/>
            </a:br>
            <a:r>
              <a:rPr lang="en-GB" sz="1200" b="0" dirty="0"/>
              <a:t>Revisit closed (yes/no) questions.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Develop knowledge of cognate pronunciation and syllable stress.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r>
              <a:rPr lang="en-US" sz="1200" kern="1200" dirty="0" err="1">
                <a:solidFill>
                  <a:schemeClr val="tx1"/>
                </a:solidFill>
                <a:effectLst/>
                <a:latin typeface="+mn-lt"/>
                <a:ea typeface="+mn-ea"/>
                <a:cs typeface="+mn-cs"/>
              </a:rPr>
              <a:t>beginnen</a:t>
            </a:r>
            <a:r>
              <a:rPr lang="en-US" sz="1200" kern="1200" dirty="0">
                <a:solidFill>
                  <a:schemeClr val="tx1"/>
                </a:solidFill>
                <a:effectLst/>
                <a:latin typeface="+mn-lt"/>
                <a:ea typeface="+mn-ea"/>
                <a:cs typeface="+mn-cs"/>
              </a:rPr>
              <a:t> [251] </a:t>
            </a:r>
            <a:r>
              <a:rPr lang="en-US" sz="1200" kern="1200" dirty="0" err="1">
                <a:solidFill>
                  <a:schemeClr val="tx1"/>
                </a:solidFill>
                <a:effectLst/>
                <a:latin typeface="+mn-lt"/>
                <a:ea typeface="+mn-ea"/>
                <a:cs typeface="+mn-cs"/>
              </a:rPr>
              <a:t>benutzen</a:t>
            </a:r>
            <a:r>
              <a:rPr lang="en-US" sz="1200" kern="1200" dirty="0">
                <a:solidFill>
                  <a:schemeClr val="tx1"/>
                </a:solidFill>
                <a:effectLst/>
                <a:latin typeface="+mn-lt"/>
                <a:ea typeface="+mn-ea"/>
                <a:cs typeface="+mn-cs"/>
              </a:rPr>
              <a:t> [1119] </a:t>
            </a:r>
            <a:r>
              <a:rPr lang="en-US" sz="1200" kern="1200" dirty="0" err="1">
                <a:solidFill>
                  <a:schemeClr val="tx1"/>
                </a:solidFill>
                <a:effectLst/>
                <a:latin typeface="+mn-lt"/>
                <a:ea typeface="+mn-ea"/>
                <a:cs typeface="+mn-cs"/>
              </a:rPr>
              <a:t>duschen</a:t>
            </a:r>
            <a:r>
              <a:rPr lang="en-US" sz="1200" kern="1200" dirty="0">
                <a:solidFill>
                  <a:schemeClr val="tx1"/>
                </a:solidFill>
                <a:effectLst/>
                <a:latin typeface="+mn-lt"/>
                <a:ea typeface="+mn-ea"/>
                <a:cs typeface="+mn-cs"/>
              </a:rPr>
              <a:t> [&gt;5009] </a:t>
            </a:r>
            <a:r>
              <a:rPr lang="en-US" sz="1200" kern="1200" dirty="0" err="1">
                <a:solidFill>
                  <a:schemeClr val="tx1"/>
                </a:solidFill>
                <a:effectLst/>
                <a:latin typeface="+mn-lt"/>
                <a:ea typeface="+mn-ea"/>
                <a:cs typeface="+mn-cs"/>
              </a:rPr>
              <a:t>erreichen</a:t>
            </a:r>
            <a:r>
              <a:rPr lang="en-US" sz="1200" kern="1200" dirty="0">
                <a:solidFill>
                  <a:schemeClr val="tx1"/>
                </a:solidFill>
                <a:effectLst/>
                <a:latin typeface="+mn-lt"/>
                <a:ea typeface="+mn-ea"/>
                <a:cs typeface="+mn-cs"/>
              </a:rPr>
              <a:t> [309] </a:t>
            </a:r>
            <a:r>
              <a:rPr lang="en-US" sz="1200" kern="1200" dirty="0" err="1">
                <a:solidFill>
                  <a:schemeClr val="tx1"/>
                </a:solidFill>
                <a:effectLst/>
                <a:latin typeface="+mn-lt"/>
                <a:ea typeface="+mn-ea"/>
                <a:cs typeface="+mn-cs"/>
              </a:rPr>
              <a:t>erzählen</a:t>
            </a:r>
            <a:r>
              <a:rPr lang="en-US" sz="1200" kern="1200" dirty="0">
                <a:solidFill>
                  <a:schemeClr val="tx1"/>
                </a:solidFill>
                <a:effectLst/>
                <a:latin typeface="+mn-lt"/>
                <a:ea typeface="+mn-ea"/>
                <a:cs typeface="+mn-cs"/>
              </a:rPr>
              <a:t> [263] </a:t>
            </a:r>
            <a:r>
              <a:rPr lang="en-US" sz="1200" kern="1200" dirty="0" err="1">
                <a:solidFill>
                  <a:schemeClr val="tx1"/>
                </a:solidFill>
                <a:effectLst/>
                <a:latin typeface="+mn-lt"/>
                <a:ea typeface="+mn-ea"/>
                <a:cs typeface="+mn-cs"/>
              </a:rPr>
              <a:t>kommen</a:t>
            </a:r>
            <a:r>
              <a:rPr lang="en-US" sz="1200" kern="1200" dirty="0">
                <a:solidFill>
                  <a:schemeClr val="tx1"/>
                </a:solidFill>
                <a:effectLst/>
                <a:latin typeface="+mn-lt"/>
                <a:ea typeface="+mn-ea"/>
                <a:cs typeface="+mn-cs"/>
              </a:rPr>
              <a:t> [62] leben [98] </a:t>
            </a:r>
            <a:r>
              <a:rPr lang="en-US" sz="1200" kern="1200" dirty="0" err="1">
                <a:solidFill>
                  <a:schemeClr val="tx1"/>
                </a:solidFill>
                <a:effectLst/>
                <a:latin typeface="+mn-lt"/>
                <a:ea typeface="+mn-ea"/>
                <a:cs typeface="+mn-cs"/>
              </a:rPr>
              <a:t>machen</a:t>
            </a:r>
            <a:r>
              <a:rPr lang="en-US" sz="1200" kern="1200" dirty="0">
                <a:solidFill>
                  <a:schemeClr val="tx1"/>
                </a:solidFill>
                <a:effectLst/>
                <a:latin typeface="+mn-lt"/>
                <a:ea typeface="+mn-ea"/>
                <a:cs typeface="+mn-cs"/>
              </a:rPr>
              <a:t> [58] </a:t>
            </a:r>
            <a:r>
              <a:rPr lang="en-US" sz="1200" kern="1200" dirty="0" err="1">
                <a:solidFill>
                  <a:schemeClr val="tx1"/>
                </a:solidFill>
                <a:effectLst/>
                <a:latin typeface="+mn-lt"/>
                <a:ea typeface="+mn-ea"/>
                <a:cs typeface="+mn-cs"/>
              </a:rPr>
              <a:t>mischen</a:t>
            </a:r>
            <a:r>
              <a:rPr lang="en-US" sz="1200" kern="1200" dirty="0">
                <a:solidFill>
                  <a:schemeClr val="tx1"/>
                </a:solidFill>
                <a:effectLst/>
                <a:latin typeface="+mn-lt"/>
                <a:ea typeface="+mn-ea"/>
                <a:cs typeface="+mn-cs"/>
              </a:rPr>
              <a:t> [2160] </a:t>
            </a:r>
            <a:r>
              <a:rPr lang="en-US" sz="1200" kern="1200" dirty="0" err="1">
                <a:solidFill>
                  <a:schemeClr val="tx1"/>
                </a:solidFill>
                <a:effectLst/>
                <a:latin typeface="+mn-lt"/>
                <a:ea typeface="+mn-ea"/>
                <a:cs typeface="+mn-cs"/>
              </a:rPr>
              <a:t>reden</a:t>
            </a:r>
            <a:r>
              <a:rPr lang="en-US" sz="1200" kern="1200" dirty="0">
                <a:solidFill>
                  <a:schemeClr val="tx1"/>
                </a:solidFill>
                <a:effectLst/>
                <a:latin typeface="+mn-lt"/>
                <a:ea typeface="+mn-ea"/>
                <a:cs typeface="+mn-cs"/>
              </a:rPr>
              <a:t> [368] </a:t>
            </a:r>
            <a:r>
              <a:rPr lang="en-US" sz="1200" kern="1200" dirty="0" err="1">
                <a:solidFill>
                  <a:schemeClr val="tx1"/>
                </a:solidFill>
                <a:effectLst/>
                <a:latin typeface="+mn-lt"/>
                <a:ea typeface="+mn-ea"/>
                <a:cs typeface="+mn-cs"/>
              </a:rPr>
              <a:t>sagen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sagt</a:t>
            </a:r>
            <a:r>
              <a:rPr lang="en-US" sz="1200" kern="1200" dirty="0">
                <a:solidFill>
                  <a:schemeClr val="tx1"/>
                </a:solidFill>
                <a:effectLst/>
                <a:latin typeface="+mn-lt"/>
                <a:ea typeface="+mn-ea"/>
                <a:cs typeface="+mn-cs"/>
              </a:rPr>
              <a:t> [40] </a:t>
            </a:r>
            <a:r>
              <a:rPr lang="en-US" sz="1200" kern="1200" dirty="0" err="1">
                <a:solidFill>
                  <a:schemeClr val="tx1"/>
                </a:solidFill>
                <a:effectLst/>
                <a:latin typeface="+mn-lt"/>
                <a:ea typeface="+mn-ea"/>
                <a:cs typeface="+mn-cs"/>
              </a:rPr>
              <a:t>schreiben</a:t>
            </a:r>
            <a:r>
              <a:rPr lang="en-US" sz="1200" kern="1200" dirty="0">
                <a:solidFill>
                  <a:schemeClr val="tx1"/>
                </a:solidFill>
                <a:effectLst/>
                <a:latin typeface="+mn-lt"/>
                <a:ea typeface="+mn-ea"/>
                <a:cs typeface="+mn-cs"/>
              </a:rPr>
              <a:t> [184] </a:t>
            </a:r>
            <a:r>
              <a:rPr lang="en-US" sz="1200" kern="1200" dirty="0" err="1">
                <a:solidFill>
                  <a:schemeClr val="tx1"/>
                </a:solidFill>
                <a:effectLst/>
                <a:latin typeface="+mn-lt"/>
                <a:ea typeface="+mn-ea"/>
                <a:cs typeface="+mn-cs"/>
              </a:rPr>
              <a:t>spielen</a:t>
            </a:r>
            <a:r>
              <a:rPr lang="en-US" sz="1200" kern="1200" dirty="0">
                <a:solidFill>
                  <a:schemeClr val="tx1"/>
                </a:solidFill>
                <a:effectLst/>
                <a:latin typeface="+mn-lt"/>
                <a:ea typeface="+mn-ea"/>
                <a:cs typeface="+mn-cs"/>
              </a:rPr>
              <a:t> [205] </a:t>
            </a:r>
            <a:r>
              <a:rPr lang="en-US" sz="1200" kern="1200" dirty="0" err="1">
                <a:solidFill>
                  <a:schemeClr val="tx1"/>
                </a:solidFill>
                <a:effectLst/>
                <a:latin typeface="+mn-lt"/>
                <a:ea typeface="+mn-ea"/>
                <a:cs typeface="+mn-cs"/>
              </a:rPr>
              <a:t>steigen</a:t>
            </a:r>
            <a:r>
              <a:rPr lang="en-US" sz="1200" kern="1200" dirty="0">
                <a:solidFill>
                  <a:schemeClr val="tx1"/>
                </a:solidFill>
                <a:effectLst/>
                <a:latin typeface="+mn-lt"/>
                <a:ea typeface="+mn-ea"/>
                <a:cs typeface="+mn-cs"/>
              </a:rPr>
              <a:t> [325] </a:t>
            </a:r>
            <a:r>
              <a:rPr lang="en-US" sz="1200" kern="1200" dirty="0" err="1">
                <a:solidFill>
                  <a:schemeClr val="tx1"/>
                </a:solidFill>
                <a:effectLst/>
                <a:latin typeface="+mn-lt"/>
                <a:ea typeface="+mn-ea"/>
                <a:cs typeface="+mn-cs"/>
              </a:rPr>
              <a:t>verdienen</a:t>
            </a:r>
            <a:r>
              <a:rPr lang="en-US" sz="1200" kern="1200" dirty="0">
                <a:solidFill>
                  <a:schemeClr val="tx1"/>
                </a:solidFill>
                <a:effectLst/>
                <a:latin typeface="+mn-lt"/>
                <a:ea typeface="+mn-ea"/>
                <a:cs typeface="+mn-cs"/>
              </a:rPr>
              <a:t> [835] </a:t>
            </a:r>
            <a:r>
              <a:rPr lang="en-US" sz="1200" kern="1200" dirty="0" err="1">
                <a:solidFill>
                  <a:schemeClr val="tx1"/>
                </a:solidFill>
                <a:effectLst/>
                <a:latin typeface="+mn-lt"/>
                <a:ea typeface="+mn-ea"/>
                <a:cs typeface="+mn-cs"/>
              </a:rPr>
              <a:t>verlieren</a:t>
            </a:r>
            <a:r>
              <a:rPr lang="en-US" sz="1200" kern="1200" dirty="0">
                <a:solidFill>
                  <a:schemeClr val="tx1"/>
                </a:solidFill>
                <a:effectLst/>
                <a:latin typeface="+mn-lt"/>
                <a:ea typeface="+mn-ea"/>
                <a:cs typeface="+mn-cs"/>
              </a:rPr>
              <a:t> [313] verstehen [211] sein, bin, </a:t>
            </a:r>
            <a:r>
              <a:rPr lang="en-US" sz="1200" kern="1200" dirty="0" err="1">
                <a:solidFill>
                  <a:schemeClr val="tx1"/>
                </a:solidFill>
                <a:effectLst/>
                <a:latin typeface="+mn-lt"/>
                <a:ea typeface="+mn-ea"/>
                <a:cs typeface="+mn-cs"/>
              </a:rPr>
              <a:t>bist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ist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sind</a:t>
            </a:r>
            <a:r>
              <a:rPr lang="en-US" sz="1200" kern="1200" dirty="0">
                <a:solidFill>
                  <a:schemeClr val="tx1"/>
                </a:solidFill>
                <a:effectLst/>
                <a:latin typeface="+mn-lt"/>
                <a:ea typeface="+mn-ea"/>
                <a:cs typeface="+mn-cs"/>
              </a:rPr>
              <a:t> [4] er1 [15] sie1 [7] </a:t>
            </a:r>
            <a:r>
              <a:rPr lang="en-US" sz="1200" kern="1200" dirty="0" err="1">
                <a:solidFill>
                  <a:schemeClr val="tx1"/>
                </a:solidFill>
                <a:effectLst/>
                <a:latin typeface="+mn-lt"/>
                <a:ea typeface="+mn-ea"/>
                <a:cs typeface="+mn-cs"/>
              </a:rPr>
              <a:t>wir</a:t>
            </a:r>
            <a:r>
              <a:rPr lang="en-US" sz="1200" kern="1200" dirty="0">
                <a:solidFill>
                  <a:schemeClr val="tx1"/>
                </a:solidFill>
                <a:effectLst/>
                <a:latin typeface="+mn-lt"/>
                <a:ea typeface="+mn-ea"/>
                <a:cs typeface="+mn-cs"/>
              </a:rPr>
              <a:t> [26] der Abend [342] Angst </a:t>
            </a:r>
            <a:r>
              <a:rPr lang="en-US" sz="1200" kern="1200" dirty="0" err="1">
                <a:solidFill>
                  <a:schemeClr val="tx1"/>
                </a:solidFill>
                <a:effectLst/>
                <a:latin typeface="+mn-lt"/>
                <a:ea typeface="+mn-ea"/>
                <a:cs typeface="+mn-cs"/>
              </a:rPr>
              <a:t>vor</a:t>
            </a:r>
            <a:r>
              <a:rPr lang="en-US" sz="1200" kern="1200" dirty="0">
                <a:solidFill>
                  <a:schemeClr val="tx1"/>
                </a:solidFill>
                <a:effectLst/>
                <a:latin typeface="+mn-lt"/>
                <a:ea typeface="+mn-ea"/>
                <a:cs typeface="+mn-cs"/>
              </a:rPr>
              <a:t> [n/a] </a:t>
            </a:r>
            <a:r>
              <a:rPr lang="en-US" sz="1200" kern="1200" dirty="0" err="1">
                <a:solidFill>
                  <a:schemeClr val="tx1"/>
                </a:solidFill>
                <a:effectLst/>
                <a:latin typeface="+mn-lt"/>
                <a:ea typeface="+mn-ea"/>
                <a:cs typeface="+mn-cs"/>
              </a:rPr>
              <a:t>Geschichte</a:t>
            </a:r>
            <a:r>
              <a:rPr lang="en-US" sz="1200" kern="1200" dirty="0">
                <a:solidFill>
                  <a:schemeClr val="tx1"/>
                </a:solidFill>
                <a:effectLst/>
                <a:latin typeface="+mn-lt"/>
                <a:ea typeface="+mn-ea"/>
                <a:cs typeface="+mn-cs"/>
              </a:rPr>
              <a:t> [262] Lied [1733] Problem [210] </a:t>
            </a:r>
            <a:r>
              <a:rPr lang="en-US" sz="1200" kern="1200" dirty="0" err="1">
                <a:solidFill>
                  <a:schemeClr val="tx1"/>
                </a:solidFill>
                <a:effectLst/>
                <a:latin typeface="+mn-lt"/>
                <a:ea typeface="+mn-ea"/>
                <a:cs typeface="+mn-cs"/>
              </a:rPr>
              <a:t>Wahrheit</a:t>
            </a:r>
            <a:r>
              <a:rPr lang="en-US" sz="1200" kern="1200" dirty="0">
                <a:solidFill>
                  <a:schemeClr val="tx1"/>
                </a:solidFill>
                <a:effectLst/>
                <a:latin typeface="+mn-lt"/>
                <a:ea typeface="+mn-ea"/>
                <a:cs typeface="+mn-cs"/>
              </a:rPr>
              <a:t> [1156] </a:t>
            </a:r>
            <a:r>
              <a:rPr lang="en-US" sz="1200" kern="1200" dirty="0" err="1">
                <a:solidFill>
                  <a:schemeClr val="tx1"/>
                </a:solidFill>
                <a:effectLst/>
                <a:latin typeface="+mn-lt"/>
                <a:ea typeface="+mn-ea"/>
                <a:cs typeface="+mn-cs"/>
              </a:rPr>
              <a:t>Ziel</a:t>
            </a:r>
            <a:r>
              <a:rPr lang="en-US" sz="1200" kern="1200" dirty="0">
                <a:solidFill>
                  <a:schemeClr val="tx1"/>
                </a:solidFill>
                <a:effectLst/>
                <a:latin typeface="+mn-lt"/>
                <a:ea typeface="+mn-ea"/>
                <a:cs typeface="+mn-cs"/>
              </a:rPr>
              <a:t> [320] </a:t>
            </a:r>
            <a:r>
              <a:rPr lang="en-US" sz="1200" kern="1200" dirty="0" err="1">
                <a:solidFill>
                  <a:schemeClr val="tx1"/>
                </a:solidFill>
                <a:effectLst/>
                <a:latin typeface="+mn-lt"/>
                <a:ea typeface="+mn-ea"/>
                <a:cs typeface="+mn-cs"/>
              </a:rPr>
              <a:t>einfach</a:t>
            </a:r>
            <a:r>
              <a:rPr lang="en-US" sz="1200" kern="1200" dirty="0">
                <a:solidFill>
                  <a:schemeClr val="tx1"/>
                </a:solidFill>
                <a:effectLst/>
                <a:latin typeface="+mn-lt"/>
                <a:ea typeface="+mn-ea"/>
                <a:cs typeface="+mn-cs"/>
              </a:rPr>
              <a:t> [131]  </a:t>
            </a:r>
            <a:r>
              <a:rPr lang="en-US" sz="1200" kern="1200" dirty="0" err="1">
                <a:solidFill>
                  <a:schemeClr val="tx1"/>
                </a:solidFill>
                <a:effectLst/>
                <a:latin typeface="+mn-lt"/>
                <a:ea typeface="+mn-ea"/>
                <a:cs typeface="+mn-cs"/>
              </a:rPr>
              <a:t>allein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alleine</a:t>
            </a:r>
            <a:r>
              <a:rPr lang="en-US" sz="1200" kern="1200" dirty="0">
                <a:solidFill>
                  <a:schemeClr val="tx1"/>
                </a:solidFill>
                <a:effectLst/>
                <a:latin typeface="+mn-lt"/>
                <a:ea typeface="+mn-ea"/>
                <a:cs typeface="+mn-cs"/>
              </a:rPr>
              <a:t> [267] </a:t>
            </a:r>
            <a:r>
              <a:rPr lang="en-US" sz="1200" kern="1200" dirty="0" err="1">
                <a:solidFill>
                  <a:schemeClr val="tx1"/>
                </a:solidFill>
                <a:effectLst/>
                <a:latin typeface="+mn-lt"/>
                <a:ea typeface="+mn-ea"/>
                <a:cs typeface="+mn-cs"/>
              </a:rPr>
              <a:t>besser</a:t>
            </a:r>
            <a:r>
              <a:rPr lang="en-US" sz="1200" kern="1200" dirty="0">
                <a:solidFill>
                  <a:schemeClr val="tx1"/>
                </a:solidFill>
                <a:effectLst/>
                <a:latin typeface="+mn-lt"/>
                <a:ea typeface="+mn-ea"/>
                <a:cs typeface="+mn-cs"/>
              </a:rPr>
              <a:t> [201] </a:t>
            </a:r>
            <a:r>
              <a:rPr lang="en-US" sz="1200" kern="1200" dirty="0" err="1">
                <a:solidFill>
                  <a:schemeClr val="tx1"/>
                </a:solidFill>
                <a:effectLst/>
                <a:latin typeface="+mn-lt"/>
                <a:ea typeface="+mn-ea"/>
                <a:cs typeface="+mn-cs"/>
              </a:rPr>
              <a:t>besonders</a:t>
            </a:r>
            <a:r>
              <a:rPr lang="en-US" sz="1200" kern="1200" dirty="0">
                <a:solidFill>
                  <a:schemeClr val="tx1"/>
                </a:solidFill>
                <a:effectLst/>
                <a:latin typeface="+mn-lt"/>
                <a:ea typeface="+mn-ea"/>
                <a:cs typeface="+mn-cs"/>
              </a:rPr>
              <a:t> [270] </a:t>
            </a:r>
            <a:r>
              <a:rPr lang="en-US" sz="1200" kern="1200" dirty="0" err="1">
                <a:solidFill>
                  <a:schemeClr val="tx1"/>
                </a:solidFill>
                <a:effectLst/>
                <a:latin typeface="+mn-lt"/>
                <a:ea typeface="+mn-ea"/>
                <a:cs typeface="+mn-cs"/>
              </a:rPr>
              <a:t>dort</a:t>
            </a:r>
            <a:r>
              <a:rPr lang="en-US" sz="1200" kern="1200" dirty="0">
                <a:solidFill>
                  <a:schemeClr val="tx1"/>
                </a:solidFill>
                <a:effectLst/>
                <a:latin typeface="+mn-lt"/>
                <a:ea typeface="+mn-ea"/>
                <a:cs typeface="+mn-cs"/>
              </a:rPr>
              <a:t> [139] </a:t>
            </a:r>
            <a:r>
              <a:rPr lang="en-US" sz="1200" kern="1200" dirty="0" err="1">
                <a:solidFill>
                  <a:schemeClr val="tx1"/>
                </a:solidFill>
                <a:effectLst/>
                <a:latin typeface="+mn-lt"/>
                <a:ea typeface="+mn-ea"/>
                <a:cs typeface="+mn-cs"/>
              </a:rPr>
              <a:t>gern</a:t>
            </a:r>
            <a:r>
              <a:rPr lang="en-US" sz="1200" kern="1200" dirty="0">
                <a:solidFill>
                  <a:schemeClr val="tx1"/>
                </a:solidFill>
                <a:effectLst/>
                <a:latin typeface="+mn-lt"/>
                <a:ea typeface="+mn-ea"/>
                <a:cs typeface="+mn-cs"/>
              </a:rPr>
              <a:t> [278] </a:t>
            </a:r>
            <a:r>
              <a:rPr lang="en-US" sz="1200" kern="1200" dirty="0" err="1">
                <a:solidFill>
                  <a:schemeClr val="tx1"/>
                </a:solidFill>
                <a:effectLst/>
                <a:latin typeface="+mn-lt"/>
                <a:ea typeface="+mn-ea"/>
                <a:cs typeface="+mn-cs"/>
              </a:rPr>
              <a:t>heute</a:t>
            </a:r>
            <a:r>
              <a:rPr lang="en-US" sz="1200" kern="1200" dirty="0">
                <a:solidFill>
                  <a:schemeClr val="tx1"/>
                </a:solidFill>
                <a:effectLst/>
                <a:latin typeface="+mn-lt"/>
                <a:ea typeface="+mn-ea"/>
                <a:cs typeface="+mn-cs"/>
              </a:rPr>
              <a:t> [116] </a:t>
            </a:r>
            <a:r>
              <a:rPr lang="en-US" sz="1200" kern="1200" dirty="0" err="1">
                <a:solidFill>
                  <a:schemeClr val="tx1"/>
                </a:solidFill>
                <a:effectLst/>
                <a:latin typeface="+mn-lt"/>
                <a:ea typeface="+mn-ea"/>
                <a:cs typeface="+mn-cs"/>
              </a:rPr>
              <a:t>hier</a:t>
            </a:r>
            <a:r>
              <a:rPr lang="en-US" sz="1200" kern="1200" dirty="0">
                <a:solidFill>
                  <a:schemeClr val="tx1"/>
                </a:solidFill>
                <a:effectLst/>
                <a:latin typeface="+mn-lt"/>
                <a:ea typeface="+mn-ea"/>
                <a:cs typeface="+mn-cs"/>
              </a:rPr>
              <a:t> [68] </a:t>
            </a:r>
            <a:r>
              <a:rPr lang="en-US" sz="1200" kern="1200" dirty="0" err="1">
                <a:solidFill>
                  <a:schemeClr val="tx1"/>
                </a:solidFill>
                <a:effectLst/>
                <a:latin typeface="+mn-lt"/>
                <a:ea typeface="+mn-ea"/>
                <a:cs typeface="+mn-cs"/>
              </a:rPr>
              <a:t>jetzt</a:t>
            </a:r>
            <a:r>
              <a:rPr lang="en-US" sz="1200" kern="1200" dirty="0">
                <a:solidFill>
                  <a:schemeClr val="tx1"/>
                </a:solidFill>
                <a:effectLst/>
                <a:latin typeface="+mn-lt"/>
                <a:ea typeface="+mn-ea"/>
                <a:cs typeface="+mn-cs"/>
              </a:rPr>
              <a:t> [72] oft [223] </a:t>
            </a:r>
            <a:r>
              <a:rPr lang="en-US" sz="1200" kern="1200" dirty="0" err="1">
                <a:solidFill>
                  <a:schemeClr val="tx1"/>
                </a:solidFill>
                <a:effectLst/>
                <a:latin typeface="+mn-lt"/>
                <a:ea typeface="+mn-ea"/>
                <a:cs typeface="+mn-cs"/>
              </a:rPr>
              <a:t>nie</a:t>
            </a:r>
            <a:r>
              <a:rPr lang="en-US" sz="1200" kern="1200" dirty="0">
                <a:solidFill>
                  <a:schemeClr val="tx1"/>
                </a:solidFill>
                <a:effectLst/>
                <a:latin typeface="+mn-lt"/>
                <a:ea typeface="+mn-ea"/>
                <a:cs typeface="+mn-cs"/>
              </a:rPr>
              <a:t> [186] </a:t>
            </a:r>
            <a:r>
              <a:rPr lang="en-US" sz="1200" kern="1200" dirty="0" err="1">
                <a:solidFill>
                  <a:schemeClr val="tx1"/>
                </a:solidFill>
                <a:effectLst/>
                <a:latin typeface="+mn-lt"/>
                <a:ea typeface="+mn-ea"/>
                <a:cs typeface="+mn-cs"/>
              </a:rPr>
              <a:t>normalerweise</a:t>
            </a:r>
            <a:r>
              <a:rPr lang="en-US" sz="1200" kern="1200" dirty="0">
                <a:solidFill>
                  <a:schemeClr val="tx1"/>
                </a:solidFill>
                <a:effectLst/>
                <a:latin typeface="+mn-lt"/>
                <a:ea typeface="+mn-ea"/>
                <a:cs typeface="+mn-cs"/>
              </a:rPr>
              <a:t> [2062] </a:t>
            </a:r>
            <a:r>
              <a:rPr lang="en-US" sz="1200" kern="1200" dirty="0" err="1">
                <a:solidFill>
                  <a:schemeClr val="tx1"/>
                </a:solidFill>
                <a:effectLst/>
                <a:latin typeface="+mn-lt"/>
                <a:ea typeface="+mn-ea"/>
                <a:cs typeface="+mn-cs"/>
              </a:rPr>
              <a:t>schon</a:t>
            </a:r>
            <a:r>
              <a:rPr lang="en-US" sz="1200" kern="1200" dirty="0">
                <a:solidFill>
                  <a:schemeClr val="tx1"/>
                </a:solidFill>
                <a:effectLst/>
                <a:latin typeface="+mn-lt"/>
                <a:ea typeface="+mn-ea"/>
                <a:cs typeface="+mn-cs"/>
              </a:rPr>
              <a:t> [61] so2 [28] </a:t>
            </a:r>
            <a:r>
              <a:rPr lang="en-US" sz="1200" kern="1200" dirty="0" err="1">
                <a:solidFill>
                  <a:schemeClr val="tx1"/>
                </a:solidFill>
                <a:effectLst/>
                <a:latin typeface="+mn-lt"/>
                <a:ea typeface="+mn-ea"/>
                <a:cs typeface="+mn-cs"/>
              </a:rPr>
              <a:t>zusammen</a:t>
            </a:r>
            <a:r>
              <a:rPr lang="en-US" sz="1200" kern="1200" dirty="0">
                <a:solidFill>
                  <a:schemeClr val="tx1"/>
                </a:solidFill>
                <a:effectLst/>
                <a:latin typeface="+mn-lt"/>
                <a:ea typeface="+mn-ea"/>
                <a:cs typeface="+mn-cs"/>
              </a:rPr>
              <a:t> [533] aus2 [37] </a:t>
            </a:r>
            <a:r>
              <a:rPr lang="en-US" sz="1200" kern="1200" dirty="0" err="1">
                <a:solidFill>
                  <a:schemeClr val="tx1"/>
                </a:solidFill>
                <a:effectLst/>
                <a:latin typeface="+mn-lt"/>
                <a:ea typeface="+mn-ea"/>
                <a:cs typeface="+mn-cs"/>
              </a:rPr>
              <a:t>wie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sagt</a:t>
            </a:r>
            <a:r>
              <a:rPr lang="en-US" sz="1200" kern="1200" dirty="0">
                <a:solidFill>
                  <a:schemeClr val="tx1"/>
                </a:solidFill>
                <a:effectLst/>
                <a:latin typeface="+mn-lt"/>
                <a:ea typeface="+mn-ea"/>
                <a:cs typeface="+mn-cs"/>
              </a:rPr>
              <a:t> man...? [n/a] </a:t>
            </a:r>
            <a:r>
              <a:rPr lang="en-US" sz="1200" kern="1200" dirty="0" err="1">
                <a:solidFill>
                  <a:schemeClr val="tx1"/>
                </a:solidFill>
                <a:effectLst/>
                <a:latin typeface="+mn-lt"/>
                <a:ea typeface="+mn-ea"/>
                <a:cs typeface="+mn-cs"/>
              </a:rPr>
              <a:t>wie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schreibt</a:t>
            </a:r>
            <a:r>
              <a:rPr lang="en-US" sz="1200" kern="1200" dirty="0">
                <a:solidFill>
                  <a:schemeClr val="tx1"/>
                </a:solidFill>
                <a:effectLst/>
                <a:latin typeface="+mn-lt"/>
                <a:ea typeface="+mn-ea"/>
                <a:cs typeface="+mn-cs"/>
              </a:rPr>
              <a:t> man...? [n/a] </a:t>
            </a:r>
          </a:p>
          <a:p>
            <a:endParaRPr lang="en-GB" b="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Procedure:</a:t>
            </a:r>
            <a:br>
              <a:rPr lang="en-GB" dirty="0"/>
            </a:br>
            <a:r>
              <a:rPr lang="en-GB" dirty="0"/>
              <a:t>1. Person B turns away from the board.  (S/he could pair up to compare answers with another B student for one minute, whilst Person As check their answers).</a:t>
            </a:r>
          </a:p>
          <a:p>
            <a:r>
              <a:rPr lang="en-GB" dirty="0"/>
              <a:t>2. Click to animate answers.</a:t>
            </a:r>
            <a:br>
              <a:rPr lang="en-GB" dirty="0"/>
            </a:br>
            <a:r>
              <a:rPr lang="en-GB" dirty="0"/>
              <a:t>3. Person A has one minute to check and correct answers.</a:t>
            </a:r>
            <a:br>
              <a:rPr lang="en-GB" dirty="0"/>
            </a:br>
            <a:r>
              <a:rPr lang="en-GB" dirty="0"/>
              <a:t>4. Draw students’ attention to another cognate verb, ‘</a:t>
            </a:r>
            <a:r>
              <a:rPr lang="en-GB" dirty="0" err="1"/>
              <a:t>checken</a:t>
            </a:r>
            <a:r>
              <a:rPr lang="en-GB" dirty="0"/>
              <a:t>’, clicking to reveal the information box. Whilst these cognate verbs are an interesting feature of the German language (and its versatility), it might be worth mentioning that </a:t>
            </a:r>
            <a:r>
              <a:rPr lang="en-GB" i="1" dirty="0" err="1"/>
              <a:t>checken</a:t>
            </a:r>
            <a:r>
              <a:rPr lang="en-GB" dirty="0"/>
              <a:t> falls outside the 5000 most frequent whilst </a:t>
            </a:r>
            <a:r>
              <a:rPr lang="en-GB" i="1" dirty="0" err="1"/>
              <a:t>überprüfen</a:t>
            </a:r>
            <a:r>
              <a:rPr lang="en-GB" dirty="0"/>
              <a:t> is within the most frequently used 2000 German words, making it a much more useful word to learn.</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(1 is the most frequent word in German): </a:t>
            </a:r>
            <a:br>
              <a:rPr lang="en-GB" baseline="0" dirty="0"/>
            </a:br>
            <a:r>
              <a:rPr lang="en-GB" baseline="0" dirty="0" err="1"/>
              <a:t>überprüfen</a:t>
            </a:r>
            <a:r>
              <a:rPr lang="en-GB" baseline="0" dirty="0"/>
              <a:t> [1616] </a:t>
            </a:r>
            <a:r>
              <a:rPr lang="en-GB" baseline="0" dirty="0" err="1"/>
              <a:t>checken</a:t>
            </a:r>
            <a:r>
              <a:rPr lang="en-GB" baseline="0" dirty="0"/>
              <a:t> [&gt;5009]</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1445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Procedure:</a:t>
            </a:r>
            <a:br>
              <a:rPr lang="en-GB" dirty="0"/>
            </a:br>
            <a:r>
              <a:rPr lang="en-GB" dirty="0"/>
              <a:t>1. Person A turns away from the board.</a:t>
            </a:r>
          </a:p>
          <a:p>
            <a:r>
              <a:rPr lang="en-GB" dirty="0"/>
              <a:t>2. Click to animate answers.</a:t>
            </a:r>
            <a:br>
              <a:rPr lang="en-GB" dirty="0"/>
            </a:br>
            <a:r>
              <a:rPr lang="en-GB" dirty="0"/>
              <a:t>3. Person B has one minute to check and correct answers.</a:t>
            </a:r>
          </a:p>
          <a:p>
            <a:r>
              <a:rPr lang="en-GB" dirty="0"/>
              <a:t>4. Draw students’ attention to another cognate verb, ‘</a:t>
            </a:r>
            <a:r>
              <a:rPr lang="en-GB" dirty="0" err="1"/>
              <a:t>checken</a:t>
            </a:r>
            <a:r>
              <a:rPr lang="en-GB" dirty="0"/>
              <a:t>’, clicking to reveal the information box. Whilst these cognate verbs are an interesting feature of the German language (and its versatility), it might be worth mentioning that </a:t>
            </a:r>
            <a:r>
              <a:rPr lang="en-GB" i="1" dirty="0" err="1"/>
              <a:t>checken</a:t>
            </a:r>
            <a:r>
              <a:rPr lang="en-GB" dirty="0"/>
              <a:t> falls outside the 5000 most frequent whilst </a:t>
            </a:r>
            <a:r>
              <a:rPr lang="en-GB" i="1" dirty="0" err="1"/>
              <a:t>überprüfen</a:t>
            </a:r>
            <a:r>
              <a:rPr lang="en-GB" dirty="0"/>
              <a:t> is within the most frequently used 2000 German words, making it a much more useful word to learn.</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(1 is the most frequent word in German): </a:t>
            </a:r>
            <a:br>
              <a:rPr lang="en-GB" baseline="0" dirty="0"/>
            </a:br>
            <a:r>
              <a:rPr lang="en-GB" baseline="0" dirty="0" err="1"/>
              <a:t>überprüfen</a:t>
            </a:r>
            <a:r>
              <a:rPr lang="en-GB" baseline="0" dirty="0"/>
              <a:t> [1616] </a:t>
            </a:r>
            <a:r>
              <a:rPr lang="en-GB" baseline="0" dirty="0" err="1"/>
              <a:t>checken</a:t>
            </a:r>
            <a:r>
              <a:rPr lang="en-GB" baseline="0" dirty="0"/>
              <a:t> [&gt;5009]</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11427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 (three slides)</a:t>
            </a:r>
            <a:br>
              <a:rPr lang="en-GB" dirty="0"/>
            </a:br>
            <a:br>
              <a:rPr lang="en-GB" b="1" dirty="0"/>
            </a:br>
            <a:r>
              <a:rPr lang="en-GB" b="1" dirty="0"/>
              <a:t>Aim: </a:t>
            </a:r>
            <a:r>
              <a:rPr lang="en-GB" b="0" dirty="0"/>
              <a:t>To model the speaking/listening activity.</a:t>
            </a:r>
            <a:br>
              <a:rPr lang="en-GB" b="0" dirty="0"/>
            </a:br>
            <a:br>
              <a:rPr lang="en-GB" dirty="0"/>
            </a:br>
            <a:r>
              <a:rPr lang="en-GB" b="1" dirty="0"/>
              <a:t>Procedure:</a:t>
            </a:r>
            <a:br>
              <a:rPr lang="en-GB" dirty="0"/>
            </a:br>
            <a:r>
              <a:rPr lang="en-GB" dirty="0"/>
              <a:t>Click through the animations carefully to show the steps for the activity.</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and unknown words (1 is the most frequent word in German): </a:t>
            </a:r>
            <a:br>
              <a:rPr lang="en-GB" baseline="0" dirty="0"/>
            </a:br>
            <a:r>
              <a:rPr lang="en-GB" baseline="0" dirty="0" err="1"/>
              <a:t>Fitnessstudio</a:t>
            </a:r>
            <a:r>
              <a:rPr lang="en-GB" baseline="0" dirty="0"/>
              <a:t> [&gt;5009]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91163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Aim: </a:t>
            </a:r>
            <a:r>
              <a:rPr lang="en-GB" b="0" dirty="0"/>
              <a:t>to practise spoken production of prepared questions, without reference to notes, but with English translations as support.</a:t>
            </a:r>
            <a:br>
              <a:rPr lang="en-GB" b="0" dirty="0"/>
            </a:br>
            <a:br>
              <a:rPr lang="en-GB" b="0" dirty="0"/>
            </a:br>
            <a:r>
              <a:rPr lang="en-GB" b="1" dirty="0"/>
              <a:t>Procedure:</a:t>
            </a:r>
            <a:br>
              <a:rPr lang="en-GB" dirty="0"/>
            </a:br>
            <a:r>
              <a:rPr lang="en-GB" dirty="0"/>
              <a:t>1. Partner B copies his/her six sets of response prompts down and turns away from the board.</a:t>
            </a:r>
          </a:p>
          <a:p>
            <a:r>
              <a:rPr lang="en-GB" dirty="0"/>
              <a:t>2. Click for these to disappear and the English question prompts to appear.</a:t>
            </a:r>
          </a:p>
          <a:p>
            <a:r>
              <a:rPr lang="en-GB" dirty="0"/>
              <a:t>3. Partner A asks questions in reverse order 6 – 1.  This is to ensure that Partner B has to listen and understand, rather than remember what s/he has seen.</a:t>
            </a:r>
          </a:p>
          <a:p>
            <a:r>
              <a:rPr lang="en-GB" dirty="0"/>
              <a:t>4. Partner B responds, giving full sentence replies with one of the two adverbs.  </a:t>
            </a:r>
          </a:p>
          <a:p>
            <a:r>
              <a:rPr lang="en-GB" dirty="0"/>
              <a:t>5. Partner A notes responses in English, paying attention to which use of English (simple present or present continuous) is required.</a:t>
            </a:r>
          </a:p>
          <a:p>
            <a:endParaRPr lang="en-GB" dirty="0"/>
          </a:p>
          <a:p>
            <a:r>
              <a:rPr lang="en-GB" dirty="0"/>
              <a:t>Note: the task has been prepared in this way to avoid printing, and handing out copies.  If preferred, teachers could print and distribute the handout provided.</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53558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Procedure:</a:t>
            </a:r>
            <a:br>
              <a:rPr lang="en-GB" dirty="0"/>
            </a:br>
            <a:r>
              <a:rPr lang="en-GB" dirty="0"/>
              <a:t>1. Partner A copies his/her six sets of response prompts down and turns away from the board.</a:t>
            </a:r>
          </a:p>
          <a:p>
            <a:r>
              <a:rPr lang="en-GB" dirty="0"/>
              <a:t>2. Click for these to disappear and the English question prompts to appear.</a:t>
            </a:r>
          </a:p>
          <a:p>
            <a:r>
              <a:rPr lang="en-GB" dirty="0"/>
              <a:t>3. Partner B asks questions in reverse order 6 – 1.</a:t>
            </a:r>
          </a:p>
          <a:p>
            <a:r>
              <a:rPr lang="en-GB" dirty="0"/>
              <a:t>4. Partner A responds, giving full sentence replies with one of the two adverbs.  </a:t>
            </a:r>
          </a:p>
          <a:p>
            <a:r>
              <a:rPr lang="en-GB" dirty="0"/>
              <a:t>5. Partner B notes responses in English, paying attention to which use of English (simple present or present continuous) is required.</a:t>
            </a:r>
          </a:p>
          <a:p>
            <a:endParaRPr lang="en-GB"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68958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b="0" i="0" dirty="0">
                <a:latin typeface="+mn-lt"/>
                <a:ea typeface="Calibri"/>
                <a:cs typeface="Calibri"/>
                <a:sym typeface="Calibri"/>
              </a:rPr>
              <a:t>Note: This HW slide is included here as this is the first week of Y9 and students will not have been able to do their learning HW ahead of the lesson.  They could be asked to spend 20 minutes revisiting the vocabulary ahead of their 2</a:t>
            </a:r>
            <a:r>
              <a:rPr lang="en-GB" sz="1200" b="0" i="0" baseline="30000" dirty="0">
                <a:latin typeface="+mn-lt"/>
                <a:ea typeface="Calibri"/>
                <a:cs typeface="Calibri"/>
                <a:sym typeface="Calibri"/>
              </a:rPr>
              <a:t>nd</a:t>
            </a:r>
            <a:r>
              <a:rPr lang="en-GB" sz="1200" b="0" i="0" dirty="0">
                <a:latin typeface="+mn-lt"/>
                <a:ea typeface="Calibri"/>
                <a:cs typeface="Calibri"/>
                <a:sym typeface="Calibri"/>
              </a:rPr>
              <a:t> lesson of this week.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57280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Native teacher feedback provided by Stephanie Cross.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Revisit</a:t>
            </a:r>
            <a:r>
              <a:rPr lang="en-GB" sz="1200" b="0" baseline="0" dirty="0"/>
              <a:t> present tense + adverb </a:t>
            </a:r>
            <a:r>
              <a:rPr lang="en-GB" sz="1200" b="0" i="1" baseline="0" dirty="0" err="1"/>
              <a:t>gern</a:t>
            </a:r>
            <a:r>
              <a:rPr lang="en-GB" sz="1200" b="0" i="1" baseline="0" dirty="0"/>
              <a:t>.</a:t>
            </a:r>
            <a:br>
              <a:rPr lang="en-GB" sz="1200" b="0" baseline="0" dirty="0"/>
            </a:br>
            <a:r>
              <a:rPr lang="en-GB" sz="1200" b="0" dirty="0"/>
              <a:t>Revisit word order 2 to emphasis different sentences elements.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Revisit open (information) questions.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Develop knowledge of cognate pronunciation and word stress.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r>
              <a:rPr lang="en-US" sz="1200" kern="1200" dirty="0" err="1">
                <a:solidFill>
                  <a:schemeClr val="tx1"/>
                </a:solidFill>
                <a:effectLst/>
                <a:latin typeface="+mn-lt"/>
                <a:ea typeface="+mn-ea"/>
                <a:cs typeface="+mn-cs"/>
              </a:rPr>
              <a:t>beginnen</a:t>
            </a:r>
            <a:r>
              <a:rPr lang="en-US" sz="1200" kern="1200" dirty="0">
                <a:solidFill>
                  <a:schemeClr val="tx1"/>
                </a:solidFill>
                <a:effectLst/>
                <a:latin typeface="+mn-lt"/>
                <a:ea typeface="+mn-ea"/>
                <a:cs typeface="+mn-cs"/>
              </a:rPr>
              <a:t> [251] </a:t>
            </a:r>
            <a:r>
              <a:rPr lang="en-US" sz="1200" kern="1200" dirty="0" err="1">
                <a:solidFill>
                  <a:schemeClr val="tx1"/>
                </a:solidFill>
                <a:effectLst/>
                <a:latin typeface="+mn-lt"/>
                <a:ea typeface="+mn-ea"/>
                <a:cs typeface="+mn-cs"/>
              </a:rPr>
              <a:t>benutzen</a:t>
            </a:r>
            <a:r>
              <a:rPr lang="en-US" sz="1200" kern="1200" dirty="0">
                <a:solidFill>
                  <a:schemeClr val="tx1"/>
                </a:solidFill>
                <a:effectLst/>
                <a:latin typeface="+mn-lt"/>
                <a:ea typeface="+mn-ea"/>
                <a:cs typeface="+mn-cs"/>
              </a:rPr>
              <a:t> [1119] </a:t>
            </a:r>
            <a:r>
              <a:rPr lang="en-US" sz="1200" kern="1200" dirty="0" err="1">
                <a:solidFill>
                  <a:schemeClr val="tx1"/>
                </a:solidFill>
                <a:effectLst/>
                <a:latin typeface="+mn-lt"/>
                <a:ea typeface="+mn-ea"/>
                <a:cs typeface="+mn-cs"/>
              </a:rPr>
              <a:t>duschen</a:t>
            </a:r>
            <a:r>
              <a:rPr lang="en-US" sz="1200" kern="1200" dirty="0">
                <a:solidFill>
                  <a:schemeClr val="tx1"/>
                </a:solidFill>
                <a:effectLst/>
                <a:latin typeface="+mn-lt"/>
                <a:ea typeface="+mn-ea"/>
                <a:cs typeface="+mn-cs"/>
              </a:rPr>
              <a:t> [&gt;5009] </a:t>
            </a:r>
            <a:r>
              <a:rPr lang="en-US" sz="1200" kern="1200" dirty="0" err="1">
                <a:solidFill>
                  <a:schemeClr val="tx1"/>
                </a:solidFill>
                <a:effectLst/>
                <a:latin typeface="+mn-lt"/>
                <a:ea typeface="+mn-ea"/>
                <a:cs typeface="+mn-cs"/>
              </a:rPr>
              <a:t>erreichen</a:t>
            </a:r>
            <a:r>
              <a:rPr lang="en-US" sz="1200" kern="1200" dirty="0">
                <a:solidFill>
                  <a:schemeClr val="tx1"/>
                </a:solidFill>
                <a:effectLst/>
                <a:latin typeface="+mn-lt"/>
                <a:ea typeface="+mn-ea"/>
                <a:cs typeface="+mn-cs"/>
              </a:rPr>
              <a:t> [309] </a:t>
            </a:r>
            <a:r>
              <a:rPr lang="en-US" sz="1200" kern="1200" dirty="0" err="1">
                <a:solidFill>
                  <a:schemeClr val="tx1"/>
                </a:solidFill>
                <a:effectLst/>
                <a:latin typeface="+mn-lt"/>
                <a:ea typeface="+mn-ea"/>
                <a:cs typeface="+mn-cs"/>
              </a:rPr>
              <a:t>erzählen</a:t>
            </a:r>
            <a:r>
              <a:rPr lang="en-US" sz="1200" kern="1200" dirty="0">
                <a:solidFill>
                  <a:schemeClr val="tx1"/>
                </a:solidFill>
                <a:effectLst/>
                <a:latin typeface="+mn-lt"/>
                <a:ea typeface="+mn-ea"/>
                <a:cs typeface="+mn-cs"/>
              </a:rPr>
              <a:t> [263] </a:t>
            </a:r>
            <a:r>
              <a:rPr lang="en-US" sz="1200" kern="1200" dirty="0" err="1">
                <a:solidFill>
                  <a:schemeClr val="tx1"/>
                </a:solidFill>
                <a:effectLst/>
                <a:latin typeface="+mn-lt"/>
                <a:ea typeface="+mn-ea"/>
                <a:cs typeface="+mn-cs"/>
              </a:rPr>
              <a:t>kommen</a:t>
            </a:r>
            <a:r>
              <a:rPr lang="en-US" sz="1200" kern="1200" dirty="0">
                <a:solidFill>
                  <a:schemeClr val="tx1"/>
                </a:solidFill>
                <a:effectLst/>
                <a:latin typeface="+mn-lt"/>
                <a:ea typeface="+mn-ea"/>
                <a:cs typeface="+mn-cs"/>
              </a:rPr>
              <a:t> [62] leben [98] </a:t>
            </a:r>
            <a:r>
              <a:rPr lang="en-US" sz="1200" kern="1200" dirty="0" err="1">
                <a:solidFill>
                  <a:schemeClr val="tx1"/>
                </a:solidFill>
                <a:effectLst/>
                <a:latin typeface="+mn-lt"/>
                <a:ea typeface="+mn-ea"/>
                <a:cs typeface="+mn-cs"/>
              </a:rPr>
              <a:t>machen</a:t>
            </a:r>
            <a:r>
              <a:rPr lang="en-US" sz="1200" kern="1200" dirty="0">
                <a:solidFill>
                  <a:schemeClr val="tx1"/>
                </a:solidFill>
                <a:effectLst/>
                <a:latin typeface="+mn-lt"/>
                <a:ea typeface="+mn-ea"/>
                <a:cs typeface="+mn-cs"/>
              </a:rPr>
              <a:t> [58] </a:t>
            </a:r>
            <a:r>
              <a:rPr lang="en-US" sz="1200" kern="1200" dirty="0" err="1">
                <a:solidFill>
                  <a:schemeClr val="tx1"/>
                </a:solidFill>
                <a:effectLst/>
                <a:latin typeface="+mn-lt"/>
                <a:ea typeface="+mn-ea"/>
                <a:cs typeface="+mn-cs"/>
              </a:rPr>
              <a:t>mischen</a:t>
            </a:r>
            <a:r>
              <a:rPr lang="en-US" sz="1200" kern="1200" dirty="0">
                <a:solidFill>
                  <a:schemeClr val="tx1"/>
                </a:solidFill>
                <a:effectLst/>
                <a:latin typeface="+mn-lt"/>
                <a:ea typeface="+mn-ea"/>
                <a:cs typeface="+mn-cs"/>
              </a:rPr>
              <a:t> [2160] </a:t>
            </a:r>
            <a:r>
              <a:rPr lang="en-US" sz="1200" kern="1200" dirty="0" err="1">
                <a:solidFill>
                  <a:schemeClr val="tx1"/>
                </a:solidFill>
                <a:effectLst/>
                <a:latin typeface="+mn-lt"/>
                <a:ea typeface="+mn-ea"/>
                <a:cs typeface="+mn-cs"/>
              </a:rPr>
              <a:t>reden</a:t>
            </a:r>
            <a:r>
              <a:rPr lang="en-US" sz="1200" kern="1200" dirty="0">
                <a:solidFill>
                  <a:schemeClr val="tx1"/>
                </a:solidFill>
                <a:effectLst/>
                <a:latin typeface="+mn-lt"/>
                <a:ea typeface="+mn-ea"/>
                <a:cs typeface="+mn-cs"/>
              </a:rPr>
              <a:t> [368] </a:t>
            </a:r>
            <a:r>
              <a:rPr lang="en-US" sz="1200" kern="1200" dirty="0" err="1">
                <a:solidFill>
                  <a:schemeClr val="tx1"/>
                </a:solidFill>
                <a:effectLst/>
                <a:latin typeface="+mn-lt"/>
                <a:ea typeface="+mn-ea"/>
                <a:cs typeface="+mn-cs"/>
              </a:rPr>
              <a:t>sagen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sagt</a:t>
            </a:r>
            <a:r>
              <a:rPr lang="en-US" sz="1200" kern="1200" dirty="0">
                <a:solidFill>
                  <a:schemeClr val="tx1"/>
                </a:solidFill>
                <a:effectLst/>
                <a:latin typeface="+mn-lt"/>
                <a:ea typeface="+mn-ea"/>
                <a:cs typeface="+mn-cs"/>
              </a:rPr>
              <a:t> [40] </a:t>
            </a:r>
            <a:r>
              <a:rPr lang="en-US" sz="1200" kern="1200" dirty="0" err="1">
                <a:solidFill>
                  <a:schemeClr val="tx1"/>
                </a:solidFill>
                <a:effectLst/>
                <a:latin typeface="+mn-lt"/>
                <a:ea typeface="+mn-ea"/>
                <a:cs typeface="+mn-cs"/>
              </a:rPr>
              <a:t>schreiben</a:t>
            </a:r>
            <a:r>
              <a:rPr lang="en-US" sz="1200" kern="1200" dirty="0">
                <a:solidFill>
                  <a:schemeClr val="tx1"/>
                </a:solidFill>
                <a:effectLst/>
                <a:latin typeface="+mn-lt"/>
                <a:ea typeface="+mn-ea"/>
                <a:cs typeface="+mn-cs"/>
              </a:rPr>
              <a:t> [184] </a:t>
            </a:r>
            <a:r>
              <a:rPr lang="en-US" sz="1200" kern="1200" dirty="0" err="1">
                <a:solidFill>
                  <a:schemeClr val="tx1"/>
                </a:solidFill>
                <a:effectLst/>
                <a:latin typeface="+mn-lt"/>
                <a:ea typeface="+mn-ea"/>
                <a:cs typeface="+mn-cs"/>
              </a:rPr>
              <a:t>spielen</a:t>
            </a:r>
            <a:r>
              <a:rPr lang="en-US" sz="1200" kern="1200" dirty="0">
                <a:solidFill>
                  <a:schemeClr val="tx1"/>
                </a:solidFill>
                <a:effectLst/>
                <a:latin typeface="+mn-lt"/>
                <a:ea typeface="+mn-ea"/>
                <a:cs typeface="+mn-cs"/>
              </a:rPr>
              <a:t> [205] </a:t>
            </a:r>
            <a:r>
              <a:rPr lang="en-US" sz="1200" kern="1200" dirty="0" err="1">
                <a:solidFill>
                  <a:schemeClr val="tx1"/>
                </a:solidFill>
                <a:effectLst/>
                <a:latin typeface="+mn-lt"/>
                <a:ea typeface="+mn-ea"/>
                <a:cs typeface="+mn-cs"/>
              </a:rPr>
              <a:t>steigen</a:t>
            </a:r>
            <a:r>
              <a:rPr lang="en-US" sz="1200" kern="1200" dirty="0">
                <a:solidFill>
                  <a:schemeClr val="tx1"/>
                </a:solidFill>
                <a:effectLst/>
                <a:latin typeface="+mn-lt"/>
                <a:ea typeface="+mn-ea"/>
                <a:cs typeface="+mn-cs"/>
              </a:rPr>
              <a:t> [325] </a:t>
            </a:r>
            <a:r>
              <a:rPr lang="en-US" sz="1200" kern="1200" dirty="0" err="1">
                <a:solidFill>
                  <a:schemeClr val="tx1"/>
                </a:solidFill>
                <a:effectLst/>
                <a:latin typeface="+mn-lt"/>
                <a:ea typeface="+mn-ea"/>
                <a:cs typeface="+mn-cs"/>
              </a:rPr>
              <a:t>verdienen</a:t>
            </a:r>
            <a:r>
              <a:rPr lang="en-US" sz="1200" kern="1200" dirty="0">
                <a:solidFill>
                  <a:schemeClr val="tx1"/>
                </a:solidFill>
                <a:effectLst/>
                <a:latin typeface="+mn-lt"/>
                <a:ea typeface="+mn-ea"/>
                <a:cs typeface="+mn-cs"/>
              </a:rPr>
              <a:t> [835] </a:t>
            </a:r>
            <a:r>
              <a:rPr lang="en-US" sz="1200" kern="1200" dirty="0" err="1">
                <a:solidFill>
                  <a:schemeClr val="tx1"/>
                </a:solidFill>
                <a:effectLst/>
                <a:latin typeface="+mn-lt"/>
                <a:ea typeface="+mn-ea"/>
                <a:cs typeface="+mn-cs"/>
              </a:rPr>
              <a:t>verlieren</a:t>
            </a:r>
            <a:r>
              <a:rPr lang="en-US" sz="1200" kern="1200" dirty="0">
                <a:solidFill>
                  <a:schemeClr val="tx1"/>
                </a:solidFill>
                <a:effectLst/>
                <a:latin typeface="+mn-lt"/>
                <a:ea typeface="+mn-ea"/>
                <a:cs typeface="+mn-cs"/>
              </a:rPr>
              <a:t> [313] verstehen [211] sein, bin, </a:t>
            </a:r>
            <a:r>
              <a:rPr lang="en-US" sz="1200" kern="1200" dirty="0" err="1">
                <a:solidFill>
                  <a:schemeClr val="tx1"/>
                </a:solidFill>
                <a:effectLst/>
                <a:latin typeface="+mn-lt"/>
                <a:ea typeface="+mn-ea"/>
                <a:cs typeface="+mn-cs"/>
              </a:rPr>
              <a:t>bist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ist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sind</a:t>
            </a:r>
            <a:r>
              <a:rPr lang="en-US" sz="1200" kern="1200" dirty="0">
                <a:solidFill>
                  <a:schemeClr val="tx1"/>
                </a:solidFill>
                <a:effectLst/>
                <a:latin typeface="+mn-lt"/>
                <a:ea typeface="+mn-ea"/>
                <a:cs typeface="+mn-cs"/>
              </a:rPr>
              <a:t> [4] er1 [15] sie1 [7] </a:t>
            </a:r>
            <a:r>
              <a:rPr lang="en-US" sz="1200" kern="1200" dirty="0" err="1">
                <a:solidFill>
                  <a:schemeClr val="tx1"/>
                </a:solidFill>
                <a:effectLst/>
                <a:latin typeface="+mn-lt"/>
                <a:ea typeface="+mn-ea"/>
                <a:cs typeface="+mn-cs"/>
              </a:rPr>
              <a:t>wir</a:t>
            </a:r>
            <a:r>
              <a:rPr lang="en-US" sz="1200" kern="1200" dirty="0">
                <a:solidFill>
                  <a:schemeClr val="tx1"/>
                </a:solidFill>
                <a:effectLst/>
                <a:latin typeface="+mn-lt"/>
                <a:ea typeface="+mn-ea"/>
                <a:cs typeface="+mn-cs"/>
              </a:rPr>
              <a:t> [26] der Abend [342] Angst </a:t>
            </a:r>
            <a:r>
              <a:rPr lang="en-US" sz="1200" kern="1200" dirty="0" err="1">
                <a:solidFill>
                  <a:schemeClr val="tx1"/>
                </a:solidFill>
                <a:effectLst/>
                <a:latin typeface="+mn-lt"/>
                <a:ea typeface="+mn-ea"/>
                <a:cs typeface="+mn-cs"/>
              </a:rPr>
              <a:t>vor</a:t>
            </a:r>
            <a:r>
              <a:rPr lang="en-US" sz="1200" kern="1200" dirty="0">
                <a:solidFill>
                  <a:schemeClr val="tx1"/>
                </a:solidFill>
                <a:effectLst/>
                <a:latin typeface="+mn-lt"/>
                <a:ea typeface="+mn-ea"/>
                <a:cs typeface="+mn-cs"/>
              </a:rPr>
              <a:t> [n/a] </a:t>
            </a:r>
            <a:r>
              <a:rPr lang="en-US" sz="1200" kern="1200" dirty="0" err="1">
                <a:solidFill>
                  <a:schemeClr val="tx1"/>
                </a:solidFill>
                <a:effectLst/>
                <a:latin typeface="+mn-lt"/>
                <a:ea typeface="+mn-ea"/>
                <a:cs typeface="+mn-cs"/>
              </a:rPr>
              <a:t>Geschichte</a:t>
            </a:r>
            <a:r>
              <a:rPr lang="en-US" sz="1200" kern="1200" dirty="0">
                <a:solidFill>
                  <a:schemeClr val="tx1"/>
                </a:solidFill>
                <a:effectLst/>
                <a:latin typeface="+mn-lt"/>
                <a:ea typeface="+mn-ea"/>
                <a:cs typeface="+mn-cs"/>
              </a:rPr>
              <a:t> [262] Lied [1733] Problem [210] </a:t>
            </a:r>
            <a:r>
              <a:rPr lang="en-US" sz="1200" kern="1200" dirty="0" err="1">
                <a:solidFill>
                  <a:schemeClr val="tx1"/>
                </a:solidFill>
                <a:effectLst/>
                <a:latin typeface="+mn-lt"/>
                <a:ea typeface="+mn-ea"/>
                <a:cs typeface="+mn-cs"/>
              </a:rPr>
              <a:t>Wahrheit</a:t>
            </a:r>
            <a:r>
              <a:rPr lang="en-US" sz="1200" kern="1200" dirty="0">
                <a:solidFill>
                  <a:schemeClr val="tx1"/>
                </a:solidFill>
                <a:effectLst/>
                <a:latin typeface="+mn-lt"/>
                <a:ea typeface="+mn-ea"/>
                <a:cs typeface="+mn-cs"/>
              </a:rPr>
              <a:t> [1156] </a:t>
            </a:r>
            <a:r>
              <a:rPr lang="en-US" sz="1200" kern="1200" dirty="0" err="1">
                <a:solidFill>
                  <a:schemeClr val="tx1"/>
                </a:solidFill>
                <a:effectLst/>
                <a:latin typeface="+mn-lt"/>
                <a:ea typeface="+mn-ea"/>
                <a:cs typeface="+mn-cs"/>
              </a:rPr>
              <a:t>Ziel</a:t>
            </a:r>
            <a:r>
              <a:rPr lang="en-US" sz="1200" kern="1200" dirty="0">
                <a:solidFill>
                  <a:schemeClr val="tx1"/>
                </a:solidFill>
                <a:effectLst/>
                <a:latin typeface="+mn-lt"/>
                <a:ea typeface="+mn-ea"/>
                <a:cs typeface="+mn-cs"/>
              </a:rPr>
              <a:t> [320] </a:t>
            </a:r>
            <a:r>
              <a:rPr lang="en-US" sz="1200" kern="1200" dirty="0" err="1">
                <a:solidFill>
                  <a:schemeClr val="tx1"/>
                </a:solidFill>
                <a:effectLst/>
                <a:latin typeface="+mn-lt"/>
                <a:ea typeface="+mn-ea"/>
                <a:cs typeface="+mn-cs"/>
              </a:rPr>
              <a:t>einfach</a:t>
            </a:r>
            <a:r>
              <a:rPr lang="en-US" sz="1200" kern="1200" dirty="0">
                <a:solidFill>
                  <a:schemeClr val="tx1"/>
                </a:solidFill>
                <a:effectLst/>
                <a:latin typeface="+mn-lt"/>
                <a:ea typeface="+mn-ea"/>
                <a:cs typeface="+mn-cs"/>
              </a:rPr>
              <a:t> [131]  </a:t>
            </a:r>
            <a:r>
              <a:rPr lang="en-US" sz="1200" kern="1200" dirty="0" err="1">
                <a:solidFill>
                  <a:schemeClr val="tx1"/>
                </a:solidFill>
                <a:effectLst/>
                <a:latin typeface="+mn-lt"/>
                <a:ea typeface="+mn-ea"/>
                <a:cs typeface="+mn-cs"/>
              </a:rPr>
              <a:t>allein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alleine</a:t>
            </a:r>
            <a:r>
              <a:rPr lang="en-US" sz="1200" kern="1200" dirty="0">
                <a:solidFill>
                  <a:schemeClr val="tx1"/>
                </a:solidFill>
                <a:effectLst/>
                <a:latin typeface="+mn-lt"/>
                <a:ea typeface="+mn-ea"/>
                <a:cs typeface="+mn-cs"/>
              </a:rPr>
              <a:t> [267] </a:t>
            </a:r>
            <a:r>
              <a:rPr lang="en-US" sz="1200" kern="1200" dirty="0" err="1">
                <a:solidFill>
                  <a:schemeClr val="tx1"/>
                </a:solidFill>
                <a:effectLst/>
                <a:latin typeface="+mn-lt"/>
                <a:ea typeface="+mn-ea"/>
                <a:cs typeface="+mn-cs"/>
              </a:rPr>
              <a:t>besser</a:t>
            </a:r>
            <a:r>
              <a:rPr lang="en-US" sz="1200" kern="1200" dirty="0">
                <a:solidFill>
                  <a:schemeClr val="tx1"/>
                </a:solidFill>
                <a:effectLst/>
                <a:latin typeface="+mn-lt"/>
                <a:ea typeface="+mn-ea"/>
                <a:cs typeface="+mn-cs"/>
              </a:rPr>
              <a:t> [201] </a:t>
            </a:r>
            <a:r>
              <a:rPr lang="en-US" sz="1200" kern="1200" dirty="0" err="1">
                <a:solidFill>
                  <a:schemeClr val="tx1"/>
                </a:solidFill>
                <a:effectLst/>
                <a:latin typeface="+mn-lt"/>
                <a:ea typeface="+mn-ea"/>
                <a:cs typeface="+mn-cs"/>
              </a:rPr>
              <a:t>besonders</a:t>
            </a:r>
            <a:r>
              <a:rPr lang="en-US" sz="1200" kern="1200" dirty="0">
                <a:solidFill>
                  <a:schemeClr val="tx1"/>
                </a:solidFill>
                <a:effectLst/>
                <a:latin typeface="+mn-lt"/>
                <a:ea typeface="+mn-ea"/>
                <a:cs typeface="+mn-cs"/>
              </a:rPr>
              <a:t> [270] </a:t>
            </a:r>
            <a:r>
              <a:rPr lang="en-US" sz="1200" kern="1200" dirty="0" err="1">
                <a:solidFill>
                  <a:schemeClr val="tx1"/>
                </a:solidFill>
                <a:effectLst/>
                <a:latin typeface="+mn-lt"/>
                <a:ea typeface="+mn-ea"/>
                <a:cs typeface="+mn-cs"/>
              </a:rPr>
              <a:t>dort</a:t>
            </a:r>
            <a:r>
              <a:rPr lang="en-US" sz="1200" kern="1200" dirty="0">
                <a:solidFill>
                  <a:schemeClr val="tx1"/>
                </a:solidFill>
                <a:effectLst/>
                <a:latin typeface="+mn-lt"/>
                <a:ea typeface="+mn-ea"/>
                <a:cs typeface="+mn-cs"/>
              </a:rPr>
              <a:t> [139] </a:t>
            </a:r>
            <a:r>
              <a:rPr lang="en-US" sz="1200" kern="1200" dirty="0" err="1">
                <a:solidFill>
                  <a:schemeClr val="tx1"/>
                </a:solidFill>
                <a:effectLst/>
                <a:latin typeface="+mn-lt"/>
                <a:ea typeface="+mn-ea"/>
                <a:cs typeface="+mn-cs"/>
              </a:rPr>
              <a:t>gern</a:t>
            </a:r>
            <a:r>
              <a:rPr lang="en-US" sz="1200" kern="1200" dirty="0">
                <a:solidFill>
                  <a:schemeClr val="tx1"/>
                </a:solidFill>
                <a:effectLst/>
                <a:latin typeface="+mn-lt"/>
                <a:ea typeface="+mn-ea"/>
                <a:cs typeface="+mn-cs"/>
              </a:rPr>
              <a:t> [278] </a:t>
            </a:r>
            <a:r>
              <a:rPr lang="en-US" sz="1200" kern="1200" dirty="0" err="1">
                <a:solidFill>
                  <a:schemeClr val="tx1"/>
                </a:solidFill>
                <a:effectLst/>
                <a:latin typeface="+mn-lt"/>
                <a:ea typeface="+mn-ea"/>
                <a:cs typeface="+mn-cs"/>
              </a:rPr>
              <a:t>heute</a:t>
            </a:r>
            <a:r>
              <a:rPr lang="en-US" sz="1200" kern="1200" dirty="0">
                <a:solidFill>
                  <a:schemeClr val="tx1"/>
                </a:solidFill>
                <a:effectLst/>
                <a:latin typeface="+mn-lt"/>
                <a:ea typeface="+mn-ea"/>
                <a:cs typeface="+mn-cs"/>
              </a:rPr>
              <a:t> [116] </a:t>
            </a:r>
            <a:r>
              <a:rPr lang="en-US" sz="1200" kern="1200" dirty="0" err="1">
                <a:solidFill>
                  <a:schemeClr val="tx1"/>
                </a:solidFill>
                <a:effectLst/>
                <a:latin typeface="+mn-lt"/>
                <a:ea typeface="+mn-ea"/>
                <a:cs typeface="+mn-cs"/>
              </a:rPr>
              <a:t>hier</a:t>
            </a:r>
            <a:r>
              <a:rPr lang="en-US" sz="1200" kern="1200" dirty="0">
                <a:solidFill>
                  <a:schemeClr val="tx1"/>
                </a:solidFill>
                <a:effectLst/>
                <a:latin typeface="+mn-lt"/>
                <a:ea typeface="+mn-ea"/>
                <a:cs typeface="+mn-cs"/>
              </a:rPr>
              <a:t> [68] </a:t>
            </a:r>
            <a:r>
              <a:rPr lang="en-US" sz="1200" kern="1200" dirty="0" err="1">
                <a:solidFill>
                  <a:schemeClr val="tx1"/>
                </a:solidFill>
                <a:effectLst/>
                <a:latin typeface="+mn-lt"/>
                <a:ea typeface="+mn-ea"/>
                <a:cs typeface="+mn-cs"/>
              </a:rPr>
              <a:t>jetzt</a:t>
            </a:r>
            <a:r>
              <a:rPr lang="en-US" sz="1200" kern="1200" dirty="0">
                <a:solidFill>
                  <a:schemeClr val="tx1"/>
                </a:solidFill>
                <a:effectLst/>
                <a:latin typeface="+mn-lt"/>
                <a:ea typeface="+mn-ea"/>
                <a:cs typeface="+mn-cs"/>
              </a:rPr>
              <a:t> [72] oft [223] </a:t>
            </a:r>
            <a:r>
              <a:rPr lang="en-US" sz="1200" kern="1200" dirty="0" err="1">
                <a:solidFill>
                  <a:schemeClr val="tx1"/>
                </a:solidFill>
                <a:effectLst/>
                <a:latin typeface="+mn-lt"/>
                <a:ea typeface="+mn-ea"/>
                <a:cs typeface="+mn-cs"/>
              </a:rPr>
              <a:t>nie</a:t>
            </a:r>
            <a:r>
              <a:rPr lang="en-US" sz="1200" kern="1200" dirty="0">
                <a:solidFill>
                  <a:schemeClr val="tx1"/>
                </a:solidFill>
                <a:effectLst/>
                <a:latin typeface="+mn-lt"/>
                <a:ea typeface="+mn-ea"/>
                <a:cs typeface="+mn-cs"/>
              </a:rPr>
              <a:t> [186] </a:t>
            </a:r>
            <a:r>
              <a:rPr lang="en-US" sz="1200" kern="1200" dirty="0" err="1">
                <a:solidFill>
                  <a:schemeClr val="tx1"/>
                </a:solidFill>
                <a:effectLst/>
                <a:latin typeface="+mn-lt"/>
                <a:ea typeface="+mn-ea"/>
                <a:cs typeface="+mn-cs"/>
              </a:rPr>
              <a:t>normalerweise</a:t>
            </a:r>
            <a:r>
              <a:rPr lang="en-US" sz="1200" kern="1200" dirty="0">
                <a:solidFill>
                  <a:schemeClr val="tx1"/>
                </a:solidFill>
                <a:effectLst/>
                <a:latin typeface="+mn-lt"/>
                <a:ea typeface="+mn-ea"/>
                <a:cs typeface="+mn-cs"/>
              </a:rPr>
              <a:t> [2062] </a:t>
            </a:r>
            <a:r>
              <a:rPr lang="en-US" sz="1200" kern="1200" dirty="0" err="1">
                <a:solidFill>
                  <a:schemeClr val="tx1"/>
                </a:solidFill>
                <a:effectLst/>
                <a:latin typeface="+mn-lt"/>
                <a:ea typeface="+mn-ea"/>
                <a:cs typeface="+mn-cs"/>
              </a:rPr>
              <a:t>schon</a:t>
            </a:r>
            <a:r>
              <a:rPr lang="en-US" sz="1200" kern="1200" dirty="0">
                <a:solidFill>
                  <a:schemeClr val="tx1"/>
                </a:solidFill>
                <a:effectLst/>
                <a:latin typeface="+mn-lt"/>
                <a:ea typeface="+mn-ea"/>
                <a:cs typeface="+mn-cs"/>
              </a:rPr>
              <a:t> [61] so2 [28] </a:t>
            </a:r>
            <a:r>
              <a:rPr lang="en-US" sz="1200" kern="1200" dirty="0" err="1">
                <a:solidFill>
                  <a:schemeClr val="tx1"/>
                </a:solidFill>
                <a:effectLst/>
                <a:latin typeface="+mn-lt"/>
                <a:ea typeface="+mn-ea"/>
                <a:cs typeface="+mn-cs"/>
              </a:rPr>
              <a:t>zusammen</a:t>
            </a:r>
            <a:r>
              <a:rPr lang="en-US" sz="1200" kern="1200" dirty="0">
                <a:solidFill>
                  <a:schemeClr val="tx1"/>
                </a:solidFill>
                <a:effectLst/>
                <a:latin typeface="+mn-lt"/>
                <a:ea typeface="+mn-ea"/>
                <a:cs typeface="+mn-cs"/>
              </a:rPr>
              <a:t> [533] aus2 [37] </a:t>
            </a:r>
            <a:r>
              <a:rPr lang="en-US" sz="1200" kern="1200" dirty="0" err="1">
                <a:solidFill>
                  <a:schemeClr val="tx1"/>
                </a:solidFill>
                <a:effectLst/>
                <a:latin typeface="+mn-lt"/>
                <a:ea typeface="+mn-ea"/>
                <a:cs typeface="+mn-cs"/>
              </a:rPr>
              <a:t>wie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sagt</a:t>
            </a:r>
            <a:r>
              <a:rPr lang="en-US" sz="1200" kern="1200" dirty="0">
                <a:solidFill>
                  <a:schemeClr val="tx1"/>
                </a:solidFill>
                <a:effectLst/>
                <a:latin typeface="+mn-lt"/>
                <a:ea typeface="+mn-ea"/>
                <a:cs typeface="+mn-cs"/>
              </a:rPr>
              <a:t> man...? [n/a] </a:t>
            </a:r>
            <a:r>
              <a:rPr lang="en-US" sz="1200" kern="1200" dirty="0" err="1">
                <a:solidFill>
                  <a:schemeClr val="tx1"/>
                </a:solidFill>
                <a:effectLst/>
                <a:latin typeface="+mn-lt"/>
                <a:ea typeface="+mn-ea"/>
                <a:cs typeface="+mn-cs"/>
              </a:rPr>
              <a:t>wie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schreibt</a:t>
            </a:r>
            <a:r>
              <a:rPr lang="en-US" sz="1200" kern="1200" dirty="0">
                <a:solidFill>
                  <a:schemeClr val="tx1"/>
                </a:solidFill>
                <a:effectLst/>
                <a:latin typeface="+mn-lt"/>
                <a:ea typeface="+mn-ea"/>
                <a:cs typeface="+mn-cs"/>
              </a:rPr>
              <a:t> man...? [n/a] </a:t>
            </a:r>
          </a:p>
          <a:p>
            <a:endParaRPr lang="en-GB" b="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a:t>
            </a:r>
            <a:r>
              <a:rPr lang="en-GB" sz="1200" i="1">
                <a:solidFill>
                  <a:sysClr val="windowText" lastClr="000000"/>
                </a:solidFill>
                <a:effectLst/>
                <a:latin typeface="+mn-lt"/>
                <a:ea typeface="+mn-ea"/>
                <a:cs typeface="+mn-cs"/>
              </a:rPr>
              <a:t>London: Routledge</a:t>
            </a:r>
            <a:endParaRPr lang="en-GB" dirty="0"/>
          </a:p>
          <a:p>
            <a:pPr marL="0" lvl="0" indent="0" algn="l" rtl="0">
              <a:lnSpc>
                <a:spcPct val="100000"/>
              </a:lnSpc>
              <a:spcBef>
                <a:spcPts val="0"/>
              </a:spcBef>
              <a:spcAft>
                <a:spcPts val="0"/>
              </a:spcAft>
              <a:buSzPts val="1400"/>
              <a:buNone/>
            </a:pPr>
            <a:endParaRPr lang="en-GB"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10070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a:t>Auftakt</a:t>
            </a:r>
            <a:r>
              <a:rPr lang="en-GB" b="1" dirty="0"/>
              <a:t> (Upbeat) independent pre-lesson revisiting activities</a:t>
            </a:r>
            <a:br>
              <a:rPr lang="en-GB" b="1" dirty="0"/>
            </a:br>
            <a:r>
              <a:rPr lang="en-GB" b="0" dirty="0"/>
              <a:t>On arrival to the lesson students can prepare for learning by doing a short, independent revisiting activity giving the teacher the opportunity to talk to individuals and/or complete any additional setting up activities for the lesson.</a:t>
            </a:r>
            <a:br>
              <a:rPr lang="en-GB" b="1" dirty="0"/>
            </a:br>
            <a:br>
              <a:rPr lang="en-GB" b="1" dirty="0"/>
            </a:br>
            <a:r>
              <a:rPr lang="en-GB" b="1" dirty="0"/>
              <a:t>Aim: </a:t>
            </a:r>
            <a:r>
              <a:rPr lang="en-GB" b="0" dirty="0"/>
              <a:t>to reactivate prior knowledge and prepare for learning. Note: all words have been previously taught and most of these are in the revisiting set for this week.</a:t>
            </a:r>
            <a:br>
              <a:rPr lang="en-GB" b="0" dirty="0"/>
            </a:br>
            <a:br>
              <a:rPr lang="en-GB" b="0" dirty="0"/>
            </a:br>
            <a:r>
              <a:rPr lang="en-GB" b="1" dirty="0"/>
              <a:t>Procedure:</a:t>
            </a:r>
            <a:br>
              <a:rPr lang="en-GB" dirty="0"/>
            </a:br>
            <a:r>
              <a:rPr lang="en-GB" dirty="0"/>
              <a:t>1. Students complete usual setting up routines (get books out, write date, etc.).</a:t>
            </a:r>
          </a:p>
          <a:p>
            <a:r>
              <a:rPr lang="en-GB" dirty="0"/>
              <a:t>2. </a:t>
            </a:r>
            <a:r>
              <a:rPr lang="en-GB" baseline="0" dirty="0"/>
              <a:t>Students categorise the 16 vocabulary items into the four categories.  There are four items in each of the four categories.</a:t>
            </a:r>
          </a:p>
          <a:p>
            <a:r>
              <a:rPr lang="en-GB" dirty="0"/>
              <a:t>3. Click to reveal answers.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Additional idea for register starter:</a:t>
            </a:r>
            <a:br>
              <a:rPr lang="en-GB" dirty="0"/>
            </a:br>
            <a:r>
              <a:rPr lang="en-GB" i="1" dirty="0"/>
              <a:t>Students offer a verb in German.  It can be any verb but it must be different from the one said just before, and students</a:t>
            </a:r>
            <a:r>
              <a:rPr lang="en-GB" i="1" baseline="0" dirty="0"/>
              <a:t> must try not to repeat (in a class of 32 students, they are likely to repeat after around 16-20 items!)</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82663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 (two slides)</a:t>
            </a:r>
            <a:br>
              <a:rPr lang="en-GB" dirty="0"/>
            </a:br>
            <a:br>
              <a:rPr lang="en-GB" b="1" dirty="0"/>
            </a:br>
            <a:r>
              <a:rPr lang="en-GB" b="1" dirty="0"/>
              <a:t>Aim: </a:t>
            </a:r>
            <a:r>
              <a:rPr lang="en-GB" b="0" dirty="0"/>
              <a:t>to develop confidence and fluency in decoding (reading aloud) cognates and near-cognates that are pronounced with different syllable stress from their English equivalents.</a:t>
            </a:r>
            <a:br>
              <a:rPr lang="en-GB" dirty="0"/>
            </a:br>
            <a:br>
              <a:rPr lang="en-GB" dirty="0"/>
            </a:br>
            <a:r>
              <a:rPr lang="en-GB" b="1" dirty="0"/>
              <a:t>Procedure:</a:t>
            </a:r>
            <a:br>
              <a:rPr lang="en-GB" dirty="0"/>
            </a:br>
            <a:r>
              <a:rPr lang="en-GB" dirty="0"/>
              <a:t>1. Person A reads the text aloud, paying particular attention to the syllable stress on the cognates.</a:t>
            </a:r>
          </a:p>
          <a:p>
            <a:r>
              <a:rPr lang="en-GB" dirty="0"/>
              <a:t>2. Person B listens and offers feedback on any words that are incorrectly stressed.</a:t>
            </a:r>
            <a:br>
              <a:rPr lang="en-GB" dirty="0"/>
            </a:br>
            <a:r>
              <a:rPr lang="en-GB" dirty="0"/>
              <a:t>Note that the stressed syllables are underlined for this stage of the task, to support both students.</a:t>
            </a:r>
          </a:p>
          <a:p>
            <a:r>
              <a:rPr lang="en-GB" dirty="0"/>
              <a:t>3. Listen to the native speaker reading the same text to check.</a:t>
            </a:r>
          </a:p>
          <a:p>
            <a:r>
              <a:rPr lang="en-GB" dirty="0"/>
              <a:t>4. Click to bring up the unmarked version of the text.</a:t>
            </a:r>
          </a:p>
          <a:p>
            <a:r>
              <a:rPr lang="en-GB" dirty="0"/>
              <a:t>5. Person B reads this second version aloud, and Person A offers feedback, as required.</a:t>
            </a:r>
          </a:p>
          <a:p>
            <a:r>
              <a:rPr lang="en-GB" dirty="0"/>
              <a:t>6. Move to the next slide for the second part of the task.</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de-DE" baseline="0" dirty="0"/>
              <a:t>Rezept [4191] Projekt [720] System [384] Prinzip [865] Konzept [1186] Person [357] Funktion [406] Kommunikation [1523] Akzeptanz [&gt;5009] Top [&gt;5009] Hit [&gt;5009] Chart [&gt;5009] Erfolg [541] international [426] optimal [1880]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18</a:t>
            </a:fld>
            <a:endParaRPr lang="en-GB"/>
          </a:p>
        </p:txBody>
      </p:sp>
    </p:spTree>
    <p:extLst>
      <p:ext uri="{BB962C8B-B14F-4D97-AF65-F5344CB8AC3E}">
        <p14:creationId xmlns:p14="http://schemas.microsoft.com/office/powerpoint/2010/main" val="27990445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de-DE" baseline="0" dirty="0"/>
              <a:t>Projekt [720] Organisation [1113] Aspekt [1296] Profit [&gt;5009] Material [1390] Initiative [1775] Kompetenz [2556] Toleranz [4798] Kreativität [4553] kulturell [1033] sozial [430] speziell [815] individuell [1343] </a:t>
            </a:r>
            <a:br>
              <a:rPr lang="de-DE"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19</a:t>
            </a:fld>
            <a:endParaRPr lang="en-GB"/>
          </a:p>
        </p:txBody>
      </p:sp>
    </p:spTree>
    <p:extLst>
      <p:ext uri="{BB962C8B-B14F-4D97-AF65-F5344CB8AC3E}">
        <p14:creationId xmlns:p14="http://schemas.microsoft.com/office/powerpoint/2010/main" val="2958655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a:t>Auftakt</a:t>
            </a:r>
            <a:r>
              <a:rPr lang="en-GB" b="1" dirty="0"/>
              <a:t> (Upbeat) independent pre-lesson revisiting activities</a:t>
            </a:r>
            <a:br>
              <a:rPr lang="en-GB" b="1" dirty="0"/>
            </a:br>
            <a:r>
              <a:rPr lang="en-GB" b="0" dirty="0"/>
              <a:t>On arrival to the lesson students can prepare for learning by doing a short, independent, revisiting activity giving the teacher the opportunity to talk to individuals and/or to complete any additional setting up activities for the lesson.</a:t>
            </a:r>
            <a:br>
              <a:rPr lang="en-GB" b="1" dirty="0"/>
            </a:br>
            <a:br>
              <a:rPr lang="en-GB" b="1" dirty="0"/>
            </a:br>
            <a:r>
              <a:rPr lang="en-GB" b="1" dirty="0"/>
              <a:t>Aim: </a:t>
            </a:r>
            <a:r>
              <a:rPr lang="en-GB" b="0" dirty="0"/>
              <a:t>to reactivate prior knowledge and prepare for learning.</a:t>
            </a:r>
            <a:br>
              <a:rPr lang="en-GB" b="0" dirty="0"/>
            </a:br>
            <a:br>
              <a:rPr lang="en-GB" b="0" dirty="0"/>
            </a:br>
            <a:r>
              <a:rPr lang="en-GB" b="1" dirty="0"/>
              <a:t>Procedure:</a:t>
            </a:r>
            <a:br>
              <a:rPr lang="en-GB" dirty="0"/>
            </a:br>
            <a:r>
              <a:rPr lang="en-GB" dirty="0"/>
              <a:t>1. Students complete usual setting up routines (get books out, write date, etc.).</a:t>
            </a:r>
          </a:p>
          <a:p>
            <a:r>
              <a:rPr lang="en-GB" dirty="0"/>
              <a:t>2. They choose where to start (phonics, vocabulary or grammar) and work independently on the task(s) until the teacher starts the lesson.</a:t>
            </a:r>
          </a:p>
          <a:p>
            <a:r>
              <a:rPr lang="en-GB" dirty="0"/>
              <a:t>3. Answers are provided, if required, though students are not expected to complete the whole set of pre-lesson activities, so feedback should not delay the start of the lesson, once all students are present.</a:t>
            </a:r>
          </a:p>
          <a:p>
            <a:endParaRPr lang="en-GB" dirty="0"/>
          </a:p>
          <a:p>
            <a:endParaRPr lang="en-GB" dirty="0"/>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2889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 minute</a:t>
            </a:r>
            <a:br>
              <a:rPr lang="en-GB" dirty="0"/>
            </a:br>
            <a:br>
              <a:rPr lang="en-GB" b="1" dirty="0"/>
            </a:br>
            <a:r>
              <a:rPr lang="en-GB" b="1" dirty="0"/>
              <a:t>Aim: </a:t>
            </a:r>
            <a:r>
              <a:rPr lang="en-GB" b="0" dirty="0"/>
              <a:t>To recap uses and meanings of pronoun </a:t>
            </a:r>
            <a:r>
              <a:rPr lang="en-GB" b="0" i="1" dirty="0" err="1"/>
              <a:t>sie</a:t>
            </a:r>
            <a:r>
              <a:rPr lang="en-GB" b="0" dirty="0"/>
              <a:t> (she/they) and possessive adjective </a:t>
            </a:r>
            <a:r>
              <a:rPr lang="en-GB" b="0" i="1" dirty="0" err="1"/>
              <a:t>ihr</a:t>
            </a:r>
            <a:r>
              <a:rPr lang="en-GB" b="0" i="1" dirty="0"/>
              <a:t> </a:t>
            </a:r>
            <a:r>
              <a:rPr lang="en-GB" b="0" dirty="0"/>
              <a:t>(her/their).</a:t>
            </a:r>
            <a:br>
              <a:rPr lang="en-GB" b="0" dirty="0"/>
            </a:br>
            <a:br>
              <a:rPr lang="en-GB" b="0" dirty="0"/>
            </a:br>
            <a:r>
              <a:rPr lang="en-GB" b="1" dirty="0"/>
              <a:t>Procedure:</a:t>
            </a:r>
            <a:br>
              <a:rPr lang="en-GB" dirty="0"/>
            </a:br>
            <a:r>
              <a:rPr lang="en-GB" dirty="0"/>
              <a:t>1. Play through the animations.</a:t>
            </a:r>
          </a:p>
          <a:p>
            <a:r>
              <a:rPr lang="en-GB" dirty="0"/>
              <a:t>2. Elicit the English meaning for each of the German examples.</a:t>
            </a:r>
          </a:p>
          <a:p>
            <a:endParaRPr lang="en-GB" dirty="0"/>
          </a:p>
          <a:p>
            <a:endParaRPr lang="en-GB"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59691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 (two slides)</a:t>
            </a:r>
            <a:br>
              <a:rPr lang="en-GB" dirty="0"/>
            </a:br>
            <a:br>
              <a:rPr lang="en-GB" b="1" dirty="0"/>
            </a:br>
            <a:r>
              <a:rPr lang="en-GB" b="1" dirty="0"/>
              <a:t>Aim: </a:t>
            </a:r>
            <a:r>
              <a:rPr lang="en-GB" b="0" dirty="0"/>
              <a:t>to practise written comprehension of present tense structures (3</a:t>
            </a:r>
            <a:r>
              <a:rPr lang="en-GB" b="0" baseline="30000" dirty="0"/>
              <a:t>rd</a:t>
            </a:r>
            <a:r>
              <a:rPr lang="en-GB" b="0" dirty="0"/>
              <a:t> persons singular and plural) and vocabulary from this week in a longer context.</a:t>
            </a:r>
            <a:br>
              <a:rPr lang="en-GB" b="0" dirty="0"/>
            </a:br>
            <a:br>
              <a:rPr lang="en-GB" b="0" dirty="0"/>
            </a:br>
            <a:r>
              <a:rPr lang="en-GB" b="1" dirty="0"/>
              <a:t>Procedure:</a:t>
            </a:r>
            <a:br>
              <a:rPr lang="en-GB" dirty="0"/>
            </a:br>
            <a:r>
              <a:rPr lang="en-GB" dirty="0"/>
              <a:t>1. Ensure that students realise that the sentences refer either to the band </a:t>
            </a:r>
            <a:r>
              <a:rPr lang="en-GB" dirty="0" err="1"/>
              <a:t>Mikroschrei</a:t>
            </a:r>
            <a:r>
              <a:rPr lang="en-GB" dirty="0"/>
              <a:t> (they) or </a:t>
            </a:r>
            <a:r>
              <a:rPr lang="en-GB" dirty="0" err="1"/>
              <a:t>Namika</a:t>
            </a:r>
            <a:r>
              <a:rPr lang="en-GB" dirty="0"/>
              <a:t> (she) and that they must focus their attention on the verb endings to decide which, as the pronouns do not help them to differentiate.</a:t>
            </a:r>
          </a:p>
          <a:p>
            <a:r>
              <a:rPr lang="en-GB" dirty="0"/>
              <a:t>2. Students read the text and summarise the information about the band and the singer under two headings: </a:t>
            </a:r>
            <a:r>
              <a:rPr lang="en-GB" i="1" dirty="0" err="1"/>
              <a:t>Mikroschrei</a:t>
            </a:r>
            <a:r>
              <a:rPr lang="en-GB" i="1" dirty="0"/>
              <a:t> (they)</a:t>
            </a:r>
            <a:r>
              <a:rPr lang="en-GB" dirty="0"/>
              <a:t> and </a:t>
            </a:r>
            <a:r>
              <a:rPr lang="en-GB" i="1" dirty="0" err="1"/>
              <a:t>Namika</a:t>
            </a:r>
            <a:r>
              <a:rPr lang="en-GB" i="1" dirty="0"/>
              <a:t> (she).</a:t>
            </a:r>
          </a:p>
          <a:p>
            <a:r>
              <a:rPr lang="en-GB" dirty="0"/>
              <a:t>3. Answers appear on the next slide.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and unknown words(1 is the most frequent word in German): </a:t>
            </a:r>
            <a:br>
              <a:rPr lang="en-GB" baseline="0" dirty="0"/>
            </a:br>
            <a:r>
              <a:rPr lang="en-GB" baseline="0" dirty="0"/>
              <a:t>Single [&gt;5009] Rap [&gt;5009] </a:t>
            </a:r>
            <a:r>
              <a:rPr lang="en-GB" baseline="0" dirty="0" err="1"/>
              <a:t>Gesang</a:t>
            </a:r>
            <a:r>
              <a:rPr lang="en-GB" baseline="0" dirty="0"/>
              <a:t> [4839] </a:t>
            </a:r>
            <a:r>
              <a:rPr lang="en-GB" baseline="0" dirty="0" err="1"/>
              <a:t>Großeltern</a:t>
            </a:r>
            <a:r>
              <a:rPr lang="en-GB" baseline="0" dirty="0"/>
              <a:t> [&gt;5009] Festival [4513] </a:t>
            </a:r>
            <a:r>
              <a:rPr lang="en-GB" baseline="0" dirty="0" err="1"/>
              <a:t>Marokko</a:t>
            </a:r>
            <a:r>
              <a:rPr lang="en-GB" baseline="0" dirty="0"/>
              <a:t> [&gt;5009]  Hit [&gt;5009] Chart [&gt;5009] Keyboard [&gt;5009] Text [473] Album [3630] </a:t>
            </a:r>
            <a:r>
              <a:rPr lang="en-GB" baseline="0" dirty="0" err="1"/>
              <a:t>Identität</a:t>
            </a:r>
            <a:r>
              <a:rPr lang="en-GB" baseline="0" dirty="0"/>
              <a:t> [2272]</a:t>
            </a:r>
            <a:br>
              <a:rPr lang="en-GB" baseline="0" dirty="0"/>
            </a:br>
            <a:r>
              <a:rPr lang="en-GB" i="1" dirty="0"/>
              <a:t>Source:  Jones, R.L. &amp; </a:t>
            </a:r>
            <a:r>
              <a:rPr lang="en-GB" i="1" dirty="0" err="1"/>
              <a:t>Tschirner</a:t>
            </a:r>
            <a:r>
              <a:rPr lang="en-GB" i="1"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dirty="0"/>
              <a:t>Note:</a:t>
            </a:r>
            <a:r>
              <a:rPr lang="en-GB" dirty="0"/>
              <a:t> All of the details about the musicians are authentic and come</a:t>
            </a:r>
            <a:r>
              <a:rPr lang="en-GB" baseline="0" dirty="0"/>
              <a:t> from several online sources, including YouTube interviews, podcasts and written interviews.</a:t>
            </a:r>
            <a:br>
              <a:rPr lang="en-GB" baseline="0" dirty="0"/>
            </a:br>
            <a:br>
              <a:rPr lang="en-GB" baseline="0" dirty="0"/>
            </a:br>
            <a:r>
              <a:rPr lang="en-GB" baseline="0" dirty="0" err="1"/>
              <a:t>Namika</a:t>
            </a:r>
            <a:r>
              <a:rPr lang="en-GB" baseline="0" dirty="0"/>
              <a:t> - </a:t>
            </a:r>
            <a:r>
              <a:rPr lang="en-GB" baseline="0" dirty="0" err="1"/>
              <a:t>Lieblingsmensch</a:t>
            </a:r>
            <a:r>
              <a:rPr lang="en-GB" baseline="0" dirty="0"/>
              <a:t> - </a:t>
            </a:r>
            <a:r>
              <a:rPr lang="en-GB" dirty="0">
                <a:hlinkClick r:id="rId3"/>
              </a:rPr>
              <a:t>https://www.youtube.com/watch?v=3ryohiCVq3M</a:t>
            </a:r>
            <a:br>
              <a:rPr lang="en-GB" dirty="0"/>
            </a:br>
            <a:r>
              <a:rPr lang="en-GB" dirty="0"/>
              <a:t>Was a big</a:t>
            </a:r>
            <a:r>
              <a:rPr lang="en-GB" baseline="0" dirty="0"/>
              <a:t> hit in Germany (summer 2015) and followed by Je ne </a:t>
            </a:r>
            <a:r>
              <a:rPr lang="en-GB" baseline="0" dirty="0" err="1"/>
              <a:t>parle</a:t>
            </a:r>
            <a:r>
              <a:rPr lang="en-GB" baseline="0" dirty="0"/>
              <a:t> pas </a:t>
            </a:r>
            <a:r>
              <a:rPr lang="en-GB" baseline="0" dirty="0" err="1"/>
              <a:t>français</a:t>
            </a:r>
            <a:r>
              <a:rPr lang="en-GB" baseline="0" dirty="0"/>
              <a:t> (2018) - </a:t>
            </a:r>
            <a:r>
              <a:rPr lang="en-GB" dirty="0">
                <a:hlinkClick r:id="rId4"/>
              </a:rPr>
              <a:t>https://www.youtube.com/watch?v=Cz1rJtlGHVs</a:t>
            </a:r>
            <a:endParaRPr lang="en-GB" dirty="0"/>
          </a:p>
          <a:p>
            <a:endParaRPr lang="en-GB" dirty="0"/>
          </a:p>
          <a:p>
            <a:r>
              <a:rPr lang="en-GB" dirty="0" err="1"/>
              <a:t>Mikroschrei</a:t>
            </a:r>
            <a:r>
              <a:rPr lang="en-GB" dirty="0"/>
              <a:t> won </a:t>
            </a:r>
            <a:r>
              <a:rPr lang="en-GB" dirty="0" err="1"/>
              <a:t>SchoolJam</a:t>
            </a:r>
            <a:r>
              <a:rPr lang="en-GB" dirty="0"/>
              <a:t> in 2016.  They have an FB page and interviews with them are available on YouTube.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20762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 SLIDE</a:t>
            </a:r>
            <a:br>
              <a:rPr lang="en-GB" b="1" dirty="0"/>
            </a:br>
            <a:br>
              <a:rPr lang="en-GB" b="1" dirty="0"/>
            </a:br>
            <a:r>
              <a:rPr lang="en-GB" b="1" dirty="0"/>
              <a:t>Procedure:</a:t>
            </a:r>
            <a:br>
              <a:rPr lang="en-GB" b="1" dirty="0"/>
            </a:br>
            <a:r>
              <a:rPr lang="en-GB" b="0" dirty="0"/>
              <a:t>1. Elicit information from students. Click to confirm answers. The answers are animated in sentence order, as per the text.</a:t>
            </a:r>
            <a:br>
              <a:rPr lang="en-GB" b="1" dirty="0"/>
            </a:br>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and unknown words(1 is the most frequent word in German): </a:t>
            </a:r>
            <a:br>
              <a:rPr lang="en-GB" baseline="0" dirty="0"/>
            </a:br>
            <a:r>
              <a:rPr lang="en-GB" baseline="0" dirty="0"/>
              <a:t>Single [&gt;5009] Rap [&gt;5009] </a:t>
            </a:r>
            <a:r>
              <a:rPr lang="en-GB" baseline="0" dirty="0" err="1"/>
              <a:t>Gesang</a:t>
            </a:r>
            <a:r>
              <a:rPr lang="en-GB" baseline="0" dirty="0"/>
              <a:t> [4839] </a:t>
            </a:r>
            <a:r>
              <a:rPr lang="en-GB" baseline="0" dirty="0" err="1"/>
              <a:t>Großeltern</a:t>
            </a:r>
            <a:r>
              <a:rPr lang="en-GB" baseline="0" dirty="0"/>
              <a:t> [&gt;5009] Festival [4513] </a:t>
            </a:r>
            <a:r>
              <a:rPr lang="en-GB" baseline="0" dirty="0" err="1"/>
              <a:t>Marokko</a:t>
            </a:r>
            <a:r>
              <a:rPr lang="en-GB" baseline="0" dirty="0"/>
              <a:t> [&gt;5009]  Hit [&gt;5009] Chart [&gt;5009] Keyboard [&gt;5009] Text [473] Album [3630] </a:t>
            </a:r>
            <a:r>
              <a:rPr lang="en-GB" baseline="0" dirty="0" err="1"/>
              <a:t>Identität</a:t>
            </a:r>
            <a:r>
              <a:rPr lang="en-GB" baseline="0" dirty="0"/>
              <a:t> [2272]</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21309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5 minutes (two slides)</a:t>
            </a:r>
            <a:br>
              <a:rPr lang="en-GB" dirty="0"/>
            </a:br>
            <a:br>
              <a:rPr lang="en-GB" b="1" dirty="0"/>
            </a:br>
            <a:r>
              <a:rPr lang="en-GB" b="1" dirty="0"/>
              <a:t>Aim: </a:t>
            </a:r>
            <a:r>
              <a:rPr lang="en-GB" dirty="0"/>
              <a:t>To practise spoken open question production with the scaffolding of written statements.</a:t>
            </a:r>
          </a:p>
          <a:p>
            <a:br>
              <a:rPr lang="en-GB" dirty="0"/>
            </a:br>
            <a:r>
              <a:rPr lang="en-GB" b="1" dirty="0"/>
              <a:t>Procedure:</a:t>
            </a:r>
            <a:br>
              <a:rPr lang="en-GB" dirty="0"/>
            </a:br>
            <a:r>
              <a:rPr lang="en-GB" dirty="0"/>
              <a:t>1. Click for reminder bubble on how to ask open questions.</a:t>
            </a:r>
          </a:p>
          <a:p>
            <a:r>
              <a:rPr lang="en-GB" dirty="0"/>
              <a:t>2. Click again for examples. These also show the information from the text that is targeted by the questions.</a:t>
            </a:r>
          </a:p>
          <a:p>
            <a:r>
              <a:rPr lang="en-GB" dirty="0"/>
              <a:t>3. Click again for reminder of questions words.</a:t>
            </a:r>
          </a:p>
          <a:p>
            <a:r>
              <a:rPr lang="en-GB" dirty="0"/>
              <a:t>4. Students ask a partner three questions. Partners use the text to answer them. Then students swap roles.</a:t>
            </a:r>
            <a:br>
              <a:rPr lang="en-GB" dirty="0"/>
            </a:br>
            <a:r>
              <a:rPr lang="en-GB" dirty="0"/>
              <a:t>5. A slide with possible questions on the text is provided, for students to check their 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and unknown words(1 is the most frequent word in German): </a:t>
            </a:r>
            <a:br>
              <a:rPr lang="en-GB" baseline="0" dirty="0"/>
            </a:br>
            <a:r>
              <a:rPr lang="en-GB" baseline="0" dirty="0"/>
              <a:t>Single [&gt;5009] Rap [&gt;5009] </a:t>
            </a:r>
            <a:r>
              <a:rPr lang="en-GB" baseline="0" dirty="0" err="1"/>
              <a:t>Gesang</a:t>
            </a:r>
            <a:r>
              <a:rPr lang="en-GB" baseline="0" dirty="0"/>
              <a:t> [4839] </a:t>
            </a:r>
            <a:r>
              <a:rPr lang="en-GB" baseline="0" dirty="0" err="1"/>
              <a:t>Großeltern</a:t>
            </a:r>
            <a:r>
              <a:rPr lang="en-GB" baseline="0" dirty="0"/>
              <a:t> [&gt;5009] Festival [4513] </a:t>
            </a:r>
            <a:r>
              <a:rPr lang="en-GB" baseline="0" dirty="0" err="1"/>
              <a:t>Marokko</a:t>
            </a:r>
            <a:r>
              <a:rPr lang="en-GB" baseline="0" dirty="0"/>
              <a:t> [&gt;5009]  Hit [&gt;5009] Chart [&gt;5009] Keyboard [&gt;5009] Text [473] Album [3630] </a:t>
            </a:r>
            <a:r>
              <a:rPr lang="en-GB" baseline="0" dirty="0" err="1"/>
              <a:t>Identität</a:t>
            </a:r>
            <a:r>
              <a:rPr lang="en-GB" baseline="0" dirty="0"/>
              <a:t> [2272]</a:t>
            </a:r>
            <a:br>
              <a:rPr lang="en-GB" baseline="0" dirty="0"/>
            </a:br>
            <a:r>
              <a:rPr lang="en-GB" i="1" dirty="0"/>
              <a:t>Source:  Jones, R.L. &amp; </a:t>
            </a:r>
            <a:r>
              <a:rPr lang="en-GB" i="1" dirty="0" err="1"/>
              <a:t>Tschirner</a:t>
            </a:r>
            <a:r>
              <a:rPr lang="en-GB" i="1"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84223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OF POSSIBLE QUESTIONS FROM THE TEXT FOR STUDENTS TO CHECK</a:t>
            </a:r>
            <a:endParaRPr lang="en-GB" dirty="0"/>
          </a:p>
          <a:p>
            <a:endParaRPr lang="en-GB" dirty="0"/>
          </a:p>
          <a:p>
            <a:br>
              <a:rPr lang="en-GB" dirty="0"/>
            </a:b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18989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recap the manner adverb </a:t>
            </a:r>
            <a:r>
              <a:rPr lang="en-GB" b="0" i="1" dirty="0" err="1"/>
              <a:t>gern</a:t>
            </a:r>
            <a:r>
              <a:rPr lang="en-GB" b="0" i="1" dirty="0"/>
              <a:t>.</a:t>
            </a:r>
            <a:br>
              <a:rPr lang="en-GB" b="0" dirty="0"/>
            </a:br>
            <a:br>
              <a:rPr lang="en-GB" b="0" dirty="0"/>
            </a:br>
            <a:r>
              <a:rPr lang="en-GB" b="1" dirty="0"/>
              <a:t>Procedure:</a:t>
            </a:r>
            <a:br>
              <a:rPr lang="en-GB" dirty="0"/>
            </a:br>
            <a:r>
              <a:rPr lang="en-GB" dirty="0"/>
              <a:t>1. Play through the animations.</a:t>
            </a:r>
          </a:p>
          <a:p>
            <a:r>
              <a:rPr lang="en-GB" dirty="0"/>
              <a:t>2. Elicit the English meaning for each of the German examples.</a:t>
            </a:r>
          </a:p>
          <a:p>
            <a:endParaRPr lang="en-GB" dirty="0"/>
          </a:p>
          <a:p>
            <a:endParaRPr lang="en-GB"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34257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remind students about word order 1 and 2 and prepare students for the practice task that follows.</a:t>
            </a:r>
          </a:p>
          <a:p>
            <a:endParaRPr lang="en-GB" b="0" dirty="0"/>
          </a:p>
          <a:p>
            <a:r>
              <a:rPr lang="en-GB" b="1" dirty="0"/>
              <a:t>Procedure:</a:t>
            </a:r>
            <a:br>
              <a:rPr lang="en-GB" dirty="0"/>
            </a:br>
            <a:r>
              <a:rPr lang="en-GB" dirty="0"/>
              <a:t>1. Go through the information on the slide using the animation.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80396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 (three slides)</a:t>
            </a:r>
          </a:p>
          <a:p>
            <a:endParaRPr lang="en-US" b="1" dirty="0"/>
          </a:p>
          <a:p>
            <a:r>
              <a:rPr lang="en-US" b="1" dirty="0"/>
              <a:t>Aim: </a:t>
            </a:r>
            <a:r>
              <a:rPr lang="en-US" b="0" dirty="0"/>
              <a:t>to produce </a:t>
            </a:r>
            <a:r>
              <a:rPr lang="en-US" b="0" baseline="0" dirty="0"/>
              <a:t>written sentences using word order 2 to </a:t>
            </a:r>
            <a:r>
              <a:rPr lang="en-US" b="0" baseline="0" dirty="0" err="1"/>
              <a:t>emphasise</a:t>
            </a:r>
            <a:r>
              <a:rPr lang="en-US" b="0" baseline="0" dirty="0"/>
              <a:t> the element targeted in the question.</a:t>
            </a:r>
            <a:br>
              <a:rPr lang="en-US" b="0" baseline="0" dirty="0"/>
            </a:br>
            <a:r>
              <a:rPr lang="en-US" b="0" baseline="0" dirty="0"/>
              <a:t>Note: the three sentences are taken/adapted from the </a:t>
            </a:r>
            <a:r>
              <a:rPr lang="en-US" b="0" baseline="0" dirty="0" err="1"/>
              <a:t>dictogloss</a:t>
            </a:r>
            <a:r>
              <a:rPr lang="en-US" b="0" baseline="0" dirty="0"/>
              <a:t>/listening task that follows.</a:t>
            </a:r>
          </a:p>
          <a:p>
            <a:endParaRPr lang="en-US" b="1" dirty="0"/>
          </a:p>
          <a:p>
            <a:r>
              <a:rPr lang="en-US" b="1" dirty="0"/>
              <a:t>Procedure:</a:t>
            </a:r>
          </a:p>
          <a:p>
            <a:pPr marL="228600" indent="-228600">
              <a:buAutoNum type="arabicPeriod"/>
            </a:pPr>
            <a:r>
              <a:rPr lang="en-US" b="0" baseline="0" dirty="0"/>
              <a:t>Ensure that students know that it is not a rule to ‘front load’ answers with the specific information targeted in the question and that we are using the task to </a:t>
            </a:r>
            <a:r>
              <a:rPr lang="en-US" b="0" baseline="0" dirty="0" err="1"/>
              <a:t>practise</a:t>
            </a:r>
            <a:r>
              <a:rPr lang="en-US" b="0" baseline="0" dirty="0"/>
              <a:t> the flexibility of German word order; any adverb or the object can replace the subject at the front of the sentence.</a:t>
            </a:r>
          </a:p>
          <a:p>
            <a:pPr marL="228600" indent="-228600">
              <a:buAutoNum type="arabicPeriod"/>
            </a:pPr>
            <a:r>
              <a:rPr lang="en-US" b="0" baseline="0" dirty="0"/>
              <a:t>Students write 1-9.</a:t>
            </a:r>
          </a:p>
          <a:p>
            <a:pPr marL="228600" indent="-228600">
              <a:buAutoNum type="arabicPeriod"/>
            </a:pPr>
            <a:r>
              <a:rPr lang="en-US" b="0" baseline="0" dirty="0"/>
              <a:t>Write (or say aloud) the sentence revealed on the white board with the correct syntax.</a:t>
            </a:r>
          </a:p>
          <a:p>
            <a:pPr marL="228600" indent="-228600">
              <a:buAutoNum type="arabicPeriod"/>
            </a:pPr>
            <a:r>
              <a:rPr lang="en-US" b="0" baseline="0" dirty="0"/>
              <a:t>The answers are revealed on a mouse click.</a:t>
            </a:r>
          </a:p>
          <a:p>
            <a:pPr marL="228600" indent="-228600">
              <a:buAutoNum type="arabicPeriod"/>
            </a:pPr>
            <a:r>
              <a:rPr lang="en-US" b="0" baseline="0" dirty="0"/>
              <a:t>Items 5-7, 8-9 are on the next two slides.</a:t>
            </a:r>
            <a:endParaRPr lang="en-US" b="0" dirty="0"/>
          </a:p>
          <a:p>
            <a:br>
              <a:rPr lang="en-GB" dirty="0"/>
            </a:br>
            <a:br>
              <a:rPr lang="en-GB" dirty="0"/>
            </a:b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22234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29469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0719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8 minutes</a:t>
            </a:r>
            <a:br>
              <a:rPr lang="en-GB" dirty="0"/>
            </a:br>
            <a:br>
              <a:rPr lang="en-GB" b="1" dirty="0"/>
            </a:br>
            <a:r>
              <a:rPr lang="en-GB" b="1" dirty="0"/>
              <a:t>Aim: </a:t>
            </a:r>
            <a:r>
              <a:rPr lang="en-GB" b="0" dirty="0"/>
              <a:t>To practise transcribing and then pronouncing unknown cognates that are pronounced with different stress from their English equivalents.</a:t>
            </a:r>
            <a:br>
              <a:rPr lang="en-GB" dirty="0"/>
            </a:br>
            <a:br>
              <a:rPr lang="en-GB" dirty="0"/>
            </a:br>
            <a:r>
              <a:rPr lang="en-GB" b="1" dirty="0"/>
              <a:t>Procedure:</a:t>
            </a:r>
            <a:br>
              <a:rPr lang="en-GB" dirty="0"/>
            </a:br>
            <a:r>
              <a:rPr lang="en-GB" dirty="0"/>
              <a:t>1. Click to play audio.</a:t>
            </a:r>
          </a:p>
          <a:p>
            <a:r>
              <a:rPr lang="en-GB" dirty="0"/>
              <a:t>2. Students listen and transcribe the missing cognates.</a:t>
            </a:r>
          </a:p>
          <a:p>
            <a:r>
              <a:rPr lang="en-GB" dirty="0"/>
              <a:t>3. Click to reveal answers.</a:t>
            </a:r>
          </a:p>
          <a:p>
            <a:r>
              <a:rPr lang="en-GB" dirty="0"/>
              <a:t>4. Click to bring up the 2</a:t>
            </a:r>
            <a:r>
              <a:rPr lang="en-GB" baseline="30000" dirty="0"/>
              <a:t>nd</a:t>
            </a:r>
            <a:r>
              <a:rPr lang="en-GB" dirty="0"/>
              <a:t> task instruction.  Ensure that the meaning of ‘</a:t>
            </a:r>
            <a:r>
              <a:rPr lang="en-GB" dirty="0" err="1"/>
              <a:t>Betonung</a:t>
            </a:r>
            <a:r>
              <a:rPr lang="en-GB" dirty="0"/>
              <a:t>’ is clear, and tell students that German cognates are often stressed on the 2</a:t>
            </a:r>
            <a:r>
              <a:rPr lang="en-GB" baseline="30000" dirty="0"/>
              <a:t>nd</a:t>
            </a:r>
            <a:r>
              <a:rPr lang="en-GB" dirty="0"/>
              <a:t> syllable, whereas the equivalent words in English often stress the first syllable .</a:t>
            </a:r>
          </a:p>
          <a:p>
            <a:r>
              <a:rPr lang="en-GB" dirty="0"/>
              <a:t>5. Students read the sentences aloud, putting the stress on the underlined syllable, and comparing with English.</a:t>
            </a:r>
            <a:br>
              <a:rPr lang="en-GB" dirty="0"/>
            </a:br>
            <a:r>
              <a:rPr lang="en-GB" dirty="0"/>
              <a:t>6. Students might also be asked to identify any cognates or near cognates in the text that have the same stress as in English: </a:t>
            </a:r>
            <a:r>
              <a:rPr lang="en-GB" sz="1200" kern="1200" dirty="0">
                <a:solidFill>
                  <a:schemeClr val="tx1"/>
                </a:solidFill>
                <a:effectLst/>
                <a:latin typeface="+mn-lt"/>
                <a:ea typeface="+mn-ea"/>
                <a:cs typeface="+mn-cs"/>
              </a:rPr>
              <a:t>the 1-syllable words, Fans, Shows, but also Castings, </a:t>
            </a:r>
            <a:r>
              <a:rPr lang="en-GB" sz="1200" kern="1200" dirty="0" err="1">
                <a:solidFill>
                  <a:schemeClr val="tx1"/>
                </a:solidFill>
                <a:effectLst/>
                <a:latin typeface="+mn-lt"/>
                <a:ea typeface="+mn-ea"/>
                <a:cs typeface="+mn-cs"/>
              </a:rPr>
              <a:t>Publikum</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Medien</a:t>
            </a:r>
            <a:r>
              <a:rPr lang="en-GB" sz="1200" kern="1200" dirty="0">
                <a:solidFill>
                  <a:schemeClr val="tx1"/>
                </a:solidFill>
                <a:effectLst/>
                <a:latin typeface="+mn-lt"/>
                <a:ea typeface="+mn-ea"/>
                <a:cs typeface="+mn-cs"/>
              </a:rPr>
              <a:t>, Superstar. But note the names Idol, Factor, which also stress the 2</a:t>
            </a:r>
            <a:r>
              <a:rPr lang="en-GB" sz="1200" kern="1200" baseline="30000" dirty="0">
                <a:solidFill>
                  <a:schemeClr val="tx1"/>
                </a:solidFill>
                <a:effectLst/>
                <a:latin typeface="+mn-lt"/>
                <a:ea typeface="+mn-ea"/>
                <a:cs typeface="+mn-cs"/>
              </a:rPr>
              <a:t>nd</a:t>
            </a:r>
            <a:r>
              <a:rPr lang="en-GB" sz="1200" kern="1200" dirty="0">
                <a:solidFill>
                  <a:schemeClr val="tx1"/>
                </a:solidFill>
                <a:effectLst/>
                <a:latin typeface="+mn-lt"/>
                <a:ea typeface="+mn-ea"/>
                <a:cs typeface="+mn-cs"/>
              </a:rPr>
              <a:t> syllable.</a:t>
            </a:r>
            <a:endParaRPr lang="en-GB" dirty="0"/>
          </a:p>
          <a:p>
            <a:endParaRPr lang="en-GB" dirty="0"/>
          </a:p>
          <a:p>
            <a:r>
              <a:rPr lang="en-GB" dirty="0"/>
              <a:t>Note: Ensure that students know that Deutschland </a:t>
            </a:r>
            <a:r>
              <a:rPr lang="en-GB" dirty="0" err="1"/>
              <a:t>sucht</a:t>
            </a:r>
            <a:r>
              <a:rPr lang="en-GB" dirty="0"/>
              <a:t> den Superstar is real!  It’s currently in its 18</a:t>
            </a:r>
            <a:r>
              <a:rPr lang="en-GB" baseline="30000" dirty="0"/>
              <a:t>th</a:t>
            </a:r>
            <a:r>
              <a:rPr lang="en-GB" dirty="0"/>
              <a:t> series and going strong.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200" kern="1200" dirty="0">
                <a:solidFill>
                  <a:schemeClr val="tx1"/>
                </a:solidFill>
                <a:effectLst/>
                <a:latin typeface="+mn-lt"/>
                <a:ea typeface="+mn-ea"/>
                <a:cs typeface="+mn-cs"/>
              </a:rPr>
              <a:t>1. Deutschland sucht den Superstar ist eine deutsche </a:t>
            </a:r>
            <a:r>
              <a:rPr lang="de-DE" sz="1200" b="1" kern="1200" dirty="0">
                <a:solidFill>
                  <a:schemeClr val="tx1"/>
                </a:solidFill>
                <a:effectLst/>
                <a:latin typeface="+mn-lt"/>
                <a:ea typeface="+mn-ea"/>
                <a:cs typeface="+mn-cs"/>
              </a:rPr>
              <a:t>Talentshow</a:t>
            </a:r>
            <a:r>
              <a:rPr lang="de-DE" sz="1200" kern="1200" dirty="0">
                <a:solidFill>
                  <a:schemeClr val="tx1"/>
                </a:solidFill>
                <a:effectLst/>
                <a:latin typeface="+mn-lt"/>
                <a:ea typeface="+mn-ea"/>
                <a:cs typeface="+mn-cs"/>
              </a:rPr>
              <a:t>. </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2. Sie hat das gleiche </a:t>
            </a:r>
            <a:r>
              <a:rPr lang="de-DE" sz="1200" b="1" kern="1200" dirty="0">
                <a:solidFill>
                  <a:schemeClr val="tx1"/>
                </a:solidFill>
                <a:effectLst/>
                <a:latin typeface="+mn-lt"/>
                <a:ea typeface="+mn-ea"/>
                <a:cs typeface="+mn-cs"/>
              </a:rPr>
              <a:t>Konzept</a:t>
            </a:r>
            <a:r>
              <a:rPr lang="de-DE" sz="1200" kern="1200" dirty="0">
                <a:solidFill>
                  <a:schemeClr val="tx1"/>
                </a:solidFill>
                <a:effectLst/>
                <a:latin typeface="+mn-lt"/>
                <a:ea typeface="+mn-ea"/>
                <a:cs typeface="+mn-cs"/>
              </a:rPr>
              <a:t> wie Pop Idol oder X-</a:t>
            </a:r>
            <a:r>
              <a:rPr lang="de-DE" sz="1200" kern="1200" dirty="0" err="1">
                <a:solidFill>
                  <a:schemeClr val="tx1"/>
                </a:solidFill>
                <a:effectLst/>
                <a:latin typeface="+mn-lt"/>
                <a:ea typeface="+mn-ea"/>
                <a:cs typeface="+mn-cs"/>
              </a:rPr>
              <a:t>Factor</a:t>
            </a:r>
            <a:r>
              <a:rPr lang="de-DE" sz="1200" kern="1200" dirty="0">
                <a:solidFill>
                  <a:schemeClr val="tx1"/>
                </a:solidFill>
                <a:effectLst/>
                <a:latin typeface="+mn-lt"/>
                <a:ea typeface="+mn-ea"/>
                <a:cs typeface="+mn-cs"/>
              </a:rPr>
              <a:t>.</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3. Diese Shows sind jetzt eine </a:t>
            </a:r>
            <a:r>
              <a:rPr lang="de-DE" sz="1200" b="1" kern="1200" dirty="0">
                <a:solidFill>
                  <a:schemeClr val="tx1"/>
                </a:solidFill>
                <a:effectLst/>
                <a:latin typeface="+mn-lt"/>
                <a:ea typeface="+mn-ea"/>
                <a:cs typeface="+mn-cs"/>
              </a:rPr>
              <a:t>globale </a:t>
            </a:r>
            <a:r>
              <a:rPr lang="de-DE" sz="1200" kern="1200" dirty="0">
                <a:solidFill>
                  <a:schemeClr val="tx1"/>
                </a:solidFill>
                <a:effectLst/>
                <a:latin typeface="+mn-lt"/>
                <a:ea typeface="+mn-ea"/>
                <a:cs typeface="+mn-cs"/>
              </a:rPr>
              <a:t>Marke.</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4. Sie haben viele Fans in den </a:t>
            </a:r>
            <a:r>
              <a:rPr lang="de-DE" sz="1200" b="1" kern="1200" dirty="0">
                <a:solidFill>
                  <a:schemeClr val="tx1"/>
                </a:solidFill>
                <a:effectLst/>
                <a:latin typeface="+mn-lt"/>
                <a:ea typeface="+mn-ea"/>
                <a:cs typeface="+mn-cs"/>
              </a:rPr>
              <a:t>sozialen </a:t>
            </a:r>
            <a:r>
              <a:rPr lang="de-DE" sz="1200" kern="1200" dirty="0">
                <a:solidFill>
                  <a:schemeClr val="tx1"/>
                </a:solidFill>
                <a:effectLst/>
                <a:latin typeface="+mn-lt"/>
                <a:ea typeface="+mn-ea"/>
                <a:cs typeface="+mn-cs"/>
              </a:rPr>
              <a:t>Medien.</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5. DSDS hat ihren eigenen YouTube-</a:t>
            </a:r>
            <a:r>
              <a:rPr lang="de-DE" sz="1200" b="1" kern="1200" dirty="0">
                <a:solidFill>
                  <a:schemeClr val="tx1"/>
                </a:solidFill>
                <a:effectLst/>
                <a:latin typeface="+mn-lt"/>
                <a:ea typeface="+mn-ea"/>
                <a:cs typeface="+mn-cs"/>
              </a:rPr>
              <a:t>Kanal</a:t>
            </a:r>
            <a:r>
              <a:rPr lang="de-DE" sz="1200" kern="1200" dirty="0">
                <a:solidFill>
                  <a:schemeClr val="tx1"/>
                </a:solidFill>
                <a:effectLst/>
                <a:latin typeface="+mn-lt"/>
                <a:ea typeface="+mn-ea"/>
                <a:cs typeface="+mn-cs"/>
              </a:rPr>
              <a:t>.</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6. Die Castings für hundert </a:t>
            </a:r>
            <a:r>
              <a:rPr lang="de-DE" sz="1200" b="1" kern="1200" dirty="0">
                <a:solidFill>
                  <a:schemeClr val="tx1"/>
                </a:solidFill>
                <a:effectLst/>
                <a:latin typeface="+mn-lt"/>
                <a:ea typeface="+mn-ea"/>
                <a:cs typeface="+mn-cs"/>
              </a:rPr>
              <a:t>Kandidaten</a:t>
            </a:r>
            <a:r>
              <a:rPr lang="de-DE" sz="1200" kern="1200" dirty="0">
                <a:solidFill>
                  <a:schemeClr val="tx1"/>
                </a:solidFill>
                <a:effectLst/>
                <a:latin typeface="+mn-lt"/>
                <a:ea typeface="+mn-ea"/>
                <a:cs typeface="+mn-cs"/>
              </a:rPr>
              <a:t> finden auf einem Schiff statt.</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7. Die letzten neun singen im </a:t>
            </a:r>
            <a:r>
              <a:rPr lang="de-DE" sz="1200" b="1" kern="1200" dirty="0">
                <a:solidFill>
                  <a:schemeClr val="tx1"/>
                </a:solidFill>
                <a:effectLst/>
                <a:latin typeface="+mn-lt"/>
                <a:ea typeface="+mn-ea"/>
                <a:cs typeface="+mn-cs"/>
              </a:rPr>
              <a:t>Halbfinale</a:t>
            </a:r>
            <a:r>
              <a:rPr lang="de-DE" sz="1200" kern="1200" dirty="0">
                <a:solidFill>
                  <a:schemeClr val="tx1"/>
                </a:solidFill>
                <a:effectLst/>
                <a:latin typeface="+mn-lt"/>
                <a:ea typeface="+mn-ea"/>
                <a:cs typeface="+mn-cs"/>
              </a:rPr>
              <a:t>.</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8. Das Publikum votet im </a:t>
            </a:r>
            <a:r>
              <a:rPr lang="de-DE" sz="1200" b="1" kern="1200" dirty="0">
                <a:solidFill>
                  <a:schemeClr val="tx1"/>
                </a:solidFill>
                <a:effectLst/>
                <a:latin typeface="+mn-lt"/>
                <a:ea typeface="+mn-ea"/>
                <a:cs typeface="+mn-cs"/>
              </a:rPr>
              <a:t>April</a:t>
            </a:r>
            <a:r>
              <a:rPr lang="de-DE" sz="1200" kern="1200" dirty="0">
                <a:solidFill>
                  <a:schemeClr val="tx1"/>
                </a:solidFill>
                <a:effectLst/>
                <a:latin typeface="+mn-lt"/>
                <a:ea typeface="+mn-ea"/>
                <a:cs typeface="+mn-cs"/>
              </a:rPr>
              <a:t> auch beim </a:t>
            </a:r>
            <a:r>
              <a:rPr lang="de-DE" sz="1200" b="1" kern="1200" dirty="0">
                <a:solidFill>
                  <a:schemeClr val="tx1"/>
                </a:solidFill>
                <a:effectLst/>
                <a:latin typeface="+mn-lt"/>
                <a:ea typeface="+mn-ea"/>
                <a:cs typeface="+mn-cs"/>
              </a:rPr>
              <a:t>Finale.</a:t>
            </a:r>
            <a:r>
              <a:rPr lang="de-DE" sz="1200" kern="1200" dirty="0">
                <a:solidFill>
                  <a:schemeClr val="tx1"/>
                </a:solidFill>
                <a:effectLst/>
                <a:latin typeface="+mn-lt"/>
                <a:ea typeface="+mn-ea"/>
                <a:cs typeface="+mn-cs"/>
              </a:rPr>
              <a:t> </a:t>
            </a:r>
            <a:br>
              <a:rPr lang="en-GB" dirty="0"/>
            </a:br>
            <a:br>
              <a:rPr lang="en-GB" dirty="0"/>
            </a:br>
            <a:r>
              <a:rPr lang="en-GB" b="1" baseline="0" dirty="0"/>
              <a:t>Word frequency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Finale [2771] global [1464] </a:t>
            </a:r>
            <a:r>
              <a:rPr lang="en-GB" b="0" baseline="0" dirty="0" err="1"/>
              <a:t>Kanal</a:t>
            </a:r>
            <a:r>
              <a:rPr lang="en-GB" b="0" baseline="0" dirty="0"/>
              <a:t> [2511] </a:t>
            </a:r>
            <a:r>
              <a:rPr lang="en-GB" b="0" baseline="0" dirty="0" err="1"/>
              <a:t>Kandidat</a:t>
            </a:r>
            <a:r>
              <a:rPr lang="en-GB" b="0" baseline="0" dirty="0"/>
              <a:t> [1855] </a:t>
            </a:r>
            <a:r>
              <a:rPr lang="en-GB" b="0" baseline="0" dirty="0" err="1"/>
              <a:t>Konzept</a:t>
            </a:r>
            <a:r>
              <a:rPr lang="en-GB" b="0" baseline="0" dirty="0"/>
              <a:t> [1187] </a:t>
            </a:r>
            <a:r>
              <a:rPr lang="en-GB" b="0" baseline="0" dirty="0" err="1"/>
              <a:t>Halbfinale</a:t>
            </a:r>
            <a:r>
              <a:rPr lang="en-GB" b="0" baseline="0" dirty="0"/>
              <a:t> [4669] </a:t>
            </a:r>
            <a:r>
              <a:rPr lang="en-GB" b="0" baseline="0" dirty="0" err="1"/>
              <a:t>Marke</a:t>
            </a:r>
            <a:r>
              <a:rPr lang="en-GB" b="0" baseline="0" dirty="0"/>
              <a:t> [2193] </a:t>
            </a:r>
            <a:r>
              <a:rPr lang="en-GB" b="0" baseline="0" dirty="0" err="1"/>
              <a:t>Medien</a:t>
            </a:r>
            <a:r>
              <a:rPr lang="en-GB" b="0" baseline="0" dirty="0"/>
              <a:t> [952] Talent [2925] Show [3368] </a:t>
            </a:r>
            <a:r>
              <a:rPr lang="en-GB" b="0" baseline="0" dirty="0" err="1"/>
              <a:t>sozial</a:t>
            </a:r>
            <a:r>
              <a:rPr lang="en-GB" b="0" baseline="0" dirty="0"/>
              <a:t> [431]</a:t>
            </a:r>
            <a:br>
              <a:rPr lang="en-GB" baseline="0" dirty="0"/>
            </a:br>
            <a:r>
              <a:rPr lang="en-GB" i="1" dirty="0"/>
              <a:t>Source:  Jones, R.L. &amp; </a:t>
            </a:r>
            <a:r>
              <a:rPr lang="en-GB" i="1" dirty="0" err="1"/>
              <a:t>Tschirner</a:t>
            </a:r>
            <a:r>
              <a:rPr lang="en-GB" i="1"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2889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Dictogloss</a:t>
            </a:r>
            <a:br>
              <a:rPr lang="en-GB" b="1" dirty="0"/>
            </a:br>
            <a:r>
              <a:rPr lang="en-GB" b="1" dirty="0"/>
              <a:t>Note: There is an alternative listening comprehension and/or segmentation task on the following two slides.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12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dirty="0"/>
              <a:t>Aim: </a:t>
            </a:r>
            <a:r>
              <a:rPr lang="en-GB" dirty="0"/>
              <a:t>to practise comprehension and production of language and structures in a longer context.</a:t>
            </a: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Students listen and make notes.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Individually, in pairs or small groups, they use their notes to produce a written German version of what they have heard.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Note: this is not a transcription task.  The aim is to reproduce as much of the information in German as possible from their aural understanding and English notes.</a:t>
            </a:r>
          </a:p>
          <a:p>
            <a:r>
              <a:rPr lang="en-GB" dirty="0"/>
              <a:t>This version of the audio is a slower speed than the listening comprehension on the next slide to allow students a longer time to process the information and complete the note-taking.</a:t>
            </a:r>
          </a:p>
          <a:p>
            <a:endParaRPr lang="en-GB" dirty="0"/>
          </a:p>
          <a:p>
            <a:r>
              <a:rPr lang="en-GB" b="1" dirty="0"/>
              <a:t>Transcript:</a:t>
            </a:r>
            <a:br>
              <a:rPr lang="en-GB" dirty="0"/>
            </a:br>
            <a:r>
              <a:rPr lang="de-DE" sz="1200" kern="1200" dirty="0">
                <a:solidFill>
                  <a:schemeClr val="tx1"/>
                </a:solidFill>
                <a:effectLst/>
                <a:latin typeface="+mn-lt"/>
                <a:ea typeface="+mn-ea"/>
                <a:cs typeface="+mn-cs"/>
              </a:rPr>
              <a:t>Ich heiße Julia. Ich werde meinen Bruder kurz beschreiben.  Er heißt Florian und ist jünger, aber auch schon größer als ich.  Er wohnt noch bei uns zu Hause in Stuttgart.  Wir spielen montags zusammen in einem Verein Basketball, aber er hat auch ein paar andere Hobbys.  Zum Beispiel ist sein Lieblingshobby der Computer.  Er spielt abends allein am Computer in seinem Zimmer. Er surft gern im Internet und spielt oft mit Freunden Computerspiele. Meine Eltern mögen das gar nicht, denn er macht manchmal deshalb seine Hausaufgaben nicht.  Er hat noch ein weiteres Hobby.  Gern kochen wir zwei zusammen und essen dann zusammen in der Familie.</a:t>
            </a:r>
            <a:r>
              <a:rPr lang="es-ES" sz="1200" b="0" i="0" kern="1200" dirty="0">
                <a:solidFill>
                  <a:schemeClr val="tx1"/>
                </a:solidFill>
                <a:effectLst/>
                <a:latin typeface="+mn-lt"/>
                <a:ea typeface="+mn-ea"/>
                <a:cs typeface="+mn-cs"/>
              </a:rPr>
              <a:t>  </a:t>
            </a:r>
          </a:p>
          <a:p>
            <a:endParaRPr lang="es-ES"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err="1"/>
              <a:t>Notiz</a:t>
            </a:r>
            <a:r>
              <a:rPr lang="en-GB" baseline="0" dirty="0"/>
              <a:t> [4519] </a:t>
            </a:r>
            <a:r>
              <a:rPr lang="en-GB" baseline="0" dirty="0" err="1"/>
              <a:t>surfen</a:t>
            </a:r>
            <a:r>
              <a:rPr lang="en-GB" baseline="0" dirty="0"/>
              <a:t> [&gt;5009] Internet [805]</a:t>
            </a: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25110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This is an alternative to the </a:t>
            </a:r>
            <a:r>
              <a:rPr lang="en-GB" b="1" dirty="0" err="1"/>
              <a:t>dictogloss</a:t>
            </a:r>
            <a:r>
              <a:rPr lang="en-GB" b="1" dirty="0"/>
              <a:t> task.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6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dirty="0"/>
              <a:t>Aim: </a:t>
            </a:r>
            <a:r>
              <a:rPr lang="en-GB" dirty="0"/>
              <a:t>to practise listening in a more holistic task</a:t>
            </a:r>
            <a:r>
              <a:rPr lang="en-GB" baseline="0" dirty="0"/>
              <a:t>. </a:t>
            </a:r>
            <a:r>
              <a:rPr lang="en-GB" dirty="0"/>
              <a:t>See note</a:t>
            </a:r>
            <a:r>
              <a:rPr lang="en-GB" baseline="0" dirty="0"/>
              <a:t> below.</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Read the statements 1-8.</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Listen to the recording.</a:t>
            </a:r>
            <a:endParaRPr lang="en-US" b="0"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Write down who does each activity.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Listen again.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Answers are revealed with further clicks.</a:t>
            </a:r>
            <a:endParaRPr lang="en-GB" baseline="0" dirty="0"/>
          </a:p>
          <a:p>
            <a:endParaRPr lang="en-GB" dirty="0"/>
          </a:p>
          <a:p>
            <a:r>
              <a:rPr lang="en-GB" b="1" dirty="0"/>
              <a:t>Transcript:</a:t>
            </a:r>
            <a:br>
              <a:rPr lang="en-GB" dirty="0"/>
            </a:br>
            <a:r>
              <a:rPr lang="de-DE" sz="1200" kern="1200" dirty="0">
                <a:solidFill>
                  <a:schemeClr val="tx1"/>
                </a:solidFill>
                <a:effectLst/>
                <a:latin typeface="+mn-lt"/>
                <a:ea typeface="+mn-ea"/>
                <a:cs typeface="+mn-cs"/>
              </a:rPr>
              <a:t>Ich heiße Julia. Ich werde meinen Bruder kurz beschreiben.  Er heißt Florian und ist jünger, aber auch schon größer als ich.  Er wohnt noch bei uns zu Hause in Stuttgart.  Wir spielen montags zusammen in einem Verein Basketball, aber er hat auch ein paar andere Hobbys.  Zum Beispiel ist sein Lieblingshobby der Computer.  Er spielt abends allein am Computer in seinem Zimmer. Er surft gern im Internet und spielt oft mit Freunden Computerspiele. Meine Eltern mögen das gar nicht, denn er macht manchmal deshalb seine Hausaufgaben nicht.  Er hat noch ein weiteres Hobby.  Gern kochen wir zwei zusammen und essen dann zusammen in der Familie.</a:t>
            </a:r>
            <a:r>
              <a:rPr lang="es-ES" sz="1200" b="0" i="0" kern="1200" dirty="0">
                <a:solidFill>
                  <a:schemeClr val="tx1"/>
                </a:solidFill>
                <a:effectLst/>
                <a:latin typeface="+mn-lt"/>
                <a:ea typeface="+mn-ea"/>
                <a:cs typeface="+mn-cs"/>
              </a:rPr>
              <a:t>  </a:t>
            </a:r>
          </a:p>
          <a:p>
            <a:endParaRPr lang="es-ES" sz="1200" b="1" i="0" kern="1200" dirty="0">
              <a:solidFill>
                <a:schemeClr val="tx1"/>
              </a:solidFill>
              <a:effectLst/>
              <a:latin typeface="+mn-lt"/>
              <a:ea typeface="+mn-ea"/>
              <a:cs typeface="+mn-cs"/>
            </a:endParaRPr>
          </a:p>
          <a:p>
            <a:r>
              <a:rPr lang="es-ES" sz="1200" b="1" i="0" kern="1200" dirty="0">
                <a:solidFill>
                  <a:schemeClr val="tx1"/>
                </a:solidFill>
                <a:effectLst/>
                <a:latin typeface="+mn-lt"/>
                <a:ea typeface="+mn-ea"/>
                <a:cs typeface="+mn-cs"/>
              </a:rPr>
              <a:t>Notes:</a:t>
            </a:r>
          </a:p>
          <a:p>
            <a:pPr marL="0" indent="0">
              <a:buNone/>
            </a:pPr>
            <a:r>
              <a:rPr lang="es-ES" sz="1200" b="0" i="0" kern="1200" dirty="0" err="1">
                <a:solidFill>
                  <a:schemeClr val="tx1"/>
                </a:solidFill>
                <a:effectLst/>
                <a:latin typeface="+mn-lt"/>
                <a:ea typeface="+mn-ea"/>
                <a:cs typeface="+mn-cs"/>
              </a:rPr>
              <a:t>One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aim</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of</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such</a:t>
            </a:r>
            <a:r>
              <a:rPr lang="es-ES" sz="1200" b="0" i="0" kern="1200" dirty="0">
                <a:solidFill>
                  <a:schemeClr val="tx1"/>
                </a:solidFill>
                <a:effectLst/>
                <a:latin typeface="+mn-lt"/>
                <a:ea typeface="+mn-ea"/>
                <a:cs typeface="+mn-cs"/>
              </a:rPr>
              <a:t> </a:t>
            </a:r>
            <a:r>
              <a:rPr lang="en-GB" sz="1200" b="0" i="0" kern="1200" noProof="0" dirty="0">
                <a:solidFill>
                  <a:schemeClr val="tx1"/>
                </a:solidFill>
                <a:effectLst/>
                <a:latin typeface="+mn-lt"/>
                <a:ea typeface="+mn-ea"/>
                <a:cs typeface="+mn-cs"/>
              </a:rPr>
              <a:t>activities is </a:t>
            </a:r>
            <a:r>
              <a:rPr lang="en-GB" sz="1200" b="0" i="0" kern="1200" baseline="0" noProof="0" dirty="0">
                <a:solidFill>
                  <a:schemeClr val="tx1"/>
                </a:solidFill>
                <a:effectLst/>
                <a:latin typeface="+mn-lt"/>
                <a:ea typeface="+mn-ea"/>
                <a:cs typeface="+mn-cs"/>
              </a:rPr>
              <a:t>to help students to become familiar and comfortable with listening beyond the level of the individual sentence. While there is a focus on person agreement (‘who does what’), the activity does not strictly adhere to the principles of input processing in other grammar activities. This is because the aim is not solely to focus on the verb, but to also listen carefully for referents and to consider what is and isn’t said (see the final column, ‘the story doesn’t say’). Such tasks are necessary and helpful, now that students are more confident with a range of structures and vocabulary.</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r>
              <a:rPr lang="en-GB" b="1" baseline="0" dirty="0"/>
              <a:t>Word frequency (1 is the most frequent word in German): </a:t>
            </a:r>
            <a:br>
              <a:rPr lang="en-GB" baseline="0" dirty="0"/>
            </a:br>
            <a:r>
              <a:rPr lang="en-GB" baseline="0" dirty="0" err="1"/>
              <a:t>surfen</a:t>
            </a:r>
            <a:r>
              <a:rPr lang="en-GB" baseline="0" dirty="0"/>
              <a:t> [&gt;5009] Internet [805]</a:t>
            </a: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65956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This is an alternative to the </a:t>
            </a:r>
            <a:r>
              <a:rPr lang="en-GB" b="1" dirty="0" err="1"/>
              <a:t>dictogloss</a:t>
            </a:r>
            <a:r>
              <a:rPr lang="en-GB" b="1" dirty="0"/>
              <a:t> task and could be completed in addition to the listening comprehension task on the previous slide.</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6 minutes</a:t>
            </a:r>
            <a:br>
              <a:rPr lang="en-GB" dirty="0"/>
            </a:br>
            <a:br>
              <a:rPr lang="en-GB" b="1" dirty="0"/>
            </a:br>
            <a:r>
              <a:rPr lang="en-GB" b="1" dirty="0"/>
              <a:t>Aim: </a:t>
            </a:r>
            <a:r>
              <a:rPr lang="en-US" b="0" i="0" dirty="0"/>
              <a:t>to</a:t>
            </a:r>
            <a:r>
              <a:rPr lang="en-US" b="0" i="0" baseline="0" dirty="0"/>
              <a:t> </a:t>
            </a:r>
            <a:r>
              <a:rPr lang="en-GB" baseline="0" dirty="0"/>
              <a:t>help students to connect the spoken and written forms of the language more securely; to consolidate vocabulary and grammar knowledge by eliciting suggested changes to the text.</a:t>
            </a:r>
          </a:p>
          <a:p>
            <a:pPr marL="0" indent="0">
              <a:buNone/>
            </a:pPr>
            <a:br>
              <a:rPr lang="en-GB" dirty="0"/>
            </a:br>
            <a:r>
              <a:rPr lang="en-GB" b="1" dirty="0"/>
              <a:t>Procedure:</a:t>
            </a:r>
            <a:br>
              <a:rPr lang="en-GB" dirty="0"/>
            </a:br>
            <a:r>
              <a:rPr lang="en-GB" sz="1200" b="0" kern="1200" dirty="0">
                <a:solidFill>
                  <a:schemeClr val="tx1"/>
                </a:solidFill>
                <a:effectLst/>
                <a:latin typeface="+mn-lt"/>
                <a:ea typeface="+mn-ea"/>
                <a:cs typeface="+mn-cs"/>
              </a:rPr>
              <a:t>1. Teachers click on the audio button to play the text. Read and listen</a:t>
            </a:r>
            <a:r>
              <a:rPr lang="en-GB" sz="1200" b="0" kern="1200" baseline="0" dirty="0">
                <a:solidFill>
                  <a:schemeClr val="tx1"/>
                </a:solidFill>
                <a:effectLst/>
                <a:latin typeface="+mn-lt"/>
                <a:ea typeface="+mn-ea"/>
                <a:cs typeface="+mn-cs"/>
              </a:rPr>
              <a:t>.</a:t>
            </a:r>
          </a:p>
          <a:p>
            <a:pPr marL="0" indent="0">
              <a:buNone/>
            </a:pPr>
            <a:r>
              <a:rPr lang="en-GB" sz="1200" b="0" kern="1200" baseline="0" dirty="0">
                <a:solidFill>
                  <a:schemeClr val="tx1"/>
                </a:solidFill>
                <a:effectLst/>
                <a:latin typeface="+mn-lt"/>
                <a:ea typeface="+mn-ea"/>
                <a:cs typeface="+mn-cs"/>
              </a:rPr>
              <a:t>Note: There is a full version of the audio top right with a player.  Alternatively, the audio is in 8 sections with a pause just before the words in bold in the transcript below, to facilitate easy stop/start. </a:t>
            </a:r>
          </a:p>
          <a:p>
            <a:pPr marL="0" indent="0">
              <a:buNone/>
            </a:pPr>
            <a:r>
              <a:rPr lang="en-GB" sz="1200" kern="1200" dirty="0">
                <a:solidFill>
                  <a:schemeClr val="tx1"/>
                </a:solidFill>
                <a:effectLst/>
                <a:latin typeface="+mn-lt"/>
                <a:ea typeface="+mn-ea"/>
                <a:cs typeface="+mn-cs"/>
              </a:rPr>
              <a:t>2.</a:t>
            </a:r>
            <a:r>
              <a:rPr lang="x-none" sz="1200" kern="1200" dirty="0">
                <a:solidFill>
                  <a:schemeClr val="tx1"/>
                </a:solidFill>
                <a:effectLst/>
                <a:latin typeface="+mn-lt"/>
                <a:ea typeface="+mn-ea"/>
                <a:cs typeface="+mn-cs"/>
              </a:rPr>
              <a:t>To support segmentation, stop the audio and ask students to say:</a:t>
            </a:r>
            <a:br>
              <a:rPr lang="x-none" sz="1200" kern="1200" dirty="0">
                <a:solidFill>
                  <a:schemeClr val="tx1"/>
                </a:solidFill>
                <a:effectLst/>
                <a:latin typeface="+mn-lt"/>
                <a:ea typeface="+mn-ea"/>
                <a:cs typeface="+mn-cs"/>
              </a:rPr>
            </a:br>
            <a:r>
              <a:rPr lang="x-none" sz="1200" kern="1200" dirty="0">
                <a:solidFill>
                  <a:schemeClr val="tx1"/>
                </a:solidFill>
                <a:effectLst/>
                <a:latin typeface="+mn-lt"/>
                <a:ea typeface="+mn-ea"/>
                <a:cs typeface="+mn-cs"/>
              </a:rPr>
              <a:t>a) the next word</a:t>
            </a:r>
            <a:br>
              <a:rPr lang="x-none" sz="1200" kern="1200" dirty="0">
                <a:solidFill>
                  <a:schemeClr val="tx1"/>
                </a:solidFill>
                <a:effectLst/>
                <a:latin typeface="+mn-lt"/>
                <a:ea typeface="+mn-ea"/>
                <a:cs typeface="+mn-cs"/>
              </a:rPr>
            </a:br>
            <a:r>
              <a:rPr lang="x-none" sz="1200" kern="1200" dirty="0">
                <a:solidFill>
                  <a:schemeClr val="tx1"/>
                </a:solidFill>
                <a:effectLst/>
                <a:latin typeface="+mn-lt"/>
                <a:ea typeface="+mn-ea"/>
                <a:cs typeface="+mn-cs"/>
              </a:rPr>
              <a:t>b) the previous word</a:t>
            </a:r>
            <a:r>
              <a:rPr lang="en-GB" sz="1200" b="0" kern="1200" baseline="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baseline="0" dirty="0">
                <a:solidFill>
                  <a:schemeClr val="tx1"/>
                </a:solidFill>
                <a:effectLst/>
                <a:latin typeface="+mn-lt"/>
                <a:ea typeface="+mn-ea"/>
                <a:cs typeface="+mn-cs"/>
              </a:rPr>
              <a:t>3. In addition, to develop understanding, vocabulary and grammar knowledge, pause at the key points and ask students to suggest an alternative word.</a:t>
            </a:r>
          </a:p>
          <a:p>
            <a:endParaRPr lang="en-GB" dirty="0"/>
          </a:p>
          <a:p>
            <a:r>
              <a:rPr lang="en-GB" b="1" dirty="0"/>
              <a:t>Transcript:</a:t>
            </a:r>
            <a:br>
              <a:rPr lang="en-GB" dirty="0"/>
            </a:br>
            <a:r>
              <a:rPr lang="en-GB" sz="1200" kern="1200" dirty="0">
                <a:solidFill>
                  <a:schemeClr val="tx1"/>
                </a:solidFill>
                <a:effectLst/>
                <a:latin typeface="+mn-lt"/>
                <a:ea typeface="+mn-ea"/>
                <a:cs typeface="+mn-cs"/>
              </a:rPr>
              <a:t> Ich </a:t>
            </a:r>
            <a:r>
              <a:rPr lang="en-GB" sz="1200" kern="1200" dirty="0" err="1">
                <a:solidFill>
                  <a:schemeClr val="tx1"/>
                </a:solidFill>
                <a:effectLst/>
                <a:latin typeface="+mn-lt"/>
                <a:ea typeface="+mn-ea"/>
                <a:cs typeface="+mn-cs"/>
              </a:rPr>
              <a:t>heiße</a:t>
            </a:r>
            <a:r>
              <a:rPr lang="en-GB" sz="1200" kern="1200" dirty="0">
                <a:solidFill>
                  <a:schemeClr val="tx1"/>
                </a:solidFill>
                <a:effectLst/>
                <a:latin typeface="+mn-lt"/>
                <a:ea typeface="+mn-ea"/>
                <a:cs typeface="+mn-cs"/>
              </a:rPr>
              <a:t> Julia. </a:t>
            </a:r>
            <a:r>
              <a:rPr lang="de-DE" sz="1200" kern="1200" dirty="0">
                <a:solidFill>
                  <a:schemeClr val="tx1"/>
                </a:solidFill>
                <a:effectLst/>
                <a:latin typeface="+mn-lt"/>
                <a:ea typeface="+mn-ea"/>
                <a:cs typeface="+mn-cs"/>
              </a:rPr>
              <a:t>Ich werde meinen</a:t>
            </a:r>
            <a:r>
              <a:rPr lang="de-DE" sz="1200" b="1" kern="1200" dirty="0">
                <a:solidFill>
                  <a:schemeClr val="tx1"/>
                </a:solidFill>
                <a:effectLst/>
                <a:latin typeface="+mn-lt"/>
                <a:ea typeface="+mn-ea"/>
                <a:cs typeface="+mn-cs"/>
              </a:rPr>
              <a:t> Bruder</a:t>
            </a:r>
            <a:r>
              <a:rPr lang="de-DE" sz="1200" kern="1200" dirty="0">
                <a:solidFill>
                  <a:schemeClr val="tx1"/>
                </a:solidFill>
                <a:effectLst/>
                <a:latin typeface="+mn-lt"/>
                <a:ea typeface="+mn-ea"/>
                <a:cs typeface="+mn-cs"/>
              </a:rPr>
              <a:t> kurz beschreiben.  Er heißt Florian und is jünger aber auch schon größer als ich.  Er wohnt noch bei uns zu Hause in Stuttgart.  Wir </a:t>
            </a:r>
            <a:r>
              <a:rPr lang="de-DE" sz="1200" b="1" kern="1200" dirty="0">
                <a:solidFill>
                  <a:schemeClr val="tx1"/>
                </a:solidFill>
                <a:effectLst/>
                <a:latin typeface="+mn-lt"/>
                <a:ea typeface="+mn-ea"/>
                <a:cs typeface="+mn-cs"/>
              </a:rPr>
              <a:t>spielen</a:t>
            </a:r>
            <a:r>
              <a:rPr lang="de-DE" sz="1200" kern="1200" dirty="0">
                <a:solidFill>
                  <a:schemeClr val="tx1"/>
                </a:solidFill>
                <a:effectLst/>
                <a:latin typeface="+mn-lt"/>
                <a:ea typeface="+mn-ea"/>
                <a:cs typeface="+mn-cs"/>
              </a:rPr>
              <a:t> montags zusammen in einem Verein Basketball aber er hat auch ein paar andere Hobbys.  Zum Beispiel, ist sein Lieblingshobby der Computer.  Er spielt </a:t>
            </a:r>
            <a:r>
              <a:rPr lang="de-DE" sz="1200" b="1" kern="1200" dirty="0">
                <a:solidFill>
                  <a:schemeClr val="tx1"/>
                </a:solidFill>
                <a:effectLst/>
                <a:latin typeface="+mn-lt"/>
                <a:ea typeface="+mn-ea"/>
                <a:cs typeface="+mn-cs"/>
              </a:rPr>
              <a:t>abends </a:t>
            </a:r>
            <a:r>
              <a:rPr lang="de-DE" sz="1200" kern="1200" dirty="0">
                <a:solidFill>
                  <a:schemeClr val="tx1"/>
                </a:solidFill>
                <a:effectLst/>
                <a:latin typeface="+mn-lt"/>
                <a:ea typeface="+mn-ea"/>
                <a:cs typeface="+mn-cs"/>
              </a:rPr>
              <a:t>allein auf dem Computer in seinem Zimmer. Er</a:t>
            </a:r>
            <a:r>
              <a:rPr lang="de-DE" sz="1200" b="1" kern="1200" dirty="0">
                <a:solidFill>
                  <a:schemeClr val="tx1"/>
                </a:solidFill>
                <a:effectLst/>
                <a:latin typeface="+mn-lt"/>
                <a:ea typeface="+mn-ea"/>
                <a:cs typeface="+mn-cs"/>
              </a:rPr>
              <a:t> surft</a:t>
            </a:r>
            <a:r>
              <a:rPr lang="de-DE" sz="1200" kern="1200" dirty="0">
                <a:solidFill>
                  <a:schemeClr val="tx1"/>
                </a:solidFill>
                <a:effectLst/>
                <a:latin typeface="+mn-lt"/>
                <a:ea typeface="+mn-ea"/>
                <a:cs typeface="+mn-cs"/>
              </a:rPr>
              <a:t> gern auf dem Internet und </a:t>
            </a:r>
            <a:r>
              <a:rPr lang="de-DE" sz="1200" b="1" kern="1200" dirty="0">
                <a:solidFill>
                  <a:schemeClr val="tx1"/>
                </a:solidFill>
                <a:effectLst/>
                <a:latin typeface="+mn-lt"/>
                <a:ea typeface="+mn-ea"/>
                <a:cs typeface="+mn-cs"/>
              </a:rPr>
              <a:t>spielt</a:t>
            </a:r>
            <a:r>
              <a:rPr lang="de-DE" sz="1200" kern="1200" dirty="0">
                <a:solidFill>
                  <a:schemeClr val="tx1"/>
                </a:solidFill>
                <a:effectLst/>
                <a:latin typeface="+mn-lt"/>
                <a:ea typeface="+mn-ea"/>
                <a:cs typeface="+mn-cs"/>
              </a:rPr>
              <a:t> oft</a:t>
            </a:r>
            <a:r>
              <a:rPr lang="de-DE" sz="1200" b="1" kern="1200" dirty="0">
                <a:solidFill>
                  <a:schemeClr val="tx1"/>
                </a:solidFill>
                <a:effectLst/>
                <a:latin typeface="+mn-lt"/>
                <a:ea typeface="+mn-ea"/>
                <a:cs typeface="+mn-cs"/>
              </a:rPr>
              <a:t> </a:t>
            </a:r>
            <a:r>
              <a:rPr lang="de-DE" sz="1200" kern="1200" dirty="0">
                <a:solidFill>
                  <a:schemeClr val="tx1"/>
                </a:solidFill>
                <a:effectLst/>
                <a:latin typeface="+mn-lt"/>
                <a:ea typeface="+mn-ea"/>
                <a:cs typeface="+mn-cs"/>
              </a:rPr>
              <a:t>mit Freunden Computerspiele. Meine Eltern mögen das gar nicht, denn er </a:t>
            </a:r>
            <a:r>
              <a:rPr lang="de-DE" sz="1200" b="1" kern="1200" dirty="0">
                <a:solidFill>
                  <a:schemeClr val="tx1"/>
                </a:solidFill>
                <a:effectLst/>
                <a:latin typeface="+mn-lt"/>
                <a:ea typeface="+mn-ea"/>
                <a:cs typeface="+mn-cs"/>
              </a:rPr>
              <a:t>macht</a:t>
            </a:r>
            <a:r>
              <a:rPr lang="de-DE" sz="1200" kern="1200" dirty="0">
                <a:solidFill>
                  <a:schemeClr val="tx1"/>
                </a:solidFill>
                <a:effectLst/>
                <a:latin typeface="+mn-lt"/>
                <a:ea typeface="+mn-ea"/>
                <a:cs typeface="+mn-cs"/>
              </a:rPr>
              <a:t> manchmal deshalb seine Hausaufgaben nicht.  Er hat noch ein weiteres Hobby.  Gern kochen wir zwei zusammen und essen </a:t>
            </a:r>
            <a:r>
              <a:rPr lang="de-DE" sz="1200" b="1" kern="1200" dirty="0">
                <a:solidFill>
                  <a:schemeClr val="tx1"/>
                </a:solidFill>
                <a:effectLst/>
                <a:latin typeface="+mn-lt"/>
                <a:ea typeface="+mn-ea"/>
                <a:cs typeface="+mn-cs"/>
              </a:rPr>
              <a:t>dann</a:t>
            </a:r>
            <a:r>
              <a:rPr lang="de-DE" sz="1200" kern="1200" dirty="0">
                <a:solidFill>
                  <a:schemeClr val="tx1"/>
                </a:solidFill>
                <a:effectLst/>
                <a:latin typeface="+mn-lt"/>
                <a:ea typeface="+mn-ea"/>
                <a:cs typeface="+mn-cs"/>
              </a:rPr>
              <a:t> zusammen in der Familie.</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 </a:t>
            </a:r>
            <a:r>
              <a:rPr lang="en-GB" sz="1200" kern="1200" dirty="0">
                <a:solidFill>
                  <a:schemeClr val="tx1"/>
                </a:solidFill>
                <a:effectLst/>
                <a:latin typeface="+mn-lt"/>
                <a:ea typeface="+mn-ea"/>
                <a:cs typeface="+mn-cs"/>
              </a:rPr>
              <a:t> Ich </a:t>
            </a:r>
            <a:r>
              <a:rPr lang="en-GB" sz="1200" kern="1200" dirty="0" err="1">
                <a:solidFill>
                  <a:schemeClr val="tx1"/>
                </a:solidFill>
                <a:effectLst/>
                <a:latin typeface="+mn-lt"/>
                <a:ea typeface="+mn-ea"/>
                <a:cs typeface="+mn-cs"/>
              </a:rPr>
              <a:t>werde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meinen</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Bruder</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t>
            </a:r>
            <a:r>
              <a:rPr lang="en-GB" sz="1200" kern="1200" dirty="0" err="1">
                <a:solidFill>
                  <a:schemeClr val="tx1"/>
                </a:solidFill>
                <a:effectLst/>
                <a:latin typeface="+mn-lt"/>
                <a:ea typeface="+mn-ea"/>
                <a:cs typeface="+mn-cs"/>
              </a:rPr>
              <a:t>jetzt</a:t>
            </a:r>
            <a:r>
              <a:rPr lang="en-GB" sz="1200" kern="1200" dirty="0">
                <a:solidFill>
                  <a:schemeClr val="tx1"/>
                </a:solidFill>
                <a:effectLst/>
                <a:latin typeface="+mn-lt"/>
                <a:ea typeface="+mn-ea"/>
                <a:cs typeface="+mn-cs"/>
              </a:rPr>
              <a:t>, gut, schnell, </a:t>
            </a:r>
            <a:r>
              <a:rPr lang="en-GB" sz="1200" kern="1200" dirty="0" err="1">
                <a:solidFill>
                  <a:schemeClr val="tx1"/>
                </a:solidFill>
                <a:effectLst/>
                <a:latin typeface="+mn-lt"/>
                <a:ea typeface="+mn-ea"/>
                <a:cs typeface="+mn-cs"/>
              </a:rPr>
              <a:t>gern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beschreiben</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2. </a:t>
            </a:r>
            <a:r>
              <a:rPr lang="en-GB" sz="1200" kern="1200" dirty="0" err="1">
                <a:solidFill>
                  <a:schemeClr val="tx1"/>
                </a:solidFill>
                <a:effectLst/>
                <a:latin typeface="+mn-lt"/>
                <a:ea typeface="+mn-ea"/>
                <a:cs typeface="+mn-cs"/>
              </a:rPr>
              <a:t>Wir</a:t>
            </a:r>
            <a:r>
              <a:rPr lang="en-GB" sz="1200"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spielen</a:t>
            </a:r>
            <a:r>
              <a:rPr lang="en-GB" sz="1200" b="1"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montags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zusammen</a:t>
            </a:r>
            <a:r>
              <a:rPr lang="en-GB" sz="1200" kern="1200" dirty="0">
                <a:solidFill>
                  <a:schemeClr val="tx1"/>
                </a:solidFill>
                <a:effectLst/>
                <a:latin typeface="+mn-lt"/>
                <a:ea typeface="+mn-ea"/>
                <a:cs typeface="+mn-cs"/>
              </a:rPr>
              <a:t> in </a:t>
            </a:r>
            <a:r>
              <a:rPr lang="en-GB" sz="1200" kern="1200" dirty="0" err="1">
                <a:solidFill>
                  <a:schemeClr val="tx1"/>
                </a:solidFill>
                <a:effectLst/>
                <a:latin typeface="+mn-lt"/>
                <a:ea typeface="+mn-ea"/>
                <a:cs typeface="+mn-cs"/>
              </a:rPr>
              <a:t>einem</a:t>
            </a:r>
            <a:r>
              <a:rPr lang="en-GB" sz="1200" kern="1200" dirty="0">
                <a:solidFill>
                  <a:schemeClr val="tx1"/>
                </a:solidFill>
                <a:effectLst/>
                <a:latin typeface="+mn-lt"/>
                <a:ea typeface="+mn-ea"/>
                <a:cs typeface="+mn-cs"/>
              </a:rPr>
              <a:t> Verein Basketball (any ‘</a:t>
            </a:r>
            <a:r>
              <a:rPr lang="en-GB" sz="1200" kern="1200" dirty="0" err="1">
                <a:solidFill>
                  <a:schemeClr val="tx1"/>
                </a:solidFill>
                <a:effectLst/>
                <a:latin typeface="+mn-lt"/>
                <a:ea typeface="+mn-ea"/>
                <a:cs typeface="+mn-cs"/>
              </a:rPr>
              <a:t>wir</a:t>
            </a:r>
            <a:r>
              <a:rPr lang="en-GB" sz="1200" kern="1200" dirty="0">
                <a:solidFill>
                  <a:schemeClr val="tx1"/>
                </a:solidFill>
                <a:effectLst/>
                <a:latin typeface="+mn-lt"/>
                <a:ea typeface="+mn-ea"/>
                <a:cs typeface="+mn-cs"/>
              </a:rPr>
              <a:t>’ form present tense verb: </a:t>
            </a:r>
            <a:r>
              <a:rPr lang="en-GB" sz="1200" kern="1200" dirty="0" err="1">
                <a:solidFill>
                  <a:schemeClr val="tx1"/>
                </a:solidFill>
                <a:effectLst/>
                <a:latin typeface="+mn-lt"/>
                <a:ea typeface="+mn-ea"/>
                <a:cs typeface="+mn-cs"/>
              </a:rPr>
              <a:t>lesen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schwimmen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tanzen</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3. </a:t>
            </a:r>
            <a:r>
              <a:rPr lang="en-GB" sz="1200" kern="1200" dirty="0" err="1">
                <a:solidFill>
                  <a:schemeClr val="tx1"/>
                </a:solidFill>
                <a:effectLst/>
                <a:latin typeface="+mn-lt"/>
                <a:ea typeface="+mn-ea"/>
                <a:cs typeface="+mn-cs"/>
              </a:rPr>
              <a:t>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spielt</a:t>
            </a: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abends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samstags</a:t>
            </a:r>
            <a:r>
              <a:rPr lang="en-GB" sz="1200" kern="1200" dirty="0">
                <a:solidFill>
                  <a:schemeClr val="tx1"/>
                </a:solidFill>
                <a:effectLst/>
                <a:latin typeface="+mn-lt"/>
                <a:ea typeface="+mn-ea"/>
                <a:cs typeface="+mn-cs"/>
              </a:rPr>
              <a:t>, am </a:t>
            </a:r>
            <a:r>
              <a:rPr lang="en-GB" sz="1200" kern="1200" dirty="0" err="1">
                <a:solidFill>
                  <a:schemeClr val="tx1"/>
                </a:solidFill>
                <a:effectLst/>
                <a:latin typeface="+mn-lt"/>
                <a:ea typeface="+mn-ea"/>
                <a:cs typeface="+mn-cs"/>
              </a:rPr>
              <a:t>Wochenende</a:t>
            </a:r>
            <a:r>
              <a:rPr lang="en-GB" sz="1200" kern="1200" dirty="0">
                <a:solidFill>
                  <a:schemeClr val="tx1"/>
                </a:solidFill>
                <a:effectLst/>
                <a:latin typeface="+mn-lt"/>
                <a:ea typeface="+mn-ea"/>
                <a:cs typeface="+mn-cs"/>
              </a:rPr>
              <a:t>, oft, </a:t>
            </a:r>
            <a:r>
              <a:rPr lang="en-GB" sz="1200" kern="1200" dirty="0" err="1">
                <a:solidFill>
                  <a:schemeClr val="tx1"/>
                </a:solidFill>
                <a:effectLst/>
                <a:latin typeface="+mn-lt"/>
                <a:ea typeface="+mn-ea"/>
                <a:cs typeface="+mn-cs"/>
              </a:rPr>
              <a:t>nachmittags</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4. </a:t>
            </a:r>
            <a:r>
              <a:rPr lang="en-GB" sz="1200" kern="1200" dirty="0" err="1">
                <a:solidFill>
                  <a:schemeClr val="tx1"/>
                </a:solidFill>
                <a:effectLst/>
                <a:latin typeface="+mn-lt"/>
                <a:ea typeface="+mn-ea"/>
                <a:cs typeface="+mn-cs"/>
              </a:rPr>
              <a:t>Er</a:t>
            </a:r>
            <a:r>
              <a:rPr lang="en-GB" sz="1200"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surft</a:t>
            </a:r>
            <a:r>
              <a:rPr lang="en-GB" sz="1200" b="1"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gern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kauft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liest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spielt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sieht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Filme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sucht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Infos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redet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mit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Freunden</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5. </a:t>
            </a:r>
            <a:r>
              <a:rPr lang="en-GB" sz="1200" b="1" kern="1200" dirty="0" err="1">
                <a:solidFill>
                  <a:schemeClr val="tx1"/>
                </a:solidFill>
                <a:effectLst/>
                <a:latin typeface="+mn-lt"/>
                <a:ea typeface="+mn-ea"/>
                <a:cs typeface="+mn-cs"/>
              </a:rPr>
              <a:t>spielt</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oft </a:t>
            </a:r>
            <a:r>
              <a:rPr lang="en-GB" sz="1200" kern="1200" dirty="0" err="1">
                <a:solidFill>
                  <a:schemeClr val="tx1"/>
                </a:solidFill>
                <a:effectLst/>
                <a:latin typeface="+mn-lt"/>
                <a:ea typeface="+mn-ea"/>
                <a:cs typeface="+mn-cs"/>
              </a:rPr>
              <a:t>mit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Freunden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hört</a:t>
            </a:r>
            <a:r>
              <a:rPr lang="en-GB" sz="1200" kern="1200" dirty="0">
                <a:solidFill>
                  <a:schemeClr val="tx1"/>
                </a:solidFill>
                <a:effectLst/>
                <a:latin typeface="+mn-lt"/>
                <a:ea typeface="+mn-ea"/>
                <a:cs typeface="+mn-cs"/>
              </a:rPr>
              <a:t>…</a:t>
            </a:r>
            <a:r>
              <a:rPr lang="en-GB" sz="1200" kern="1200" dirty="0" err="1">
                <a:solidFill>
                  <a:schemeClr val="tx1"/>
                </a:solidFill>
                <a:effectLst/>
                <a:latin typeface="+mn-lt"/>
                <a:ea typeface="+mn-ea"/>
                <a:cs typeface="+mn-cs"/>
              </a:rPr>
              <a:t>Musik</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redet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tanzt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macht</a:t>
            </a:r>
            <a:r>
              <a:rPr lang="en-GB" sz="1200" kern="1200" dirty="0">
                <a:solidFill>
                  <a:schemeClr val="tx1"/>
                </a:solidFill>
                <a:effectLst/>
                <a:latin typeface="+mn-lt"/>
                <a:ea typeface="+mn-ea"/>
                <a:cs typeface="+mn-cs"/>
              </a:rPr>
              <a:t>…Sport)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6. </a:t>
            </a:r>
            <a:r>
              <a:rPr lang="en-GB" sz="1200" kern="1200" dirty="0" err="1">
                <a:solidFill>
                  <a:schemeClr val="tx1"/>
                </a:solidFill>
                <a:effectLst/>
                <a:latin typeface="+mn-lt"/>
                <a:ea typeface="+mn-ea"/>
                <a:cs typeface="+mn-cs"/>
              </a:rPr>
              <a:t>Er</a:t>
            </a:r>
            <a:r>
              <a:rPr lang="en-GB" sz="1200"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macht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nicht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liest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spielt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schläft</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7. …</a:t>
            </a:r>
            <a:r>
              <a:rPr lang="en-GB" sz="1200" kern="1200" dirty="0" err="1">
                <a:solidFill>
                  <a:schemeClr val="tx1"/>
                </a:solidFill>
                <a:effectLst/>
                <a:latin typeface="+mn-lt"/>
                <a:ea typeface="+mn-ea"/>
                <a:cs typeface="+mn-cs"/>
              </a:rPr>
              <a:t>essen</a:t>
            </a:r>
            <a:r>
              <a:rPr lang="en-GB" sz="1200"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dann</a:t>
            </a:r>
            <a:r>
              <a:rPr lang="en-GB" sz="1200" b="1"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zusammen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gern</a:t>
            </a:r>
            <a:r>
              <a:rPr lang="en-GB" sz="1200" kern="1200" dirty="0">
                <a:solidFill>
                  <a:schemeClr val="tx1"/>
                </a:solidFill>
                <a:effectLst/>
                <a:latin typeface="+mn-lt"/>
                <a:ea typeface="+mn-ea"/>
                <a:cs typeface="+mn-cs"/>
              </a:rPr>
              <a:t>, oft, </a:t>
            </a:r>
            <a:r>
              <a:rPr lang="en-GB" sz="1200" kern="1200" dirty="0" err="1">
                <a:solidFill>
                  <a:schemeClr val="tx1"/>
                </a:solidFill>
                <a:effectLst/>
                <a:latin typeface="+mn-lt"/>
                <a:ea typeface="+mn-ea"/>
                <a:cs typeface="+mn-cs"/>
              </a:rPr>
              <a:t>immer</a:t>
            </a:r>
            <a:r>
              <a:rPr lang="en-GB" sz="1200" kern="1200" dirty="0">
                <a:solidFill>
                  <a:schemeClr val="tx1"/>
                </a:solidFill>
                <a:effectLst/>
                <a:latin typeface="+mn-lt"/>
                <a:ea typeface="+mn-ea"/>
                <a:cs typeface="+mn-cs"/>
              </a:rPr>
              <a:t>, abends, </a:t>
            </a:r>
            <a:r>
              <a:rPr lang="en-GB" sz="1200" kern="1200" dirty="0" err="1">
                <a:solidFill>
                  <a:schemeClr val="tx1"/>
                </a:solidFill>
                <a:effectLst/>
                <a:latin typeface="+mn-lt"/>
                <a:ea typeface="+mn-ea"/>
                <a:cs typeface="+mn-cs"/>
              </a:rPr>
              <a:t>mittwochs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später</a:t>
            </a:r>
            <a:r>
              <a:rPr lang="en-GB"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s-ES" sz="1200" b="1" dirty="0">
                <a:solidFill>
                  <a:schemeClr val="accent5">
                    <a:lumMod val="50000"/>
                  </a:schemeClr>
                </a:solidFill>
              </a:rPr>
              <a:t>Note:</a:t>
            </a:r>
            <a:r>
              <a:rPr lang="es-ES" sz="1200" b="1" baseline="0" dirty="0">
                <a:solidFill>
                  <a:schemeClr val="accent5">
                    <a:lumMod val="50000"/>
                  </a:schemeClr>
                </a:solidFill>
              </a:rPr>
              <a:t> </a:t>
            </a:r>
          </a:p>
          <a:p>
            <a:r>
              <a:rPr lang="es-ES" sz="1200" b="0" baseline="0" dirty="0" err="1">
                <a:solidFill>
                  <a:schemeClr val="accent5">
                    <a:lumMod val="50000"/>
                  </a:schemeClr>
                </a:solidFill>
              </a:rPr>
              <a:t>One</a:t>
            </a:r>
            <a:r>
              <a:rPr lang="es-ES" sz="1200" b="0" baseline="0" dirty="0">
                <a:solidFill>
                  <a:schemeClr val="accent5">
                    <a:lumMod val="50000"/>
                  </a:schemeClr>
                </a:solidFill>
              </a:rPr>
              <a:t> idea </a:t>
            </a:r>
            <a:r>
              <a:rPr lang="es-ES" sz="1200" b="0" baseline="0" dirty="0" err="1">
                <a:solidFill>
                  <a:schemeClr val="accent5">
                    <a:lumMod val="50000"/>
                  </a:schemeClr>
                </a:solidFill>
              </a:rPr>
              <a:t>for</a:t>
            </a:r>
            <a:r>
              <a:rPr lang="es-ES" sz="1200" b="0" baseline="0" dirty="0">
                <a:solidFill>
                  <a:schemeClr val="accent5">
                    <a:lumMod val="50000"/>
                  </a:schemeClr>
                </a:solidFill>
              </a:rPr>
              <a:t> extensión </a:t>
            </a:r>
            <a:r>
              <a:rPr lang="es-ES" sz="1200" b="0" baseline="0" dirty="0" err="1">
                <a:solidFill>
                  <a:schemeClr val="accent5">
                    <a:lumMod val="50000"/>
                  </a:schemeClr>
                </a:solidFill>
              </a:rPr>
              <a:t>could</a:t>
            </a:r>
            <a:r>
              <a:rPr lang="es-ES" sz="1200" b="0" baseline="0" dirty="0">
                <a:solidFill>
                  <a:schemeClr val="accent5">
                    <a:lumMod val="50000"/>
                  </a:schemeClr>
                </a:solidFill>
              </a:rPr>
              <a:t> be </a:t>
            </a:r>
            <a:r>
              <a:rPr lang="es-ES" sz="1200" b="0" baseline="0" dirty="0" err="1">
                <a:solidFill>
                  <a:schemeClr val="accent5">
                    <a:lumMod val="50000"/>
                  </a:schemeClr>
                </a:solidFill>
              </a:rPr>
              <a:t>to</a:t>
            </a:r>
            <a:r>
              <a:rPr lang="es-ES" sz="1200" b="0" baseline="0" dirty="0">
                <a:solidFill>
                  <a:schemeClr val="accent5">
                    <a:lumMod val="50000"/>
                  </a:schemeClr>
                </a:solidFill>
              </a:rPr>
              <a:t> explore </a:t>
            </a:r>
            <a:r>
              <a:rPr lang="es-ES" sz="1200" b="0" baseline="0" dirty="0" err="1">
                <a:solidFill>
                  <a:schemeClr val="accent5">
                    <a:lumMod val="50000"/>
                  </a:schemeClr>
                </a:solidFill>
              </a:rPr>
              <a:t>how</a:t>
            </a:r>
            <a:r>
              <a:rPr lang="es-ES" sz="1200" b="0" baseline="0" dirty="0">
                <a:solidFill>
                  <a:schemeClr val="accent5">
                    <a:lumMod val="50000"/>
                  </a:schemeClr>
                </a:solidFill>
              </a:rPr>
              <a:t> </a:t>
            </a:r>
            <a:r>
              <a:rPr lang="es-ES" sz="1200" b="0" baseline="0" dirty="0" err="1">
                <a:solidFill>
                  <a:schemeClr val="accent5">
                    <a:lumMod val="50000"/>
                  </a:schemeClr>
                </a:solidFill>
              </a:rPr>
              <a:t>changes</a:t>
            </a:r>
            <a:r>
              <a:rPr lang="es-ES" sz="1200" b="0" baseline="0" dirty="0">
                <a:solidFill>
                  <a:schemeClr val="accent5">
                    <a:lumMod val="50000"/>
                  </a:schemeClr>
                </a:solidFill>
              </a:rPr>
              <a:t> </a:t>
            </a:r>
            <a:r>
              <a:rPr lang="es-ES" sz="1200" b="0" baseline="0" dirty="0" err="1">
                <a:solidFill>
                  <a:schemeClr val="accent5">
                    <a:lumMod val="50000"/>
                  </a:schemeClr>
                </a:solidFill>
              </a:rPr>
              <a:t>to</a:t>
            </a:r>
            <a:r>
              <a:rPr lang="es-ES" sz="1200" b="0" baseline="0" dirty="0">
                <a:solidFill>
                  <a:schemeClr val="accent5">
                    <a:lumMod val="50000"/>
                  </a:schemeClr>
                </a:solidFill>
              </a:rPr>
              <a:t> </a:t>
            </a:r>
            <a:r>
              <a:rPr lang="es-ES" sz="1200" b="0" baseline="0" dirty="0" err="1">
                <a:solidFill>
                  <a:schemeClr val="accent5">
                    <a:lumMod val="50000"/>
                  </a:schemeClr>
                </a:solidFill>
              </a:rPr>
              <a:t>one</a:t>
            </a:r>
            <a:r>
              <a:rPr lang="es-ES" sz="1200" b="0" baseline="0" dirty="0">
                <a:solidFill>
                  <a:schemeClr val="accent5">
                    <a:lumMod val="50000"/>
                  </a:schemeClr>
                </a:solidFill>
              </a:rPr>
              <a:t> </a:t>
            </a:r>
            <a:r>
              <a:rPr lang="es-ES" sz="1200" b="0" baseline="0" dirty="0" err="1">
                <a:solidFill>
                  <a:schemeClr val="accent5">
                    <a:lumMod val="50000"/>
                  </a:schemeClr>
                </a:solidFill>
              </a:rPr>
              <a:t>part</a:t>
            </a:r>
            <a:r>
              <a:rPr lang="es-ES" sz="1200" b="0" baseline="0" dirty="0">
                <a:solidFill>
                  <a:schemeClr val="accent5">
                    <a:lumMod val="50000"/>
                  </a:schemeClr>
                </a:solidFill>
              </a:rPr>
              <a:t> </a:t>
            </a:r>
            <a:r>
              <a:rPr lang="es-ES" sz="1200" b="0" baseline="0" dirty="0" err="1">
                <a:solidFill>
                  <a:schemeClr val="accent5">
                    <a:lumMod val="50000"/>
                  </a:schemeClr>
                </a:solidFill>
              </a:rPr>
              <a:t>of</a:t>
            </a:r>
            <a:r>
              <a:rPr lang="es-ES" sz="1200" b="0" baseline="0" dirty="0">
                <a:solidFill>
                  <a:schemeClr val="accent5">
                    <a:lumMod val="50000"/>
                  </a:schemeClr>
                </a:solidFill>
              </a:rPr>
              <a:t> </a:t>
            </a:r>
            <a:r>
              <a:rPr lang="es-ES" sz="1200" b="0" baseline="0" dirty="0" err="1">
                <a:solidFill>
                  <a:schemeClr val="accent5">
                    <a:lumMod val="50000"/>
                  </a:schemeClr>
                </a:solidFill>
              </a:rPr>
              <a:t>the</a:t>
            </a:r>
            <a:r>
              <a:rPr lang="es-ES" sz="1200" b="0" baseline="0" dirty="0">
                <a:solidFill>
                  <a:schemeClr val="accent5">
                    <a:lumMod val="50000"/>
                  </a:schemeClr>
                </a:solidFill>
              </a:rPr>
              <a:t> </a:t>
            </a:r>
            <a:r>
              <a:rPr lang="es-ES" sz="1200" b="0" baseline="0" dirty="0" err="1">
                <a:solidFill>
                  <a:schemeClr val="accent5">
                    <a:lumMod val="50000"/>
                  </a:schemeClr>
                </a:solidFill>
              </a:rPr>
              <a:t>text</a:t>
            </a:r>
            <a:r>
              <a:rPr lang="es-ES" sz="1200" b="0" baseline="0" dirty="0">
                <a:solidFill>
                  <a:schemeClr val="accent5">
                    <a:lumMod val="50000"/>
                  </a:schemeClr>
                </a:solidFill>
              </a:rPr>
              <a:t> </a:t>
            </a:r>
            <a:r>
              <a:rPr lang="es-ES" sz="1200" b="0" baseline="0" dirty="0" err="1">
                <a:solidFill>
                  <a:schemeClr val="accent5">
                    <a:lumMod val="50000"/>
                  </a:schemeClr>
                </a:solidFill>
              </a:rPr>
              <a:t>affect</a:t>
            </a:r>
            <a:r>
              <a:rPr lang="es-ES" sz="1200" b="0" baseline="0" dirty="0">
                <a:solidFill>
                  <a:schemeClr val="accent5">
                    <a:lumMod val="50000"/>
                  </a:schemeClr>
                </a:solidFill>
              </a:rPr>
              <a:t> </a:t>
            </a:r>
            <a:r>
              <a:rPr lang="es-ES" sz="1200" b="0" baseline="0" dirty="0" err="1">
                <a:solidFill>
                  <a:schemeClr val="accent5">
                    <a:lumMod val="50000"/>
                  </a:schemeClr>
                </a:solidFill>
              </a:rPr>
              <a:t>other</a:t>
            </a:r>
            <a:r>
              <a:rPr lang="es-ES" sz="1200" b="0" baseline="0" dirty="0">
                <a:solidFill>
                  <a:schemeClr val="accent5">
                    <a:lumMod val="50000"/>
                  </a:schemeClr>
                </a:solidFill>
              </a:rPr>
              <a:t> </a:t>
            </a:r>
            <a:r>
              <a:rPr lang="es-ES" sz="1200" b="0" baseline="0" dirty="0" err="1">
                <a:solidFill>
                  <a:schemeClr val="accent5">
                    <a:lumMod val="50000"/>
                  </a:schemeClr>
                </a:solidFill>
              </a:rPr>
              <a:t>parts</a:t>
            </a:r>
            <a:r>
              <a:rPr lang="es-ES" sz="1200" b="0" baseline="0" dirty="0">
                <a:solidFill>
                  <a:schemeClr val="accent5">
                    <a:lumMod val="50000"/>
                  </a:schemeClr>
                </a:solidFill>
              </a:rPr>
              <a:t> </a:t>
            </a:r>
            <a:r>
              <a:rPr lang="es-ES" sz="1200" b="0" baseline="0" dirty="0" err="1">
                <a:solidFill>
                  <a:schemeClr val="accent5">
                    <a:lumMod val="50000"/>
                  </a:schemeClr>
                </a:solidFill>
              </a:rPr>
              <a:t>of</a:t>
            </a:r>
            <a:r>
              <a:rPr lang="es-ES" sz="1200" b="0" baseline="0" dirty="0">
                <a:solidFill>
                  <a:schemeClr val="accent5">
                    <a:lumMod val="50000"/>
                  </a:schemeClr>
                </a:solidFill>
              </a:rPr>
              <a:t> </a:t>
            </a:r>
            <a:r>
              <a:rPr lang="es-ES" sz="1200" b="0" baseline="0" dirty="0" err="1">
                <a:solidFill>
                  <a:schemeClr val="accent5">
                    <a:lumMod val="50000"/>
                  </a:schemeClr>
                </a:solidFill>
              </a:rPr>
              <a:t>it</a:t>
            </a:r>
            <a:r>
              <a:rPr lang="es-ES" sz="1200" b="0" baseline="0" dirty="0">
                <a:solidFill>
                  <a:schemeClr val="accent5">
                    <a:lumMod val="50000"/>
                  </a:schemeClr>
                </a:solidFill>
              </a:rPr>
              <a:t> (i.e. </a:t>
            </a:r>
            <a:r>
              <a:rPr lang="es-ES" sz="1200" b="0" baseline="0" dirty="0" err="1">
                <a:solidFill>
                  <a:schemeClr val="accent5">
                    <a:lumMod val="50000"/>
                  </a:schemeClr>
                </a:solidFill>
              </a:rPr>
              <a:t>beyond</a:t>
            </a:r>
            <a:r>
              <a:rPr lang="es-ES" sz="1200" b="0" baseline="0" dirty="0">
                <a:solidFill>
                  <a:schemeClr val="accent5">
                    <a:lumMod val="50000"/>
                  </a:schemeClr>
                </a:solidFill>
              </a:rPr>
              <a:t> </a:t>
            </a:r>
            <a:r>
              <a:rPr lang="es-ES" sz="1200" b="0" baseline="0" dirty="0" err="1">
                <a:solidFill>
                  <a:schemeClr val="accent5">
                    <a:lumMod val="50000"/>
                  </a:schemeClr>
                </a:solidFill>
              </a:rPr>
              <a:t>the</a:t>
            </a:r>
            <a:r>
              <a:rPr lang="es-ES" sz="1200" b="0" baseline="0" dirty="0">
                <a:solidFill>
                  <a:schemeClr val="accent5">
                    <a:lumMod val="50000"/>
                  </a:schemeClr>
                </a:solidFill>
              </a:rPr>
              <a:t> </a:t>
            </a:r>
            <a:r>
              <a:rPr lang="es-ES" sz="1200" b="0" baseline="0" dirty="0" err="1">
                <a:solidFill>
                  <a:schemeClr val="accent5">
                    <a:lumMod val="50000"/>
                  </a:schemeClr>
                </a:solidFill>
              </a:rPr>
              <a:t>same</a:t>
            </a:r>
            <a:r>
              <a:rPr lang="es-ES" sz="1200" b="0" baseline="0" dirty="0">
                <a:solidFill>
                  <a:schemeClr val="accent5">
                    <a:lumMod val="50000"/>
                  </a:schemeClr>
                </a:solidFill>
              </a:rPr>
              <a:t> </a:t>
            </a:r>
            <a:r>
              <a:rPr lang="es-ES" sz="1200" b="0" baseline="0" dirty="0" err="1">
                <a:solidFill>
                  <a:schemeClr val="accent5">
                    <a:lumMod val="50000"/>
                  </a:schemeClr>
                </a:solidFill>
              </a:rPr>
              <a:t>phrase</a:t>
            </a:r>
            <a:r>
              <a:rPr lang="es-ES" sz="1200" b="0" baseline="0" dirty="0">
                <a:solidFill>
                  <a:schemeClr val="accent5">
                    <a:lumMod val="50000"/>
                  </a:schemeClr>
                </a:solidFill>
              </a:rPr>
              <a:t> </a:t>
            </a:r>
            <a:r>
              <a:rPr lang="es-ES" sz="1200" b="0" baseline="0" dirty="0" err="1">
                <a:solidFill>
                  <a:schemeClr val="accent5">
                    <a:lumMod val="50000"/>
                  </a:schemeClr>
                </a:solidFill>
              </a:rPr>
              <a:t>or</a:t>
            </a:r>
            <a:r>
              <a:rPr lang="es-ES" sz="1200" b="0" baseline="0" dirty="0">
                <a:solidFill>
                  <a:schemeClr val="accent5">
                    <a:lumMod val="50000"/>
                  </a:schemeClr>
                </a:solidFill>
              </a:rPr>
              <a:t> </a:t>
            </a:r>
            <a:r>
              <a:rPr lang="es-ES" sz="1200" b="0" baseline="0" dirty="0" err="1">
                <a:solidFill>
                  <a:schemeClr val="accent5">
                    <a:lumMod val="50000"/>
                  </a:schemeClr>
                </a:solidFill>
              </a:rPr>
              <a:t>sentence</a:t>
            </a:r>
            <a:r>
              <a:rPr lang="es-ES" sz="1200" b="0" baseline="0" dirty="0">
                <a:solidFill>
                  <a:schemeClr val="accent5">
                    <a:lumMod val="50000"/>
                  </a:schemeClr>
                </a:solidFill>
              </a:rPr>
              <a:t>). </a:t>
            </a:r>
            <a:r>
              <a:rPr lang="es-ES" sz="1200" b="0" baseline="0" dirty="0" err="1">
                <a:solidFill>
                  <a:schemeClr val="accent5">
                    <a:lumMod val="50000"/>
                  </a:schemeClr>
                </a:solidFill>
              </a:rPr>
              <a:t>Suggested</a:t>
            </a:r>
            <a:r>
              <a:rPr lang="es-ES" sz="1200" b="0" baseline="0" dirty="0">
                <a:solidFill>
                  <a:schemeClr val="accent5">
                    <a:lumMod val="50000"/>
                  </a:schemeClr>
                </a:solidFill>
              </a:rPr>
              <a:t> </a:t>
            </a:r>
            <a:r>
              <a:rPr lang="es-ES" sz="1200" b="0" baseline="0" dirty="0" err="1">
                <a:solidFill>
                  <a:schemeClr val="accent5">
                    <a:lumMod val="50000"/>
                  </a:schemeClr>
                </a:solidFill>
              </a:rPr>
              <a:t>changes</a:t>
            </a:r>
            <a:r>
              <a:rPr lang="es-ES" sz="1200" b="0" baseline="0" dirty="0">
                <a:solidFill>
                  <a:schemeClr val="accent5">
                    <a:lumMod val="50000"/>
                  </a:schemeClr>
                </a:solidFill>
              </a:rPr>
              <a:t> </a:t>
            </a:r>
            <a:r>
              <a:rPr lang="es-ES" sz="1200" b="0" baseline="0" dirty="0" err="1">
                <a:solidFill>
                  <a:schemeClr val="accent5">
                    <a:lumMod val="50000"/>
                  </a:schemeClr>
                </a:solidFill>
              </a:rPr>
              <a:t>may</a:t>
            </a:r>
            <a:r>
              <a:rPr lang="es-ES" sz="1200" b="0" baseline="0" dirty="0">
                <a:solidFill>
                  <a:schemeClr val="accent5">
                    <a:lumMod val="50000"/>
                  </a:schemeClr>
                </a:solidFill>
              </a:rPr>
              <a:t> </a:t>
            </a:r>
            <a:r>
              <a:rPr lang="es-ES" sz="1200" b="0" baseline="0" dirty="0" err="1">
                <a:solidFill>
                  <a:schemeClr val="accent5">
                    <a:lumMod val="50000"/>
                  </a:schemeClr>
                </a:solidFill>
              </a:rPr>
              <a:t>work</a:t>
            </a:r>
            <a:r>
              <a:rPr lang="es-ES" sz="1200" b="0" baseline="0" dirty="0">
                <a:solidFill>
                  <a:schemeClr val="accent5">
                    <a:lumMod val="50000"/>
                  </a:schemeClr>
                </a:solidFill>
              </a:rPr>
              <a:t> in </a:t>
            </a:r>
            <a:r>
              <a:rPr lang="es-ES" sz="1200" b="0" baseline="0" dirty="0" err="1">
                <a:solidFill>
                  <a:schemeClr val="accent5">
                    <a:lumMod val="50000"/>
                  </a:schemeClr>
                </a:solidFill>
              </a:rPr>
              <a:t>one</a:t>
            </a:r>
            <a:r>
              <a:rPr lang="es-ES" sz="1200" b="0" baseline="0" dirty="0">
                <a:solidFill>
                  <a:schemeClr val="accent5">
                    <a:lumMod val="50000"/>
                  </a:schemeClr>
                </a:solidFill>
              </a:rPr>
              <a:t> </a:t>
            </a:r>
            <a:r>
              <a:rPr lang="es-ES" sz="1200" b="0" baseline="0" dirty="0" err="1">
                <a:solidFill>
                  <a:schemeClr val="accent5">
                    <a:lumMod val="50000"/>
                  </a:schemeClr>
                </a:solidFill>
              </a:rPr>
              <a:t>phrase</a:t>
            </a:r>
            <a:r>
              <a:rPr lang="es-ES" sz="1200" b="0" baseline="0" dirty="0">
                <a:solidFill>
                  <a:schemeClr val="accent5">
                    <a:lumMod val="50000"/>
                  </a:schemeClr>
                </a:solidFill>
              </a:rPr>
              <a:t> </a:t>
            </a:r>
            <a:r>
              <a:rPr lang="es-ES" sz="1200" b="0" baseline="0" dirty="0" err="1">
                <a:solidFill>
                  <a:schemeClr val="accent5">
                    <a:lumMod val="50000"/>
                  </a:schemeClr>
                </a:solidFill>
              </a:rPr>
              <a:t>or</a:t>
            </a:r>
            <a:r>
              <a:rPr lang="es-ES" sz="1200" b="0" baseline="0" dirty="0">
                <a:solidFill>
                  <a:schemeClr val="accent5">
                    <a:lumMod val="50000"/>
                  </a:schemeClr>
                </a:solidFill>
              </a:rPr>
              <a:t> </a:t>
            </a:r>
            <a:r>
              <a:rPr lang="es-ES" sz="1200" b="0" baseline="0" dirty="0" err="1">
                <a:solidFill>
                  <a:schemeClr val="accent5">
                    <a:lumMod val="50000"/>
                  </a:schemeClr>
                </a:solidFill>
              </a:rPr>
              <a:t>sentence</a:t>
            </a:r>
            <a:r>
              <a:rPr lang="es-ES" sz="1200" b="0" baseline="0" dirty="0">
                <a:solidFill>
                  <a:schemeClr val="accent5">
                    <a:lumMod val="50000"/>
                  </a:schemeClr>
                </a:solidFill>
              </a:rPr>
              <a:t>, </a:t>
            </a:r>
            <a:r>
              <a:rPr lang="es-ES" sz="1200" b="0" baseline="0" dirty="0" err="1">
                <a:solidFill>
                  <a:schemeClr val="accent5">
                    <a:lumMod val="50000"/>
                  </a:schemeClr>
                </a:solidFill>
              </a:rPr>
              <a:t>but</a:t>
            </a:r>
            <a:r>
              <a:rPr lang="es-ES" sz="1200" b="0" baseline="0" dirty="0">
                <a:solidFill>
                  <a:schemeClr val="accent5">
                    <a:lumMod val="50000"/>
                  </a:schemeClr>
                </a:solidFill>
              </a:rPr>
              <a:t> </a:t>
            </a:r>
            <a:r>
              <a:rPr lang="es-ES" sz="1200" b="0" baseline="0" dirty="0" err="1">
                <a:solidFill>
                  <a:schemeClr val="accent5">
                    <a:lumMod val="50000"/>
                  </a:schemeClr>
                </a:solidFill>
              </a:rPr>
              <a:t>might</a:t>
            </a:r>
            <a:r>
              <a:rPr lang="es-ES" sz="1200" b="0" baseline="0" dirty="0">
                <a:solidFill>
                  <a:schemeClr val="accent5">
                    <a:lumMod val="50000"/>
                  </a:schemeClr>
                </a:solidFill>
              </a:rPr>
              <a:t> </a:t>
            </a:r>
            <a:r>
              <a:rPr lang="es-ES" sz="1200" b="0" baseline="0" dirty="0" err="1">
                <a:solidFill>
                  <a:schemeClr val="accent5">
                    <a:lumMod val="50000"/>
                  </a:schemeClr>
                </a:solidFill>
              </a:rPr>
              <a:t>not</a:t>
            </a:r>
            <a:r>
              <a:rPr lang="es-ES" sz="1200" b="0" baseline="0" dirty="0">
                <a:solidFill>
                  <a:schemeClr val="accent5">
                    <a:lumMod val="50000"/>
                  </a:schemeClr>
                </a:solidFill>
              </a:rPr>
              <a:t> </a:t>
            </a:r>
            <a:r>
              <a:rPr lang="es-ES" sz="1200" b="0" baseline="0" dirty="0" err="1">
                <a:solidFill>
                  <a:schemeClr val="accent5">
                    <a:lumMod val="50000"/>
                  </a:schemeClr>
                </a:solidFill>
              </a:rPr>
              <a:t>always</a:t>
            </a:r>
            <a:r>
              <a:rPr lang="es-ES" sz="1200" b="0" baseline="0" dirty="0">
                <a:solidFill>
                  <a:schemeClr val="accent5">
                    <a:lumMod val="50000"/>
                  </a:schemeClr>
                </a:solidFill>
              </a:rPr>
              <a:t> </a:t>
            </a:r>
            <a:r>
              <a:rPr lang="es-ES" sz="1200" b="0" baseline="0" dirty="0" err="1">
                <a:solidFill>
                  <a:schemeClr val="accent5">
                    <a:lumMod val="50000"/>
                  </a:schemeClr>
                </a:solidFill>
              </a:rPr>
              <a:t>make</a:t>
            </a:r>
            <a:r>
              <a:rPr lang="es-ES" sz="1200" b="0" baseline="0" dirty="0">
                <a:solidFill>
                  <a:schemeClr val="accent5">
                    <a:lumMod val="50000"/>
                  </a:schemeClr>
                </a:solidFill>
              </a:rPr>
              <a:t> </a:t>
            </a:r>
            <a:r>
              <a:rPr lang="es-ES" sz="1200" b="0" baseline="0" dirty="0" err="1">
                <a:solidFill>
                  <a:schemeClr val="accent5">
                    <a:lumMod val="50000"/>
                  </a:schemeClr>
                </a:solidFill>
              </a:rPr>
              <a:t>sense</a:t>
            </a:r>
            <a:r>
              <a:rPr lang="es-ES" sz="1200" b="0" baseline="0" dirty="0">
                <a:solidFill>
                  <a:schemeClr val="accent5">
                    <a:lumMod val="50000"/>
                  </a:schemeClr>
                </a:solidFill>
              </a:rPr>
              <a:t> </a:t>
            </a:r>
            <a:r>
              <a:rPr lang="es-ES" sz="1200" b="0" baseline="0" dirty="0" err="1">
                <a:solidFill>
                  <a:schemeClr val="accent5">
                    <a:lumMod val="50000"/>
                  </a:schemeClr>
                </a:solidFill>
              </a:rPr>
              <a:t>when</a:t>
            </a:r>
            <a:r>
              <a:rPr lang="es-ES" sz="1200" b="0" baseline="0" dirty="0">
                <a:solidFill>
                  <a:schemeClr val="accent5">
                    <a:lumMod val="50000"/>
                  </a:schemeClr>
                </a:solidFill>
              </a:rPr>
              <a:t> </a:t>
            </a:r>
            <a:r>
              <a:rPr lang="es-ES" sz="1200" b="0" baseline="0" dirty="0" err="1">
                <a:solidFill>
                  <a:schemeClr val="accent5">
                    <a:lumMod val="50000"/>
                  </a:schemeClr>
                </a:solidFill>
              </a:rPr>
              <a:t>reading</a:t>
            </a:r>
            <a:r>
              <a:rPr lang="es-ES" sz="1200" b="0" baseline="0" dirty="0">
                <a:solidFill>
                  <a:schemeClr val="accent5">
                    <a:lumMod val="50000"/>
                  </a:schemeClr>
                </a:solidFill>
              </a:rPr>
              <a:t> </a:t>
            </a:r>
            <a:r>
              <a:rPr lang="es-ES" sz="1200" b="0" baseline="0" dirty="0" err="1">
                <a:solidFill>
                  <a:schemeClr val="accent5">
                    <a:lumMod val="50000"/>
                  </a:schemeClr>
                </a:solidFill>
              </a:rPr>
              <a:t>another</a:t>
            </a:r>
            <a:r>
              <a:rPr lang="es-ES" sz="1200" b="0" baseline="0" dirty="0">
                <a:solidFill>
                  <a:schemeClr val="accent5">
                    <a:lumMod val="50000"/>
                  </a:schemeClr>
                </a:solidFill>
              </a:rPr>
              <a:t> </a:t>
            </a:r>
            <a:r>
              <a:rPr lang="es-ES" sz="1200" b="0" baseline="0" dirty="0" err="1">
                <a:solidFill>
                  <a:schemeClr val="accent5">
                    <a:lumMod val="50000"/>
                  </a:schemeClr>
                </a:solidFill>
              </a:rPr>
              <a:t>section</a:t>
            </a:r>
            <a:r>
              <a:rPr lang="es-ES" sz="1200" b="0" baseline="0" dirty="0">
                <a:solidFill>
                  <a:schemeClr val="accent5">
                    <a:lumMod val="50000"/>
                  </a:schemeClr>
                </a:solidFill>
              </a:rPr>
              <a:t> </a:t>
            </a:r>
            <a:r>
              <a:rPr lang="es-ES" sz="1200" b="0" baseline="0" dirty="0" err="1">
                <a:solidFill>
                  <a:schemeClr val="accent5">
                    <a:lumMod val="50000"/>
                  </a:schemeClr>
                </a:solidFill>
              </a:rPr>
              <a:t>of</a:t>
            </a:r>
            <a:r>
              <a:rPr lang="es-ES" sz="1200" b="0" baseline="0" dirty="0">
                <a:solidFill>
                  <a:schemeClr val="accent5">
                    <a:lumMod val="50000"/>
                  </a:schemeClr>
                </a:solidFill>
              </a:rPr>
              <a:t> </a:t>
            </a:r>
            <a:r>
              <a:rPr lang="es-ES" sz="1200" b="0" baseline="0" dirty="0" err="1">
                <a:solidFill>
                  <a:schemeClr val="accent5">
                    <a:lumMod val="50000"/>
                  </a:schemeClr>
                </a:solidFill>
              </a:rPr>
              <a:t>the</a:t>
            </a:r>
            <a:r>
              <a:rPr lang="es-ES" sz="1200" b="0" baseline="0" dirty="0">
                <a:solidFill>
                  <a:schemeClr val="accent5">
                    <a:lumMod val="50000"/>
                  </a:schemeClr>
                </a:solidFill>
              </a:rPr>
              <a:t> </a:t>
            </a:r>
            <a:r>
              <a:rPr lang="es-ES" sz="1200" b="0" baseline="0" dirty="0" err="1">
                <a:solidFill>
                  <a:schemeClr val="accent5">
                    <a:lumMod val="50000"/>
                  </a:schemeClr>
                </a:solidFill>
              </a:rPr>
              <a:t>text</a:t>
            </a:r>
            <a:r>
              <a:rPr lang="es-ES" sz="1200" b="0" baseline="0" dirty="0">
                <a:solidFill>
                  <a:schemeClr val="accent5">
                    <a:lumMod val="50000"/>
                  </a:schemeClr>
                </a:solidFill>
              </a:rPr>
              <a:t>. </a:t>
            </a:r>
            <a:r>
              <a:rPr lang="es-ES" sz="1200" b="0" baseline="0" dirty="0" err="1">
                <a:solidFill>
                  <a:schemeClr val="accent5">
                    <a:lumMod val="50000"/>
                  </a:schemeClr>
                </a:solidFill>
              </a:rPr>
              <a:t>This</a:t>
            </a:r>
            <a:r>
              <a:rPr lang="es-ES" sz="1200" b="0" baseline="0" dirty="0">
                <a:solidFill>
                  <a:schemeClr val="accent5">
                    <a:lumMod val="50000"/>
                  </a:schemeClr>
                </a:solidFill>
              </a:rPr>
              <a:t> </a:t>
            </a:r>
            <a:r>
              <a:rPr lang="es-ES" sz="1200" b="0" baseline="0" dirty="0" err="1">
                <a:solidFill>
                  <a:schemeClr val="accent5">
                    <a:lumMod val="50000"/>
                  </a:schemeClr>
                </a:solidFill>
              </a:rPr>
              <a:t>is</a:t>
            </a:r>
            <a:r>
              <a:rPr lang="es-ES" sz="1200" b="0" baseline="0" dirty="0">
                <a:solidFill>
                  <a:schemeClr val="accent5">
                    <a:lumMod val="50000"/>
                  </a:schemeClr>
                </a:solidFill>
              </a:rPr>
              <a:t> </a:t>
            </a:r>
            <a:r>
              <a:rPr lang="es-ES" sz="1200" b="0" baseline="0" dirty="0" err="1">
                <a:solidFill>
                  <a:schemeClr val="accent5">
                    <a:lumMod val="50000"/>
                  </a:schemeClr>
                </a:solidFill>
              </a:rPr>
              <a:t>to</a:t>
            </a:r>
            <a:r>
              <a:rPr lang="es-ES" sz="1200" b="0" baseline="0" dirty="0">
                <a:solidFill>
                  <a:schemeClr val="accent5">
                    <a:lumMod val="50000"/>
                  </a:schemeClr>
                </a:solidFill>
              </a:rPr>
              <a:t> be </a:t>
            </a:r>
            <a:r>
              <a:rPr lang="es-ES" sz="1200" b="0" baseline="0" dirty="0" err="1">
                <a:solidFill>
                  <a:schemeClr val="accent5">
                    <a:lumMod val="50000"/>
                  </a:schemeClr>
                </a:solidFill>
              </a:rPr>
              <a:t>expected</a:t>
            </a:r>
            <a:r>
              <a:rPr lang="es-ES" sz="1200" b="0" baseline="0" dirty="0">
                <a:solidFill>
                  <a:schemeClr val="accent5">
                    <a:lumMod val="50000"/>
                  </a:schemeClr>
                </a:solidFill>
              </a:rPr>
              <a:t>, and </a:t>
            </a:r>
            <a:r>
              <a:rPr lang="es-ES" sz="1200" b="0" baseline="0" dirty="0" err="1">
                <a:solidFill>
                  <a:schemeClr val="accent5">
                    <a:lumMod val="50000"/>
                  </a:schemeClr>
                </a:solidFill>
              </a:rPr>
              <a:t>is</a:t>
            </a:r>
            <a:r>
              <a:rPr lang="es-ES" sz="1200" b="0" baseline="0" dirty="0">
                <a:solidFill>
                  <a:schemeClr val="accent5">
                    <a:lumMod val="50000"/>
                  </a:schemeClr>
                </a:solidFill>
              </a:rPr>
              <a:t> </a:t>
            </a:r>
            <a:r>
              <a:rPr lang="es-ES" sz="1200" b="0" baseline="0" dirty="0" err="1">
                <a:solidFill>
                  <a:schemeClr val="accent5">
                    <a:lumMod val="50000"/>
                  </a:schemeClr>
                </a:solidFill>
              </a:rPr>
              <a:t>not</a:t>
            </a:r>
            <a:r>
              <a:rPr lang="es-ES" sz="1200" b="0" baseline="0" dirty="0">
                <a:solidFill>
                  <a:schemeClr val="accent5">
                    <a:lumMod val="50000"/>
                  </a:schemeClr>
                </a:solidFill>
              </a:rPr>
              <a:t> </a:t>
            </a:r>
            <a:r>
              <a:rPr lang="es-ES" sz="1200" b="0" baseline="0" dirty="0" err="1">
                <a:solidFill>
                  <a:schemeClr val="accent5">
                    <a:lumMod val="50000"/>
                  </a:schemeClr>
                </a:solidFill>
              </a:rPr>
              <a:t>an</a:t>
            </a:r>
            <a:r>
              <a:rPr lang="es-ES" sz="1200" b="0" baseline="0" dirty="0">
                <a:solidFill>
                  <a:schemeClr val="accent5">
                    <a:lumMod val="50000"/>
                  </a:schemeClr>
                </a:solidFill>
              </a:rPr>
              <a:t> </a:t>
            </a:r>
            <a:r>
              <a:rPr lang="es-ES" sz="1200" b="0" baseline="0" dirty="0" err="1">
                <a:solidFill>
                  <a:schemeClr val="accent5">
                    <a:lumMod val="50000"/>
                  </a:schemeClr>
                </a:solidFill>
              </a:rPr>
              <a:t>issue</a:t>
            </a:r>
            <a:r>
              <a:rPr lang="es-ES" sz="1200" b="0" baseline="0" dirty="0">
                <a:solidFill>
                  <a:schemeClr val="accent5">
                    <a:lumMod val="50000"/>
                  </a:schemeClr>
                </a:solidFill>
              </a:rPr>
              <a:t>; </a:t>
            </a:r>
            <a:r>
              <a:rPr lang="es-ES" sz="1200" b="0" baseline="0" dirty="0" err="1">
                <a:solidFill>
                  <a:schemeClr val="accent5">
                    <a:lumMod val="50000"/>
                  </a:schemeClr>
                </a:solidFill>
              </a:rPr>
              <a:t>students</a:t>
            </a:r>
            <a:r>
              <a:rPr lang="es-ES" sz="1200" b="0" baseline="0" dirty="0">
                <a:solidFill>
                  <a:schemeClr val="accent5">
                    <a:lumMod val="50000"/>
                  </a:schemeClr>
                </a:solidFill>
              </a:rPr>
              <a:t> are </a:t>
            </a:r>
            <a:r>
              <a:rPr lang="es-ES" sz="1200" b="0" baseline="0" dirty="0" err="1">
                <a:solidFill>
                  <a:schemeClr val="accent5">
                    <a:lumMod val="50000"/>
                  </a:schemeClr>
                </a:solidFill>
              </a:rPr>
              <a:t>likely</a:t>
            </a:r>
            <a:r>
              <a:rPr lang="es-ES" sz="1200" b="0" baseline="0" dirty="0">
                <a:solidFill>
                  <a:schemeClr val="accent5">
                    <a:lumMod val="50000"/>
                  </a:schemeClr>
                </a:solidFill>
              </a:rPr>
              <a:t> </a:t>
            </a:r>
            <a:r>
              <a:rPr lang="es-ES" sz="1200" b="0" baseline="0" dirty="0" err="1">
                <a:solidFill>
                  <a:schemeClr val="accent5">
                    <a:lumMod val="50000"/>
                  </a:schemeClr>
                </a:solidFill>
              </a:rPr>
              <a:t>to</a:t>
            </a:r>
            <a:r>
              <a:rPr lang="es-ES" sz="1200" b="0" baseline="0" dirty="0">
                <a:solidFill>
                  <a:schemeClr val="accent5">
                    <a:lumMod val="50000"/>
                  </a:schemeClr>
                </a:solidFill>
              </a:rPr>
              <a:t> be </a:t>
            </a:r>
            <a:r>
              <a:rPr lang="es-ES" sz="1200" b="0" baseline="0" dirty="0" err="1">
                <a:solidFill>
                  <a:schemeClr val="accent5">
                    <a:lumMod val="50000"/>
                  </a:schemeClr>
                </a:solidFill>
              </a:rPr>
              <a:t>focusing</a:t>
            </a:r>
            <a:r>
              <a:rPr lang="es-ES" sz="1200" b="0" baseline="0" dirty="0">
                <a:solidFill>
                  <a:schemeClr val="accent5">
                    <a:lumMod val="50000"/>
                  </a:schemeClr>
                </a:solidFill>
              </a:rPr>
              <a:t> </a:t>
            </a:r>
            <a:r>
              <a:rPr lang="es-ES" sz="1200" b="0" baseline="0" dirty="0" err="1">
                <a:solidFill>
                  <a:schemeClr val="accent5">
                    <a:lumMod val="50000"/>
                  </a:schemeClr>
                </a:solidFill>
              </a:rPr>
              <a:t>on</a:t>
            </a:r>
            <a:r>
              <a:rPr lang="es-ES" sz="1200" b="0" baseline="0" dirty="0">
                <a:solidFill>
                  <a:schemeClr val="accent5">
                    <a:lumMod val="50000"/>
                  </a:schemeClr>
                </a:solidFill>
              </a:rPr>
              <a:t> a single </a:t>
            </a:r>
            <a:r>
              <a:rPr lang="es-ES" sz="1200" b="0" baseline="0" dirty="0" err="1">
                <a:solidFill>
                  <a:schemeClr val="accent5">
                    <a:lumMod val="50000"/>
                  </a:schemeClr>
                </a:solidFill>
              </a:rPr>
              <a:t>word</a:t>
            </a:r>
            <a:r>
              <a:rPr lang="es-ES" sz="1200" b="0" baseline="0" dirty="0">
                <a:solidFill>
                  <a:schemeClr val="accent5">
                    <a:lumMod val="50000"/>
                  </a:schemeClr>
                </a:solidFill>
              </a:rPr>
              <a:t> </a:t>
            </a:r>
            <a:r>
              <a:rPr lang="es-ES" sz="1200" b="0" baseline="0" dirty="0" err="1">
                <a:solidFill>
                  <a:schemeClr val="accent5">
                    <a:lumMod val="50000"/>
                  </a:schemeClr>
                </a:solidFill>
              </a:rPr>
              <a:t>or</a:t>
            </a:r>
            <a:r>
              <a:rPr lang="es-ES" sz="1200" b="0" baseline="0" dirty="0">
                <a:solidFill>
                  <a:schemeClr val="accent5">
                    <a:lumMod val="50000"/>
                  </a:schemeClr>
                </a:solidFill>
              </a:rPr>
              <a:t> </a:t>
            </a:r>
            <a:r>
              <a:rPr lang="es-ES" sz="1200" b="0" baseline="0" dirty="0" err="1">
                <a:solidFill>
                  <a:schemeClr val="accent5">
                    <a:lumMod val="50000"/>
                  </a:schemeClr>
                </a:solidFill>
              </a:rPr>
              <a:t>phrase</a:t>
            </a:r>
            <a:r>
              <a:rPr lang="es-ES" sz="1200" b="0" baseline="0" dirty="0">
                <a:solidFill>
                  <a:schemeClr val="accent5">
                    <a:lumMod val="50000"/>
                  </a:schemeClr>
                </a:solidFill>
              </a:rPr>
              <a:t> at a time. </a:t>
            </a:r>
            <a:r>
              <a:rPr lang="es-ES" sz="1200" b="0" baseline="0" dirty="0" err="1">
                <a:solidFill>
                  <a:schemeClr val="accent5">
                    <a:lumMod val="50000"/>
                  </a:schemeClr>
                </a:solidFill>
              </a:rPr>
              <a:t>However</a:t>
            </a:r>
            <a:r>
              <a:rPr lang="es-ES" sz="1200" b="0" baseline="0" dirty="0">
                <a:solidFill>
                  <a:schemeClr val="accent5">
                    <a:lumMod val="50000"/>
                  </a:schemeClr>
                </a:solidFill>
              </a:rPr>
              <a:t>, </a:t>
            </a:r>
            <a:r>
              <a:rPr lang="es-ES" sz="1200" b="0" baseline="0" dirty="0" err="1">
                <a:solidFill>
                  <a:schemeClr val="accent5">
                    <a:lumMod val="50000"/>
                  </a:schemeClr>
                </a:solidFill>
              </a:rPr>
              <a:t>students</a:t>
            </a:r>
            <a:r>
              <a:rPr lang="es-ES" sz="1200" b="0" baseline="0" dirty="0">
                <a:solidFill>
                  <a:schemeClr val="accent5">
                    <a:lumMod val="50000"/>
                  </a:schemeClr>
                </a:solidFill>
              </a:rPr>
              <a:t> </a:t>
            </a:r>
            <a:r>
              <a:rPr lang="es-ES" sz="1200" b="0" baseline="0" dirty="0" err="1">
                <a:solidFill>
                  <a:schemeClr val="accent5">
                    <a:lumMod val="50000"/>
                  </a:schemeClr>
                </a:solidFill>
              </a:rPr>
              <a:t>could</a:t>
            </a:r>
            <a:r>
              <a:rPr lang="es-ES" sz="1200" b="0" baseline="0" dirty="0">
                <a:solidFill>
                  <a:schemeClr val="accent5">
                    <a:lumMod val="50000"/>
                  </a:schemeClr>
                </a:solidFill>
              </a:rPr>
              <a:t> be </a:t>
            </a:r>
            <a:r>
              <a:rPr lang="es-ES" sz="1200" b="0" baseline="0" dirty="0" err="1">
                <a:solidFill>
                  <a:schemeClr val="accent5">
                    <a:lumMod val="50000"/>
                  </a:schemeClr>
                </a:solidFill>
              </a:rPr>
              <a:t>asked</a:t>
            </a:r>
            <a:r>
              <a:rPr lang="es-ES" sz="1200" b="0" baseline="0" dirty="0">
                <a:solidFill>
                  <a:schemeClr val="accent5">
                    <a:lumMod val="50000"/>
                  </a:schemeClr>
                </a:solidFill>
              </a:rPr>
              <a:t> </a:t>
            </a:r>
            <a:r>
              <a:rPr lang="es-ES" sz="1200" b="0" baseline="0" dirty="0" err="1">
                <a:solidFill>
                  <a:schemeClr val="accent5">
                    <a:lumMod val="50000"/>
                  </a:schemeClr>
                </a:solidFill>
              </a:rPr>
              <a:t>to</a:t>
            </a:r>
            <a:r>
              <a:rPr lang="es-ES" sz="1200" b="0" baseline="0" dirty="0">
                <a:solidFill>
                  <a:schemeClr val="accent5">
                    <a:lumMod val="50000"/>
                  </a:schemeClr>
                </a:solidFill>
              </a:rPr>
              <a:t> </a:t>
            </a:r>
            <a:r>
              <a:rPr lang="es-ES" sz="1200" b="0" baseline="0" dirty="0" err="1">
                <a:solidFill>
                  <a:schemeClr val="accent5">
                    <a:lumMod val="50000"/>
                  </a:schemeClr>
                </a:solidFill>
              </a:rPr>
              <a:t>consider</a:t>
            </a:r>
            <a:r>
              <a:rPr lang="es-ES" sz="1200" b="0" baseline="0" dirty="0">
                <a:solidFill>
                  <a:schemeClr val="accent5">
                    <a:lumMod val="50000"/>
                  </a:schemeClr>
                </a:solidFill>
              </a:rPr>
              <a:t> </a:t>
            </a:r>
            <a:r>
              <a:rPr lang="es-ES" sz="1200" b="0" baseline="0" dirty="0" err="1">
                <a:solidFill>
                  <a:schemeClr val="accent5">
                    <a:lumMod val="50000"/>
                  </a:schemeClr>
                </a:solidFill>
              </a:rPr>
              <a:t>the</a:t>
            </a:r>
            <a:r>
              <a:rPr lang="es-ES" sz="1200" b="0" baseline="0" dirty="0">
                <a:solidFill>
                  <a:schemeClr val="accent5">
                    <a:lumMod val="50000"/>
                  </a:schemeClr>
                </a:solidFill>
              </a:rPr>
              <a:t> </a:t>
            </a:r>
            <a:r>
              <a:rPr lang="es-ES" sz="1200" b="0" baseline="0" dirty="0" err="1">
                <a:solidFill>
                  <a:schemeClr val="accent5">
                    <a:lumMod val="50000"/>
                  </a:schemeClr>
                </a:solidFill>
              </a:rPr>
              <a:t>effects</a:t>
            </a:r>
            <a:r>
              <a:rPr lang="es-ES" sz="1200" b="0" baseline="0" dirty="0">
                <a:solidFill>
                  <a:schemeClr val="accent5">
                    <a:lumMod val="50000"/>
                  </a:schemeClr>
                </a:solidFill>
              </a:rPr>
              <a:t> </a:t>
            </a:r>
            <a:r>
              <a:rPr lang="es-ES" sz="1200" b="0" baseline="0" dirty="0" err="1">
                <a:solidFill>
                  <a:schemeClr val="accent5">
                    <a:lumMod val="50000"/>
                  </a:schemeClr>
                </a:solidFill>
              </a:rPr>
              <a:t>of</a:t>
            </a:r>
            <a:r>
              <a:rPr lang="es-ES" sz="1200" b="0" baseline="0" dirty="0">
                <a:solidFill>
                  <a:schemeClr val="accent5">
                    <a:lumMod val="50000"/>
                  </a:schemeClr>
                </a:solidFill>
              </a:rPr>
              <a:t> </a:t>
            </a:r>
            <a:r>
              <a:rPr lang="es-ES" sz="1200" b="0" baseline="0" dirty="0" err="1">
                <a:solidFill>
                  <a:schemeClr val="accent5">
                    <a:lumMod val="50000"/>
                  </a:schemeClr>
                </a:solidFill>
              </a:rPr>
              <a:t>word</a:t>
            </a:r>
            <a:r>
              <a:rPr lang="es-ES" sz="1200" b="0" baseline="0" dirty="0">
                <a:solidFill>
                  <a:schemeClr val="accent5">
                    <a:lumMod val="50000"/>
                  </a:schemeClr>
                </a:solidFill>
              </a:rPr>
              <a:t> </a:t>
            </a:r>
            <a:r>
              <a:rPr lang="es-ES" sz="1200" b="0" baseline="0" dirty="0" err="1">
                <a:solidFill>
                  <a:schemeClr val="accent5">
                    <a:lumMod val="50000"/>
                  </a:schemeClr>
                </a:solidFill>
              </a:rPr>
              <a:t>changes</a:t>
            </a:r>
            <a:r>
              <a:rPr lang="es-ES" sz="1200" b="0" baseline="0" dirty="0">
                <a:solidFill>
                  <a:schemeClr val="accent5">
                    <a:lumMod val="50000"/>
                  </a:schemeClr>
                </a:solidFill>
              </a:rPr>
              <a:t> </a:t>
            </a:r>
            <a:r>
              <a:rPr lang="es-ES" sz="1200" b="0" baseline="0" dirty="0" err="1">
                <a:solidFill>
                  <a:schemeClr val="accent5">
                    <a:lumMod val="50000"/>
                  </a:schemeClr>
                </a:solidFill>
              </a:rPr>
              <a:t>beyond</a:t>
            </a:r>
            <a:r>
              <a:rPr lang="es-ES" sz="1200" b="0" baseline="0" dirty="0">
                <a:solidFill>
                  <a:schemeClr val="accent5">
                    <a:lumMod val="50000"/>
                  </a:schemeClr>
                </a:solidFill>
              </a:rPr>
              <a:t> </a:t>
            </a:r>
            <a:r>
              <a:rPr lang="es-ES" sz="1200" b="0" baseline="0" dirty="0" err="1">
                <a:solidFill>
                  <a:schemeClr val="accent5">
                    <a:lumMod val="50000"/>
                  </a:schemeClr>
                </a:solidFill>
              </a:rPr>
              <a:t>the</a:t>
            </a:r>
            <a:r>
              <a:rPr lang="es-ES" sz="1200" b="0" baseline="0" dirty="0">
                <a:solidFill>
                  <a:schemeClr val="accent5">
                    <a:lumMod val="50000"/>
                  </a:schemeClr>
                </a:solidFill>
              </a:rPr>
              <a:t> </a:t>
            </a:r>
            <a:r>
              <a:rPr lang="es-ES" sz="1200" b="0" baseline="0" dirty="0" err="1">
                <a:solidFill>
                  <a:schemeClr val="accent5">
                    <a:lumMod val="50000"/>
                  </a:schemeClr>
                </a:solidFill>
              </a:rPr>
              <a:t>sentence</a:t>
            </a:r>
            <a:r>
              <a:rPr lang="es-ES" sz="1200" b="0" baseline="0" dirty="0">
                <a:solidFill>
                  <a:schemeClr val="accent5">
                    <a:lumMod val="50000"/>
                  </a:schemeClr>
                </a:solidFill>
              </a:rPr>
              <a:t> </a:t>
            </a:r>
            <a:r>
              <a:rPr lang="es-ES" sz="1200" b="0" baseline="0" dirty="0" err="1">
                <a:solidFill>
                  <a:schemeClr val="accent5">
                    <a:lumMod val="50000"/>
                  </a:schemeClr>
                </a:solidFill>
              </a:rPr>
              <a:t>level</a:t>
            </a:r>
            <a:r>
              <a:rPr lang="es-ES" sz="1200" b="0" baseline="0" dirty="0">
                <a:solidFill>
                  <a:schemeClr val="accent5">
                    <a:lumMod val="50000"/>
                  </a:schemeClr>
                </a:solidFill>
              </a:rPr>
              <a:t>. </a:t>
            </a:r>
            <a:br>
              <a:rPr lang="en-GB" dirty="0"/>
            </a:br>
            <a:br>
              <a:rPr lang="en-GB" dirty="0"/>
            </a:br>
            <a:r>
              <a:rPr lang="en-GB" b="1" baseline="0" dirty="0"/>
              <a:t>Word frequency (1 is the most frequent word in German): </a:t>
            </a:r>
            <a:br>
              <a:rPr lang="en-GB" baseline="0" dirty="0"/>
            </a:br>
            <a:r>
              <a:rPr lang="en-GB" baseline="0" dirty="0" err="1"/>
              <a:t>surfen</a:t>
            </a:r>
            <a:r>
              <a:rPr lang="en-GB" baseline="0" dirty="0"/>
              <a:t> [&gt;5009] Internet [805]</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9215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OPTIONAL ADDITIONAL HOMEWORK TASK</a:t>
            </a:r>
            <a:br>
              <a:rPr lang="en-GB" b="1" dirty="0"/>
            </a:br>
            <a:br>
              <a:rPr lang="en-GB" b="1" dirty="0"/>
            </a:br>
            <a:r>
              <a:rPr lang="en-GB" b="1" dirty="0"/>
              <a:t>Aim: </a:t>
            </a:r>
            <a:r>
              <a:rPr lang="en-GB" b="0" dirty="0"/>
              <a:t>A freer writing task where students need to write about a person they know fairly well.</a:t>
            </a:r>
            <a:br>
              <a:rPr lang="en-GB" b="0" dirty="0"/>
            </a:br>
            <a:br>
              <a:rPr lang="en-GB" dirty="0"/>
            </a:br>
            <a:br>
              <a:rPr lang="en-GB" dirty="0"/>
            </a:br>
            <a:br>
              <a:rPr lang="en-GB" dirty="0"/>
            </a:b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85590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Y9 T1.1 W1</a:t>
            </a: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57874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b="0" i="0" dirty="0">
                <a:latin typeface="+mn-lt"/>
                <a:ea typeface="Calibri"/>
                <a:cs typeface="Calibri"/>
                <a:sym typeface="Calibri"/>
              </a:rPr>
              <a:t>Use this slide to set the homework.</a:t>
            </a:r>
            <a:br>
              <a:rPr lang="en-GB" sz="1200" b="0" i="0" dirty="0">
                <a:latin typeface="+mn-lt"/>
                <a:ea typeface="Calibri"/>
                <a:cs typeface="Calibri"/>
                <a:sym typeface="Calibri"/>
              </a:rPr>
            </a:br>
            <a:r>
              <a:rPr lang="en-GB" sz="1200" b="0" i="0" dirty="0">
                <a:latin typeface="+mn-lt"/>
                <a:ea typeface="Calibri"/>
                <a:cs typeface="Calibri"/>
                <a:sym typeface="Calibri"/>
              </a:rPr>
              <a:t>Student worksheet answers: </a:t>
            </a:r>
            <a:r>
              <a:rPr lang="en-GB" dirty="0">
                <a:hlinkClick r:id="rId3"/>
              </a:rPr>
              <a:t>https://resources.ncelp.org/concern/parent/k3569540p/file_sets/zk51vh694</a:t>
            </a:r>
            <a:endParaRPr lang="en-GB" sz="1200" b="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8818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6 minutes</a:t>
            </a:r>
            <a:br>
              <a:rPr lang="en-GB" dirty="0"/>
            </a:br>
            <a:br>
              <a:rPr lang="en-GB" b="1" dirty="0"/>
            </a:br>
            <a:r>
              <a:rPr lang="en-GB" b="1" dirty="0"/>
              <a:t>Aim: </a:t>
            </a:r>
            <a:r>
              <a:rPr lang="en-GB" b="0" dirty="0"/>
              <a:t>to practise comprehension (written and oral) of previously taught vocabulary in new combinations to strengthen semantic connections.</a:t>
            </a:r>
            <a:br>
              <a:rPr lang="en-GB" b="0" dirty="0"/>
            </a:br>
            <a:br>
              <a:rPr lang="en-GB" b="0" dirty="0"/>
            </a:br>
            <a:r>
              <a:rPr lang="en-GB" b="1" dirty="0"/>
              <a:t>Procedure:</a:t>
            </a:r>
            <a:br>
              <a:rPr lang="en-GB" dirty="0"/>
            </a:br>
            <a:r>
              <a:rPr lang="en-GB" dirty="0"/>
              <a:t>1. Ensure students understand the title and therefore the context.  Students listen and transcribe what they hear for item 1.</a:t>
            </a:r>
          </a:p>
          <a:p>
            <a:r>
              <a:rPr lang="en-GB" dirty="0"/>
              <a:t>2. Then they select a associated verb from the infinitives provided. (Note: for greater challenge, the verb options could be removed. However, this is the first lesson back after the summer break, so no assumptions have been made about prior learning / revisiting of vocabulary before this lesson.)</a:t>
            </a:r>
          </a:p>
          <a:p>
            <a:r>
              <a:rPr lang="en-GB" dirty="0"/>
              <a:t>3. Teacher provides feedback for item 1, clicking to hear the full audio.</a:t>
            </a:r>
          </a:p>
          <a:p>
            <a:r>
              <a:rPr lang="en-GB" dirty="0"/>
              <a:t>4. Then items 2-10 are completed.</a:t>
            </a:r>
          </a:p>
          <a:p>
            <a:r>
              <a:rPr lang="en-GB" dirty="0"/>
              <a:t>5. Click to listen and check the full audio (cream action buttons) and to reveal the answers.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1. </a:t>
            </a:r>
            <a:r>
              <a:rPr lang="en-GB" dirty="0" err="1"/>
              <a:t>Instrumente</a:t>
            </a:r>
            <a:r>
              <a:rPr lang="en-GB" dirty="0"/>
              <a:t> [</a:t>
            </a:r>
            <a:r>
              <a:rPr lang="en-GB" dirty="0" err="1"/>
              <a:t>spielen</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a:t>
            </a:r>
            <a:r>
              <a:rPr lang="en-GB" dirty="0" err="1"/>
              <a:t>ein</a:t>
            </a:r>
            <a:r>
              <a:rPr lang="en-GB" dirty="0"/>
              <a:t> Lied [</a:t>
            </a:r>
            <a:r>
              <a:rPr lang="en-GB" dirty="0" err="1"/>
              <a:t>schreiben</a:t>
            </a:r>
            <a:r>
              <a:rPr lang="en-GB" dirty="0"/>
              <a:t>]</a:t>
            </a:r>
            <a:br>
              <a:rPr lang="en-GB" dirty="0"/>
            </a:br>
            <a:r>
              <a:rPr lang="en-GB" dirty="0"/>
              <a:t>3. in </a:t>
            </a:r>
            <a:r>
              <a:rPr lang="en-GB" dirty="0" err="1"/>
              <a:t>ein</a:t>
            </a:r>
            <a:r>
              <a:rPr lang="en-GB" dirty="0"/>
              <a:t> Studio [</a:t>
            </a:r>
            <a:r>
              <a:rPr lang="en-GB" dirty="0" err="1"/>
              <a:t>gehen</a:t>
            </a:r>
            <a:r>
              <a:rPr lang="en-GB" dirty="0"/>
              <a:t>]</a:t>
            </a:r>
            <a:br>
              <a:rPr lang="en-GB" dirty="0"/>
            </a:br>
            <a:r>
              <a:rPr lang="en-GB" dirty="0"/>
              <a:t>4. </a:t>
            </a:r>
            <a:r>
              <a:rPr lang="en-GB" dirty="0" err="1"/>
              <a:t>eine</a:t>
            </a:r>
            <a:r>
              <a:rPr lang="en-GB" dirty="0"/>
              <a:t> Single [</a:t>
            </a:r>
            <a:r>
              <a:rPr lang="en-GB" dirty="0" err="1"/>
              <a:t>machen</a:t>
            </a:r>
            <a:r>
              <a:rPr lang="en-GB" dirty="0"/>
              <a:t>]</a:t>
            </a:r>
            <a:br>
              <a:rPr lang="en-GB" dirty="0"/>
            </a:br>
            <a:r>
              <a:rPr lang="en-GB" dirty="0"/>
              <a:t>5. die </a:t>
            </a:r>
            <a:r>
              <a:rPr lang="en-GB" dirty="0" err="1"/>
              <a:t>Musik</a:t>
            </a:r>
            <a:r>
              <a:rPr lang="en-GB" dirty="0"/>
              <a:t> [</a:t>
            </a:r>
            <a:r>
              <a:rPr lang="en-GB" dirty="0" err="1"/>
              <a:t>mischen</a:t>
            </a:r>
            <a:r>
              <a:rPr lang="en-GB" dirty="0"/>
              <a:t>]</a:t>
            </a:r>
            <a:br>
              <a:rPr lang="en-GB" dirty="0"/>
            </a:br>
            <a:r>
              <a:rPr lang="en-GB" dirty="0"/>
              <a:t>6. die </a:t>
            </a:r>
            <a:r>
              <a:rPr lang="en-GB" dirty="0" err="1"/>
              <a:t>Musikkarriere</a:t>
            </a:r>
            <a:r>
              <a:rPr lang="en-GB" dirty="0"/>
              <a:t> [</a:t>
            </a:r>
            <a:r>
              <a:rPr lang="en-GB" dirty="0" err="1"/>
              <a:t>beginnen</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7. die Fans [</a:t>
            </a:r>
            <a:r>
              <a:rPr lang="en-GB" dirty="0" err="1"/>
              <a:t>erreichen</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8. </a:t>
            </a:r>
            <a:r>
              <a:rPr lang="en-GB" dirty="0" err="1"/>
              <a:t>viel</a:t>
            </a:r>
            <a:r>
              <a:rPr lang="en-GB" dirty="0"/>
              <a:t> Geld [</a:t>
            </a:r>
            <a:r>
              <a:rPr lang="en-GB" dirty="0" err="1"/>
              <a:t>verdienen</a:t>
            </a:r>
            <a:r>
              <a:rPr lang="en-GB" dirty="0"/>
              <a:t>]</a:t>
            </a:r>
            <a:br>
              <a:rPr lang="en-GB" dirty="0"/>
            </a:br>
            <a:r>
              <a:rPr lang="en-GB" dirty="0"/>
              <a:t>9. </a:t>
            </a:r>
            <a:r>
              <a:rPr lang="en-GB" dirty="0" err="1"/>
              <a:t>ihre</a:t>
            </a:r>
            <a:r>
              <a:rPr lang="en-GB" dirty="0"/>
              <a:t> </a:t>
            </a:r>
            <a:r>
              <a:rPr lang="en-GB" dirty="0" err="1"/>
              <a:t>Geschichte</a:t>
            </a:r>
            <a:r>
              <a:rPr lang="en-GB" dirty="0"/>
              <a:t> [</a:t>
            </a:r>
            <a:r>
              <a:rPr lang="en-GB" dirty="0" err="1"/>
              <a:t>erzählen</a:t>
            </a:r>
            <a:r>
              <a:rPr lang="en-GB" dirty="0"/>
              <a:t>]</a:t>
            </a:r>
            <a:br>
              <a:rPr lang="en-GB" dirty="0"/>
            </a:br>
            <a:r>
              <a:rPr lang="en-GB" dirty="0"/>
              <a:t>10. </a:t>
            </a:r>
            <a:r>
              <a:rPr lang="en-GB" dirty="0" err="1"/>
              <a:t>glücklich</a:t>
            </a:r>
            <a:r>
              <a:rPr lang="en-GB" dirty="0"/>
              <a:t> </a:t>
            </a:r>
            <a:r>
              <a:rPr lang="en-GB" dirty="0" err="1"/>
              <a:t>für</a:t>
            </a:r>
            <a:r>
              <a:rPr lang="en-GB" dirty="0"/>
              <a:t> </a:t>
            </a:r>
            <a:r>
              <a:rPr lang="en-GB" dirty="0" err="1"/>
              <a:t>immer</a:t>
            </a:r>
            <a:r>
              <a:rPr lang="en-GB" dirty="0"/>
              <a:t> [leben]</a:t>
            </a:r>
            <a:br>
              <a:rPr lang="en-GB" dirty="0"/>
            </a:br>
            <a:br>
              <a:rPr lang="en-GB" dirty="0"/>
            </a:br>
            <a:r>
              <a:rPr lang="en-GB" b="1" baseline="0" dirty="0"/>
              <a:t>Word frequency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Fan [1474] Instrument [1573] Single [&gt;5009] Studio [4607]</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270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recap knowledge of present tense weak verb formation, using a context-appropriate cognate-verb.</a:t>
            </a:r>
            <a:br>
              <a:rPr lang="en-GB" b="0" dirty="0"/>
            </a:br>
            <a:br>
              <a:rPr lang="en-GB" b="0" dirty="0"/>
            </a:br>
            <a:r>
              <a:rPr lang="en-GB" b="1" dirty="0"/>
              <a:t>Procedure:</a:t>
            </a:r>
            <a:br>
              <a:rPr lang="en-GB" dirty="0"/>
            </a:br>
            <a:r>
              <a:rPr lang="en-GB" dirty="0"/>
              <a:t>1. Click to present the information.</a:t>
            </a:r>
          </a:p>
          <a:p>
            <a:r>
              <a:rPr lang="en-GB" dirty="0"/>
              <a:t>2. Elicit the German forms of </a:t>
            </a:r>
            <a:r>
              <a:rPr lang="en-GB" b="1" i="1" dirty="0" err="1"/>
              <a:t>rappen</a:t>
            </a:r>
            <a:r>
              <a:rPr lang="en-GB" dirty="0"/>
              <a:t> from students.</a:t>
            </a:r>
          </a:p>
          <a:p>
            <a:r>
              <a:rPr lang="en-GB" dirty="0"/>
              <a:t>3. Elicit the previously taught forms of </a:t>
            </a:r>
            <a:r>
              <a:rPr lang="en-GB" b="1" i="1" dirty="0"/>
              <a:t>sein</a:t>
            </a:r>
            <a:r>
              <a:rPr lang="en-GB" dirty="0"/>
              <a:t> in the present tense.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err="1"/>
              <a:t>rappen</a:t>
            </a:r>
            <a:r>
              <a:rPr lang="en-GB" baseline="0" dirty="0"/>
              <a:t> [&gt;5009]</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6103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a:t>
            </a:r>
            <a:br>
              <a:rPr lang="en-GB" dirty="0"/>
            </a:br>
            <a:br>
              <a:rPr lang="en-GB" b="1" dirty="0"/>
            </a:br>
            <a:r>
              <a:rPr lang="en-GB" b="1" dirty="0"/>
              <a:t>Aim: </a:t>
            </a:r>
            <a:r>
              <a:rPr lang="en-GB" b="0" dirty="0"/>
              <a:t>to practise written comprehension and production of weak verbs in the present tense.</a:t>
            </a:r>
            <a:br>
              <a:rPr lang="en-GB" dirty="0"/>
            </a:br>
            <a:br>
              <a:rPr lang="en-GB" dirty="0"/>
            </a:br>
            <a:r>
              <a:rPr lang="en-GB" b="1" dirty="0"/>
              <a:t>Procedure:</a:t>
            </a:r>
            <a:br>
              <a:rPr lang="en-GB" dirty="0"/>
            </a:br>
            <a:r>
              <a:rPr lang="en-GB" dirty="0"/>
              <a:t>1. Teachers model the task with the first part of the text (items 1-3).</a:t>
            </a:r>
            <a:br>
              <a:rPr lang="en-GB" dirty="0"/>
            </a:br>
            <a:r>
              <a:rPr lang="en-GB" dirty="0"/>
              <a:t>2. Students write 1-14 and the missing verbs, paying attention to endings. </a:t>
            </a:r>
          </a:p>
          <a:p>
            <a:r>
              <a:rPr lang="en-GB" dirty="0"/>
              <a:t>3. Click to reveal answers and elicit an oral translation.</a:t>
            </a:r>
            <a:br>
              <a:rPr lang="en-GB" dirty="0"/>
            </a:br>
            <a:r>
              <a:rPr lang="en-GB" b="1" i="1" dirty="0"/>
              <a:t>Note: </a:t>
            </a:r>
            <a:r>
              <a:rPr lang="en-GB" dirty="0"/>
              <a:t>There is space on the slide for teachers to add either the infinitive verbs or, for yet more support, the correct verb forms.  The current version of the task offers the most challenge, taking into account that some of this vocabulary has already been revisited this lesson, and on at least three previous occasions in Y7 and Y8.</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(1 is the most frequent word in German): </a:t>
            </a:r>
            <a:br>
              <a:rPr lang="en-GB" baseline="0" dirty="0"/>
            </a:br>
            <a:r>
              <a:rPr lang="en-GB" baseline="0" dirty="0"/>
              <a:t>Fitness [&gt;5009] Studio [4606] </a:t>
            </a:r>
            <a:r>
              <a:rPr lang="en-GB" baseline="0" dirty="0" err="1"/>
              <a:t>musikalisch</a:t>
            </a:r>
            <a:r>
              <a:rPr lang="en-GB" baseline="0" dirty="0"/>
              <a:t> [3565] Single [&gt;5009] Chart [&gt;5009] </a:t>
            </a:r>
            <a:r>
              <a:rPr lang="en-GB" baseline="0" dirty="0" err="1"/>
              <a:t>Popularität</a:t>
            </a:r>
            <a:r>
              <a:rPr lang="en-GB" baseline="0" dirty="0"/>
              <a:t> [&gt;5009]</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3197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 </a:t>
            </a:r>
            <a:r>
              <a:rPr lang="en-GB" dirty="0"/>
              <a:t>To recap the knowledge </a:t>
            </a:r>
            <a:r>
              <a:rPr lang="en-GB" baseline="0" dirty="0"/>
              <a:t>that one German present tense is equivalent to two English present tenses.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Cycle through</a:t>
            </a:r>
            <a:r>
              <a:rPr lang="en-GB" b="0" baseline="0" dirty="0"/>
              <a:t> the information on the slide using the animation sequence</a:t>
            </a:r>
            <a:r>
              <a:rPr lang="en-GB" baseline="0" dirty="0"/>
              <a:t>.</a:t>
            </a:r>
            <a:endParaRPr lang="en-GB" dirty="0"/>
          </a:p>
          <a:p>
            <a:r>
              <a:rPr lang="en-GB" dirty="0"/>
              <a:t>2. Teacher highlights the distinction between present simple for </a:t>
            </a:r>
            <a:r>
              <a:rPr lang="en-GB" b="1" dirty="0"/>
              <a:t>routine actions</a:t>
            </a:r>
            <a:r>
              <a:rPr lang="en-GB" b="0" dirty="0"/>
              <a:t> and present continuous for </a:t>
            </a:r>
            <a:r>
              <a:rPr lang="en-GB" b="1" dirty="0"/>
              <a:t>current/ongoing actions.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3. Teacher to </a:t>
            </a:r>
            <a:r>
              <a:rPr lang="en-GB" dirty="0"/>
              <a:t>stress the fact that the BE + -</a:t>
            </a:r>
            <a:r>
              <a:rPr lang="en-GB" dirty="0" err="1"/>
              <a:t>ing</a:t>
            </a:r>
            <a:r>
              <a:rPr lang="en-GB" dirty="0"/>
              <a:t> form is an English construction only. </a:t>
            </a:r>
            <a:r>
              <a:rPr lang="en-GB" i="1" dirty="0"/>
              <a:t>Sein </a:t>
            </a:r>
            <a:r>
              <a:rPr lang="en-GB" dirty="0"/>
              <a:t>cannot be used with a verb this way. In German there is only one present.</a:t>
            </a:r>
            <a:br>
              <a:rPr lang="en-GB" dirty="0"/>
            </a:br>
            <a:r>
              <a:rPr lang="en-GB" i="1" dirty="0"/>
              <a:t>Es </a:t>
            </a:r>
            <a:r>
              <a:rPr lang="en-GB" i="1" dirty="0" err="1"/>
              <a:t>gibt</a:t>
            </a:r>
            <a:r>
              <a:rPr lang="en-GB" i="1" dirty="0"/>
              <a:t> </a:t>
            </a:r>
            <a:r>
              <a:rPr lang="en-GB" i="1" dirty="0" err="1"/>
              <a:t>nur</a:t>
            </a:r>
            <a:r>
              <a:rPr lang="en-GB" i="1" dirty="0"/>
              <a:t> </a:t>
            </a:r>
            <a:r>
              <a:rPr lang="en-GB" i="1" dirty="0" err="1"/>
              <a:t>ein</a:t>
            </a:r>
            <a:r>
              <a:rPr lang="en-GB" i="1" dirty="0"/>
              <a:t> </a:t>
            </a:r>
            <a:r>
              <a:rPr lang="en-GB" i="1" dirty="0" err="1"/>
              <a:t>Präsens</a:t>
            </a:r>
            <a:r>
              <a:rPr lang="en-GB" i="1" dirty="0"/>
              <a:t> auf Deutsch! (can be sung as a football-style chant to the tune ‘There’s only one…’).</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E1776-69C2-4E12-A70F-79050CFBB1D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56600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6 minutes</a:t>
            </a:r>
            <a:br>
              <a:rPr lang="en-GB" dirty="0"/>
            </a:br>
            <a:br>
              <a:rPr lang="en-GB" b="1" dirty="0"/>
            </a:br>
            <a:r>
              <a:rPr lang="en-GB" b="1" dirty="0"/>
              <a:t>Aim: </a:t>
            </a:r>
            <a:r>
              <a:rPr lang="en-GB" b="0" dirty="0"/>
              <a:t>to practise differentiating between the two present tense meanings in English, based on understanding of the German adverbs.</a:t>
            </a:r>
            <a:br>
              <a:rPr lang="en-GB" dirty="0"/>
            </a:br>
            <a:br>
              <a:rPr lang="en-GB" dirty="0"/>
            </a:br>
            <a:r>
              <a:rPr lang="en-GB" b="1" dirty="0"/>
              <a:t>Procedure:</a:t>
            </a:r>
          </a:p>
          <a:p>
            <a:r>
              <a:rPr lang="en-GB" dirty="0"/>
              <a:t>1. Explain the task. Click on audio button 1 to play recording. Students select the simple present or present continuous question beginning and write this and the remainder of the question in English.</a:t>
            </a:r>
          </a:p>
          <a:p>
            <a:r>
              <a:rPr lang="en-GB" dirty="0"/>
              <a:t>2. Click to reveal answer.</a:t>
            </a:r>
          </a:p>
          <a:p>
            <a:r>
              <a:rPr lang="en-GB" dirty="0"/>
              <a:t>3. Repeat for items 2-8.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Correct all answers.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Note</a:t>
            </a:r>
            <a:r>
              <a:rPr lang="en-GB" dirty="0"/>
              <a:t>: sometimes more than one English translation is possible;  number 6, for example, could also be translated ‘Do you still live with your parents?’. The focus of this task is for learners of German to know that one present tense form works for two present tenses in English. Number 8 involves an idiomatic use of the verb </a:t>
            </a:r>
            <a:r>
              <a:rPr lang="en-GB" i="1" dirty="0" err="1"/>
              <a:t>haben</a:t>
            </a:r>
            <a:r>
              <a:rPr lang="en-GB" dirty="0"/>
              <a:t> which is translated by the verb </a:t>
            </a:r>
            <a:r>
              <a:rPr lang="en-GB" i="1" dirty="0"/>
              <a:t>be</a:t>
            </a:r>
            <a:r>
              <a:rPr lang="en-GB" dirty="0"/>
              <a:t> in English.  This should not be a problem for students as they have been taught and have practised several uses of </a:t>
            </a:r>
            <a:r>
              <a:rPr lang="en-GB" i="1" dirty="0" err="1"/>
              <a:t>haben</a:t>
            </a:r>
            <a:r>
              <a:rPr lang="en-GB" dirty="0"/>
              <a:t> that translate in this way.</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US" sz="1200" kern="1200" dirty="0">
                <a:solidFill>
                  <a:schemeClr val="tx1"/>
                </a:solidFill>
                <a:effectLst/>
                <a:latin typeface="+mn-lt"/>
                <a:ea typeface="+mn-ea"/>
                <a:cs typeface="+mn-cs"/>
              </a:rPr>
              <a:t>1. </a:t>
            </a:r>
            <a:r>
              <a:rPr lang="en-US" sz="1200" kern="1200" dirty="0" err="1">
                <a:solidFill>
                  <a:schemeClr val="tx1"/>
                </a:solidFill>
                <a:effectLst/>
                <a:latin typeface="+mn-lt"/>
                <a:ea typeface="+mn-ea"/>
                <a:cs typeface="+mn-cs"/>
              </a:rPr>
              <a:t>Spielst</a:t>
            </a:r>
            <a:r>
              <a:rPr lang="en-US" sz="1200" kern="1200" dirty="0">
                <a:solidFill>
                  <a:schemeClr val="tx1"/>
                </a:solidFill>
                <a:effectLst/>
                <a:latin typeface="+mn-lt"/>
                <a:ea typeface="+mn-ea"/>
                <a:cs typeface="+mn-cs"/>
              </a:rPr>
              <a:t> du </a:t>
            </a:r>
            <a:r>
              <a:rPr lang="en-US" sz="1200" kern="1200" dirty="0" err="1">
                <a:solidFill>
                  <a:schemeClr val="tx1"/>
                </a:solidFill>
                <a:effectLst/>
                <a:latin typeface="+mn-lt"/>
                <a:ea typeface="+mn-ea"/>
                <a:cs typeface="+mn-cs"/>
              </a:rPr>
              <a:t>im</a:t>
            </a:r>
            <a:r>
              <a:rPr lang="en-US" sz="1200" kern="1200" dirty="0">
                <a:solidFill>
                  <a:schemeClr val="tx1"/>
                </a:solidFill>
                <a:effectLst/>
                <a:latin typeface="+mn-lt"/>
                <a:ea typeface="+mn-ea"/>
                <a:cs typeface="+mn-cs"/>
              </a:rPr>
              <a:t> Moment </a:t>
            </a:r>
            <a:r>
              <a:rPr lang="en-US" sz="1200" kern="1200" dirty="0" err="1">
                <a:solidFill>
                  <a:schemeClr val="tx1"/>
                </a:solidFill>
                <a:effectLst/>
                <a:latin typeface="+mn-lt"/>
                <a:ea typeface="+mn-ea"/>
                <a:cs typeface="+mn-cs"/>
              </a:rPr>
              <a:t>viele</a:t>
            </a:r>
            <a:r>
              <a:rPr lang="en-US" sz="1200" kern="1200" dirty="0">
                <a:solidFill>
                  <a:schemeClr val="tx1"/>
                </a:solidFill>
                <a:effectLst/>
                <a:latin typeface="+mn-lt"/>
                <a:ea typeface="+mn-ea"/>
                <a:cs typeface="+mn-cs"/>
              </a:rPr>
              <a:t> Gigs?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2. </a:t>
            </a:r>
            <a:r>
              <a:rPr lang="en-US" sz="1200" kern="1200" dirty="0" err="1">
                <a:solidFill>
                  <a:schemeClr val="tx1"/>
                </a:solidFill>
                <a:effectLst/>
                <a:latin typeface="+mn-lt"/>
                <a:ea typeface="+mn-ea"/>
                <a:cs typeface="+mn-cs"/>
              </a:rPr>
              <a:t>Schreibst</a:t>
            </a:r>
            <a:r>
              <a:rPr lang="en-US" sz="1200" kern="1200" dirty="0">
                <a:solidFill>
                  <a:schemeClr val="tx1"/>
                </a:solidFill>
                <a:effectLst/>
                <a:latin typeface="+mn-lt"/>
                <a:ea typeface="+mn-ea"/>
                <a:cs typeface="+mn-cs"/>
              </a:rPr>
              <a:t> du </a:t>
            </a:r>
            <a:r>
              <a:rPr lang="en-US" sz="1200" kern="1200" dirty="0" err="1">
                <a:solidFill>
                  <a:schemeClr val="tx1"/>
                </a:solidFill>
                <a:effectLst/>
                <a:latin typeface="+mn-lt"/>
                <a:ea typeface="+mn-ea"/>
                <a:cs typeface="+mn-cs"/>
              </a:rPr>
              <a:t>allein</a:t>
            </a:r>
            <a:r>
              <a:rPr lang="en-US" sz="1200" kern="1200" dirty="0">
                <a:solidFill>
                  <a:schemeClr val="tx1"/>
                </a:solidFill>
                <a:effectLst/>
                <a:latin typeface="+mn-lt"/>
                <a:ea typeface="+mn-ea"/>
                <a:cs typeface="+mn-cs"/>
              </a:rPr>
              <a:t> die Lieder?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3. </a:t>
            </a:r>
            <a:r>
              <a:rPr lang="en-US" sz="1200" kern="1200" dirty="0" err="1">
                <a:solidFill>
                  <a:schemeClr val="tx1"/>
                </a:solidFill>
                <a:effectLst/>
                <a:latin typeface="+mn-lt"/>
                <a:ea typeface="+mn-ea"/>
                <a:cs typeface="+mn-cs"/>
              </a:rPr>
              <a:t>Benutzt</a:t>
            </a:r>
            <a:r>
              <a:rPr lang="en-US" sz="1200" kern="1200" dirty="0">
                <a:solidFill>
                  <a:schemeClr val="tx1"/>
                </a:solidFill>
                <a:effectLst/>
                <a:latin typeface="+mn-lt"/>
                <a:ea typeface="+mn-ea"/>
                <a:cs typeface="+mn-cs"/>
              </a:rPr>
              <a:t> du </a:t>
            </a:r>
            <a:r>
              <a:rPr lang="en-US" sz="1200" kern="1200" dirty="0" err="1">
                <a:solidFill>
                  <a:schemeClr val="tx1"/>
                </a:solidFill>
                <a:effectLst/>
                <a:latin typeface="+mn-lt"/>
                <a:ea typeface="+mn-ea"/>
                <a:cs typeface="+mn-cs"/>
              </a:rPr>
              <a:t>deine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eigene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Lebenserfahrung</a:t>
            </a:r>
            <a:r>
              <a:rPr lang="en-US" sz="1200" kern="1200" dirty="0">
                <a:solidFill>
                  <a:schemeClr val="tx1"/>
                </a:solidFill>
                <a:effectLst/>
                <a:latin typeface="+mn-lt"/>
                <a:ea typeface="+mn-ea"/>
                <a:cs typeface="+mn-cs"/>
              </a:rPr>
              <a:t> in den Songs?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4. </a:t>
            </a:r>
            <a:r>
              <a:rPr lang="en-US" sz="1200" kern="1200" dirty="0" err="1">
                <a:solidFill>
                  <a:schemeClr val="tx1"/>
                </a:solidFill>
                <a:effectLst/>
                <a:latin typeface="+mn-lt"/>
                <a:ea typeface="+mn-ea"/>
                <a:cs typeface="+mn-cs"/>
              </a:rPr>
              <a:t>Sagst</a:t>
            </a:r>
            <a:r>
              <a:rPr lang="en-US" sz="1200" kern="1200" dirty="0">
                <a:solidFill>
                  <a:schemeClr val="tx1"/>
                </a:solidFill>
                <a:effectLst/>
                <a:latin typeface="+mn-lt"/>
                <a:ea typeface="+mn-ea"/>
                <a:cs typeface="+mn-cs"/>
              </a:rPr>
              <a:t> du </a:t>
            </a:r>
            <a:r>
              <a:rPr lang="en-US" sz="1200" kern="1200" dirty="0" err="1">
                <a:solidFill>
                  <a:schemeClr val="tx1"/>
                </a:solidFill>
                <a:effectLst/>
                <a:latin typeface="+mn-lt"/>
                <a:ea typeface="+mn-ea"/>
                <a:cs typeface="+mn-cs"/>
              </a:rPr>
              <a:t>jetzt</a:t>
            </a:r>
            <a:r>
              <a:rPr lang="en-US" sz="1200" kern="1200" dirty="0">
                <a:solidFill>
                  <a:schemeClr val="tx1"/>
                </a:solidFill>
                <a:effectLst/>
                <a:latin typeface="+mn-lt"/>
                <a:ea typeface="+mn-ea"/>
                <a:cs typeface="+mn-cs"/>
              </a:rPr>
              <a:t> die </a:t>
            </a:r>
            <a:r>
              <a:rPr lang="en-US" sz="1200" kern="1200" dirty="0" err="1">
                <a:solidFill>
                  <a:schemeClr val="tx1"/>
                </a:solidFill>
                <a:effectLst/>
                <a:latin typeface="+mn-lt"/>
                <a:ea typeface="+mn-ea"/>
                <a:cs typeface="+mn-cs"/>
              </a:rPr>
              <a:t>Wahrheit</a:t>
            </a:r>
            <a:r>
              <a:rPr lang="en-US" sz="1200" kern="1200" dirty="0">
                <a:solidFill>
                  <a:schemeClr val="tx1"/>
                </a:solidFill>
                <a:effectLst/>
                <a:latin typeface="+mn-lt"/>
                <a:ea typeface="+mn-ea"/>
                <a:cs typeface="+mn-cs"/>
              </a:rPr>
              <a:t>?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5. </a:t>
            </a:r>
            <a:r>
              <a:rPr lang="en-US" sz="1200" kern="1200" dirty="0" err="1">
                <a:solidFill>
                  <a:schemeClr val="tx1"/>
                </a:solidFill>
                <a:effectLst/>
                <a:latin typeface="+mn-lt"/>
                <a:ea typeface="+mn-ea"/>
                <a:cs typeface="+mn-cs"/>
              </a:rPr>
              <a:t>Lebst</a:t>
            </a:r>
            <a:r>
              <a:rPr lang="en-US" sz="1200" kern="1200" dirty="0">
                <a:solidFill>
                  <a:schemeClr val="tx1"/>
                </a:solidFill>
                <a:effectLst/>
                <a:latin typeface="+mn-lt"/>
                <a:ea typeface="+mn-ea"/>
                <a:cs typeface="+mn-cs"/>
              </a:rPr>
              <a:t> du </a:t>
            </a:r>
            <a:r>
              <a:rPr lang="en-US" sz="1200" kern="1200" dirty="0" err="1">
                <a:solidFill>
                  <a:schemeClr val="tx1"/>
                </a:solidFill>
                <a:effectLst/>
                <a:latin typeface="+mn-lt"/>
                <a:ea typeface="+mn-ea"/>
                <a:cs typeface="+mn-cs"/>
              </a:rPr>
              <a:t>noch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deinen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Eltern</a:t>
            </a:r>
            <a:r>
              <a:rPr lang="en-US" sz="1200" kern="1200" dirty="0">
                <a:solidFill>
                  <a:schemeClr val="tx1"/>
                </a:solidFill>
                <a:effectLst/>
                <a:latin typeface="+mn-lt"/>
                <a:ea typeface="+mn-ea"/>
                <a:cs typeface="+mn-cs"/>
              </a:rPr>
              <a:t>?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6. </a:t>
            </a:r>
            <a:r>
              <a:rPr lang="en-US" sz="1200" kern="1200" dirty="0" err="1">
                <a:solidFill>
                  <a:schemeClr val="tx1"/>
                </a:solidFill>
                <a:effectLst/>
                <a:latin typeface="+mn-lt"/>
                <a:ea typeface="+mn-ea"/>
                <a:cs typeface="+mn-cs"/>
              </a:rPr>
              <a:t>Verlierst</a:t>
            </a:r>
            <a:r>
              <a:rPr lang="en-US" sz="1200" kern="1200" dirty="0">
                <a:solidFill>
                  <a:schemeClr val="tx1"/>
                </a:solidFill>
                <a:effectLst/>
                <a:latin typeface="+mn-lt"/>
                <a:ea typeface="+mn-ea"/>
                <a:cs typeface="+mn-cs"/>
              </a:rPr>
              <a:t> du </a:t>
            </a:r>
            <a:r>
              <a:rPr lang="en-US" sz="1200" kern="1200" dirty="0" err="1">
                <a:solidFill>
                  <a:schemeClr val="tx1"/>
                </a:solidFill>
                <a:effectLst/>
                <a:latin typeface="+mn-lt"/>
                <a:ea typeface="+mn-ea"/>
                <a:cs typeface="+mn-cs"/>
              </a:rPr>
              <a:t>manchmal</a:t>
            </a:r>
            <a:r>
              <a:rPr lang="en-US" sz="1200" kern="1200" dirty="0">
                <a:solidFill>
                  <a:schemeClr val="tx1"/>
                </a:solidFill>
                <a:effectLst/>
                <a:latin typeface="+mn-lt"/>
                <a:ea typeface="+mn-ea"/>
                <a:cs typeface="+mn-cs"/>
              </a:rPr>
              <a:t> den </a:t>
            </a:r>
            <a:r>
              <a:rPr lang="en-US" sz="1200" kern="1200" dirty="0" err="1">
                <a:solidFill>
                  <a:schemeClr val="tx1"/>
                </a:solidFill>
                <a:effectLst/>
                <a:latin typeface="+mn-lt"/>
                <a:ea typeface="+mn-ea"/>
                <a:cs typeface="+mn-cs"/>
              </a:rPr>
              <a:t>Kontakt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zu</a:t>
            </a:r>
            <a:r>
              <a:rPr lang="en-US" sz="1200" kern="1200" dirty="0">
                <a:solidFill>
                  <a:schemeClr val="tx1"/>
                </a:solidFill>
                <a:effectLst/>
                <a:latin typeface="+mn-lt"/>
                <a:ea typeface="+mn-ea"/>
                <a:cs typeface="+mn-cs"/>
              </a:rPr>
              <a:t> den Fans?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7. </a:t>
            </a:r>
            <a:r>
              <a:rPr lang="en-US" sz="1200" kern="1200" dirty="0" err="1">
                <a:solidFill>
                  <a:schemeClr val="tx1"/>
                </a:solidFill>
                <a:effectLst/>
                <a:latin typeface="+mn-lt"/>
                <a:ea typeface="+mn-ea"/>
                <a:cs typeface="+mn-cs"/>
              </a:rPr>
              <a:t>Duschst</a:t>
            </a:r>
            <a:r>
              <a:rPr lang="en-US" sz="1200" kern="1200" dirty="0">
                <a:solidFill>
                  <a:schemeClr val="tx1"/>
                </a:solidFill>
                <a:effectLst/>
                <a:latin typeface="+mn-lt"/>
                <a:ea typeface="+mn-ea"/>
                <a:cs typeface="+mn-cs"/>
              </a:rPr>
              <a:t> du </a:t>
            </a:r>
            <a:r>
              <a:rPr lang="en-US" sz="1200" kern="1200" dirty="0" err="1">
                <a:solidFill>
                  <a:schemeClr val="tx1"/>
                </a:solidFill>
                <a:effectLst/>
                <a:latin typeface="+mn-lt"/>
                <a:ea typeface="+mn-ea"/>
                <a:cs typeface="+mn-cs"/>
              </a:rPr>
              <a:t>jeden</a:t>
            </a:r>
            <a:r>
              <a:rPr lang="en-US" sz="1200" kern="1200" dirty="0">
                <a:solidFill>
                  <a:schemeClr val="tx1"/>
                </a:solidFill>
                <a:effectLst/>
                <a:latin typeface="+mn-lt"/>
                <a:ea typeface="+mn-ea"/>
                <a:cs typeface="+mn-cs"/>
              </a:rPr>
              <a:t> Tag?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8. Hast du Angst </a:t>
            </a:r>
            <a:r>
              <a:rPr lang="en-US" sz="1200" kern="1200" dirty="0" err="1">
                <a:solidFill>
                  <a:schemeClr val="tx1"/>
                </a:solidFill>
                <a:effectLst/>
                <a:latin typeface="+mn-lt"/>
                <a:ea typeface="+mn-ea"/>
                <a:cs typeface="+mn-cs"/>
              </a:rPr>
              <a:t>vor</a:t>
            </a:r>
            <a:r>
              <a:rPr lang="en-US" sz="1200" kern="1200" dirty="0">
                <a:solidFill>
                  <a:schemeClr val="tx1"/>
                </a:solidFill>
                <a:effectLst/>
                <a:latin typeface="+mn-lt"/>
                <a:ea typeface="+mn-ea"/>
                <a:cs typeface="+mn-cs"/>
              </a:rPr>
              <a:t> der </a:t>
            </a:r>
            <a:r>
              <a:rPr lang="en-US" sz="1200" kern="1200" dirty="0" err="1">
                <a:solidFill>
                  <a:schemeClr val="tx1"/>
                </a:solidFill>
                <a:effectLst/>
                <a:latin typeface="+mn-lt"/>
                <a:ea typeface="+mn-ea"/>
                <a:cs typeface="+mn-cs"/>
              </a:rPr>
              <a:t>Dunkelheit</a:t>
            </a:r>
            <a:r>
              <a:rPr lang="en-US" sz="1200" kern="1200" dirty="0">
                <a:solidFill>
                  <a:schemeClr val="tx1"/>
                </a:solidFill>
                <a:effectLst/>
                <a:latin typeface="+mn-lt"/>
                <a:ea typeface="+mn-ea"/>
                <a:cs typeface="+mn-cs"/>
              </a:rPr>
              <a:t>? </a:t>
            </a:r>
            <a:br>
              <a:rPr lang="en-GB" dirty="0"/>
            </a:br>
            <a:br>
              <a:rPr lang="en-GB" dirty="0"/>
            </a:br>
            <a:r>
              <a:rPr lang="en-GB" b="1" baseline="0" dirty="0"/>
              <a:t>Word frequency (1 is the most frequent word in German): </a:t>
            </a:r>
            <a:br>
              <a:rPr lang="en-GB" baseline="0" dirty="0"/>
            </a:br>
            <a:r>
              <a:rPr lang="en-GB" baseline="0" dirty="0" err="1"/>
              <a:t>Dunkelheit</a:t>
            </a:r>
            <a:r>
              <a:rPr lang="en-GB" baseline="0" dirty="0"/>
              <a:t> [3138] Fan [&gt;5009] Gig [&gt;5009]</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73285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 </a:t>
            </a:r>
            <a:r>
              <a:rPr lang="en-GB" b="0" dirty="0"/>
              <a:t>(including checking, three slides)</a:t>
            </a:r>
            <a:br>
              <a:rPr lang="en-GB" dirty="0"/>
            </a:br>
            <a:br>
              <a:rPr lang="en-GB" b="1" dirty="0"/>
            </a:br>
            <a:r>
              <a:rPr lang="en-GB" b="1" dirty="0"/>
              <a:t>Aim: </a:t>
            </a:r>
            <a:r>
              <a:rPr lang="en-GB" b="0" dirty="0"/>
              <a:t>To practise written production of closed questions in the present tense, recognising that one German tense translates both English versions.</a:t>
            </a:r>
            <a:br>
              <a:rPr lang="en-GB" b="0" dirty="0"/>
            </a:br>
            <a:br>
              <a:rPr lang="en-GB" dirty="0"/>
            </a:br>
            <a:r>
              <a:rPr lang="en-GB" b="1" dirty="0"/>
              <a:t>Procedure:</a:t>
            </a:r>
            <a:br>
              <a:rPr lang="en-GB" dirty="0"/>
            </a:br>
            <a:r>
              <a:rPr lang="en-GB" dirty="0"/>
              <a:t>1. Student A translates the questions on the left, Student B the questions on the right.</a:t>
            </a:r>
          </a:p>
          <a:p>
            <a:r>
              <a:rPr lang="en-GB" dirty="0"/>
              <a:t>2. Time permitting, students can be asked to write two additional questions.</a:t>
            </a:r>
          </a:p>
          <a:p>
            <a:r>
              <a:rPr lang="en-GB" dirty="0"/>
              <a:t>3. Tell students that they will have an opportunity to check their questions, before they use them to interview their partner.</a:t>
            </a:r>
          </a:p>
          <a:p>
            <a:endParaRPr lang="en-GB" dirty="0"/>
          </a:p>
          <a:p>
            <a:r>
              <a:rPr lang="en-GB" i="1" dirty="0"/>
              <a:t>Note</a:t>
            </a:r>
            <a:r>
              <a:rPr lang="en-GB" dirty="0"/>
              <a:t>: Teachers may need to offer students additional support with the task, as appropriate to the needs of the class or individuals within it.</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35422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471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4417298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052541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2201233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065182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487046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8681070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9478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6170332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3316348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898229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220349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3000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0823481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362441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7231596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077674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3330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8549489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20/12/2021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8491600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20/12/2021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0584534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20/12/2021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7274198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20/12/2021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1361798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20/12/2021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7964888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9723310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88584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2624845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89667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119594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0931371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02691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4264706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8165316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934800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770689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6592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525A0-43C1-4528-A7C4-D00CABC562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E0A6900-CCF1-45FF-83BD-65B23A8651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747CE2B-542F-41CF-A75E-E36B08FEB6FF}"/>
              </a:ext>
            </a:extLst>
          </p:cNvPr>
          <p:cNvSpPr>
            <a:spLocks noGrp="1"/>
          </p:cNvSpPr>
          <p:nvPr>
            <p:ph type="dt" sz="half" idx="10"/>
          </p:nvPr>
        </p:nvSpPr>
        <p:spPr/>
        <p:txBody>
          <a:bodyPr/>
          <a:lstStyle/>
          <a:p>
            <a:fld id="{64DE821E-31A3-4C71-80EB-E1D414634A34}" type="datetimeFigureOut">
              <a:rPr lang="en-GB" smtClean="0"/>
              <a:t>20/12/2021</a:t>
            </a:fld>
            <a:endParaRPr lang="en-GB"/>
          </a:p>
        </p:txBody>
      </p:sp>
      <p:sp>
        <p:nvSpPr>
          <p:cNvPr id="5" name="Footer Placeholder 4">
            <a:extLst>
              <a:ext uri="{FF2B5EF4-FFF2-40B4-BE49-F238E27FC236}">
                <a16:creationId xmlns:a16="http://schemas.microsoft.com/office/drawing/2014/main" id="{31C75AD8-9D8A-461E-BA74-017AB4C636E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2410E58-B69B-4FFC-B236-A12C9FB53C03}"/>
              </a:ext>
            </a:extLst>
          </p:cNvPr>
          <p:cNvSpPr>
            <a:spLocks noGrp="1"/>
          </p:cNvSpPr>
          <p:nvPr>
            <p:ph type="sldNum" sz="quarter" idx="12"/>
          </p:nvPr>
        </p:nvSpPr>
        <p:spPr/>
        <p:txBody>
          <a:bodyPr/>
          <a:lstStyle/>
          <a:p>
            <a:fld id="{D82EB870-A219-47C0-A09D-8077A5E54811}" type="slidenum">
              <a:rPr lang="en-GB" smtClean="0"/>
              <a:t>‹#›</a:t>
            </a:fld>
            <a:endParaRPr lang="en-GB"/>
          </a:p>
        </p:txBody>
      </p:sp>
    </p:spTree>
    <p:extLst>
      <p:ext uri="{BB962C8B-B14F-4D97-AF65-F5344CB8AC3E}">
        <p14:creationId xmlns:p14="http://schemas.microsoft.com/office/powerpoint/2010/main" val="26619548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13306-0378-43FB-8B51-D164BF2ADF3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15CE2EA-E9AE-4EEF-BAE3-9DC21C512A9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B2D0AA-5F21-4DD1-9018-0245D139BA67}"/>
              </a:ext>
            </a:extLst>
          </p:cNvPr>
          <p:cNvSpPr>
            <a:spLocks noGrp="1"/>
          </p:cNvSpPr>
          <p:nvPr>
            <p:ph type="dt" sz="half" idx="10"/>
          </p:nvPr>
        </p:nvSpPr>
        <p:spPr/>
        <p:txBody>
          <a:bodyPr/>
          <a:lstStyle/>
          <a:p>
            <a:fld id="{64DE821E-31A3-4C71-80EB-E1D414634A34}" type="datetimeFigureOut">
              <a:rPr lang="en-GB" smtClean="0"/>
              <a:t>20/12/2021</a:t>
            </a:fld>
            <a:endParaRPr lang="en-GB"/>
          </a:p>
        </p:txBody>
      </p:sp>
      <p:sp>
        <p:nvSpPr>
          <p:cNvPr id="5" name="Footer Placeholder 4">
            <a:extLst>
              <a:ext uri="{FF2B5EF4-FFF2-40B4-BE49-F238E27FC236}">
                <a16:creationId xmlns:a16="http://schemas.microsoft.com/office/drawing/2014/main" id="{B86FC950-B0C4-444A-A48D-3DCD956BF96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8DDA383-2811-4CA0-84D8-CF055C7DE9C3}"/>
              </a:ext>
            </a:extLst>
          </p:cNvPr>
          <p:cNvSpPr>
            <a:spLocks noGrp="1"/>
          </p:cNvSpPr>
          <p:nvPr>
            <p:ph type="sldNum" sz="quarter" idx="12"/>
          </p:nvPr>
        </p:nvSpPr>
        <p:spPr/>
        <p:txBody>
          <a:bodyPr/>
          <a:lstStyle/>
          <a:p>
            <a:fld id="{D82EB870-A219-47C0-A09D-8077A5E54811}" type="slidenum">
              <a:rPr lang="en-GB" smtClean="0"/>
              <a:t>‹#›</a:t>
            </a:fld>
            <a:endParaRPr lang="en-GB"/>
          </a:p>
        </p:txBody>
      </p:sp>
    </p:spTree>
    <p:extLst>
      <p:ext uri="{BB962C8B-B14F-4D97-AF65-F5344CB8AC3E}">
        <p14:creationId xmlns:p14="http://schemas.microsoft.com/office/powerpoint/2010/main" val="3129730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EA302-DEF4-4116-AA8B-4851F5B3E62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85018EE-F0FA-484F-8951-BB816590AA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4E8ED2-3356-4DF4-8103-7FA64811BEAD}"/>
              </a:ext>
            </a:extLst>
          </p:cNvPr>
          <p:cNvSpPr>
            <a:spLocks noGrp="1"/>
          </p:cNvSpPr>
          <p:nvPr>
            <p:ph type="dt" sz="half" idx="10"/>
          </p:nvPr>
        </p:nvSpPr>
        <p:spPr/>
        <p:txBody>
          <a:bodyPr/>
          <a:lstStyle/>
          <a:p>
            <a:fld id="{64DE821E-31A3-4C71-80EB-E1D414634A34}" type="datetimeFigureOut">
              <a:rPr lang="en-GB" smtClean="0"/>
              <a:t>20/12/2021</a:t>
            </a:fld>
            <a:endParaRPr lang="en-GB"/>
          </a:p>
        </p:txBody>
      </p:sp>
      <p:sp>
        <p:nvSpPr>
          <p:cNvPr id="5" name="Footer Placeholder 4">
            <a:extLst>
              <a:ext uri="{FF2B5EF4-FFF2-40B4-BE49-F238E27FC236}">
                <a16:creationId xmlns:a16="http://schemas.microsoft.com/office/drawing/2014/main" id="{536ADF72-FE80-477A-B9E8-D8846B14BB7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050E911-40A2-49B2-B9BA-8C0A9D1688D0}"/>
              </a:ext>
            </a:extLst>
          </p:cNvPr>
          <p:cNvSpPr>
            <a:spLocks noGrp="1"/>
          </p:cNvSpPr>
          <p:nvPr>
            <p:ph type="sldNum" sz="quarter" idx="12"/>
          </p:nvPr>
        </p:nvSpPr>
        <p:spPr/>
        <p:txBody>
          <a:bodyPr/>
          <a:lstStyle/>
          <a:p>
            <a:fld id="{D82EB870-A219-47C0-A09D-8077A5E54811}" type="slidenum">
              <a:rPr lang="en-GB" smtClean="0"/>
              <a:t>‹#›</a:t>
            </a:fld>
            <a:endParaRPr lang="en-GB"/>
          </a:p>
        </p:txBody>
      </p:sp>
    </p:spTree>
    <p:extLst>
      <p:ext uri="{BB962C8B-B14F-4D97-AF65-F5344CB8AC3E}">
        <p14:creationId xmlns:p14="http://schemas.microsoft.com/office/powerpoint/2010/main" val="40790130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89C3D-EFB2-47FD-9E37-C2C72330203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21A9503-0A85-45F2-9DEE-8721631A851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523BC9F-F39D-4925-B713-3A4509ADE10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AEF746F-E9C2-4691-BBC5-8A5D242A59FC}"/>
              </a:ext>
            </a:extLst>
          </p:cNvPr>
          <p:cNvSpPr>
            <a:spLocks noGrp="1"/>
          </p:cNvSpPr>
          <p:nvPr>
            <p:ph type="dt" sz="half" idx="10"/>
          </p:nvPr>
        </p:nvSpPr>
        <p:spPr/>
        <p:txBody>
          <a:bodyPr/>
          <a:lstStyle/>
          <a:p>
            <a:fld id="{64DE821E-31A3-4C71-80EB-E1D414634A34}" type="datetimeFigureOut">
              <a:rPr lang="en-GB" smtClean="0"/>
              <a:t>20/12/2021</a:t>
            </a:fld>
            <a:endParaRPr lang="en-GB"/>
          </a:p>
        </p:txBody>
      </p:sp>
      <p:sp>
        <p:nvSpPr>
          <p:cNvPr id="6" name="Footer Placeholder 5">
            <a:extLst>
              <a:ext uri="{FF2B5EF4-FFF2-40B4-BE49-F238E27FC236}">
                <a16:creationId xmlns:a16="http://schemas.microsoft.com/office/drawing/2014/main" id="{97D5A9C4-4C3D-40D9-8B40-379BFA6C2BF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9827119-FD7A-411A-945D-E1BA56B920A8}"/>
              </a:ext>
            </a:extLst>
          </p:cNvPr>
          <p:cNvSpPr>
            <a:spLocks noGrp="1"/>
          </p:cNvSpPr>
          <p:nvPr>
            <p:ph type="sldNum" sz="quarter" idx="12"/>
          </p:nvPr>
        </p:nvSpPr>
        <p:spPr/>
        <p:txBody>
          <a:bodyPr/>
          <a:lstStyle/>
          <a:p>
            <a:fld id="{D82EB870-A219-47C0-A09D-8077A5E54811}" type="slidenum">
              <a:rPr lang="en-GB" smtClean="0"/>
              <a:t>‹#›</a:t>
            </a:fld>
            <a:endParaRPr lang="en-GB"/>
          </a:p>
        </p:txBody>
      </p:sp>
    </p:spTree>
    <p:extLst>
      <p:ext uri="{BB962C8B-B14F-4D97-AF65-F5344CB8AC3E}">
        <p14:creationId xmlns:p14="http://schemas.microsoft.com/office/powerpoint/2010/main" val="24124326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C421D-3AE0-4F5A-8392-F8C78A9A1C9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67E2555-87F3-47D1-8CEF-9A0571C9BC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CC2EA1-D269-4032-B0FC-74DAFAD338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69F09D1-C264-4968-AAEC-92392D9EE9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B3B9A1-100F-4D60-9148-0341C0D5392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06C1331-1BA6-483E-B52A-C1A07221388A}"/>
              </a:ext>
            </a:extLst>
          </p:cNvPr>
          <p:cNvSpPr>
            <a:spLocks noGrp="1"/>
          </p:cNvSpPr>
          <p:nvPr>
            <p:ph type="dt" sz="half" idx="10"/>
          </p:nvPr>
        </p:nvSpPr>
        <p:spPr/>
        <p:txBody>
          <a:bodyPr/>
          <a:lstStyle/>
          <a:p>
            <a:fld id="{64DE821E-31A3-4C71-80EB-E1D414634A34}" type="datetimeFigureOut">
              <a:rPr lang="en-GB" smtClean="0"/>
              <a:t>20/12/2021</a:t>
            </a:fld>
            <a:endParaRPr lang="en-GB"/>
          </a:p>
        </p:txBody>
      </p:sp>
      <p:sp>
        <p:nvSpPr>
          <p:cNvPr id="8" name="Footer Placeholder 7">
            <a:extLst>
              <a:ext uri="{FF2B5EF4-FFF2-40B4-BE49-F238E27FC236}">
                <a16:creationId xmlns:a16="http://schemas.microsoft.com/office/drawing/2014/main" id="{BF46139E-7C30-4C55-8B19-5D3CB2959C2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83A061B-2B1C-4F64-B8CB-A7FCFFE30FA1}"/>
              </a:ext>
            </a:extLst>
          </p:cNvPr>
          <p:cNvSpPr>
            <a:spLocks noGrp="1"/>
          </p:cNvSpPr>
          <p:nvPr>
            <p:ph type="sldNum" sz="quarter" idx="12"/>
          </p:nvPr>
        </p:nvSpPr>
        <p:spPr/>
        <p:txBody>
          <a:bodyPr/>
          <a:lstStyle/>
          <a:p>
            <a:fld id="{D82EB870-A219-47C0-A09D-8077A5E54811}" type="slidenum">
              <a:rPr lang="en-GB" smtClean="0"/>
              <a:t>‹#›</a:t>
            </a:fld>
            <a:endParaRPr lang="en-GB"/>
          </a:p>
        </p:txBody>
      </p:sp>
    </p:spTree>
    <p:extLst>
      <p:ext uri="{BB962C8B-B14F-4D97-AF65-F5344CB8AC3E}">
        <p14:creationId xmlns:p14="http://schemas.microsoft.com/office/powerpoint/2010/main" val="33849393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FC507-2222-4E15-B83A-5C524246CB4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7A0E533-FF0A-44A8-B269-3A22FAD61E72}"/>
              </a:ext>
            </a:extLst>
          </p:cNvPr>
          <p:cNvSpPr>
            <a:spLocks noGrp="1"/>
          </p:cNvSpPr>
          <p:nvPr>
            <p:ph type="dt" sz="half" idx="10"/>
          </p:nvPr>
        </p:nvSpPr>
        <p:spPr/>
        <p:txBody>
          <a:bodyPr/>
          <a:lstStyle/>
          <a:p>
            <a:fld id="{64DE821E-31A3-4C71-80EB-E1D414634A34}" type="datetimeFigureOut">
              <a:rPr lang="en-GB" smtClean="0"/>
              <a:t>20/12/2021</a:t>
            </a:fld>
            <a:endParaRPr lang="en-GB"/>
          </a:p>
        </p:txBody>
      </p:sp>
      <p:sp>
        <p:nvSpPr>
          <p:cNvPr id="4" name="Footer Placeholder 3">
            <a:extLst>
              <a:ext uri="{FF2B5EF4-FFF2-40B4-BE49-F238E27FC236}">
                <a16:creationId xmlns:a16="http://schemas.microsoft.com/office/drawing/2014/main" id="{733BB7F9-B769-4B4D-AB10-7535E8716AC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7EF6F7E-23DB-4C3D-B3E2-9CB4552EADD6}"/>
              </a:ext>
            </a:extLst>
          </p:cNvPr>
          <p:cNvSpPr>
            <a:spLocks noGrp="1"/>
          </p:cNvSpPr>
          <p:nvPr>
            <p:ph type="sldNum" sz="quarter" idx="12"/>
          </p:nvPr>
        </p:nvSpPr>
        <p:spPr/>
        <p:txBody>
          <a:bodyPr/>
          <a:lstStyle/>
          <a:p>
            <a:fld id="{D82EB870-A219-47C0-A09D-8077A5E54811}" type="slidenum">
              <a:rPr lang="en-GB" smtClean="0"/>
              <a:t>‹#›</a:t>
            </a:fld>
            <a:endParaRPr lang="en-GB"/>
          </a:p>
        </p:txBody>
      </p:sp>
    </p:spTree>
    <p:extLst>
      <p:ext uri="{BB962C8B-B14F-4D97-AF65-F5344CB8AC3E}">
        <p14:creationId xmlns:p14="http://schemas.microsoft.com/office/powerpoint/2010/main" val="34565133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D11692-B750-452D-9A8C-73AB066E4009}"/>
              </a:ext>
            </a:extLst>
          </p:cNvPr>
          <p:cNvSpPr>
            <a:spLocks noGrp="1"/>
          </p:cNvSpPr>
          <p:nvPr>
            <p:ph type="dt" sz="half" idx="10"/>
          </p:nvPr>
        </p:nvSpPr>
        <p:spPr/>
        <p:txBody>
          <a:bodyPr/>
          <a:lstStyle/>
          <a:p>
            <a:fld id="{64DE821E-31A3-4C71-80EB-E1D414634A34}" type="datetimeFigureOut">
              <a:rPr lang="en-GB" smtClean="0"/>
              <a:t>20/12/2021</a:t>
            </a:fld>
            <a:endParaRPr lang="en-GB"/>
          </a:p>
        </p:txBody>
      </p:sp>
      <p:sp>
        <p:nvSpPr>
          <p:cNvPr id="3" name="Footer Placeholder 2">
            <a:extLst>
              <a:ext uri="{FF2B5EF4-FFF2-40B4-BE49-F238E27FC236}">
                <a16:creationId xmlns:a16="http://schemas.microsoft.com/office/drawing/2014/main" id="{A2D63814-B2BA-422E-B675-8DB3CA61DF2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C28900A-D00B-44F7-959E-137F04D06279}"/>
              </a:ext>
            </a:extLst>
          </p:cNvPr>
          <p:cNvSpPr>
            <a:spLocks noGrp="1"/>
          </p:cNvSpPr>
          <p:nvPr>
            <p:ph type="sldNum" sz="quarter" idx="12"/>
          </p:nvPr>
        </p:nvSpPr>
        <p:spPr/>
        <p:txBody>
          <a:bodyPr/>
          <a:lstStyle/>
          <a:p>
            <a:fld id="{D82EB870-A219-47C0-A09D-8077A5E54811}" type="slidenum">
              <a:rPr lang="en-GB" smtClean="0"/>
              <a:t>‹#›</a:t>
            </a:fld>
            <a:endParaRPr lang="en-GB"/>
          </a:p>
        </p:txBody>
      </p:sp>
    </p:spTree>
    <p:extLst>
      <p:ext uri="{BB962C8B-B14F-4D97-AF65-F5344CB8AC3E}">
        <p14:creationId xmlns:p14="http://schemas.microsoft.com/office/powerpoint/2010/main" val="181338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1FA11-F93D-4746-9280-4E6317339A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64AA4D5-3CC7-4A9D-B333-A9F00CBE36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BE26733-F4FB-41C0-96A5-6975B240C4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ACA25E-8F66-4A5A-AC1A-0BC393769834}"/>
              </a:ext>
            </a:extLst>
          </p:cNvPr>
          <p:cNvSpPr>
            <a:spLocks noGrp="1"/>
          </p:cNvSpPr>
          <p:nvPr>
            <p:ph type="dt" sz="half" idx="10"/>
          </p:nvPr>
        </p:nvSpPr>
        <p:spPr/>
        <p:txBody>
          <a:bodyPr/>
          <a:lstStyle/>
          <a:p>
            <a:fld id="{64DE821E-31A3-4C71-80EB-E1D414634A34}" type="datetimeFigureOut">
              <a:rPr lang="en-GB" smtClean="0"/>
              <a:t>20/12/2021</a:t>
            </a:fld>
            <a:endParaRPr lang="en-GB"/>
          </a:p>
        </p:txBody>
      </p:sp>
      <p:sp>
        <p:nvSpPr>
          <p:cNvPr id="6" name="Footer Placeholder 5">
            <a:extLst>
              <a:ext uri="{FF2B5EF4-FFF2-40B4-BE49-F238E27FC236}">
                <a16:creationId xmlns:a16="http://schemas.microsoft.com/office/drawing/2014/main" id="{0924AED5-EA46-4B0F-B281-B1C99C1DEEF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61E6B0F-2F5A-440E-A0B5-9562EA3C3DFD}"/>
              </a:ext>
            </a:extLst>
          </p:cNvPr>
          <p:cNvSpPr>
            <a:spLocks noGrp="1"/>
          </p:cNvSpPr>
          <p:nvPr>
            <p:ph type="sldNum" sz="quarter" idx="12"/>
          </p:nvPr>
        </p:nvSpPr>
        <p:spPr/>
        <p:txBody>
          <a:bodyPr/>
          <a:lstStyle/>
          <a:p>
            <a:fld id="{D82EB870-A219-47C0-A09D-8077A5E54811}" type="slidenum">
              <a:rPr lang="en-GB" smtClean="0"/>
              <a:t>‹#›</a:t>
            </a:fld>
            <a:endParaRPr lang="en-GB"/>
          </a:p>
        </p:txBody>
      </p:sp>
    </p:spTree>
    <p:extLst>
      <p:ext uri="{BB962C8B-B14F-4D97-AF65-F5344CB8AC3E}">
        <p14:creationId xmlns:p14="http://schemas.microsoft.com/office/powerpoint/2010/main" val="29404378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F3998-1C16-466D-AB82-D65231EB50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C127606-DBFB-44BF-9A9B-20CA7F6890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B6CF55B-8D21-43E3-A006-27372BA051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250961-E11B-4087-B0FA-B2922568676E}"/>
              </a:ext>
            </a:extLst>
          </p:cNvPr>
          <p:cNvSpPr>
            <a:spLocks noGrp="1"/>
          </p:cNvSpPr>
          <p:nvPr>
            <p:ph type="dt" sz="half" idx="10"/>
          </p:nvPr>
        </p:nvSpPr>
        <p:spPr/>
        <p:txBody>
          <a:bodyPr/>
          <a:lstStyle/>
          <a:p>
            <a:fld id="{64DE821E-31A3-4C71-80EB-E1D414634A34}" type="datetimeFigureOut">
              <a:rPr lang="en-GB" smtClean="0"/>
              <a:t>20/12/2021</a:t>
            </a:fld>
            <a:endParaRPr lang="en-GB"/>
          </a:p>
        </p:txBody>
      </p:sp>
      <p:sp>
        <p:nvSpPr>
          <p:cNvPr id="6" name="Footer Placeholder 5">
            <a:extLst>
              <a:ext uri="{FF2B5EF4-FFF2-40B4-BE49-F238E27FC236}">
                <a16:creationId xmlns:a16="http://schemas.microsoft.com/office/drawing/2014/main" id="{538291FA-BD14-4DCB-95F5-70F16837F57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8294C1F-06A9-43BC-8971-EEF626E674E1}"/>
              </a:ext>
            </a:extLst>
          </p:cNvPr>
          <p:cNvSpPr>
            <a:spLocks noGrp="1"/>
          </p:cNvSpPr>
          <p:nvPr>
            <p:ph type="sldNum" sz="quarter" idx="12"/>
          </p:nvPr>
        </p:nvSpPr>
        <p:spPr/>
        <p:txBody>
          <a:bodyPr/>
          <a:lstStyle/>
          <a:p>
            <a:fld id="{D82EB870-A219-47C0-A09D-8077A5E54811}" type="slidenum">
              <a:rPr lang="en-GB" smtClean="0"/>
              <a:t>‹#›</a:t>
            </a:fld>
            <a:endParaRPr lang="en-GB"/>
          </a:p>
        </p:txBody>
      </p:sp>
    </p:spTree>
    <p:extLst>
      <p:ext uri="{BB962C8B-B14F-4D97-AF65-F5344CB8AC3E}">
        <p14:creationId xmlns:p14="http://schemas.microsoft.com/office/powerpoint/2010/main" val="4048671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C3546-3171-4F80-B6D9-398B9927DAA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90E43C1-4387-432B-88F0-5ADB24EAFC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B57F2A2-6351-4BF1-8FA8-FFA804C1E955}"/>
              </a:ext>
            </a:extLst>
          </p:cNvPr>
          <p:cNvSpPr>
            <a:spLocks noGrp="1"/>
          </p:cNvSpPr>
          <p:nvPr>
            <p:ph type="dt" sz="half" idx="10"/>
          </p:nvPr>
        </p:nvSpPr>
        <p:spPr/>
        <p:txBody>
          <a:bodyPr/>
          <a:lstStyle/>
          <a:p>
            <a:fld id="{64DE821E-31A3-4C71-80EB-E1D414634A34}" type="datetimeFigureOut">
              <a:rPr lang="en-GB" smtClean="0"/>
              <a:t>20/12/2021</a:t>
            </a:fld>
            <a:endParaRPr lang="en-GB"/>
          </a:p>
        </p:txBody>
      </p:sp>
      <p:sp>
        <p:nvSpPr>
          <p:cNvPr id="5" name="Footer Placeholder 4">
            <a:extLst>
              <a:ext uri="{FF2B5EF4-FFF2-40B4-BE49-F238E27FC236}">
                <a16:creationId xmlns:a16="http://schemas.microsoft.com/office/drawing/2014/main" id="{14C17058-4BF3-4426-9D20-5C0A220158F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9632A6F-3A16-48D7-9887-D75027947938}"/>
              </a:ext>
            </a:extLst>
          </p:cNvPr>
          <p:cNvSpPr>
            <a:spLocks noGrp="1"/>
          </p:cNvSpPr>
          <p:nvPr>
            <p:ph type="sldNum" sz="quarter" idx="12"/>
          </p:nvPr>
        </p:nvSpPr>
        <p:spPr/>
        <p:txBody>
          <a:bodyPr/>
          <a:lstStyle/>
          <a:p>
            <a:fld id="{D82EB870-A219-47C0-A09D-8077A5E54811}" type="slidenum">
              <a:rPr lang="en-GB" smtClean="0"/>
              <a:t>‹#›</a:t>
            </a:fld>
            <a:endParaRPr lang="en-GB"/>
          </a:p>
        </p:txBody>
      </p:sp>
    </p:spTree>
    <p:extLst>
      <p:ext uri="{BB962C8B-B14F-4D97-AF65-F5344CB8AC3E}">
        <p14:creationId xmlns:p14="http://schemas.microsoft.com/office/powerpoint/2010/main" val="23722332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A806E1-45E0-4E72-B591-644524D0364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CFE6755-3DFE-4A2F-B085-2853CCF6965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BF3B9CE-C491-4570-BC9F-9183239ACCDD}"/>
              </a:ext>
            </a:extLst>
          </p:cNvPr>
          <p:cNvSpPr>
            <a:spLocks noGrp="1"/>
          </p:cNvSpPr>
          <p:nvPr>
            <p:ph type="dt" sz="half" idx="10"/>
          </p:nvPr>
        </p:nvSpPr>
        <p:spPr/>
        <p:txBody>
          <a:bodyPr/>
          <a:lstStyle/>
          <a:p>
            <a:fld id="{64DE821E-31A3-4C71-80EB-E1D414634A34}" type="datetimeFigureOut">
              <a:rPr lang="en-GB" smtClean="0"/>
              <a:t>20/12/2021</a:t>
            </a:fld>
            <a:endParaRPr lang="en-GB"/>
          </a:p>
        </p:txBody>
      </p:sp>
      <p:sp>
        <p:nvSpPr>
          <p:cNvPr id="5" name="Footer Placeholder 4">
            <a:extLst>
              <a:ext uri="{FF2B5EF4-FFF2-40B4-BE49-F238E27FC236}">
                <a16:creationId xmlns:a16="http://schemas.microsoft.com/office/drawing/2014/main" id="{F25113C1-AB7B-4360-8841-B8ED26E6098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4C7953D-E8D3-4267-959B-393FB690BD14}"/>
              </a:ext>
            </a:extLst>
          </p:cNvPr>
          <p:cNvSpPr>
            <a:spLocks noGrp="1"/>
          </p:cNvSpPr>
          <p:nvPr>
            <p:ph type="sldNum" sz="quarter" idx="12"/>
          </p:nvPr>
        </p:nvSpPr>
        <p:spPr/>
        <p:txBody>
          <a:bodyPr/>
          <a:lstStyle/>
          <a:p>
            <a:fld id="{D82EB870-A219-47C0-A09D-8077A5E54811}" type="slidenum">
              <a:rPr lang="en-GB" smtClean="0"/>
              <a:t>‹#›</a:t>
            </a:fld>
            <a:endParaRPr lang="en-GB"/>
          </a:p>
        </p:txBody>
      </p:sp>
    </p:spTree>
    <p:extLst>
      <p:ext uri="{BB962C8B-B14F-4D97-AF65-F5344CB8AC3E}">
        <p14:creationId xmlns:p14="http://schemas.microsoft.com/office/powerpoint/2010/main" val="38469755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jp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3.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1.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33034072"/>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451628680"/>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72463762"/>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99F361-CD19-44E6-BAB9-41E6CEC575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1B0D946-2685-499B-B3B5-C062424103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3B6AA09-7161-4A15-B157-6459C5E52F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DE821E-31A3-4C71-80EB-E1D414634A34}" type="datetimeFigureOut">
              <a:rPr lang="en-GB" smtClean="0"/>
              <a:t>20/12/2021</a:t>
            </a:fld>
            <a:endParaRPr lang="en-GB"/>
          </a:p>
        </p:txBody>
      </p:sp>
      <p:sp>
        <p:nvSpPr>
          <p:cNvPr id="5" name="Footer Placeholder 4">
            <a:extLst>
              <a:ext uri="{FF2B5EF4-FFF2-40B4-BE49-F238E27FC236}">
                <a16:creationId xmlns:a16="http://schemas.microsoft.com/office/drawing/2014/main" id="{4D5163DE-3A18-499C-8F7A-718F27FA0F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5692109-A853-46E4-8B47-924A411CFC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2EB870-A219-47C0-A09D-8077A5E54811}" type="slidenum">
              <a:rPr lang="en-GB" smtClean="0"/>
              <a:t>‹#›</a:t>
            </a:fld>
            <a:endParaRPr lang="en-GB"/>
          </a:p>
        </p:txBody>
      </p:sp>
    </p:spTree>
    <p:extLst>
      <p:ext uri="{BB962C8B-B14F-4D97-AF65-F5344CB8AC3E}">
        <p14:creationId xmlns:p14="http://schemas.microsoft.com/office/powerpoint/2010/main" val="1643677689"/>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4.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jpg"/><Relationship Id="rId7"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2.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hyperlink" Target="https://quizlet.com/gb/581003853/year-9-german-term-11-week-1-flash-cards/" TargetMode="Externa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1.jp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png"/><Relationship Id="rId5" Type="http://schemas.openxmlformats.org/officeDocument/2006/relationships/image" Target="../media/image1.jp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6.jp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8" Type="http://schemas.openxmlformats.org/officeDocument/2006/relationships/image" Target="../media/image30.gif"/><Relationship Id="rId3" Type="http://schemas.openxmlformats.org/officeDocument/2006/relationships/image" Target="../media/image1.jpg"/><Relationship Id="rId7" Type="http://schemas.openxmlformats.org/officeDocument/2006/relationships/image" Target="../media/image29.gif"/><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33.gif"/><Relationship Id="rId5" Type="http://schemas.openxmlformats.org/officeDocument/2006/relationships/image" Target="../media/image27.png"/><Relationship Id="rId10" Type="http://schemas.openxmlformats.org/officeDocument/2006/relationships/image" Target="../media/image32.gif"/><Relationship Id="rId4" Type="http://schemas.openxmlformats.org/officeDocument/2006/relationships/image" Target="../media/image5.png"/><Relationship Id="rId9" Type="http://schemas.openxmlformats.org/officeDocument/2006/relationships/image" Target="../media/image31.gif"/></Relationships>
</file>

<file path=ppt/slides/_rels/slide24.xml.rels><?xml version="1.0" encoding="UTF-8" standalone="yes"?>
<Relationships xmlns="http://schemas.openxmlformats.org/package/2006/relationships"><Relationship Id="rId8" Type="http://schemas.openxmlformats.org/officeDocument/2006/relationships/image" Target="../media/image30.gif"/><Relationship Id="rId3" Type="http://schemas.openxmlformats.org/officeDocument/2006/relationships/image" Target="../media/image1.jpg"/><Relationship Id="rId7" Type="http://schemas.openxmlformats.org/officeDocument/2006/relationships/image" Target="../media/image29.gif"/><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3.gif"/><Relationship Id="rId5" Type="http://schemas.openxmlformats.org/officeDocument/2006/relationships/image" Target="../media/image28.jpeg"/><Relationship Id="rId10" Type="http://schemas.openxmlformats.org/officeDocument/2006/relationships/image" Target="../media/image32.gif"/><Relationship Id="rId4" Type="http://schemas.openxmlformats.org/officeDocument/2006/relationships/image" Target="../media/image5.png"/><Relationship Id="rId9" Type="http://schemas.openxmlformats.org/officeDocument/2006/relationships/image" Target="../media/image31.gif"/></Relationships>
</file>

<file path=ppt/slides/_rels/slide2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jpg"/><Relationship Id="rId7"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37.xml"/><Relationship Id="rId4" Type="http://schemas.openxmlformats.org/officeDocument/2006/relationships/image" Target="../media/image38.gif"/></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audio" Target="../media/audio3.wav"/><Relationship Id="rId12" Type="http://schemas.openxmlformats.org/officeDocument/2006/relationships/audio" Target="../media/audio8.wav"/><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2.wav"/><Relationship Id="rId11" Type="http://schemas.openxmlformats.org/officeDocument/2006/relationships/audio" Target="../media/audio7.wav"/><Relationship Id="rId5" Type="http://schemas.openxmlformats.org/officeDocument/2006/relationships/audio" Target="../media/audio1.wav"/><Relationship Id="rId10" Type="http://schemas.openxmlformats.org/officeDocument/2006/relationships/audio" Target="../media/audio6.wav"/><Relationship Id="rId4" Type="http://schemas.openxmlformats.org/officeDocument/2006/relationships/image" Target="../media/image5.png"/><Relationship Id="rId9" Type="http://schemas.openxmlformats.org/officeDocument/2006/relationships/audio" Target="../media/audio5.wav"/><Relationship Id="rId14"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2.xml"/><Relationship Id="rId7" Type="http://schemas.openxmlformats.org/officeDocument/2006/relationships/image" Target="../media/image39.jpe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png"/><Relationship Id="rId5" Type="http://schemas.openxmlformats.org/officeDocument/2006/relationships/image" Target="../media/image1.jp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2.xml"/><Relationship Id="rId7" Type="http://schemas.openxmlformats.org/officeDocument/2006/relationships/image" Target="../media/image40.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png"/><Relationship Id="rId5" Type="http://schemas.openxmlformats.org/officeDocument/2006/relationships/image" Target="../media/image1.jp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8" Type="http://schemas.openxmlformats.org/officeDocument/2006/relationships/audio" Target="../media/audio38.wav"/><Relationship Id="rId13" Type="http://schemas.openxmlformats.org/officeDocument/2006/relationships/audio" Target="../media/audio43.wav"/><Relationship Id="rId3" Type="http://schemas.openxmlformats.org/officeDocument/2006/relationships/slideLayout" Target="../slideLayouts/slideLayout2.xml"/><Relationship Id="rId7" Type="http://schemas.openxmlformats.org/officeDocument/2006/relationships/audio" Target="../media/audio37.wav"/><Relationship Id="rId12" Type="http://schemas.openxmlformats.org/officeDocument/2006/relationships/audio" Target="../media/audio42.wav"/><Relationship Id="rId2" Type="http://schemas.openxmlformats.org/officeDocument/2006/relationships/audio" Target="../media/media4.mp3"/><Relationship Id="rId16" Type="http://schemas.openxmlformats.org/officeDocument/2006/relationships/image" Target="../media/image41.jpeg"/><Relationship Id="rId1" Type="http://schemas.microsoft.com/office/2007/relationships/media" Target="../media/media4.mp3"/><Relationship Id="rId6" Type="http://schemas.openxmlformats.org/officeDocument/2006/relationships/image" Target="../media/image5.png"/><Relationship Id="rId11" Type="http://schemas.openxmlformats.org/officeDocument/2006/relationships/audio" Target="../media/audio41.wav"/><Relationship Id="rId5" Type="http://schemas.openxmlformats.org/officeDocument/2006/relationships/image" Target="../media/image1.jpg"/><Relationship Id="rId15" Type="http://schemas.openxmlformats.org/officeDocument/2006/relationships/image" Target="../media/image22.png"/><Relationship Id="rId10" Type="http://schemas.openxmlformats.org/officeDocument/2006/relationships/audio" Target="../media/audio40.wav"/><Relationship Id="rId4" Type="http://schemas.openxmlformats.org/officeDocument/2006/relationships/notesSlide" Target="../notesSlides/notesSlide32.xml"/><Relationship Id="rId9" Type="http://schemas.openxmlformats.org/officeDocument/2006/relationships/audio" Target="../media/audio39.wav"/><Relationship Id="rId14" Type="http://schemas.openxmlformats.org/officeDocument/2006/relationships/audio" Target="../media/audio44.wav"/></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37.xml"/><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jpg"/><Relationship Id="rId7"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hyperlink" Target="https://www.gaminggrammar.com/" TargetMode="External"/><Relationship Id="rId10" Type="http://schemas.openxmlformats.org/officeDocument/2006/relationships/image" Target="../media/image47.png"/><Relationship Id="rId4" Type="http://schemas.openxmlformats.org/officeDocument/2006/relationships/image" Target="../media/image5.png"/><Relationship Id="rId9" Type="http://schemas.openxmlformats.org/officeDocument/2006/relationships/image" Target="../media/image46.png"/></Relationships>
</file>

<file path=ppt/slides/_rels/slide3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5.png"/><Relationship Id="rId7" Type="http://schemas.openxmlformats.org/officeDocument/2006/relationships/hyperlink" Target="https://quizlet.com/gb/579688588/year-9-german-term-11-week-2-flash-cards/" TargetMode="External"/><Relationship Id="rId12" Type="http://schemas.openxmlformats.org/officeDocument/2006/relationships/hyperlink" Target="https://quizlet.com/gb/541026291/year-8-german-term-31-week-1-flash-cards/" TargetMode="External"/><Relationship Id="rId2" Type="http://schemas.openxmlformats.org/officeDocument/2006/relationships/notesSlide" Target="../notesSlides/notesSlide35.xml"/><Relationship Id="rId1" Type="http://schemas.openxmlformats.org/officeDocument/2006/relationships/slideLayout" Target="../slideLayouts/slideLayout49.xml"/><Relationship Id="rId6" Type="http://schemas.openxmlformats.org/officeDocument/2006/relationships/hyperlink" Target="https://resources.ncelp.org/concern/parent/j3860803w/file_sets/g445cf259" TargetMode="External"/><Relationship Id="rId11" Type="http://schemas.openxmlformats.org/officeDocument/2006/relationships/hyperlink" Target="https://quizlet.com/gb/557737419/year-8-german-term-32-week-4-flash-cards/" TargetMode="External"/><Relationship Id="rId5" Type="http://schemas.openxmlformats.org/officeDocument/2006/relationships/hyperlink" Target="https://drive.google.com/file/d/13vKZMCkYgaoTb-MInj-iu79dR9aXar_B/view?usp=sharing" TargetMode="External"/><Relationship Id="rId10" Type="http://schemas.openxmlformats.org/officeDocument/2006/relationships/image" Target="../media/image50.png"/><Relationship Id="rId4" Type="http://schemas.openxmlformats.org/officeDocument/2006/relationships/image" Target="../media/image19.png"/><Relationship Id="rId9" Type="http://schemas.openxmlformats.org/officeDocument/2006/relationships/image" Target="../media/image49.png"/></Relationships>
</file>

<file path=ppt/slides/_rels/slide4.xml.rels><?xml version="1.0" encoding="UTF-8" standalone="yes"?>
<Relationships xmlns="http://schemas.openxmlformats.org/package/2006/relationships"><Relationship Id="rId8" Type="http://schemas.openxmlformats.org/officeDocument/2006/relationships/audio" Target="../media/audio11.wav"/><Relationship Id="rId13" Type="http://schemas.openxmlformats.org/officeDocument/2006/relationships/audio" Target="../media/audio16.wav"/><Relationship Id="rId18" Type="http://schemas.openxmlformats.org/officeDocument/2006/relationships/audio" Target="../media/audio21.wav"/><Relationship Id="rId3" Type="http://schemas.openxmlformats.org/officeDocument/2006/relationships/image" Target="../media/image1.jpg"/><Relationship Id="rId21" Type="http://schemas.openxmlformats.org/officeDocument/2006/relationships/audio" Target="../media/audio24.wav"/><Relationship Id="rId7" Type="http://schemas.openxmlformats.org/officeDocument/2006/relationships/audio" Target="../media/audio10.wav"/><Relationship Id="rId12" Type="http://schemas.openxmlformats.org/officeDocument/2006/relationships/audio" Target="../media/audio15.wav"/><Relationship Id="rId17" Type="http://schemas.openxmlformats.org/officeDocument/2006/relationships/audio" Target="../media/audio20.wav"/><Relationship Id="rId25" Type="http://schemas.openxmlformats.org/officeDocument/2006/relationships/audio" Target="../media/audio28.wav"/><Relationship Id="rId2" Type="http://schemas.openxmlformats.org/officeDocument/2006/relationships/notesSlide" Target="../notesSlides/notesSlide4.xml"/><Relationship Id="rId16" Type="http://schemas.openxmlformats.org/officeDocument/2006/relationships/audio" Target="../media/audio19.wav"/><Relationship Id="rId20" Type="http://schemas.openxmlformats.org/officeDocument/2006/relationships/audio" Target="../media/audio23.wav"/><Relationship Id="rId1" Type="http://schemas.openxmlformats.org/officeDocument/2006/relationships/slideLayout" Target="../slideLayouts/slideLayout2.xml"/><Relationship Id="rId6" Type="http://schemas.openxmlformats.org/officeDocument/2006/relationships/audio" Target="../media/audio9.wav"/><Relationship Id="rId11" Type="http://schemas.openxmlformats.org/officeDocument/2006/relationships/audio" Target="../media/audio14.wav"/><Relationship Id="rId24" Type="http://schemas.openxmlformats.org/officeDocument/2006/relationships/audio" Target="../media/audio27.wav"/><Relationship Id="rId5" Type="http://schemas.openxmlformats.org/officeDocument/2006/relationships/image" Target="../media/image8.jpg"/><Relationship Id="rId15" Type="http://schemas.openxmlformats.org/officeDocument/2006/relationships/audio" Target="../media/audio18.wav"/><Relationship Id="rId23" Type="http://schemas.openxmlformats.org/officeDocument/2006/relationships/audio" Target="../media/audio26.wav"/><Relationship Id="rId10" Type="http://schemas.openxmlformats.org/officeDocument/2006/relationships/audio" Target="../media/audio13.wav"/><Relationship Id="rId19" Type="http://schemas.openxmlformats.org/officeDocument/2006/relationships/audio" Target="../media/audio22.wav"/><Relationship Id="rId4" Type="http://schemas.openxmlformats.org/officeDocument/2006/relationships/image" Target="../media/image5.png"/><Relationship Id="rId9" Type="http://schemas.openxmlformats.org/officeDocument/2006/relationships/audio" Target="../media/audio12.wav"/><Relationship Id="rId14" Type="http://schemas.openxmlformats.org/officeDocument/2006/relationships/audio" Target="../media/audio17.wav"/><Relationship Id="rId22" Type="http://schemas.openxmlformats.org/officeDocument/2006/relationships/audio" Target="../media/audio25.wav"/></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8" Type="http://schemas.openxmlformats.org/officeDocument/2006/relationships/audio" Target="../media/audio33.wav"/><Relationship Id="rId3" Type="http://schemas.openxmlformats.org/officeDocument/2006/relationships/image" Target="../media/image5.png"/><Relationship Id="rId7" Type="http://schemas.openxmlformats.org/officeDocument/2006/relationships/audio" Target="../media/audio32.wav"/><Relationship Id="rId12"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audio" Target="../media/audio31.wav"/><Relationship Id="rId11" Type="http://schemas.openxmlformats.org/officeDocument/2006/relationships/audio" Target="../media/audio36.wav"/><Relationship Id="rId5" Type="http://schemas.openxmlformats.org/officeDocument/2006/relationships/audio" Target="../media/audio30.wav"/><Relationship Id="rId10" Type="http://schemas.openxmlformats.org/officeDocument/2006/relationships/audio" Target="../media/audio35.wav"/><Relationship Id="rId4" Type="http://schemas.openxmlformats.org/officeDocument/2006/relationships/audio" Target="../media/audio29.wav"/><Relationship Id="rId9" Type="http://schemas.openxmlformats.org/officeDocument/2006/relationships/audio" Target="../media/audio34.wav"/></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6" y="2452612"/>
            <a:ext cx="7751234" cy="1485422"/>
          </a:xfrm>
        </p:spPr>
        <p:txBody>
          <a:bodyPr>
            <a:normAutofit fontScale="90000"/>
          </a:bodyPr>
          <a:lstStyle/>
          <a:p>
            <a:pPr algn="l"/>
            <a:r>
              <a:rPr lang="en-GB" sz="4000" b="1" dirty="0">
                <a:solidFill>
                  <a:prstClr val="white"/>
                </a:solidFill>
              </a:rPr>
              <a:t>Deutschland </a:t>
            </a:r>
            <a:r>
              <a:rPr lang="en-GB" sz="4000" b="1" dirty="0" err="1">
                <a:solidFill>
                  <a:prstClr val="white"/>
                </a:solidFill>
              </a:rPr>
              <a:t>sucht</a:t>
            </a:r>
            <a:r>
              <a:rPr lang="en-GB" sz="4000" b="1" dirty="0">
                <a:solidFill>
                  <a:prstClr val="white"/>
                </a:solidFill>
              </a:rPr>
              <a:t> den Superstar!</a:t>
            </a:r>
            <a:br>
              <a:rPr lang="en-GB" b="1" dirty="0">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1666" y="3311469"/>
            <a:ext cx="7382608" cy="571756"/>
          </a:xfrm>
        </p:spPr>
        <p:txBody>
          <a:bodyPr/>
          <a:lstStyle/>
          <a:p>
            <a:pPr algn="l"/>
            <a:r>
              <a:rPr lang="en-GB" sz="3000" dirty="0">
                <a:solidFill>
                  <a:prstClr val="white"/>
                </a:solidFill>
              </a:rPr>
              <a:t>Present tense weak verbs [revisited]</a:t>
            </a:r>
          </a:p>
          <a:p>
            <a:pPr algn="l"/>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1666" y="3861109"/>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dirty="0">
                <a:solidFill>
                  <a:prstClr val="white"/>
                </a:solidFill>
              </a:rPr>
              <a:t>Cognate syllable stress</a:t>
            </a:r>
          </a:p>
          <a:p>
            <a:endParaRPr lang="en-US"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1.1</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Week 1 - Lesson 1</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5028256"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Heike Krüsemann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20/12/21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125696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descr="Shape&#10;&#10;Description automatically generated">
            <a:extLst>
              <a:ext uri="{FF2B5EF4-FFF2-40B4-BE49-F238E27FC236}">
                <a16:creationId xmlns:a16="http://schemas.microsoft.com/office/drawing/2014/main" id="{D4EC2E89-392E-47CD-817A-148E605A2E2E}"/>
              </a:ext>
            </a:extLst>
          </p:cNvPr>
          <p:cNvPicPr>
            <a:picLocks noChangeAspect="1"/>
          </p:cNvPicPr>
          <p:nvPr/>
        </p:nvPicPr>
        <p:blipFill>
          <a:blip r:embed="rId4"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77091" y="939545"/>
            <a:ext cx="6618246" cy="5809046"/>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25146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Person A</a:t>
            </a:r>
          </a:p>
        </p:txBody>
      </p:sp>
      <p:sp>
        <p:nvSpPr>
          <p:cNvPr id="7" name="TextBox 6">
            <a:extLst>
              <a:ext uri="{FF2B5EF4-FFF2-40B4-BE49-F238E27FC236}">
                <a16:creationId xmlns:a16="http://schemas.microsoft.com/office/drawing/2014/main" id="{166D8552-626C-6E44-91CB-C1B20389A00F}"/>
              </a:ext>
            </a:extLst>
          </p:cNvPr>
          <p:cNvSpPr txBox="1"/>
          <p:nvPr/>
        </p:nvSpPr>
        <p:spPr>
          <a:xfrm>
            <a:off x="2522512" y="533815"/>
            <a:ext cx="5563891" cy="461665"/>
          </a:xfrm>
          <a:prstGeom prst="rect">
            <a:avLst/>
          </a:prstGeom>
          <a:noFill/>
        </p:spPr>
        <p:txBody>
          <a:bodyPr wrap="square" rtlCol="0">
            <a:spAutoFit/>
          </a:bodyPr>
          <a:lstStyle/>
          <a:p>
            <a:r>
              <a:rPr lang="en-US" sz="2400" dirty="0" err="1">
                <a:solidFill>
                  <a:schemeClr val="accent5">
                    <a:lumMod val="50000"/>
                  </a:schemeClr>
                </a:solidFill>
              </a:rPr>
              <a:t>Checke</a:t>
            </a:r>
            <a:r>
              <a:rPr lang="en-US" sz="2400" dirty="0">
                <a:solidFill>
                  <a:schemeClr val="accent5">
                    <a:lumMod val="50000"/>
                  </a:schemeClr>
                </a:solidFill>
              </a:rPr>
              <a:t> </a:t>
            </a:r>
            <a:r>
              <a:rPr lang="en-US" sz="2400" dirty="0" err="1">
                <a:solidFill>
                  <a:schemeClr val="accent5">
                    <a:lumMod val="50000"/>
                  </a:schemeClr>
                </a:solidFill>
              </a:rPr>
              <a:t>deine</a:t>
            </a:r>
            <a:r>
              <a:rPr lang="en-US" sz="2400" dirty="0">
                <a:solidFill>
                  <a:schemeClr val="accent5">
                    <a:lumMod val="50000"/>
                  </a:schemeClr>
                </a:solidFill>
              </a:rPr>
              <a:t> </a:t>
            </a:r>
            <a:r>
              <a:rPr lang="en-US" sz="2400" dirty="0" err="1">
                <a:solidFill>
                  <a:schemeClr val="accent5">
                    <a:lumMod val="50000"/>
                  </a:schemeClr>
                </a:solidFill>
              </a:rPr>
              <a:t>Fragen</a:t>
            </a:r>
            <a:r>
              <a:rPr lang="en-US" sz="2400" dirty="0">
                <a:solidFill>
                  <a:schemeClr val="accent5">
                    <a:lumMod val="50000"/>
                  </a:schemeClr>
                </a:solidFill>
              </a:rPr>
              <a:t>.</a:t>
            </a:r>
          </a:p>
        </p:txBody>
      </p:sp>
      <p:sp>
        <p:nvSpPr>
          <p:cNvPr id="8" name="TextBox 7">
            <a:extLst>
              <a:ext uri="{FF2B5EF4-FFF2-40B4-BE49-F238E27FC236}">
                <a16:creationId xmlns:a16="http://schemas.microsoft.com/office/drawing/2014/main" id="{02A56BAC-E561-4B74-A98A-284BBC3B3399}"/>
              </a:ext>
            </a:extLst>
          </p:cNvPr>
          <p:cNvSpPr txBox="1"/>
          <p:nvPr/>
        </p:nvSpPr>
        <p:spPr>
          <a:xfrm>
            <a:off x="172088" y="2263352"/>
            <a:ext cx="5918079" cy="400110"/>
          </a:xfrm>
          <a:prstGeom prst="rect">
            <a:avLst/>
          </a:prstGeom>
          <a:noFill/>
        </p:spPr>
        <p:txBody>
          <a:bodyPr wrap="square" rtlCol="0">
            <a:spAutoFit/>
          </a:bodyPr>
          <a:lstStyle/>
          <a:p>
            <a:pPr algn="l"/>
            <a:r>
              <a:rPr lang="en-GB" sz="2000" dirty="0">
                <a:solidFill>
                  <a:schemeClr val="accent5">
                    <a:lumMod val="50000"/>
                  </a:schemeClr>
                </a:solidFill>
              </a:rPr>
              <a:t>1 Are you doing / do you do other interviews?</a:t>
            </a:r>
          </a:p>
        </p:txBody>
      </p:sp>
      <p:sp>
        <p:nvSpPr>
          <p:cNvPr id="9" name="TextBox 8">
            <a:extLst>
              <a:ext uri="{FF2B5EF4-FFF2-40B4-BE49-F238E27FC236}">
                <a16:creationId xmlns:a16="http://schemas.microsoft.com/office/drawing/2014/main" id="{6EA64C75-3FB4-4925-B603-1B04D1DAAA5C}"/>
              </a:ext>
            </a:extLst>
          </p:cNvPr>
          <p:cNvSpPr txBox="1"/>
          <p:nvPr/>
        </p:nvSpPr>
        <p:spPr>
          <a:xfrm>
            <a:off x="172087" y="2783109"/>
            <a:ext cx="5918079" cy="707886"/>
          </a:xfrm>
          <a:prstGeom prst="rect">
            <a:avLst/>
          </a:prstGeom>
          <a:noFill/>
        </p:spPr>
        <p:txBody>
          <a:bodyPr wrap="square" rtlCol="0">
            <a:spAutoFit/>
          </a:bodyPr>
          <a:lstStyle/>
          <a:p>
            <a:pPr algn="l"/>
            <a:r>
              <a:rPr lang="en-GB" sz="2000" dirty="0">
                <a:solidFill>
                  <a:schemeClr val="accent5">
                    <a:lumMod val="50000"/>
                  </a:schemeClr>
                </a:solidFill>
              </a:rPr>
              <a:t>2 Are you understanding / do you understand my English?</a:t>
            </a:r>
          </a:p>
        </p:txBody>
      </p:sp>
      <p:sp>
        <p:nvSpPr>
          <p:cNvPr id="10" name="TextBox 9">
            <a:extLst>
              <a:ext uri="{FF2B5EF4-FFF2-40B4-BE49-F238E27FC236}">
                <a16:creationId xmlns:a16="http://schemas.microsoft.com/office/drawing/2014/main" id="{93C5E06C-B077-42E0-BC54-15E9C61F8A83}"/>
              </a:ext>
            </a:extLst>
          </p:cNvPr>
          <p:cNvSpPr txBox="1"/>
          <p:nvPr/>
        </p:nvSpPr>
        <p:spPr>
          <a:xfrm>
            <a:off x="172087" y="3642193"/>
            <a:ext cx="5918079" cy="707886"/>
          </a:xfrm>
          <a:prstGeom prst="rect">
            <a:avLst/>
          </a:prstGeom>
          <a:noFill/>
        </p:spPr>
        <p:txBody>
          <a:bodyPr wrap="square" rtlCol="0">
            <a:spAutoFit/>
          </a:bodyPr>
          <a:lstStyle/>
          <a:p>
            <a:pPr algn="l"/>
            <a:r>
              <a:rPr lang="en-GB" sz="2000" dirty="0">
                <a:solidFill>
                  <a:schemeClr val="accent5">
                    <a:lumMod val="50000"/>
                  </a:schemeClr>
                </a:solidFill>
              </a:rPr>
              <a:t>3 Do you use / are you using the computer for your music?</a:t>
            </a:r>
          </a:p>
        </p:txBody>
      </p:sp>
      <p:sp>
        <p:nvSpPr>
          <p:cNvPr id="11" name="TextBox 10">
            <a:extLst>
              <a:ext uri="{FF2B5EF4-FFF2-40B4-BE49-F238E27FC236}">
                <a16:creationId xmlns:a16="http://schemas.microsoft.com/office/drawing/2014/main" id="{6BB4C4B6-03E5-4C92-8253-C875ADB79887}"/>
              </a:ext>
            </a:extLst>
          </p:cNvPr>
          <p:cNvSpPr txBox="1"/>
          <p:nvPr/>
        </p:nvSpPr>
        <p:spPr>
          <a:xfrm>
            <a:off x="213651" y="4438649"/>
            <a:ext cx="5918079" cy="400110"/>
          </a:xfrm>
          <a:prstGeom prst="rect">
            <a:avLst/>
          </a:prstGeom>
          <a:noFill/>
        </p:spPr>
        <p:txBody>
          <a:bodyPr wrap="square" rtlCol="0">
            <a:spAutoFit/>
          </a:bodyPr>
          <a:lstStyle/>
          <a:p>
            <a:pPr algn="l"/>
            <a:r>
              <a:rPr lang="en-GB" sz="2000" dirty="0">
                <a:solidFill>
                  <a:schemeClr val="accent5">
                    <a:lumMod val="50000"/>
                  </a:schemeClr>
                </a:solidFill>
              </a:rPr>
              <a:t>4 Are you coming / do you come to Berlin?</a:t>
            </a:r>
          </a:p>
        </p:txBody>
      </p:sp>
      <p:sp>
        <p:nvSpPr>
          <p:cNvPr id="12" name="TextBox 11">
            <a:extLst>
              <a:ext uri="{FF2B5EF4-FFF2-40B4-BE49-F238E27FC236}">
                <a16:creationId xmlns:a16="http://schemas.microsoft.com/office/drawing/2014/main" id="{A194F6D1-F9C8-40C5-BEBA-8B979D6B9BA3}"/>
              </a:ext>
            </a:extLst>
          </p:cNvPr>
          <p:cNvSpPr txBox="1"/>
          <p:nvPr/>
        </p:nvSpPr>
        <p:spPr>
          <a:xfrm>
            <a:off x="213651" y="5007974"/>
            <a:ext cx="5918079" cy="400110"/>
          </a:xfrm>
          <a:prstGeom prst="rect">
            <a:avLst/>
          </a:prstGeom>
          <a:noFill/>
        </p:spPr>
        <p:txBody>
          <a:bodyPr wrap="square" rtlCol="0">
            <a:spAutoFit/>
          </a:bodyPr>
          <a:lstStyle/>
          <a:p>
            <a:pPr algn="l"/>
            <a:r>
              <a:rPr lang="en-GB" sz="2000" dirty="0">
                <a:solidFill>
                  <a:schemeClr val="accent5">
                    <a:lumMod val="50000"/>
                  </a:schemeClr>
                </a:solidFill>
              </a:rPr>
              <a:t>5 Do you lose / are you losing things?</a:t>
            </a:r>
          </a:p>
        </p:txBody>
      </p:sp>
      <p:sp>
        <p:nvSpPr>
          <p:cNvPr id="13" name="TextBox 12">
            <a:extLst>
              <a:ext uri="{FF2B5EF4-FFF2-40B4-BE49-F238E27FC236}">
                <a16:creationId xmlns:a16="http://schemas.microsoft.com/office/drawing/2014/main" id="{16252BE6-B7C3-441C-BCAA-2D04BE95636A}"/>
              </a:ext>
            </a:extLst>
          </p:cNvPr>
          <p:cNvSpPr txBox="1"/>
          <p:nvPr/>
        </p:nvSpPr>
        <p:spPr>
          <a:xfrm>
            <a:off x="246489" y="5527731"/>
            <a:ext cx="5918079" cy="707886"/>
          </a:xfrm>
          <a:prstGeom prst="rect">
            <a:avLst/>
          </a:prstGeom>
          <a:noFill/>
        </p:spPr>
        <p:txBody>
          <a:bodyPr wrap="square" rtlCol="0">
            <a:spAutoFit/>
          </a:bodyPr>
          <a:lstStyle/>
          <a:p>
            <a:pPr algn="l"/>
            <a:r>
              <a:rPr lang="en-GB" sz="2000" dirty="0">
                <a:solidFill>
                  <a:schemeClr val="accent5">
                    <a:lumMod val="50000"/>
                  </a:schemeClr>
                </a:solidFill>
              </a:rPr>
              <a:t>6 Are you having / do you have problems in the band?</a:t>
            </a:r>
          </a:p>
        </p:txBody>
      </p:sp>
      <p:pic>
        <p:nvPicPr>
          <p:cNvPr id="14" name="Picture 13" descr="Shape&#10;&#10;Description automatically generated">
            <a:extLst>
              <a:ext uri="{FF2B5EF4-FFF2-40B4-BE49-F238E27FC236}">
                <a16:creationId xmlns:a16="http://schemas.microsoft.com/office/drawing/2014/main" id="{19F6CF74-4D8D-438F-91F3-3821C53C1E4B}"/>
              </a:ext>
            </a:extLst>
          </p:cNvPr>
          <p:cNvPicPr>
            <a:picLocks noChangeAspect="1"/>
          </p:cNvPicPr>
          <p:nvPr/>
        </p:nvPicPr>
        <p:blipFill>
          <a:blip r:embed="rId4"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743891" y="923125"/>
            <a:ext cx="6618246" cy="5809046"/>
          </a:xfrm>
          <a:prstGeom prst="rect">
            <a:avLst/>
          </a:prstGeom>
        </p:spPr>
      </p:pic>
      <p:sp>
        <p:nvSpPr>
          <p:cNvPr id="15" name="TextBox 14">
            <a:extLst>
              <a:ext uri="{FF2B5EF4-FFF2-40B4-BE49-F238E27FC236}">
                <a16:creationId xmlns:a16="http://schemas.microsoft.com/office/drawing/2014/main" id="{54203077-7B75-482B-86C5-C2A92E035BAB}"/>
              </a:ext>
            </a:extLst>
          </p:cNvPr>
          <p:cNvSpPr txBox="1"/>
          <p:nvPr/>
        </p:nvSpPr>
        <p:spPr>
          <a:xfrm>
            <a:off x="6193070" y="2246932"/>
            <a:ext cx="5918079" cy="400110"/>
          </a:xfrm>
          <a:prstGeom prst="rect">
            <a:avLst/>
          </a:prstGeom>
          <a:noFill/>
        </p:spPr>
        <p:txBody>
          <a:bodyPr wrap="square" rtlCol="0">
            <a:spAutoFit/>
          </a:bodyPr>
          <a:lstStyle/>
          <a:p>
            <a:pPr algn="l"/>
            <a:r>
              <a:rPr lang="en-GB" sz="2000" dirty="0">
                <a:solidFill>
                  <a:schemeClr val="accent5">
                    <a:lumMod val="50000"/>
                  </a:schemeClr>
                </a:solidFill>
              </a:rPr>
              <a:t>1 </a:t>
            </a:r>
            <a:r>
              <a:rPr lang="en-GB" sz="2000" dirty="0" err="1">
                <a:solidFill>
                  <a:schemeClr val="accent5">
                    <a:lumMod val="50000"/>
                  </a:schemeClr>
                </a:solidFill>
              </a:rPr>
              <a:t>Machst</a:t>
            </a:r>
            <a:r>
              <a:rPr lang="en-GB" sz="2000" dirty="0">
                <a:solidFill>
                  <a:schemeClr val="accent5">
                    <a:lumMod val="50000"/>
                  </a:schemeClr>
                </a:solidFill>
              </a:rPr>
              <a:t> du </a:t>
            </a:r>
            <a:r>
              <a:rPr lang="en-GB" sz="2000" dirty="0" err="1">
                <a:solidFill>
                  <a:schemeClr val="accent5">
                    <a:lumMod val="50000"/>
                  </a:schemeClr>
                </a:solidFill>
              </a:rPr>
              <a:t>andere</a:t>
            </a:r>
            <a:r>
              <a:rPr lang="en-GB" sz="2000" dirty="0">
                <a:solidFill>
                  <a:schemeClr val="accent5">
                    <a:lumMod val="50000"/>
                  </a:schemeClr>
                </a:solidFill>
              </a:rPr>
              <a:t> Interviews?</a:t>
            </a:r>
          </a:p>
        </p:txBody>
      </p:sp>
      <p:sp>
        <p:nvSpPr>
          <p:cNvPr id="16" name="TextBox 15">
            <a:extLst>
              <a:ext uri="{FF2B5EF4-FFF2-40B4-BE49-F238E27FC236}">
                <a16:creationId xmlns:a16="http://schemas.microsoft.com/office/drawing/2014/main" id="{34148525-6B94-4320-ACDF-F8E018F3BADB}"/>
              </a:ext>
            </a:extLst>
          </p:cNvPr>
          <p:cNvSpPr txBox="1"/>
          <p:nvPr/>
        </p:nvSpPr>
        <p:spPr>
          <a:xfrm>
            <a:off x="6193069" y="2805023"/>
            <a:ext cx="5918079" cy="400110"/>
          </a:xfrm>
          <a:prstGeom prst="rect">
            <a:avLst/>
          </a:prstGeom>
          <a:noFill/>
        </p:spPr>
        <p:txBody>
          <a:bodyPr wrap="square" rtlCol="0">
            <a:spAutoFit/>
          </a:bodyPr>
          <a:lstStyle/>
          <a:p>
            <a:pPr algn="l"/>
            <a:r>
              <a:rPr lang="en-GB" sz="2000" dirty="0">
                <a:solidFill>
                  <a:schemeClr val="accent5">
                    <a:lumMod val="50000"/>
                  </a:schemeClr>
                </a:solidFill>
              </a:rPr>
              <a:t>2 </a:t>
            </a:r>
            <a:r>
              <a:rPr lang="en-GB" sz="2000" dirty="0" err="1">
                <a:solidFill>
                  <a:schemeClr val="accent5">
                    <a:lumMod val="50000"/>
                  </a:schemeClr>
                </a:solidFill>
              </a:rPr>
              <a:t>Verstehst</a:t>
            </a:r>
            <a:r>
              <a:rPr lang="en-GB" sz="2000" dirty="0">
                <a:solidFill>
                  <a:schemeClr val="accent5">
                    <a:lumMod val="50000"/>
                  </a:schemeClr>
                </a:solidFill>
              </a:rPr>
              <a:t> du </a:t>
            </a:r>
            <a:r>
              <a:rPr lang="en-GB" sz="2000" dirty="0" err="1">
                <a:solidFill>
                  <a:schemeClr val="accent5">
                    <a:lumMod val="50000"/>
                  </a:schemeClr>
                </a:solidFill>
              </a:rPr>
              <a:t>mein</a:t>
            </a:r>
            <a:r>
              <a:rPr lang="en-GB" sz="2000" dirty="0">
                <a:solidFill>
                  <a:schemeClr val="accent5">
                    <a:lumMod val="50000"/>
                  </a:schemeClr>
                </a:solidFill>
              </a:rPr>
              <a:t> </a:t>
            </a:r>
            <a:r>
              <a:rPr lang="en-GB" sz="2000" dirty="0" err="1">
                <a:solidFill>
                  <a:schemeClr val="accent5">
                    <a:lumMod val="50000"/>
                  </a:schemeClr>
                </a:solidFill>
              </a:rPr>
              <a:t>Englisch</a:t>
            </a:r>
            <a:r>
              <a:rPr lang="en-GB" sz="2000" dirty="0">
                <a:solidFill>
                  <a:schemeClr val="accent5">
                    <a:lumMod val="50000"/>
                  </a:schemeClr>
                </a:solidFill>
              </a:rPr>
              <a:t>?</a:t>
            </a:r>
          </a:p>
        </p:txBody>
      </p:sp>
      <p:sp>
        <p:nvSpPr>
          <p:cNvPr id="17" name="TextBox 16">
            <a:extLst>
              <a:ext uri="{FF2B5EF4-FFF2-40B4-BE49-F238E27FC236}">
                <a16:creationId xmlns:a16="http://schemas.microsoft.com/office/drawing/2014/main" id="{36700C88-EC8F-4815-9E40-B20495F85F36}"/>
              </a:ext>
            </a:extLst>
          </p:cNvPr>
          <p:cNvSpPr txBox="1"/>
          <p:nvPr/>
        </p:nvSpPr>
        <p:spPr>
          <a:xfrm>
            <a:off x="6193069" y="3625773"/>
            <a:ext cx="5918079" cy="400110"/>
          </a:xfrm>
          <a:prstGeom prst="rect">
            <a:avLst/>
          </a:prstGeom>
          <a:noFill/>
        </p:spPr>
        <p:txBody>
          <a:bodyPr wrap="square" rtlCol="0">
            <a:spAutoFit/>
          </a:bodyPr>
          <a:lstStyle/>
          <a:p>
            <a:pPr algn="l"/>
            <a:r>
              <a:rPr lang="en-GB" sz="2000" dirty="0">
                <a:solidFill>
                  <a:schemeClr val="accent5">
                    <a:lumMod val="50000"/>
                  </a:schemeClr>
                </a:solidFill>
              </a:rPr>
              <a:t>3 </a:t>
            </a:r>
            <a:r>
              <a:rPr lang="en-GB" sz="2000" dirty="0" err="1">
                <a:solidFill>
                  <a:schemeClr val="accent5">
                    <a:lumMod val="50000"/>
                  </a:schemeClr>
                </a:solidFill>
              </a:rPr>
              <a:t>Benutzt</a:t>
            </a:r>
            <a:r>
              <a:rPr lang="en-GB" sz="2000" dirty="0">
                <a:solidFill>
                  <a:schemeClr val="accent5">
                    <a:lumMod val="50000"/>
                  </a:schemeClr>
                </a:solidFill>
              </a:rPr>
              <a:t> du den Computer </a:t>
            </a:r>
            <a:r>
              <a:rPr lang="en-GB" sz="2000" dirty="0" err="1">
                <a:solidFill>
                  <a:schemeClr val="accent5">
                    <a:lumMod val="50000"/>
                  </a:schemeClr>
                </a:solidFill>
              </a:rPr>
              <a:t>für</a:t>
            </a:r>
            <a:r>
              <a:rPr lang="en-GB" sz="2000" dirty="0">
                <a:solidFill>
                  <a:schemeClr val="accent5">
                    <a:lumMod val="50000"/>
                  </a:schemeClr>
                </a:solidFill>
              </a:rPr>
              <a:t> </a:t>
            </a:r>
            <a:r>
              <a:rPr lang="en-GB" sz="2000" dirty="0" err="1">
                <a:solidFill>
                  <a:schemeClr val="accent5">
                    <a:lumMod val="50000"/>
                  </a:schemeClr>
                </a:solidFill>
              </a:rPr>
              <a:t>deine</a:t>
            </a:r>
            <a:r>
              <a:rPr lang="en-GB" sz="2000" dirty="0">
                <a:solidFill>
                  <a:schemeClr val="accent5">
                    <a:lumMod val="50000"/>
                  </a:schemeClr>
                </a:solidFill>
              </a:rPr>
              <a:t> </a:t>
            </a:r>
            <a:r>
              <a:rPr lang="en-GB" sz="2000" dirty="0" err="1">
                <a:solidFill>
                  <a:schemeClr val="accent5">
                    <a:lumMod val="50000"/>
                  </a:schemeClr>
                </a:solidFill>
              </a:rPr>
              <a:t>Musik</a:t>
            </a:r>
            <a:r>
              <a:rPr lang="en-GB" sz="2000" dirty="0">
                <a:solidFill>
                  <a:schemeClr val="accent5">
                    <a:lumMod val="50000"/>
                  </a:schemeClr>
                </a:solidFill>
              </a:rPr>
              <a:t>?</a:t>
            </a:r>
          </a:p>
        </p:txBody>
      </p:sp>
      <p:sp>
        <p:nvSpPr>
          <p:cNvPr id="18" name="TextBox 17">
            <a:extLst>
              <a:ext uri="{FF2B5EF4-FFF2-40B4-BE49-F238E27FC236}">
                <a16:creationId xmlns:a16="http://schemas.microsoft.com/office/drawing/2014/main" id="{085660D3-7D79-48C5-9477-7F28A5A521BC}"/>
              </a:ext>
            </a:extLst>
          </p:cNvPr>
          <p:cNvSpPr txBox="1"/>
          <p:nvPr/>
        </p:nvSpPr>
        <p:spPr>
          <a:xfrm>
            <a:off x="6234633" y="4422229"/>
            <a:ext cx="5918079" cy="400110"/>
          </a:xfrm>
          <a:prstGeom prst="rect">
            <a:avLst/>
          </a:prstGeom>
          <a:noFill/>
        </p:spPr>
        <p:txBody>
          <a:bodyPr wrap="square" rtlCol="0">
            <a:spAutoFit/>
          </a:bodyPr>
          <a:lstStyle/>
          <a:p>
            <a:pPr algn="l"/>
            <a:r>
              <a:rPr lang="en-GB" sz="2000" dirty="0">
                <a:solidFill>
                  <a:schemeClr val="accent5">
                    <a:lumMod val="50000"/>
                  </a:schemeClr>
                </a:solidFill>
              </a:rPr>
              <a:t>4 </a:t>
            </a:r>
            <a:r>
              <a:rPr lang="en-GB" sz="2000" dirty="0" err="1">
                <a:solidFill>
                  <a:schemeClr val="accent5">
                    <a:lumMod val="50000"/>
                  </a:schemeClr>
                </a:solidFill>
              </a:rPr>
              <a:t>Kommst</a:t>
            </a:r>
            <a:r>
              <a:rPr lang="en-GB" sz="2000" dirty="0">
                <a:solidFill>
                  <a:schemeClr val="accent5">
                    <a:lumMod val="50000"/>
                  </a:schemeClr>
                </a:solidFill>
              </a:rPr>
              <a:t> du </a:t>
            </a:r>
            <a:r>
              <a:rPr lang="en-GB" sz="2000" dirty="0" err="1">
                <a:solidFill>
                  <a:schemeClr val="accent5">
                    <a:lumMod val="50000"/>
                  </a:schemeClr>
                </a:solidFill>
              </a:rPr>
              <a:t>nach</a:t>
            </a:r>
            <a:r>
              <a:rPr lang="en-GB" sz="2000" dirty="0">
                <a:solidFill>
                  <a:schemeClr val="accent5">
                    <a:lumMod val="50000"/>
                  </a:schemeClr>
                </a:solidFill>
              </a:rPr>
              <a:t> Berlin?</a:t>
            </a:r>
          </a:p>
        </p:txBody>
      </p:sp>
      <p:sp>
        <p:nvSpPr>
          <p:cNvPr id="19" name="TextBox 18">
            <a:extLst>
              <a:ext uri="{FF2B5EF4-FFF2-40B4-BE49-F238E27FC236}">
                <a16:creationId xmlns:a16="http://schemas.microsoft.com/office/drawing/2014/main" id="{F02DD470-F4A6-4AA3-8450-2B0B5CD44F61}"/>
              </a:ext>
            </a:extLst>
          </p:cNvPr>
          <p:cNvSpPr txBox="1"/>
          <p:nvPr/>
        </p:nvSpPr>
        <p:spPr>
          <a:xfrm>
            <a:off x="6234633" y="4991554"/>
            <a:ext cx="5918079" cy="400110"/>
          </a:xfrm>
          <a:prstGeom prst="rect">
            <a:avLst/>
          </a:prstGeom>
          <a:noFill/>
        </p:spPr>
        <p:txBody>
          <a:bodyPr wrap="square" rtlCol="0">
            <a:spAutoFit/>
          </a:bodyPr>
          <a:lstStyle/>
          <a:p>
            <a:pPr algn="l"/>
            <a:r>
              <a:rPr lang="en-GB" sz="2000" dirty="0">
                <a:solidFill>
                  <a:schemeClr val="accent5">
                    <a:lumMod val="50000"/>
                  </a:schemeClr>
                </a:solidFill>
              </a:rPr>
              <a:t>5 </a:t>
            </a:r>
            <a:r>
              <a:rPr lang="en-GB" sz="2000" dirty="0" err="1">
                <a:solidFill>
                  <a:schemeClr val="accent5">
                    <a:lumMod val="50000"/>
                  </a:schemeClr>
                </a:solidFill>
              </a:rPr>
              <a:t>Verlierst</a:t>
            </a:r>
            <a:r>
              <a:rPr lang="en-GB" sz="2000" dirty="0">
                <a:solidFill>
                  <a:schemeClr val="accent5">
                    <a:lumMod val="50000"/>
                  </a:schemeClr>
                </a:solidFill>
              </a:rPr>
              <a:t> du Dinge?</a:t>
            </a:r>
          </a:p>
        </p:txBody>
      </p:sp>
      <p:sp>
        <p:nvSpPr>
          <p:cNvPr id="20" name="TextBox 19">
            <a:extLst>
              <a:ext uri="{FF2B5EF4-FFF2-40B4-BE49-F238E27FC236}">
                <a16:creationId xmlns:a16="http://schemas.microsoft.com/office/drawing/2014/main" id="{62C893C4-8D9D-45A3-9E60-B18705CF65FC}"/>
              </a:ext>
            </a:extLst>
          </p:cNvPr>
          <p:cNvSpPr txBox="1"/>
          <p:nvPr/>
        </p:nvSpPr>
        <p:spPr>
          <a:xfrm>
            <a:off x="6267471" y="5511311"/>
            <a:ext cx="5918079" cy="400110"/>
          </a:xfrm>
          <a:prstGeom prst="rect">
            <a:avLst/>
          </a:prstGeom>
          <a:noFill/>
        </p:spPr>
        <p:txBody>
          <a:bodyPr wrap="square" rtlCol="0">
            <a:spAutoFit/>
          </a:bodyPr>
          <a:lstStyle/>
          <a:p>
            <a:pPr algn="l"/>
            <a:r>
              <a:rPr lang="en-GB" sz="2000" dirty="0">
                <a:solidFill>
                  <a:schemeClr val="accent5">
                    <a:lumMod val="50000"/>
                  </a:schemeClr>
                </a:solidFill>
              </a:rPr>
              <a:t>6 Hast du </a:t>
            </a:r>
            <a:r>
              <a:rPr lang="en-GB" sz="2000" dirty="0" err="1">
                <a:solidFill>
                  <a:schemeClr val="accent5">
                    <a:lumMod val="50000"/>
                  </a:schemeClr>
                </a:solidFill>
              </a:rPr>
              <a:t>Probleme</a:t>
            </a:r>
            <a:r>
              <a:rPr lang="en-GB" sz="2000" dirty="0">
                <a:solidFill>
                  <a:schemeClr val="accent5">
                    <a:lumMod val="50000"/>
                  </a:schemeClr>
                </a:solidFill>
              </a:rPr>
              <a:t> in der Band?</a:t>
            </a:r>
          </a:p>
        </p:txBody>
      </p:sp>
      <p:sp>
        <p:nvSpPr>
          <p:cNvPr id="21" name="Speech Bubble: Rectangle with Corners Rounded 20">
            <a:extLst>
              <a:ext uri="{FF2B5EF4-FFF2-40B4-BE49-F238E27FC236}">
                <a16:creationId xmlns:a16="http://schemas.microsoft.com/office/drawing/2014/main" id="{C386E9AB-F973-4B87-B011-C72F27AC6772}"/>
              </a:ext>
            </a:extLst>
          </p:cNvPr>
          <p:cNvSpPr/>
          <p:nvPr/>
        </p:nvSpPr>
        <p:spPr>
          <a:xfrm>
            <a:off x="7584753" y="158552"/>
            <a:ext cx="2795422" cy="416926"/>
          </a:xfrm>
          <a:prstGeom prst="wedgeRoundRectCallout">
            <a:avLst>
              <a:gd name="adj1" fmla="val -29071"/>
              <a:gd name="adj2" fmla="val 75462"/>
              <a:gd name="adj3" fmla="val 16667"/>
            </a:avLst>
          </a:prstGeom>
          <a:solidFill>
            <a:schemeClr val="accent5">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checken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to check</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Rectangle 1">
            <a:extLst>
              <a:ext uri="{FF2B5EF4-FFF2-40B4-BE49-F238E27FC236}">
                <a16:creationId xmlns:a16="http://schemas.microsoft.com/office/drawing/2014/main" id="{CABC7484-4E9E-4A83-9D83-AA1DFBCB47AA}"/>
              </a:ext>
            </a:extLst>
          </p:cNvPr>
          <p:cNvSpPr/>
          <p:nvPr/>
        </p:nvSpPr>
        <p:spPr>
          <a:xfrm>
            <a:off x="6249377" y="581888"/>
            <a:ext cx="5825597" cy="707886"/>
          </a:xfrm>
          <a:prstGeom prst="rect">
            <a:avLst/>
          </a:prstGeom>
          <a:ln>
            <a:solidFill>
              <a:schemeClr val="accent5">
                <a:lumMod val="50000"/>
              </a:schemeClr>
            </a:solidFill>
          </a:ln>
        </p:spPr>
        <p:txBody>
          <a:bodyPr wrap="square">
            <a:spAutoFit/>
          </a:bodyPr>
          <a:lstStyle/>
          <a:p>
            <a:r>
              <a:rPr lang="en-GB" sz="2000" dirty="0">
                <a:solidFill>
                  <a:srgbClr val="002060"/>
                </a:solidFill>
              </a:rPr>
              <a:t>Like </a:t>
            </a:r>
            <a:r>
              <a:rPr lang="en-GB" sz="2000" i="1" dirty="0" err="1">
                <a:solidFill>
                  <a:srgbClr val="002060"/>
                </a:solidFill>
              </a:rPr>
              <a:t>rappen</a:t>
            </a:r>
            <a:r>
              <a:rPr lang="en-GB" sz="2000" dirty="0">
                <a:solidFill>
                  <a:srgbClr val="002060"/>
                </a:solidFill>
              </a:rPr>
              <a:t>, </a:t>
            </a:r>
            <a:r>
              <a:rPr lang="en-GB" sz="2000" i="1" dirty="0" err="1">
                <a:solidFill>
                  <a:srgbClr val="002060"/>
                </a:solidFill>
              </a:rPr>
              <a:t>checken</a:t>
            </a:r>
            <a:r>
              <a:rPr lang="en-GB" sz="2000" dirty="0">
                <a:solidFill>
                  <a:srgbClr val="002060"/>
                </a:solidFill>
              </a:rPr>
              <a:t> is an imported German verb;  </a:t>
            </a:r>
            <a:r>
              <a:rPr lang="en-GB" sz="2000" i="1" dirty="0" err="1">
                <a:solidFill>
                  <a:srgbClr val="002060"/>
                </a:solidFill>
              </a:rPr>
              <a:t>überprüfen</a:t>
            </a:r>
            <a:r>
              <a:rPr lang="en-GB" sz="2000" dirty="0">
                <a:solidFill>
                  <a:srgbClr val="002060"/>
                </a:solidFill>
              </a:rPr>
              <a:t> also means to check.</a:t>
            </a:r>
            <a:endParaRPr lang="en-GB" dirty="0">
              <a:solidFill>
                <a:srgbClr val="002060"/>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021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5146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Person B</a:t>
            </a:r>
          </a:p>
        </p:txBody>
      </p:sp>
      <p:pic>
        <p:nvPicPr>
          <p:cNvPr id="14" name="Picture 13" descr="Shape&#10;&#10;Description automatically generated">
            <a:extLst>
              <a:ext uri="{FF2B5EF4-FFF2-40B4-BE49-F238E27FC236}">
                <a16:creationId xmlns:a16="http://schemas.microsoft.com/office/drawing/2014/main" id="{19F6CF74-4D8D-438F-91F3-3821C53C1E4B}"/>
              </a:ext>
            </a:extLst>
          </p:cNvPr>
          <p:cNvPicPr>
            <a:picLocks noChangeAspect="1"/>
          </p:cNvPicPr>
          <p:nvPr/>
        </p:nvPicPr>
        <p:blipFill>
          <a:blip r:embed="rId5" cstate="print">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743891" y="923125"/>
            <a:ext cx="6618246" cy="5809046"/>
          </a:xfrm>
          <a:prstGeom prst="rect">
            <a:avLst/>
          </a:prstGeom>
        </p:spPr>
      </p:pic>
      <p:sp>
        <p:nvSpPr>
          <p:cNvPr id="15" name="TextBox 14">
            <a:extLst>
              <a:ext uri="{FF2B5EF4-FFF2-40B4-BE49-F238E27FC236}">
                <a16:creationId xmlns:a16="http://schemas.microsoft.com/office/drawing/2014/main" id="{54203077-7B75-482B-86C5-C2A92E035BAB}"/>
              </a:ext>
            </a:extLst>
          </p:cNvPr>
          <p:cNvSpPr txBox="1"/>
          <p:nvPr/>
        </p:nvSpPr>
        <p:spPr>
          <a:xfrm>
            <a:off x="6193070" y="2246932"/>
            <a:ext cx="5918079" cy="400110"/>
          </a:xfrm>
          <a:prstGeom prst="rect">
            <a:avLst/>
          </a:prstGeom>
          <a:noFill/>
        </p:spPr>
        <p:txBody>
          <a:bodyPr wrap="square" rtlCol="0">
            <a:spAutoFit/>
          </a:bodyPr>
          <a:lstStyle/>
          <a:p>
            <a:pPr algn="l"/>
            <a:r>
              <a:rPr lang="en-GB" sz="2000" dirty="0">
                <a:solidFill>
                  <a:schemeClr val="accent5">
                    <a:lumMod val="50000"/>
                  </a:schemeClr>
                </a:solidFill>
              </a:rPr>
              <a:t>1 </a:t>
            </a:r>
            <a:r>
              <a:rPr lang="en-GB" sz="2000" dirty="0" err="1">
                <a:solidFill>
                  <a:schemeClr val="accent5">
                    <a:lumMod val="50000"/>
                  </a:schemeClr>
                </a:solidFill>
              </a:rPr>
              <a:t>Spielst</a:t>
            </a:r>
            <a:r>
              <a:rPr lang="en-GB" sz="2000" dirty="0">
                <a:solidFill>
                  <a:schemeClr val="accent5">
                    <a:lumMod val="50000"/>
                  </a:schemeClr>
                </a:solidFill>
              </a:rPr>
              <a:t> du </a:t>
            </a:r>
            <a:r>
              <a:rPr lang="en-GB" sz="2000" dirty="0" err="1">
                <a:solidFill>
                  <a:schemeClr val="accent5">
                    <a:lumMod val="50000"/>
                  </a:schemeClr>
                </a:solidFill>
              </a:rPr>
              <a:t>hier</a:t>
            </a:r>
            <a:r>
              <a:rPr lang="en-GB" sz="2000" dirty="0">
                <a:solidFill>
                  <a:schemeClr val="accent5">
                    <a:lumMod val="50000"/>
                  </a:schemeClr>
                </a:solidFill>
              </a:rPr>
              <a:t>?</a:t>
            </a:r>
          </a:p>
        </p:txBody>
      </p:sp>
      <p:sp>
        <p:nvSpPr>
          <p:cNvPr id="16" name="TextBox 15">
            <a:extLst>
              <a:ext uri="{FF2B5EF4-FFF2-40B4-BE49-F238E27FC236}">
                <a16:creationId xmlns:a16="http://schemas.microsoft.com/office/drawing/2014/main" id="{34148525-6B94-4320-ACDF-F8E018F3BADB}"/>
              </a:ext>
            </a:extLst>
          </p:cNvPr>
          <p:cNvSpPr txBox="1"/>
          <p:nvPr/>
        </p:nvSpPr>
        <p:spPr>
          <a:xfrm>
            <a:off x="6193069" y="2805023"/>
            <a:ext cx="5918079" cy="400110"/>
          </a:xfrm>
          <a:prstGeom prst="rect">
            <a:avLst/>
          </a:prstGeom>
          <a:noFill/>
        </p:spPr>
        <p:txBody>
          <a:bodyPr wrap="square" rtlCol="0">
            <a:spAutoFit/>
          </a:bodyPr>
          <a:lstStyle/>
          <a:p>
            <a:pPr algn="l"/>
            <a:r>
              <a:rPr lang="en-GB" sz="2000" dirty="0">
                <a:solidFill>
                  <a:schemeClr val="accent5">
                    <a:lumMod val="50000"/>
                  </a:schemeClr>
                </a:solidFill>
              </a:rPr>
              <a:t>2 </a:t>
            </a:r>
            <a:r>
              <a:rPr lang="en-GB" sz="2000" dirty="0" err="1">
                <a:solidFill>
                  <a:schemeClr val="accent5">
                    <a:lumMod val="50000"/>
                  </a:schemeClr>
                </a:solidFill>
              </a:rPr>
              <a:t>Benutzt</a:t>
            </a:r>
            <a:r>
              <a:rPr lang="en-GB" sz="2000" dirty="0">
                <a:solidFill>
                  <a:schemeClr val="accent5">
                    <a:lumMod val="50000"/>
                  </a:schemeClr>
                </a:solidFill>
              </a:rPr>
              <a:t> du </a:t>
            </a:r>
            <a:r>
              <a:rPr lang="en-GB" sz="2000" dirty="0" err="1">
                <a:solidFill>
                  <a:schemeClr val="accent5">
                    <a:lumMod val="50000"/>
                  </a:schemeClr>
                </a:solidFill>
              </a:rPr>
              <a:t>andere</a:t>
            </a:r>
            <a:r>
              <a:rPr lang="en-GB" sz="2000" dirty="0">
                <a:solidFill>
                  <a:schemeClr val="accent5">
                    <a:lumMod val="50000"/>
                  </a:schemeClr>
                </a:solidFill>
              </a:rPr>
              <a:t> </a:t>
            </a:r>
            <a:r>
              <a:rPr lang="en-GB" sz="2000" dirty="0" err="1">
                <a:solidFill>
                  <a:schemeClr val="accent5">
                    <a:lumMod val="50000"/>
                  </a:schemeClr>
                </a:solidFill>
              </a:rPr>
              <a:t>Instrumente</a:t>
            </a:r>
            <a:r>
              <a:rPr lang="en-GB" sz="2000" dirty="0">
                <a:solidFill>
                  <a:schemeClr val="accent5">
                    <a:lumMod val="50000"/>
                  </a:schemeClr>
                </a:solidFill>
              </a:rPr>
              <a:t> in der Band?</a:t>
            </a:r>
          </a:p>
        </p:txBody>
      </p:sp>
      <p:sp>
        <p:nvSpPr>
          <p:cNvPr id="17" name="TextBox 16">
            <a:extLst>
              <a:ext uri="{FF2B5EF4-FFF2-40B4-BE49-F238E27FC236}">
                <a16:creationId xmlns:a16="http://schemas.microsoft.com/office/drawing/2014/main" id="{36700C88-EC8F-4815-9E40-B20495F85F36}"/>
              </a:ext>
            </a:extLst>
          </p:cNvPr>
          <p:cNvSpPr txBox="1"/>
          <p:nvPr/>
        </p:nvSpPr>
        <p:spPr>
          <a:xfrm>
            <a:off x="6193069" y="3625773"/>
            <a:ext cx="5918079" cy="400110"/>
          </a:xfrm>
          <a:prstGeom prst="rect">
            <a:avLst/>
          </a:prstGeom>
          <a:noFill/>
        </p:spPr>
        <p:txBody>
          <a:bodyPr wrap="square" rtlCol="0">
            <a:spAutoFit/>
          </a:bodyPr>
          <a:lstStyle/>
          <a:p>
            <a:pPr algn="l"/>
            <a:r>
              <a:rPr lang="en-GB" sz="2000" dirty="0">
                <a:solidFill>
                  <a:schemeClr val="accent5">
                    <a:lumMod val="50000"/>
                  </a:schemeClr>
                </a:solidFill>
              </a:rPr>
              <a:t>3 </a:t>
            </a:r>
            <a:r>
              <a:rPr lang="en-GB" sz="2000" dirty="0" err="1">
                <a:solidFill>
                  <a:schemeClr val="accent5">
                    <a:lumMod val="50000"/>
                  </a:schemeClr>
                </a:solidFill>
              </a:rPr>
              <a:t>Redest</a:t>
            </a:r>
            <a:r>
              <a:rPr lang="en-GB" sz="2000" dirty="0">
                <a:solidFill>
                  <a:schemeClr val="accent5">
                    <a:lumMod val="50000"/>
                  </a:schemeClr>
                </a:solidFill>
              </a:rPr>
              <a:t> du </a:t>
            </a:r>
            <a:r>
              <a:rPr lang="en-GB" sz="2000" dirty="0" err="1">
                <a:solidFill>
                  <a:schemeClr val="accent5">
                    <a:lumMod val="50000"/>
                  </a:schemeClr>
                </a:solidFill>
              </a:rPr>
              <a:t>mit</a:t>
            </a:r>
            <a:r>
              <a:rPr lang="en-GB" sz="2000" dirty="0">
                <a:solidFill>
                  <a:schemeClr val="accent5">
                    <a:lumMod val="50000"/>
                  </a:schemeClr>
                </a:solidFill>
              </a:rPr>
              <a:t> </a:t>
            </a:r>
            <a:r>
              <a:rPr lang="en-GB" sz="2000" dirty="0" err="1">
                <a:solidFill>
                  <a:schemeClr val="accent5">
                    <a:lumMod val="50000"/>
                  </a:schemeClr>
                </a:solidFill>
              </a:rPr>
              <a:t>deiner</a:t>
            </a:r>
            <a:r>
              <a:rPr lang="en-GB" sz="2000" dirty="0">
                <a:solidFill>
                  <a:schemeClr val="accent5">
                    <a:lumMod val="50000"/>
                  </a:schemeClr>
                </a:solidFill>
              </a:rPr>
              <a:t> </a:t>
            </a:r>
            <a:r>
              <a:rPr lang="en-GB" sz="2000" dirty="0" err="1">
                <a:solidFill>
                  <a:schemeClr val="accent5">
                    <a:lumMod val="50000"/>
                  </a:schemeClr>
                </a:solidFill>
              </a:rPr>
              <a:t>Familie</a:t>
            </a:r>
            <a:r>
              <a:rPr lang="en-GB" sz="2000" dirty="0">
                <a:solidFill>
                  <a:schemeClr val="accent5">
                    <a:lumMod val="50000"/>
                  </a:schemeClr>
                </a:solidFill>
              </a:rPr>
              <a:t>?</a:t>
            </a:r>
          </a:p>
        </p:txBody>
      </p:sp>
      <p:sp>
        <p:nvSpPr>
          <p:cNvPr id="18" name="TextBox 17">
            <a:extLst>
              <a:ext uri="{FF2B5EF4-FFF2-40B4-BE49-F238E27FC236}">
                <a16:creationId xmlns:a16="http://schemas.microsoft.com/office/drawing/2014/main" id="{085660D3-7D79-48C5-9477-7F28A5A521BC}"/>
              </a:ext>
            </a:extLst>
          </p:cNvPr>
          <p:cNvSpPr txBox="1"/>
          <p:nvPr/>
        </p:nvSpPr>
        <p:spPr>
          <a:xfrm>
            <a:off x="6234633" y="4316284"/>
            <a:ext cx="5918079" cy="400110"/>
          </a:xfrm>
          <a:prstGeom prst="rect">
            <a:avLst/>
          </a:prstGeom>
          <a:noFill/>
        </p:spPr>
        <p:txBody>
          <a:bodyPr wrap="square" rtlCol="0">
            <a:spAutoFit/>
          </a:bodyPr>
          <a:lstStyle/>
          <a:p>
            <a:r>
              <a:rPr lang="en-GB" sz="2000" dirty="0">
                <a:solidFill>
                  <a:schemeClr val="accent5">
                    <a:lumMod val="50000"/>
                  </a:schemeClr>
                </a:solidFill>
              </a:rPr>
              <a:t>4 </a:t>
            </a:r>
            <a:r>
              <a:rPr lang="en-GB" sz="2000" dirty="0" err="1">
                <a:solidFill>
                  <a:schemeClr val="accent5">
                    <a:lumMod val="50000"/>
                  </a:schemeClr>
                </a:solidFill>
              </a:rPr>
              <a:t>Lebst</a:t>
            </a:r>
            <a:r>
              <a:rPr lang="en-GB" sz="2000" dirty="0">
                <a:solidFill>
                  <a:schemeClr val="accent5">
                    <a:lumMod val="50000"/>
                  </a:schemeClr>
                </a:solidFill>
              </a:rPr>
              <a:t>/</a:t>
            </a:r>
            <a:r>
              <a:rPr lang="en-GB" sz="2000" dirty="0" err="1">
                <a:solidFill>
                  <a:schemeClr val="accent5">
                    <a:lumMod val="50000"/>
                  </a:schemeClr>
                </a:solidFill>
              </a:rPr>
              <a:t>Wohnst</a:t>
            </a:r>
            <a:r>
              <a:rPr lang="en-GB" sz="2000" dirty="0">
                <a:solidFill>
                  <a:schemeClr val="accent5">
                    <a:lumMod val="50000"/>
                  </a:schemeClr>
                </a:solidFill>
              </a:rPr>
              <a:t> du </a:t>
            </a:r>
            <a:r>
              <a:rPr lang="en-GB" sz="2000" dirty="0" err="1">
                <a:solidFill>
                  <a:schemeClr val="accent5">
                    <a:lumMod val="50000"/>
                  </a:schemeClr>
                </a:solidFill>
              </a:rPr>
              <a:t>zusammen</a:t>
            </a:r>
            <a:r>
              <a:rPr lang="en-GB" sz="2000" dirty="0">
                <a:solidFill>
                  <a:schemeClr val="accent5">
                    <a:lumMod val="50000"/>
                  </a:schemeClr>
                </a:solidFill>
              </a:rPr>
              <a:t> </a:t>
            </a:r>
            <a:r>
              <a:rPr lang="en-GB" sz="2000" dirty="0" err="1">
                <a:solidFill>
                  <a:schemeClr val="accent5">
                    <a:lumMod val="50000"/>
                  </a:schemeClr>
                </a:solidFill>
              </a:rPr>
              <a:t>mit</a:t>
            </a:r>
            <a:r>
              <a:rPr lang="en-GB" sz="2000" dirty="0">
                <a:solidFill>
                  <a:schemeClr val="accent5">
                    <a:lumMod val="50000"/>
                  </a:schemeClr>
                </a:solidFill>
              </a:rPr>
              <a:t> </a:t>
            </a:r>
            <a:r>
              <a:rPr lang="en-GB" sz="2000" dirty="0" err="1">
                <a:solidFill>
                  <a:schemeClr val="accent5">
                    <a:lumMod val="50000"/>
                  </a:schemeClr>
                </a:solidFill>
              </a:rPr>
              <a:t>Freunden</a:t>
            </a:r>
            <a:r>
              <a:rPr lang="en-GB" sz="2000" dirty="0">
                <a:solidFill>
                  <a:schemeClr val="accent5">
                    <a:lumMod val="50000"/>
                  </a:schemeClr>
                </a:solidFill>
              </a:rPr>
              <a:t>?</a:t>
            </a:r>
          </a:p>
        </p:txBody>
      </p:sp>
      <p:sp>
        <p:nvSpPr>
          <p:cNvPr id="19" name="TextBox 18">
            <a:extLst>
              <a:ext uri="{FF2B5EF4-FFF2-40B4-BE49-F238E27FC236}">
                <a16:creationId xmlns:a16="http://schemas.microsoft.com/office/drawing/2014/main" id="{F02DD470-F4A6-4AA3-8450-2B0B5CD44F61}"/>
              </a:ext>
            </a:extLst>
          </p:cNvPr>
          <p:cNvSpPr txBox="1"/>
          <p:nvPr/>
        </p:nvSpPr>
        <p:spPr>
          <a:xfrm>
            <a:off x="6234633" y="4991554"/>
            <a:ext cx="5918079" cy="400110"/>
          </a:xfrm>
          <a:prstGeom prst="rect">
            <a:avLst/>
          </a:prstGeom>
          <a:noFill/>
        </p:spPr>
        <p:txBody>
          <a:bodyPr wrap="square" rtlCol="0">
            <a:spAutoFit/>
          </a:bodyPr>
          <a:lstStyle/>
          <a:p>
            <a:pPr algn="l"/>
            <a:r>
              <a:rPr lang="en-GB" sz="2000" dirty="0">
                <a:solidFill>
                  <a:schemeClr val="accent5">
                    <a:lumMod val="50000"/>
                  </a:schemeClr>
                </a:solidFill>
              </a:rPr>
              <a:t>5 </a:t>
            </a:r>
            <a:r>
              <a:rPr lang="en-GB" sz="2000" dirty="0" err="1">
                <a:solidFill>
                  <a:schemeClr val="accent5">
                    <a:lumMod val="50000"/>
                  </a:schemeClr>
                </a:solidFill>
              </a:rPr>
              <a:t>Verdienst</a:t>
            </a:r>
            <a:r>
              <a:rPr lang="en-GB" sz="2000" dirty="0">
                <a:solidFill>
                  <a:schemeClr val="accent5">
                    <a:lumMod val="50000"/>
                  </a:schemeClr>
                </a:solidFill>
              </a:rPr>
              <a:t> du </a:t>
            </a:r>
            <a:r>
              <a:rPr lang="en-GB" sz="2000" dirty="0" err="1">
                <a:solidFill>
                  <a:schemeClr val="accent5">
                    <a:lumMod val="50000"/>
                  </a:schemeClr>
                </a:solidFill>
              </a:rPr>
              <a:t>viel</a:t>
            </a:r>
            <a:r>
              <a:rPr lang="en-GB" sz="2000" dirty="0">
                <a:solidFill>
                  <a:schemeClr val="accent5">
                    <a:lumMod val="50000"/>
                  </a:schemeClr>
                </a:solidFill>
              </a:rPr>
              <a:t> Geld?</a:t>
            </a:r>
          </a:p>
        </p:txBody>
      </p:sp>
      <p:sp>
        <p:nvSpPr>
          <p:cNvPr id="20" name="TextBox 19">
            <a:extLst>
              <a:ext uri="{FF2B5EF4-FFF2-40B4-BE49-F238E27FC236}">
                <a16:creationId xmlns:a16="http://schemas.microsoft.com/office/drawing/2014/main" id="{62C893C4-8D9D-45A3-9E60-B18705CF65FC}"/>
              </a:ext>
            </a:extLst>
          </p:cNvPr>
          <p:cNvSpPr txBox="1"/>
          <p:nvPr/>
        </p:nvSpPr>
        <p:spPr>
          <a:xfrm>
            <a:off x="6267471" y="5511311"/>
            <a:ext cx="5918079" cy="400110"/>
          </a:xfrm>
          <a:prstGeom prst="rect">
            <a:avLst/>
          </a:prstGeom>
          <a:noFill/>
        </p:spPr>
        <p:txBody>
          <a:bodyPr wrap="square" rtlCol="0">
            <a:spAutoFit/>
          </a:bodyPr>
          <a:lstStyle/>
          <a:p>
            <a:pPr algn="l"/>
            <a:r>
              <a:rPr lang="en-GB" sz="2000" dirty="0">
                <a:solidFill>
                  <a:schemeClr val="accent5">
                    <a:lumMod val="50000"/>
                  </a:schemeClr>
                </a:solidFill>
              </a:rPr>
              <a:t>6 </a:t>
            </a:r>
            <a:r>
              <a:rPr lang="en-GB" sz="2000" dirty="0" err="1">
                <a:solidFill>
                  <a:schemeClr val="accent5">
                    <a:lumMod val="50000"/>
                  </a:schemeClr>
                </a:solidFill>
              </a:rPr>
              <a:t>Machst</a:t>
            </a:r>
            <a:r>
              <a:rPr lang="en-GB" sz="2000" dirty="0">
                <a:solidFill>
                  <a:schemeClr val="accent5">
                    <a:lumMod val="50000"/>
                  </a:schemeClr>
                </a:solidFill>
              </a:rPr>
              <a:t> du </a:t>
            </a:r>
            <a:r>
              <a:rPr lang="en-GB" sz="2000" dirty="0" err="1">
                <a:solidFill>
                  <a:schemeClr val="accent5">
                    <a:lumMod val="50000"/>
                  </a:schemeClr>
                </a:solidFill>
              </a:rPr>
              <a:t>etwas</a:t>
            </a:r>
            <a:r>
              <a:rPr lang="en-GB" sz="2000" dirty="0">
                <a:solidFill>
                  <a:schemeClr val="accent5">
                    <a:lumMod val="50000"/>
                  </a:schemeClr>
                </a:solidFill>
              </a:rPr>
              <a:t> </a:t>
            </a:r>
            <a:r>
              <a:rPr lang="en-GB" sz="2000" dirty="0" err="1">
                <a:solidFill>
                  <a:schemeClr val="accent5">
                    <a:lumMod val="50000"/>
                  </a:schemeClr>
                </a:solidFill>
              </a:rPr>
              <a:t>besonderes</a:t>
            </a:r>
            <a:r>
              <a:rPr lang="en-GB" sz="2000" dirty="0">
                <a:solidFill>
                  <a:schemeClr val="accent5">
                    <a:lumMod val="50000"/>
                  </a:schemeClr>
                </a:solidFill>
              </a:rPr>
              <a:t> </a:t>
            </a:r>
            <a:r>
              <a:rPr lang="en-GB" sz="2000" dirty="0" err="1">
                <a:solidFill>
                  <a:schemeClr val="accent5">
                    <a:lumMod val="50000"/>
                  </a:schemeClr>
                </a:solidFill>
              </a:rPr>
              <a:t>dort</a:t>
            </a:r>
            <a:r>
              <a:rPr lang="en-GB" sz="2000" dirty="0">
                <a:solidFill>
                  <a:schemeClr val="accent5">
                    <a:lumMod val="50000"/>
                  </a:schemeClr>
                </a:solidFill>
              </a:rPr>
              <a:t>?</a:t>
            </a:r>
          </a:p>
        </p:txBody>
      </p:sp>
      <p:pic>
        <p:nvPicPr>
          <p:cNvPr id="21" name="Picture 20" descr="Shape&#10;&#10;Description automatically generated">
            <a:extLst>
              <a:ext uri="{FF2B5EF4-FFF2-40B4-BE49-F238E27FC236}">
                <a16:creationId xmlns:a16="http://schemas.microsoft.com/office/drawing/2014/main" id="{F34615E6-438C-485A-B80F-FDFA523B9B19}"/>
              </a:ext>
            </a:extLst>
          </p:cNvPr>
          <p:cNvPicPr>
            <a:picLocks noChangeAspect="1"/>
          </p:cNvPicPr>
          <p:nvPr/>
        </p:nvPicPr>
        <p:blipFill>
          <a:blip r:embed="rId6" cstate="print">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26083" y="923125"/>
            <a:ext cx="6618246" cy="5809046"/>
          </a:xfrm>
          <a:prstGeom prst="rect">
            <a:avLst/>
          </a:prstGeom>
        </p:spPr>
      </p:pic>
      <p:sp>
        <p:nvSpPr>
          <p:cNvPr id="22" name="TextBox 21">
            <a:extLst>
              <a:ext uri="{FF2B5EF4-FFF2-40B4-BE49-F238E27FC236}">
                <a16:creationId xmlns:a16="http://schemas.microsoft.com/office/drawing/2014/main" id="{BC06CAEF-2600-4D6C-A5F8-A0AC71823343}"/>
              </a:ext>
            </a:extLst>
          </p:cNvPr>
          <p:cNvSpPr txBox="1"/>
          <p:nvPr/>
        </p:nvSpPr>
        <p:spPr>
          <a:xfrm>
            <a:off x="155650" y="2158810"/>
            <a:ext cx="5918079" cy="400110"/>
          </a:xfrm>
          <a:prstGeom prst="rect">
            <a:avLst/>
          </a:prstGeom>
          <a:noFill/>
        </p:spPr>
        <p:txBody>
          <a:bodyPr wrap="square" rtlCol="0">
            <a:spAutoFit/>
          </a:bodyPr>
          <a:lstStyle/>
          <a:p>
            <a:pPr algn="l"/>
            <a:r>
              <a:rPr lang="en-GB" sz="2000" dirty="0">
                <a:solidFill>
                  <a:schemeClr val="accent5">
                    <a:lumMod val="50000"/>
                  </a:schemeClr>
                </a:solidFill>
              </a:rPr>
              <a:t>1 Do you play / are you playing here?</a:t>
            </a:r>
          </a:p>
        </p:txBody>
      </p:sp>
      <p:sp>
        <p:nvSpPr>
          <p:cNvPr id="23" name="TextBox 22">
            <a:extLst>
              <a:ext uri="{FF2B5EF4-FFF2-40B4-BE49-F238E27FC236}">
                <a16:creationId xmlns:a16="http://schemas.microsoft.com/office/drawing/2014/main" id="{82D59B5D-D566-4946-9202-79D9A25E6743}"/>
              </a:ext>
            </a:extLst>
          </p:cNvPr>
          <p:cNvSpPr txBox="1"/>
          <p:nvPr/>
        </p:nvSpPr>
        <p:spPr>
          <a:xfrm>
            <a:off x="155649" y="2678567"/>
            <a:ext cx="5918079" cy="707886"/>
          </a:xfrm>
          <a:prstGeom prst="rect">
            <a:avLst/>
          </a:prstGeom>
          <a:noFill/>
        </p:spPr>
        <p:txBody>
          <a:bodyPr wrap="square" rtlCol="0">
            <a:spAutoFit/>
          </a:bodyPr>
          <a:lstStyle/>
          <a:p>
            <a:pPr algn="l"/>
            <a:r>
              <a:rPr lang="en-GB" sz="2000" dirty="0">
                <a:solidFill>
                  <a:schemeClr val="accent5">
                    <a:lumMod val="50000"/>
                  </a:schemeClr>
                </a:solidFill>
              </a:rPr>
              <a:t>2 Are you using / do you use other instruments in the band?</a:t>
            </a:r>
          </a:p>
        </p:txBody>
      </p:sp>
      <p:sp>
        <p:nvSpPr>
          <p:cNvPr id="24" name="TextBox 23">
            <a:extLst>
              <a:ext uri="{FF2B5EF4-FFF2-40B4-BE49-F238E27FC236}">
                <a16:creationId xmlns:a16="http://schemas.microsoft.com/office/drawing/2014/main" id="{32605A7E-306D-4D50-87F2-AC4662F389AC}"/>
              </a:ext>
            </a:extLst>
          </p:cNvPr>
          <p:cNvSpPr txBox="1"/>
          <p:nvPr/>
        </p:nvSpPr>
        <p:spPr>
          <a:xfrm>
            <a:off x="155649" y="3537651"/>
            <a:ext cx="5918079" cy="707886"/>
          </a:xfrm>
          <a:prstGeom prst="rect">
            <a:avLst/>
          </a:prstGeom>
          <a:noFill/>
        </p:spPr>
        <p:txBody>
          <a:bodyPr wrap="square" rtlCol="0">
            <a:spAutoFit/>
          </a:bodyPr>
          <a:lstStyle/>
          <a:p>
            <a:pPr algn="l"/>
            <a:r>
              <a:rPr lang="en-GB" sz="2000" dirty="0">
                <a:solidFill>
                  <a:schemeClr val="accent5">
                    <a:lumMod val="50000"/>
                  </a:schemeClr>
                </a:solidFill>
              </a:rPr>
              <a:t>3 Do you talk / are you talking with your family?</a:t>
            </a:r>
          </a:p>
        </p:txBody>
      </p:sp>
      <p:sp>
        <p:nvSpPr>
          <p:cNvPr id="25" name="TextBox 24">
            <a:extLst>
              <a:ext uri="{FF2B5EF4-FFF2-40B4-BE49-F238E27FC236}">
                <a16:creationId xmlns:a16="http://schemas.microsoft.com/office/drawing/2014/main" id="{7B0FFCE4-6C68-469E-9932-E5660BCC21C8}"/>
              </a:ext>
            </a:extLst>
          </p:cNvPr>
          <p:cNvSpPr txBox="1"/>
          <p:nvPr/>
        </p:nvSpPr>
        <p:spPr>
          <a:xfrm>
            <a:off x="197213" y="4246718"/>
            <a:ext cx="5918079" cy="707886"/>
          </a:xfrm>
          <a:prstGeom prst="rect">
            <a:avLst/>
          </a:prstGeom>
          <a:noFill/>
        </p:spPr>
        <p:txBody>
          <a:bodyPr wrap="square" rtlCol="0">
            <a:spAutoFit/>
          </a:bodyPr>
          <a:lstStyle/>
          <a:p>
            <a:pPr algn="l"/>
            <a:r>
              <a:rPr lang="en-GB" sz="2000" dirty="0">
                <a:solidFill>
                  <a:schemeClr val="accent5">
                    <a:lumMod val="50000"/>
                  </a:schemeClr>
                </a:solidFill>
              </a:rPr>
              <a:t>4 Do you live / are you living together with friends?</a:t>
            </a:r>
          </a:p>
        </p:txBody>
      </p:sp>
      <p:sp>
        <p:nvSpPr>
          <p:cNvPr id="26" name="TextBox 25">
            <a:extLst>
              <a:ext uri="{FF2B5EF4-FFF2-40B4-BE49-F238E27FC236}">
                <a16:creationId xmlns:a16="http://schemas.microsoft.com/office/drawing/2014/main" id="{2F2DC809-92DA-4D24-81B5-FC112BD74A2E}"/>
              </a:ext>
            </a:extLst>
          </p:cNvPr>
          <p:cNvSpPr txBox="1"/>
          <p:nvPr/>
        </p:nvSpPr>
        <p:spPr>
          <a:xfrm>
            <a:off x="197213" y="4903432"/>
            <a:ext cx="5918079" cy="707886"/>
          </a:xfrm>
          <a:prstGeom prst="rect">
            <a:avLst/>
          </a:prstGeom>
          <a:noFill/>
        </p:spPr>
        <p:txBody>
          <a:bodyPr wrap="square" rtlCol="0">
            <a:spAutoFit/>
          </a:bodyPr>
          <a:lstStyle/>
          <a:p>
            <a:pPr algn="l"/>
            <a:r>
              <a:rPr lang="en-GB" sz="2000" dirty="0">
                <a:solidFill>
                  <a:schemeClr val="accent5">
                    <a:lumMod val="50000"/>
                  </a:schemeClr>
                </a:solidFill>
              </a:rPr>
              <a:t>5 Are you earning / do you earn lots of money?</a:t>
            </a:r>
          </a:p>
        </p:txBody>
      </p:sp>
      <p:sp>
        <p:nvSpPr>
          <p:cNvPr id="27" name="TextBox 26">
            <a:extLst>
              <a:ext uri="{FF2B5EF4-FFF2-40B4-BE49-F238E27FC236}">
                <a16:creationId xmlns:a16="http://schemas.microsoft.com/office/drawing/2014/main" id="{3216B4C3-5D85-426A-978F-192B73DADB9C}"/>
              </a:ext>
            </a:extLst>
          </p:cNvPr>
          <p:cNvSpPr txBox="1"/>
          <p:nvPr/>
        </p:nvSpPr>
        <p:spPr>
          <a:xfrm>
            <a:off x="228929" y="5542836"/>
            <a:ext cx="5918079" cy="707886"/>
          </a:xfrm>
          <a:prstGeom prst="rect">
            <a:avLst/>
          </a:prstGeom>
          <a:noFill/>
        </p:spPr>
        <p:txBody>
          <a:bodyPr wrap="square" rtlCol="0">
            <a:spAutoFit/>
          </a:bodyPr>
          <a:lstStyle/>
          <a:p>
            <a:pPr algn="l"/>
            <a:r>
              <a:rPr lang="en-GB" sz="2000" dirty="0">
                <a:solidFill>
                  <a:schemeClr val="accent5">
                    <a:lumMod val="50000"/>
                  </a:schemeClr>
                </a:solidFill>
              </a:rPr>
              <a:t>6 Do you do / are you doing something special there?</a:t>
            </a:r>
          </a:p>
        </p:txBody>
      </p:sp>
      <p:sp>
        <p:nvSpPr>
          <p:cNvPr id="28" name="TextBox 27">
            <a:extLst>
              <a:ext uri="{FF2B5EF4-FFF2-40B4-BE49-F238E27FC236}">
                <a16:creationId xmlns:a16="http://schemas.microsoft.com/office/drawing/2014/main" id="{08B31E01-53E6-4F2F-A60F-6113D7715373}"/>
              </a:ext>
            </a:extLst>
          </p:cNvPr>
          <p:cNvSpPr txBox="1"/>
          <p:nvPr/>
        </p:nvSpPr>
        <p:spPr>
          <a:xfrm>
            <a:off x="2522512" y="533815"/>
            <a:ext cx="5563891" cy="461665"/>
          </a:xfrm>
          <a:prstGeom prst="rect">
            <a:avLst/>
          </a:prstGeom>
          <a:noFill/>
        </p:spPr>
        <p:txBody>
          <a:bodyPr wrap="square" rtlCol="0">
            <a:spAutoFit/>
          </a:bodyPr>
          <a:lstStyle/>
          <a:p>
            <a:r>
              <a:rPr lang="en-US" sz="2400" dirty="0" err="1">
                <a:solidFill>
                  <a:schemeClr val="accent5">
                    <a:lumMod val="50000"/>
                  </a:schemeClr>
                </a:solidFill>
              </a:rPr>
              <a:t>Checke</a:t>
            </a:r>
            <a:r>
              <a:rPr lang="en-US" sz="2400" dirty="0">
                <a:solidFill>
                  <a:schemeClr val="accent5">
                    <a:lumMod val="50000"/>
                  </a:schemeClr>
                </a:solidFill>
              </a:rPr>
              <a:t> </a:t>
            </a:r>
            <a:r>
              <a:rPr lang="en-US" sz="2400" dirty="0" err="1">
                <a:solidFill>
                  <a:schemeClr val="accent5">
                    <a:lumMod val="50000"/>
                  </a:schemeClr>
                </a:solidFill>
              </a:rPr>
              <a:t>deine</a:t>
            </a:r>
            <a:r>
              <a:rPr lang="en-US" sz="2400" dirty="0">
                <a:solidFill>
                  <a:schemeClr val="accent5">
                    <a:lumMod val="50000"/>
                  </a:schemeClr>
                </a:solidFill>
              </a:rPr>
              <a:t> </a:t>
            </a:r>
            <a:r>
              <a:rPr lang="en-US" sz="2400" dirty="0" err="1">
                <a:solidFill>
                  <a:schemeClr val="accent5">
                    <a:lumMod val="50000"/>
                  </a:schemeClr>
                </a:solidFill>
              </a:rPr>
              <a:t>Fragen</a:t>
            </a:r>
            <a:r>
              <a:rPr lang="en-US" sz="2400" dirty="0">
                <a:solidFill>
                  <a:schemeClr val="accent5">
                    <a:lumMod val="50000"/>
                  </a:schemeClr>
                </a:solidFill>
              </a:rPr>
              <a:t>.</a:t>
            </a:r>
          </a:p>
        </p:txBody>
      </p:sp>
      <p:sp>
        <p:nvSpPr>
          <p:cNvPr id="29" name="Speech Bubble: Rectangle with Corners Rounded 28">
            <a:extLst>
              <a:ext uri="{FF2B5EF4-FFF2-40B4-BE49-F238E27FC236}">
                <a16:creationId xmlns:a16="http://schemas.microsoft.com/office/drawing/2014/main" id="{C37D868B-BB56-4D88-87E8-497ABF2F7418}"/>
              </a:ext>
            </a:extLst>
          </p:cNvPr>
          <p:cNvSpPr/>
          <p:nvPr/>
        </p:nvSpPr>
        <p:spPr>
          <a:xfrm>
            <a:off x="7584753" y="158552"/>
            <a:ext cx="2795422" cy="416926"/>
          </a:xfrm>
          <a:prstGeom prst="wedgeRoundRectCallout">
            <a:avLst>
              <a:gd name="adj1" fmla="val -29071"/>
              <a:gd name="adj2" fmla="val 75462"/>
              <a:gd name="adj3" fmla="val 16667"/>
            </a:avLst>
          </a:prstGeom>
          <a:solidFill>
            <a:schemeClr val="accent5">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checken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to check</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0" name="Rectangle 29">
            <a:extLst>
              <a:ext uri="{FF2B5EF4-FFF2-40B4-BE49-F238E27FC236}">
                <a16:creationId xmlns:a16="http://schemas.microsoft.com/office/drawing/2014/main" id="{56618386-25FC-4191-93B9-DCEE60E9C43B}"/>
              </a:ext>
            </a:extLst>
          </p:cNvPr>
          <p:cNvSpPr/>
          <p:nvPr/>
        </p:nvSpPr>
        <p:spPr>
          <a:xfrm>
            <a:off x="6249377" y="581888"/>
            <a:ext cx="5825597" cy="707886"/>
          </a:xfrm>
          <a:prstGeom prst="rect">
            <a:avLst/>
          </a:prstGeom>
          <a:ln>
            <a:solidFill>
              <a:schemeClr val="accent5">
                <a:lumMod val="50000"/>
              </a:schemeClr>
            </a:solidFill>
          </a:ln>
        </p:spPr>
        <p:txBody>
          <a:bodyPr wrap="square">
            <a:spAutoFit/>
          </a:bodyPr>
          <a:lstStyle/>
          <a:p>
            <a:r>
              <a:rPr lang="en-GB" sz="2000" dirty="0">
                <a:solidFill>
                  <a:srgbClr val="002060"/>
                </a:solidFill>
              </a:rPr>
              <a:t>Like </a:t>
            </a:r>
            <a:r>
              <a:rPr lang="en-GB" sz="2000" i="1" dirty="0" err="1">
                <a:solidFill>
                  <a:srgbClr val="002060"/>
                </a:solidFill>
              </a:rPr>
              <a:t>rappen</a:t>
            </a:r>
            <a:r>
              <a:rPr lang="en-GB" sz="2000" dirty="0">
                <a:solidFill>
                  <a:srgbClr val="002060"/>
                </a:solidFill>
              </a:rPr>
              <a:t>, </a:t>
            </a:r>
            <a:r>
              <a:rPr lang="en-GB" sz="2000" i="1" dirty="0" err="1">
                <a:solidFill>
                  <a:srgbClr val="002060"/>
                </a:solidFill>
              </a:rPr>
              <a:t>checken</a:t>
            </a:r>
            <a:r>
              <a:rPr lang="en-GB" sz="2000" dirty="0">
                <a:solidFill>
                  <a:srgbClr val="002060"/>
                </a:solidFill>
              </a:rPr>
              <a:t> is an imported German verb;  </a:t>
            </a:r>
            <a:r>
              <a:rPr lang="en-GB" sz="2000" i="1" dirty="0" err="1">
                <a:solidFill>
                  <a:srgbClr val="002060"/>
                </a:solidFill>
              </a:rPr>
              <a:t>überprüfen</a:t>
            </a:r>
            <a:r>
              <a:rPr lang="en-GB" sz="2000" dirty="0">
                <a:solidFill>
                  <a:srgbClr val="002060"/>
                </a:solidFill>
              </a:rPr>
              <a:t> also means to check.</a:t>
            </a:r>
            <a:endParaRPr lang="en-GB" dirty="0">
              <a:solidFill>
                <a:srgbClr val="002060"/>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13268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B07FE5C3-8F0D-44FE-AB98-CD9B8952AD52}"/>
              </a:ext>
            </a:extLst>
          </p:cNvPr>
          <p:cNvSpPr/>
          <p:nvPr/>
        </p:nvSpPr>
        <p:spPr>
          <a:xfrm>
            <a:off x="215484" y="5142993"/>
            <a:ext cx="5023450" cy="63637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 name="Rectangle 1">
            <a:extLst>
              <a:ext uri="{FF2B5EF4-FFF2-40B4-BE49-F238E27FC236}">
                <a16:creationId xmlns:a16="http://schemas.microsoft.com/office/drawing/2014/main" id="{F424C169-A29A-4288-8E69-649E57B8534B}"/>
              </a:ext>
            </a:extLst>
          </p:cNvPr>
          <p:cNvSpPr/>
          <p:nvPr/>
        </p:nvSpPr>
        <p:spPr>
          <a:xfrm>
            <a:off x="255131" y="4129667"/>
            <a:ext cx="5023450" cy="636373"/>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238934" cy="869950"/>
          </a:xfrm>
          <a:prstGeom prst="rect">
            <a:avLst/>
          </a:prstGeom>
        </p:spPr>
      </p:pic>
      <p:sp>
        <p:nvSpPr>
          <p:cNvPr id="4" name="Title 3"/>
          <p:cNvSpPr>
            <a:spLocks noGrp="1"/>
          </p:cNvSpPr>
          <p:nvPr>
            <p:ph type="title"/>
          </p:nvPr>
        </p:nvSpPr>
        <p:spPr>
          <a:xfrm>
            <a:off x="0" y="294041"/>
            <a:ext cx="4904509" cy="707849"/>
          </a:xfrm>
        </p:spPr>
        <p:txBody>
          <a:bodyPr>
            <a:normAutofit fontScale="90000"/>
          </a:bodyPr>
          <a:lstStyle/>
          <a:p>
            <a:r>
              <a:rPr lang="en-GB" sz="3600" b="1" dirty="0" err="1">
                <a:solidFill>
                  <a:schemeClr val="bg1"/>
                </a:solidFill>
              </a:rPr>
              <a:t>Ein</a:t>
            </a:r>
            <a:r>
              <a:rPr lang="en-GB" sz="3600" b="1" dirty="0">
                <a:solidFill>
                  <a:schemeClr val="bg1"/>
                </a:solidFill>
              </a:rPr>
              <a:t> Interview </a:t>
            </a:r>
            <a:r>
              <a:rPr lang="en-GB" sz="3600" b="1" dirty="0" err="1">
                <a:solidFill>
                  <a:schemeClr val="bg1"/>
                </a:solidFill>
              </a:rPr>
              <a:t>machen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527059" y="247046"/>
            <a:ext cx="243026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5238934" y="186300"/>
            <a:ext cx="46225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Partnerarbeit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6" name="Picture 5" descr="Icon&#10;&#10;Description automatically generated">
            <a:extLst>
              <a:ext uri="{FF2B5EF4-FFF2-40B4-BE49-F238E27FC236}">
                <a16:creationId xmlns:a16="http://schemas.microsoft.com/office/drawing/2014/main" id="{6E92933C-2DF7-4C72-B60D-3828EF6C4F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76392" y="44669"/>
            <a:ext cx="2110534" cy="1394392"/>
          </a:xfrm>
          <a:prstGeom prst="rect">
            <a:avLst/>
          </a:prstGeom>
        </p:spPr>
      </p:pic>
      <p:sp>
        <p:nvSpPr>
          <p:cNvPr id="8" name="TextBox 7">
            <a:extLst>
              <a:ext uri="{FF2B5EF4-FFF2-40B4-BE49-F238E27FC236}">
                <a16:creationId xmlns:a16="http://schemas.microsoft.com/office/drawing/2014/main" id="{D122DBBF-2D0F-426B-902E-532917F35489}"/>
              </a:ext>
            </a:extLst>
          </p:cNvPr>
          <p:cNvSpPr txBox="1"/>
          <p:nvPr/>
        </p:nvSpPr>
        <p:spPr>
          <a:xfrm>
            <a:off x="150330" y="1237560"/>
            <a:ext cx="1387739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A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stellt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Frage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B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antwortet</a:t>
            </a:r>
            <a:r>
              <a:rPr kumimoji="0" lang="en-GB"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mit</a:t>
            </a:r>
            <a:r>
              <a:rPr kumimoji="0" lang="en-GB"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dem</a:t>
            </a:r>
            <a:r>
              <a:rPr kumimoji="0" lang="en-GB"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Adverb 1 </a:t>
            </a:r>
            <a:r>
              <a:rPr kumimoji="0" lang="en-GB" sz="20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oder</a:t>
            </a:r>
            <a:r>
              <a:rPr kumimoji="0" lang="en-GB"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2. (</a:t>
            </a:r>
            <a:r>
              <a:rPr kumimoji="0" lang="en-GB" sz="2000" b="0" i="1"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You can choose which adverb to answer with</a:t>
            </a:r>
            <a:r>
              <a:rPr lang="en-GB" sz="2000" i="1" dirty="0">
                <a:solidFill>
                  <a:srgbClr val="4472C4">
                    <a:lumMod val="50000"/>
                  </a:srgbClr>
                </a:solidFill>
                <a:latin typeface="Century Gothic" panose="020F0302020204030204"/>
              </a:rPr>
              <a:t>!</a:t>
            </a:r>
            <a:r>
              <a:rPr kumimoji="0" lang="en-GB"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0F6454FE-E4A2-43B2-8FEC-2DD44B78C77F}"/>
              </a:ext>
            </a:extLst>
          </p:cNvPr>
          <p:cNvSpPr txBox="1"/>
          <p:nvPr/>
        </p:nvSpPr>
        <p:spPr>
          <a:xfrm>
            <a:off x="255131" y="4228437"/>
            <a:ext cx="502345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Do you go / are you going to the gym?</a:t>
            </a:r>
          </a:p>
        </p:txBody>
      </p:sp>
      <p:sp>
        <p:nvSpPr>
          <p:cNvPr id="10" name="TextBox 9">
            <a:extLst>
              <a:ext uri="{FF2B5EF4-FFF2-40B4-BE49-F238E27FC236}">
                <a16:creationId xmlns:a16="http://schemas.microsoft.com/office/drawing/2014/main" id="{EF2260D1-9AD7-4DBA-80A5-55470FB376A7}"/>
              </a:ext>
            </a:extLst>
          </p:cNvPr>
          <p:cNvSpPr txBox="1"/>
          <p:nvPr/>
        </p:nvSpPr>
        <p:spPr>
          <a:xfrm>
            <a:off x="150330" y="2308550"/>
            <a:ext cx="103952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Beispiel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1" name="Speech Bubble: Rectangle with Corners Rounded 10">
            <a:extLst>
              <a:ext uri="{FF2B5EF4-FFF2-40B4-BE49-F238E27FC236}">
                <a16:creationId xmlns:a16="http://schemas.microsoft.com/office/drawing/2014/main" id="{E4AFF530-B65B-4A72-93AC-AD62CB35DBF7}"/>
              </a:ext>
            </a:extLst>
          </p:cNvPr>
          <p:cNvSpPr/>
          <p:nvPr/>
        </p:nvSpPr>
        <p:spPr>
          <a:xfrm>
            <a:off x="1977081" y="2523302"/>
            <a:ext cx="2430376" cy="1014017"/>
          </a:xfrm>
          <a:prstGeom prst="wedgeRoundRectCallout">
            <a:avLst>
              <a:gd name="adj1" fmla="val -29718"/>
              <a:gd name="adj2" fmla="val 92135"/>
              <a:gd name="adj3" fmla="val 16667"/>
            </a:avLst>
          </a:prstGeom>
          <a:solidFill>
            <a:schemeClr val="accent5">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Gehst</a:t>
            </a:r>
            <a:r>
              <a:rPr kumimoji="0" lang="en-GB" sz="2400" b="0" i="0" u="none" strike="noStrike" kern="1200" cap="none" spc="0" normalizeH="0" noProof="0" dirty="0">
                <a:ln>
                  <a:noFill/>
                </a:ln>
                <a:solidFill>
                  <a:prstClr val="white"/>
                </a:solidFill>
                <a:effectLst/>
                <a:uLnTx/>
                <a:uFillTx/>
                <a:latin typeface="Century Gothic" panose="020F0302020204030204"/>
                <a:ea typeface="+mn-ea"/>
                <a:cs typeface="+mn-cs"/>
              </a:rPr>
              <a:t> du ins </a:t>
            </a:r>
            <a:r>
              <a:rPr kumimoji="0" lang="en-GB" sz="2400" b="0" i="0" u="none" strike="noStrike" kern="1200" cap="none" spc="0" normalizeH="0" noProof="0" dirty="0" err="1">
                <a:ln>
                  <a:noFill/>
                </a:ln>
                <a:solidFill>
                  <a:prstClr val="white"/>
                </a:solidFill>
                <a:effectLst/>
                <a:uLnTx/>
                <a:uFillTx/>
                <a:latin typeface="Century Gothic" panose="020F0302020204030204"/>
                <a:ea typeface="+mn-ea"/>
                <a:cs typeface="+mn-cs"/>
              </a:rPr>
              <a:t>Fitnessstudio</a:t>
            </a:r>
            <a:r>
              <a:rPr kumimoji="0" lang="en-GB" sz="2400" b="0" i="0" u="none" strike="noStrike" kern="1200" cap="none" spc="0" normalizeH="0" noProof="0" dirty="0">
                <a:ln>
                  <a:noFill/>
                </a:ln>
                <a:solidFill>
                  <a:prstClr val="white"/>
                </a:solidFill>
                <a:effectLst/>
                <a:uLnTx/>
                <a:uFillTx/>
                <a:latin typeface="Century Gothic" panose="020F0302020204030204"/>
                <a:ea typeface="+mn-ea"/>
                <a:cs typeface="+mn-cs"/>
              </a:rPr>
              <a:t>?</a:t>
            </a:r>
            <a:endParaRPr kumimoji="0" lang="en-GB" sz="2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8B9DB0CB-93F8-41D4-81D6-F8EBD13F0E84}"/>
              </a:ext>
            </a:extLst>
          </p:cNvPr>
          <p:cNvSpPr txBox="1"/>
          <p:nvPr/>
        </p:nvSpPr>
        <p:spPr>
          <a:xfrm>
            <a:off x="215484" y="3664167"/>
            <a:ext cx="103952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A</a:t>
            </a:r>
          </a:p>
        </p:txBody>
      </p:sp>
      <p:sp>
        <p:nvSpPr>
          <p:cNvPr id="18" name="Speech Bubble: Rectangle with Corners Rounded 17">
            <a:extLst>
              <a:ext uri="{FF2B5EF4-FFF2-40B4-BE49-F238E27FC236}">
                <a16:creationId xmlns:a16="http://schemas.microsoft.com/office/drawing/2014/main" id="{CC135A88-4BAA-4877-A5EC-BCFE795EB8FD}"/>
              </a:ext>
            </a:extLst>
          </p:cNvPr>
          <p:cNvSpPr/>
          <p:nvPr/>
        </p:nvSpPr>
        <p:spPr>
          <a:xfrm>
            <a:off x="7728682" y="3354575"/>
            <a:ext cx="3169535" cy="1014017"/>
          </a:xfrm>
          <a:prstGeom prst="wedgeRoundRectCallout">
            <a:avLst>
              <a:gd name="adj1" fmla="val 28936"/>
              <a:gd name="adj2" fmla="val 87483"/>
              <a:gd name="adj3" fmla="val 16667"/>
            </a:avLst>
          </a:prstGeom>
          <a:solidFill>
            <a:schemeClr val="accent5">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Ja</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ich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gehe</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jetzt</a:t>
            </a:r>
            <a:r>
              <a:rPr kumimoji="0" lang="en-GB" sz="2400" b="0" i="0" u="none" strike="noStrike" kern="1200" cap="none" spc="0" normalizeH="0" noProof="0" dirty="0">
                <a:ln>
                  <a:noFill/>
                </a:ln>
                <a:solidFill>
                  <a:prstClr val="white"/>
                </a:solidFill>
                <a:effectLst/>
                <a:uLnTx/>
                <a:uFillTx/>
                <a:latin typeface="Century Gothic" panose="020F0302020204030204"/>
                <a:ea typeface="+mn-ea"/>
                <a:cs typeface="+mn-cs"/>
              </a:rPr>
              <a:t> ins </a:t>
            </a:r>
            <a:r>
              <a:rPr kumimoji="0" lang="en-GB" sz="2400" b="0" i="0" u="none" strike="noStrike" kern="1200" cap="none" spc="0" normalizeH="0" noProof="0" dirty="0" err="1">
                <a:ln>
                  <a:noFill/>
                </a:ln>
                <a:solidFill>
                  <a:prstClr val="white"/>
                </a:solidFill>
                <a:effectLst/>
                <a:uLnTx/>
                <a:uFillTx/>
                <a:latin typeface="Century Gothic" panose="020F0302020204030204"/>
                <a:ea typeface="+mn-ea"/>
                <a:cs typeface="+mn-cs"/>
              </a:rPr>
              <a:t>Fitnessstudio</a:t>
            </a:r>
            <a:r>
              <a:rPr kumimoji="0" lang="en-GB" sz="2400" b="0" i="0" u="none" strike="noStrike" kern="1200" cap="none" spc="0" normalizeH="0" noProof="0" dirty="0">
                <a:ln>
                  <a:noFill/>
                </a:ln>
                <a:solidFill>
                  <a:prstClr val="white"/>
                </a:solidFill>
                <a:effectLst/>
                <a:uLnTx/>
                <a:uFillTx/>
                <a:latin typeface="Century Gothic" panose="020F0302020204030204"/>
                <a:ea typeface="+mn-ea"/>
                <a:cs typeface="+mn-cs"/>
              </a:rPr>
              <a:t>.</a:t>
            </a:r>
            <a:endParaRPr kumimoji="0" lang="en-GB" sz="2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25" name="Picture 24" descr="A picture containing kite, umbrella&#10;&#10;Description automatically generated">
            <a:extLst>
              <a:ext uri="{FF2B5EF4-FFF2-40B4-BE49-F238E27FC236}">
                <a16:creationId xmlns:a16="http://schemas.microsoft.com/office/drawing/2014/main" id="{49303036-F0DB-4403-BFB9-71C71FB370D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5315" y="5177744"/>
            <a:ext cx="703266" cy="601622"/>
          </a:xfrm>
          <a:prstGeom prst="rect">
            <a:avLst/>
          </a:prstGeom>
        </p:spPr>
      </p:pic>
      <p:graphicFrame>
        <p:nvGraphicFramePr>
          <p:cNvPr id="14" name="Table 13">
            <a:extLst>
              <a:ext uri="{FF2B5EF4-FFF2-40B4-BE49-F238E27FC236}">
                <a16:creationId xmlns:a16="http://schemas.microsoft.com/office/drawing/2014/main" id="{73E7C6A2-6454-43EC-918B-5BE3C330D506}"/>
              </a:ext>
            </a:extLst>
          </p:cNvPr>
          <p:cNvGraphicFramePr>
            <a:graphicFrameLocks noGrp="1"/>
          </p:cNvGraphicFramePr>
          <p:nvPr>
            <p:extLst>
              <p:ext uri="{D42A27DB-BD31-4B8C-83A1-F6EECF244321}">
                <p14:modId xmlns:p14="http://schemas.microsoft.com/office/powerpoint/2010/main" val="4018159708"/>
              </p:ext>
            </p:extLst>
          </p:nvPr>
        </p:nvGraphicFramePr>
        <p:xfrm>
          <a:off x="6610125" y="4878745"/>
          <a:ext cx="5023450" cy="906588"/>
        </p:xfrm>
        <a:graphic>
          <a:graphicData uri="http://schemas.openxmlformats.org/drawingml/2006/table">
            <a:tbl>
              <a:tblPr firstRow="1" bandRow="1">
                <a:tableStyleId>{5940675A-B579-460E-94D1-54222C63F5DA}</a:tableStyleId>
              </a:tblPr>
              <a:tblGrid>
                <a:gridCol w="2511725">
                  <a:extLst>
                    <a:ext uri="{9D8B030D-6E8A-4147-A177-3AD203B41FA5}">
                      <a16:colId xmlns:a16="http://schemas.microsoft.com/office/drawing/2014/main" val="885572526"/>
                    </a:ext>
                  </a:extLst>
                </a:gridCol>
                <a:gridCol w="2511725">
                  <a:extLst>
                    <a:ext uri="{9D8B030D-6E8A-4147-A177-3AD203B41FA5}">
                      <a16:colId xmlns:a16="http://schemas.microsoft.com/office/drawing/2014/main" val="837090200"/>
                    </a:ext>
                  </a:extLst>
                </a:gridCol>
              </a:tblGrid>
              <a:tr h="435162">
                <a:tc>
                  <a:txBody>
                    <a:bodyPr/>
                    <a:lstStyle/>
                    <a:p>
                      <a:pPr algn="ctr"/>
                      <a:r>
                        <a:rPr lang="en-GB" b="1" dirty="0">
                          <a:solidFill>
                            <a:schemeClr val="accent5">
                              <a:lumMod val="50000"/>
                            </a:schemeClr>
                          </a:solidFill>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b="1" dirty="0">
                          <a:solidFill>
                            <a:schemeClr val="accent5">
                              <a:lumMod val="50000"/>
                            </a:schemeClr>
                          </a:solidFill>
                        </a:rPr>
                        <a:t>2</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441746229"/>
                  </a:ext>
                </a:extLst>
              </a:tr>
              <a:tr h="471426">
                <a:tc>
                  <a:txBody>
                    <a:bodyPr/>
                    <a:lstStyle/>
                    <a:p>
                      <a:pPr algn="ctr"/>
                      <a:r>
                        <a:rPr lang="en-GB" sz="2400" dirty="0" err="1">
                          <a:solidFill>
                            <a:schemeClr val="accent5">
                              <a:lumMod val="50000"/>
                            </a:schemeClr>
                          </a:solidFill>
                        </a:rPr>
                        <a:t>jede</a:t>
                      </a:r>
                      <a:r>
                        <a:rPr lang="en-GB" sz="2400" dirty="0">
                          <a:solidFill>
                            <a:schemeClr val="accent5">
                              <a:lumMod val="50000"/>
                            </a:schemeClr>
                          </a:solidFill>
                        </a:rPr>
                        <a:t> </a:t>
                      </a:r>
                      <a:r>
                        <a:rPr lang="en-GB" sz="2400" dirty="0" err="1">
                          <a:solidFill>
                            <a:schemeClr val="accent5">
                              <a:lumMod val="50000"/>
                            </a:schemeClr>
                          </a:solidFill>
                        </a:rPr>
                        <a:t>Woche</a:t>
                      </a:r>
                      <a:endParaRPr lang="en-GB" sz="24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chemeClr val="accent5">
                              <a:lumMod val="50000"/>
                            </a:schemeClr>
                          </a:solidFill>
                        </a:rPr>
                        <a:t>jetzt</a:t>
                      </a:r>
                      <a:endParaRPr lang="en-GB" sz="24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244380466"/>
                  </a:ext>
                </a:extLst>
              </a:tr>
            </a:tbl>
          </a:graphicData>
        </a:graphic>
      </p:graphicFrame>
      <p:sp>
        <p:nvSpPr>
          <p:cNvPr id="28" name="TextBox 27">
            <a:extLst>
              <a:ext uri="{FF2B5EF4-FFF2-40B4-BE49-F238E27FC236}">
                <a16:creationId xmlns:a16="http://schemas.microsoft.com/office/drawing/2014/main" id="{C63BA9D4-607C-4873-A531-BF498ABD7E5C}"/>
              </a:ext>
            </a:extLst>
          </p:cNvPr>
          <p:cNvSpPr txBox="1"/>
          <p:nvPr/>
        </p:nvSpPr>
        <p:spPr>
          <a:xfrm>
            <a:off x="159216" y="1890553"/>
            <a:ext cx="6314879" cy="3989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A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Antwort</a:t>
            </a:r>
            <a:r>
              <a:rPr kumimoji="0" lang="en-GB"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auf </a:t>
            </a:r>
            <a:r>
              <a:rPr kumimoji="0" lang="en-GB" sz="20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Englisch</a:t>
            </a:r>
            <a:r>
              <a:rPr kumimoji="0" lang="en-GB"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EB03C874-9EE5-440B-B9ED-398152C6C6E6}"/>
              </a:ext>
            </a:extLst>
          </p:cNvPr>
          <p:cNvSpPr txBox="1"/>
          <p:nvPr/>
        </p:nvSpPr>
        <p:spPr>
          <a:xfrm>
            <a:off x="392168" y="5247722"/>
            <a:ext cx="4441560" cy="461665"/>
          </a:xfrm>
          <a:prstGeom prst="rect">
            <a:avLst/>
          </a:prstGeom>
          <a:noFill/>
        </p:spPr>
        <p:txBody>
          <a:bodyPr wrap="square" rtlCol="0">
            <a:spAutoFit/>
          </a:bodyPr>
          <a:lstStyle/>
          <a:p>
            <a:pPr algn="l"/>
            <a:r>
              <a:rPr lang="en-GB" sz="2400" b="1" u="sng" dirty="0">
                <a:solidFill>
                  <a:schemeClr val="accent5">
                    <a:lumMod val="50000"/>
                  </a:schemeClr>
                </a:solidFill>
              </a:rPr>
              <a:t>is going</a:t>
            </a:r>
            <a:r>
              <a:rPr lang="en-GB" sz="2400" b="1" dirty="0">
                <a:solidFill>
                  <a:schemeClr val="accent5">
                    <a:lumMod val="50000"/>
                  </a:schemeClr>
                </a:solidFill>
              </a:rPr>
              <a:t> </a:t>
            </a:r>
            <a:r>
              <a:rPr lang="en-GB" sz="2400" dirty="0">
                <a:solidFill>
                  <a:schemeClr val="accent5">
                    <a:lumMod val="50000"/>
                  </a:schemeClr>
                </a:solidFill>
              </a:rPr>
              <a:t>to the gym now.</a:t>
            </a:r>
          </a:p>
        </p:txBody>
      </p:sp>
    </p:spTree>
    <p:extLst>
      <p:ext uri="{BB962C8B-B14F-4D97-AF65-F5344CB8AC3E}">
        <p14:creationId xmlns:p14="http://schemas.microsoft.com/office/powerpoint/2010/main" val="2938723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 grpId="0" animBg="1"/>
      <p:bldP spid="7" grpId="0"/>
      <p:bldP spid="8" grpId="0"/>
      <p:bldP spid="9" grpId="0"/>
      <p:bldP spid="10" grpId="0"/>
      <p:bldP spid="11" grpId="0" animBg="1"/>
      <p:bldP spid="12" grpId="0"/>
      <p:bldP spid="18" grpId="0" animBg="1"/>
      <p:bldP spid="2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Picture 15" descr="Shape&#10;&#10;Description automatically generated">
            <a:extLst>
              <a:ext uri="{FF2B5EF4-FFF2-40B4-BE49-F238E27FC236}">
                <a16:creationId xmlns:a16="http://schemas.microsoft.com/office/drawing/2014/main" id="{970AE03D-44FF-4A6B-9BAC-617C7CF17858}"/>
              </a:ext>
            </a:extLst>
          </p:cNvPr>
          <p:cNvPicPr>
            <a:picLocks noChangeAspect="1"/>
          </p:cNvPicPr>
          <p:nvPr/>
        </p:nvPicPr>
        <p:blipFill>
          <a:blip r:embed="rId4"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77091" y="939545"/>
            <a:ext cx="6618246" cy="5809046"/>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5756564" cy="869950"/>
          </a:xfrm>
          <a:prstGeom prst="rect">
            <a:avLst/>
          </a:prstGeom>
        </p:spPr>
      </p:pic>
      <p:sp>
        <p:nvSpPr>
          <p:cNvPr id="4" name="Title 3"/>
          <p:cNvSpPr>
            <a:spLocks noGrp="1"/>
          </p:cNvSpPr>
          <p:nvPr>
            <p:ph type="title"/>
          </p:nvPr>
        </p:nvSpPr>
        <p:spPr>
          <a:xfrm>
            <a:off x="0" y="294041"/>
            <a:ext cx="5756564" cy="707849"/>
          </a:xfrm>
        </p:spPr>
        <p:txBody>
          <a:bodyPr>
            <a:normAutofit/>
          </a:bodyPr>
          <a:lstStyle/>
          <a:p>
            <a:r>
              <a:rPr lang="en-GB" sz="3600" b="1" dirty="0" err="1">
                <a:solidFill>
                  <a:schemeClr val="bg1"/>
                </a:solidFill>
              </a:rPr>
              <a:t>ein</a:t>
            </a:r>
            <a:r>
              <a:rPr lang="en-GB" sz="3600" b="1" dirty="0">
                <a:solidFill>
                  <a:schemeClr val="bg1"/>
                </a:solidFill>
              </a:rPr>
              <a:t> Interview </a:t>
            </a:r>
            <a:r>
              <a:rPr lang="en-GB" sz="3600" b="1" dirty="0" err="1">
                <a:solidFill>
                  <a:schemeClr val="bg1"/>
                </a:solidFill>
              </a:rPr>
              <a:t>machen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5756564" y="281650"/>
            <a:ext cx="4818671" cy="461665"/>
          </a:xfrm>
          <a:prstGeom prst="rect">
            <a:avLst/>
          </a:prstGeom>
          <a:noFill/>
        </p:spPr>
        <p:txBody>
          <a:bodyPr wrap="square" rtlCol="0">
            <a:spAutoFit/>
          </a:bodyPr>
          <a:lstStyle/>
          <a:p>
            <a:r>
              <a:rPr lang="en-US" sz="2400" dirty="0">
                <a:solidFill>
                  <a:schemeClr val="accent5">
                    <a:lumMod val="50000"/>
                  </a:schemeClr>
                </a:solidFill>
              </a:rPr>
              <a:t>Person B </a:t>
            </a:r>
            <a:r>
              <a:rPr lang="en-US" sz="2400" dirty="0" err="1">
                <a:solidFill>
                  <a:schemeClr val="accent5">
                    <a:lumMod val="50000"/>
                  </a:schemeClr>
                </a:solidFill>
              </a:rPr>
              <a:t>schreibt</a:t>
            </a:r>
            <a:r>
              <a:rPr lang="en-US" sz="2400" dirty="0">
                <a:solidFill>
                  <a:schemeClr val="accent5">
                    <a:lumMod val="50000"/>
                  </a:schemeClr>
                </a:solidFill>
              </a:rPr>
              <a:t> die </a:t>
            </a:r>
            <a:r>
              <a:rPr lang="en-US" sz="2400" dirty="0" err="1">
                <a:solidFill>
                  <a:schemeClr val="accent5">
                    <a:lumMod val="50000"/>
                  </a:schemeClr>
                </a:solidFill>
              </a:rPr>
              <a:t>Optionen</a:t>
            </a:r>
            <a:r>
              <a:rPr lang="en-US" sz="2400" dirty="0">
                <a:solidFill>
                  <a:schemeClr val="accent5">
                    <a:lumMod val="50000"/>
                  </a:schemeClr>
                </a:solidFill>
              </a:rPr>
              <a:t>.</a:t>
            </a:r>
          </a:p>
        </p:txBody>
      </p:sp>
      <p:pic>
        <p:nvPicPr>
          <p:cNvPr id="6" name="Picture 5" descr="Icon&#10;&#10;Description automatically generated">
            <a:extLst>
              <a:ext uri="{FF2B5EF4-FFF2-40B4-BE49-F238E27FC236}">
                <a16:creationId xmlns:a16="http://schemas.microsoft.com/office/drawing/2014/main" id="{D1C974C9-4D69-4BC9-BBA5-3C8C8AF2345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65899" y="4143177"/>
            <a:ext cx="3463183" cy="2288062"/>
          </a:xfrm>
          <a:prstGeom prst="rect">
            <a:avLst/>
          </a:prstGeom>
        </p:spPr>
      </p:pic>
      <p:graphicFrame>
        <p:nvGraphicFramePr>
          <p:cNvPr id="8" name="Table 13">
            <a:extLst>
              <a:ext uri="{FF2B5EF4-FFF2-40B4-BE49-F238E27FC236}">
                <a16:creationId xmlns:a16="http://schemas.microsoft.com/office/drawing/2014/main" id="{0FD4C2C4-5552-48F1-993E-88F825029F72}"/>
              </a:ext>
            </a:extLst>
          </p:cNvPr>
          <p:cNvGraphicFramePr>
            <a:graphicFrameLocks noGrp="1"/>
          </p:cNvGraphicFramePr>
          <p:nvPr>
            <p:extLst>
              <p:ext uri="{D42A27DB-BD31-4B8C-83A1-F6EECF244321}">
                <p14:modId xmlns:p14="http://schemas.microsoft.com/office/powerpoint/2010/main" val="2104112658"/>
              </p:ext>
            </p:extLst>
          </p:nvPr>
        </p:nvGraphicFramePr>
        <p:xfrm>
          <a:off x="6249958" y="763712"/>
          <a:ext cx="5697122" cy="3263718"/>
        </p:xfrm>
        <a:graphic>
          <a:graphicData uri="http://schemas.openxmlformats.org/drawingml/2006/table">
            <a:tbl>
              <a:tblPr firstRow="1" bandRow="1">
                <a:tableStyleId>{5940675A-B579-460E-94D1-54222C63F5DA}</a:tableStyleId>
              </a:tblPr>
              <a:tblGrid>
                <a:gridCol w="2848561">
                  <a:extLst>
                    <a:ext uri="{9D8B030D-6E8A-4147-A177-3AD203B41FA5}">
                      <a16:colId xmlns:a16="http://schemas.microsoft.com/office/drawing/2014/main" val="298386979"/>
                    </a:ext>
                  </a:extLst>
                </a:gridCol>
                <a:gridCol w="2848561">
                  <a:extLst>
                    <a:ext uri="{9D8B030D-6E8A-4147-A177-3AD203B41FA5}">
                      <a16:colId xmlns:a16="http://schemas.microsoft.com/office/drawing/2014/main" val="1321865862"/>
                    </a:ext>
                  </a:extLst>
                </a:gridCol>
              </a:tblGrid>
              <a:tr h="435162">
                <a:tc>
                  <a:txBody>
                    <a:bodyPr/>
                    <a:lstStyle/>
                    <a:p>
                      <a:pPr algn="ctr"/>
                      <a:r>
                        <a:rPr lang="en-GB" b="1" dirty="0">
                          <a:solidFill>
                            <a:srgbClr val="115076"/>
                          </a:solidFill>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b="1" dirty="0">
                          <a:solidFill>
                            <a:srgbClr val="115076"/>
                          </a:solidFill>
                        </a:rPr>
                        <a:t>2</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459592002"/>
                  </a:ext>
                </a:extLst>
              </a:tr>
              <a:tr h="471426">
                <a:tc>
                  <a:txBody>
                    <a:bodyPr/>
                    <a:lstStyle/>
                    <a:p>
                      <a:pPr algn="ctr"/>
                      <a:r>
                        <a:rPr lang="en-GB" sz="2400" dirty="0" err="1">
                          <a:solidFill>
                            <a:srgbClr val="115076"/>
                          </a:solidFill>
                        </a:rPr>
                        <a:t>jetzt</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rPr>
                        <a:t>manchmal</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480410280"/>
                  </a:ext>
                </a:extLst>
              </a:tr>
              <a:tr h="471426">
                <a:tc>
                  <a:txBody>
                    <a:bodyPr/>
                    <a:lstStyle/>
                    <a:p>
                      <a:pPr algn="ctr"/>
                      <a:r>
                        <a:rPr lang="en-GB" sz="2400" dirty="0" err="1">
                          <a:solidFill>
                            <a:srgbClr val="115076"/>
                          </a:solidFill>
                        </a:rPr>
                        <a:t>nie</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rPr>
                        <a:t>im</a:t>
                      </a:r>
                      <a:r>
                        <a:rPr lang="en-GB" sz="2400" dirty="0">
                          <a:solidFill>
                            <a:srgbClr val="115076"/>
                          </a:solidFill>
                        </a:rPr>
                        <a:t> Moment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289618389"/>
                  </a:ext>
                </a:extLst>
              </a:tr>
              <a:tr h="471426">
                <a:tc>
                  <a:txBody>
                    <a:bodyPr/>
                    <a:lstStyle/>
                    <a:p>
                      <a:pPr algn="ctr"/>
                      <a:r>
                        <a:rPr lang="en-GB" sz="2400" dirty="0" err="1">
                          <a:solidFill>
                            <a:srgbClr val="115076"/>
                          </a:solidFill>
                        </a:rPr>
                        <a:t>jedes</a:t>
                      </a:r>
                      <a:r>
                        <a:rPr lang="en-GB" sz="2400" dirty="0">
                          <a:solidFill>
                            <a:srgbClr val="115076"/>
                          </a:solidFill>
                        </a:rPr>
                        <a:t> </a:t>
                      </a:r>
                      <a:r>
                        <a:rPr lang="en-GB" sz="2400" dirty="0" err="1">
                          <a:solidFill>
                            <a:srgbClr val="115076"/>
                          </a:solidFill>
                        </a:rPr>
                        <a:t>Jahr</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rPr>
                        <a:t>jetzt</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893267697"/>
                  </a:ext>
                </a:extLst>
              </a:tr>
              <a:tr h="471426">
                <a:tc>
                  <a:txBody>
                    <a:bodyPr/>
                    <a:lstStyle/>
                    <a:p>
                      <a:pPr algn="ctr"/>
                      <a:r>
                        <a:rPr lang="en-GB" sz="2400" dirty="0" err="1">
                          <a:solidFill>
                            <a:srgbClr val="115076"/>
                          </a:solidFill>
                        </a:rPr>
                        <a:t>heute</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a:solidFill>
                            <a:srgbClr val="115076"/>
                          </a:solidFill>
                        </a:rPr>
                        <a:t>oft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776030665"/>
                  </a:ext>
                </a:extLst>
              </a:tr>
              <a:tr h="471426">
                <a:tc>
                  <a:txBody>
                    <a:bodyPr/>
                    <a:lstStyle/>
                    <a:p>
                      <a:pPr algn="ctr"/>
                      <a:r>
                        <a:rPr lang="en-GB" sz="2400" dirty="0" err="1">
                          <a:solidFill>
                            <a:srgbClr val="115076"/>
                          </a:solidFill>
                        </a:rPr>
                        <a:t>jetzt</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rPr>
                        <a:t>immer</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156426673"/>
                  </a:ext>
                </a:extLst>
              </a:tr>
              <a:tr h="471426">
                <a:tc>
                  <a:txBody>
                    <a:bodyPr/>
                    <a:lstStyle/>
                    <a:p>
                      <a:pPr algn="ctr"/>
                      <a:r>
                        <a:rPr lang="en-GB" sz="2400" dirty="0">
                          <a:solidFill>
                            <a:srgbClr val="115076"/>
                          </a:solidFill>
                        </a:rPr>
                        <a:t>am </a:t>
                      </a:r>
                      <a:r>
                        <a:rPr lang="en-GB" sz="2400" dirty="0" err="1">
                          <a:solidFill>
                            <a:srgbClr val="115076"/>
                          </a:solidFill>
                        </a:rPr>
                        <a:t>Wochenende</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rPr>
                        <a:t>normalerweise</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394477462"/>
                  </a:ext>
                </a:extLst>
              </a:tr>
            </a:tbl>
          </a:graphicData>
        </a:graphic>
      </p:graphicFrame>
      <p:sp>
        <p:nvSpPr>
          <p:cNvPr id="10" name="TextBox 9">
            <a:extLst>
              <a:ext uri="{FF2B5EF4-FFF2-40B4-BE49-F238E27FC236}">
                <a16:creationId xmlns:a16="http://schemas.microsoft.com/office/drawing/2014/main" id="{BC38C8BF-8E15-4469-99E1-B4BC9F3C5793}"/>
              </a:ext>
            </a:extLst>
          </p:cNvPr>
          <p:cNvSpPr txBox="1"/>
          <p:nvPr/>
        </p:nvSpPr>
        <p:spPr>
          <a:xfrm>
            <a:off x="172088" y="2263352"/>
            <a:ext cx="5918079" cy="400110"/>
          </a:xfrm>
          <a:prstGeom prst="rect">
            <a:avLst/>
          </a:prstGeom>
          <a:noFill/>
        </p:spPr>
        <p:txBody>
          <a:bodyPr wrap="square" rtlCol="0">
            <a:spAutoFit/>
          </a:bodyPr>
          <a:lstStyle/>
          <a:p>
            <a:pPr algn="l"/>
            <a:r>
              <a:rPr lang="en-GB" sz="2000" dirty="0">
                <a:solidFill>
                  <a:schemeClr val="accent5">
                    <a:lumMod val="50000"/>
                  </a:schemeClr>
                </a:solidFill>
              </a:rPr>
              <a:t>1 Are you doing / do you do other interviews?</a:t>
            </a:r>
          </a:p>
        </p:txBody>
      </p:sp>
      <p:sp>
        <p:nvSpPr>
          <p:cNvPr id="11" name="TextBox 10">
            <a:extLst>
              <a:ext uri="{FF2B5EF4-FFF2-40B4-BE49-F238E27FC236}">
                <a16:creationId xmlns:a16="http://schemas.microsoft.com/office/drawing/2014/main" id="{80025FF9-43CA-4AF2-A9A1-2713DEB4C5DD}"/>
              </a:ext>
            </a:extLst>
          </p:cNvPr>
          <p:cNvSpPr txBox="1"/>
          <p:nvPr/>
        </p:nvSpPr>
        <p:spPr>
          <a:xfrm>
            <a:off x="172087" y="2783109"/>
            <a:ext cx="5918079" cy="707886"/>
          </a:xfrm>
          <a:prstGeom prst="rect">
            <a:avLst/>
          </a:prstGeom>
          <a:noFill/>
        </p:spPr>
        <p:txBody>
          <a:bodyPr wrap="square" rtlCol="0">
            <a:spAutoFit/>
          </a:bodyPr>
          <a:lstStyle/>
          <a:p>
            <a:pPr algn="l"/>
            <a:r>
              <a:rPr lang="en-GB" sz="2000" dirty="0">
                <a:solidFill>
                  <a:schemeClr val="accent5">
                    <a:lumMod val="50000"/>
                  </a:schemeClr>
                </a:solidFill>
              </a:rPr>
              <a:t>2 Are you understanding / do you understand my English?</a:t>
            </a:r>
          </a:p>
        </p:txBody>
      </p:sp>
      <p:sp>
        <p:nvSpPr>
          <p:cNvPr id="12" name="TextBox 11">
            <a:extLst>
              <a:ext uri="{FF2B5EF4-FFF2-40B4-BE49-F238E27FC236}">
                <a16:creationId xmlns:a16="http://schemas.microsoft.com/office/drawing/2014/main" id="{6DC2361D-C397-4F6E-A5A9-B8A174A5B571}"/>
              </a:ext>
            </a:extLst>
          </p:cNvPr>
          <p:cNvSpPr txBox="1"/>
          <p:nvPr/>
        </p:nvSpPr>
        <p:spPr>
          <a:xfrm>
            <a:off x="172087" y="3642193"/>
            <a:ext cx="5918079" cy="707886"/>
          </a:xfrm>
          <a:prstGeom prst="rect">
            <a:avLst/>
          </a:prstGeom>
          <a:noFill/>
        </p:spPr>
        <p:txBody>
          <a:bodyPr wrap="square" rtlCol="0">
            <a:spAutoFit/>
          </a:bodyPr>
          <a:lstStyle/>
          <a:p>
            <a:pPr algn="l"/>
            <a:r>
              <a:rPr lang="en-GB" sz="2000" dirty="0">
                <a:solidFill>
                  <a:schemeClr val="accent5">
                    <a:lumMod val="50000"/>
                  </a:schemeClr>
                </a:solidFill>
              </a:rPr>
              <a:t>3 Do you use / are you using the computer for your music?</a:t>
            </a:r>
          </a:p>
        </p:txBody>
      </p:sp>
      <p:sp>
        <p:nvSpPr>
          <p:cNvPr id="13" name="TextBox 12">
            <a:extLst>
              <a:ext uri="{FF2B5EF4-FFF2-40B4-BE49-F238E27FC236}">
                <a16:creationId xmlns:a16="http://schemas.microsoft.com/office/drawing/2014/main" id="{B4709ECA-7EDA-45AD-AC7F-C29EF3C49588}"/>
              </a:ext>
            </a:extLst>
          </p:cNvPr>
          <p:cNvSpPr txBox="1"/>
          <p:nvPr/>
        </p:nvSpPr>
        <p:spPr>
          <a:xfrm>
            <a:off x="213651" y="4438649"/>
            <a:ext cx="5918079" cy="400110"/>
          </a:xfrm>
          <a:prstGeom prst="rect">
            <a:avLst/>
          </a:prstGeom>
          <a:noFill/>
        </p:spPr>
        <p:txBody>
          <a:bodyPr wrap="square" rtlCol="0">
            <a:spAutoFit/>
          </a:bodyPr>
          <a:lstStyle/>
          <a:p>
            <a:pPr algn="l"/>
            <a:r>
              <a:rPr lang="en-GB" sz="2000" dirty="0">
                <a:solidFill>
                  <a:schemeClr val="accent5">
                    <a:lumMod val="50000"/>
                  </a:schemeClr>
                </a:solidFill>
              </a:rPr>
              <a:t>4 Are you coming / do you come to Berlin?</a:t>
            </a:r>
          </a:p>
        </p:txBody>
      </p:sp>
      <p:sp>
        <p:nvSpPr>
          <p:cNvPr id="14" name="TextBox 13">
            <a:extLst>
              <a:ext uri="{FF2B5EF4-FFF2-40B4-BE49-F238E27FC236}">
                <a16:creationId xmlns:a16="http://schemas.microsoft.com/office/drawing/2014/main" id="{52729A71-C975-4889-A2C8-1892E202BDF5}"/>
              </a:ext>
            </a:extLst>
          </p:cNvPr>
          <p:cNvSpPr txBox="1"/>
          <p:nvPr/>
        </p:nvSpPr>
        <p:spPr>
          <a:xfrm>
            <a:off x="213651" y="5007974"/>
            <a:ext cx="5918079" cy="400110"/>
          </a:xfrm>
          <a:prstGeom prst="rect">
            <a:avLst/>
          </a:prstGeom>
          <a:noFill/>
        </p:spPr>
        <p:txBody>
          <a:bodyPr wrap="square" rtlCol="0">
            <a:spAutoFit/>
          </a:bodyPr>
          <a:lstStyle/>
          <a:p>
            <a:pPr algn="l"/>
            <a:r>
              <a:rPr lang="en-GB" sz="2000" dirty="0">
                <a:solidFill>
                  <a:schemeClr val="accent5">
                    <a:lumMod val="50000"/>
                  </a:schemeClr>
                </a:solidFill>
              </a:rPr>
              <a:t>5 Do you lose / are you losing things?</a:t>
            </a:r>
          </a:p>
        </p:txBody>
      </p:sp>
      <p:sp>
        <p:nvSpPr>
          <p:cNvPr id="15" name="TextBox 14">
            <a:extLst>
              <a:ext uri="{FF2B5EF4-FFF2-40B4-BE49-F238E27FC236}">
                <a16:creationId xmlns:a16="http://schemas.microsoft.com/office/drawing/2014/main" id="{E5496B9A-147B-4C45-93E6-9B3967E6C37C}"/>
              </a:ext>
            </a:extLst>
          </p:cNvPr>
          <p:cNvSpPr txBox="1"/>
          <p:nvPr/>
        </p:nvSpPr>
        <p:spPr>
          <a:xfrm>
            <a:off x="246489" y="5527731"/>
            <a:ext cx="5918079" cy="707886"/>
          </a:xfrm>
          <a:prstGeom prst="rect">
            <a:avLst/>
          </a:prstGeom>
          <a:noFill/>
        </p:spPr>
        <p:txBody>
          <a:bodyPr wrap="square" rtlCol="0">
            <a:spAutoFit/>
          </a:bodyPr>
          <a:lstStyle/>
          <a:p>
            <a:pPr algn="l"/>
            <a:r>
              <a:rPr lang="en-GB" sz="2000" dirty="0">
                <a:solidFill>
                  <a:schemeClr val="accent5">
                    <a:lumMod val="50000"/>
                  </a:schemeClr>
                </a:solidFill>
              </a:rPr>
              <a:t>6 Are you having / do you have problems in the band?</a:t>
            </a:r>
          </a:p>
        </p:txBody>
      </p:sp>
      <p:sp>
        <p:nvSpPr>
          <p:cNvPr id="17" name="TextBox 16">
            <a:extLst>
              <a:ext uri="{FF2B5EF4-FFF2-40B4-BE49-F238E27FC236}">
                <a16:creationId xmlns:a16="http://schemas.microsoft.com/office/drawing/2014/main" id="{42FFD299-852F-4593-9B5F-9D639EEB94F2}"/>
              </a:ext>
            </a:extLst>
          </p:cNvPr>
          <p:cNvSpPr txBox="1"/>
          <p:nvPr/>
        </p:nvSpPr>
        <p:spPr>
          <a:xfrm>
            <a:off x="5756564" y="270313"/>
            <a:ext cx="4818671" cy="461665"/>
          </a:xfrm>
          <a:prstGeom prst="rect">
            <a:avLst/>
          </a:prstGeom>
          <a:solidFill>
            <a:schemeClr val="bg1"/>
          </a:solidFill>
        </p:spPr>
        <p:txBody>
          <a:bodyPr wrap="square" rtlCol="0">
            <a:spAutoFit/>
          </a:bodyPr>
          <a:lstStyle/>
          <a:p>
            <a:r>
              <a:rPr lang="en-US" sz="2400" dirty="0">
                <a:solidFill>
                  <a:schemeClr val="accent5">
                    <a:lumMod val="50000"/>
                  </a:schemeClr>
                </a:solidFill>
              </a:rPr>
              <a:t>Person A </a:t>
            </a:r>
            <a:r>
              <a:rPr lang="en-US" sz="2400" dirty="0" err="1">
                <a:solidFill>
                  <a:schemeClr val="accent5">
                    <a:lumMod val="50000"/>
                  </a:schemeClr>
                </a:solidFill>
              </a:rPr>
              <a:t>stellt</a:t>
            </a:r>
            <a:r>
              <a:rPr lang="en-US" sz="2400" dirty="0">
                <a:solidFill>
                  <a:schemeClr val="accent5">
                    <a:lumMod val="50000"/>
                  </a:schemeClr>
                </a:solidFill>
              </a:rPr>
              <a:t> </a:t>
            </a:r>
            <a:r>
              <a:rPr lang="en-US" sz="2400" dirty="0" err="1">
                <a:solidFill>
                  <a:schemeClr val="accent5">
                    <a:lumMod val="50000"/>
                  </a:schemeClr>
                </a:solidFill>
              </a:rPr>
              <a:t>Fragen</a:t>
            </a:r>
            <a:r>
              <a:rPr lang="en-US" sz="2400" dirty="0">
                <a:solidFill>
                  <a:schemeClr val="accent5">
                    <a:lumMod val="50000"/>
                  </a:schemeClr>
                </a:solidFill>
              </a:rPr>
              <a:t> 6 – 1.</a:t>
            </a:r>
          </a:p>
        </p:txBody>
      </p:sp>
      <p:pic>
        <p:nvPicPr>
          <p:cNvPr id="18" name="Picture 17">
            <a:extLst>
              <a:ext uri="{FF2B5EF4-FFF2-40B4-BE49-F238E27FC236}">
                <a16:creationId xmlns:a16="http://schemas.microsoft.com/office/drawing/2014/main" id="{5363C938-A959-40AE-83F8-56B83FBF34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13212" y="5266970"/>
            <a:ext cx="1061073" cy="907715"/>
          </a:xfrm>
          <a:prstGeom prst="rect">
            <a:avLst/>
          </a:prstGeom>
        </p:spPr>
      </p:pic>
      <p:sp>
        <p:nvSpPr>
          <p:cNvPr id="19" name="TextBox 18">
            <a:extLst>
              <a:ext uri="{FF2B5EF4-FFF2-40B4-BE49-F238E27FC236}">
                <a16:creationId xmlns:a16="http://schemas.microsoft.com/office/drawing/2014/main" id="{A01FFED5-4B8B-4E7C-B766-C44404ECF527}"/>
              </a:ext>
            </a:extLst>
          </p:cNvPr>
          <p:cNvSpPr txBox="1"/>
          <p:nvPr/>
        </p:nvSpPr>
        <p:spPr>
          <a:xfrm>
            <a:off x="6164568" y="4241997"/>
            <a:ext cx="2186608" cy="1569660"/>
          </a:xfrm>
          <a:prstGeom prst="rect">
            <a:avLst/>
          </a:prstGeom>
          <a:noFill/>
        </p:spPr>
        <p:txBody>
          <a:bodyPr wrap="square" rtlCol="0">
            <a:spAutoFit/>
          </a:bodyPr>
          <a:lstStyle/>
          <a:p>
            <a:r>
              <a:rPr lang="en-US" sz="2400" dirty="0">
                <a:solidFill>
                  <a:schemeClr val="accent5">
                    <a:lumMod val="50000"/>
                  </a:schemeClr>
                </a:solidFill>
              </a:rPr>
              <a:t>Person A </a:t>
            </a:r>
            <a:r>
              <a:rPr lang="en-US" sz="2400" dirty="0" err="1">
                <a:solidFill>
                  <a:schemeClr val="accent5">
                    <a:lumMod val="50000"/>
                  </a:schemeClr>
                </a:solidFill>
              </a:rPr>
              <a:t>schreibt</a:t>
            </a:r>
            <a:r>
              <a:rPr lang="en-US" sz="2400" dirty="0">
                <a:solidFill>
                  <a:schemeClr val="accent5">
                    <a:lumMod val="50000"/>
                  </a:schemeClr>
                </a:solidFill>
              </a:rPr>
              <a:t> </a:t>
            </a:r>
            <a:r>
              <a:rPr lang="en-US" sz="2400" dirty="0" err="1">
                <a:solidFill>
                  <a:schemeClr val="accent5">
                    <a:lumMod val="50000"/>
                  </a:schemeClr>
                </a:solidFill>
              </a:rPr>
              <a:t>Notizen</a:t>
            </a:r>
            <a:r>
              <a:rPr lang="en-US" sz="2400" dirty="0">
                <a:solidFill>
                  <a:schemeClr val="accent5">
                    <a:lumMod val="50000"/>
                  </a:schemeClr>
                </a:solidFill>
              </a:rPr>
              <a:t> auf </a:t>
            </a:r>
            <a:r>
              <a:rPr lang="en-US" sz="2400" dirty="0" err="1">
                <a:solidFill>
                  <a:schemeClr val="accent5">
                    <a:lumMod val="50000"/>
                  </a:schemeClr>
                </a:solidFill>
              </a:rPr>
              <a:t>Englisch</a:t>
            </a:r>
            <a:r>
              <a:rPr lang="en-US" sz="2400" dirty="0">
                <a:solidFill>
                  <a:schemeClr val="accent5">
                    <a:lumMod val="50000"/>
                  </a:schemeClr>
                </a:solidFill>
              </a:rPr>
              <a:t>.</a:t>
            </a:r>
          </a:p>
        </p:txBody>
      </p:sp>
      <p:pic>
        <p:nvPicPr>
          <p:cNvPr id="20" name="Picture 19">
            <a:extLst>
              <a:ext uri="{FF2B5EF4-FFF2-40B4-BE49-F238E27FC236}">
                <a16:creationId xmlns:a16="http://schemas.microsoft.com/office/drawing/2014/main" id="{B5152BBB-B3FA-405E-BE18-DB3FD755DDD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07416" y="763712"/>
            <a:ext cx="539664" cy="461666"/>
          </a:xfrm>
          <a:prstGeom prst="rect">
            <a:avLst/>
          </a:prstGeom>
        </p:spPr>
      </p:pic>
      <p:sp>
        <p:nvSpPr>
          <p:cNvPr id="21" name="TextBox 20">
            <a:extLst>
              <a:ext uri="{FF2B5EF4-FFF2-40B4-BE49-F238E27FC236}">
                <a16:creationId xmlns:a16="http://schemas.microsoft.com/office/drawing/2014/main" id="{E780E9D7-319D-4C68-A230-A6E667A6EA24}"/>
              </a:ext>
            </a:extLst>
          </p:cNvPr>
          <p:cNvSpPr txBox="1"/>
          <p:nvPr/>
        </p:nvSpPr>
        <p:spPr>
          <a:xfrm>
            <a:off x="10539566" y="4145683"/>
            <a:ext cx="1992259" cy="830997"/>
          </a:xfrm>
          <a:prstGeom prst="rect">
            <a:avLst/>
          </a:prstGeom>
          <a:noFill/>
        </p:spPr>
        <p:txBody>
          <a:bodyPr wrap="square" rtlCol="0">
            <a:spAutoFit/>
          </a:bodyPr>
          <a:lstStyle/>
          <a:p>
            <a:r>
              <a:rPr lang="en-US" sz="2400" dirty="0">
                <a:solidFill>
                  <a:schemeClr val="accent5">
                    <a:lumMod val="50000"/>
                  </a:schemeClr>
                </a:solidFill>
              </a:rPr>
              <a:t>Person B </a:t>
            </a:r>
            <a:r>
              <a:rPr lang="en-US" sz="2400" dirty="0" err="1">
                <a:solidFill>
                  <a:schemeClr val="accent5">
                    <a:lumMod val="50000"/>
                  </a:schemeClr>
                </a:solidFill>
              </a:rPr>
              <a:t>antwortet</a:t>
            </a:r>
            <a:r>
              <a:rPr lang="en-US" sz="2400" dirty="0">
                <a:solidFill>
                  <a:schemeClr val="accent5">
                    <a:lumMod val="50000"/>
                  </a:schemeClr>
                </a:solidFill>
              </a:rPr>
              <a:t>.</a:t>
            </a:r>
          </a:p>
        </p:txBody>
      </p:sp>
    </p:spTree>
    <p:extLst>
      <p:ext uri="{BB962C8B-B14F-4D97-AF65-F5344CB8AC3E}">
        <p14:creationId xmlns:p14="http://schemas.microsoft.com/office/powerpoint/2010/main" val="1576897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8"/>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7"/>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2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0" grpId="0"/>
      <p:bldP spid="11" grpId="0"/>
      <p:bldP spid="12" grpId="0"/>
      <p:bldP spid="13" grpId="0"/>
      <p:bldP spid="14" grpId="0"/>
      <p:bldP spid="15" grpId="0"/>
      <p:bldP spid="17" grpId="0" animBg="1"/>
      <p:bldP spid="19"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252114"/>
            <a:ext cx="5756564" cy="707849"/>
          </a:xfrm>
        </p:spPr>
        <p:txBody>
          <a:bodyPr>
            <a:normAutofit/>
          </a:bodyPr>
          <a:lstStyle/>
          <a:p>
            <a:r>
              <a:rPr lang="en-GB" sz="1800" b="1" dirty="0" err="1">
                <a:solidFill>
                  <a:schemeClr val="bg1"/>
                </a:solidFill>
              </a:rPr>
              <a:t>ein</a:t>
            </a:r>
            <a:r>
              <a:rPr lang="en-GB" sz="1800" b="1" dirty="0">
                <a:solidFill>
                  <a:schemeClr val="bg1"/>
                </a:solidFill>
              </a:rPr>
              <a:t> Interview </a:t>
            </a:r>
            <a:r>
              <a:rPr lang="en-GB" sz="1800" b="1" dirty="0" err="1">
                <a:solidFill>
                  <a:schemeClr val="bg1"/>
                </a:solidFill>
              </a:rPr>
              <a:t>machen</a:t>
            </a:r>
            <a:endParaRPr lang="en-GB" sz="1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0" y="346602"/>
            <a:ext cx="6164568" cy="461665"/>
          </a:xfrm>
          <a:prstGeom prst="rect">
            <a:avLst/>
          </a:prstGeom>
          <a:noFill/>
        </p:spPr>
        <p:txBody>
          <a:bodyPr wrap="square" rtlCol="0">
            <a:spAutoFit/>
          </a:bodyPr>
          <a:lstStyle/>
          <a:p>
            <a:r>
              <a:rPr lang="en-US" sz="2400" dirty="0">
                <a:solidFill>
                  <a:schemeClr val="accent5">
                    <a:lumMod val="50000"/>
                  </a:schemeClr>
                </a:solidFill>
              </a:rPr>
              <a:t>Person A </a:t>
            </a:r>
            <a:r>
              <a:rPr lang="en-US" sz="2400" dirty="0" err="1">
                <a:solidFill>
                  <a:schemeClr val="accent5">
                    <a:lumMod val="50000"/>
                  </a:schemeClr>
                </a:solidFill>
              </a:rPr>
              <a:t>schreibt</a:t>
            </a:r>
            <a:r>
              <a:rPr lang="en-US" sz="2400" dirty="0">
                <a:solidFill>
                  <a:schemeClr val="accent5">
                    <a:lumMod val="50000"/>
                  </a:schemeClr>
                </a:solidFill>
              </a:rPr>
              <a:t> die </a:t>
            </a:r>
            <a:r>
              <a:rPr lang="en-US" sz="2400" dirty="0" err="1">
                <a:solidFill>
                  <a:schemeClr val="accent5">
                    <a:lumMod val="50000"/>
                  </a:schemeClr>
                </a:solidFill>
              </a:rPr>
              <a:t>Optionen</a:t>
            </a:r>
            <a:r>
              <a:rPr lang="en-US" sz="2400" dirty="0">
                <a:solidFill>
                  <a:schemeClr val="accent5">
                    <a:lumMod val="50000"/>
                  </a:schemeClr>
                </a:solidFill>
              </a:rPr>
              <a:t>.</a:t>
            </a:r>
          </a:p>
        </p:txBody>
      </p:sp>
      <p:pic>
        <p:nvPicPr>
          <p:cNvPr id="6" name="Picture 5" descr="Icon&#10;&#10;Description automatically generated">
            <a:extLst>
              <a:ext uri="{FF2B5EF4-FFF2-40B4-BE49-F238E27FC236}">
                <a16:creationId xmlns:a16="http://schemas.microsoft.com/office/drawing/2014/main" id="{D1C974C9-4D69-4BC9-BBA5-3C8C8AF234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4245" y="4525178"/>
            <a:ext cx="2930176" cy="1935914"/>
          </a:xfrm>
          <a:prstGeom prst="rect">
            <a:avLst/>
          </a:prstGeom>
        </p:spPr>
      </p:pic>
      <p:graphicFrame>
        <p:nvGraphicFramePr>
          <p:cNvPr id="8" name="Table 13">
            <a:extLst>
              <a:ext uri="{FF2B5EF4-FFF2-40B4-BE49-F238E27FC236}">
                <a16:creationId xmlns:a16="http://schemas.microsoft.com/office/drawing/2014/main" id="{0FD4C2C4-5552-48F1-993E-88F825029F72}"/>
              </a:ext>
            </a:extLst>
          </p:cNvPr>
          <p:cNvGraphicFramePr>
            <a:graphicFrameLocks noGrp="1"/>
          </p:cNvGraphicFramePr>
          <p:nvPr>
            <p:extLst>
              <p:ext uri="{D42A27DB-BD31-4B8C-83A1-F6EECF244321}">
                <p14:modId xmlns:p14="http://schemas.microsoft.com/office/powerpoint/2010/main" val="809251556"/>
              </p:ext>
            </p:extLst>
          </p:nvPr>
        </p:nvGraphicFramePr>
        <p:xfrm>
          <a:off x="67048" y="1046343"/>
          <a:ext cx="5697122" cy="3263718"/>
        </p:xfrm>
        <a:graphic>
          <a:graphicData uri="http://schemas.openxmlformats.org/drawingml/2006/table">
            <a:tbl>
              <a:tblPr firstRow="1" bandRow="1">
                <a:tableStyleId>{5940675A-B579-460E-94D1-54222C63F5DA}</a:tableStyleId>
              </a:tblPr>
              <a:tblGrid>
                <a:gridCol w="2848561">
                  <a:extLst>
                    <a:ext uri="{9D8B030D-6E8A-4147-A177-3AD203B41FA5}">
                      <a16:colId xmlns:a16="http://schemas.microsoft.com/office/drawing/2014/main" val="298386979"/>
                    </a:ext>
                  </a:extLst>
                </a:gridCol>
                <a:gridCol w="2848561">
                  <a:extLst>
                    <a:ext uri="{9D8B030D-6E8A-4147-A177-3AD203B41FA5}">
                      <a16:colId xmlns:a16="http://schemas.microsoft.com/office/drawing/2014/main" val="1321865862"/>
                    </a:ext>
                  </a:extLst>
                </a:gridCol>
              </a:tblGrid>
              <a:tr h="435162">
                <a:tc>
                  <a:txBody>
                    <a:bodyPr/>
                    <a:lstStyle/>
                    <a:p>
                      <a:pPr algn="ctr"/>
                      <a:r>
                        <a:rPr lang="en-GB" b="1" dirty="0">
                          <a:solidFill>
                            <a:srgbClr val="115076"/>
                          </a:solidFill>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b="1" dirty="0">
                          <a:solidFill>
                            <a:srgbClr val="115076"/>
                          </a:solidFill>
                        </a:rPr>
                        <a:t>2</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459592002"/>
                  </a:ext>
                </a:extLst>
              </a:tr>
              <a:tr h="471426">
                <a:tc>
                  <a:txBody>
                    <a:bodyPr/>
                    <a:lstStyle/>
                    <a:p>
                      <a:pPr algn="ctr"/>
                      <a:r>
                        <a:rPr lang="en-GB" sz="2400" dirty="0" err="1">
                          <a:solidFill>
                            <a:srgbClr val="115076"/>
                          </a:solidFill>
                        </a:rPr>
                        <a:t>immer</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rPr>
                        <a:t>heute</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480410280"/>
                  </a:ext>
                </a:extLst>
              </a:tr>
              <a:tr h="471426">
                <a:tc>
                  <a:txBody>
                    <a:bodyPr/>
                    <a:lstStyle/>
                    <a:p>
                      <a:pPr algn="ctr"/>
                      <a:r>
                        <a:rPr lang="en-GB" sz="2400" dirty="0">
                          <a:solidFill>
                            <a:srgbClr val="115076"/>
                          </a:solidFill>
                        </a:rPr>
                        <a:t>dieses </a:t>
                      </a:r>
                      <a:r>
                        <a:rPr lang="en-GB" sz="2400" dirty="0" err="1">
                          <a:solidFill>
                            <a:srgbClr val="115076"/>
                          </a:solidFill>
                        </a:rPr>
                        <a:t>Jahr</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rPr>
                        <a:t>normalerweise</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289618389"/>
                  </a:ext>
                </a:extLst>
              </a:tr>
              <a:tr h="471426">
                <a:tc>
                  <a:txBody>
                    <a:bodyPr/>
                    <a:lstStyle/>
                    <a:p>
                      <a:pPr algn="ctr"/>
                      <a:r>
                        <a:rPr lang="en-GB" sz="2400" dirty="0" err="1">
                          <a:solidFill>
                            <a:srgbClr val="115076"/>
                          </a:solidFill>
                        </a:rPr>
                        <a:t>manchmal</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rPr>
                        <a:t>im</a:t>
                      </a:r>
                      <a:r>
                        <a:rPr lang="en-GB" sz="2400" dirty="0">
                          <a:solidFill>
                            <a:srgbClr val="115076"/>
                          </a:solidFill>
                        </a:rPr>
                        <a:t> Moment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893267697"/>
                  </a:ext>
                </a:extLst>
              </a:tr>
              <a:tr h="471426">
                <a:tc>
                  <a:txBody>
                    <a:bodyPr/>
                    <a:lstStyle/>
                    <a:p>
                      <a:pPr algn="ctr"/>
                      <a:r>
                        <a:rPr lang="en-GB" sz="2400" dirty="0" err="1">
                          <a:solidFill>
                            <a:srgbClr val="115076"/>
                          </a:solidFill>
                        </a:rPr>
                        <a:t>im</a:t>
                      </a:r>
                      <a:r>
                        <a:rPr lang="en-GB" sz="2400" dirty="0">
                          <a:solidFill>
                            <a:srgbClr val="115076"/>
                          </a:solidFill>
                        </a:rPr>
                        <a:t> Moment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rPr>
                        <a:t>jede</a:t>
                      </a:r>
                      <a:r>
                        <a:rPr lang="en-GB" sz="2400" dirty="0">
                          <a:solidFill>
                            <a:srgbClr val="115076"/>
                          </a:solidFill>
                        </a:rPr>
                        <a:t> </a:t>
                      </a:r>
                      <a:r>
                        <a:rPr lang="en-GB" sz="2400" dirty="0" err="1">
                          <a:solidFill>
                            <a:srgbClr val="115076"/>
                          </a:solidFill>
                        </a:rPr>
                        <a:t>Woche</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776030665"/>
                  </a:ext>
                </a:extLst>
              </a:tr>
              <a:tr h="471426">
                <a:tc>
                  <a:txBody>
                    <a:bodyPr/>
                    <a:lstStyle/>
                    <a:p>
                      <a:pPr algn="ctr"/>
                      <a:r>
                        <a:rPr lang="en-GB" sz="2400" dirty="0">
                          <a:solidFill>
                            <a:srgbClr val="115076"/>
                          </a:solidFill>
                        </a:rPr>
                        <a:t>oft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rPr>
                        <a:t>im</a:t>
                      </a:r>
                      <a:r>
                        <a:rPr lang="en-GB" sz="2400" dirty="0">
                          <a:solidFill>
                            <a:srgbClr val="115076"/>
                          </a:solidFill>
                        </a:rPr>
                        <a:t> Moment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156426673"/>
                  </a:ext>
                </a:extLst>
              </a:tr>
              <a:tr h="471426">
                <a:tc>
                  <a:txBody>
                    <a:bodyPr/>
                    <a:lstStyle/>
                    <a:p>
                      <a:pPr algn="ctr"/>
                      <a:r>
                        <a:rPr lang="en-GB" sz="2400" dirty="0" err="1">
                          <a:solidFill>
                            <a:srgbClr val="115076"/>
                          </a:solidFill>
                        </a:rPr>
                        <a:t>einmal</a:t>
                      </a:r>
                      <a:r>
                        <a:rPr lang="en-GB" sz="2400" dirty="0">
                          <a:solidFill>
                            <a:srgbClr val="115076"/>
                          </a:solidFill>
                        </a:rPr>
                        <a:t> </a:t>
                      </a:r>
                      <a:r>
                        <a:rPr lang="en-GB" sz="2400" dirty="0" err="1">
                          <a:solidFill>
                            <a:srgbClr val="115076"/>
                          </a:solidFill>
                        </a:rPr>
                        <a:t>im</a:t>
                      </a:r>
                      <a:r>
                        <a:rPr lang="en-GB" sz="2400" dirty="0">
                          <a:solidFill>
                            <a:srgbClr val="115076"/>
                          </a:solidFill>
                        </a:rPr>
                        <a:t> </a:t>
                      </a:r>
                      <a:r>
                        <a:rPr lang="en-GB" sz="2400" dirty="0" err="1">
                          <a:solidFill>
                            <a:srgbClr val="115076"/>
                          </a:solidFill>
                        </a:rPr>
                        <a:t>Jahr</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rPr>
                        <a:t>heute</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394477462"/>
                  </a:ext>
                </a:extLst>
              </a:tr>
            </a:tbl>
          </a:graphicData>
        </a:graphic>
      </p:graphicFrame>
      <p:sp>
        <p:nvSpPr>
          <p:cNvPr id="17" name="TextBox 16">
            <a:extLst>
              <a:ext uri="{FF2B5EF4-FFF2-40B4-BE49-F238E27FC236}">
                <a16:creationId xmlns:a16="http://schemas.microsoft.com/office/drawing/2014/main" id="{42FFD299-852F-4593-9B5F-9D639EEB94F2}"/>
              </a:ext>
            </a:extLst>
          </p:cNvPr>
          <p:cNvSpPr txBox="1"/>
          <p:nvPr/>
        </p:nvSpPr>
        <p:spPr>
          <a:xfrm>
            <a:off x="5987528" y="398995"/>
            <a:ext cx="4340856" cy="461665"/>
          </a:xfrm>
          <a:prstGeom prst="rect">
            <a:avLst/>
          </a:prstGeom>
          <a:solidFill>
            <a:schemeClr val="bg1"/>
          </a:solidFill>
        </p:spPr>
        <p:txBody>
          <a:bodyPr wrap="square" rtlCol="0">
            <a:spAutoFit/>
          </a:bodyPr>
          <a:lstStyle/>
          <a:p>
            <a:r>
              <a:rPr lang="en-US" sz="2400" dirty="0">
                <a:solidFill>
                  <a:schemeClr val="accent5">
                    <a:lumMod val="50000"/>
                  </a:schemeClr>
                </a:solidFill>
              </a:rPr>
              <a:t>Person B </a:t>
            </a:r>
            <a:r>
              <a:rPr lang="en-US" sz="2400" dirty="0" err="1">
                <a:solidFill>
                  <a:schemeClr val="accent5">
                    <a:lumMod val="50000"/>
                  </a:schemeClr>
                </a:solidFill>
              </a:rPr>
              <a:t>stellt</a:t>
            </a:r>
            <a:r>
              <a:rPr lang="en-US" sz="2400" dirty="0">
                <a:solidFill>
                  <a:schemeClr val="accent5">
                    <a:lumMod val="50000"/>
                  </a:schemeClr>
                </a:solidFill>
              </a:rPr>
              <a:t> </a:t>
            </a:r>
            <a:r>
              <a:rPr lang="en-US" sz="2400" dirty="0" err="1">
                <a:solidFill>
                  <a:schemeClr val="accent5">
                    <a:lumMod val="50000"/>
                  </a:schemeClr>
                </a:solidFill>
              </a:rPr>
              <a:t>Fragen</a:t>
            </a:r>
            <a:r>
              <a:rPr lang="en-US" sz="2400" dirty="0">
                <a:solidFill>
                  <a:schemeClr val="accent5">
                    <a:lumMod val="50000"/>
                  </a:schemeClr>
                </a:solidFill>
              </a:rPr>
              <a:t> 6 – 1.</a:t>
            </a:r>
          </a:p>
        </p:txBody>
      </p:sp>
      <p:pic>
        <p:nvPicPr>
          <p:cNvPr id="18" name="Picture 17">
            <a:extLst>
              <a:ext uri="{FF2B5EF4-FFF2-40B4-BE49-F238E27FC236}">
                <a16:creationId xmlns:a16="http://schemas.microsoft.com/office/drawing/2014/main" id="{5363C938-A959-40AE-83F8-56B83FBF34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47615" y="5781707"/>
            <a:ext cx="1061073" cy="907715"/>
          </a:xfrm>
          <a:prstGeom prst="rect">
            <a:avLst/>
          </a:prstGeom>
        </p:spPr>
      </p:pic>
      <p:sp>
        <p:nvSpPr>
          <p:cNvPr id="19" name="TextBox 18">
            <a:extLst>
              <a:ext uri="{FF2B5EF4-FFF2-40B4-BE49-F238E27FC236}">
                <a16:creationId xmlns:a16="http://schemas.microsoft.com/office/drawing/2014/main" id="{A01FFED5-4B8B-4E7C-B766-C44404ECF527}"/>
              </a:ext>
            </a:extLst>
          </p:cNvPr>
          <p:cNvSpPr txBox="1"/>
          <p:nvPr/>
        </p:nvSpPr>
        <p:spPr>
          <a:xfrm>
            <a:off x="3972802" y="4378793"/>
            <a:ext cx="1905039" cy="1569660"/>
          </a:xfrm>
          <a:prstGeom prst="rect">
            <a:avLst/>
          </a:prstGeom>
          <a:noFill/>
        </p:spPr>
        <p:txBody>
          <a:bodyPr wrap="square" rtlCol="0">
            <a:spAutoFit/>
          </a:bodyPr>
          <a:lstStyle/>
          <a:p>
            <a:r>
              <a:rPr lang="en-US" sz="2400" dirty="0">
                <a:solidFill>
                  <a:schemeClr val="accent5">
                    <a:lumMod val="50000"/>
                  </a:schemeClr>
                </a:solidFill>
              </a:rPr>
              <a:t>Person B </a:t>
            </a:r>
            <a:r>
              <a:rPr lang="en-US" sz="2400" dirty="0" err="1">
                <a:solidFill>
                  <a:schemeClr val="accent5">
                    <a:lumMod val="50000"/>
                  </a:schemeClr>
                </a:solidFill>
              </a:rPr>
              <a:t>schreibt</a:t>
            </a:r>
            <a:r>
              <a:rPr lang="en-US" sz="2400" dirty="0">
                <a:solidFill>
                  <a:schemeClr val="accent5">
                    <a:lumMod val="50000"/>
                  </a:schemeClr>
                </a:solidFill>
              </a:rPr>
              <a:t> </a:t>
            </a:r>
            <a:r>
              <a:rPr lang="en-US" sz="2400" dirty="0" err="1">
                <a:solidFill>
                  <a:schemeClr val="accent5">
                    <a:lumMod val="50000"/>
                  </a:schemeClr>
                </a:solidFill>
              </a:rPr>
              <a:t>Notizen</a:t>
            </a:r>
            <a:r>
              <a:rPr lang="en-US" sz="2400" dirty="0">
                <a:solidFill>
                  <a:schemeClr val="accent5">
                    <a:lumMod val="50000"/>
                  </a:schemeClr>
                </a:solidFill>
              </a:rPr>
              <a:t> auf </a:t>
            </a:r>
            <a:r>
              <a:rPr lang="en-US" sz="2400" dirty="0" err="1">
                <a:solidFill>
                  <a:schemeClr val="accent5">
                    <a:lumMod val="50000"/>
                  </a:schemeClr>
                </a:solidFill>
              </a:rPr>
              <a:t>Englisch</a:t>
            </a:r>
            <a:r>
              <a:rPr lang="en-US" sz="2400" dirty="0">
                <a:solidFill>
                  <a:schemeClr val="accent5">
                    <a:lumMod val="50000"/>
                  </a:schemeClr>
                </a:solidFill>
              </a:rPr>
              <a:t>.</a:t>
            </a:r>
          </a:p>
        </p:txBody>
      </p:sp>
      <p:pic>
        <p:nvPicPr>
          <p:cNvPr id="20" name="Picture 19">
            <a:extLst>
              <a:ext uri="{FF2B5EF4-FFF2-40B4-BE49-F238E27FC236}">
                <a16:creationId xmlns:a16="http://schemas.microsoft.com/office/drawing/2014/main" id="{B5152BBB-B3FA-405E-BE18-DB3FD755DDD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81925" y="977611"/>
            <a:ext cx="539664" cy="461666"/>
          </a:xfrm>
          <a:prstGeom prst="rect">
            <a:avLst/>
          </a:prstGeom>
        </p:spPr>
      </p:pic>
      <p:sp>
        <p:nvSpPr>
          <p:cNvPr id="21" name="TextBox 20">
            <a:extLst>
              <a:ext uri="{FF2B5EF4-FFF2-40B4-BE49-F238E27FC236}">
                <a16:creationId xmlns:a16="http://schemas.microsoft.com/office/drawing/2014/main" id="{E780E9D7-319D-4C68-A230-A6E667A6EA24}"/>
              </a:ext>
            </a:extLst>
          </p:cNvPr>
          <p:cNvSpPr txBox="1"/>
          <p:nvPr/>
        </p:nvSpPr>
        <p:spPr>
          <a:xfrm>
            <a:off x="63254" y="4453725"/>
            <a:ext cx="1992259" cy="830997"/>
          </a:xfrm>
          <a:prstGeom prst="rect">
            <a:avLst/>
          </a:prstGeom>
          <a:noFill/>
        </p:spPr>
        <p:txBody>
          <a:bodyPr wrap="square" rtlCol="0">
            <a:spAutoFit/>
          </a:bodyPr>
          <a:lstStyle/>
          <a:p>
            <a:r>
              <a:rPr lang="en-US" sz="2400" dirty="0">
                <a:solidFill>
                  <a:schemeClr val="accent5">
                    <a:lumMod val="50000"/>
                  </a:schemeClr>
                </a:solidFill>
              </a:rPr>
              <a:t>Person A </a:t>
            </a:r>
            <a:r>
              <a:rPr lang="en-US" sz="2400" dirty="0" err="1">
                <a:solidFill>
                  <a:schemeClr val="accent5">
                    <a:lumMod val="50000"/>
                  </a:schemeClr>
                </a:solidFill>
              </a:rPr>
              <a:t>antwortet</a:t>
            </a:r>
            <a:r>
              <a:rPr lang="en-US" sz="2400" dirty="0">
                <a:solidFill>
                  <a:schemeClr val="accent5">
                    <a:lumMod val="50000"/>
                  </a:schemeClr>
                </a:solidFill>
              </a:rPr>
              <a:t>.</a:t>
            </a:r>
          </a:p>
        </p:txBody>
      </p:sp>
      <p:pic>
        <p:nvPicPr>
          <p:cNvPr id="22" name="Picture 21" descr="Shape&#10;&#10;Description automatically generated">
            <a:extLst>
              <a:ext uri="{FF2B5EF4-FFF2-40B4-BE49-F238E27FC236}">
                <a16:creationId xmlns:a16="http://schemas.microsoft.com/office/drawing/2014/main" id="{C8CF6A54-4FEB-401C-833A-2F419743423C}"/>
              </a:ext>
            </a:extLst>
          </p:cNvPr>
          <p:cNvPicPr>
            <a:picLocks noChangeAspect="1"/>
          </p:cNvPicPr>
          <p:nvPr/>
        </p:nvPicPr>
        <p:blipFill>
          <a:blip r:embed="rId7" cstate="print">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585933" y="598834"/>
            <a:ext cx="6618246" cy="5809046"/>
          </a:xfrm>
          <a:prstGeom prst="rect">
            <a:avLst/>
          </a:prstGeom>
        </p:spPr>
      </p:pic>
      <p:sp>
        <p:nvSpPr>
          <p:cNvPr id="23" name="TextBox 22">
            <a:extLst>
              <a:ext uri="{FF2B5EF4-FFF2-40B4-BE49-F238E27FC236}">
                <a16:creationId xmlns:a16="http://schemas.microsoft.com/office/drawing/2014/main" id="{60377E85-DD8E-4777-B635-EF0E9788FC75}"/>
              </a:ext>
            </a:extLst>
          </p:cNvPr>
          <p:cNvSpPr txBox="1"/>
          <p:nvPr/>
        </p:nvSpPr>
        <p:spPr>
          <a:xfrm>
            <a:off x="6113149" y="1698672"/>
            <a:ext cx="5918079" cy="400110"/>
          </a:xfrm>
          <a:prstGeom prst="rect">
            <a:avLst/>
          </a:prstGeom>
          <a:noFill/>
        </p:spPr>
        <p:txBody>
          <a:bodyPr wrap="square" rtlCol="0">
            <a:spAutoFit/>
          </a:bodyPr>
          <a:lstStyle/>
          <a:p>
            <a:pPr algn="l"/>
            <a:r>
              <a:rPr lang="en-GB" sz="2000" dirty="0">
                <a:solidFill>
                  <a:schemeClr val="accent5">
                    <a:lumMod val="50000"/>
                  </a:schemeClr>
                </a:solidFill>
              </a:rPr>
              <a:t>1 Do you play / are you playing here?</a:t>
            </a:r>
          </a:p>
        </p:txBody>
      </p:sp>
      <p:sp>
        <p:nvSpPr>
          <p:cNvPr id="24" name="TextBox 23">
            <a:extLst>
              <a:ext uri="{FF2B5EF4-FFF2-40B4-BE49-F238E27FC236}">
                <a16:creationId xmlns:a16="http://schemas.microsoft.com/office/drawing/2014/main" id="{B9F23CEB-CDA2-4909-8AE5-18C9ECAC8F67}"/>
              </a:ext>
            </a:extLst>
          </p:cNvPr>
          <p:cNvSpPr txBox="1"/>
          <p:nvPr/>
        </p:nvSpPr>
        <p:spPr>
          <a:xfrm>
            <a:off x="6113148" y="2218429"/>
            <a:ext cx="5918079" cy="707886"/>
          </a:xfrm>
          <a:prstGeom prst="rect">
            <a:avLst/>
          </a:prstGeom>
          <a:noFill/>
        </p:spPr>
        <p:txBody>
          <a:bodyPr wrap="square" rtlCol="0">
            <a:spAutoFit/>
          </a:bodyPr>
          <a:lstStyle/>
          <a:p>
            <a:pPr algn="l"/>
            <a:r>
              <a:rPr lang="en-GB" sz="2000" dirty="0">
                <a:solidFill>
                  <a:schemeClr val="accent5">
                    <a:lumMod val="50000"/>
                  </a:schemeClr>
                </a:solidFill>
              </a:rPr>
              <a:t>2 Are you using / do you use other instruments in the band?</a:t>
            </a:r>
          </a:p>
        </p:txBody>
      </p:sp>
      <p:sp>
        <p:nvSpPr>
          <p:cNvPr id="25" name="TextBox 24">
            <a:extLst>
              <a:ext uri="{FF2B5EF4-FFF2-40B4-BE49-F238E27FC236}">
                <a16:creationId xmlns:a16="http://schemas.microsoft.com/office/drawing/2014/main" id="{33967321-1B11-417C-9203-130A8E647989}"/>
              </a:ext>
            </a:extLst>
          </p:cNvPr>
          <p:cNvSpPr txBox="1"/>
          <p:nvPr/>
        </p:nvSpPr>
        <p:spPr>
          <a:xfrm>
            <a:off x="6113148" y="3077513"/>
            <a:ext cx="5918079" cy="707886"/>
          </a:xfrm>
          <a:prstGeom prst="rect">
            <a:avLst/>
          </a:prstGeom>
          <a:noFill/>
        </p:spPr>
        <p:txBody>
          <a:bodyPr wrap="square" rtlCol="0">
            <a:spAutoFit/>
          </a:bodyPr>
          <a:lstStyle/>
          <a:p>
            <a:pPr algn="l"/>
            <a:r>
              <a:rPr lang="en-GB" sz="2000" dirty="0">
                <a:solidFill>
                  <a:schemeClr val="accent5">
                    <a:lumMod val="50000"/>
                  </a:schemeClr>
                </a:solidFill>
              </a:rPr>
              <a:t>3 Do you talk / are you talking with your family?</a:t>
            </a:r>
          </a:p>
        </p:txBody>
      </p:sp>
      <p:sp>
        <p:nvSpPr>
          <p:cNvPr id="26" name="TextBox 25">
            <a:extLst>
              <a:ext uri="{FF2B5EF4-FFF2-40B4-BE49-F238E27FC236}">
                <a16:creationId xmlns:a16="http://schemas.microsoft.com/office/drawing/2014/main" id="{A1A3F9C0-46F0-4543-B5E4-477465093C75}"/>
              </a:ext>
            </a:extLst>
          </p:cNvPr>
          <p:cNvSpPr txBox="1"/>
          <p:nvPr/>
        </p:nvSpPr>
        <p:spPr>
          <a:xfrm>
            <a:off x="6154712" y="3786580"/>
            <a:ext cx="5918079" cy="707886"/>
          </a:xfrm>
          <a:prstGeom prst="rect">
            <a:avLst/>
          </a:prstGeom>
          <a:noFill/>
        </p:spPr>
        <p:txBody>
          <a:bodyPr wrap="square" rtlCol="0">
            <a:spAutoFit/>
          </a:bodyPr>
          <a:lstStyle/>
          <a:p>
            <a:pPr algn="l"/>
            <a:r>
              <a:rPr lang="en-GB" sz="2000" dirty="0">
                <a:solidFill>
                  <a:schemeClr val="accent5">
                    <a:lumMod val="50000"/>
                  </a:schemeClr>
                </a:solidFill>
              </a:rPr>
              <a:t>4 Do you live / are you living together with friends?</a:t>
            </a:r>
          </a:p>
        </p:txBody>
      </p:sp>
      <p:sp>
        <p:nvSpPr>
          <p:cNvPr id="27" name="TextBox 26">
            <a:extLst>
              <a:ext uri="{FF2B5EF4-FFF2-40B4-BE49-F238E27FC236}">
                <a16:creationId xmlns:a16="http://schemas.microsoft.com/office/drawing/2014/main" id="{A5394242-5CB2-40F0-B1EC-7866C4D77CB1}"/>
              </a:ext>
            </a:extLst>
          </p:cNvPr>
          <p:cNvSpPr txBox="1"/>
          <p:nvPr/>
        </p:nvSpPr>
        <p:spPr>
          <a:xfrm>
            <a:off x="6154712" y="4443294"/>
            <a:ext cx="5918079" cy="707886"/>
          </a:xfrm>
          <a:prstGeom prst="rect">
            <a:avLst/>
          </a:prstGeom>
          <a:noFill/>
        </p:spPr>
        <p:txBody>
          <a:bodyPr wrap="square" rtlCol="0">
            <a:spAutoFit/>
          </a:bodyPr>
          <a:lstStyle/>
          <a:p>
            <a:pPr algn="l"/>
            <a:r>
              <a:rPr lang="en-GB" sz="2000" dirty="0">
                <a:solidFill>
                  <a:schemeClr val="accent5">
                    <a:lumMod val="50000"/>
                  </a:schemeClr>
                </a:solidFill>
              </a:rPr>
              <a:t>5 Are you earning / do you earn lots of money?</a:t>
            </a:r>
          </a:p>
        </p:txBody>
      </p:sp>
      <p:sp>
        <p:nvSpPr>
          <p:cNvPr id="28" name="TextBox 27">
            <a:extLst>
              <a:ext uri="{FF2B5EF4-FFF2-40B4-BE49-F238E27FC236}">
                <a16:creationId xmlns:a16="http://schemas.microsoft.com/office/drawing/2014/main" id="{ED4A551A-DB5D-4E59-904E-AFBA067DE92C}"/>
              </a:ext>
            </a:extLst>
          </p:cNvPr>
          <p:cNvSpPr txBox="1"/>
          <p:nvPr/>
        </p:nvSpPr>
        <p:spPr>
          <a:xfrm>
            <a:off x="6154711" y="5073821"/>
            <a:ext cx="5918079" cy="707886"/>
          </a:xfrm>
          <a:prstGeom prst="rect">
            <a:avLst/>
          </a:prstGeom>
          <a:noFill/>
        </p:spPr>
        <p:txBody>
          <a:bodyPr wrap="square" rtlCol="0">
            <a:spAutoFit/>
          </a:bodyPr>
          <a:lstStyle/>
          <a:p>
            <a:pPr algn="l"/>
            <a:r>
              <a:rPr lang="en-GB" sz="2000" dirty="0">
                <a:solidFill>
                  <a:schemeClr val="accent5">
                    <a:lumMod val="50000"/>
                  </a:schemeClr>
                </a:solidFill>
              </a:rPr>
              <a:t>6 Do you do / are you doing something special there?</a:t>
            </a:r>
          </a:p>
        </p:txBody>
      </p:sp>
    </p:spTree>
    <p:extLst>
      <p:ext uri="{BB962C8B-B14F-4D97-AF65-F5344CB8AC3E}">
        <p14:creationId xmlns:p14="http://schemas.microsoft.com/office/powerpoint/2010/main" val="2660108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8"/>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7"/>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2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7" grpId="0" animBg="1"/>
      <p:bldP spid="19" grpId="0"/>
      <p:bldP spid="21" grpId="0"/>
      <p:bldP spid="23" grpId="0"/>
      <p:bldP spid="24" grpId="0"/>
      <p:bldP spid="25" grpId="0"/>
      <p:bldP spid="26" grpId="0"/>
      <p:bldP spid="27" grpId="0"/>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FF2B5EF4-FFF2-40B4-BE49-F238E27FC236}">
                <a16:creationId xmlns:a16="http://schemas.microsoft.com/office/drawing/2014/main" id="{6542F5EF-5D1E-4A1A-9FFF-51CF58E1821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Hausaufgaben</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2597" y="1221062"/>
            <a:ext cx="9750706" cy="95410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 (Y9, </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Term 1.1, Week 1)</a:t>
            </a:r>
            <a:b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br>
            <a:r>
              <a:rPr kumimoji="0" lang="en-GB" sz="2800" i="0" u="none" strike="noStrike" kern="1200" cap="none" spc="0" normalizeH="0" baseline="0" noProof="0" dirty="0">
                <a:ln>
                  <a:noFill/>
                </a:ln>
                <a:solidFill>
                  <a:srgbClr val="DAA520"/>
                </a:solidFill>
                <a:effectLst/>
                <a:uLnTx/>
                <a:uFillTx/>
                <a:latin typeface="Century Gothic" panose="020B0502020202020204" pitchFamily="34" charset="0"/>
                <a:ea typeface="Calibri" panose="020F0502020204030204" pitchFamily="34" charset="0"/>
                <a:cs typeface="Calibri" panose="020F0502020204030204" pitchFamily="34" charset="0"/>
              </a:rPr>
              <a:t>Revisit vocabulary for this week in Mashup 1</a:t>
            </a:r>
            <a:endParaRPr kumimoji="0" lang="en-GB" sz="280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202938" y="2449516"/>
            <a:ext cx="103384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5"/>
              </a:rPr>
              <a:t>Quizlet link</a:t>
            </a:r>
            <a:br>
              <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rPr>
            </a:b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6"/>
          <a:stretch>
            <a:fillRect/>
          </a:stretch>
        </p:blipFill>
        <p:spPr>
          <a:xfrm>
            <a:off x="10641925" y="4800601"/>
            <a:ext cx="1300638" cy="1300638"/>
          </a:xfrm>
          <a:prstGeom prst="rect">
            <a:avLst/>
          </a:prstGeom>
        </p:spPr>
      </p:pic>
      <p:pic>
        <p:nvPicPr>
          <p:cNvPr id="3" name="Picture 2" descr="Qr code&#10;&#10;Description automatically generated">
            <a:extLst>
              <a:ext uri="{FF2B5EF4-FFF2-40B4-BE49-F238E27FC236}">
                <a16:creationId xmlns:a16="http://schemas.microsoft.com/office/drawing/2014/main" id="{964B3EA0-C91F-4D84-864D-1BF385C437D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74887" y="2300287"/>
            <a:ext cx="1771651" cy="1771651"/>
          </a:xfrm>
          <a:prstGeom prst="rect">
            <a:avLst/>
          </a:prstGeom>
        </p:spPr>
      </p:pic>
    </p:spTree>
    <p:extLst>
      <p:ext uri="{BB962C8B-B14F-4D97-AF65-F5344CB8AC3E}">
        <p14:creationId xmlns:p14="http://schemas.microsoft.com/office/powerpoint/2010/main" val="5118384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146198" y="2400411"/>
            <a:ext cx="7753202" cy="1485422"/>
          </a:xfrm>
        </p:spPr>
        <p:txBody>
          <a:bodyPr>
            <a:normAutofit fontScale="90000"/>
          </a:bodyPr>
          <a:lstStyle/>
          <a:p>
            <a:pPr algn="l"/>
            <a:r>
              <a:rPr lang="en-GB" sz="4000" b="1" dirty="0">
                <a:solidFill>
                  <a:prstClr val="white"/>
                </a:solidFill>
              </a:rPr>
              <a:t>Deutschland </a:t>
            </a:r>
            <a:r>
              <a:rPr lang="en-GB" sz="4000" b="1" dirty="0" err="1">
                <a:solidFill>
                  <a:prstClr val="white"/>
                </a:solidFill>
              </a:rPr>
              <a:t>sucht</a:t>
            </a:r>
            <a:r>
              <a:rPr lang="en-GB" sz="4000" b="1" dirty="0">
                <a:solidFill>
                  <a:prstClr val="white"/>
                </a:solidFill>
              </a:rPr>
              <a:t> den Superstar!</a:t>
            </a:r>
            <a:br>
              <a:rPr lang="en-GB" b="1" dirty="0">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146198" y="3209251"/>
            <a:ext cx="7382608" cy="571756"/>
          </a:xfrm>
        </p:spPr>
        <p:txBody>
          <a:bodyPr>
            <a:normAutofit fontScale="92500"/>
          </a:bodyPr>
          <a:lstStyle/>
          <a:p>
            <a:pPr algn="l"/>
            <a:r>
              <a:rPr lang="en-GB" sz="3000" dirty="0">
                <a:solidFill>
                  <a:prstClr val="white"/>
                </a:solidFill>
              </a:rPr>
              <a:t>Present tense + adverbs, including </a:t>
            </a:r>
            <a:r>
              <a:rPr lang="en-GB" sz="3000" i="1" dirty="0" err="1">
                <a:solidFill>
                  <a:prstClr val="white"/>
                </a:solidFill>
              </a:rPr>
              <a:t>gern</a:t>
            </a:r>
            <a:endParaRPr lang="en-GB" sz="3000" i="1" dirty="0">
              <a:solidFill>
                <a:prstClr val="white"/>
              </a:solidFill>
            </a:endParaRPr>
          </a:p>
          <a:p>
            <a:pPr algn="l"/>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146198" y="3827614"/>
            <a:ext cx="7210566" cy="571756"/>
          </a:xfrm>
          <a:prstGeom prst="rect">
            <a:avLst/>
          </a:prstGeom>
        </p:spPr>
        <p:txBody>
          <a:bodyPr vert="horz" lIns="91440" tIns="45720" rIns="91440" bIns="45720" rtlCol="0">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Cognate pronunciation and syllable stress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511475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1.1 - Week 1 - Lesson 2</a:t>
            </a:r>
          </a:p>
        </p:txBody>
      </p:sp>
      <p:sp>
        <p:nvSpPr>
          <p:cNvPr id="14" name="Title 3">
            <a:extLst>
              <a:ext uri="{FF2B5EF4-FFF2-40B4-BE49-F238E27FC236}">
                <a16:creationId xmlns:a16="http://schemas.microsoft.com/office/drawing/2014/main" id="{AD3E60BD-7CAE-0A46-A004-144246BB4113}"/>
              </a:ext>
            </a:extLst>
          </p:cNvPr>
          <p:cNvSpPr txBox="1">
            <a:spLocks/>
          </p:cNvSpPr>
          <p:nvPr/>
        </p:nvSpPr>
        <p:spPr>
          <a:xfrm>
            <a:off x="161930" y="5779725"/>
            <a:ext cx="4732685"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Heike Krüsemann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a:t>
            </a:r>
            <a:r>
              <a:rPr lang="en-GB" sz="1400">
                <a:solidFill>
                  <a:prstClr val="white"/>
                </a:solidFill>
                <a:latin typeface="Century Gothic" panose="020B0502020202020204" pitchFamily="34" charset="0"/>
              </a:rPr>
              <a:t>: 20/12/21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3053279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F12CA-C04E-4E3E-9BB4-988BC9B904F2}"/>
              </a:ext>
            </a:extLst>
          </p:cNvPr>
          <p:cNvSpPr>
            <a:spLocks noGrp="1"/>
          </p:cNvSpPr>
          <p:nvPr>
            <p:ph type="title"/>
          </p:nvPr>
        </p:nvSpPr>
        <p:spPr>
          <a:xfrm>
            <a:off x="33403" y="-14954"/>
            <a:ext cx="10515600" cy="1325563"/>
          </a:xfrm>
        </p:spPr>
        <p:txBody>
          <a:bodyPr>
            <a:normAutofit/>
          </a:bodyPr>
          <a:lstStyle/>
          <a:p>
            <a:r>
              <a:rPr lang="en-GB" sz="3600" dirty="0" err="1">
                <a:solidFill>
                  <a:schemeClr val="bg1"/>
                </a:solidFill>
              </a:rPr>
              <a:t>Auftakt</a:t>
            </a:r>
            <a:endParaRPr lang="en-GB" sz="3600" dirty="0">
              <a:solidFill>
                <a:schemeClr val="bg1"/>
              </a:solidFill>
            </a:endParaRPr>
          </a:p>
        </p:txBody>
      </p:sp>
      <p:pic>
        <p:nvPicPr>
          <p:cNvPr id="52" name="Picture 51">
            <a:extLst>
              <a:ext uri="{FF2B5EF4-FFF2-40B4-BE49-F238E27FC236}">
                <a16:creationId xmlns:a16="http://schemas.microsoft.com/office/drawing/2014/main" id="{75363958-0811-4429-9A68-186623FEC7D2}"/>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352895" cy="869950"/>
          </a:xfrm>
          <a:prstGeom prst="rect">
            <a:avLst/>
          </a:prstGeom>
        </p:spPr>
      </p:pic>
      <p:sp>
        <p:nvSpPr>
          <p:cNvPr id="53" name="Title 1">
            <a:extLst>
              <a:ext uri="{FF2B5EF4-FFF2-40B4-BE49-F238E27FC236}">
                <a16:creationId xmlns:a16="http://schemas.microsoft.com/office/drawing/2014/main" id="{4866872A-A4D2-4087-BF0A-966AA1D21A8A}"/>
              </a:ext>
            </a:extLst>
          </p:cNvPr>
          <p:cNvSpPr txBox="1">
            <a:spLocks/>
          </p:cNvSpPr>
          <p:nvPr/>
        </p:nvSpPr>
        <p:spPr>
          <a:xfrm>
            <a:off x="0" y="352756"/>
            <a:ext cx="2432136" cy="62987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4000" b="1">
                <a:solidFill>
                  <a:schemeClr val="bg1"/>
                </a:solidFill>
              </a:rPr>
              <a:t>Auftakt</a:t>
            </a:r>
            <a:br>
              <a:rPr lang="en-US" sz="4000"/>
            </a:br>
            <a:endParaRPr lang="en-GB" sz="4000" dirty="0"/>
          </a:p>
        </p:txBody>
      </p:sp>
      <p:sp>
        <p:nvSpPr>
          <p:cNvPr id="3" name="TextBox 2">
            <a:extLst>
              <a:ext uri="{FF2B5EF4-FFF2-40B4-BE49-F238E27FC236}">
                <a16:creationId xmlns:a16="http://schemas.microsoft.com/office/drawing/2014/main" id="{0AE283A2-3E37-4C67-8793-C44BEDA5C8BA}"/>
              </a:ext>
            </a:extLst>
          </p:cNvPr>
          <p:cNvSpPr txBox="1"/>
          <p:nvPr/>
        </p:nvSpPr>
        <p:spPr>
          <a:xfrm>
            <a:off x="2386298" y="579640"/>
            <a:ext cx="9326110"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Schreib</a:t>
            </a:r>
            <a:r>
              <a:rPr lang="en-GB" sz="2400" dirty="0">
                <a:solidFill>
                  <a:srgbClr val="002060"/>
                </a:solidFill>
                <a:latin typeface="Century Gothic" panose="020B0502020202020204" pitchFamily="34" charset="0"/>
              </a:rPr>
              <a:t> die </a:t>
            </a:r>
            <a:r>
              <a:rPr lang="en-GB" sz="2400" dirty="0" err="1">
                <a:solidFill>
                  <a:srgbClr val="002060"/>
                </a:solidFill>
                <a:latin typeface="Century Gothic" panose="020B0502020202020204" pitchFamily="34" charset="0"/>
              </a:rPr>
              <a:t>Wörter</a:t>
            </a:r>
            <a:r>
              <a:rPr lang="en-GB" sz="2400" dirty="0">
                <a:solidFill>
                  <a:srgbClr val="002060"/>
                </a:solidFill>
                <a:latin typeface="Century Gothic" panose="020B0502020202020204" pitchFamily="34" charset="0"/>
              </a:rPr>
              <a:t> in die </a:t>
            </a:r>
            <a:r>
              <a:rPr lang="en-GB" sz="2400" dirty="0" err="1">
                <a:solidFill>
                  <a:srgbClr val="002060"/>
                </a:solidFill>
                <a:latin typeface="Century Gothic" panose="020B0502020202020204" pitchFamily="34" charset="0"/>
              </a:rPr>
              <a:t>richtige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Kategorie</a:t>
            </a:r>
            <a:r>
              <a:rPr lang="en-GB" sz="2400" dirty="0">
                <a:solidFill>
                  <a:srgbClr val="002060"/>
                </a:solidFill>
                <a:latin typeface="Century Gothic" panose="020B0502020202020204" pitchFamily="34" charset="0"/>
              </a:rPr>
              <a:t>.</a:t>
            </a:r>
          </a:p>
        </p:txBody>
      </p:sp>
      <p:sp>
        <p:nvSpPr>
          <p:cNvPr id="4" name="Rectangle: Rounded Corners 3">
            <a:extLst>
              <a:ext uri="{FF2B5EF4-FFF2-40B4-BE49-F238E27FC236}">
                <a16:creationId xmlns:a16="http://schemas.microsoft.com/office/drawing/2014/main" id="{600007A8-C738-4B6D-8597-423FB1041813}"/>
              </a:ext>
            </a:extLst>
          </p:cNvPr>
          <p:cNvSpPr/>
          <p:nvPr/>
        </p:nvSpPr>
        <p:spPr>
          <a:xfrm>
            <a:off x="333352" y="1315163"/>
            <a:ext cx="2432136" cy="2827637"/>
          </a:xfrm>
          <a:prstGeom prst="roundRect">
            <a:avLst/>
          </a:prstGeom>
          <a:solidFill>
            <a:srgbClr val="FFFAF3"/>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Rounded Corners 53">
            <a:extLst>
              <a:ext uri="{FF2B5EF4-FFF2-40B4-BE49-F238E27FC236}">
                <a16:creationId xmlns:a16="http://schemas.microsoft.com/office/drawing/2014/main" id="{CD310685-F75D-4CB0-8188-6439F73D12F4}"/>
              </a:ext>
            </a:extLst>
          </p:cNvPr>
          <p:cNvSpPr/>
          <p:nvPr/>
        </p:nvSpPr>
        <p:spPr>
          <a:xfrm>
            <a:off x="3315141" y="1294154"/>
            <a:ext cx="2432136" cy="2827637"/>
          </a:xfrm>
          <a:prstGeom prst="roundRect">
            <a:avLst/>
          </a:prstGeom>
          <a:solidFill>
            <a:srgbClr val="FFFAF3"/>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Rounded Corners 54">
            <a:extLst>
              <a:ext uri="{FF2B5EF4-FFF2-40B4-BE49-F238E27FC236}">
                <a16:creationId xmlns:a16="http://schemas.microsoft.com/office/drawing/2014/main" id="{A38F7EBC-049C-4D84-A8F7-9E0D21ECC24C}"/>
              </a:ext>
            </a:extLst>
          </p:cNvPr>
          <p:cNvSpPr/>
          <p:nvPr/>
        </p:nvSpPr>
        <p:spPr>
          <a:xfrm>
            <a:off x="6329135" y="1310609"/>
            <a:ext cx="2432136" cy="2827637"/>
          </a:xfrm>
          <a:prstGeom prst="roundRect">
            <a:avLst/>
          </a:prstGeom>
          <a:solidFill>
            <a:srgbClr val="FFFAF3"/>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Rounded Corners 55">
            <a:extLst>
              <a:ext uri="{FF2B5EF4-FFF2-40B4-BE49-F238E27FC236}">
                <a16:creationId xmlns:a16="http://schemas.microsoft.com/office/drawing/2014/main" id="{447DEF58-0EDB-43D1-9104-479F32ED59DC}"/>
              </a:ext>
            </a:extLst>
          </p:cNvPr>
          <p:cNvSpPr/>
          <p:nvPr/>
        </p:nvSpPr>
        <p:spPr>
          <a:xfrm>
            <a:off x="9343129" y="1302382"/>
            <a:ext cx="2432136" cy="2827637"/>
          </a:xfrm>
          <a:prstGeom prst="roundRect">
            <a:avLst/>
          </a:prstGeom>
          <a:solidFill>
            <a:srgbClr val="FFFAF3"/>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p:cNvSpPr txBox="1"/>
          <p:nvPr/>
        </p:nvSpPr>
        <p:spPr>
          <a:xfrm>
            <a:off x="775796" y="1339015"/>
            <a:ext cx="149894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Was?</a:t>
            </a:r>
          </a:p>
        </p:txBody>
      </p:sp>
      <p:sp>
        <p:nvSpPr>
          <p:cNvPr id="57" name="TextBox 56">
            <a:extLst>
              <a:ext uri="{FF2B5EF4-FFF2-40B4-BE49-F238E27FC236}">
                <a16:creationId xmlns:a16="http://schemas.microsoft.com/office/drawing/2014/main" id="{C37FF880-FB2F-4975-B67A-4578415E36BC}"/>
              </a:ext>
            </a:extLst>
          </p:cNvPr>
          <p:cNvSpPr txBox="1"/>
          <p:nvPr/>
        </p:nvSpPr>
        <p:spPr>
          <a:xfrm>
            <a:off x="3789789" y="1244886"/>
            <a:ext cx="170833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mn-cs"/>
              </a:rPr>
              <a:t>Wann</a:t>
            </a:r>
            <a:r>
              <a:rPr kumimoji="0" lang="en-GB" sz="36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a:t>
            </a:r>
          </a:p>
        </p:txBody>
      </p:sp>
      <p:sp>
        <p:nvSpPr>
          <p:cNvPr id="58" name="TextBox 57">
            <a:extLst>
              <a:ext uri="{FF2B5EF4-FFF2-40B4-BE49-F238E27FC236}">
                <a16:creationId xmlns:a16="http://schemas.microsoft.com/office/drawing/2014/main" id="{0C7AE083-A65A-48FA-8912-193F5FC2DA10}"/>
              </a:ext>
            </a:extLst>
          </p:cNvPr>
          <p:cNvSpPr txBox="1"/>
          <p:nvPr/>
        </p:nvSpPr>
        <p:spPr>
          <a:xfrm>
            <a:off x="6827693" y="1258849"/>
            <a:ext cx="149894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Wie?</a:t>
            </a:r>
          </a:p>
        </p:txBody>
      </p:sp>
      <p:sp>
        <p:nvSpPr>
          <p:cNvPr id="59" name="TextBox 58">
            <a:extLst>
              <a:ext uri="{FF2B5EF4-FFF2-40B4-BE49-F238E27FC236}">
                <a16:creationId xmlns:a16="http://schemas.microsoft.com/office/drawing/2014/main" id="{3BB5333B-7E68-4BD2-BCA4-EB068B512BE9}"/>
              </a:ext>
            </a:extLst>
          </p:cNvPr>
          <p:cNvSpPr txBox="1"/>
          <p:nvPr/>
        </p:nvSpPr>
        <p:spPr>
          <a:xfrm>
            <a:off x="9924572" y="1244886"/>
            <a:ext cx="149894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Wo?</a:t>
            </a:r>
          </a:p>
        </p:txBody>
      </p:sp>
      <p:sp>
        <p:nvSpPr>
          <p:cNvPr id="5" name="TextBox 4">
            <a:extLst>
              <a:ext uri="{FF2B5EF4-FFF2-40B4-BE49-F238E27FC236}">
                <a16:creationId xmlns:a16="http://schemas.microsoft.com/office/drawing/2014/main" id="{19DCFCD2-AB7B-400C-88CD-2DC0C35602CC}"/>
              </a:ext>
            </a:extLst>
          </p:cNvPr>
          <p:cNvSpPr txBox="1"/>
          <p:nvPr/>
        </p:nvSpPr>
        <p:spPr>
          <a:xfrm>
            <a:off x="1935736" y="4302854"/>
            <a:ext cx="2259319" cy="461665"/>
          </a:xfrm>
          <a:prstGeom prst="rect">
            <a:avLst/>
          </a:prstGeom>
          <a:noFill/>
        </p:spPr>
        <p:txBody>
          <a:bodyPr wrap="square" rtlCol="0">
            <a:spAutoFit/>
          </a:bodyPr>
          <a:lstStyle/>
          <a:p>
            <a:pPr algn="ctr"/>
            <a:r>
              <a:rPr lang="en-GB" sz="2400" b="1" dirty="0">
                <a:solidFill>
                  <a:schemeClr val="accent5">
                    <a:lumMod val="50000"/>
                  </a:schemeClr>
                </a:solidFill>
                <a:latin typeface="Century Gothic" panose="020B0502020202020204" pitchFamily="34" charset="0"/>
              </a:rPr>
              <a:t>in der Schule</a:t>
            </a:r>
          </a:p>
        </p:txBody>
      </p:sp>
      <p:sp>
        <p:nvSpPr>
          <p:cNvPr id="60" name="TextBox 59">
            <a:extLst>
              <a:ext uri="{FF2B5EF4-FFF2-40B4-BE49-F238E27FC236}">
                <a16:creationId xmlns:a16="http://schemas.microsoft.com/office/drawing/2014/main" id="{B144C66C-B28A-4993-9DC9-5CB7C50B5C0B}"/>
              </a:ext>
            </a:extLst>
          </p:cNvPr>
          <p:cNvSpPr txBox="1"/>
          <p:nvPr/>
        </p:nvSpPr>
        <p:spPr>
          <a:xfrm>
            <a:off x="4827262" y="4327642"/>
            <a:ext cx="1854052" cy="461665"/>
          </a:xfrm>
          <a:prstGeom prst="rect">
            <a:avLst/>
          </a:prstGeom>
          <a:noFill/>
        </p:spPr>
        <p:txBody>
          <a:bodyPr wrap="square" rtlCol="0">
            <a:spAutoFit/>
          </a:bodyPr>
          <a:lstStyle/>
          <a:p>
            <a:pPr algn="ctr"/>
            <a:r>
              <a:rPr lang="en-GB" sz="2400" b="1" dirty="0" err="1">
                <a:solidFill>
                  <a:schemeClr val="accent5">
                    <a:lumMod val="50000"/>
                  </a:schemeClr>
                </a:solidFill>
                <a:latin typeface="Century Gothic" panose="020B0502020202020204" pitchFamily="34" charset="0"/>
              </a:rPr>
              <a:t>nie</a:t>
            </a:r>
            <a:endParaRPr lang="en-GB" sz="2400" b="1" dirty="0">
              <a:solidFill>
                <a:schemeClr val="accent5">
                  <a:lumMod val="50000"/>
                </a:schemeClr>
              </a:solidFill>
              <a:latin typeface="Century Gothic" panose="020B0502020202020204" pitchFamily="34" charset="0"/>
            </a:endParaRPr>
          </a:p>
        </p:txBody>
      </p:sp>
      <p:sp>
        <p:nvSpPr>
          <p:cNvPr id="61" name="TextBox 60">
            <a:extLst>
              <a:ext uri="{FF2B5EF4-FFF2-40B4-BE49-F238E27FC236}">
                <a16:creationId xmlns:a16="http://schemas.microsoft.com/office/drawing/2014/main" id="{C4CFD12F-FDB2-40CF-A85F-75A6249AED48}"/>
              </a:ext>
            </a:extLst>
          </p:cNvPr>
          <p:cNvSpPr txBox="1"/>
          <p:nvPr/>
        </p:nvSpPr>
        <p:spPr>
          <a:xfrm>
            <a:off x="868814" y="4802425"/>
            <a:ext cx="1854052" cy="461665"/>
          </a:xfrm>
          <a:prstGeom prst="rect">
            <a:avLst/>
          </a:prstGeom>
          <a:noFill/>
        </p:spPr>
        <p:txBody>
          <a:bodyPr wrap="square" rtlCol="0">
            <a:spAutoFit/>
          </a:bodyPr>
          <a:lstStyle/>
          <a:p>
            <a:pPr algn="ctr"/>
            <a:r>
              <a:rPr lang="en-GB" sz="2400" b="1" dirty="0" err="1">
                <a:solidFill>
                  <a:schemeClr val="accent5">
                    <a:lumMod val="50000"/>
                  </a:schemeClr>
                </a:solidFill>
                <a:latin typeface="Century Gothic" panose="020B0502020202020204" pitchFamily="34" charset="0"/>
              </a:rPr>
              <a:t>zusammen</a:t>
            </a:r>
            <a:endParaRPr lang="en-GB" sz="2400" b="1" dirty="0">
              <a:solidFill>
                <a:schemeClr val="accent5">
                  <a:lumMod val="50000"/>
                </a:schemeClr>
              </a:solidFill>
              <a:latin typeface="Century Gothic" panose="020B0502020202020204" pitchFamily="34" charset="0"/>
            </a:endParaRPr>
          </a:p>
        </p:txBody>
      </p:sp>
      <p:sp>
        <p:nvSpPr>
          <p:cNvPr id="62" name="TextBox 61">
            <a:extLst>
              <a:ext uri="{FF2B5EF4-FFF2-40B4-BE49-F238E27FC236}">
                <a16:creationId xmlns:a16="http://schemas.microsoft.com/office/drawing/2014/main" id="{B82DBDD1-9D0D-4213-9E10-D9EAEFEFFE9B}"/>
              </a:ext>
            </a:extLst>
          </p:cNvPr>
          <p:cNvSpPr txBox="1"/>
          <p:nvPr/>
        </p:nvSpPr>
        <p:spPr>
          <a:xfrm>
            <a:off x="7275516" y="4318562"/>
            <a:ext cx="1854052" cy="461665"/>
          </a:xfrm>
          <a:prstGeom prst="rect">
            <a:avLst/>
          </a:prstGeom>
          <a:noFill/>
        </p:spPr>
        <p:txBody>
          <a:bodyPr wrap="square" rtlCol="0">
            <a:spAutoFit/>
          </a:bodyPr>
          <a:lstStyle/>
          <a:p>
            <a:pPr algn="ctr"/>
            <a:r>
              <a:rPr lang="en-GB" sz="2400" b="1" dirty="0">
                <a:solidFill>
                  <a:schemeClr val="accent5">
                    <a:lumMod val="50000"/>
                  </a:schemeClr>
                </a:solidFill>
                <a:latin typeface="Century Gothic" panose="020B0502020202020204" pitchFamily="34" charset="0"/>
              </a:rPr>
              <a:t>das </a:t>
            </a:r>
            <a:r>
              <a:rPr lang="en-GB" sz="2400" b="1" dirty="0" err="1">
                <a:solidFill>
                  <a:schemeClr val="accent5">
                    <a:lumMod val="50000"/>
                  </a:schemeClr>
                </a:solidFill>
                <a:latin typeface="Century Gothic" panose="020B0502020202020204" pitchFamily="34" charset="0"/>
              </a:rPr>
              <a:t>Ziel</a:t>
            </a:r>
            <a:endParaRPr lang="en-GB" sz="2400" b="1" dirty="0">
              <a:solidFill>
                <a:schemeClr val="accent5">
                  <a:lumMod val="50000"/>
                </a:schemeClr>
              </a:solidFill>
              <a:latin typeface="Century Gothic" panose="020B0502020202020204" pitchFamily="34" charset="0"/>
            </a:endParaRPr>
          </a:p>
        </p:txBody>
      </p:sp>
      <p:sp>
        <p:nvSpPr>
          <p:cNvPr id="63" name="TextBox 62">
            <a:extLst>
              <a:ext uri="{FF2B5EF4-FFF2-40B4-BE49-F238E27FC236}">
                <a16:creationId xmlns:a16="http://schemas.microsoft.com/office/drawing/2014/main" id="{C9AF4188-B3D0-4137-9B7F-48B48B15F80B}"/>
              </a:ext>
            </a:extLst>
          </p:cNvPr>
          <p:cNvSpPr txBox="1"/>
          <p:nvPr/>
        </p:nvSpPr>
        <p:spPr>
          <a:xfrm>
            <a:off x="9792866" y="4292819"/>
            <a:ext cx="1854052" cy="461665"/>
          </a:xfrm>
          <a:prstGeom prst="rect">
            <a:avLst/>
          </a:prstGeom>
          <a:noFill/>
        </p:spPr>
        <p:txBody>
          <a:bodyPr wrap="square" rtlCol="0">
            <a:spAutoFit/>
          </a:bodyPr>
          <a:lstStyle/>
          <a:p>
            <a:pPr algn="ctr"/>
            <a:r>
              <a:rPr lang="en-GB" sz="2400" b="1" dirty="0" err="1">
                <a:solidFill>
                  <a:schemeClr val="accent5">
                    <a:lumMod val="50000"/>
                  </a:schemeClr>
                </a:solidFill>
                <a:latin typeface="Century Gothic" panose="020B0502020202020204" pitchFamily="34" charset="0"/>
              </a:rPr>
              <a:t>gern</a:t>
            </a:r>
            <a:endParaRPr lang="en-GB" sz="2400" b="1" dirty="0">
              <a:solidFill>
                <a:schemeClr val="accent5">
                  <a:lumMod val="50000"/>
                </a:schemeClr>
              </a:solidFill>
              <a:latin typeface="Century Gothic" panose="020B0502020202020204" pitchFamily="34" charset="0"/>
            </a:endParaRPr>
          </a:p>
        </p:txBody>
      </p:sp>
      <p:sp>
        <p:nvSpPr>
          <p:cNvPr id="64" name="TextBox 63">
            <a:extLst>
              <a:ext uri="{FF2B5EF4-FFF2-40B4-BE49-F238E27FC236}">
                <a16:creationId xmlns:a16="http://schemas.microsoft.com/office/drawing/2014/main" id="{0806A751-86BB-4570-BC08-A3AD6AAEF181}"/>
              </a:ext>
            </a:extLst>
          </p:cNvPr>
          <p:cNvSpPr txBox="1"/>
          <p:nvPr/>
        </p:nvSpPr>
        <p:spPr>
          <a:xfrm>
            <a:off x="3268030" y="4828479"/>
            <a:ext cx="1854052" cy="461665"/>
          </a:xfrm>
          <a:prstGeom prst="rect">
            <a:avLst/>
          </a:prstGeom>
          <a:noFill/>
        </p:spPr>
        <p:txBody>
          <a:bodyPr wrap="square" rtlCol="0">
            <a:spAutoFit/>
          </a:bodyPr>
          <a:lstStyle/>
          <a:p>
            <a:pPr algn="ctr"/>
            <a:r>
              <a:rPr lang="en-GB" sz="2400" b="1" dirty="0" err="1">
                <a:solidFill>
                  <a:schemeClr val="accent5">
                    <a:lumMod val="50000"/>
                  </a:schemeClr>
                </a:solidFill>
                <a:latin typeface="Century Gothic" panose="020B0502020202020204" pitchFamily="34" charset="0"/>
              </a:rPr>
              <a:t>dort</a:t>
            </a:r>
            <a:endParaRPr lang="en-GB" sz="2400" b="1" dirty="0">
              <a:solidFill>
                <a:schemeClr val="accent5">
                  <a:lumMod val="50000"/>
                </a:schemeClr>
              </a:solidFill>
              <a:latin typeface="Century Gothic" panose="020B0502020202020204" pitchFamily="34" charset="0"/>
            </a:endParaRPr>
          </a:p>
        </p:txBody>
      </p:sp>
      <p:sp>
        <p:nvSpPr>
          <p:cNvPr id="65" name="TextBox 64">
            <a:extLst>
              <a:ext uri="{FF2B5EF4-FFF2-40B4-BE49-F238E27FC236}">
                <a16:creationId xmlns:a16="http://schemas.microsoft.com/office/drawing/2014/main" id="{5C98B9BB-C82D-4D2E-89F8-04F71F812E87}"/>
              </a:ext>
            </a:extLst>
          </p:cNvPr>
          <p:cNvSpPr txBox="1"/>
          <p:nvPr/>
        </p:nvSpPr>
        <p:spPr>
          <a:xfrm>
            <a:off x="5693256" y="4850017"/>
            <a:ext cx="1854052" cy="461665"/>
          </a:xfrm>
          <a:prstGeom prst="rect">
            <a:avLst/>
          </a:prstGeom>
          <a:noFill/>
        </p:spPr>
        <p:txBody>
          <a:bodyPr wrap="square" rtlCol="0">
            <a:spAutoFit/>
          </a:bodyPr>
          <a:lstStyle/>
          <a:p>
            <a:pPr algn="ctr"/>
            <a:r>
              <a:rPr lang="en-GB" sz="2400" b="1" dirty="0">
                <a:solidFill>
                  <a:schemeClr val="accent5">
                    <a:lumMod val="50000"/>
                  </a:schemeClr>
                </a:solidFill>
                <a:latin typeface="Century Gothic" panose="020B0502020202020204" pitchFamily="34" charset="0"/>
              </a:rPr>
              <a:t>oft</a:t>
            </a:r>
          </a:p>
        </p:txBody>
      </p:sp>
      <p:sp>
        <p:nvSpPr>
          <p:cNvPr id="66" name="TextBox 65">
            <a:extLst>
              <a:ext uri="{FF2B5EF4-FFF2-40B4-BE49-F238E27FC236}">
                <a16:creationId xmlns:a16="http://schemas.microsoft.com/office/drawing/2014/main" id="{EFD687A5-E285-4C15-84EB-6ACDA25284BE}"/>
              </a:ext>
            </a:extLst>
          </p:cNvPr>
          <p:cNvSpPr txBox="1"/>
          <p:nvPr/>
        </p:nvSpPr>
        <p:spPr>
          <a:xfrm>
            <a:off x="8042916" y="4845158"/>
            <a:ext cx="3058838" cy="461665"/>
          </a:xfrm>
          <a:prstGeom prst="rect">
            <a:avLst/>
          </a:prstGeom>
          <a:noFill/>
        </p:spPr>
        <p:txBody>
          <a:bodyPr wrap="square" rtlCol="0">
            <a:spAutoFit/>
          </a:bodyPr>
          <a:lstStyle/>
          <a:p>
            <a:pPr algn="ctr"/>
            <a:r>
              <a:rPr lang="en-GB" sz="2400" b="1" dirty="0" err="1">
                <a:solidFill>
                  <a:schemeClr val="accent5">
                    <a:lumMod val="50000"/>
                  </a:schemeClr>
                </a:solidFill>
                <a:latin typeface="Century Gothic" panose="020B0502020202020204" pitchFamily="34" charset="0"/>
              </a:rPr>
              <a:t>normalerweise</a:t>
            </a:r>
            <a:endParaRPr lang="en-GB" sz="2400" b="1" dirty="0">
              <a:solidFill>
                <a:schemeClr val="accent5">
                  <a:lumMod val="50000"/>
                </a:schemeClr>
              </a:solidFill>
              <a:latin typeface="Century Gothic" panose="020B0502020202020204" pitchFamily="34" charset="0"/>
            </a:endParaRPr>
          </a:p>
        </p:txBody>
      </p:sp>
      <p:sp>
        <p:nvSpPr>
          <p:cNvPr id="67" name="TextBox 66">
            <a:extLst>
              <a:ext uri="{FF2B5EF4-FFF2-40B4-BE49-F238E27FC236}">
                <a16:creationId xmlns:a16="http://schemas.microsoft.com/office/drawing/2014/main" id="{8CAC69C5-AD13-46F8-BA43-9E6730A87FE7}"/>
              </a:ext>
            </a:extLst>
          </p:cNvPr>
          <p:cNvSpPr txBox="1"/>
          <p:nvPr/>
        </p:nvSpPr>
        <p:spPr>
          <a:xfrm>
            <a:off x="2138369" y="5385147"/>
            <a:ext cx="1854052" cy="461665"/>
          </a:xfrm>
          <a:prstGeom prst="rect">
            <a:avLst/>
          </a:prstGeom>
          <a:noFill/>
        </p:spPr>
        <p:txBody>
          <a:bodyPr wrap="square" rtlCol="0">
            <a:spAutoFit/>
          </a:bodyPr>
          <a:lstStyle/>
          <a:p>
            <a:pPr algn="ctr"/>
            <a:r>
              <a:rPr lang="en-GB" sz="2400" b="1" dirty="0">
                <a:solidFill>
                  <a:schemeClr val="accent5">
                    <a:lumMod val="50000"/>
                  </a:schemeClr>
                </a:solidFill>
                <a:latin typeface="Century Gothic" panose="020B0502020202020204" pitchFamily="34" charset="0"/>
              </a:rPr>
              <a:t>das Lied</a:t>
            </a:r>
          </a:p>
        </p:txBody>
      </p:sp>
      <p:sp>
        <p:nvSpPr>
          <p:cNvPr id="68" name="TextBox 67">
            <a:extLst>
              <a:ext uri="{FF2B5EF4-FFF2-40B4-BE49-F238E27FC236}">
                <a16:creationId xmlns:a16="http://schemas.microsoft.com/office/drawing/2014/main" id="{90AA0249-6D99-4D4C-9514-616A4E2DCA76}"/>
              </a:ext>
            </a:extLst>
          </p:cNvPr>
          <p:cNvSpPr txBox="1"/>
          <p:nvPr/>
        </p:nvSpPr>
        <p:spPr>
          <a:xfrm>
            <a:off x="4195056" y="5352526"/>
            <a:ext cx="1854052" cy="461665"/>
          </a:xfrm>
          <a:prstGeom prst="rect">
            <a:avLst/>
          </a:prstGeom>
          <a:noFill/>
        </p:spPr>
        <p:txBody>
          <a:bodyPr wrap="square" rtlCol="0">
            <a:spAutoFit/>
          </a:bodyPr>
          <a:lstStyle/>
          <a:p>
            <a:pPr algn="ctr"/>
            <a:r>
              <a:rPr lang="en-GB" sz="2400" b="1" dirty="0" err="1">
                <a:solidFill>
                  <a:schemeClr val="accent5">
                    <a:lumMod val="50000"/>
                  </a:schemeClr>
                </a:solidFill>
                <a:latin typeface="Century Gothic" panose="020B0502020202020204" pitchFamily="34" charset="0"/>
              </a:rPr>
              <a:t>hier</a:t>
            </a:r>
            <a:endParaRPr lang="en-GB" sz="2400" b="1" dirty="0">
              <a:solidFill>
                <a:schemeClr val="accent5">
                  <a:lumMod val="50000"/>
                </a:schemeClr>
              </a:solidFill>
              <a:latin typeface="Century Gothic" panose="020B0502020202020204" pitchFamily="34" charset="0"/>
            </a:endParaRPr>
          </a:p>
        </p:txBody>
      </p:sp>
      <p:sp>
        <p:nvSpPr>
          <p:cNvPr id="69" name="TextBox 68">
            <a:extLst>
              <a:ext uri="{FF2B5EF4-FFF2-40B4-BE49-F238E27FC236}">
                <a16:creationId xmlns:a16="http://schemas.microsoft.com/office/drawing/2014/main" id="{215D380D-C878-4B0F-9048-82E1739C145A}"/>
              </a:ext>
            </a:extLst>
          </p:cNvPr>
          <p:cNvSpPr txBox="1"/>
          <p:nvPr/>
        </p:nvSpPr>
        <p:spPr>
          <a:xfrm>
            <a:off x="6681314" y="5382584"/>
            <a:ext cx="2448254" cy="461665"/>
          </a:xfrm>
          <a:prstGeom prst="rect">
            <a:avLst/>
          </a:prstGeom>
          <a:noFill/>
        </p:spPr>
        <p:txBody>
          <a:bodyPr wrap="square" rtlCol="0">
            <a:spAutoFit/>
          </a:bodyPr>
          <a:lstStyle/>
          <a:p>
            <a:pPr algn="ctr"/>
            <a:r>
              <a:rPr lang="en-GB" sz="2400" b="1" dirty="0">
                <a:solidFill>
                  <a:schemeClr val="accent5">
                    <a:lumMod val="50000"/>
                  </a:schemeClr>
                </a:solidFill>
                <a:latin typeface="Century Gothic" panose="020B0502020202020204" pitchFamily="34" charset="0"/>
              </a:rPr>
              <a:t>die </a:t>
            </a:r>
            <a:r>
              <a:rPr lang="en-GB" sz="2400" b="1" dirty="0" err="1">
                <a:solidFill>
                  <a:schemeClr val="accent5">
                    <a:lumMod val="50000"/>
                  </a:schemeClr>
                </a:solidFill>
                <a:latin typeface="Century Gothic" panose="020B0502020202020204" pitchFamily="34" charset="0"/>
              </a:rPr>
              <a:t>Geschichte</a:t>
            </a:r>
            <a:endParaRPr lang="en-GB" sz="2400" b="1" dirty="0">
              <a:solidFill>
                <a:schemeClr val="accent5">
                  <a:lumMod val="50000"/>
                </a:schemeClr>
              </a:solidFill>
              <a:latin typeface="Century Gothic" panose="020B0502020202020204" pitchFamily="34" charset="0"/>
            </a:endParaRPr>
          </a:p>
        </p:txBody>
      </p:sp>
      <p:sp>
        <p:nvSpPr>
          <p:cNvPr id="70" name="TextBox 69">
            <a:extLst>
              <a:ext uri="{FF2B5EF4-FFF2-40B4-BE49-F238E27FC236}">
                <a16:creationId xmlns:a16="http://schemas.microsoft.com/office/drawing/2014/main" id="{1B908017-1E44-41F1-8C18-CDF8A315EDC9}"/>
              </a:ext>
            </a:extLst>
          </p:cNvPr>
          <p:cNvSpPr txBox="1"/>
          <p:nvPr/>
        </p:nvSpPr>
        <p:spPr>
          <a:xfrm>
            <a:off x="9792866" y="5341511"/>
            <a:ext cx="1854052" cy="461665"/>
          </a:xfrm>
          <a:prstGeom prst="rect">
            <a:avLst/>
          </a:prstGeom>
          <a:noFill/>
        </p:spPr>
        <p:txBody>
          <a:bodyPr wrap="square" rtlCol="0">
            <a:spAutoFit/>
          </a:bodyPr>
          <a:lstStyle/>
          <a:p>
            <a:pPr algn="ctr"/>
            <a:r>
              <a:rPr lang="en-GB" sz="2400" b="1" dirty="0" err="1">
                <a:solidFill>
                  <a:schemeClr val="accent5">
                    <a:lumMod val="50000"/>
                  </a:schemeClr>
                </a:solidFill>
                <a:latin typeface="Century Gothic" panose="020B0502020202020204" pitchFamily="34" charset="0"/>
              </a:rPr>
              <a:t>noch</a:t>
            </a:r>
            <a:endParaRPr lang="en-GB" sz="2400" b="1" dirty="0">
              <a:solidFill>
                <a:schemeClr val="accent5">
                  <a:lumMod val="50000"/>
                </a:schemeClr>
              </a:solidFill>
              <a:latin typeface="Century Gothic" panose="020B0502020202020204" pitchFamily="34" charset="0"/>
            </a:endParaRPr>
          </a:p>
        </p:txBody>
      </p:sp>
      <p:sp>
        <p:nvSpPr>
          <p:cNvPr id="71" name="TextBox 70">
            <a:extLst>
              <a:ext uri="{FF2B5EF4-FFF2-40B4-BE49-F238E27FC236}">
                <a16:creationId xmlns:a16="http://schemas.microsoft.com/office/drawing/2014/main" id="{28DC9CEE-C7F5-4882-9E79-FABA576A4CA6}"/>
              </a:ext>
            </a:extLst>
          </p:cNvPr>
          <p:cNvSpPr txBox="1"/>
          <p:nvPr/>
        </p:nvSpPr>
        <p:spPr>
          <a:xfrm>
            <a:off x="775795" y="5867548"/>
            <a:ext cx="2260481" cy="461665"/>
          </a:xfrm>
          <a:prstGeom prst="rect">
            <a:avLst/>
          </a:prstGeom>
          <a:noFill/>
        </p:spPr>
        <p:txBody>
          <a:bodyPr wrap="square" rtlCol="0">
            <a:spAutoFit/>
          </a:bodyPr>
          <a:lstStyle/>
          <a:p>
            <a:pPr algn="ctr"/>
            <a:r>
              <a:rPr lang="en-GB" sz="2400" b="1" dirty="0" err="1">
                <a:solidFill>
                  <a:schemeClr val="accent5">
                    <a:lumMod val="50000"/>
                  </a:schemeClr>
                </a:solidFill>
                <a:latin typeface="Century Gothic" panose="020B0502020202020204" pitchFamily="34" charset="0"/>
              </a:rPr>
              <a:t>allein</a:t>
            </a:r>
            <a:r>
              <a:rPr lang="en-GB" sz="2400" b="1" dirty="0">
                <a:solidFill>
                  <a:schemeClr val="accent5">
                    <a:lumMod val="50000"/>
                  </a:schemeClr>
                </a:solidFill>
                <a:latin typeface="Century Gothic" panose="020B0502020202020204" pitchFamily="34" charset="0"/>
              </a:rPr>
              <a:t>, </a:t>
            </a:r>
            <a:r>
              <a:rPr lang="en-GB" sz="2400" b="1" dirty="0" err="1">
                <a:solidFill>
                  <a:schemeClr val="accent5">
                    <a:lumMod val="50000"/>
                  </a:schemeClr>
                </a:solidFill>
                <a:latin typeface="Century Gothic" panose="020B0502020202020204" pitchFamily="34" charset="0"/>
              </a:rPr>
              <a:t>alleine</a:t>
            </a:r>
            <a:endParaRPr lang="en-GB" sz="2400" b="1" dirty="0">
              <a:solidFill>
                <a:schemeClr val="accent5">
                  <a:lumMod val="50000"/>
                </a:schemeClr>
              </a:solidFill>
              <a:latin typeface="Century Gothic" panose="020B0502020202020204" pitchFamily="34" charset="0"/>
            </a:endParaRPr>
          </a:p>
        </p:txBody>
      </p:sp>
      <p:sp>
        <p:nvSpPr>
          <p:cNvPr id="72" name="TextBox 71">
            <a:extLst>
              <a:ext uri="{FF2B5EF4-FFF2-40B4-BE49-F238E27FC236}">
                <a16:creationId xmlns:a16="http://schemas.microsoft.com/office/drawing/2014/main" id="{1D5822FF-99EA-4B0F-9F0E-7C69B9389D87}"/>
              </a:ext>
            </a:extLst>
          </p:cNvPr>
          <p:cNvSpPr txBox="1"/>
          <p:nvPr/>
        </p:nvSpPr>
        <p:spPr>
          <a:xfrm>
            <a:off x="3268030" y="5867548"/>
            <a:ext cx="1854052" cy="461665"/>
          </a:xfrm>
          <a:prstGeom prst="rect">
            <a:avLst/>
          </a:prstGeom>
          <a:noFill/>
        </p:spPr>
        <p:txBody>
          <a:bodyPr wrap="square" rtlCol="0">
            <a:spAutoFit/>
          </a:bodyPr>
          <a:lstStyle/>
          <a:p>
            <a:pPr algn="ctr"/>
            <a:r>
              <a:rPr lang="en-GB" sz="2400" b="1" dirty="0" err="1">
                <a:solidFill>
                  <a:schemeClr val="accent5">
                    <a:lumMod val="50000"/>
                  </a:schemeClr>
                </a:solidFill>
                <a:latin typeface="Century Gothic" panose="020B0502020202020204" pitchFamily="34" charset="0"/>
              </a:rPr>
              <a:t>besser</a:t>
            </a:r>
            <a:endParaRPr lang="en-GB" sz="2400" b="1" dirty="0">
              <a:solidFill>
                <a:schemeClr val="accent5">
                  <a:lumMod val="50000"/>
                </a:schemeClr>
              </a:solidFill>
              <a:latin typeface="Century Gothic" panose="020B0502020202020204" pitchFamily="34" charset="0"/>
            </a:endParaRPr>
          </a:p>
        </p:txBody>
      </p:sp>
      <p:sp>
        <p:nvSpPr>
          <p:cNvPr id="73" name="TextBox 72">
            <a:extLst>
              <a:ext uri="{FF2B5EF4-FFF2-40B4-BE49-F238E27FC236}">
                <a16:creationId xmlns:a16="http://schemas.microsoft.com/office/drawing/2014/main" id="{6D7EBE15-7DA7-414E-A6A0-805A0C2FF9A7}"/>
              </a:ext>
            </a:extLst>
          </p:cNvPr>
          <p:cNvSpPr txBox="1"/>
          <p:nvPr/>
        </p:nvSpPr>
        <p:spPr>
          <a:xfrm>
            <a:off x="5656356" y="5867548"/>
            <a:ext cx="2162936" cy="461665"/>
          </a:xfrm>
          <a:prstGeom prst="rect">
            <a:avLst/>
          </a:prstGeom>
          <a:noFill/>
        </p:spPr>
        <p:txBody>
          <a:bodyPr wrap="square" rtlCol="0">
            <a:spAutoFit/>
          </a:bodyPr>
          <a:lstStyle/>
          <a:p>
            <a:pPr algn="ctr"/>
            <a:r>
              <a:rPr lang="en-GB" sz="2400" b="1" dirty="0">
                <a:solidFill>
                  <a:schemeClr val="accent5">
                    <a:lumMod val="50000"/>
                  </a:schemeClr>
                </a:solidFill>
                <a:latin typeface="Century Gothic" panose="020B0502020202020204" pitchFamily="34" charset="0"/>
              </a:rPr>
              <a:t>das Problem</a:t>
            </a:r>
          </a:p>
        </p:txBody>
      </p:sp>
      <p:sp>
        <p:nvSpPr>
          <p:cNvPr id="74" name="TextBox 73">
            <a:extLst>
              <a:ext uri="{FF2B5EF4-FFF2-40B4-BE49-F238E27FC236}">
                <a16:creationId xmlns:a16="http://schemas.microsoft.com/office/drawing/2014/main" id="{258F2C81-78CF-4185-A5C0-E29D27F070B1}"/>
              </a:ext>
            </a:extLst>
          </p:cNvPr>
          <p:cNvSpPr txBox="1"/>
          <p:nvPr/>
        </p:nvSpPr>
        <p:spPr>
          <a:xfrm>
            <a:off x="8645309" y="5866903"/>
            <a:ext cx="1854052" cy="461665"/>
          </a:xfrm>
          <a:prstGeom prst="rect">
            <a:avLst/>
          </a:prstGeom>
          <a:noFill/>
        </p:spPr>
        <p:txBody>
          <a:bodyPr wrap="square" rtlCol="0">
            <a:spAutoFit/>
          </a:bodyPr>
          <a:lstStyle/>
          <a:p>
            <a:pPr algn="ctr"/>
            <a:r>
              <a:rPr lang="en-GB" sz="2400" b="1" dirty="0" err="1">
                <a:solidFill>
                  <a:schemeClr val="accent5">
                    <a:lumMod val="50000"/>
                  </a:schemeClr>
                </a:solidFill>
                <a:latin typeface="Century Gothic" panose="020B0502020202020204" pitchFamily="34" charset="0"/>
              </a:rPr>
              <a:t>zu</a:t>
            </a:r>
            <a:r>
              <a:rPr lang="en-GB" sz="2400" b="1" dirty="0">
                <a:solidFill>
                  <a:schemeClr val="accent5">
                    <a:lumMod val="50000"/>
                  </a:schemeClr>
                </a:solidFill>
                <a:latin typeface="Century Gothic" panose="020B0502020202020204" pitchFamily="34" charset="0"/>
              </a:rPr>
              <a:t> </a:t>
            </a:r>
            <a:r>
              <a:rPr lang="en-GB" sz="2400" b="1" dirty="0" err="1">
                <a:solidFill>
                  <a:schemeClr val="accent5">
                    <a:lumMod val="50000"/>
                  </a:schemeClr>
                </a:solidFill>
                <a:latin typeface="Century Gothic" panose="020B0502020202020204" pitchFamily="34" charset="0"/>
              </a:rPr>
              <a:t>Hause</a:t>
            </a:r>
            <a:endParaRPr lang="en-GB" sz="2400" b="1" dirty="0">
              <a:solidFill>
                <a:schemeClr val="accent5">
                  <a:lumMod val="50000"/>
                </a:schemeClr>
              </a:solidFill>
              <a:latin typeface="Century Gothic" panose="020B0502020202020204" pitchFamily="34" charset="0"/>
            </a:endParaRPr>
          </a:p>
        </p:txBody>
      </p:sp>
      <p:sp>
        <p:nvSpPr>
          <p:cNvPr id="78" name="TextBox 77">
            <a:extLst>
              <a:ext uri="{FF2B5EF4-FFF2-40B4-BE49-F238E27FC236}">
                <a16:creationId xmlns:a16="http://schemas.microsoft.com/office/drawing/2014/main" id="{385A6172-9D94-4B77-BAEF-1ACA65312BB4}"/>
              </a:ext>
            </a:extLst>
          </p:cNvPr>
          <p:cNvSpPr txBox="1"/>
          <p:nvPr/>
        </p:nvSpPr>
        <p:spPr>
          <a:xfrm>
            <a:off x="9514139" y="1794730"/>
            <a:ext cx="2259319" cy="461665"/>
          </a:xfrm>
          <a:prstGeom prst="rect">
            <a:avLst/>
          </a:prstGeom>
          <a:noFill/>
        </p:spPr>
        <p:txBody>
          <a:bodyPr wrap="square" rtlCol="0">
            <a:spAutoFit/>
          </a:bodyPr>
          <a:lstStyle/>
          <a:p>
            <a:pPr algn="ctr"/>
            <a:r>
              <a:rPr lang="en-GB" sz="2400" b="1" dirty="0">
                <a:solidFill>
                  <a:schemeClr val="accent5">
                    <a:lumMod val="50000"/>
                  </a:schemeClr>
                </a:solidFill>
                <a:latin typeface="Century Gothic" panose="020B0502020202020204" pitchFamily="34" charset="0"/>
              </a:rPr>
              <a:t>in der Schule</a:t>
            </a:r>
          </a:p>
        </p:txBody>
      </p:sp>
      <p:sp>
        <p:nvSpPr>
          <p:cNvPr id="79" name="TextBox 78">
            <a:extLst>
              <a:ext uri="{FF2B5EF4-FFF2-40B4-BE49-F238E27FC236}">
                <a16:creationId xmlns:a16="http://schemas.microsoft.com/office/drawing/2014/main" id="{987527C3-F49E-4974-9E9E-537AD3042397}"/>
              </a:ext>
            </a:extLst>
          </p:cNvPr>
          <p:cNvSpPr txBox="1"/>
          <p:nvPr/>
        </p:nvSpPr>
        <p:spPr>
          <a:xfrm>
            <a:off x="3619297" y="1763310"/>
            <a:ext cx="1854052" cy="461665"/>
          </a:xfrm>
          <a:prstGeom prst="rect">
            <a:avLst/>
          </a:prstGeom>
          <a:noFill/>
        </p:spPr>
        <p:txBody>
          <a:bodyPr wrap="square" rtlCol="0">
            <a:spAutoFit/>
          </a:bodyPr>
          <a:lstStyle/>
          <a:p>
            <a:pPr algn="ctr"/>
            <a:r>
              <a:rPr lang="en-GB" sz="2400" b="1" dirty="0" err="1">
                <a:solidFill>
                  <a:schemeClr val="accent5">
                    <a:lumMod val="50000"/>
                  </a:schemeClr>
                </a:solidFill>
                <a:latin typeface="Century Gothic" panose="020B0502020202020204" pitchFamily="34" charset="0"/>
              </a:rPr>
              <a:t>nie</a:t>
            </a:r>
            <a:endParaRPr lang="en-GB" sz="2400" b="1" dirty="0">
              <a:solidFill>
                <a:schemeClr val="accent5">
                  <a:lumMod val="50000"/>
                </a:schemeClr>
              </a:solidFill>
              <a:latin typeface="Century Gothic" panose="020B0502020202020204" pitchFamily="34" charset="0"/>
            </a:endParaRPr>
          </a:p>
        </p:txBody>
      </p:sp>
      <p:sp>
        <p:nvSpPr>
          <p:cNvPr id="80" name="TextBox 79">
            <a:extLst>
              <a:ext uri="{FF2B5EF4-FFF2-40B4-BE49-F238E27FC236}">
                <a16:creationId xmlns:a16="http://schemas.microsoft.com/office/drawing/2014/main" id="{0042696A-F4A7-4A09-AE43-A3E9F117C839}"/>
              </a:ext>
            </a:extLst>
          </p:cNvPr>
          <p:cNvSpPr txBox="1"/>
          <p:nvPr/>
        </p:nvSpPr>
        <p:spPr>
          <a:xfrm>
            <a:off x="547290" y="1872130"/>
            <a:ext cx="1854052" cy="461665"/>
          </a:xfrm>
          <a:prstGeom prst="rect">
            <a:avLst/>
          </a:prstGeom>
          <a:noFill/>
        </p:spPr>
        <p:txBody>
          <a:bodyPr wrap="square" rtlCol="0">
            <a:spAutoFit/>
          </a:bodyPr>
          <a:lstStyle/>
          <a:p>
            <a:pPr algn="ctr"/>
            <a:r>
              <a:rPr lang="en-GB" sz="2400" b="1" dirty="0">
                <a:solidFill>
                  <a:schemeClr val="accent5">
                    <a:lumMod val="50000"/>
                  </a:schemeClr>
                </a:solidFill>
                <a:latin typeface="Century Gothic" panose="020B0502020202020204" pitchFamily="34" charset="0"/>
              </a:rPr>
              <a:t>das </a:t>
            </a:r>
            <a:r>
              <a:rPr lang="en-GB" sz="2400" b="1" dirty="0" err="1">
                <a:solidFill>
                  <a:schemeClr val="accent5">
                    <a:lumMod val="50000"/>
                  </a:schemeClr>
                </a:solidFill>
                <a:latin typeface="Century Gothic" panose="020B0502020202020204" pitchFamily="34" charset="0"/>
              </a:rPr>
              <a:t>Ziel</a:t>
            </a:r>
            <a:endParaRPr lang="en-GB" sz="2400" b="1" dirty="0">
              <a:solidFill>
                <a:schemeClr val="accent5">
                  <a:lumMod val="50000"/>
                </a:schemeClr>
              </a:solidFill>
              <a:latin typeface="Century Gothic" panose="020B0502020202020204" pitchFamily="34" charset="0"/>
            </a:endParaRPr>
          </a:p>
        </p:txBody>
      </p:sp>
      <p:sp>
        <p:nvSpPr>
          <p:cNvPr id="81" name="TextBox 80">
            <a:extLst>
              <a:ext uri="{FF2B5EF4-FFF2-40B4-BE49-F238E27FC236}">
                <a16:creationId xmlns:a16="http://schemas.microsoft.com/office/drawing/2014/main" id="{8B611484-C933-4AF6-8665-FEE32512A12B}"/>
              </a:ext>
            </a:extLst>
          </p:cNvPr>
          <p:cNvSpPr txBox="1"/>
          <p:nvPr/>
        </p:nvSpPr>
        <p:spPr>
          <a:xfrm>
            <a:off x="6664518" y="1794730"/>
            <a:ext cx="1854052" cy="461665"/>
          </a:xfrm>
          <a:prstGeom prst="rect">
            <a:avLst/>
          </a:prstGeom>
          <a:noFill/>
        </p:spPr>
        <p:txBody>
          <a:bodyPr wrap="square" rtlCol="0">
            <a:spAutoFit/>
          </a:bodyPr>
          <a:lstStyle/>
          <a:p>
            <a:pPr algn="ctr"/>
            <a:r>
              <a:rPr lang="en-GB" sz="2400" b="1" dirty="0" err="1">
                <a:solidFill>
                  <a:schemeClr val="accent5">
                    <a:lumMod val="50000"/>
                  </a:schemeClr>
                </a:solidFill>
                <a:latin typeface="Century Gothic" panose="020B0502020202020204" pitchFamily="34" charset="0"/>
              </a:rPr>
              <a:t>gern</a:t>
            </a:r>
            <a:endParaRPr lang="en-GB" sz="2400" b="1" dirty="0">
              <a:solidFill>
                <a:schemeClr val="accent5">
                  <a:lumMod val="50000"/>
                </a:schemeClr>
              </a:solidFill>
              <a:latin typeface="Century Gothic" panose="020B0502020202020204" pitchFamily="34" charset="0"/>
            </a:endParaRPr>
          </a:p>
        </p:txBody>
      </p:sp>
      <p:sp>
        <p:nvSpPr>
          <p:cNvPr id="34" name="TextBox 33">
            <a:extLst>
              <a:ext uri="{FF2B5EF4-FFF2-40B4-BE49-F238E27FC236}">
                <a16:creationId xmlns:a16="http://schemas.microsoft.com/office/drawing/2014/main" id="{7AEDBB93-7371-4D55-9E95-2F7BFE9697EE}"/>
              </a:ext>
            </a:extLst>
          </p:cNvPr>
          <p:cNvSpPr txBox="1"/>
          <p:nvPr/>
        </p:nvSpPr>
        <p:spPr>
          <a:xfrm>
            <a:off x="6681314" y="2262762"/>
            <a:ext cx="1854052" cy="461665"/>
          </a:xfrm>
          <a:prstGeom prst="rect">
            <a:avLst/>
          </a:prstGeom>
          <a:noFill/>
        </p:spPr>
        <p:txBody>
          <a:bodyPr wrap="square" rtlCol="0">
            <a:spAutoFit/>
          </a:bodyPr>
          <a:lstStyle/>
          <a:p>
            <a:pPr algn="ctr"/>
            <a:r>
              <a:rPr lang="en-GB" sz="2400" b="1" dirty="0" err="1">
                <a:solidFill>
                  <a:schemeClr val="accent5">
                    <a:lumMod val="50000"/>
                  </a:schemeClr>
                </a:solidFill>
                <a:latin typeface="Century Gothic" panose="020B0502020202020204" pitchFamily="34" charset="0"/>
              </a:rPr>
              <a:t>zusammen</a:t>
            </a:r>
            <a:endParaRPr lang="en-GB" sz="2400" b="1" dirty="0">
              <a:solidFill>
                <a:schemeClr val="accent5">
                  <a:lumMod val="50000"/>
                </a:schemeClr>
              </a:solidFill>
              <a:latin typeface="Century Gothic" panose="020B0502020202020204" pitchFamily="34" charset="0"/>
            </a:endParaRPr>
          </a:p>
        </p:txBody>
      </p:sp>
      <p:sp>
        <p:nvSpPr>
          <p:cNvPr id="35" name="TextBox 34">
            <a:extLst>
              <a:ext uri="{FF2B5EF4-FFF2-40B4-BE49-F238E27FC236}">
                <a16:creationId xmlns:a16="http://schemas.microsoft.com/office/drawing/2014/main" id="{FB0E3172-320A-422C-9C6B-F7CFD444D5B1}"/>
              </a:ext>
            </a:extLst>
          </p:cNvPr>
          <p:cNvSpPr txBox="1"/>
          <p:nvPr/>
        </p:nvSpPr>
        <p:spPr>
          <a:xfrm>
            <a:off x="9621977" y="2302746"/>
            <a:ext cx="1854052" cy="461665"/>
          </a:xfrm>
          <a:prstGeom prst="rect">
            <a:avLst/>
          </a:prstGeom>
          <a:noFill/>
        </p:spPr>
        <p:txBody>
          <a:bodyPr wrap="square" rtlCol="0">
            <a:spAutoFit/>
          </a:bodyPr>
          <a:lstStyle/>
          <a:p>
            <a:pPr algn="ctr"/>
            <a:r>
              <a:rPr lang="en-GB" sz="2400" b="1" dirty="0" err="1">
                <a:solidFill>
                  <a:schemeClr val="accent5">
                    <a:lumMod val="50000"/>
                  </a:schemeClr>
                </a:solidFill>
                <a:latin typeface="Century Gothic" panose="020B0502020202020204" pitchFamily="34" charset="0"/>
              </a:rPr>
              <a:t>dort</a:t>
            </a:r>
            <a:endParaRPr lang="en-GB" sz="2400" b="1" dirty="0">
              <a:solidFill>
                <a:schemeClr val="accent5">
                  <a:lumMod val="50000"/>
                </a:schemeClr>
              </a:solidFill>
              <a:latin typeface="Century Gothic" panose="020B0502020202020204" pitchFamily="34" charset="0"/>
            </a:endParaRPr>
          </a:p>
        </p:txBody>
      </p:sp>
      <p:sp>
        <p:nvSpPr>
          <p:cNvPr id="36" name="TextBox 35">
            <a:extLst>
              <a:ext uri="{FF2B5EF4-FFF2-40B4-BE49-F238E27FC236}">
                <a16:creationId xmlns:a16="http://schemas.microsoft.com/office/drawing/2014/main" id="{C6DDFEE0-55B3-475A-85CD-48669C1D34E4}"/>
              </a:ext>
            </a:extLst>
          </p:cNvPr>
          <p:cNvSpPr txBox="1"/>
          <p:nvPr/>
        </p:nvSpPr>
        <p:spPr>
          <a:xfrm>
            <a:off x="3600014" y="2340826"/>
            <a:ext cx="1854052" cy="461665"/>
          </a:xfrm>
          <a:prstGeom prst="rect">
            <a:avLst/>
          </a:prstGeom>
          <a:noFill/>
        </p:spPr>
        <p:txBody>
          <a:bodyPr wrap="square" rtlCol="0">
            <a:spAutoFit/>
          </a:bodyPr>
          <a:lstStyle/>
          <a:p>
            <a:pPr algn="ctr"/>
            <a:r>
              <a:rPr lang="en-GB" sz="2400" b="1" dirty="0">
                <a:solidFill>
                  <a:schemeClr val="accent5">
                    <a:lumMod val="50000"/>
                  </a:schemeClr>
                </a:solidFill>
                <a:latin typeface="Century Gothic" panose="020B0502020202020204" pitchFamily="34" charset="0"/>
              </a:rPr>
              <a:t>oft</a:t>
            </a:r>
          </a:p>
        </p:txBody>
      </p:sp>
      <p:sp>
        <p:nvSpPr>
          <p:cNvPr id="37" name="TextBox 36">
            <a:extLst>
              <a:ext uri="{FF2B5EF4-FFF2-40B4-BE49-F238E27FC236}">
                <a16:creationId xmlns:a16="http://schemas.microsoft.com/office/drawing/2014/main" id="{D8447C50-AAC7-40DC-8A7E-02CC4FFFE750}"/>
              </a:ext>
            </a:extLst>
          </p:cNvPr>
          <p:cNvSpPr txBox="1"/>
          <p:nvPr/>
        </p:nvSpPr>
        <p:spPr>
          <a:xfrm>
            <a:off x="3017892" y="2936688"/>
            <a:ext cx="3058838" cy="461665"/>
          </a:xfrm>
          <a:prstGeom prst="rect">
            <a:avLst/>
          </a:prstGeom>
          <a:noFill/>
        </p:spPr>
        <p:txBody>
          <a:bodyPr wrap="square" rtlCol="0">
            <a:spAutoFit/>
          </a:bodyPr>
          <a:lstStyle/>
          <a:p>
            <a:pPr algn="ctr"/>
            <a:r>
              <a:rPr lang="en-GB" sz="2400" b="1" dirty="0" err="1">
                <a:solidFill>
                  <a:schemeClr val="accent5">
                    <a:lumMod val="50000"/>
                  </a:schemeClr>
                </a:solidFill>
                <a:latin typeface="Century Gothic" panose="020B0502020202020204" pitchFamily="34" charset="0"/>
              </a:rPr>
              <a:t>normalerweise</a:t>
            </a:r>
            <a:endParaRPr lang="en-GB" sz="2400" b="1" dirty="0">
              <a:solidFill>
                <a:schemeClr val="accent5">
                  <a:lumMod val="50000"/>
                </a:schemeClr>
              </a:solidFill>
              <a:latin typeface="Century Gothic" panose="020B0502020202020204" pitchFamily="34" charset="0"/>
            </a:endParaRPr>
          </a:p>
        </p:txBody>
      </p:sp>
      <p:sp>
        <p:nvSpPr>
          <p:cNvPr id="38" name="TextBox 37">
            <a:extLst>
              <a:ext uri="{FF2B5EF4-FFF2-40B4-BE49-F238E27FC236}">
                <a16:creationId xmlns:a16="http://schemas.microsoft.com/office/drawing/2014/main" id="{4DDE5489-8B81-4238-B425-B4E308C55B9E}"/>
              </a:ext>
            </a:extLst>
          </p:cNvPr>
          <p:cNvSpPr txBox="1"/>
          <p:nvPr/>
        </p:nvSpPr>
        <p:spPr>
          <a:xfrm>
            <a:off x="578084" y="2369621"/>
            <a:ext cx="1854052" cy="461665"/>
          </a:xfrm>
          <a:prstGeom prst="rect">
            <a:avLst/>
          </a:prstGeom>
          <a:noFill/>
        </p:spPr>
        <p:txBody>
          <a:bodyPr wrap="square" rtlCol="0">
            <a:spAutoFit/>
          </a:bodyPr>
          <a:lstStyle/>
          <a:p>
            <a:pPr algn="ctr"/>
            <a:r>
              <a:rPr lang="en-GB" sz="2400" b="1" dirty="0">
                <a:solidFill>
                  <a:schemeClr val="accent5">
                    <a:lumMod val="50000"/>
                  </a:schemeClr>
                </a:solidFill>
                <a:latin typeface="Century Gothic" panose="020B0502020202020204" pitchFamily="34" charset="0"/>
              </a:rPr>
              <a:t>das Lied</a:t>
            </a:r>
          </a:p>
        </p:txBody>
      </p:sp>
      <p:sp>
        <p:nvSpPr>
          <p:cNvPr id="39" name="TextBox 38">
            <a:extLst>
              <a:ext uri="{FF2B5EF4-FFF2-40B4-BE49-F238E27FC236}">
                <a16:creationId xmlns:a16="http://schemas.microsoft.com/office/drawing/2014/main" id="{9C40B213-21C1-4B31-B0C9-D51B7CD9B53C}"/>
              </a:ext>
            </a:extLst>
          </p:cNvPr>
          <p:cNvSpPr txBox="1"/>
          <p:nvPr/>
        </p:nvSpPr>
        <p:spPr>
          <a:xfrm>
            <a:off x="9640377" y="2915892"/>
            <a:ext cx="1854052" cy="461665"/>
          </a:xfrm>
          <a:prstGeom prst="rect">
            <a:avLst/>
          </a:prstGeom>
          <a:noFill/>
        </p:spPr>
        <p:txBody>
          <a:bodyPr wrap="square" rtlCol="0">
            <a:spAutoFit/>
          </a:bodyPr>
          <a:lstStyle/>
          <a:p>
            <a:pPr algn="ctr"/>
            <a:r>
              <a:rPr lang="en-GB" sz="2400" b="1" dirty="0" err="1">
                <a:solidFill>
                  <a:schemeClr val="accent5">
                    <a:lumMod val="50000"/>
                  </a:schemeClr>
                </a:solidFill>
                <a:latin typeface="Century Gothic" panose="020B0502020202020204" pitchFamily="34" charset="0"/>
              </a:rPr>
              <a:t>hier</a:t>
            </a:r>
            <a:endParaRPr lang="en-GB" sz="2400" b="1" dirty="0">
              <a:solidFill>
                <a:schemeClr val="accent5">
                  <a:lumMod val="50000"/>
                </a:schemeClr>
              </a:solidFill>
              <a:latin typeface="Century Gothic" panose="020B0502020202020204" pitchFamily="34" charset="0"/>
            </a:endParaRPr>
          </a:p>
        </p:txBody>
      </p:sp>
      <p:sp>
        <p:nvSpPr>
          <p:cNvPr id="40" name="TextBox 39">
            <a:extLst>
              <a:ext uri="{FF2B5EF4-FFF2-40B4-BE49-F238E27FC236}">
                <a16:creationId xmlns:a16="http://schemas.microsoft.com/office/drawing/2014/main" id="{FCFE2ED3-4872-46FC-BFFB-1CFB4FC9A176}"/>
              </a:ext>
            </a:extLst>
          </p:cNvPr>
          <p:cNvSpPr txBox="1"/>
          <p:nvPr/>
        </p:nvSpPr>
        <p:spPr>
          <a:xfrm>
            <a:off x="333352" y="2968828"/>
            <a:ext cx="2448254" cy="461665"/>
          </a:xfrm>
          <a:prstGeom prst="rect">
            <a:avLst/>
          </a:prstGeom>
          <a:noFill/>
        </p:spPr>
        <p:txBody>
          <a:bodyPr wrap="square" rtlCol="0">
            <a:spAutoFit/>
          </a:bodyPr>
          <a:lstStyle/>
          <a:p>
            <a:pPr algn="ctr"/>
            <a:r>
              <a:rPr lang="en-GB" sz="2400" b="1" dirty="0">
                <a:solidFill>
                  <a:schemeClr val="accent5">
                    <a:lumMod val="50000"/>
                  </a:schemeClr>
                </a:solidFill>
                <a:latin typeface="Century Gothic" panose="020B0502020202020204" pitchFamily="34" charset="0"/>
              </a:rPr>
              <a:t>die </a:t>
            </a:r>
            <a:r>
              <a:rPr lang="en-GB" sz="2400" b="1" dirty="0" err="1">
                <a:solidFill>
                  <a:schemeClr val="accent5">
                    <a:lumMod val="50000"/>
                  </a:schemeClr>
                </a:solidFill>
                <a:latin typeface="Century Gothic" panose="020B0502020202020204" pitchFamily="34" charset="0"/>
              </a:rPr>
              <a:t>Geschichte</a:t>
            </a:r>
            <a:endParaRPr lang="en-GB" sz="2400" b="1" dirty="0">
              <a:solidFill>
                <a:schemeClr val="accent5">
                  <a:lumMod val="50000"/>
                </a:schemeClr>
              </a:solidFill>
              <a:latin typeface="Century Gothic" panose="020B0502020202020204" pitchFamily="34" charset="0"/>
            </a:endParaRPr>
          </a:p>
        </p:txBody>
      </p:sp>
      <p:sp>
        <p:nvSpPr>
          <p:cNvPr id="41" name="TextBox 40">
            <a:extLst>
              <a:ext uri="{FF2B5EF4-FFF2-40B4-BE49-F238E27FC236}">
                <a16:creationId xmlns:a16="http://schemas.microsoft.com/office/drawing/2014/main" id="{85B8254D-BBB9-4214-9B15-D502D5D77017}"/>
              </a:ext>
            </a:extLst>
          </p:cNvPr>
          <p:cNvSpPr txBox="1"/>
          <p:nvPr/>
        </p:nvSpPr>
        <p:spPr>
          <a:xfrm>
            <a:off x="3644070" y="3530875"/>
            <a:ext cx="1854052" cy="461665"/>
          </a:xfrm>
          <a:prstGeom prst="rect">
            <a:avLst/>
          </a:prstGeom>
          <a:noFill/>
        </p:spPr>
        <p:txBody>
          <a:bodyPr wrap="square" rtlCol="0">
            <a:spAutoFit/>
          </a:bodyPr>
          <a:lstStyle/>
          <a:p>
            <a:pPr algn="ctr"/>
            <a:r>
              <a:rPr lang="en-GB" sz="2400" b="1" dirty="0" err="1">
                <a:solidFill>
                  <a:schemeClr val="accent5">
                    <a:lumMod val="50000"/>
                  </a:schemeClr>
                </a:solidFill>
                <a:latin typeface="Century Gothic" panose="020B0502020202020204" pitchFamily="34" charset="0"/>
              </a:rPr>
              <a:t>noch</a:t>
            </a:r>
            <a:endParaRPr lang="en-GB" sz="2400" b="1" dirty="0">
              <a:solidFill>
                <a:schemeClr val="accent5">
                  <a:lumMod val="50000"/>
                </a:schemeClr>
              </a:solidFill>
              <a:latin typeface="Century Gothic" panose="020B0502020202020204" pitchFamily="34" charset="0"/>
            </a:endParaRPr>
          </a:p>
        </p:txBody>
      </p:sp>
      <p:sp>
        <p:nvSpPr>
          <p:cNvPr id="42" name="TextBox 41">
            <a:extLst>
              <a:ext uri="{FF2B5EF4-FFF2-40B4-BE49-F238E27FC236}">
                <a16:creationId xmlns:a16="http://schemas.microsoft.com/office/drawing/2014/main" id="{15F4E563-8EAC-4C7C-8777-C735F6D8FD44}"/>
              </a:ext>
            </a:extLst>
          </p:cNvPr>
          <p:cNvSpPr txBox="1"/>
          <p:nvPr/>
        </p:nvSpPr>
        <p:spPr>
          <a:xfrm>
            <a:off x="6410572" y="2967335"/>
            <a:ext cx="2260481" cy="461665"/>
          </a:xfrm>
          <a:prstGeom prst="rect">
            <a:avLst/>
          </a:prstGeom>
          <a:noFill/>
        </p:spPr>
        <p:txBody>
          <a:bodyPr wrap="square" rtlCol="0">
            <a:spAutoFit/>
          </a:bodyPr>
          <a:lstStyle/>
          <a:p>
            <a:pPr algn="ctr"/>
            <a:r>
              <a:rPr lang="en-GB" sz="2400" b="1" dirty="0" err="1">
                <a:solidFill>
                  <a:schemeClr val="accent5">
                    <a:lumMod val="50000"/>
                  </a:schemeClr>
                </a:solidFill>
                <a:latin typeface="Century Gothic" panose="020B0502020202020204" pitchFamily="34" charset="0"/>
              </a:rPr>
              <a:t>allein</a:t>
            </a:r>
            <a:r>
              <a:rPr lang="en-GB" sz="2400" b="1" dirty="0">
                <a:solidFill>
                  <a:schemeClr val="accent5">
                    <a:lumMod val="50000"/>
                  </a:schemeClr>
                </a:solidFill>
                <a:latin typeface="Century Gothic" panose="020B0502020202020204" pitchFamily="34" charset="0"/>
              </a:rPr>
              <a:t>, </a:t>
            </a:r>
            <a:r>
              <a:rPr lang="en-GB" sz="2400" b="1" dirty="0" err="1">
                <a:solidFill>
                  <a:schemeClr val="accent5">
                    <a:lumMod val="50000"/>
                  </a:schemeClr>
                </a:solidFill>
                <a:latin typeface="Century Gothic" panose="020B0502020202020204" pitchFamily="34" charset="0"/>
              </a:rPr>
              <a:t>alleine</a:t>
            </a:r>
            <a:endParaRPr lang="en-GB" sz="2400" b="1" dirty="0">
              <a:solidFill>
                <a:schemeClr val="accent5">
                  <a:lumMod val="50000"/>
                </a:schemeClr>
              </a:solidFill>
              <a:latin typeface="Century Gothic" panose="020B0502020202020204" pitchFamily="34" charset="0"/>
            </a:endParaRPr>
          </a:p>
        </p:txBody>
      </p:sp>
      <p:sp>
        <p:nvSpPr>
          <p:cNvPr id="43" name="TextBox 42">
            <a:extLst>
              <a:ext uri="{FF2B5EF4-FFF2-40B4-BE49-F238E27FC236}">
                <a16:creationId xmlns:a16="http://schemas.microsoft.com/office/drawing/2014/main" id="{D903DDAD-1EEA-4791-BFB8-B6D5B54741C5}"/>
              </a:ext>
            </a:extLst>
          </p:cNvPr>
          <p:cNvSpPr txBox="1"/>
          <p:nvPr/>
        </p:nvSpPr>
        <p:spPr>
          <a:xfrm>
            <a:off x="6620282" y="3562812"/>
            <a:ext cx="1854052" cy="461665"/>
          </a:xfrm>
          <a:prstGeom prst="rect">
            <a:avLst/>
          </a:prstGeom>
          <a:noFill/>
        </p:spPr>
        <p:txBody>
          <a:bodyPr wrap="square" rtlCol="0">
            <a:spAutoFit/>
          </a:bodyPr>
          <a:lstStyle/>
          <a:p>
            <a:pPr algn="ctr"/>
            <a:r>
              <a:rPr lang="en-GB" sz="2400" b="1" dirty="0" err="1">
                <a:solidFill>
                  <a:schemeClr val="accent5">
                    <a:lumMod val="50000"/>
                  </a:schemeClr>
                </a:solidFill>
                <a:latin typeface="Century Gothic" panose="020B0502020202020204" pitchFamily="34" charset="0"/>
              </a:rPr>
              <a:t>besser</a:t>
            </a:r>
            <a:endParaRPr lang="en-GB" sz="2400" b="1" dirty="0">
              <a:solidFill>
                <a:schemeClr val="accent5">
                  <a:lumMod val="50000"/>
                </a:schemeClr>
              </a:solidFill>
              <a:latin typeface="Century Gothic" panose="020B0502020202020204" pitchFamily="34" charset="0"/>
            </a:endParaRPr>
          </a:p>
        </p:txBody>
      </p:sp>
      <p:sp>
        <p:nvSpPr>
          <p:cNvPr id="44" name="TextBox 43">
            <a:extLst>
              <a:ext uri="{FF2B5EF4-FFF2-40B4-BE49-F238E27FC236}">
                <a16:creationId xmlns:a16="http://schemas.microsoft.com/office/drawing/2014/main" id="{4B8CB511-7A7D-475E-88D0-D1EACEFF2F75}"/>
              </a:ext>
            </a:extLst>
          </p:cNvPr>
          <p:cNvSpPr txBox="1"/>
          <p:nvPr/>
        </p:nvSpPr>
        <p:spPr>
          <a:xfrm>
            <a:off x="488930" y="3538789"/>
            <a:ext cx="2162936" cy="461665"/>
          </a:xfrm>
          <a:prstGeom prst="rect">
            <a:avLst/>
          </a:prstGeom>
          <a:noFill/>
        </p:spPr>
        <p:txBody>
          <a:bodyPr wrap="square" rtlCol="0">
            <a:spAutoFit/>
          </a:bodyPr>
          <a:lstStyle/>
          <a:p>
            <a:pPr algn="ctr"/>
            <a:r>
              <a:rPr lang="en-GB" sz="2400" b="1" dirty="0">
                <a:solidFill>
                  <a:schemeClr val="accent5">
                    <a:lumMod val="50000"/>
                  </a:schemeClr>
                </a:solidFill>
                <a:latin typeface="Century Gothic" panose="020B0502020202020204" pitchFamily="34" charset="0"/>
              </a:rPr>
              <a:t>das Problem</a:t>
            </a:r>
          </a:p>
        </p:txBody>
      </p:sp>
      <p:sp>
        <p:nvSpPr>
          <p:cNvPr id="45" name="TextBox 44">
            <a:extLst>
              <a:ext uri="{FF2B5EF4-FFF2-40B4-BE49-F238E27FC236}">
                <a16:creationId xmlns:a16="http://schemas.microsoft.com/office/drawing/2014/main" id="{5CF87B32-9DB3-4049-BC58-3622BDA3029E}"/>
              </a:ext>
            </a:extLst>
          </p:cNvPr>
          <p:cNvSpPr txBox="1"/>
          <p:nvPr/>
        </p:nvSpPr>
        <p:spPr>
          <a:xfrm>
            <a:off x="9716772" y="3529038"/>
            <a:ext cx="1854052" cy="461665"/>
          </a:xfrm>
          <a:prstGeom prst="rect">
            <a:avLst/>
          </a:prstGeom>
          <a:noFill/>
        </p:spPr>
        <p:txBody>
          <a:bodyPr wrap="square" rtlCol="0">
            <a:spAutoFit/>
          </a:bodyPr>
          <a:lstStyle/>
          <a:p>
            <a:pPr algn="ctr"/>
            <a:r>
              <a:rPr lang="en-GB" sz="2400" b="1" dirty="0" err="1">
                <a:solidFill>
                  <a:schemeClr val="accent5">
                    <a:lumMod val="50000"/>
                  </a:schemeClr>
                </a:solidFill>
                <a:latin typeface="Century Gothic" panose="020B0502020202020204" pitchFamily="34" charset="0"/>
              </a:rPr>
              <a:t>zu</a:t>
            </a:r>
            <a:r>
              <a:rPr lang="en-GB" sz="2400" b="1" dirty="0">
                <a:solidFill>
                  <a:schemeClr val="accent5">
                    <a:lumMod val="50000"/>
                  </a:schemeClr>
                </a:solidFill>
                <a:latin typeface="Century Gothic" panose="020B0502020202020204" pitchFamily="34" charset="0"/>
              </a:rPr>
              <a:t> </a:t>
            </a:r>
            <a:r>
              <a:rPr lang="en-GB" sz="2400" b="1" dirty="0" err="1">
                <a:solidFill>
                  <a:schemeClr val="accent5">
                    <a:lumMod val="50000"/>
                  </a:schemeClr>
                </a:solidFill>
                <a:latin typeface="Century Gothic" panose="020B0502020202020204" pitchFamily="34" charset="0"/>
              </a:rPr>
              <a:t>Hause</a:t>
            </a:r>
            <a:endParaRPr lang="en-GB" sz="2400" b="1" dirty="0">
              <a:solidFill>
                <a:schemeClr val="accent5">
                  <a:lumMod val="50000"/>
                </a:schemeClr>
              </a:solidFill>
              <a:latin typeface="Century Gothic" panose="020B0502020202020204" pitchFamily="34" charset="0"/>
            </a:endParaRPr>
          </a:p>
        </p:txBody>
      </p:sp>
    </p:spTree>
    <p:extLst>
      <p:ext uri="{BB962C8B-B14F-4D97-AF65-F5344CB8AC3E}">
        <p14:creationId xmlns:p14="http://schemas.microsoft.com/office/powerpoint/2010/main" val="2085730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7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60"/>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7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62"/>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8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63"/>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8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64"/>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65"/>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66"/>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hidden"/>
                                      </p:to>
                                    </p:set>
                                  </p:childTnLst>
                                </p:cTn>
                              </p:par>
                              <p:par>
                                <p:cTn id="55" presetID="1" presetClass="entr" presetSubtype="0" fill="hold" grpId="0" nodeType="withEffect">
                                  <p:stCondLst>
                                    <p:cond delay="0"/>
                                  </p:stCondLst>
                                  <p:childTnLst>
                                    <p:set>
                                      <p:cBhvr>
                                        <p:cTn id="56" dur="1" fill="hold">
                                          <p:stCondLst>
                                            <p:cond delay="0"/>
                                          </p:stCondLst>
                                        </p:cTn>
                                        <p:tgtEl>
                                          <p:spTgt spid="3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68"/>
                                        </p:tgtEl>
                                        <p:attrNameLst>
                                          <p:attrName>style.visibility</p:attrName>
                                        </p:attrNameLst>
                                      </p:cBhvr>
                                      <p:to>
                                        <p:strVal val="hidden"/>
                                      </p:to>
                                    </p:set>
                                  </p:childTnLst>
                                </p:cTn>
                              </p:par>
                              <p:par>
                                <p:cTn id="61" presetID="1" presetClass="entr" presetSubtype="0" fill="hold" grpId="0" nodeType="withEffect">
                                  <p:stCondLst>
                                    <p:cond delay="0"/>
                                  </p:stCondLst>
                                  <p:childTnLst>
                                    <p:set>
                                      <p:cBhvr>
                                        <p:cTn id="62" dur="1" fill="hold">
                                          <p:stCondLst>
                                            <p:cond delay="0"/>
                                          </p:stCondLst>
                                        </p:cTn>
                                        <p:tgtEl>
                                          <p:spTgt spid="3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69"/>
                                        </p:tgtEl>
                                        <p:attrNameLst>
                                          <p:attrName>style.visibility</p:attrName>
                                        </p:attrNameLst>
                                      </p:cBhvr>
                                      <p:to>
                                        <p:strVal val="hidden"/>
                                      </p:to>
                                    </p:set>
                                  </p:childTnLst>
                                </p:cTn>
                              </p:par>
                              <p:par>
                                <p:cTn id="67" presetID="1" presetClass="entr" presetSubtype="0" fill="hold" grpId="0" nodeType="withEffect">
                                  <p:stCondLst>
                                    <p:cond delay="0"/>
                                  </p:stCondLst>
                                  <p:childTnLst>
                                    <p:set>
                                      <p:cBhvr>
                                        <p:cTn id="68" dur="1" fill="hold">
                                          <p:stCondLst>
                                            <p:cond delay="0"/>
                                          </p:stCondLst>
                                        </p:cTn>
                                        <p:tgtEl>
                                          <p:spTgt spid="4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0" nodeType="clickEffect">
                                  <p:stCondLst>
                                    <p:cond delay="0"/>
                                  </p:stCondLst>
                                  <p:childTnLst>
                                    <p:set>
                                      <p:cBhvr>
                                        <p:cTn id="72" dur="1" fill="hold">
                                          <p:stCondLst>
                                            <p:cond delay="0"/>
                                          </p:stCondLst>
                                        </p:cTn>
                                        <p:tgtEl>
                                          <p:spTgt spid="70"/>
                                        </p:tgtEl>
                                        <p:attrNameLst>
                                          <p:attrName>style.visibility</p:attrName>
                                        </p:attrNameLst>
                                      </p:cBhvr>
                                      <p:to>
                                        <p:strVal val="hidden"/>
                                      </p:to>
                                    </p:set>
                                  </p:childTnLst>
                                </p:cTn>
                              </p:par>
                              <p:par>
                                <p:cTn id="73" presetID="1" presetClass="entr" presetSubtype="0" fill="hold" grpId="0" nodeType="withEffect">
                                  <p:stCondLst>
                                    <p:cond delay="0"/>
                                  </p:stCondLst>
                                  <p:childTnLst>
                                    <p:set>
                                      <p:cBhvr>
                                        <p:cTn id="74" dur="1" fill="hold">
                                          <p:stCondLst>
                                            <p:cond delay="0"/>
                                          </p:stCondLst>
                                        </p:cTn>
                                        <p:tgtEl>
                                          <p:spTgt spid="4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71"/>
                                        </p:tgtEl>
                                        <p:attrNameLst>
                                          <p:attrName>style.visibility</p:attrName>
                                        </p:attrNameLst>
                                      </p:cBhvr>
                                      <p:to>
                                        <p:strVal val="hidden"/>
                                      </p:to>
                                    </p:set>
                                  </p:childTnLst>
                                </p:cTn>
                              </p:par>
                              <p:par>
                                <p:cTn id="79" presetID="1" presetClass="entr" presetSubtype="0" fill="hold" grpId="0" nodeType="withEffect">
                                  <p:stCondLst>
                                    <p:cond delay="0"/>
                                  </p:stCondLst>
                                  <p:childTnLst>
                                    <p:set>
                                      <p:cBhvr>
                                        <p:cTn id="80" dur="1" fill="hold">
                                          <p:stCondLst>
                                            <p:cond delay="0"/>
                                          </p:stCondLst>
                                        </p:cTn>
                                        <p:tgtEl>
                                          <p:spTgt spid="42"/>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0" nodeType="clickEffect">
                                  <p:stCondLst>
                                    <p:cond delay="0"/>
                                  </p:stCondLst>
                                  <p:childTnLst>
                                    <p:set>
                                      <p:cBhvr>
                                        <p:cTn id="84" dur="1" fill="hold">
                                          <p:stCondLst>
                                            <p:cond delay="0"/>
                                          </p:stCondLst>
                                        </p:cTn>
                                        <p:tgtEl>
                                          <p:spTgt spid="72"/>
                                        </p:tgtEl>
                                        <p:attrNameLst>
                                          <p:attrName>style.visibility</p:attrName>
                                        </p:attrNameLst>
                                      </p:cBhvr>
                                      <p:to>
                                        <p:strVal val="hidden"/>
                                      </p:to>
                                    </p:set>
                                  </p:childTnLst>
                                </p:cTn>
                              </p:par>
                              <p:par>
                                <p:cTn id="85" presetID="1" presetClass="entr" presetSubtype="0" fill="hold" grpId="0" nodeType="withEffect">
                                  <p:stCondLst>
                                    <p:cond delay="0"/>
                                  </p:stCondLst>
                                  <p:childTnLst>
                                    <p:set>
                                      <p:cBhvr>
                                        <p:cTn id="86" dur="1" fill="hold">
                                          <p:stCondLst>
                                            <p:cond delay="0"/>
                                          </p:stCondLst>
                                        </p:cTn>
                                        <p:tgtEl>
                                          <p:spTgt spid="4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73"/>
                                        </p:tgtEl>
                                        <p:attrNameLst>
                                          <p:attrName>style.visibility</p:attrName>
                                        </p:attrNameLst>
                                      </p:cBhvr>
                                      <p:to>
                                        <p:strVal val="hidden"/>
                                      </p:to>
                                    </p:set>
                                  </p:childTnLst>
                                </p:cTn>
                              </p:par>
                              <p:par>
                                <p:cTn id="91" presetID="1" presetClass="entr" presetSubtype="0" fill="hold" grpId="0" nodeType="withEffect">
                                  <p:stCondLst>
                                    <p:cond delay="0"/>
                                  </p:stCondLst>
                                  <p:childTnLst>
                                    <p:set>
                                      <p:cBhvr>
                                        <p:cTn id="92" dur="1" fill="hold">
                                          <p:stCondLst>
                                            <p:cond delay="0"/>
                                          </p:stCondLst>
                                        </p:cTn>
                                        <p:tgtEl>
                                          <p:spTgt spid="44"/>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grpId="0" nodeType="clickEffect">
                                  <p:stCondLst>
                                    <p:cond delay="0"/>
                                  </p:stCondLst>
                                  <p:childTnLst>
                                    <p:set>
                                      <p:cBhvr>
                                        <p:cTn id="96" dur="1" fill="hold">
                                          <p:stCondLst>
                                            <p:cond delay="0"/>
                                          </p:stCondLst>
                                        </p:cTn>
                                        <p:tgtEl>
                                          <p:spTgt spid="74"/>
                                        </p:tgtEl>
                                        <p:attrNameLst>
                                          <p:attrName>style.visibility</p:attrName>
                                        </p:attrNameLst>
                                      </p:cBhvr>
                                      <p:to>
                                        <p:strVal val="hidden"/>
                                      </p:to>
                                    </p:set>
                                  </p:childTnLst>
                                </p:cTn>
                              </p:par>
                              <p:par>
                                <p:cTn id="97" presetID="1" presetClass="entr" presetSubtype="0" fill="hold" grpId="0" nodeType="withEffect">
                                  <p:stCondLst>
                                    <p:cond delay="0"/>
                                  </p:stCondLst>
                                  <p:childTnLst>
                                    <p:set>
                                      <p:cBhvr>
                                        <p:cTn id="9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8" grpId="0"/>
      <p:bldP spid="79" grpId="0"/>
      <p:bldP spid="80" grpId="0"/>
      <p:bldP spid="81" grpId="0"/>
      <p:bldP spid="34" grpId="0"/>
      <p:bldP spid="35" grpId="0"/>
      <p:bldP spid="36" grpId="0"/>
      <p:bldP spid="37" grpId="0"/>
      <p:bldP spid="38" grpId="0"/>
      <p:bldP spid="39" grpId="0"/>
      <p:bldP spid="40" grpId="0"/>
      <p:bldP spid="41" grpId="0"/>
      <p:bldP spid="42" grpId="0"/>
      <p:bldP spid="43" grpId="0"/>
      <p:bldP spid="44" grpId="0"/>
      <p:bldP spid="4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94041"/>
            <a:ext cx="2190940" cy="707849"/>
          </a:xfrm>
          <a:prstGeom prst="rect">
            <a:avLst/>
          </a:prstGeom>
        </p:spPr>
      </p:pic>
      <p:sp>
        <p:nvSpPr>
          <p:cNvPr id="4" name="Title 3"/>
          <p:cNvSpPr>
            <a:spLocks noGrp="1"/>
          </p:cNvSpPr>
          <p:nvPr>
            <p:ph type="title"/>
          </p:nvPr>
        </p:nvSpPr>
        <p:spPr>
          <a:xfrm>
            <a:off x="0" y="231317"/>
            <a:ext cx="6228784" cy="707849"/>
          </a:xfrm>
        </p:spPr>
        <p:txBody>
          <a:bodyPr>
            <a:noAutofit/>
          </a:bodyPr>
          <a:lstStyle/>
          <a:p>
            <a:r>
              <a:rPr lang="en-GB" sz="3200" b="1" dirty="0" err="1">
                <a:solidFill>
                  <a:schemeClr val="bg1"/>
                </a:solidFill>
              </a:rPr>
              <a:t>Phonetik</a:t>
            </a:r>
            <a:endParaRPr lang="en-GB" sz="32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43355" y="247046"/>
            <a:ext cx="211397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198554" y="1271328"/>
            <a:ext cx="5943602" cy="4154984"/>
          </a:xfrm>
          <a:prstGeom prst="rect">
            <a:avLst/>
          </a:prstGeom>
          <a:noFill/>
        </p:spPr>
        <p:txBody>
          <a:bodyPr wrap="square" rtlCol="0">
            <a:spAutoFit/>
          </a:bodyPr>
          <a:lstStyle/>
          <a:p>
            <a:r>
              <a:rPr lang="de-DE" sz="2400" b="1" dirty="0">
                <a:solidFill>
                  <a:schemeClr val="accent5">
                    <a:lumMod val="50000"/>
                  </a:schemeClr>
                </a:solidFill>
              </a:rPr>
              <a:t>Das per</a:t>
            </a:r>
            <a:r>
              <a:rPr lang="de-DE" sz="2400" b="1" u="sng" dirty="0">
                <a:solidFill>
                  <a:schemeClr val="accent5">
                    <a:lumMod val="50000"/>
                  </a:schemeClr>
                </a:solidFill>
              </a:rPr>
              <a:t>fek</a:t>
            </a:r>
            <a:r>
              <a:rPr lang="de-DE" sz="2400" b="1" dirty="0">
                <a:solidFill>
                  <a:schemeClr val="accent5">
                    <a:lumMod val="50000"/>
                  </a:schemeClr>
                </a:solidFill>
              </a:rPr>
              <a:t>te Re</a:t>
            </a:r>
            <a:r>
              <a:rPr lang="de-DE" sz="2400" b="1" u="sng" dirty="0">
                <a:solidFill>
                  <a:schemeClr val="accent5">
                    <a:lumMod val="50000"/>
                  </a:schemeClr>
                </a:solidFill>
              </a:rPr>
              <a:t>zept</a:t>
            </a:r>
            <a:r>
              <a:rPr lang="de-DE" sz="2400" b="1" dirty="0">
                <a:solidFill>
                  <a:schemeClr val="accent5">
                    <a:lumMod val="50000"/>
                  </a:schemeClr>
                </a:solidFill>
              </a:rPr>
              <a:t> für eine Boyband</a:t>
            </a:r>
          </a:p>
          <a:p>
            <a:endParaRPr lang="de-DE" sz="2400" dirty="0">
              <a:solidFill>
                <a:schemeClr val="accent5">
                  <a:lumMod val="50000"/>
                </a:schemeClr>
              </a:solidFill>
            </a:endParaRPr>
          </a:p>
          <a:p>
            <a:r>
              <a:rPr lang="de-DE" sz="2400" dirty="0">
                <a:solidFill>
                  <a:schemeClr val="accent5">
                    <a:lumMod val="50000"/>
                  </a:schemeClr>
                </a:solidFill>
              </a:rPr>
              <a:t>Für diese Art Pro</a:t>
            </a:r>
            <a:r>
              <a:rPr lang="de-DE" sz="2400" u="sng" dirty="0">
                <a:solidFill>
                  <a:schemeClr val="accent5">
                    <a:lumMod val="50000"/>
                  </a:schemeClr>
                </a:solidFill>
              </a:rPr>
              <a:t>jekt</a:t>
            </a:r>
            <a:r>
              <a:rPr lang="de-DE" sz="2400" dirty="0">
                <a:solidFill>
                  <a:schemeClr val="accent5">
                    <a:lumMod val="50000"/>
                  </a:schemeClr>
                </a:solidFill>
              </a:rPr>
              <a:t> gibt es ein opti</a:t>
            </a:r>
            <a:r>
              <a:rPr lang="de-DE" sz="2400" u="sng" dirty="0">
                <a:solidFill>
                  <a:schemeClr val="accent5">
                    <a:lumMod val="50000"/>
                  </a:schemeClr>
                </a:solidFill>
              </a:rPr>
              <a:t>mal</a:t>
            </a:r>
            <a:r>
              <a:rPr lang="de-DE" sz="2400" dirty="0">
                <a:solidFill>
                  <a:schemeClr val="accent5">
                    <a:lumMod val="50000"/>
                  </a:schemeClr>
                </a:solidFill>
              </a:rPr>
              <a:t>es Syst</a:t>
            </a:r>
            <a:r>
              <a:rPr lang="de-DE" sz="2400" u="sng" dirty="0">
                <a:solidFill>
                  <a:schemeClr val="accent5">
                    <a:lumMod val="50000"/>
                  </a:schemeClr>
                </a:solidFill>
              </a:rPr>
              <a:t>em</a:t>
            </a:r>
            <a:r>
              <a:rPr lang="de-DE" sz="2400" dirty="0">
                <a:solidFill>
                  <a:schemeClr val="accent5">
                    <a:lumMod val="50000"/>
                  </a:schemeClr>
                </a:solidFill>
              </a:rPr>
              <a:t>. Das Prin</a:t>
            </a:r>
            <a:r>
              <a:rPr lang="de-DE" sz="2400" u="sng" dirty="0">
                <a:solidFill>
                  <a:schemeClr val="accent5">
                    <a:lumMod val="50000"/>
                  </a:schemeClr>
                </a:solidFill>
              </a:rPr>
              <a:t>zip</a:t>
            </a:r>
            <a:r>
              <a:rPr lang="de-DE" sz="2400" dirty="0">
                <a:solidFill>
                  <a:schemeClr val="accent5">
                    <a:lumMod val="50000"/>
                  </a:schemeClr>
                </a:solidFill>
              </a:rPr>
              <a:t> ist klar und das Kon</a:t>
            </a:r>
            <a:r>
              <a:rPr lang="de-DE" sz="2400" u="sng" dirty="0">
                <a:solidFill>
                  <a:schemeClr val="accent5">
                    <a:lumMod val="50000"/>
                  </a:schemeClr>
                </a:solidFill>
              </a:rPr>
              <a:t>zept</a:t>
            </a:r>
            <a:r>
              <a:rPr lang="de-DE" sz="2400" dirty="0">
                <a:solidFill>
                  <a:schemeClr val="accent5">
                    <a:lumMod val="50000"/>
                  </a:schemeClr>
                </a:solidFill>
              </a:rPr>
              <a:t> einfach. Jede Per</a:t>
            </a:r>
            <a:r>
              <a:rPr lang="de-DE" sz="2400" u="sng" dirty="0">
                <a:solidFill>
                  <a:schemeClr val="accent5">
                    <a:lumMod val="50000"/>
                  </a:schemeClr>
                </a:solidFill>
              </a:rPr>
              <a:t>son</a:t>
            </a:r>
            <a:r>
              <a:rPr lang="de-DE" sz="2400" dirty="0">
                <a:solidFill>
                  <a:schemeClr val="accent5">
                    <a:lumMod val="50000"/>
                  </a:schemeClr>
                </a:solidFill>
              </a:rPr>
              <a:t> hat ihre Funkti</a:t>
            </a:r>
            <a:r>
              <a:rPr lang="de-DE" sz="2400" u="sng" dirty="0">
                <a:solidFill>
                  <a:schemeClr val="accent5">
                    <a:lumMod val="50000"/>
                  </a:schemeClr>
                </a:solidFill>
              </a:rPr>
              <a:t>on</a:t>
            </a:r>
            <a:r>
              <a:rPr lang="de-DE" sz="2400" dirty="0">
                <a:solidFill>
                  <a:schemeClr val="accent5">
                    <a:lumMod val="50000"/>
                  </a:schemeClr>
                </a:solidFill>
              </a:rPr>
              <a:t>: Eine Per</a:t>
            </a:r>
            <a:r>
              <a:rPr lang="de-DE" sz="2400" u="sng" dirty="0">
                <a:solidFill>
                  <a:schemeClr val="accent5">
                    <a:lumMod val="50000"/>
                  </a:schemeClr>
                </a:solidFill>
              </a:rPr>
              <a:t>son</a:t>
            </a:r>
            <a:r>
              <a:rPr lang="de-DE" sz="2400" dirty="0">
                <a:solidFill>
                  <a:schemeClr val="accent5">
                    <a:lumMod val="50000"/>
                  </a:schemeClr>
                </a:solidFill>
              </a:rPr>
              <a:t> schreibt den Text, eine Per</a:t>
            </a:r>
            <a:r>
              <a:rPr lang="de-DE" sz="2400" u="sng" dirty="0">
                <a:solidFill>
                  <a:schemeClr val="accent5">
                    <a:lumMod val="50000"/>
                  </a:schemeClr>
                </a:solidFill>
              </a:rPr>
              <a:t>son</a:t>
            </a:r>
            <a:r>
              <a:rPr lang="de-DE" sz="2400" dirty="0">
                <a:solidFill>
                  <a:schemeClr val="accent5">
                    <a:lumMod val="50000"/>
                  </a:schemeClr>
                </a:solidFill>
              </a:rPr>
              <a:t> schreibt die Mu</a:t>
            </a:r>
            <a:r>
              <a:rPr lang="de-DE" sz="2400" u="sng" dirty="0">
                <a:solidFill>
                  <a:schemeClr val="accent5">
                    <a:lumMod val="50000"/>
                  </a:schemeClr>
                </a:solidFill>
              </a:rPr>
              <a:t>sik</a:t>
            </a:r>
            <a:r>
              <a:rPr lang="de-DE" sz="2400" dirty="0">
                <a:solidFill>
                  <a:schemeClr val="accent5">
                    <a:lumMod val="50000"/>
                  </a:schemeClr>
                </a:solidFill>
              </a:rPr>
              <a:t>, und so weiter. Die Kommunikati</a:t>
            </a:r>
            <a:r>
              <a:rPr lang="de-DE" sz="2400" u="sng" dirty="0">
                <a:solidFill>
                  <a:schemeClr val="accent5">
                    <a:lumMod val="50000"/>
                  </a:schemeClr>
                </a:solidFill>
              </a:rPr>
              <a:t>on</a:t>
            </a:r>
            <a:r>
              <a:rPr lang="de-DE" sz="2400" dirty="0">
                <a:solidFill>
                  <a:schemeClr val="accent5">
                    <a:lumMod val="50000"/>
                  </a:schemeClr>
                </a:solidFill>
              </a:rPr>
              <a:t> und Akzep</a:t>
            </a:r>
            <a:r>
              <a:rPr lang="de-DE" sz="2400" u="sng" dirty="0">
                <a:solidFill>
                  <a:schemeClr val="accent5">
                    <a:lumMod val="50000"/>
                  </a:schemeClr>
                </a:solidFill>
              </a:rPr>
              <a:t>tanz</a:t>
            </a:r>
            <a:r>
              <a:rPr lang="de-DE" sz="2400" dirty="0">
                <a:solidFill>
                  <a:schemeClr val="accent5">
                    <a:lumMod val="50000"/>
                  </a:schemeClr>
                </a:solidFill>
              </a:rPr>
              <a:t> in der Gruppe sind ein internatio</a:t>
            </a:r>
            <a:r>
              <a:rPr lang="de-DE" sz="2400" u="sng" dirty="0">
                <a:solidFill>
                  <a:schemeClr val="accent5">
                    <a:lumMod val="50000"/>
                  </a:schemeClr>
                </a:solidFill>
              </a:rPr>
              <a:t>nal</a:t>
            </a:r>
            <a:r>
              <a:rPr lang="de-DE" sz="2400" dirty="0">
                <a:solidFill>
                  <a:schemeClr val="accent5">
                    <a:lumMod val="50000"/>
                  </a:schemeClr>
                </a:solidFill>
              </a:rPr>
              <a:t>es Erfolgsre</a:t>
            </a:r>
            <a:r>
              <a:rPr lang="de-DE" sz="2400" u="sng" dirty="0">
                <a:solidFill>
                  <a:schemeClr val="accent5">
                    <a:lumMod val="50000"/>
                  </a:schemeClr>
                </a:solidFill>
              </a:rPr>
              <a:t>zept</a:t>
            </a:r>
            <a:r>
              <a:rPr lang="de-DE" sz="2400" dirty="0">
                <a:solidFill>
                  <a:schemeClr val="accent5">
                    <a:lumMod val="50000"/>
                  </a:schemeClr>
                </a:solidFill>
              </a:rPr>
              <a:t> für Top Hits in den Charts. </a:t>
            </a: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60</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Sekunden</a:t>
            </a:r>
            <a:endParaRPr lang="en-GB" b="1" dirty="0">
              <a:solidFill>
                <a:srgbClr val="5B9BD5">
                  <a:lumMod val="50000"/>
                </a:srgbClr>
              </a:solidFill>
              <a:latin typeface="Century Gothic" panose="020B0502020202020204" pitchFamily="34"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rPr>
              <a:t>LOS!</a:t>
            </a:r>
          </a:p>
        </p:txBody>
      </p:sp>
      <p:pic>
        <p:nvPicPr>
          <p:cNvPr id="16" name="9.1.1.1 Slide 17 1">
            <a:hlinkClick r:id="" action="ppaction://media"/>
            <a:extLst>
              <a:ext uri="{FF2B5EF4-FFF2-40B4-BE49-F238E27FC236}">
                <a16:creationId xmlns:a16="http://schemas.microsoft.com/office/drawing/2014/main" id="{BC6F8D0A-6F39-472A-B5EA-1072FA23CD3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35496" y="208880"/>
            <a:ext cx="1087120" cy="1087120"/>
          </a:xfrm>
          <a:prstGeom prst="rect">
            <a:avLst/>
          </a:prstGeom>
        </p:spPr>
      </p:pic>
      <p:sp>
        <p:nvSpPr>
          <p:cNvPr id="18" name="TextBox 17">
            <a:extLst>
              <a:ext uri="{FF2B5EF4-FFF2-40B4-BE49-F238E27FC236}">
                <a16:creationId xmlns:a16="http://schemas.microsoft.com/office/drawing/2014/main" id="{BEBD8A7B-F2D7-4D41-8567-DB88E2E52B63}"/>
              </a:ext>
            </a:extLst>
          </p:cNvPr>
          <p:cNvSpPr txBox="1"/>
          <p:nvPr/>
        </p:nvSpPr>
        <p:spPr>
          <a:xfrm>
            <a:off x="2282045" y="208880"/>
            <a:ext cx="6328760" cy="830997"/>
          </a:xfrm>
          <a:prstGeom prst="rect">
            <a:avLst/>
          </a:prstGeom>
          <a:noFill/>
        </p:spPr>
        <p:txBody>
          <a:bodyPr wrap="square" rtlCol="0">
            <a:spAutoFit/>
          </a:bodyPr>
          <a:lstStyle/>
          <a:p>
            <a:r>
              <a:rPr lang="en-US" sz="2400" dirty="0">
                <a:solidFill>
                  <a:schemeClr val="accent5">
                    <a:lumMod val="50000"/>
                  </a:schemeClr>
                </a:solidFill>
              </a:rPr>
              <a:t>Per</a:t>
            </a:r>
            <a:r>
              <a:rPr lang="en-US" sz="2400" u="sng" dirty="0">
                <a:solidFill>
                  <a:schemeClr val="accent5">
                    <a:lumMod val="50000"/>
                  </a:schemeClr>
                </a:solidFill>
              </a:rPr>
              <a:t>son</a:t>
            </a:r>
            <a:r>
              <a:rPr lang="en-US" sz="2400" dirty="0">
                <a:solidFill>
                  <a:schemeClr val="accent5">
                    <a:lumMod val="50000"/>
                  </a:schemeClr>
                </a:solidFill>
              </a:rPr>
              <a:t> </a:t>
            </a:r>
            <a:r>
              <a:rPr lang="en-US" sz="2400" b="1" dirty="0">
                <a:solidFill>
                  <a:schemeClr val="accent5">
                    <a:lumMod val="50000"/>
                  </a:schemeClr>
                </a:solidFill>
              </a:rPr>
              <a:t>A</a:t>
            </a:r>
            <a:r>
              <a:rPr lang="en-US" sz="2400" dirty="0">
                <a:solidFill>
                  <a:schemeClr val="accent5">
                    <a:lumMod val="50000"/>
                  </a:schemeClr>
                </a:solidFill>
              </a:rPr>
              <a:t> </a:t>
            </a:r>
            <a:r>
              <a:rPr lang="en-US" sz="2400" dirty="0" err="1">
                <a:solidFill>
                  <a:schemeClr val="accent5">
                    <a:lumMod val="50000"/>
                  </a:schemeClr>
                </a:solidFill>
              </a:rPr>
              <a:t>liest</a:t>
            </a:r>
            <a:r>
              <a:rPr lang="en-US" sz="2400" dirty="0">
                <a:solidFill>
                  <a:schemeClr val="accent5">
                    <a:lumMod val="50000"/>
                  </a:schemeClr>
                </a:solidFill>
              </a:rPr>
              <a:t> den Text. Per</a:t>
            </a:r>
            <a:r>
              <a:rPr lang="en-US" sz="2400" u="sng" dirty="0">
                <a:solidFill>
                  <a:schemeClr val="accent5">
                    <a:lumMod val="50000"/>
                  </a:schemeClr>
                </a:solidFill>
              </a:rPr>
              <a:t>son</a:t>
            </a:r>
            <a:r>
              <a:rPr lang="en-US" sz="2400" dirty="0">
                <a:solidFill>
                  <a:schemeClr val="accent5">
                    <a:lumMod val="50000"/>
                  </a:schemeClr>
                </a:solidFill>
              </a:rPr>
              <a:t> </a:t>
            </a:r>
            <a:r>
              <a:rPr lang="en-US" sz="2400" b="1" dirty="0">
                <a:solidFill>
                  <a:schemeClr val="accent5">
                    <a:lumMod val="50000"/>
                  </a:schemeClr>
                </a:solidFill>
              </a:rPr>
              <a:t>B</a:t>
            </a:r>
            <a:r>
              <a:rPr lang="en-US" sz="2400" dirty="0">
                <a:solidFill>
                  <a:schemeClr val="accent5">
                    <a:lumMod val="50000"/>
                  </a:schemeClr>
                </a:solidFill>
              </a:rPr>
              <a:t> </a:t>
            </a:r>
            <a:r>
              <a:rPr lang="en-US" sz="2400" dirty="0" err="1">
                <a:solidFill>
                  <a:schemeClr val="accent5">
                    <a:lumMod val="50000"/>
                  </a:schemeClr>
                </a:solidFill>
              </a:rPr>
              <a:t>hört</a:t>
            </a:r>
            <a:r>
              <a:rPr lang="en-US" sz="2400" dirty="0">
                <a:solidFill>
                  <a:schemeClr val="accent5">
                    <a:lumMod val="50000"/>
                  </a:schemeClr>
                </a:solidFill>
              </a:rPr>
              <a:t> </a:t>
            </a:r>
            <a:r>
              <a:rPr lang="en-US" sz="2400" dirty="0" err="1">
                <a:solidFill>
                  <a:schemeClr val="accent5">
                    <a:lumMod val="50000"/>
                  </a:schemeClr>
                </a:solidFill>
              </a:rPr>
              <a:t>zu</a:t>
            </a:r>
            <a:r>
              <a:rPr lang="en-US" sz="2400" dirty="0">
                <a:solidFill>
                  <a:schemeClr val="accent5">
                    <a:lumMod val="50000"/>
                  </a:schemeClr>
                </a:solidFill>
              </a:rPr>
              <a:t>.</a:t>
            </a:r>
            <a:br>
              <a:rPr lang="en-US" sz="2400" dirty="0">
                <a:solidFill>
                  <a:schemeClr val="accent5">
                    <a:lumMod val="50000"/>
                  </a:schemeClr>
                </a:solidFill>
              </a:rPr>
            </a:br>
            <a:r>
              <a:rPr lang="en-US" sz="2400" i="1" dirty="0">
                <a:solidFill>
                  <a:srgbClr val="DAA520"/>
                </a:solidFill>
              </a:rPr>
              <a:t>Pay attention to the syllable stress!</a:t>
            </a:r>
          </a:p>
        </p:txBody>
      </p:sp>
      <p:sp>
        <p:nvSpPr>
          <p:cNvPr id="20" name="TextBox 19">
            <a:extLst>
              <a:ext uri="{FF2B5EF4-FFF2-40B4-BE49-F238E27FC236}">
                <a16:creationId xmlns:a16="http://schemas.microsoft.com/office/drawing/2014/main" id="{BE87959D-EA2D-4828-B180-6BB5A5A2ACF2}"/>
              </a:ext>
            </a:extLst>
          </p:cNvPr>
          <p:cNvSpPr txBox="1"/>
          <p:nvPr/>
        </p:nvSpPr>
        <p:spPr>
          <a:xfrm>
            <a:off x="197068" y="1300880"/>
            <a:ext cx="5807523" cy="4524315"/>
          </a:xfrm>
          <a:prstGeom prst="rect">
            <a:avLst/>
          </a:prstGeom>
          <a:solidFill>
            <a:srgbClr val="EBEFF7"/>
          </a:solidFill>
          <a:ln>
            <a:solidFill>
              <a:schemeClr val="accent5">
                <a:lumMod val="50000"/>
              </a:schemeClr>
            </a:solidFill>
          </a:ln>
        </p:spPr>
        <p:txBody>
          <a:bodyPr wrap="square" rtlCol="0">
            <a:spAutoFit/>
          </a:bodyPr>
          <a:lstStyle/>
          <a:p>
            <a:r>
              <a:rPr lang="de-DE" sz="2400" b="1" dirty="0">
                <a:solidFill>
                  <a:schemeClr val="accent5">
                    <a:lumMod val="50000"/>
                  </a:schemeClr>
                </a:solidFill>
              </a:rPr>
              <a:t>Das perfekte Rezept für eine Boyband</a:t>
            </a:r>
          </a:p>
          <a:p>
            <a:endParaRPr lang="de-DE" sz="2400" dirty="0">
              <a:solidFill>
                <a:schemeClr val="accent5">
                  <a:lumMod val="50000"/>
                </a:schemeClr>
              </a:solidFill>
            </a:endParaRPr>
          </a:p>
          <a:p>
            <a:r>
              <a:rPr lang="de-DE" sz="2400" dirty="0">
                <a:solidFill>
                  <a:schemeClr val="accent5">
                    <a:lumMod val="50000"/>
                  </a:schemeClr>
                </a:solidFill>
              </a:rPr>
              <a:t>Für diese Art Projekt gibt es ein optimales System. Das Prinzip ist klar und das Konzept einfach. Jede Person hat ihre Funktion: Eine Person schreibt den Text, eine Person schreibt die Musik, und so weiter. Die Kommunikation und Akzeptanz in der Gruppe sind ein internationales Erfolgsrezept für Top Hits in den Charts. </a:t>
            </a:r>
          </a:p>
        </p:txBody>
      </p:sp>
      <p:sp>
        <p:nvSpPr>
          <p:cNvPr id="21" name="Speech Bubble: Rectangle with Corners Rounded 20">
            <a:extLst>
              <a:ext uri="{FF2B5EF4-FFF2-40B4-BE49-F238E27FC236}">
                <a16:creationId xmlns:a16="http://schemas.microsoft.com/office/drawing/2014/main" id="{CE7CC42B-6785-4D1A-A29B-6A2A081FED73}"/>
              </a:ext>
            </a:extLst>
          </p:cNvPr>
          <p:cNvSpPr/>
          <p:nvPr/>
        </p:nvSpPr>
        <p:spPr>
          <a:xfrm>
            <a:off x="6383634" y="1332884"/>
            <a:ext cx="2795422" cy="416926"/>
          </a:xfrm>
          <a:prstGeom prst="wedgeRoundRectCallout">
            <a:avLst>
              <a:gd name="adj1" fmla="val -29071"/>
              <a:gd name="adj2" fmla="val 75462"/>
              <a:gd name="adj3" fmla="val 16667"/>
            </a:avLst>
          </a:prstGeom>
          <a:solidFill>
            <a:schemeClr val="accent5">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der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Erfolg</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success</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23" name="Picture 22" descr="A picture containing text, crowd&#10;&#10;Description automatically generated">
            <a:extLst>
              <a:ext uri="{FF2B5EF4-FFF2-40B4-BE49-F238E27FC236}">
                <a16:creationId xmlns:a16="http://schemas.microsoft.com/office/drawing/2014/main" id="{1CD88EA1-7EE4-4835-8566-5813D04A58C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29278" y="2196468"/>
            <a:ext cx="4079345" cy="2719564"/>
          </a:xfrm>
          <a:prstGeom prst="rect">
            <a:avLst/>
          </a:prstGeom>
        </p:spPr>
      </p:pic>
    </p:spTree>
    <p:extLst>
      <p:ext uri="{BB962C8B-B14F-4D97-AF65-F5344CB8AC3E}">
        <p14:creationId xmlns:p14="http://schemas.microsoft.com/office/powerpoint/2010/main" val="2432314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12" presetClass="exit" presetSubtype="4" fill="hold" nodeType="afterEffect">
                                  <p:stCondLst>
                                    <p:cond delay="0"/>
                                  </p:stCondLst>
                                  <p:childTnLst>
                                    <p:animEffect transition="out" filter="slide(fromBottom)">
                                      <p:cBhvr>
                                        <p:cTn id="11" dur="59000"/>
                                        <p:tgtEl>
                                          <p:spTgt spid="7"/>
                                        </p:tgtEl>
                                      </p:cBhvr>
                                    </p:animEffect>
                                    <p:set>
                                      <p:cBhvr>
                                        <p:cTn id="12" dur="1" fill="hold">
                                          <p:stCondLst>
                                            <p:cond delay="58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3" restart="whenNotActive" fill="hold" evtFilter="cancelBubble" nodeType="interactiveSeq">
                <p:stCondLst>
                  <p:cond evt="onClick" delay="0">
                    <p:tgtEl>
                      <p:spTgt spid="16"/>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40568" fill="hold"/>
                                        <p:tgtEl>
                                          <p:spTgt spid="16"/>
                                        </p:tgtEl>
                                      </p:cBhvr>
                                    </p:cmd>
                                  </p:childTnLst>
                                </p:cTn>
                              </p:par>
                            </p:childTnLst>
                          </p:cTn>
                        </p:par>
                      </p:childTnLst>
                    </p:cTn>
                  </p:par>
                </p:childTnLst>
              </p:cTn>
              <p:nextCondLst>
                <p:cond evt="onClick" delay="0">
                  <p:tgtEl>
                    <p:spTgt spid="16"/>
                  </p:tgtEl>
                </p:cond>
              </p:nextCondLst>
            </p:seq>
            <p:audio>
              <p:cMediaNode vol="80000">
                <p:cTn id="18" fill="hold" display="0">
                  <p:stCondLst>
                    <p:cond delay="indefinite"/>
                  </p:stCondLst>
                  <p:endCondLst>
                    <p:cond evt="onStopAudio" delay="0">
                      <p:tgtEl>
                        <p:sldTgt/>
                      </p:tgtEl>
                    </p:cond>
                  </p:endCondLst>
                </p:cTn>
                <p:tgtEl>
                  <p:spTgt spid="16"/>
                </p:tgtEl>
              </p:cMediaNode>
            </p:audio>
          </p:childTnLst>
        </p:cTn>
      </p:par>
    </p:tnLst>
    <p:bldLst>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94041"/>
            <a:ext cx="2190940" cy="707849"/>
          </a:xfrm>
          <a:prstGeom prst="rect">
            <a:avLst/>
          </a:prstGeom>
        </p:spPr>
      </p:pic>
      <p:sp>
        <p:nvSpPr>
          <p:cNvPr id="4" name="Title 3"/>
          <p:cNvSpPr>
            <a:spLocks noGrp="1"/>
          </p:cNvSpPr>
          <p:nvPr>
            <p:ph type="title"/>
          </p:nvPr>
        </p:nvSpPr>
        <p:spPr>
          <a:xfrm>
            <a:off x="0" y="231317"/>
            <a:ext cx="6228784" cy="707849"/>
          </a:xfrm>
        </p:spPr>
        <p:txBody>
          <a:bodyPr>
            <a:noAutofit/>
          </a:bodyPr>
          <a:lstStyle/>
          <a:p>
            <a:r>
              <a:rPr lang="en-GB" sz="3200" b="1" dirty="0" err="1">
                <a:solidFill>
                  <a:schemeClr val="bg1"/>
                </a:solidFill>
              </a:rPr>
              <a:t>Phonetik</a:t>
            </a:r>
            <a:endParaRPr lang="en-GB" sz="32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43355" y="247046"/>
            <a:ext cx="211397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198554" y="1271328"/>
            <a:ext cx="5722412" cy="4524315"/>
          </a:xfrm>
          <a:prstGeom prst="rect">
            <a:avLst/>
          </a:prstGeom>
          <a:noFill/>
        </p:spPr>
        <p:txBody>
          <a:bodyPr wrap="square" rtlCol="0">
            <a:spAutoFit/>
          </a:bodyPr>
          <a:lstStyle/>
          <a:p>
            <a:r>
              <a:rPr lang="de-DE" sz="2400" b="1" dirty="0">
                <a:solidFill>
                  <a:schemeClr val="accent5">
                    <a:lumMod val="50000"/>
                  </a:schemeClr>
                </a:solidFill>
              </a:rPr>
              <a:t>Schooljam – das Schülermu</a:t>
            </a:r>
            <a:r>
              <a:rPr lang="de-DE" sz="2400" b="1" u="sng" dirty="0">
                <a:solidFill>
                  <a:schemeClr val="accent5">
                    <a:lumMod val="50000"/>
                  </a:schemeClr>
                </a:solidFill>
              </a:rPr>
              <a:t>sik</a:t>
            </a:r>
            <a:r>
              <a:rPr lang="de-DE" sz="2400" b="1" dirty="0">
                <a:solidFill>
                  <a:schemeClr val="accent5">
                    <a:lumMod val="50000"/>
                  </a:schemeClr>
                </a:solidFill>
              </a:rPr>
              <a:t>proj</a:t>
            </a:r>
            <a:r>
              <a:rPr lang="de-DE" sz="2400" b="1" u="sng" dirty="0">
                <a:solidFill>
                  <a:schemeClr val="accent5">
                    <a:lumMod val="50000"/>
                  </a:schemeClr>
                </a:solidFill>
              </a:rPr>
              <a:t>ekt</a:t>
            </a:r>
            <a:r>
              <a:rPr lang="de-DE" sz="2400" b="1" dirty="0">
                <a:solidFill>
                  <a:schemeClr val="accent5">
                    <a:lumMod val="50000"/>
                  </a:schemeClr>
                </a:solidFill>
              </a:rPr>
              <a:t>  </a:t>
            </a:r>
          </a:p>
          <a:p>
            <a:endParaRPr lang="de-DE" sz="2400" dirty="0">
              <a:solidFill>
                <a:schemeClr val="accent5">
                  <a:lumMod val="50000"/>
                </a:schemeClr>
              </a:solidFill>
            </a:endParaRPr>
          </a:p>
          <a:p>
            <a:r>
              <a:rPr lang="de-DE" sz="2400" dirty="0">
                <a:solidFill>
                  <a:schemeClr val="accent5">
                    <a:lumMod val="50000"/>
                  </a:schemeClr>
                </a:solidFill>
              </a:rPr>
              <a:t>Schooljam ist ein tolles Mu</a:t>
            </a:r>
            <a:r>
              <a:rPr lang="de-DE" sz="2400" u="sng" dirty="0">
                <a:solidFill>
                  <a:schemeClr val="accent5">
                    <a:lumMod val="50000"/>
                  </a:schemeClr>
                </a:solidFill>
              </a:rPr>
              <a:t>sik</a:t>
            </a:r>
            <a:r>
              <a:rPr lang="de-DE" sz="2400" dirty="0">
                <a:solidFill>
                  <a:schemeClr val="accent5">
                    <a:lumMod val="50000"/>
                  </a:schemeClr>
                </a:solidFill>
              </a:rPr>
              <a:t>proj</a:t>
            </a:r>
            <a:r>
              <a:rPr lang="de-DE" sz="2400" u="sng" dirty="0">
                <a:solidFill>
                  <a:schemeClr val="accent5">
                    <a:lumMod val="50000"/>
                  </a:schemeClr>
                </a:solidFill>
              </a:rPr>
              <a:t>ekt</a:t>
            </a:r>
            <a:r>
              <a:rPr lang="de-DE" sz="2400" dirty="0">
                <a:solidFill>
                  <a:schemeClr val="accent5">
                    <a:lumMod val="50000"/>
                  </a:schemeClr>
                </a:solidFill>
              </a:rPr>
              <a:t> spezi</a:t>
            </a:r>
            <a:r>
              <a:rPr lang="de-DE" sz="2400" u="sng" dirty="0">
                <a:solidFill>
                  <a:schemeClr val="accent5">
                    <a:lumMod val="50000"/>
                  </a:schemeClr>
                </a:solidFill>
              </a:rPr>
              <a:t>ell</a:t>
            </a:r>
            <a:r>
              <a:rPr lang="de-DE" sz="2400" dirty="0">
                <a:solidFill>
                  <a:schemeClr val="accent5">
                    <a:lumMod val="50000"/>
                  </a:schemeClr>
                </a:solidFill>
              </a:rPr>
              <a:t> für Jugendliche. Die Organisati</a:t>
            </a:r>
            <a:r>
              <a:rPr lang="de-DE" sz="2400" u="sng" dirty="0">
                <a:solidFill>
                  <a:schemeClr val="accent5">
                    <a:lumMod val="50000"/>
                  </a:schemeClr>
                </a:solidFill>
              </a:rPr>
              <a:t>on</a:t>
            </a:r>
            <a:r>
              <a:rPr lang="de-DE" sz="2400" dirty="0">
                <a:solidFill>
                  <a:schemeClr val="accent5">
                    <a:lumMod val="50000"/>
                  </a:schemeClr>
                </a:solidFill>
              </a:rPr>
              <a:t> hat kultu</a:t>
            </a:r>
            <a:r>
              <a:rPr lang="de-DE" sz="2400" u="sng" dirty="0">
                <a:solidFill>
                  <a:schemeClr val="accent5">
                    <a:lumMod val="50000"/>
                  </a:schemeClr>
                </a:solidFill>
              </a:rPr>
              <a:t>rell</a:t>
            </a:r>
            <a:r>
              <a:rPr lang="de-DE" sz="2400" dirty="0">
                <a:solidFill>
                  <a:schemeClr val="accent5">
                    <a:lumMod val="50000"/>
                  </a:schemeClr>
                </a:solidFill>
              </a:rPr>
              <a:t>e und sozi</a:t>
            </a:r>
            <a:r>
              <a:rPr lang="de-DE" sz="2400" u="sng" dirty="0">
                <a:solidFill>
                  <a:schemeClr val="accent5">
                    <a:lumMod val="50000"/>
                  </a:schemeClr>
                </a:solidFill>
              </a:rPr>
              <a:t>al</a:t>
            </a:r>
            <a:r>
              <a:rPr lang="de-DE" sz="2400" dirty="0">
                <a:solidFill>
                  <a:schemeClr val="accent5">
                    <a:lumMod val="50000"/>
                  </a:schemeClr>
                </a:solidFill>
              </a:rPr>
              <a:t>e As</a:t>
            </a:r>
            <a:r>
              <a:rPr lang="de-DE" sz="2400" u="sng" dirty="0">
                <a:solidFill>
                  <a:schemeClr val="accent5">
                    <a:lumMod val="50000"/>
                  </a:schemeClr>
                </a:solidFill>
              </a:rPr>
              <a:t>pekt</a:t>
            </a:r>
            <a:r>
              <a:rPr lang="de-DE" sz="2400" dirty="0">
                <a:solidFill>
                  <a:schemeClr val="accent5">
                    <a:lumMod val="50000"/>
                  </a:schemeClr>
                </a:solidFill>
              </a:rPr>
              <a:t>e und macht keinen Pro</a:t>
            </a:r>
            <a:r>
              <a:rPr lang="de-DE" sz="2400" u="sng" dirty="0">
                <a:solidFill>
                  <a:schemeClr val="accent5">
                    <a:lumMod val="50000"/>
                  </a:schemeClr>
                </a:solidFill>
              </a:rPr>
              <a:t>fit</a:t>
            </a:r>
            <a:r>
              <a:rPr lang="de-DE" sz="2400" dirty="0">
                <a:solidFill>
                  <a:schemeClr val="accent5">
                    <a:lumMod val="50000"/>
                  </a:schemeClr>
                </a:solidFill>
              </a:rPr>
              <a:t>. Seit 2002 kann man mit eigenem Mu</a:t>
            </a:r>
            <a:r>
              <a:rPr lang="de-DE" sz="2400" u="sng" dirty="0">
                <a:solidFill>
                  <a:schemeClr val="accent5">
                    <a:lumMod val="50000"/>
                  </a:schemeClr>
                </a:solidFill>
              </a:rPr>
              <a:t>sik</a:t>
            </a:r>
            <a:r>
              <a:rPr lang="de-DE" sz="2400" dirty="0">
                <a:solidFill>
                  <a:schemeClr val="accent5">
                    <a:lumMod val="50000"/>
                  </a:schemeClr>
                </a:solidFill>
              </a:rPr>
              <a:t>materi</a:t>
            </a:r>
            <a:r>
              <a:rPr lang="de-DE" sz="2400" u="sng" dirty="0">
                <a:solidFill>
                  <a:schemeClr val="accent5">
                    <a:lumMod val="50000"/>
                  </a:schemeClr>
                </a:solidFill>
              </a:rPr>
              <a:t>al</a:t>
            </a:r>
            <a:r>
              <a:rPr lang="de-DE" sz="2400" dirty="0">
                <a:solidFill>
                  <a:schemeClr val="accent5">
                    <a:lumMod val="50000"/>
                  </a:schemeClr>
                </a:solidFill>
              </a:rPr>
              <a:t> individu</a:t>
            </a:r>
            <a:r>
              <a:rPr lang="de-DE" sz="2400" u="sng" dirty="0">
                <a:solidFill>
                  <a:schemeClr val="accent5">
                    <a:lumMod val="50000"/>
                  </a:schemeClr>
                </a:solidFill>
              </a:rPr>
              <a:t>ell</a:t>
            </a:r>
            <a:r>
              <a:rPr lang="de-DE" sz="2400" dirty="0">
                <a:solidFill>
                  <a:schemeClr val="accent5">
                    <a:lumMod val="50000"/>
                  </a:schemeClr>
                </a:solidFill>
              </a:rPr>
              <a:t> oder als Gruppe bei der Initia</a:t>
            </a:r>
            <a:r>
              <a:rPr lang="de-DE" sz="2400" u="sng" dirty="0">
                <a:solidFill>
                  <a:schemeClr val="accent5">
                    <a:lumMod val="50000"/>
                  </a:schemeClr>
                </a:solidFill>
              </a:rPr>
              <a:t>tiv</a:t>
            </a:r>
            <a:r>
              <a:rPr lang="de-DE" sz="2400" dirty="0">
                <a:solidFill>
                  <a:schemeClr val="accent5">
                    <a:lumMod val="50000"/>
                  </a:schemeClr>
                </a:solidFill>
              </a:rPr>
              <a:t>e mitmachen. Das ist gut für Kompe</a:t>
            </a:r>
            <a:r>
              <a:rPr lang="de-DE" sz="2400" u="sng" dirty="0">
                <a:solidFill>
                  <a:schemeClr val="accent5">
                    <a:lumMod val="50000"/>
                  </a:schemeClr>
                </a:solidFill>
              </a:rPr>
              <a:t>tenz</a:t>
            </a:r>
            <a:r>
              <a:rPr lang="de-DE" sz="2400" dirty="0">
                <a:solidFill>
                  <a:schemeClr val="accent5">
                    <a:lumMod val="50000"/>
                  </a:schemeClr>
                </a:solidFill>
              </a:rPr>
              <a:t>en wie Tole</a:t>
            </a:r>
            <a:r>
              <a:rPr lang="de-DE" sz="2400" u="sng" dirty="0">
                <a:solidFill>
                  <a:schemeClr val="accent5">
                    <a:lumMod val="50000"/>
                  </a:schemeClr>
                </a:solidFill>
              </a:rPr>
              <a:t>ranz</a:t>
            </a:r>
            <a:r>
              <a:rPr lang="de-DE" sz="2400" dirty="0">
                <a:solidFill>
                  <a:schemeClr val="accent5">
                    <a:lumMod val="50000"/>
                  </a:schemeClr>
                </a:solidFill>
              </a:rPr>
              <a:t> und Kreativi</a:t>
            </a:r>
            <a:r>
              <a:rPr lang="de-DE" sz="2400" u="sng" dirty="0">
                <a:solidFill>
                  <a:schemeClr val="accent5">
                    <a:lumMod val="50000"/>
                  </a:schemeClr>
                </a:solidFill>
              </a:rPr>
              <a:t>tät</a:t>
            </a:r>
            <a:r>
              <a:rPr lang="de-DE" sz="2400" dirty="0">
                <a:solidFill>
                  <a:schemeClr val="accent5">
                    <a:lumMod val="50000"/>
                  </a:schemeClr>
                </a:solidFill>
              </a:rPr>
              <a:t> – und es ist cool! </a:t>
            </a: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60</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Sekunden</a:t>
            </a:r>
            <a:endParaRPr lang="en-GB" b="1" dirty="0">
              <a:solidFill>
                <a:srgbClr val="5B9BD5">
                  <a:lumMod val="50000"/>
                </a:srgbClr>
              </a:solidFill>
              <a:latin typeface="Century Gothic" panose="020B0502020202020204" pitchFamily="34"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rPr>
              <a:t>LOS!</a:t>
            </a:r>
          </a:p>
        </p:txBody>
      </p:sp>
      <p:pic>
        <p:nvPicPr>
          <p:cNvPr id="2" name="9.1.1.1 Slide 17 2.">
            <a:hlinkClick r:id="" action="ppaction://media"/>
            <a:extLst>
              <a:ext uri="{FF2B5EF4-FFF2-40B4-BE49-F238E27FC236}">
                <a16:creationId xmlns:a16="http://schemas.microsoft.com/office/drawing/2014/main" id="{C18D9A33-90A3-412D-BC82-474E25BB52F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10829" y="294041"/>
            <a:ext cx="1087119" cy="1087119"/>
          </a:xfrm>
          <a:prstGeom prst="rect">
            <a:avLst/>
          </a:prstGeom>
        </p:spPr>
      </p:pic>
      <p:sp>
        <p:nvSpPr>
          <p:cNvPr id="19" name="TextBox 18">
            <a:extLst>
              <a:ext uri="{FF2B5EF4-FFF2-40B4-BE49-F238E27FC236}">
                <a16:creationId xmlns:a16="http://schemas.microsoft.com/office/drawing/2014/main" id="{F9E90A28-7AD4-4DD9-84B1-B78DCA83D676}"/>
              </a:ext>
            </a:extLst>
          </p:cNvPr>
          <p:cNvSpPr txBox="1"/>
          <p:nvPr/>
        </p:nvSpPr>
        <p:spPr>
          <a:xfrm>
            <a:off x="2282045" y="208880"/>
            <a:ext cx="6328760" cy="830997"/>
          </a:xfrm>
          <a:prstGeom prst="rect">
            <a:avLst/>
          </a:prstGeom>
          <a:noFill/>
        </p:spPr>
        <p:txBody>
          <a:bodyPr wrap="square" rtlCol="0">
            <a:spAutoFit/>
          </a:bodyPr>
          <a:lstStyle/>
          <a:p>
            <a:r>
              <a:rPr lang="en-US" sz="2400" dirty="0">
                <a:solidFill>
                  <a:schemeClr val="accent5">
                    <a:lumMod val="50000"/>
                  </a:schemeClr>
                </a:solidFill>
              </a:rPr>
              <a:t>Per</a:t>
            </a:r>
            <a:r>
              <a:rPr lang="en-US" sz="2400" u="sng" dirty="0">
                <a:solidFill>
                  <a:schemeClr val="accent5">
                    <a:lumMod val="50000"/>
                  </a:schemeClr>
                </a:solidFill>
              </a:rPr>
              <a:t>son</a:t>
            </a:r>
            <a:r>
              <a:rPr lang="en-US" sz="2400" dirty="0">
                <a:solidFill>
                  <a:schemeClr val="accent5">
                    <a:lumMod val="50000"/>
                  </a:schemeClr>
                </a:solidFill>
              </a:rPr>
              <a:t> </a:t>
            </a:r>
            <a:r>
              <a:rPr lang="en-US" sz="2400" b="1" dirty="0">
                <a:solidFill>
                  <a:schemeClr val="accent5">
                    <a:lumMod val="50000"/>
                  </a:schemeClr>
                </a:solidFill>
              </a:rPr>
              <a:t>B</a:t>
            </a:r>
            <a:r>
              <a:rPr lang="en-US" sz="2400" dirty="0">
                <a:solidFill>
                  <a:schemeClr val="accent5">
                    <a:lumMod val="50000"/>
                  </a:schemeClr>
                </a:solidFill>
              </a:rPr>
              <a:t> </a:t>
            </a:r>
            <a:r>
              <a:rPr lang="en-US" sz="2400" dirty="0" err="1">
                <a:solidFill>
                  <a:schemeClr val="accent5">
                    <a:lumMod val="50000"/>
                  </a:schemeClr>
                </a:solidFill>
              </a:rPr>
              <a:t>liest</a:t>
            </a:r>
            <a:r>
              <a:rPr lang="en-US" sz="2400" dirty="0">
                <a:solidFill>
                  <a:schemeClr val="accent5">
                    <a:lumMod val="50000"/>
                  </a:schemeClr>
                </a:solidFill>
              </a:rPr>
              <a:t> den Text. Per</a:t>
            </a:r>
            <a:r>
              <a:rPr lang="en-US" sz="2400" u="sng" dirty="0">
                <a:solidFill>
                  <a:schemeClr val="accent5">
                    <a:lumMod val="50000"/>
                  </a:schemeClr>
                </a:solidFill>
              </a:rPr>
              <a:t>son</a:t>
            </a:r>
            <a:r>
              <a:rPr lang="en-US" sz="2400" dirty="0">
                <a:solidFill>
                  <a:schemeClr val="accent5">
                    <a:lumMod val="50000"/>
                  </a:schemeClr>
                </a:solidFill>
              </a:rPr>
              <a:t> </a:t>
            </a:r>
            <a:r>
              <a:rPr lang="en-US" sz="2400" b="1" dirty="0">
                <a:solidFill>
                  <a:schemeClr val="accent5">
                    <a:lumMod val="50000"/>
                  </a:schemeClr>
                </a:solidFill>
              </a:rPr>
              <a:t>A</a:t>
            </a:r>
            <a:r>
              <a:rPr lang="en-US" sz="2400" dirty="0">
                <a:solidFill>
                  <a:schemeClr val="accent5">
                    <a:lumMod val="50000"/>
                  </a:schemeClr>
                </a:solidFill>
              </a:rPr>
              <a:t> </a:t>
            </a:r>
            <a:r>
              <a:rPr lang="en-US" sz="2400" dirty="0" err="1">
                <a:solidFill>
                  <a:schemeClr val="accent5">
                    <a:lumMod val="50000"/>
                  </a:schemeClr>
                </a:solidFill>
              </a:rPr>
              <a:t>hört</a:t>
            </a:r>
            <a:r>
              <a:rPr lang="en-US" sz="2400" dirty="0">
                <a:solidFill>
                  <a:schemeClr val="accent5">
                    <a:lumMod val="50000"/>
                  </a:schemeClr>
                </a:solidFill>
              </a:rPr>
              <a:t> </a:t>
            </a:r>
            <a:r>
              <a:rPr lang="en-US" sz="2400" dirty="0" err="1">
                <a:solidFill>
                  <a:schemeClr val="accent5">
                    <a:lumMod val="50000"/>
                  </a:schemeClr>
                </a:solidFill>
              </a:rPr>
              <a:t>zu</a:t>
            </a:r>
            <a:r>
              <a:rPr lang="en-US" sz="2400" dirty="0">
                <a:solidFill>
                  <a:schemeClr val="accent5">
                    <a:lumMod val="50000"/>
                  </a:schemeClr>
                </a:solidFill>
              </a:rPr>
              <a:t>.</a:t>
            </a:r>
            <a:br>
              <a:rPr lang="en-US" sz="2400" dirty="0">
                <a:solidFill>
                  <a:schemeClr val="accent5">
                    <a:lumMod val="50000"/>
                  </a:schemeClr>
                </a:solidFill>
              </a:rPr>
            </a:br>
            <a:r>
              <a:rPr lang="en-US" sz="2400" i="1" dirty="0">
                <a:solidFill>
                  <a:srgbClr val="DAA520"/>
                </a:solidFill>
              </a:rPr>
              <a:t>Pay attention to the syllable stress!</a:t>
            </a:r>
          </a:p>
        </p:txBody>
      </p:sp>
      <p:sp>
        <p:nvSpPr>
          <p:cNvPr id="20" name="TextBox 19">
            <a:extLst>
              <a:ext uri="{FF2B5EF4-FFF2-40B4-BE49-F238E27FC236}">
                <a16:creationId xmlns:a16="http://schemas.microsoft.com/office/drawing/2014/main" id="{FEFD2914-EA7D-4126-AD1D-122D33F912DF}"/>
              </a:ext>
            </a:extLst>
          </p:cNvPr>
          <p:cNvSpPr txBox="1"/>
          <p:nvPr/>
        </p:nvSpPr>
        <p:spPr>
          <a:xfrm>
            <a:off x="225870" y="1271327"/>
            <a:ext cx="5722412" cy="4524315"/>
          </a:xfrm>
          <a:prstGeom prst="rect">
            <a:avLst/>
          </a:prstGeom>
          <a:solidFill>
            <a:srgbClr val="FFFAF3"/>
          </a:solidFill>
          <a:ln>
            <a:solidFill>
              <a:schemeClr val="accent5">
                <a:lumMod val="50000"/>
              </a:schemeClr>
            </a:solidFill>
          </a:ln>
        </p:spPr>
        <p:txBody>
          <a:bodyPr wrap="square" rtlCol="0">
            <a:spAutoFit/>
          </a:bodyPr>
          <a:lstStyle/>
          <a:p>
            <a:r>
              <a:rPr lang="de-DE" sz="2400" b="1" dirty="0">
                <a:solidFill>
                  <a:schemeClr val="accent5">
                    <a:lumMod val="50000"/>
                  </a:schemeClr>
                </a:solidFill>
              </a:rPr>
              <a:t>Schooljam – das Schülermusikprojekt  </a:t>
            </a:r>
          </a:p>
          <a:p>
            <a:endParaRPr lang="de-DE" sz="2400" dirty="0">
              <a:solidFill>
                <a:schemeClr val="accent5">
                  <a:lumMod val="50000"/>
                </a:schemeClr>
              </a:solidFill>
            </a:endParaRPr>
          </a:p>
          <a:p>
            <a:r>
              <a:rPr lang="de-DE" sz="2400" dirty="0">
                <a:solidFill>
                  <a:schemeClr val="accent5">
                    <a:lumMod val="50000"/>
                  </a:schemeClr>
                </a:solidFill>
              </a:rPr>
              <a:t>Schooljam ist ein tolles Musikprojekt speziell für Jugendliche. Die Organisation hat kulturelle und soziale Aspekte und macht keinen Profit. Seit 2002 kann man mit eigenem Musikmaterial individuell oder als Gruppe bei der Initiative mitmachen. Das ist gut für Kompetenzen wie Toleranz und Kreativität – und es ist cool! </a:t>
            </a:r>
          </a:p>
        </p:txBody>
      </p:sp>
      <p:pic>
        <p:nvPicPr>
          <p:cNvPr id="22" name="Picture 21">
            <a:extLst>
              <a:ext uri="{FF2B5EF4-FFF2-40B4-BE49-F238E27FC236}">
                <a16:creationId xmlns:a16="http://schemas.microsoft.com/office/drawing/2014/main" id="{9810680D-EE00-466E-A0BA-5FAB9793132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48282" y="1991762"/>
            <a:ext cx="4160342" cy="2756227"/>
          </a:xfrm>
          <a:prstGeom prst="rect">
            <a:avLst/>
          </a:prstGeom>
        </p:spPr>
      </p:pic>
    </p:spTree>
    <p:extLst>
      <p:ext uri="{BB962C8B-B14F-4D97-AF65-F5344CB8AC3E}">
        <p14:creationId xmlns:p14="http://schemas.microsoft.com/office/powerpoint/2010/main" val="2546271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12" presetClass="exit" presetSubtype="4" fill="hold" nodeType="afterEffect">
                                  <p:stCondLst>
                                    <p:cond delay="0"/>
                                  </p:stCondLst>
                                  <p:childTnLst>
                                    <p:animEffect transition="out" filter="slide(fromBottom)">
                                      <p:cBhvr>
                                        <p:cTn id="11" dur="59000"/>
                                        <p:tgtEl>
                                          <p:spTgt spid="7"/>
                                        </p:tgtEl>
                                      </p:cBhvr>
                                    </p:animEffect>
                                    <p:set>
                                      <p:cBhvr>
                                        <p:cTn id="12" dur="1" fill="hold">
                                          <p:stCondLst>
                                            <p:cond delay="58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41012" fill="hold"/>
                                        <p:tgtEl>
                                          <p:spTgt spid="2"/>
                                        </p:tgtEl>
                                      </p:cBhvr>
                                    </p:cmd>
                                  </p:childTnLst>
                                </p:cTn>
                              </p:par>
                            </p:childTnLst>
                          </p:cTn>
                        </p:par>
                      </p:childTnLst>
                    </p:cTn>
                  </p:par>
                </p:childTnLst>
              </p:cTn>
              <p:nextCondLst>
                <p:cond evt="onClick" delay="0">
                  <p:tgtEl>
                    <p:spTgt spid="2"/>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bldLst>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163651"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Auftakt</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8551573" y="247046"/>
            <a:ext cx="340575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2184691" y="208496"/>
            <a:ext cx="556389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Beginne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Phonetik</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Vokabeln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Grammatik.</a:t>
            </a:r>
          </a:p>
        </p:txBody>
      </p:sp>
      <p:graphicFrame>
        <p:nvGraphicFramePr>
          <p:cNvPr id="6" name="Table 6">
            <a:extLst>
              <a:ext uri="{FF2B5EF4-FFF2-40B4-BE49-F238E27FC236}">
                <a16:creationId xmlns:a16="http://schemas.microsoft.com/office/drawing/2014/main" id="{67569F42-82FE-4E66-863E-E8BB69BF7D1E}"/>
              </a:ext>
            </a:extLst>
          </p:cNvPr>
          <p:cNvGraphicFramePr>
            <a:graphicFrameLocks noGrp="1"/>
          </p:cNvGraphicFramePr>
          <p:nvPr/>
        </p:nvGraphicFramePr>
        <p:xfrm>
          <a:off x="138806" y="1222687"/>
          <a:ext cx="11818521" cy="5120640"/>
        </p:xfrm>
        <a:graphic>
          <a:graphicData uri="http://schemas.openxmlformats.org/drawingml/2006/table">
            <a:tbl>
              <a:tblPr firstRow="1" bandRow="1">
                <a:tableStyleId>{ED083AE6-46FA-4A59-8FB0-9F97EB10719F}</a:tableStyleId>
              </a:tblPr>
              <a:tblGrid>
                <a:gridCol w="3939507">
                  <a:extLst>
                    <a:ext uri="{9D8B030D-6E8A-4147-A177-3AD203B41FA5}">
                      <a16:colId xmlns:a16="http://schemas.microsoft.com/office/drawing/2014/main" val="2560641924"/>
                    </a:ext>
                  </a:extLst>
                </a:gridCol>
                <a:gridCol w="3939507">
                  <a:extLst>
                    <a:ext uri="{9D8B030D-6E8A-4147-A177-3AD203B41FA5}">
                      <a16:colId xmlns:a16="http://schemas.microsoft.com/office/drawing/2014/main" val="1450559187"/>
                    </a:ext>
                  </a:extLst>
                </a:gridCol>
                <a:gridCol w="3939507">
                  <a:extLst>
                    <a:ext uri="{9D8B030D-6E8A-4147-A177-3AD203B41FA5}">
                      <a16:colId xmlns:a16="http://schemas.microsoft.com/office/drawing/2014/main" val="3370000941"/>
                    </a:ext>
                  </a:extLst>
                </a:gridCol>
              </a:tblGrid>
              <a:tr h="370840">
                <a:tc>
                  <a:txBody>
                    <a:bodyPr/>
                    <a:lstStyle/>
                    <a:p>
                      <a:pPr algn="ctr"/>
                      <a:r>
                        <a:rPr lang="en-GB" sz="2400" b="0" dirty="0" err="1">
                          <a:solidFill>
                            <a:schemeClr val="accent5">
                              <a:lumMod val="50000"/>
                            </a:schemeClr>
                          </a:solidFill>
                        </a:rPr>
                        <a:t>Phonetik</a:t>
                      </a:r>
                      <a:endParaRPr lang="en-GB" sz="2400" b="0" dirty="0">
                        <a:solidFill>
                          <a:schemeClr val="accent5">
                            <a:lumMod val="50000"/>
                          </a:schemeClr>
                        </a:solidFill>
                      </a:endParaRPr>
                    </a:p>
                  </a:txBody>
                  <a:tcPr anchor="ctr">
                    <a:solidFill>
                      <a:srgbClr val="FFF4E7"/>
                    </a:solidFill>
                  </a:tcPr>
                </a:tc>
                <a:tc>
                  <a:txBody>
                    <a:bodyPr/>
                    <a:lstStyle/>
                    <a:p>
                      <a:pPr algn="ctr"/>
                      <a:r>
                        <a:rPr lang="en-GB" sz="2400" b="0" dirty="0" err="1">
                          <a:solidFill>
                            <a:schemeClr val="accent5">
                              <a:lumMod val="50000"/>
                            </a:schemeClr>
                          </a:solidFill>
                        </a:rPr>
                        <a:t>Vokabeln</a:t>
                      </a:r>
                      <a:endParaRPr lang="en-GB" sz="2400" b="0" dirty="0">
                        <a:solidFill>
                          <a:schemeClr val="accent5">
                            <a:lumMod val="50000"/>
                          </a:schemeClr>
                        </a:solidFill>
                      </a:endParaRPr>
                    </a:p>
                  </a:txBody>
                  <a:tcPr anchor="ctr">
                    <a:solidFill>
                      <a:srgbClr val="FFF4E7"/>
                    </a:solidFill>
                  </a:tcPr>
                </a:tc>
                <a:tc>
                  <a:txBody>
                    <a:bodyPr/>
                    <a:lstStyle/>
                    <a:p>
                      <a:pPr algn="ctr"/>
                      <a:r>
                        <a:rPr lang="en-GB" sz="2400" b="0" dirty="0">
                          <a:solidFill>
                            <a:schemeClr val="accent5">
                              <a:lumMod val="50000"/>
                            </a:schemeClr>
                          </a:solidFill>
                        </a:rPr>
                        <a:t>Grammatik</a:t>
                      </a:r>
                    </a:p>
                  </a:txBody>
                  <a:tcPr anchor="ctr">
                    <a:solidFill>
                      <a:srgbClr val="FFF4E7"/>
                    </a:solidFill>
                  </a:tcPr>
                </a:tc>
                <a:extLst>
                  <a:ext uri="{0D108BD9-81ED-4DB2-BD59-A6C34878D82A}">
                    <a16:rowId xmlns:a16="http://schemas.microsoft.com/office/drawing/2014/main" val="397074579"/>
                  </a:ext>
                </a:extLst>
              </a:tr>
              <a:tr h="370840">
                <a:tc>
                  <a:txBody>
                    <a:bodyPr/>
                    <a:lstStyle/>
                    <a:p>
                      <a:pPr algn="ctr"/>
                      <a:endParaRPr lang="en-GB" sz="2000" dirty="0">
                        <a:solidFill>
                          <a:schemeClr val="accent5">
                            <a:lumMod val="50000"/>
                          </a:schemeClr>
                        </a:solidFill>
                      </a:endParaRPr>
                    </a:p>
                  </a:txBody>
                  <a:tcPr anchor="ctr">
                    <a:solidFill>
                      <a:srgbClr val="FFF4E7"/>
                    </a:solidFill>
                  </a:tcPr>
                </a:tc>
                <a:tc>
                  <a:txBody>
                    <a:bodyPr/>
                    <a:lstStyle/>
                    <a:p>
                      <a:pPr algn="ctr"/>
                      <a:endParaRPr lang="en-GB" sz="2000" dirty="0">
                        <a:solidFill>
                          <a:schemeClr val="accent5">
                            <a:lumMod val="50000"/>
                          </a:schemeClr>
                        </a:solidFill>
                      </a:endParaRPr>
                    </a:p>
                    <a:p>
                      <a:pPr algn="ctr"/>
                      <a:endParaRPr lang="en-GB" sz="2000" dirty="0">
                        <a:solidFill>
                          <a:schemeClr val="accent5">
                            <a:lumMod val="50000"/>
                          </a:schemeClr>
                        </a:solidFill>
                      </a:endParaRPr>
                    </a:p>
                    <a:p>
                      <a:pPr algn="ctr"/>
                      <a:endParaRPr lang="en-GB" sz="2000" dirty="0">
                        <a:solidFill>
                          <a:schemeClr val="accent5">
                            <a:lumMod val="50000"/>
                          </a:schemeClr>
                        </a:solidFill>
                      </a:endParaRPr>
                    </a:p>
                    <a:p>
                      <a:pPr algn="ctr"/>
                      <a:endParaRPr lang="en-GB" sz="2000" dirty="0">
                        <a:solidFill>
                          <a:schemeClr val="accent5">
                            <a:lumMod val="50000"/>
                          </a:schemeClr>
                        </a:solidFill>
                      </a:endParaRPr>
                    </a:p>
                    <a:p>
                      <a:pPr algn="ctr"/>
                      <a:endParaRPr lang="en-GB" sz="2000" dirty="0">
                        <a:solidFill>
                          <a:schemeClr val="accent5">
                            <a:lumMod val="50000"/>
                          </a:schemeClr>
                        </a:solidFill>
                      </a:endParaRPr>
                    </a:p>
                    <a:p>
                      <a:pPr algn="ctr"/>
                      <a:endParaRPr lang="en-GB" sz="2000" dirty="0">
                        <a:solidFill>
                          <a:schemeClr val="accent5">
                            <a:lumMod val="50000"/>
                          </a:schemeClr>
                        </a:solidFill>
                      </a:endParaRPr>
                    </a:p>
                    <a:p>
                      <a:pPr algn="ctr"/>
                      <a:endParaRPr lang="en-GB" sz="2000" dirty="0">
                        <a:solidFill>
                          <a:schemeClr val="accent5">
                            <a:lumMod val="50000"/>
                          </a:schemeClr>
                        </a:solidFill>
                      </a:endParaRPr>
                    </a:p>
                    <a:p>
                      <a:pPr algn="ctr"/>
                      <a:endParaRPr lang="en-GB" sz="2000" dirty="0">
                        <a:solidFill>
                          <a:schemeClr val="accent5">
                            <a:lumMod val="50000"/>
                          </a:schemeClr>
                        </a:solidFill>
                      </a:endParaRPr>
                    </a:p>
                    <a:p>
                      <a:pPr algn="ctr"/>
                      <a:endParaRPr lang="en-GB" sz="2000" dirty="0">
                        <a:solidFill>
                          <a:schemeClr val="accent5">
                            <a:lumMod val="50000"/>
                          </a:schemeClr>
                        </a:solidFill>
                      </a:endParaRPr>
                    </a:p>
                    <a:p>
                      <a:pPr algn="ctr"/>
                      <a:endParaRPr lang="en-GB" sz="2000" dirty="0">
                        <a:solidFill>
                          <a:schemeClr val="accent5">
                            <a:lumMod val="50000"/>
                          </a:schemeClr>
                        </a:solidFill>
                      </a:endParaRPr>
                    </a:p>
                    <a:p>
                      <a:pPr algn="ctr"/>
                      <a:endParaRPr lang="en-GB" sz="2000" dirty="0">
                        <a:solidFill>
                          <a:schemeClr val="accent5">
                            <a:lumMod val="50000"/>
                          </a:schemeClr>
                        </a:solidFill>
                      </a:endParaRPr>
                    </a:p>
                    <a:p>
                      <a:pPr algn="ctr"/>
                      <a:endParaRPr lang="en-GB" sz="2000" dirty="0">
                        <a:solidFill>
                          <a:schemeClr val="accent5">
                            <a:lumMod val="50000"/>
                          </a:schemeClr>
                        </a:solidFill>
                      </a:endParaRPr>
                    </a:p>
                    <a:p>
                      <a:pPr algn="ctr"/>
                      <a:endParaRPr lang="en-GB" sz="2000" dirty="0">
                        <a:solidFill>
                          <a:schemeClr val="accent5">
                            <a:lumMod val="50000"/>
                          </a:schemeClr>
                        </a:solidFill>
                      </a:endParaRPr>
                    </a:p>
                    <a:p>
                      <a:pPr algn="ctr"/>
                      <a:endParaRPr lang="en-GB" sz="2000" dirty="0">
                        <a:solidFill>
                          <a:schemeClr val="accent5">
                            <a:lumMod val="50000"/>
                          </a:schemeClr>
                        </a:solidFill>
                      </a:endParaRPr>
                    </a:p>
                    <a:p>
                      <a:pPr algn="ctr"/>
                      <a:endParaRPr lang="en-GB" sz="2000" dirty="0">
                        <a:solidFill>
                          <a:schemeClr val="accent5">
                            <a:lumMod val="50000"/>
                          </a:schemeClr>
                        </a:solidFill>
                      </a:endParaRPr>
                    </a:p>
                  </a:txBody>
                  <a:tcPr anchor="ctr">
                    <a:solidFill>
                      <a:srgbClr val="FFF4E7"/>
                    </a:solidFill>
                  </a:tcPr>
                </a:tc>
                <a:tc>
                  <a:txBody>
                    <a:bodyPr/>
                    <a:lstStyle/>
                    <a:p>
                      <a:pPr algn="ctr"/>
                      <a:endParaRPr lang="en-GB" sz="2000" dirty="0">
                        <a:solidFill>
                          <a:schemeClr val="accent5">
                            <a:lumMod val="50000"/>
                          </a:schemeClr>
                        </a:solidFill>
                      </a:endParaRPr>
                    </a:p>
                  </a:txBody>
                  <a:tcPr anchor="ctr">
                    <a:solidFill>
                      <a:srgbClr val="FFF4E7"/>
                    </a:solidFill>
                  </a:tcPr>
                </a:tc>
                <a:extLst>
                  <a:ext uri="{0D108BD9-81ED-4DB2-BD59-A6C34878D82A}">
                    <a16:rowId xmlns:a16="http://schemas.microsoft.com/office/drawing/2014/main" val="836422639"/>
                  </a:ext>
                </a:extLst>
              </a:tr>
            </a:tbl>
          </a:graphicData>
        </a:graphic>
      </p:graphicFrame>
      <p:graphicFrame>
        <p:nvGraphicFramePr>
          <p:cNvPr id="8" name="Table 8">
            <a:extLst>
              <a:ext uri="{FF2B5EF4-FFF2-40B4-BE49-F238E27FC236}">
                <a16:creationId xmlns:a16="http://schemas.microsoft.com/office/drawing/2014/main" id="{A320DBD3-1D99-4F76-80BA-D416F4A192DD}"/>
              </a:ext>
            </a:extLst>
          </p:cNvPr>
          <p:cNvGraphicFramePr>
            <a:graphicFrameLocks noGrp="1"/>
          </p:cNvGraphicFramePr>
          <p:nvPr>
            <p:extLst>
              <p:ext uri="{D42A27DB-BD31-4B8C-83A1-F6EECF244321}">
                <p14:modId xmlns:p14="http://schemas.microsoft.com/office/powerpoint/2010/main" val="2498205477"/>
              </p:ext>
            </p:extLst>
          </p:nvPr>
        </p:nvGraphicFramePr>
        <p:xfrm>
          <a:off x="221039" y="1806266"/>
          <a:ext cx="3776370" cy="1946260"/>
        </p:xfrm>
        <a:graphic>
          <a:graphicData uri="http://schemas.openxmlformats.org/drawingml/2006/table">
            <a:tbl>
              <a:tblPr firstRow="1" bandRow="1">
                <a:tableStyleId>{5940675A-B579-460E-94D1-54222C63F5DA}</a:tableStyleId>
              </a:tblPr>
              <a:tblGrid>
                <a:gridCol w="1888185">
                  <a:extLst>
                    <a:ext uri="{9D8B030D-6E8A-4147-A177-3AD203B41FA5}">
                      <a16:colId xmlns:a16="http://schemas.microsoft.com/office/drawing/2014/main" val="1453092517"/>
                    </a:ext>
                  </a:extLst>
                </a:gridCol>
                <a:gridCol w="1888185">
                  <a:extLst>
                    <a:ext uri="{9D8B030D-6E8A-4147-A177-3AD203B41FA5}">
                      <a16:colId xmlns:a16="http://schemas.microsoft.com/office/drawing/2014/main" val="1195602947"/>
                    </a:ext>
                  </a:extLst>
                </a:gridCol>
              </a:tblGrid>
              <a:tr h="973130">
                <a:tc>
                  <a:txBody>
                    <a:bodyPr/>
                    <a:lstStyle/>
                    <a:p>
                      <a:pPr algn="ctr"/>
                      <a:r>
                        <a:rPr lang="en-GB" sz="2400" dirty="0">
                          <a:solidFill>
                            <a:schemeClr val="accent5">
                              <a:lumMod val="50000"/>
                            </a:schemeClr>
                          </a:solidFill>
                        </a:rPr>
                        <a:t> die </a:t>
                      </a:r>
                      <a:r>
                        <a:rPr lang="en-GB" sz="2400" dirty="0" err="1">
                          <a:solidFill>
                            <a:schemeClr val="accent5">
                              <a:lumMod val="50000"/>
                            </a:schemeClr>
                          </a:solidFill>
                        </a:rPr>
                        <a:t>Musik</a:t>
                      </a:r>
                      <a:endParaRPr lang="en-GB" sz="24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4E7"/>
                    </a:solidFill>
                  </a:tcPr>
                </a:tc>
                <a:tc>
                  <a:txBody>
                    <a:bodyPr/>
                    <a:lstStyle/>
                    <a:p>
                      <a:pPr algn="ctr"/>
                      <a:r>
                        <a:rPr lang="en-GB" sz="2400" dirty="0">
                          <a:solidFill>
                            <a:schemeClr val="accent5">
                              <a:lumMod val="50000"/>
                            </a:schemeClr>
                          </a:solidFill>
                        </a:rPr>
                        <a:t>national</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4E7"/>
                    </a:solidFill>
                  </a:tcPr>
                </a:tc>
                <a:extLst>
                  <a:ext uri="{0D108BD9-81ED-4DB2-BD59-A6C34878D82A}">
                    <a16:rowId xmlns:a16="http://schemas.microsoft.com/office/drawing/2014/main" val="2068950177"/>
                  </a:ext>
                </a:extLst>
              </a:tr>
              <a:tr h="973130">
                <a:tc>
                  <a:txBody>
                    <a:bodyPr/>
                    <a:lstStyle/>
                    <a:p>
                      <a:pPr algn="ctr"/>
                      <a:r>
                        <a:rPr lang="en-GB" sz="2400" dirty="0">
                          <a:solidFill>
                            <a:schemeClr val="accent5">
                              <a:lumMod val="50000"/>
                            </a:schemeClr>
                          </a:solidFill>
                        </a:rPr>
                        <a:t>das </a:t>
                      </a:r>
                      <a:r>
                        <a:rPr lang="en-GB" sz="2400" dirty="0" err="1">
                          <a:solidFill>
                            <a:schemeClr val="accent5">
                              <a:lumMod val="50000"/>
                            </a:schemeClr>
                          </a:solidFill>
                        </a:rPr>
                        <a:t>Rezept</a:t>
                      </a:r>
                      <a:endParaRPr lang="en-GB" sz="24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4E7"/>
                    </a:solidFill>
                  </a:tcPr>
                </a:tc>
                <a:tc>
                  <a:txBody>
                    <a:bodyPr/>
                    <a:lstStyle/>
                    <a:p>
                      <a:pPr algn="ctr"/>
                      <a:r>
                        <a:rPr lang="en-GB" sz="2400" dirty="0">
                          <a:solidFill>
                            <a:schemeClr val="accent5">
                              <a:lumMod val="50000"/>
                            </a:schemeClr>
                          </a:solidFill>
                        </a:rPr>
                        <a:t>die </a:t>
                      </a:r>
                      <a:r>
                        <a:rPr lang="en-GB" sz="2400" dirty="0" err="1">
                          <a:solidFill>
                            <a:schemeClr val="accent5">
                              <a:lumMod val="50000"/>
                            </a:schemeClr>
                          </a:solidFill>
                        </a:rPr>
                        <a:t>Funktion</a:t>
                      </a:r>
                      <a:endParaRPr lang="en-GB" sz="24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4E7"/>
                    </a:solidFill>
                  </a:tcPr>
                </a:tc>
                <a:extLst>
                  <a:ext uri="{0D108BD9-81ED-4DB2-BD59-A6C34878D82A}">
                    <a16:rowId xmlns:a16="http://schemas.microsoft.com/office/drawing/2014/main" val="123840860"/>
                  </a:ext>
                </a:extLst>
              </a:tr>
            </a:tbl>
          </a:graphicData>
        </a:graphic>
      </p:graphicFrame>
      <p:sp>
        <p:nvSpPr>
          <p:cNvPr id="10" name="TextBox 9">
            <a:extLst>
              <a:ext uri="{FF2B5EF4-FFF2-40B4-BE49-F238E27FC236}">
                <a16:creationId xmlns:a16="http://schemas.microsoft.com/office/drawing/2014/main" id="{85417420-BF3B-4245-BF55-892D04B6F756}"/>
              </a:ext>
            </a:extLst>
          </p:cNvPr>
          <p:cNvSpPr txBox="1"/>
          <p:nvPr/>
        </p:nvSpPr>
        <p:spPr>
          <a:xfrm>
            <a:off x="234673" y="3915177"/>
            <a:ext cx="377637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Welches Wort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passt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nicht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Warum</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nicht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1" name="TextBox 10">
            <a:extLst>
              <a:ext uri="{FF2B5EF4-FFF2-40B4-BE49-F238E27FC236}">
                <a16:creationId xmlns:a16="http://schemas.microsoft.com/office/drawing/2014/main" id="{214C5696-8DEB-4344-9563-9171503474E8}"/>
              </a:ext>
            </a:extLst>
          </p:cNvPr>
          <p:cNvSpPr txBox="1"/>
          <p:nvPr/>
        </p:nvSpPr>
        <p:spPr>
          <a:xfrm>
            <a:off x="234673" y="4804870"/>
            <a:ext cx="377637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Extra: Wie </a:t>
            </a:r>
            <a:r>
              <a:rPr kumimoji="0" lang="en-GB" sz="20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heißen</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auf </a:t>
            </a:r>
            <a:r>
              <a:rPr kumimoji="0" lang="en-GB" sz="20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Englisch</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2" name="Rectangle: Rounded Corners 11">
            <a:extLst>
              <a:ext uri="{FF2B5EF4-FFF2-40B4-BE49-F238E27FC236}">
                <a16:creationId xmlns:a16="http://schemas.microsoft.com/office/drawing/2014/main" id="{CE558D7A-D8FC-4BE0-8D24-79D5BF791039}"/>
              </a:ext>
            </a:extLst>
          </p:cNvPr>
          <p:cNvSpPr/>
          <p:nvPr/>
        </p:nvSpPr>
        <p:spPr>
          <a:xfrm>
            <a:off x="432715" y="2122911"/>
            <a:ext cx="1510385" cy="321972"/>
          </a:xfrm>
          <a:prstGeom prst="roundRect">
            <a:avLst/>
          </a:prstGeom>
          <a:solidFill>
            <a:srgbClr val="FFFF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28AD7885-916A-4402-9FD4-6EC659F24790}"/>
              </a:ext>
            </a:extLst>
          </p:cNvPr>
          <p:cNvSpPr txBox="1"/>
          <p:nvPr/>
        </p:nvSpPr>
        <p:spPr>
          <a:xfrm>
            <a:off x="149711" y="2446548"/>
            <a:ext cx="20295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A6500"/>
                </a:solidFill>
                <a:effectLst/>
                <a:uLnTx/>
                <a:uFillTx/>
                <a:latin typeface="Century Gothic" panose="020F0302020204030204"/>
                <a:ea typeface="+mn-ea"/>
                <a:cs typeface="+mn-cs"/>
              </a:rPr>
              <a:t> [</a:t>
            </a:r>
            <a:r>
              <a:rPr lang="en-GB" sz="1600" dirty="0">
                <a:solidFill>
                  <a:srgbClr val="FA6500"/>
                </a:solidFill>
                <a:latin typeface="Century Gothic" panose="020F0302020204030204"/>
              </a:rPr>
              <a:t>s</a:t>
            </a:r>
            <a:r>
              <a:rPr kumimoji="0" lang="en-GB" sz="1600" b="0" i="0" u="none" strike="noStrike" kern="1200" cap="none" spc="0" normalizeH="0" baseline="0" noProof="0" dirty="0">
                <a:ln>
                  <a:noFill/>
                </a:ln>
                <a:solidFill>
                  <a:srgbClr val="FA6500"/>
                </a:solidFill>
                <a:effectLst/>
                <a:uLnTx/>
                <a:uFillTx/>
                <a:latin typeface="Century Gothic" panose="020F0302020204030204"/>
                <a:ea typeface="+mn-ea"/>
                <a:cs typeface="+mn-cs"/>
              </a:rPr>
              <a:t>] </a:t>
            </a:r>
            <a:r>
              <a:rPr kumimoji="0" lang="en-GB" sz="1600" b="0" i="0" u="none" strike="noStrike" kern="1200" cap="none" spc="0" normalizeH="0" baseline="0" noProof="0" dirty="0" err="1">
                <a:ln>
                  <a:noFill/>
                </a:ln>
                <a:solidFill>
                  <a:srgbClr val="FA6500"/>
                </a:solidFill>
                <a:effectLst/>
                <a:uLnTx/>
                <a:uFillTx/>
                <a:latin typeface="Century Gothic" panose="020F0302020204030204"/>
                <a:ea typeface="+mn-ea"/>
                <a:cs typeface="+mn-cs"/>
              </a:rPr>
              <a:t>nicht</a:t>
            </a:r>
            <a:r>
              <a:rPr lang="en-GB" sz="1600" dirty="0">
                <a:solidFill>
                  <a:srgbClr val="FA6500"/>
                </a:solidFill>
                <a:latin typeface="Century Gothic" panose="020F0302020204030204"/>
              </a:rPr>
              <a:t> [z</a:t>
            </a:r>
            <a:r>
              <a:rPr kumimoji="0" lang="en-GB" sz="1600" b="0" i="0" u="none" strike="noStrike" kern="1200" cap="none" spc="0" normalizeH="0" baseline="0" noProof="0" dirty="0">
                <a:ln>
                  <a:noFill/>
                </a:ln>
                <a:solidFill>
                  <a:srgbClr val="FA6500"/>
                </a:solidFill>
                <a:effectLst/>
                <a:uLnTx/>
                <a:uFillTx/>
                <a:latin typeface="Century Gothic" panose="020F0302020204030204"/>
                <a:ea typeface="+mn-ea"/>
                <a:cs typeface="+mn-cs"/>
              </a:rPr>
              <a:t>], [-</a:t>
            </a:r>
            <a:r>
              <a:rPr kumimoji="0" lang="en-GB" sz="1600" b="0" i="0" u="none" strike="noStrike" kern="1200" cap="none" spc="0" normalizeH="0" baseline="0" noProof="0" dirty="0" err="1">
                <a:ln>
                  <a:noFill/>
                </a:ln>
                <a:solidFill>
                  <a:srgbClr val="FA6500"/>
                </a:solidFill>
                <a:effectLst/>
                <a:uLnTx/>
                <a:uFillTx/>
                <a:latin typeface="Century Gothic" panose="020F0302020204030204"/>
                <a:ea typeface="+mn-ea"/>
                <a:cs typeface="+mn-cs"/>
              </a:rPr>
              <a:t>tion</a:t>
            </a:r>
            <a:r>
              <a:rPr kumimoji="0" lang="en-GB" sz="1600" b="0" i="0" u="none" strike="noStrike" kern="1200" cap="none" spc="0" normalizeH="0" baseline="0" noProof="0" dirty="0">
                <a:ln>
                  <a:noFill/>
                </a:ln>
                <a:solidFill>
                  <a:srgbClr val="FA6500"/>
                </a:solidFill>
                <a:effectLst/>
                <a:uLnTx/>
                <a:uFillTx/>
                <a:latin typeface="Century Gothic" panose="020F0302020204030204"/>
                <a:ea typeface="+mn-ea"/>
                <a:cs typeface="+mn-cs"/>
              </a:rPr>
              <a:t>]</a:t>
            </a:r>
          </a:p>
        </p:txBody>
      </p:sp>
      <p:sp>
        <p:nvSpPr>
          <p:cNvPr id="18" name="TextBox 17">
            <a:extLst>
              <a:ext uri="{FF2B5EF4-FFF2-40B4-BE49-F238E27FC236}">
                <a16:creationId xmlns:a16="http://schemas.microsoft.com/office/drawing/2014/main" id="{82383CF8-758A-492D-857B-C65E7C9691C4}"/>
              </a:ext>
            </a:extLst>
          </p:cNvPr>
          <p:cNvSpPr txBox="1"/>
          <p:nvPr/>
        </p:nvSpPr>
        <p:spPr>
          <a:xfrm rot="682876">
            <a:off x="6386160" y="1837694"/>
            <a:ext cx="1556223" cy="461665"/>
          </a:xfrm>
          <a:prstGeom prst="rect">
            <a:avLst/>
          </a:prstGeom>
          <a:solidFill>
            <a:schemeClr val="tx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Wahrheit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D37F4AC0-E832-402A-87E1-094BABE92335}"/>
              </a:ext>
            </a:extLst>
          </p:cNvPr>
          <p:cNvSpPr txBox="1"/>
          <p:nvPr/>
        </p:nvSpPr>
        <p:spPr>
          <a:xfrm rot="160162">
            <a:off x="5398614" y="2089457"/>
            <a:ext cx="1133341" cy="461665"/>
          </a:xfrm>
          <a:prstGeom prst="rect">
            <a:avLst/>
          </a:prstGeom>
          <a:solidFill>
            <a:schemeClr val="tx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hier</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C6557ED2-485B-47CC-B15E-0D51D3C6FD4C}"/>
              </a:ext>
            </a:extLst>
          </p:cNvPr>
          <p:cNvSpPr txBox="1"/>
          <p:nvPr/>
        </p:nvSpPr>
        <p:spPr>
          <a:xfrm rot="20830109">
            <a:off x="6337096" y="2557632"/>
            <a:ext cx="1133341" cy="461665"/>
          </a:xfrm>
          <a:prstGeom prst="rect">
            <a:avLst/>
          </a:prstGeom>
          <a:solidFill>
            <a:schemeClr val="tx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Lied</a:t>
            </a:r>
          </a:p>
        </p:txBody>
      </p:sp>
      <p:sp>
        <p:nvSpPr>
          <p:cNvPr id="21" name="TextBox 20">
            <a:extLst>
              <a:ext uri="{FF2B5EF4-FFF2-40B4-BE49-F238E27FC236}">
                <a16:creationId xmlns:a16="http://schemas.microsoft.com/office/drawing/2014/main" id="{D1B8BAE4-5866-4A85-9A96-C87594BC2C2F}"/>
              </a:ext>
            </a:extLst>
          </p:cNvPr>
          <p:cNvSpPr txBox="1"/>
          <p:nvPr/>
        </p:nvSpPr>
        <p:spPr>
          <a:xfrm rot="20644650">
            <a:off x="4134091" y="1893609"/>
            <a:ext cx="1559273" cy="461665"/>
          </a:xfrm>
          <a:prstGeom prst="rect">
            <a:avLst/>
          </a:prstGeom>
          <a:solidFill>
            <a:schemeClr val="tx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duschen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6464E348-451F-4EAA-923E-D1A17E3F23A1}"/>
              </a:ext>
            </a:extLst>
          </p:cNvPr>
          <p:cNvSpPr txBox="1"/>
          <p:nvPr/>
        </p:nvSpPr>
        <p:spPr>
          <a:xfrm>
            <a:off x="4227113" y="2726548"/>
            <a:ext cx="1981842" cy="461665"/>
          </a:xfrm>
          <a:prstGeom prst="rect">
            <a:avLst/>
          </a:prstGeom>
          <a:solidFill>
            <a:schemeClr val="tx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Geschichte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6E5A2777-09FE-4CB0-BA0D-D28CA67547AC}"/>
              </a:ext>
            </a:extLst>
          </p:cNvPr>
          <p:cNvSpPr txBox="1"/>
          <p:nvPr/>
        </p:nvSpPr>
        <p:spPr>
          <a:xfrm rot="682876">
            <a:off x="4603164" y="3315458"/>
            <a:ext cx="1526701" cy="461665"/>
          </a:xfrm>
          <a:prstGeom prst="rect">
            <a:avLst/>
          </a:prstGeom>
          <a:solidFill>
            <a:schemeClr val="tx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Problem</a:t>
            </a:r>
          </a:p>
        </p:txBody>
      </p:sp>
      <p:sp>
        <p:nvSpPr>
          <p:cNvPr id="24" name="TextBox 23">
            <a:extLst>
              <a:ext uri="{FF2B5EF4-FFF2-40B4-BE49-F238E27FC236}">
                <a16:creationId xmlns:a16="http://schemas.microsoft.com/office/drawing/2014/main" id="{D9DDF0C1-1F22-49CF-B764-08CA9CD2A986}"/>
              </a:ext>
            </a:extLst>
          </p:cNvPr>
          <p:cNvSpPr txBox="1"/>
          <p:nvPr/>
        </p:nvSpPr>
        <p:spPr>
          <a:xfrm rot="21374467">
            <a:off x="6426116" y="3263943"/>
            <a:ext cx="892931" cy="461665"/>
          </a:xfrm>
          <a:prstGeom prst="rect">
            <a:avLst/>
          </a:prstGeom>
          <a:solidFill>
            <a:schemeClr val="tx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7C4EE44B-BE58-4298-A14E-CACA705A9B28}"/>
              </a:ext>
            </a:extLst>
          </p:cNvPr>
          <p:cNvSpPr txBox="1"/>
          <p:nvPr/>
        </p:nvSpPr>
        <p:spPr>
          <a:xfrm rot="196286">
            <a:off x="5467208" y="3845700"/>
            <a:ext cx="1567928" cy="461665"/>
          </a:xfrm>
          <a:prstGeom prst="rect">
            <a:avLst/>
          </a:prstGeom>
          <a:solidFill>
            <a:schemeClr val="tx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spielen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5B1413AB-11DF-4E33-A788-46541C2E3EDC}"/>
              </a:ext>
            </a:extLst>
          </p:cNvPr>
          <p:cNvSpPr txBox="1"/>
          <p:nvPr/>
        </p:nvSpPr>
        <p:spPr>
          <a:xfrm rot="157118">
            <a:off x="4206217" y="3709022"/>
            <a:ext cx="766367" cy="461665"/>
          </a:xfrm>
          <a:prstGeom prst="rect">
            <a:avLst/>
          </a:prstGeom>
          <a:solidFill>
            <a:schemeClr val="tx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32646724-BBFD-4C60-92CF-5B4F1510DC20}"/>
              </a:ext>
            </a:extLst>
          </p:cNvPr>
          <p:cNvSpPr txBox="1"/>
          <p:nvPr/>
        </p:nvSpPr>
        <p:spPr>
          <a:xfrm>
            <a:off x="4011043" y="4442532"/>
            <a:ext cx="419073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Kategorien</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Subst.* f: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Wahrheit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Geschichte</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Verben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duschen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spielen</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Adverbien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hier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heute</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Pronomen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Subst. n: Problem, Lied</a:t>
            </a:r>
          </a:p>
        </p:txBody>
      </p:sp>
      <p:sp>
        <p:nvSpPr>
          <p:cNvPr id="28" name="TextBox 27">
            <a:extLst>
              <a:ext uri="{FF2B5EF4-FFF2-40B4-BE49-F238E27FC236}">
                <a16:creationId xmlns:a16="http://schemas.microsoft.com/office/drawing/2014/main" id="{25083F1D-7BA0-49A6-A86E-38E3758ECBC6}"/>
              </a:ext>
            </a:extLst>
          </p:cNvPr>
          <p:cNvSpPr txBox="1"/>
          <p:nvPr/>
        </p:nvSpPr>
        <p:spPr>
          <a:xfrm>
            <a:off x="8109629" y="3915177"/>
            <a:ext cx="3776370" cy="461665"/>
          </a:xfrm>
          <a:prstGeom prst="rect">
            <a:avLst/>
          </a:prstGeom>
          <a:solidFill>
            <a:srgbClr val="FFF4E7"/>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macht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was?</a:t>
            </a:r>
          </a:p>
        </p:txBody>
      </p:sp>
      <p:sp>
        <p:nvSpPr>
          <p:cNvPr id="29" name="TextBox 28">
            <a:extLst>
              <a:ext uri="{FF2B5EF4-FFF2-40B4-BE49-F238E27FC236}">
                <a16:creationId xmlns:a16="http://schemas.microsoft.com/office/drawing/2014/main" id="{38551A1A-0248-4751-95ED-5BF27BEC9C09}"/>
              </a:ext>
            </a:extLst>
          </p:cNvPr>
          <p:cNvSpPr txBox="1"/>
          <p:nvPr/>
        </p:nvSpPr>
        <p:spPr>
          <a:xfrm rot="5400000">
            <a:off x="7066873" y="3099851"/>
            <a:ext cx="1133341" cy="461665"/>
          </a:xfrm>
          <a:prstGeom prst="rect">
            <a:avLst/>
          </a:prstGeom>
          <a:solidFill>
            <a:schemeClr val="tx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heute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30" name="Table 30">
            <a:extLst>
              <a:ext uri="{FF2B5EF4-FFF2-40B4-BE49-F238E27FC236}">
                <a16:creationId xmlns:a16="http://schemas.microsoft.com/office/drawing/2014/main" id="{1852A041-9A16-45B6-B7D2-C513A70D01BE}"/>
              </a:ext>
            </a:extLst>
          </p:cNvPr>
          <p:cNvGraphicFramePr>
            <a:graphicFrameLocks noGrp="1"/>
          </p:cNvGraphicFramePr>
          <p:nvPr>
            <p:extLst>
              <p:ext uri="{D42A27DB-BD31-4B8C-83A1-F6EECF244321}">
                <p14:modId xmlns:p14="http://schemas.microsoft.com/office/powerpoint/2010/main" val="607159180"/>
              </p:ext>
            </p:extLst>
          </p:nvPr>
        </p:nvGraphicFramePr>
        <p:xfrm>
          <a:off x="8138810" y="1782330"/>
          <a:ext cx="3885976" cy="1889760"/>
        </p:xfrm>
        <a:graphic>
          <a:graphicData uri="http://schemas.openxmlformats.org/drawingml/2006/table">
            <a:tbl>
              <a:tblPr firstRow="1" bandRow="1">
                <a:tableStyleId>{5940675A-B579-460E-94D1-54222C63F5DA}</a:tableStyleId>
              </a:tblPr>
              <a:tblGrid>
                <a:gridCol w="3885976">
                  <a:extLst>
                    <a:ext uri="{9D8B030D-6E8A-4147-A177-3AD203B41FA5}">
                      <a16:colId xmlns:a16="http://schemas.microsoft.com/office/drawing/2014/main" val="2546438258"/>
                    </a:ext>
                  </a:extLst>
                </a:gridCol>
              </a:tblGrid>
              <a:tr h="370840">
                <a:tc>
                  <a:txBody>
                    <a:bodyPr/>
                    <a:lstStyle/>
                    <a:p>
                      <a:r>
                        <a:rPr lang="en-GB" sz="2000" dirty="0">
                          <a:solidFill>
                            <a:schemeClr val="accent5">
                              <a:lumMod val="50000"/>
                            </a:schemeClr>
                          </a:solidFill>
                        </a:rPr>
                        <a:t>1.  Er/</a:t>
                      </a:r>
                      <a:r>
                        <a:rPr lang="en-GB" sz="2000" dirty="0" err="1">
                          <a:solidFill>
                            <a:schemeClr val="accent5">
                              <a:lumMod val="50000"/>
                            </a:schemeClr>
                          </a:solidFill>
                        </a:rPr>
                        <a:t>sie</a:t>
                      </a:r>
                      <a:r>
                        <a:rPr lang="en-GB" sz="2000" dirty="0">
                          <a:solidFill>
                            <a:schemeClr val="accent5">
                              <a:lumMod val="50000"/>
                            </a:schemeClr>
                          </a:solidFill>
                        </a:rPr>
                        <a:t>  </a:t>
                      </a:r>
                      <a:r>
                        <a:rPr lang="en-GB" sz="2000" dirty="0" err="1">
                          <a:solidFill>
                            <a:schemeClr val="accent5">
                              <a:lumMod val="50000"/>
                            </a:schemeClr>
                          </a:solidFill>
                        </a:rPr>
                        <a:t>duscht</a:t>
                      </a:r>
                      <a:r>
                        <a:rPr lang="en-GB" sz="2000" dirty="0">
                          <a:solidFill>
                            <a:schemeClr val="accent5">
                              <a:lumMod val="50000"/>
                            </a:schemeClr>
                          </a:solidFill>
                        </a:rPr>
                        <a:t> oft.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67440215"/>
                  </a:ext>
                </a:extLst>
              </a:tr>
              <a:tr h="370840">
                <a:tc>
                  <a:txBody>
                    <a:bodyPr/>
                    <a:lstStyle/>
                    <a:p>
                      <a:r>
                        <a:rPr lang="en-GB" sz="2000" dirty="0">
                          <a:solidFill>
                            <a:schemeClr val="accent5">
                              <a:lumMod val="50000"/>
                            </a:schemeClr>
                          </a:solidFill>
                        </a:rPr>
                        <a:t>2. Sie/</a:t>
                      </a:r>
                      <a:r>
                        <a:rPr lang="en-GB" sz="2000" dirty="0" err="1">
                          <a:solidFill>
                            <a:schemeClr val="accent5">
                              <a:lumMod val="50000"/>
                            </a:schemeClr>
                          </a:solidFill>
                        </a:rPr>
                        <a:t>Wir</a:t>
                      </a:r>
                      <a:r>
                        <a:rPr lang="en-GB" sz="2000" dirty="0">
                          <a:solidFill>
                            <a:schemeClr val="accent5">
                              <a:lumMod val="50000"/>
                            </a:schemeClr>
                          </a:solidFill>
                        </a:rPr>
                        <a:t> </a:t>
                      </a:r>
                      <a:r>
                        <a:rPr lang="en-GB" sz="2000" dirty="0" err="1">
                          <a:solidFill>
                            <a:schemeClr val="accent5">
                              <a:lumMod val="50000"/>
                            </a:schemeClr>
                          </a:solidFill>
                        </a:rPr>
                        <a:t>steigen</a:t>
                      </a:r>
                      <a:r>
                        <a:rPr lang="en-GB" sz="2000" dirty="0">
                          <a:solidFill>
                            <a:schemeClr val="accent5">
                              <a:lumMod val="50000"/>
                            </a:schemeClr>
                          </a:solidFill>
                        </a:rPr>
                        <a:t> in das Auto.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31562799"/>
                  </a:ext>
                </a:extLst>
              </a:tr>
              <a:tr h="370840">
                <a:tc>
                  <a:txBody>
                    <a:bodyPr/>
                    <a:lstStyle/>
                    <a:p>
                      <a:r>
                        <a:rPr lang="en-GB" sz="2000" dirty="0">
                          <a:solidFill>
                            <a:schemeClr val="accent5">
                              <a:lumMod val="50000"/>
                            </a:schemeClr>
                          </a:solidFill>
                        </a:rPr>
                        <a:t>3. Ich </a:t>
                      </a:r>
                      <a:r>
                        <a:rPr lang="en-GB" sz="2000" dirty="0" err="1">
                          <a:solidFill>
                            <a:schemeClr val="accent5">
                              <a:lumMod val="50000"/>
                            </a:schemeClr>
                          </a:solidFill>
                        </a:rPr>
                        <a:t>mache</a:t>
                      </a:r>
                      <a:r>
                        <a:rPr lang="en-GB" sz="2000" dirty="0">
                          <a:solidFill>
                            <a:schemeClr val="accent5">
                              <a:lumMod val="50000"/>
                            </a:schemeClr>
                          </a:solidFill>
                        </a:rPr>
                        <a:t> </a:t>
                      </a:r>
                      <a:r>
                        <a:rPr lang="en-GB" sz="2000" dirty="0" err="1">
                          <a:solidFill>
                            <a:schemeClr val="accent5">
                              <a:lumMod val="50000"/>
                            </a:schemeClr>
                          </a:solidFill>
                        </a:rPr>
                        <a:t>nichts</a:t>
                      </a:r>
                      <a:r>
                        <a:rPr lang="en-GB" sz="2000" dirty="0">
                          <a:solidFill>
                            <a:schemeClr val="accent5">
                              <a:lumMod val="50000"/>
                            </a:schemeClr>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10575087"/>
                  </a:ext>
                </a:extLst>
              </a:tr>
              <a:tr h="370840">
                <a:tc>
                  <a:txBody>
                    <a:bodyPr/>
                    <a:lstStyle/>
                    <a:p>
                      <a:pPr marL="457200" indent="-457200">
                        <a:buAutoNum type="arabicPeriod" startAt="4"/>
                      </a:pPr>
                      <a:r>
                        <a:rPr lang="en-GB" sz="2000" dirty="0">
                          <a:solidFill>
                            <a:schemeClr val="accent5">
                              <a:lumMod val="50000"/>
                            </a:schemeClr>
                          </a:solidFill>
                        </a:rPr>
                        <a:t>Du  </a:t>
                      </a:r>
                      <a:r>
                        <a:rPr lang="en-GB" sz="2000" dirty="0" err="1">
                          <a:solidFill>
                            <a:schemeClr val="accent5">
                              <a:lumMod val="50000"/>
                            </a:schemeClr>
                          </a:solidFill>
                        </a:rPr>
                        <a:t>erreichst</a:t>
                      </a:r>
                      <a:r>
                        <a:rPr lang="en-GB" sz="2000" dirty="0">
                          <a:solidFill>
                            <a:schemeClr val="accent5">
                              <a:lumMod val="50000"/>
                            </a:schemeClr>
                          </a:solidFill>
                        </a:rPr>
                        <a:t> das </a:t>
                      </a:r>
                      <a:r>
                        <a:rPr lang="en-GB" sz="2000" dirty="0" err="1">
                          <a:solidFill>
                            <a:schemeClr val="accent5">
                              <a:lumMod val="50000"/>
                            </a:schemeClr>
                          </a:solidFill>
                        </a:rPr>
                        <a:t>Ziel</a:t>
                      </a:r>
                      <a:r>
                        <a:rPr lang="en-GB" sz="2000" dirty="0">
                          <a:solidFill>
                            <a:schemeClr val="accent5">
                              <a:lumMod val="50000"/>
                            </a:schemeClr>
                          </a:solidFill>
                        </a:rPr>
                        <a:t>.</a:t>
                      </a:r>
                    </a:p>
                    <a:p>
                      <a:pPr marL="457200" indent="-457200">
                        <a:buAutoNum type="arabicPeriod" startAt="4"/>
                      </a:pPr>
                      <a:r>
                        <a:rPr lang="en-GB" sz="2000" dirty="0">
                          <a:solidFill>
                            <a:schemeClr val="accent5">
                              <a:lumMod val="50000"/>
                            </a:schemeClr>
                          </a:solidFill>
                        </a:rPr>
                        <a:t>Sie/</a:t>
                      </a:r>
                      <a:r>
                        <a:rPr lang="en-GB" sz="2000" dirty="0" err="1">
                          <a:solidFill>
                            <a:schemeClr val="accent5">
                              <a:lumMod val="50000"/>
                            </a:schemeClr>
                          </a:solidFill>
                        </a:rPr>
                        <a:t>Wir</a:t>
                      </a:r>
                      <a:r>
                        <a:rPr lang="en-GB" sz="2000" dirty="0">
                          <a:solidFill>
                            <a:schemeClr val="accent5">
                              <a:lumMod val="50000"/>
                            </a:schemeClr>
                          </a:solidFill>
                        </a:rPr>
                        <a:t> </a:t>
                      </a:r>
                      <a:r>
                        <a:rPr lang="en-GB" sz="2000" dirty="0" err="1">
                          <a:solidFill>
                            <a:schemeClr val="accent5">
                              <a:lumMod val="50000"/>
                            </a:schemeClr>
                          </a:solidFill>
                        </a:rPr>
                        <a:t>spielen</a:t>
                      </a:r>
                      <a:r>
                        <a:rPr lang="en-GB" sz="2000" dirty="0">
                          <a:solidFill>
                            <a:schemeClr val="accent5">
                              <a:lumMod val="50000"/>
                            </a:schemeClr>
                          </a:solidFill>
                        </a:rPr>
                        <a:t> </a:t>
                      </a:r>
                      <a:r>
                        <a:rPr lang="en-GB" sz="2000" dirty="0" err="1">
                          <a:solidFill>
                            <a:schemeClr val="accent5">
                              <a:lumMod val="50000"/>
                            </a:schemeClr>
                          </a:solidFill>
                        </a:rPr>
                        <a:t>zusammen</a:t>
                      </a:r>
                      <a:r>
                        <a:rPr lang="en-GB" sz="2000" dirty="0">
                          <a:solidFill>
                            <a:schemeClr val="accent5">
                              <a:lumMod val="50000"/>
                            </a:schemeClr>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28047561"/>
                  </a:ext>
                </a:extLst>
              </a:tr>
            </a:tbl>
          </a:graphicData>
        </a:graphic>
      </p:graphicFrame>
      <p:sp>
        <p:nvSpPr>
          <p:cNvPr id="32" name="TextBox 31">
            <a:extLst>
              <a:ext uri="{FF2B5EF4-FFF2-40B4-BE49-F238E27FC236}">
                <a16:creationId xmlns:a16="http://schemas.microsoft.com/office/drawing/2014/main" id="{AE161655-896F-42CE-A77A-E404435B5464}"/>
              </a:ext>
            </a:extLst>
          </p:cNvPr>
          <p:cNvSpPr txBox="1"/>
          <p:nvPr/>
        </p:nvSpPr>
        <p:spPr>
          <a:xfrm>
            <a:off x="8109629" y="4619929"/>
            <a:ext cx="377637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Sätze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einem</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richtigen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Pronomen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33" name="TextBox 32">
            <a:extLst>
              <a:ext uri="{FF2B5EF4-FFF2-40B4-BE49-F238E27FC236}">
                <a16:creationId xmlns:a16="http://schemas.microsoft.com/office/drawing/2014/main" id="{E27C1BC5-B465-46B7-8B8B-F155972B3AB0}"/>
              </a:ext>
            </a:extLst>
          </p:cNvPr>
          <p:cNvSpPr txBox="1"/>
          <p:nvPr/>
        </p:nvSpPr>
        <p:spPr>
          <a:xfrm>
            <a:off x="8084997" y="5513992"/>
            <a:ext cx="377637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Extra: Wie </a:t>
            </a:r>
            <a:r>
              <a:rPr kumimoji="0" lang="en-GB" sz="20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heißen</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auf </a:t>
            </a:r>
            <a:r>
              <a:rPr kumimoji="0" lang="en-GB" sz="20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Englisch</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4" name="Rectangle: Rounded Corners 33">
            <a:extLst>
              <a:ext uri="{FF2B5EF4-FFF2-40B4-BE49-F238E27FC236}">
                <a16:creationId xmlns:a16="http://schemas.microsoft.com/office/drawing/2014/main" id="{5F2503F3-48AC-49BF-AA32-C84650CABF29}"/>
              </a:ext>
            </a:extLst>
          </p:cNvPr>
          <p:cNvSpPr/>
          <p:nvPr/>
        </p:nvSpPr>
        <p:spPr>
          <a:xfrm>
            <a:off x="5428433" y="4824185"/>
            <a:ext cx="2656564" cy="291124"/>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6" name="Rectangle: Rounded Corners 35">
            <a:extLst>
              <a:ext uri="{FF2B5EF4-FFF2-40B4-BE49-F238E27FC236}">
                <a16:creationId xmlns:a16="http://schemas.microsoft.com/office/drawing/2014/main" id="{E1B94E91-8F3B-475F-A4C0-ED4139AA71E9}"/>
              </a:ext>
            </a:extLst>
          </p:cNvPr>
          <p:cNvSpPr/>
          <p:nvPr/>
        </p:nvSpPr>
        <p:spPr>
          <a:xfrm>
            <a:off x="5745566" y="5421930"/>
            <a:ext cx="1637655" cy="316755"/>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7" name="Rectangle: Rounded Corners 36">
            <a:extLst>
              <a:ext uri="{FF2B5EF4-FFF2-40B4-BE49-F238E27FC236}">
                <a16:creationId xmlns:a16="http://schemas.microsoft.com/office/drawing/2014/main" id="{0599D6B4-E06C-4D75-B5FF-E121B6B840A1}"/>
              </a:ext>
            </a:extLst>
          </p:cNvPr>
          <p:cNvSpPr/>
          <p:nvPr/>
        </p:nvSpPr>
        <p:spPr>
          <a:xfrm>
            <a:off x="5726780" y="5719951"/>
            <a:ext cx="1780772" cy="316755"/>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8" name="Rectangle: Rounded Corners 37">
            <a:extLst>
              <a:ext uri="{FF2B5EF4-FFF2-40B4-BE49-F238E27FC236}">
                <a16:creationId xmlns:a16="http://schemas.microsoft.com/office/drawing/2014/main" id="{265EDD10-27C6-4AB7-A70B-A2DF636543AA}"/>
              </a:ext>
            </a:extLst>
          </p:cNvPr>
          <p:cNvSpPr/>
          <p:nvPr/>
        </p:nvSpPr>
        <p:spPr>
          <a:xfrm>
            <a:off x="5428434" y="6013008"/>
            <a:ext cx="1850212" cy="316755"/>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9" name="Rectangle: Rounded Corners 38">
            <a:extLst>
              <a:ext uri="{FF2B5EF4-FFF2-40B4-BE49-F238E27FC236}">
                <a16:creationId xmlns:a16="http://schemas.microsoft.com/office/drawing/2014/main" id="{B6374454-963C-4F43-BC71-6FD6B7FFD952}"/>
              </a:ext>
            </a:extLst>
          </p:cNvPr>
          <p:cNvSpPr/>
          <p:nvPr/>
        </p:nvSpPr>
        <p:spPr>
          <a:xfrm>
            <a:off x="8516733" y="1788764"/>
            <a:ext cx="690750" cy="316755"/>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a:t>
            </a:r>
          </a:p>
        </p:txBody>
      </p:sp>
      <p:sp>
        <p:nvSpPr>
          <p:cNvPr id="40" name="Rectangle: Rounded Corners 39">
            <a:extLst>
              <a:ext uri="{FF2B5EF4-FFF2-40B4-BE49-F238E27FC236}">
                <a16:creationId xmlns:a16="http://schemas.microsoft.com/office/drawing/2014/main" id="{48F8A1A8-8DF4-464F-9F41-90D147A208F7}"/>
              </a:ext>
            </a:extLst>
          </p:cNvPr>
          <p:cNvSpPr/>
          <p:nvPr/>
        </p:nvSpPr>
        <p:spPr>
          <a:xfrm>
            <a:off x="8449748" y="2189968"/>
            <a:ext cx="880810" cy="316755"/>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a:t>
            </a:r>
          </a:p>
        </p:txBody>
      </p:sp>
      <p:sp>
        <p:nvSpPr>
          <p:cNvPr id="41" name="Rectangle: Rounded Corners 40">
            <a:extLst>
              <a:ext uri="{FF2B5EF4-FFF2-40B4-BE49-F238E27FC236}">
                <a16:creationId xmlns:a16="http://schemas.microsoft.com/office/drawing/2014/main" id="{9BDFD313-3608-467B-B5F3-CE73568B85CD}"/>
              </a:ext>
            </a:extLst>
          </p:cNvPr>
          <p:cNvSpPr/>
          <p:nvPr/>
        </p:nvSpPr>
        <p:spPr>
          <a:xfrm>
            <a:off x="8457744" y="2615825"/>
            <a:ext cx="462923" cy="316755"/>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a:t>
            </a:r>
          </a:p>
        </p:txBody>
      </p:sp>
      <p:sp>
        <p:nvSpPr>
          <p:cNvPr id="42" name="Rectangle: Rounded Corners 41">
            <a:extLst>
              <a:ext uri="{FF2B5EF4-FFF2-40B4-BE49-F238E27FC236}">
                <a16:creationId xmlns:a16="http://schemas.microsoft.com/office/drawing/2014/main" id="{D8350597-1219-475F-9FED-C162BF51E08F}"/>
              </a:ext>
            </a:extLst>
          </p:cNvPr>
          <p:cNvSpPr/>
          <p:nvPr/>
        </p:nvSpPr>
        <p:spPr>
          <a:xfrm>
            <a:off x="8596533" y="2992376"/>
            <a:ext cx="462923" cy="316755"/>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a:t>
            </a:r>
          </a:p>
        </p:txBody>
      </p:sp>
      <p:sp>
        <p:nvSpPr>
          <p:cNvPr id="43" name="Rectangle: Rounded Corners 42">
            <a:extLst>
              <a:ext uri="{FF2B5EF4-FFF2-40B4-BE49-F238E27FC236}">
                <a16:creationId xmlns:a16="http://schemas.microsoft.com/office/drawing/2014/main" id="{C04DA7F6-FFF2-4261-8F2A-4C68F124495E}"/>
              </a:ext>
            </a:extLst>
          </p:cNvPr>
          <p:cNvSpPr/>
          <p:nvPr/>
        </p:nvSpPr>
        <p:spPr>
          <a:xfrm>
            <a:off x="8630945" y="3324822"/>
            <a:ext cx="880810" cy="316755"/>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a:t>
            </a:r>
          </a:p>
        </p:txBody>
      </p:sp>
      <p:sp>
        <p:nvSpPr>
          <p:cNvPr id="44" name="TextBox 43">
            <a:extLst>
              <a:ext uri="{FF2B5EF4-FFF2-40B4-BE49-F238E27FC236}">
                <a16:creationId xmlns:a16="http://schemas.microsoft.com/office/drawing/2014/main" id="{F558E07E-BE86-4A76-9832-195D7EECCEE2}"/>
              </a:ext>
            </a:extLst>
          </p:cNvPr>
          <p:cNvSpPr txBox="1"/>
          <p:nvPr/>
        </p:nvSpPr>
        <p:spPr>
          <a:xfrm>
            <a:off x="0" y="5466376"/>
            <a:ext cx="232892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A6500"/>
                </a:solidFill>
                <a:effectLst/>
                <a:uLnTx/>
                <a:uFillTx/>
                <a:latin typeface="Century Gothic" panose="020F0302020204030204"/>
                <a:ea typeface="+mn-ea"/>
                <a:cs typeface="+mn-cs"/>
              </a:rPr>
              <a:t> music</a:t>
            </a:r>
          </a:p>
        </p:txBody>
      </p:sp>
      <p:sp>
        <p:nvSpPr>
          <p:cNvPr id="45" name="TextBox 44">
            <a:extLst>
              <a:ext uri="{FF2B5EF4-FFF2-40B4-BE49-F238E27FC236}">
                <a16:creationId xmlns:a16="http://schemas.microsoft.com/office/drawing/2014/main" id="{EDE4EAEF-1005-47FB-807D-26702E511796}"/>
              </a:ext>
            </a:extLst>
          </p:cNvPr>
          <p:cNvSpPr txBox="1"/>
          <p:nvPr/>
        </p:nvSpPr>
        <p:spPr>
          <a:xfrm>
            <a:off x="2143258" y="5483933"/>
            <a:ext cx="195993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A6500"/>
                </a:solidFill>
                <a:effectLst/>
                <a:uLnTx/>
                <a:uFillTx/>
                <a:latin typeface="Century Gothic" panose="020F0302020204030204"/>
                <a:ea typeface="+mn-ea"/>
                <a:cs typeface="+mn-cs"/>
              </a:rPr>
              <a:t> national</a:t>
            </a:r>
          </a:p>
        </p:txBody>
      </p:sp>
      <p:sp>
        <p:nvSpPr>
          <p:cNvPr id="46" name="TextBox 45">
            <a:extLst>
              <a:ext uri="{FF2B5EF4-FFF2-40B4-BE49-F238E27FC236}">
                <a16:creationId xmlns:a16="http://schemas.microsoft.com/office/drawing/2014/main" id="{150516A6-5545-4D16-9DB1-C37E3EE11212}"/>
              </a:ext>
            </a:extLst>
          </p:cNvPr>
          <p:cNvSpPr txBox="1"/>
          <p:nvPr/>
        </p:nvSpPr>
        <p:spPr>
          <a:xfrm>
            <a:off x="-1" y="5903318"/>
            <a:ext cx="232892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A6500"/>
                </a:solidFill>
                <a:effectLst/>
                <a:uLnTx/>
                <a:uFillTx/>
                <a:latin typeface="Century Gothic" panose="020F0302020204030204"/>
                <a:ea typeface="+mn-ea"/>
                <a:cs typeface="+mn-cs"/>
              </a:rPr>
              <a:t> </a:t>
            </a:r>
            <a:r>
              <a:rPr lang="en-GB" sz="2400" dirty="0">
                <a:solidFill>
                  <a:srgbClr val="FA6500"/>
                </a:solidFill>
                <a:latin typeface="Century Gothic" panose="020F0302020204030204"/>
              </a:rPr>
              <a:t>recipe</a:t>
            </a:r>
            <a:endParaRPr kumimoji="0" lang="en-GB" sz="2400" b="0" i="0" u="none" strike="noStrike" kern="1200" cap="none" spc="0" normalizeH="0" baseline="0" noProof="0" dirty="0">
              <a:ln>
                <a:noFill/>
              </a:ln>
              <a:solidFill>
                <a:srgbClr val="FA6500"/>
              </a:solidFill>
              <a:effectLst/>
              <a:uLnTx/>
              <a:uFillTx/>
              <a:latin typeface="Century Gothic" panose="020F0302020204030204"/>
              <a:ea typeface="+mn-ea"/>
              <a:cs typeface="+mn-cs"/>
            </a:endParaRPr>
          </a:p>
        </p:txBody>
      </p:sp>
      <p:sp>
        <p:nvSpPr>
          <p:cNvPr id="47" name="TextBox 46">
            <a:extLst>
              <a:ext uri="{FF2B5EF4-FFF2-40B4-BE49-F238E27FC236}">
                <a16:creationId xmlns:a16="http://schemas.microsoft.com/office/drawing/2014/main" id="{74644A2E-D38B-4FB5-9E77-B48630B583E3}"/>
              </a:ext>
            </a:extLst>
          </p:cNvPr>
          <p:cNvSpPr txBox="1"/>
          <p:nvPr/>
        </p:nvSpPr>
        <p:spPr>
          <a:xfrm>
            <a:off x="2096594" y="5928041"/>
            <a:ext cx="200659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A6500"/>
                </a:solidFill>
                <a:effectLst/>
                <a:uLnTx/>
                <a:uFillTx/>
                <a:latin typeface="Century Gothic" panose="020F0302020204030204"/>
                <a:ea typeface="+mn-ea"/>
                <a:cs typeface="+mn-cs"/>
              </a:rPr>
              <a:t> function</a:t>
            </a:r>
          </a:p>
        </p:txBody>
      </p:sp>
      <p:sp>
        <p:nvSpPr>
          <p:cNvPr id="48" name="Speech Bubble: Rectangle with Corners Rounded 47">
            <a:extLst>
              <a:ext uri="{FF2B5EF4-FFF2-40B4-BE49-F238E27FC236}">
                <a16:creationId xmlns:a16="http://schemas.microsoft.com/office/drawing/2014/main" id="{CD94BA15-A500-41E5-B384-4EF154CB0E51}"/>
              </a:ext>
            </a:extLst>
          </p:cNvPr>
          <p:cNvSpPr/>
          <p:nvPr/>
        </p:nvSpPr>
        <p:spPr>
          <a:xfrm>
            <a:off x="7864376" y="712564"/>
            <a:ext cx="4107145" cy="373307"/>
          </a:xfrm>
          <a:prstGeom prst="wedgeRoundRectCallout">
            <a:avLst>
              <a:gd name="adj1" fmla="val 23596"/>
              <a:gd name="adj2" fmla="val 49207"/>
              <a:gd name="adj3" fmla="val 16667"/>
            </a:avLst>
          </a:prstGeom>
          <a:solidFill>
            <a:schemeClr val="accent5">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*Subst. = das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Substantiv</a:t>
            </a:r>
            <a:r>
              <a:rPr lang="en-GB" sz="2000" dirty="0">
                <a:solidFill>
                  <a:prstClr val="white"/>
                </a:solidFill>
              </a:rPr>
              <a:t> – noun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p>
        </p:txBody>
      </p:sp>
      <p:sp>
        <p:nvSpPr>
          <p:cNvPr id="49" name="Rectangle: Rounded Corners 34">
            <a:extLst>
              <a:ext uri="{FF2B5EF4-FFF2-40B4-BE49-F238E27FC236}">
                <a16:creationId xmlns:a16="http://schemas.microsoft.com/office/drawing/2014/main" id="{8D775D9F-9B89-482F-9187-C70BDE5C0115}"/>
              </a:ext>
            </a:extLst>
          </p:cNvPr>
          <p:cNvSpPr/>
          <p:nvPr/>
        </p:nvSpPr>
        <p:spPr>
          <a:xfrm>
            <a:off x="5357105" y="5097954"/>
            <a:ext cx="2635991" cy="316755"/>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666265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34" grpId="0" animBg="1"/>
      <p:bldP spid="36" grpId="0" animBg="1"/>
      <p:bldP spid="37" grpId="0" animBg="1"/>
      <p:bldP spid="38" grpId="0" animBg="1"/>
      <p:bldP spid="39" grpId="0" animBg="1"/>
      <p:bldP spid="40" grpId="0" animBg="1"/>
      <p:bldP spid="41" grpId="0" animBg="1"/>
      <p:bldP spid="42" grpId="0" animBg="1"/>
      <p:bldP spid="43" grpId="0" animBg="1"/>
      <p:bldP spid="44" grpId="0"/>
      <p:bldP spid="45" grpId="0"/>
      <p:bldP spid="46" grpId="0"/>
      <p:bldP spid="47" grpId="0"/>
      <p:bldP spid="4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853425"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i="1" dirty="0" err="1">
                <a:solidFill>
                  <a:schemeClr val="bg1"/>
                </a:solidFill>
              </a:rPr>
              <a:t>sie</a:t>
            </a:r>
            <a:r>
              <a:rPr lang="en-GB" sz="3600" b="1" dirty="0">
                <a:solidFill>
                  <a:schemeClr val="bg1"/>
                </a:solidFill>
              </a:rPr>
              <a:t> and </a:t>
            </a:r>
            <a:r>
              <a:rPr lang="en-GB" sz="3600" b="1" i="1" dirty="0" err="1">
                <a:solidFill>
                  <a:schemeClr val="bg1"/>
                </a:solidFill>
              </a:rPr>
              <a:t>ihr</a:t>
            </a:r>
            <a:endParaRPr lang="en-GB" sz="3600" b="1" i="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6" name="TextBox 5">
            <a:extLst>
              <a:ext uri="{FF2B5EF4-FFF2-40B4-BE49-F238E27FC236}">
                <a16:creationId xmlns:a16="http://schemas.microsoft.com/office/drawing/2014/main" id="{360BA7F4-4719-4199-83AB-0C71C2A259F1}"/>
              </a:ext>
            </a:extLst>
          </p:cNvPr>
          <p:cNvSpPr txBox="1"/>
          <p:nvPr/>
        </p:nvSpPr>
        <p:spPr>
          <a:xfrm>
            <a:off x="287382" y="1224014"/>
            <a:ext cx="110903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5B9BD5">
                    <a:lumMod val="50000"/>
                  </a:srgbClr>
                </a:solidFill>
                <a:latin typeface="Century Gothic" panose="020B0502020202020204" pitchFamily="34" charset="0"/>
              </a:rPr>
              <a:t>Remember that in German </a:t>
            </a:r>
            <a:r>
              <a:rPr lang="en-GB" sz="2400" b="1" i="1" dirty="0" err="1">
                <a:solidFill>
                  <a:srgbClr val="5B9BD5">
                    <a:lumMod val="50000"/>
                  </a:srgbClr>
                </a:solidFill>
                <a:latin typeface="Century Gothic" panose="020B0502020202020204" pitchFamily="34" charset="0"/>
              </a:rPr>
              <a:t>sie</a:t>
            </a:r>
            <a:r>
              <a:rPr lang="en-GB" sz="2400" dirty="0">
                <a:solidFill>
                  <a:srgbClr val="5B9BD5">
                    <a:lumMod val="50000"/>
                  </a:srgbClr>
                </a:solidFill>
                <a:latin typeface="Century Gothic" panose="020B0502020202020204" pitchFamily="34" charset="0"/>
              </a:rPr>
              <a:t> has more than one meaning: </a:t>
            </a:r>
            <a:endPar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7" name="TextBox 6">
            <a:extLst>
              <a:ext uri="{FF2B5EF4-FFF2-40B4-BE49-F238E27FC236}">
                <a16:creationId xmlns:a16="http://schemas.microsoft.com/office/drawing/2014/main" id="{B5E1EEE5-0CE7-4B87-8392-CD7CD53949C3}"/>
              </a:ext>
            </a:extLst>
          </p:cNvPr>
          <p:cNvSpPr txBox="1"/>
          <p:nvPr/>
        </p:nvSpPr>
        <p:spPr>
          <a:xfrm>
            <a:off x="2650335" y="1685679"/>
            <a:ext cx="2545969" cy="1453026"/>
          </a:xfrm>
          <a:prstGeom prst="rect">
            <a:avLst/>
          </a:prstGeom>
          <a:noFill/>
        </p:spPr>
        <p:txBody>
          <a:bodyPr wrap="square" rtlCol="0">
            <a:spAutoFit/>
          </a:bodyPr>
          <a:lstStyle/>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lang="en-GB" sz="2400" b="1" dirty="0" err="1">
                <a:solidFill>
                  <a:srgbClr val="5B9BD5">
                    <a:lumMod val="50000"/>
                  </a:srgbClr>
                </a:solidFill>
                <a:latin typeface="Century Gothic" panose="020B0502020202020204" pitchFamily="34" charset="0"/>
              </a:rPr>
              <a:t>sie</a:t>
            </a:r>
            <a:r>
              <a:rPr lang="en-GB" sz="2400" dirty="0">
                <a:solidFill>
                  <a:srgbClr val="5B9BD5">
                    <a:lumMod val="50000"/>
                  </a:srgbClr>
                </a:solidFill>
                <a:latin typeface="Century Gothic" panose="020B0502020202020204" pitchFamily="34" charset="0"/>
              </a:rPr>
              <a:t> = </a:t>
            </a:r>
            <a:r>
              <a:rPr lang="en-GB" sz="2400" b="1" dirty="0">
                <a:solidFill>
                  <a:srgbClr val="EE6000"/>
                </a:solidFill>
                <a:latin typeface="Century Gothic" panose="020B0502020202020204" pitchFamily="34" charset="0"/>
              </a:rPr>
              <a:t>she</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n-GB" sz="2400" b="1" u="none" strike="noStrike" kern="1200" cap="none" spc="0" normalizeH="0" baseline="0" noProof="0" dirty="0" err="1">
                <a:ln>
                  <a:noFill/>
                </a:ln>
                <a:solidFill>
                  <a:srgbClr val="5B9BD5">
                    <a:lumMod val="50000"/>
                  </a:srgbClr>
                </a:solidFill>
                <a:effectLst/>
                <a:uLnTx/>
                <a:uFillTx/>
                <a:latin typeface="Century Gothic" panose="020B0502020202020204" pitchFamily="34" charset="0"/>
              </a:rPr>
              <a:t>sie</a:t>
            </a:r>
            <a:r>
              <a:rPr kumimoji="0" lang="en-GB" sz="2400" b="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 = </a:t>
            </a:r>
            <a:r>
              <a:rPr kumimoji="0" lang="en-GB" sz="2400" b="1" u="none" strike="noStrike" kern="1200" cap="none" spc="0" normalizeH="0" baseline="0" noProof="0" dirty="0">
                <a:ln>
                  <a:noFill/>
                </a:ln>
                <a:solidFill>
                  <a:srgbClr val="EE6000"/>
                </a:solidFill>
                <a:effectLst/>
                <a:uLnTx/>
                <a:uFillTx/>
                <a:latin typeface="Century Gothic" panose="020B0502020202020204" pitchFamily="34" charset="0"/>
              </a:rPr>
              <a:t>they</a:t>
            </a:r>
          </a:p>
        </p:txBody>
      </p:sp>
      <p:sp>
        <p:nvSpPr>
          <p:cNvPr id="8" name="TextBox 7">
            <a:extLst>
              <a:ext uri="{FF2B5EF4-FFF2-40B4-BE49-F238E27FC236}">
                <a16:creationId xmlns:a16="http://schemas.microsoft.com/office/drawing/2014/main" id="{1D42AB02-4C0C-43B4-9269-88E66A767626}"/>
              </a:ext>
            </a:extLst>
          </p:cNvPr>
          <p:cNvSpPr txBox="1"/>
          <p:nvPr/>
        </p:nvSpPr>
        <p:spPr>
          <a:xfrm>
            <a:off x="287382" y="3249588"/>
            <a:ext cx="110903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i="1" dirty="0" err="1">
                <a:solidFill>
                  <a:srgbClr val="5B9BD5">
                    <a:lumMod val="50000"/>
                  </a:srgbClr>
                </a:solidFill>
                <a:latin typeface="Century Gothic" panose="020B0502020202020204" pitchFamily="34" charset="0"/>
              </a:rPr>
              <a:t>ihr</a:t>
            </a:r>
            <a:r>
              <a:rPr lang="en-GB" sz="2400" b="1" i="1" dirty="0">
                <a:solidFill>
                  <a:srgbClr val="5B9BD5">
                    <a:lumMod val="50000"/>
                  </a:srgbClr>
                </a:solidFill>
                <a:latin typeface="Century Gothic" panose="020B0502020202020204" pitchFamily="34" charset="0"/>
              </a:rPr>
              <a:t> </a:t>
            </a:r>
            <a:r>
              <a:rPr lang="en-GB" sz="2400" dirty="0">
                <a:solidFill>
                  <a:srgbClr val="5B9BD5">
                    <a:lumMod val="50000"/>
                  </a:srgbClr>
                </a:solidFill>
                <a:latin typeface="Century Gothic" panose="020B0502020202020204" pitchFamily="34" charset="0"/>
              </a:rPr>
              <a:t>also has multiple meanings: </a:t>
            </a:r>
            <a:endPar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8F98F29A-3B3A-4175-8627-6B4C1EC1FAA6}"/>
              </a:ext>
            </a:extLst>
          </p:cNvPr>
          <p:cNvSpPr txBox="1"/>
          <p:nvPr/>
        </p:nvSpPr>
        <p:spPr>
          <a:xfrm>
            <a:off x="2650334" y="3976101"/>
            <a:ext cx="2545969" cy="1453026"/>
          </a:xfrm>
          <a:prstGeom prst="rect">
            <a:avLst/>
          </a:prstGeom>
          <a:noFill/>
        </p:spPr>
        <p:txBody>
          <a:bodyPr wrap="square" rtlCol="0">
            <a:spAutoFit/>
          </a:bodyPr>
          <a:lstStyle/>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lang="en-GB" sz="2400" b="1" dirty="0" err="1">
                <a:solidFill>
                  <a:srgbClr val="5B9BD5">
                    <a:lumMod val="50000"/>
                  </a:srgbClr>
                </a:solidFill>
                <a:latin typeface="Century Gothic" panose="020B0502020202020204" pitchFamily="34" charset="0"/>
              </a:rPr>
              <a:t>ihr</a:t>
            </a:r>
            <a:r>
              <a:rPr lang="en-GB" sz="2400" dirty="0">
                <a:solidFill>
                  <a:srgbClr val="5B9BD5">
                    <a:lumMod val="50000"/>
                  </a:srgbClr>
                </a:solidFill>
                <a:latin typeface="Century Gothic" panose="020B0502020202020204" pitchFamily="34" charset="0"/>
              </a:rPr>
              <a:t> = </a:t>
            </a:r>
            <a:r>
              <a:rPr lang="en-GB" sz="2400" b="1" dirty="0">
                <a:solidFill>
                  <a:srgbClr val="EE6000"/>
                </a:solidFill>
                <a:latin typeface="Century Gothic" panose="020B0502020202020204" pitchFamily="34" charset="0"/>
              </a:rPr>
              <a:t>her</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lang="en-GB" sz="2400" b="1" dirty="0" err="1">
                <a:solidFill>
                  <a:srgbClr val="5B9BD5">
                    <a:lumMod val="50000"/>
                  </a:srgbClr>
                </a:solidFill>
                <a:latin typeface="Century Gothic" panose="020B0502020202020204" pitchFamily="34" charset="0"/>
              </a:rPr>
              <a:t>ihr</a:t>
            </a:r>
            <a:r>
              <a:rPr kumimoji="0" lang="en-GB" sz="2400" b="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 = </a:t>
            </a:r>
            <a:r>
              <a:rPr kumimoji="0" lang="en-GB" sz="2400" b="1" u="none" strike="noStrike" kern="1200" cap="none" spc="0" normalizeH="0" baseline="0" noProof="0" dirty="0">
                <a:ln>
                  <a:noFill/>
                </a:ln>
                <a:solidFill>
                  <a:srgbClr val="EE6000"/>
                </a:solidFill>
                <a:effectLst/>
                <a:uLnTx/>
                <a:uFillTx/>
                <a:latin typeface="Century Gothic" panose="020B0502020202020204" pitchFamily="34" charset="0"/>
              </a:rPr>
              <a:t>the</a:t>
            </a:r>
            <a:r>
              <a:rPr lang="en-GB" sz="2400" b="1" dirty="0" err="1">
                <a:solidFill>
                  <a:srgbClr val="EE6000"/>
                </a:solidFill>
                <a:latin typeface="Century Gothic" panose="020B0502020202020204" pitchFamily="34" charset="0"/>
              </a:rPr>
              <a:t>ir</a:t>
            </a:r>
            <a:endParaRPr kumimoji="0" lang="en-GB" sz="2400" b="1" u="none" strike="noStrike" kern="1200" cap="none" spc="0" normalizeH="0" baseline="0" noProof="0" dirty="0">
              <a:ln>
                <a:noFill/>
              </a:ln>
              <a:solidFill>
                <a:srgbClr val="EE6000"/>
              </a:solidFill>
              <a:effectLst/>
              <a:uLnTx/>
              <a:uFillTx/>
              <a:latin typeface="Century Gothic" panose="020B0502020202020204" pitchFamily="34" charset="0"/>
            </a:endParaRPr>
          </a:p>
        </p:txBody>
      </p:sp>
      <p:sp>
        <p:nvSpPr>
          <p:cNvPr id="2" name="TextBox 1">
            <a:extLst>
              <a:ext uri="{FF2B5EF4-FFF2-40B4-BE49-F238E27FC236}">
                <a16:creationId xmlns:a16="http://schemas.microsoft.com/office/drawing/2014/main" id="{10B1D5BF-09C6-4662-A609-A9732A88666E}"/>
              </a:ext>
            </a:extLst>
          </p:cNvPr>
          <p:cNvSpPr txBox="1"/>
          <p:nvPr/>
        </p:nvSpPr>
        <p:spPr>
          <a:xfrm>
            <a:off x="3943395" y="1918532"/>
            <a:ext cx="893816" cy="461665"/>
          </a:xfrm>
          <a:prstGeom prst="rect">
            <a:avLst/>
          </a:prstGeom>
          <a:solidFill>
            <a:schemeClr val="bg1"/>
          </a:solidFill>
        </p:spPr>
        <p:txBody>
          <a:bodyPr wrap="square" rtlCol="0">
            <a:spAutoFit/>
          </a:bodyPr>
          <a:lstStyle/>
          <a:p>
            <a:pPr algn="ctr"/>
            <a:r>
              <a:rPr lang="en-GB" sz="2400" dirty="0">
                <a:solidFill>
                  <a:schemeClr val="accent5">
                    <a:lumMod val="50000"/>
                  </a:schemeClr>
                </a:solidFill>
              </a:rPr>
              <a:t>___</a:t>
            </a:r>
          </a:p>
        </p:txBody>
      </p:sp>
      <p:sp>
        <p:nvSpPr>
          <p:cNvPr id="10" name="TextBox 9">
            <a:extLst>
              <a:ext uri="{FF2B5EF4-FFF2-40B4-BE49-F238E27FC236}">
                <a16:creationId xmlns:a16="http://schemas.microsoft.com/office/drawing/2014/main" id="{15E769B5-BAAA-4C7C-8073-BF95FB6A648D}"/>
              </a:ext>
            </a:extLst>
          </p:cNvPr>
          <p:cNvSpPr txBox="1"/>
          <p:nvPr/>
        </p:nvSpPr>
        <p:spPr>
          <a:xfrm>
            <a:off x="3923319" y="2634476"/>
            <a:ext cx="893816" cy="461665"/>
          </a:xfrm>
          <a:prstGeom prst="rect">
            <a:avLst/>
          </a:prstGeom>
          <a:solidFill>
            <a:schemeClr val="bg1"/>
          </a:solidFill>
        </p:spPr>
        <p:txBody>
          <a:bodyPr wrap="square" rtlCol="0">
            <a:spAutoFit/>
          </a:bodyPr>
          <a:lstStyle/>
          <a:p>
            <a:pPr algn="ctr"/>
            <a:r>
              <a:rPr lang="en-GB" sz="2400" dirty="0">
                <a:solidFill>
                  <a:schemeClr val="accent5">
                    <a:lumMod val="50000"/>
                  </a:schemeClr>
                </a:solidFill>
              </a:rPr>
              <a:t>___</a:t>
            </a:r>
          </a:p>
        </p:txBody>
      </p:sp>
      <p:sp>
        <p:nvSpPr>
          <p:cNvPr id="13" name="TextBox 12">
            <a:extLst>
              <a:ext uri="{FF2B5EF4-FFF2-40B4-BE49-F238E27FC236}">
                <a16:creationId xmlns:a16="http://schemas.microsoft.com/office/drawing/2014/main" id="{D8B9A59D-BDB2-4785-BAB8-6B0759E01024}"/>
              </a:ext>
            </a:extLst>
          </p:cNvPr>
          <p:cNvSpPr txBox="1"/>
          <p:nvPr/>
        </p:nvSpPr>
        <p:spPr>
          <a:xfrm>
            <a:off x="3894880" y="4159262"/>
            <a:ext cx="893816" cy="461665"/>
          </a:xfrm>
          <a:prstGeom prst="rect">
            <a:avLst/>
          </a:prstGeom>
          <a:solidFill>
            <a:schemeClr val="bg1"/>
          </a:solidFill>
        </p:spPr>
        <p:txBody>
          <a:bodyPr wrap="square" rtlCol="0">
            <a:spAutoFit/>
          </a:bodyPr>
          <a:lstStyle/>
          <a:p>
            <a:pPr algn="ctr"/>
            <a:r>
              <a:rPr lang="en-GB" sz="2400" dirty="0">
                <a:solidFill>
                  <a:schemeClr val="accent5">
                    <a:lumMod val="50000"/>
                  </a:schemeClr>
                </a:solidFill>
              </a:rPr>
              <a:t>___</a:t>
            </a:r>
          </a:p>
        </p:txBody>
      </p:sp>
      <p:sp>
        <p:nvSpPr>
          <p:cNvPr id="14" name="TextBox 13">
            <a:extLst>
              <a:ext uri="{FF2B5EF4-FFF2-40B4-BE49-F238E27FC236}">
                <a16:creationId xmlns:a16="http://schemas.microsoft.com/office/drawing/2014/main" id="{30460155-D856-457B-AA25-7BB342DB394A}"/>
              </a:ext>
            </a:extLst>
          </p:cNvPr>
          <p:cNvSpPr txBox="1"/>
          <p:nvPr/>
        </p:nvSpPr>
        <p:spPr>
          <a:xfrm>
            <a:off x="3874804" y="4875206"/>
            <a:ext cx="893816" cy="461665"/>
          </a:xfrm>
          <a:prstGeom prst="rect">
            <a:avLst/>
          </a:prstGeom>
          <a:solidFill>
            <a:schemeClr val="bg1"/>
          </a:solidFill>
        </p:spPr>
        <p:txBody>
          <a:bodyPr wrap="square" rtlCol="0">
            <a:spAutoFit/>
          </a:bodyPr>
          <a:lstStyle/>
          <a:p>
            <a:pPr algn="ctr"/>
            <a:r>
              <a:rPr lang="en-GB" sz="2400" dirty="0">
                <a:solidFill>
                  <a:schemeClr val="accent5">
                    <a:lumMod val="50000"/>
                  </a:schemeClr>
                </a:solidFill>
              </a:rPr>
              <a:t>___</a:t>
            </a:r>
          </a:p>
        </p:txBody>
      </p:sp>
      <p:sp>
        <p:nvSpPr>
          <p:cNvPr id="15" name="Speech Bubble: Rectangle with Corners Rounded 14">
            <a:extLst>
              <a:ext uri="{FF2B5EF4-FFF2-40B4-BE49-F238E27FC236}">
                <a16:creationId xmlns:a16="http://schemas.microsoft.com/office/drawing/2014/main" id="{89724827-8008-4ECE-B03D-8C019938AD5E}"/>
              </a:ext>
            </a:extLst>
          </p:cNvPr>
          <p:cNvSpPr/>
          <p:nvPr/>
        </p:nvSpPr>
        <p:spPr>
          <a:xfrm>
            <a:off x="5832565" y="1920791"/>
            <a:ext cx="2424196" cy="1303164"/>
          </a:xfrm>
          <a:prstGeom prst="wedgeRoundRectCallout">
            <a:avLst>
              <a:gd name="adj1" fmla="val -59612"/>
              <a:gd name="adj2" fmla="val -23228"/>
              <a:gd name="adj3" fmla="val 16667"/>
            </a:avLst>
          </a:prstGeom>
          <a:solidFill>
            <a:schemeClr val="accent5">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prstClr val="white"/>
                </a:solidFill>
                <a:effectLst/>
                <a:uLnTx/>
                <a:uFillTx/>
                <a:latin typeface="Century Gothic" panose="020F0302020204030204"/>
                <a:ea typeface="+mn-ea"/>
                <a:cs typeface="+mn-cs"/>
              </a:rPr>
              <a:t>Sie</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(capital</a:t>
            </a:r>
            <a:r>
              <a:rPr kumimoji="0" lang="en-GB" sz="2400" b="0" i="0" u="none" strike="noStrike" kern="1200" cap="none" spc="0" normalizeH="0" noProof="0" dirty="0">
                <a:ln>
                  <a:noFill/>
                </a:ln>
                <a:solidFill>
                  <a:prstClr val="white"/>
                </a:solidFill>
                <a:effectLst/>
                <a:uLnTx/>
                <a:uFillTx/>
                <a:latin typeface="Century Gothic" panose="020F0302020204030204"/>
                <a:ea typeface="+mn-ea"/>
                <a:cs typeface="+mn-cs"/>
              </a:rPr>
              <a:t> S) means </a:t>
            </a:r>
            <a:r>
              <a:rPr kumimoji="0" lang="en-GB" sz="2400" b="0" i="1" u="none" strike="noStrike" kern="1200" cap="none" spc="0" normalizeH="0" noProof="0" dirty="0">
                <a:ln>
                  <a:noFill/>
                </a:ln>
                <a:solidFill>
                  <a:prstClr val="white"/>
                </a:solidFill>
                <a:effectLst/>
                <a:uLnTx/>
                <a:uFillTx/>
                <a:latin typeface="Century Gothic" panose="020F0302020204030204"/>
                <a:ea typeface="+mn-ea"/>
                <a:cs typeface="+mn-cs"/>
              </a:rPr>
              <a:t>you (formal), too.</a:t>
            </a:r>
            <a:endParaRPr kumimoji="0" lang="en-GB" sz="2800" b="0" i="1"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6" name="Speech Bubble: Rectangle with Corners Rounded 15">
            <a:extLst>
              <a:ext uri="{FF2B5EF4-FFF2-40B4-BE49-F238E27FC236}">
                <a16:creationId xmlns:a16="http://schemas.microsoft.com/office/drawing/2014/main" id="{4D2479B9-B92A-447C-B6CB-3DA893990B9E}"/>
              </a:ext>
            </a:extLst>
          </p:cNvPr>
          <p:cNvSpPr/>
          <p:nvPr/>
        </p:nvSpPr>
        <p:spPr>
          <a:xfrm>
            <a:off x="5832564" y="4263604"/>
            <a:ext cx="3169535" cy="1048519"/>
          </a:xfrm>
          <a:prstGeom prst="wedgeRoundRectCallout">
            <a:avLst>
              <a:gd name="adj1" fmla="val -59612"/>
              <a:gd name="adj2" fmla="val -23228"/>
              <a:gd name="adj3" fmla="val 16667"/>
            </a:avLst>
          </a:prstGeom>
          <a:solidFill>
            <a:schemeClr val="accent5">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err="1">
                <a:ln>
                  <a:noFill/>
                </a:ln>
                <a:solidFill>
                  <a:prstClr val="white"/>
                </a:solidFill>
                <a:effectLst/>
                <a:uLnTx/>
                <a:uFillTx/>
                <a:latin typeface="Century Gothic" panose="020F0302020204030204"/>
                <a:ea typeface="+mn-ea"/>
                <a:cs typeface="+mn-cs"/>
              </a:rPr>
              <a:t>ihr</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also</a:t>
            </a:r>
            <a:r>
              <a:rPr kumimoji="0" lang="en-GB" sz="2400" b="0" i="0" u="none" strike="noStrike" kern="1200" cap="none" spc="0" normalizeH="0" noProof="0" dirty="0">
                <a:ln>
                  <a:noFill/>
                </a:ln>
                <a:solidFill>
                  <a:prstClr val="white"/>
                </a:solidFill>
                <a:effectLst/>
                <a:uLnTx/>
                <a:uFillTx/>
                <a:latin typeface="Century Gothic" panose="020F0302020204030204"/>
                <a:ea typeface="+mn-ea"/>
                <a:cs typeface="+mn-cs"/>
              </a:rPr>
              <a:t> means </a:t>
            </a:r>
            <a:br>
              <a:rPr kumimoji="0" lang="en-GB" sz="2400" b="0" i="0" u="none" strike="noStrike" kern="1200" cap="none" spc="0" normalizeH="0" noProof="0" dirty="0">
                <a:ln>
                  <a:noFill/>
                </a:ln>
                <a:solidFill>
                  <a:prstClr val="white"/>
                </a:solidFill>
                <a:effectLst/>
                <a:uLnTx/>
                <a:uFillTx/>
                <a:latin typeface="Century Gothic" panose="020F0302020204030204"/>
                <a:ea typeface="+mn-ea"/>
                <a:cs typeface="+mn-cs"/>
              </a:rPr>
            </a:br>
            <a:r>
              <a:rPr kumimoji="0" lang="en-GB" sz="2400" b="0" i="1" u="none" strike="noStrike" kern="1200" cap="none" spc="0" normalizeH="0" noProof="0" dirty="0">
                <a:ln>
                  <a:noFill/>
                </a:ln>
                <a:solidFill>
                  <a:prstClr val="white"/>
                </a:solidFill>
                <a:effectLst/>
                <a:uLnTx/>
                <a:uFillTx/>
                <a:latin typeface="Century Gothic" panose="020F0302020204030204"/>
                <a:ea typeface="+mn-ea"/>
                <a:cs typeface="+mn-cs"/>
              </a:rPr>
              <a:t>to her </a:t>
            </a:r>
            <a:br>
              <a:rPr kumimoji="0" lang="en-GB" sz="2400" b="0" i="1" u="none" strike="noStrike" kern="1200" cap="none" spc="0" normalizeH="0" noProof="0" dirty="0">
                <a:ln>
                  <a:noFill/>
                </a:ln>
                <a:solidFill>
                  <a:prstClr val="white"/>
                </a:solidFill>
                <a:effectLst/>
                <a:uLnTx/>
                <a:uFillTx/>
                <a:latin typeface="Century Gothic" panose="020F0302020204030204"/>
                <a:ea typeface="+mn-ea"/>
                <a:cs typeface="+mn-cs"/>
              </a:rPr>
            </a:br>
            <a:r>
              <a:rPr kumimoji="0" lang="en-GB" b="0" i="1" u="none" strike="noStrike" kern="1200" cap="none" spc="0" normalizeH="0" noProof="0" dirty="0">
                <a:ln>
                  <a:noFill/>
                </a:ln>
                <a:solidFill>
                  <a:prstClr val="white"/>
                </a:solidFill>
                <a:effectLst/>
                <a:uLnTx/>
                <a:uFillTx/>
                <a:latin typeface="Century Gothic" panose="020F0302020204030204"/>
                <a:ea typeface="+mn-ea"/>
                <a:cs typeface="+mn-cs"/>
              </a:rPr>
              <a:t>(indirect object pronoun)</a:t>
            </a:r>
            <a:endParaRPr kumimoji="0" lang="en-GB" sz="2800" b="0" i="1"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993129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grpId="1"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grpId="1"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2" grpId="0" animBg="1"/>
      <p:bldP spid="2" grpId="1" animBg="1"/>
      <p:bldP spid="10" grpId="0" animBg="1"/>
      <p:bldP spid="10" grpId="1" animBg="1"/>
      <p:bldP spid="13" grpId="0" animBg="1"/>
      <p:bldP spid="13" grpId="1" animBg="1"/>
      <p:bldP spid="14" grpId="0" animBg="1"/>
      <p:bldP spid="14" grpId="1" animBg="1"/>
      <p:bldP spid="15"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EC80970F-8D1F-4D7C-8A44-96BAF0647B67}"/>
              </a:ext>
            </a:extLst>
          </p:cNvPr>
          <p:cNvSpPr/>
          <p:nvPr/>
        </p:nvSpPr>
        <p:spPr>
          <a:xfrm>
            <a:off x="63500" y="1221440"/>
            <a:ext cx="12026900" cy="5056825"/>
          </a:xfrm>
          <a:prstGeom prst="roundRect">
            <a:avLst/>
          </a:prstGeom>
          <a:solidFill>
            <a:srgbClr val="EFF7FF"/>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153508"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Wer</a:t>
            </a:r>
            <a:r>
              <a:rPr lang="en-GB" sz="3600" b="1" dirty="0">
                <a:solidFill>
                  <a:schemeClr val="bg1"/>
                </a:solidFill>
              </a:rPr>
              <a:t> </a:t>
            </a:r>
            <a:r>
              <a:rPr lang="en-GB" sz="3600" b="1" dirty="0" err="1">
                <a:solidFill>
                  <a:schemeClr val="bg1"/>
                </a:solidFill>
              </a:rPr>
              <a:t>ist</a:t>
            </a:r>
            <a:r>
              <a:rPr lang="en-GB" sz="3600" b="1" dirty="0">
                <a:solidFill>
                  <a:schemeClr val="bg1"/>
                </a:solidFill>
              </a:rPr>
              <a:t> das?</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937631" y="247046"/>
            <a:ext cx="101969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166D8552-626C-6E44-91CB-C1B20389A00F}"/>
              </a:ext>
            </a:extLst>
          </p:cNvPr>
          <p:cNvSpPr txBox="1"/>
          <p:nvPr/>
        </p:nvSpPr>
        <p:spPr>
          <a:xfrm>
            <a:off x="3153508" y="390443"/>
            <a:ext cx="7444154" cy="830997"/>
          </a:xfrm>
          <a:prstGeom prst="rect">
            <a:avLst/>
          </a:prstGeom>
          <a:noFill/>
        </p:spPr>
        <p:txBody>
          <a:bodyPr wrap="square" rtlCol="0">
            <a:spAutoFit/>
          </a:bodyPr>
          <a:lstStyle/>
          <a:p>
            <a:r>
              <a:rPr lang="en-US" sz="2400" dirty="0">
                <a:solidFill>
                  <a:schemeClr val="accent5">
                    <a:lumMod val="50000"/>
                  </a:schemeClr>
                </a:solidFill>
              </a:rPr>
              <a:t>Lies den Text. </a:t>
            </a:r>
            <a:r>
              <a:rPr lang="en-US" sz="2400" dirty="0" err="1">
                <a:solidFill>
                  <a:schemeClr val="accent5">
                    <a:lumMod val="50000"/>
                  </a:schemeClr>
                </a:solidFill>
              </a:rPr>
              <a:t>Schreib</a:t>
            </a:r>
            <a:r>
              <a:rPr lang="en-US" sz="2400" dirty="0">
                <a:solidFill>
                  <a:schemeClr val="accent5">
                    <a:lumMod val="50000"/>
                  </a:schemeClr>
                </a:solidFill>
              </a:rPr>
              <a:t> </a:t>
            </a:r>
            <a:r>
              <a:rPr lang="en-US" sz="2400" dirty="0" err="1">
                <a:solidFill>
                  <a:schemeClr val="accent5">
                    <a:lumMod val="50000"/>
                  </a:schemeClr>
                </a:solidFill>
              </a:rPr>
              <a:t>Infos</a:t>
            </a:r>
            <a:r>
              <a:rPr lang="en-US" sz="2400" dirty="0">
                <a:solidFill>
                  <a:schemeClr val="accent5">
                    <a:lumMod val="50000"/>
                  </a:schemeClr>
                </a:solidFill>
              </a:rPr>
              <a:t> auf </a:t>
            </a:r>
            <a:r>
              <a:rPr lang="en-US" sz="2400" dirty="0" err="1">
                <a:solidFill>
                  <a:schemeClr val="accent5">
                    <a:lumMod val="50000"/>
                  </a:schemeClr>
                </a:solidFill>
              </a:rPr>
              <a:t>Englisch</a:t>
            </a:r>
            <a:r>
              <a:rPr lang="en-US" sz="2400" dirty="0">
                <a:solidFill>
                  <a:schemeClr val="accent5">
                    <a:lumMod val="50000"/>
                  </a:schemeClr>
                </a:solidFill>
              </a:rPr>
              <a:t> </a:t>
            </a:r>
            <a:r>
              <a:rPr lang="en-US" sz="2400" dirty="0" err="1">
                <a:solidFill>
                  <a:schemeClr val="accent5">
                    <a:lumMod val="50000"/>
                  </a:schemeClr>
                </a:solidFill>
              </a:rPr>
              <a:t>über</a:t>
            </a:r>
            <a:r>
              <a:rPr lang="en-US" sz="2400" dirty="0">
                <a:solidFill>
                  <a:schemeClr val="accent5">
                    <a:lumMod val="50000"/>
                  </a:schemeClr>
                </a:solidFill>
              </a:rPr>
              <a:t> die Band </a:t>
            </a:r>
            <a:r>
              <a:rPr lang="en-US" sz="2400" dirty="0" err="1">
                <a:solidFill>
                  <a:schemeClr val="accent5">
                    <a:lumMod val="50000"/>
                  </a:schemeClr>
                </a:solidFill>
              </a:rPr>
              <a:t>Mikroschrei</a:t>
            </a:r>
            <a:r>
              <a:rPr lang="en-US" sz="2400" dirty="0">
                <a:solidFill>
                  <a:schemeClr val="accent5">
                    <a:lumMod val="50000"/>
                  </a:schemeClr>
                </a:solidFill>
              </a:rPr>
              <a:t> </a:t>
            </a:r>
            <a:r>
              <a:rPr lang="en-US" sz="2400" i="1" dirty="0">
                <a:solidFill>
                  <a:schemeClr val="accent5">
                    <a:lumMod val="50000"/>
                  </a:schemeClr>
                </a:solidFill>
              </a:rPr>
              <a:t>(they) </a:t>
            </a:r>
            <a:r>
              <a:rPr lang="en-US" sz="2400" dirty="0">
                <a:solidFill>
                  <a:schemeClr val="accent5">
                    <a:lumMod val="50000"/>
                  </a:schemeClr>
                </a:solidFill>
              </a:rPr>
              <a:t>und</a:t>
            </a:r>
            <a:r>
              <a:rPr lang="en-US" sz="2400" i="1" dirty="0">
                <a:solidFill>
                  <a:schemeClr val="accent5">
                    <a:lumMod val="50000"/>
                  </a:schemeClr>
                </a:solidFill>
              </a:rPr>
              <a:t> </a:t>
            </a:r>
            <a:r>
              <a:rPr lang="en-US" sz="2400" dirty="0" err="1">
                <a:solidFill>
                  <a:schemeClr val="accent5">
                    <a:lumMod val="50000"/>
                  </a:schemeClr>
                </a:solidFill>
              </a:rPr>
              <a:t>Namika</a:t>
            </a:r>
            <a:r>
              <a:rPr lang="en-US" sz="2400" dirty="0">
                <a:solidFill>
                  <a:schemeClr val="accent5">
                    <a:lumMod val="50000"/>
                  </a:schemeClr>
                </a:solidFill>
              </a:rPr>
              <a:t> </a:t>
            </a:r>
            <a:r>
              <a:rPr lang="en-US" sz="2400" i="1" dirty="0">
                <a:solidFill>
                  <a:schemeClr val="accent5">
                    <a:lumMod val="50000"/>
                  </a:schemeClr>
                </a:solidFill>
              </a:rPr>
              <a:t>(she).</a:t>
            </a:r>
          </a:p>
        </p:txBody>
      </p:sp>
      <p:sp>
        <p:nvSpPr>
          <p:cNvPr id="8" name="Rectangle 7">
            <a:extLst>
              <a:ext uri="{FF2B5EF4-FFF2-40B4-BE49-F238E27FC236}">
                <a16:creationId xmlns:a16="http://schemas.microsoft.com/office/drawing/2014/main" id="{DA8A6DB4-FAE3-45AB-BC08-0EE278EEEE87}"/>
              </a:ext>
            </a:extLst>
          </p:cNvPr>
          <p:cNvSpPr/>
          <p:nvPr/>
        </p:nvSpPr>
        <p:spPr>
          <a:xfrm>
            <a:off x="222740" y="1460541"/>
            <a:ext cx="8780585" cy="5016758"/>
          </a:xfrm>
          <a:prstGeom prst="rect">
            <a:avLst/>
          </a:prstGeom>
        </p:spPr>
        <p:txBody>
          <a:bodyPr wrap="square">
            <a:spAutoFit/>
          </a:bodyPr>
          <a:lstStyle/>
          <a:p>
            <a:r>
              <a:rPr lang="de-DE" sz="2000" dirty="0">
                <a:solidFill>
                  <a:schemeClr val="accent5">
                    <a:lumMod val="50000"/>
                  </a:schemeClr>
                </a:solidFill>
              </a:rPr>
              <a:t>1. Sie singen auf Deutsch und ihre erste Single heißt ‘die Nacht’.</a:t>
            </a:r>
            <a:br>
              <a:rPr lang="de-DE" sz="2000" dirty="0">
                <a:solidFill>
                  <a:schemeClr val="accent5">
                    <a:lumMod val="50000"/>
                  </a:schemeClr>
                </a:solidFill>
              </a:rPr>
            </a:br>
            <a:r>
              <a:rPr lang="de-DE" sz="2000" dirty="0">
                <a:solidFill>
                  <a:schemeClr val="accent5">
                    <a:lumMod val="50000"/>
                  </a:schemeClr>
                </a:solidFill>
              </a:rPr>
              <a:t>2. Sie kommen aus Köln und gehen noch in die Schule.</a:t>
            </a:r>
            <a:br>
              <a:rPr lang="de-DE" sz="2000" dirty="0">
                <a:solidFill>
                  <a:schemeClr val="accent5">
                    <a:lumMod val="50000"/>
                  </a:schemeClr>
                </a:solidFill>
              </a:rPr>
            </a:br>
            <a:r>
              <a:rPr lang="de-DE" sz="2000" dirty="0">
                <a:solidFill>
                  <a:schemeClr val="accent5">
                    <a:lumMod val="50000"/>
                  </a:schemeClr>
                </a:solidFill>
              </a:rPr>
              <a:t>3. Sie mischt Rap und Gesang in ihren Songs.</a:t>
            </a:r>
            <a:br>
              <a:rPr lang="de-DE" sz="2000" dirty="0">
                <a:solidFill>
                  <a:schemeClr val="accent5">
                    <a:lumMod val="50000"/>
                  </a:schemeClr>
                </a:solidFill>
              </a:rPr>
            </a:br>
            <a:r>
              <a:rPr lang="de-DE" sz="2000" dirty="0">
                <a:solidFill>
                  <a:schemeClr val="accent5">
                    <a:lumMod val="50000"/>
                  </a:schemeClr>
                </a:solidFill>
              </a:rPr>
              <a:t>4. Sie versteht zwei Kulturen, denn ihre Großeltern kommen aus Marokko.</a:t>
            </a:r>
            <a:br>
              <a:rPr lang="de-DE" sz="2000" dirty="0">
                <a:solidFill>
                  <a:schemeClr val="accent5">
                    <a:lumMod val="50000"/>
                  </a:schemeClr>
                </a:solidFill>
              </a:rPr>
            </a:br>
            <a:r>
              <a:rPr lang="de-DE" sz="2000" dirty="0">
                <a:solidFill>
                  <a:schemeClr val="accent5">
                    <a:lumMod val="50000"/>
                  </a:schemeClr>
                </a:solidFill>
              </a:rPr>
              <a:t>5. 2016 gewinnen sie SchoolJam und ihr Preis dafür ist, auf dem Hurricane Festival zu spielen.</a:t>
            </a:r>
            <a:br>
              <a:rPr lang="de-DE" sz="2000" dirty="0">
                <a:solidFill>
                  <a:schemeClr val="accent5">
                    <a:lumMod val="50000"/>
                  </a:schemeClr>
                </a:solidFill>
              </a:rPr>
            </a:br>
            <a:r>
              <a:rPr lang="de-DE" sz="2000" dirty="0">
                <a:solidFill>
                  <a:schemeClr val="accent5">
                    <a:lumMod val="50000"/>
                  </a:schemeClr>
                </a:solidFill>
              </a:rPr>
              <a:t>6. Sie verdienen noch nicht so viel, aber ihr Lied findet man auf Spotify.</a:t>
            </a:r>
            <a:br>
              <a:rPr lang="de-DE" sz="2000" dirty="0">
                <a:solidFill>
                  <a:schemeClr val="accent5">
                    <a:lumMod val="50000"/>
                  </a:schemeClr>
                </a:solidFill>
              </a:rPr>
            </a:br>
            <a:r>
              <a:rPr lang="de-DE" sz="2000" dirty="0">
                <a:solidFill>
                  <a:schemeClr val="accent5">
                    <a:lumMod val="50000"/>
                  </a:schemeClr>
                </a:solidFill>
              </a:rPr>
              <a:t>7. Mit zwölf Jahren beginnt sie, Songs zu schreiben. Ihr erster Hit heißt Lieblingsmensch und steigt auf Platz 1 in den Charts.</a:t>
            </a:r>
          </a:p>
          <a:p>
            <a:r>
              <a:rPr lang="de-DE" sz="2000" dirty="0">
                <a:solidFill>
                  <a:schemeClr val="accent5">
                    <a:lumMod val="50000"/>
                  </a:schemeClr>
                </a:solidFill>
              </a:rPr>
              <a:t>8. Sie spielen Keyboard, Schlagzeug und Gitarre und schreiben ihre eigenen Texte und Musik.</a:t>
            </a:r>
            <a:br>
              <a:rPr lang="de-DE" sz="2000" dirty="0">
                <a:solidFill>
                  <a:schemeClr val="accent5">
                    <a:lumMod val="50000"/>
                  </a:schemeClr>
                </a:solidFill>
              </a:rPr>
            </a:br>
            <a:r>
              <a:rPr lang="de-DE" sz="2000" dirty="0">
                <a:solidFill>
                  <a:schemeClr val="accent5">
                    <a:lumMod val="50000"/>
                  </a:schemeClr>
                </a:solidFill>
              </a:rPr>
              <a:t>9. Sie singt schon auf zwei Alben. Ihre Lieder erzählen eine Geschichte über Identität.</a:t>
            </a:r>
            <a:br>
              <a:rPr lang="de-DE" sz="2000" dirty="0">
                <a:solidFill>
                  <a:schemeClr val="accent5">
                    <a:lumMod val="50000"/>
                  </a:schemeClr>
                </a:solidFill>
              </a:rPr>
            </a:br>
            <a:endParaRPr lang="en-GB" sz="2000" dirty="0">
              <a:solidFill>
                <a:schemeClr val="accent5">
                  <a:lumMod val="50000"/>
                </a:schemeClr>
              </a:solidFill>
            </a:endParaRPr>
          </a:p>
        </p:txBody>
      </p:sp>
      <p:pic>
        <p:nvPicPr>
          <p:cNvPr id="10" name="Picture 9">
            <a:extLst>
              <a:ext uri="{FF2B5EF4-FFF2-40B4-BE49-F238E27FC236}">
                <a16:creationId xmlns:a16="http://schemas.microsoft.com/office/drawing/2014/main" id="{C45413FD-8E05-4D69-A470-FB2047879622}"/>
              </a:ext>
            </a:extLst>
          </p:cNvPr>
          <p:cNvPicPr>
            <a:picLocks noChangeAspect="1"/>
          </p:cNvPicPr>
          <p:nvPr/>
        </p:nvPicPr>
        <p:blipFill rotWithShape="1">
          <a:blip r:embed="rId5">
            <a:extLst>
              <a:ext uri="{28A0092B-C50C-407E-A947-70E740481C1C}">
                <a14:useLocalDpi xmlns:a14="http://schemas.microsoft.com/office/drawing/2010/main" val="0"/>
              </a:ext>
            </a:extLst>
          </a:blip>
          <a:srcRect l="6539" r="22820" b="13647"/>
          <a:stretch/>
        </p:blipFill>
        <p:spPr>
          <a:xfrm>
            <a:off x="8774716" y="1440990"/>
            <a:ext cx="2825260" cy="1942687"/>
          </a:xfrm>
          <a:prstGeom prst="rect">
            <a:avLst/>
          </a:prstGeom>
          <a:ln w="28575">
            <a:solidFill>
              <a:srgbClr val="DAA520"/>
            </a:solidFill>
          </a:ln>
          <a:effectLst>
            <a:outerShdw blurRad="50800" dist="38100" dir="5400000" algn="t" rotWithShape="0">
              <a:prstClr val="black">
                <a:alpha val="40000"/>
              </a:prstClr>
            </a:outerShdw>
          </a:effectLst>
        </p:spPr>
      </p:pic>
      <p:pic>
        <p:nvPicPr>
          <p:cNvPr id="13" name="Picture 12">
            <a:extLst>
              <a:ext uri="{FF2B5EF4-FFF2-40B4-BE49-F238E27FC236}">
                <a16:creationId xmlns:a16="http://schemas.microsoft.com/office/drawing/2014/main" id="{CF1256E6-5CDE-4AA8-A7F9-0E2829C968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1442" y="3524689"/>
            <a:ext cx="1720416" cy="2585324"/>
          </a:xfrm>
          <a:prstGeom prst="rect">
            <a:avLst/>
          </a:prstGeom>
          <a:ln w="28575">
            <a:solidFill>
              <a:srgbClr val="DAA520"/>
            </a:solidFill>
          </a:ln>
          <a:effectLst>
            <a:outerShdw blurRad="50800" dist="38100" dir="5400000" algn="t" rotWithShape="0">
              <a:prstClr val="black">
                <a:alpha val="40000"/>
              </a:prstClr>
            </a:outerShdw>
          </a:effectLst>
        </p:spPr>
      </p:pic>
      <p:sp>
        <p:nvSpPr>
          <p:cNvPr id="2" name="TextBox 1">
            <a:extLst>
              <a:ext uri="{FF2B5EF4-FFF2-40B4-BE49-F238E27FC236}">
                <a16:creationId xmlns:a16="http://schemas.microsoft.com/office/drawing/2014/main" id="{C212109C-F49E-4039-9552-64099C9513B7}"/>
              </a:ext>
            </a:extLst>
          </p:cNvPr>
          <p:cNvSpPr txBox="1"/>
          <p:nvPr/>
        </p:nvSpPr>
        <p:spPr>
          <a:xfrm>
            <a:off x="9804865" y="5743817"/>
            <a:ext cx="1356993" cy="461665"/>
          </a:xfrm>
          <a:prstGeom prst="rect">
            <a:avLst/>
          </a:prstGeom>
          <a:noFill/>
        </p:spPr>
        <p:txBody>
          <a:bodyPr wrap="square" rtlCol="0">
            <a:spAutoFit/>
          </a:bodyPr>
          <a:lstStyle/>
          <a:p>
            <a:pPr algn="r"/>
            <a:r>
              <a:rPr lang="en-GB" sz="2400" dirty="0" err="1">
                <a:solidFill>
                  <a:schemeClr val="bg1"/>
                </a:solidFill>
              </a:rPr>
              <a:t>Namika</a:t>
            </a:r>
            <a:endParaRPr lang="en-GB" sz="2400" dirty="0">
              <a:solidFill>
                <a:schemeClr val="bg1"/>
              </a:solidFill>
            </a:endParaRPr>
          </a:p>
        </p:txBody>
      </p:sp>
      <p:sp>
        <p:nvSpPr>
          <p:cNvPr id="11" name="TextBox 10">
            <a:extLst>
              <a:ext uri="{FF2B5EF4-FFF2-40B4-BE49-F238E27FC236}">
                <a16:creationId xmlns:a16="http://schemas.microsoft.com/office/drawing/2014/main" id="{A55C2CCB-16F3-4E76-B351-69D882BF24F3}"/>
              </a:ext>
            </a:extLst>
          </p:cNvPr>
          <p:cNvSpPr txBox="1"/>
          <p:nvPr/>
        </p:nvSpPr>
        <p:spPr>
          <a:xfrm>
            <a:off x="9700845" y="2990241"/>
            <a:ext cx="1943148" cy="461665"/>
          </a:xfrm>
          <a:prstGeom prst="rect">
            <a:avLst/>
          </a:prstGeom>
          <a:noFill/>
        </p:spPr>
        <p:txBody>
          <a:bodyPr wrap="square" rtlCol="0">
            <a:spAutoFit/>
          </a:bodyPr>
          <a:lstStyle/>
          <a:p>
            <a:pPr algn="r"/>
            <a:r>
              <a:rPr lang="en-GB" sz="2400" dirty="0" err="1">
                <a:solidFill>
                  <a:schemeClr val="bg1"/>
                </a:solidFill>
              </a:rPr>
              <a:t>Mikroschrei</a:t>
            </a:r>
            <a:endParaRPr lang="en-GB" sz="2400" dirty="0">
              <a:solidFill>
                <a:schemeClr val="bg1"/>
              </a:solidFill>
            </a:endParaRPr>
          </a:p>
        </p:txBody>
      </p:sp>
    </p:spTree>
    <p:extLst>
      <p:ext uri="{BB962C8B-B14F-4D97-AF65-F5344CB8AC3E}">
        <p14:creationId xmlns:p14="http://schemas.microsoft.com/office/powerpoint/2010/main" val="34443203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556000" cy="869950"/>
          </a:xfrm>
          <a:prstGeom prst="rect">
            <a:avLst/>
          </a:prstGeom>
        </p:spPr>
      </p:pic>
      <p:sp>
        <p:nvSpPr>
          <p:cNvPr id="4" name="Title 3"/>
          <p:cNvSpPr>
            <a:spLocks noGrp="1"/>
          </p:cNvSpPr>
          <p:nvPr>
            <p:ph type="title"/>
          </p:nvPr>
        </p:nvSpPr>
        <p:spPr>
          <a:xfrm>
            <a:off x="0" y="294041"/>
            <a:ext cx="4254500" cy="707849"/>
          </a:xfrm>
        </p:spPr>
        <p:txBody>
          <a:bodyPr>
            <a:normAutofit/>
          </a:bodyPr>
          <a:lstStyle/>
          <a:p>
            <a:r>
              <a:rPr lang="en-GB" sz="3600" b="1" dirty="0" err="1">
                <a:solidFill>
                  <a:schemeClr val="bg1"/>
                </a:solidFill>
              </a:rPr>
              <a:t>Antworten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988431" y="192647"/>
            <a:ext cx="101969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Rectangle 13">
            <a:extLst>
              <a:ext uri="{FF2B5EF4-FFF2-40B4-BE49-F238E27FC236}">
                <a16:creationId xmlns:a16="http://schemas.microsoft.com/office/drawing/2014/main" id="{C71A4FA2-D2C9-4BF5-9921-1C4011699D77}"/>
              </a:ext>
            </a:extLst>
          </p:cNvPr>
          <p:cNvSpPr/>
          <p:nvPr/>
        </p:nvSpPr>
        <p:spPr>
          <a:xfrm>
            <a:off x="190500" y="2343332"/>
            <a:ext cx="5503078" cy="3970318"/>
          </a:xfrm>
          <a:prstGeom prst="rect">
            <a:avLst/>
          </a:prstGeom>
          <a:ln>
            <a:solidFill>
              <a:srgbClr val="115076"/>
            </a:solidFill>
          </a:ln>
        </p:spPr>
        <p:txBody>
          <a:bodyPr wrap="square">
            <a:spAutoFit/>
          </a:bodyPr>
          <a:lstStyle/>
          <a:p>
            <a:pPr marL="457200" indent="-457200">
              <a:buFont typeface="Wingdings 3" panose="05040102010807070707" pitchFamily="18" charset="2"/>
              <a:buChar char=""/>
            </a:pPr>
            <a:r>
              <a:rPr lang="de-DE" sz="2100" dirty="0">
                <a:solidFill>
                  <a:schemeClr val="accent5">
                    <a:lumMod val="50000"/>
                  </a:schemeClr>
                </a:solidFill>
              </a:rPr>
              <a:t>They sing in German and their first single is called </a:t>
            </a:r>
            <a:r>
              <a:rPr lang="de-DE" sz="2100" i="1" dirty="0">
                <a:solidFill>
                  <a:schemeClr val="accent5">
                    <a:lumMod val="50000"/>
                  </a:schemeClr>
                </a:solidFill>
              </a:rPr>
              <a:t>die Nacht </a:t>
            </a:r>
            <a:r>
              <a:rPr lang="de-DE" sz="2100" dirty="0">
                <a:solidFill>
                  <a:schemeClr val="accent5">
                    <a:lumMod val="50000"/>
                  </a:schemeClr>
                </a:solidFill>
              </a:rPr>
              <a:t>(</a:t>
            </a:r>
            <a:r>
              <a:rPr lang="de-DE" sz="2100" b="1" dirty="0">
                <a:solidFill>
                  <a:schemeClr val="accent5">
                    <a:lumMod val="50000"/>
                  </a:schemeClr>
                </a:solidFill>
              </a:rPr>
              <a:t>1</a:t>
            </a:r>
            <a:r>
              <a:rPr lang="de-DE" sz="2100" dirty="0">
                <a:solidFill>
                  <a:schemeClr val="accent5">
                    <a:lumMod val="50000"/>
                  </a:schemeClr>
                </a:solidFill>
              </a:rPr>
              <a:t>).</a:t>
            </a:r>
          </a:p>
          <a:p>
            <a:pPr marL="457200" indent="-457200">
              <a:buFont typeface="Wingdings 3" panose="05040102010807070707" pitchFamily="18" charset="2"/>
              <a:buChar char=""/>
            </a:pPr>
            <a:r>
              <a:rPr lang="de-DE" sz="2100" dirty="0">
                <a:solidFill>
                  <a:schemeClr val="accent5">
                    <a:lumMod val="50000"/>
                  </a:schemeClr>
                </a:solidFill>
              </a:rPr>
              <a:t>They‘re from Cologne and are still at school (</a:t>
            </a:r>
            <a:r>
              <a:rPr lang="de-DE" sz="2100" b="1" dirty="0">
                <a:solidFill>
                  <a:schemeClr val="accent5">
                    <a:lumMod val="50000"/>
                  </a:schemeClr>
                </a:solidFill>
              </a:rPr>
              <a:t>2</a:t>
            </a:r>
            <a:r>
              <a:rPr lang="de-DE" sz="2100" dirty="0">
                <a:solidFill>
                  <a:schemeClr val="accent5">
                    <a:lumMod val="50000"/>
                  </a:schemeClr>
                </a:solidFill>
              </a:rPr>
              <a:t>).</a:t>
            </a:r>
          </a:p>
          <a:p>
            <a:pPr marL="457200" indent="-457200">
              <a:buFont typeface="Wingdings 3" panose="05040102010807070707" pitchFamily="18" charset="2"/>
              <a:buChar char=""/>
            </a:pPr>
            <a:r>
              <a:rPr lang="de-DE" sz="2100" dirty="0">
                <a:solidFill>
                  <a:schemeClr val="accent5">
                    <a:lumMod val="50000"/>
                  </a:schemeClr>
                </a:solidFill>
              </a:rPr>
              <a:t>In 2016 they won 'SchoolJam' and their prize is to play at the Hurricane Festival (</a:t>
            </a:r>
            <a:r>
              <a:rPr lang="de-DE" sz="2100" b="1" dirty="0">
                <a:solidFill>
                  <a:schemeClr val="accent5">
                    <a:lumMod val="50000"/>
                  </a:schemeClr>
                </a:solidFill>
              </a:rPr>
              <a:t>5</a:t>
            </a:r>
            <a:r>
              <a:rPr lang="de-DE" sz="2100" dirty="0">
                <a:solidFill>
                  <a:schemeClr val="accent5">
                    <a:lumMod val="50000"/>
                  </a:schemeClr>
                </a:solidFill>
              </a:rPr>
              <a:t>).</a:t>
            </a:r>
          </a:p>
          <a:p>
            <a:pPr marL="457200" indent="-457200">
              <a:buFont typeface="Wingdings 3" panose="05040102010807070707" pitchFamily="18" charset="2"/>
              <a:buChar char=""/>
            </a:pPr>
            <a:r>
              <a:rPr lang="de-DE" sz="2100" dirty="0" err="1">
                <a:solidFill>
                  <a:schemeClr val="accent5">
                    <a:lumMod val="50000"/>
                  </a:schemeClr>
                </a:solidFill>
              </a:rPr>
              <a:t>They‘re</a:t>
            </a:r>
            <a:r>
              <a:rPr lang="de-DE" sz="2100" dirty="0">
                <a:solidFill>
                  <a:schemeClr val="accent5">
                    <a:lumMod val="50000"/>
                  </a:schemeClr>
                </a:solidFill>
              </a:rPr>
              <a:t> not </a:t>
            </a:r>
            <a:r>
              <a:rPr lang="de-DE" sz="2100" dirty="0" err="1">
                <a:solidFill>
                  <a:schemeClr val="accent5">
                    <a:lumMod val="50000"/>
                  </a:schemeClr>
                </a:solidFill>
              </a:rPr>
              <a:t>earning</a:t>
            </a:r>
            <a:r>
              <a:rPr lang="de-DE" sz="2100" dirty="0">
                <a:solidFill>
                  <a:schemeClr val="accent5">
                    <a:lumMod val="50000"/>
                  </a:schemeClr>
                </a:solidFill>
              </a:rPr>
              <a:t> </a:t>
            </a:r>
            <a:r>
              <a:rPr lang="de-DE" sz="2100" dirty="0" err="1">
                <a:solidFill>
                  <a:schemeClr val="accent5">
                    <a:lumMod val="50000"/>
                  </a:schemeClr>
                </a:solidFill>
              </a:rPr>
              <a:t>much</a:t>
            </a:r>
            <a:r>
              <a:rPr lang="de-DE" sz="2100" dirty="0">
                <a:solidFill>
                  <a:schemeClr val="accent5">
                    <a:lumMod val="50000"/>
                  </a:schemeClr>
                </a:solidFill>
              </a:rPr>
              <a:t> </a:t>
            </a:r>
            <a:r>
              <a:rPr lang="de-DE" sz="2100" dirty="0" err="1">
                <a:solidFill>
                  <a:schemeClr val="accent5">
                    <a:lumMod val="50000"/>
                  </a:schemeClr>
                </a:solidFill>
              </a:rPr>
              <a:t>yet</a:t>
            </a:r>
            <a:r>
              <a:rPr lang="de-DE" sz="2100" dirty="0">
                <a:solidFill>
                  <a:schemeClr val="accent5">
                    <a:lumMod val="50000"/>
                  </a:schemeClr>
                </a:solidFill>
              </a:rPr>
              <a:t> but </a:t>
            </a:r>
            <a:r>
              <a:rPr lang="de-DE" sz="2100" dirty="0" err="1">
                <a:solidFill>
                  <a:schemeClr val="accent5">
                    <a:lumMod val="50000"/>
                  </a:schemeClr>
                </a:solidFill>
              </a:rPr>
              <a:t>you</a:t>
            </a:r>
            <a:r>
              <a:rPr lang="de-DE" sz="2100" dirty="0">
                <a:solidFill>
                  <a:schemeClr val="accent5">
                    <a:lumMod val="50000"/>
                  </a:schemeClr>
                </a:solidFill>
              </a:rPr>
              <a:t> </a:t>
            </a:r>
            <a:r>
              <a:rPr lang="de-DE" sz="2100" dirty="0" err="1">
                <a:solidFill>
                  <a:schemeClr val="accent5">
                    <a:lumMod val="50000"/>
                  </a:schemeClr>
                </a:solidFill>
              </a:rPr>
              <a:t>can</a:t>
            </a:r>
            <a:r>
              <a:rPr lang="de-DE" sz="2100" dirty="0">
                <a:solidFill>
                  <a:schemeClr val="accent5">
                    <a:lumMod val="50000"/>
                  </a:schemeClr>
                </a:solidFill>
              </a:rPr>
              <a:t> find </a:t>
            </a:r>
            <a:r>
              <a:rPr lang="de-DE" sz="2100" dirty="0" err="1">
                <a:solidFill>
                  <a:schemeClr val="accent5">
                    <a:lumMod val="50000"/>
                  </a:schemeClr>
                </a:solidFill>
              </a:rPr>
              <a:t>their</a:t>
            </a:r>
            <a:r>
              <a:rPr lang="de-DE" sz="2100" dirty="0">
                <a:solidFill>
                  <a:schemeClr val="accent5">
                    <a:lumMod val="50000"/>
                  </a:schemeClr>
                </a:solidFill>
              </a:rPr>
              <a:t> </a:t>
            </a:r>
            <a:r>
              <a:rPr lang="de-DE" sz="2100" dirty="0" err="1">
                <a:solidFill>
                  <a:schemeClr val="accent5">
                    <a:lumMod val="50000"/>
                  </a:schemeClr>
                </a:solidFill>
              </a:rPr>
              <a:t>song</a:t>
            </a:r>
            <a:r>
              <a:rPr lang="de-DE" sz="2100" dirty="0">
                <a:solidFill>
                  <a:schemeClr val="accent5">
                    <a:lumMod val="50000"/>
                  </a:schemeClr>
                </a:solidFill>
              </a:rPr>
              <a:t> on Spotify (</a:t>
            </a:r>
            <a:r>
              <a:rPr lang="de-DE" sz="2100" b="1" dirty="0">
                <a:solidFill>
                  <a:schemeClr val="accent5">
                    <a:lumMod val="50000"/>
                  </a:schemeClr>
                </a:solidFill>
              </a:rPr>
              <a:t>6</a:t>
            </a:r>
            <a:r>
              <a:rPr lang="de-DE" sz="2100" dirty="0">
                <a:solidFill>
                  <a:schemeClr val="accent5">
                    <a:lumMod val="50000"/>
                  </a:schemeClr>
                </a:solidFill>
              </a:rPr>
              <a:t>).</a:t>
            </a:r>
          </a:p>
          <a:p>
            <a:pPr marL="457200" indent="-457200">
              <a:buFont typeface="Wingdings 3" panose="05040102010807070707" pitchFamily="18" charset="2"/>
              <a:buChar char=""/>
            </a:pPr>
            <a:r>
              <a:rPr lang="de-DE" sz="2100" dirty="0">
                <a:solidFill>
                  <a:schemeClr val="accent5">
                    <a:lumMod val="50000"/>
                  </a:schemeClr>
                </a:solidFill>
              </a:rPr>
              <a:t>They play keyboard, drums and guitar and write their own lyrics and music (</a:t>
            </a:r>
            <a:r>
              <a:rPr lang="de-DE" sz="2100" b="1" dirty="0">
                <a:solidFill>
                  <a:schemeClr val="accent5">
                    <a:lumMod val="50000"/>
                  </a:schemeClr>
                </a:solidFill>
              </a:rPr>
              <a:t>8</a:t>
            </a:r>
            <a:r>
              <a:rPr lang="de-DE" sz="2100" dirty="0">
                <a:solidFill>
                  <a:schemeClr val="accent5">
                    <a:lumMod val="50000"/>
                  </a:schemeClr>
                </a:solidFill>
              </a:rPr>
              <a:t>). </a:t>
            </a:r>
            <a:endParaRPr lang="en-GB" sz="2100" dirty="0">
              <a:solidFill>
                <a:schemeClr val="accent5">
                  <a:lumMod val="50000"/>
                </a:schemeClr>
              </a:solidFill>
            </a:endParaRPr>
          </a:p>
        </p:txBody>
      </p:sp>
      <p:sp>
        <p:nvSpPr>
          <p:cNvPr id="16" name="Rectangle 15">
            <a:extLst>
              <a:ext uri="{FF2B5EF4-FFF2-40B4-BE49-F238E27FC236}">
                <a16:creationId xmlns:a16="http://schemas.microsoft.com/office/drawing/2014/main" id="{A8489C64-05A7-46E6-8FEF-FBAD472BCB80}"/>
              </a:ext>
            </a:extLst>
          </p:cNvPr>
          <p:cNvSpPr/>
          <p:nvPr/>
        </p:nvSpPr>
        <p:spPr>
          <a:xfrm>
            <a:off x="5865014" y="2989663"/>
            <a:ext cx="6185091" cy="2677656"/>
          </a:xfrm>
          <a:prstGeom prst="rect">
            <a:avLst/>
          </a:prstGeom>
          <a:ln>
            <a:solidFill>
              <a:srgbClr val="115076"/>
            </a:solidFill>
          </a:ln>
        </p:spPr>
        <p:txBody>
          <a:bodyPr wrap="square">
            <a:spAutoFit/>
          </a:bodyPr>
          <a:lstStyle/>
          <a:p>
            <a:pPr marL="457200" indent="-457200">
              <a:buFont typeface="Wingdings 3" panose="05040102010807070707" pitchFamily="18" charset="2"/>
              <a:buChar char="a"/>
            </a:pPr>
            <a:r>
              <a:rPr lang="de-DE" sz="2100" dirty="0">
                <a:solidFill>
                  <a:schemeClr val="accent5">
                    <a:lumMod val="50000"/>
                  </a:schemeClr>
                </a:solidFill>
              </a:rPr>
              <a:t>She mixes rap and singing in her songs (</a:t>
            </a:r>
            <a:r>
              <a:rPr lang="de-DE" sz="2100" b="1" dirty="0">
                <a:solidFill>
                  <a:schemeClr val="accent5">
                    <a:lumMod val="50000"/>
                  </a:schemeClr>
                </a:solidFill>
              </a:rPr>
              <a:t>3</a:t>
            </a:r>
            <a:r>
              <a:rPr lang="de-DE" sz="2100" dirty="0">
                <a:solidFill>
                  <a:schemeClr val="accent5">
                    <a:lumMod val="50000"/>
                  </a:schemeClr>
                </a:solidFill>
              </a:rPr>
              <a:t>).</a:t>
            </a:r>
          </a:p>
          <a:p>
            <a:pPr marL="457200" indent="-457200">
              <a:buFont typeface="Wingdings 3" panose="05040102010807070707" pitchFamily="18" charset="2"/>
              <a:buChar char="a"/>
            </a:pPr>
            <a:r>
              <a:rPr lang="de-DE" sz="2100" dirty="0">
                <a:solidFill>
                  <a:schemeClr val="accent5">
                    <a:lumMod val="50000"/>
                  </a:schemeClr>
                </a:solidFill>
              </a:rPr>
              <a:t>She understands </a:t>
            </a:r>
            <a:r>
              <a:rPr lang="de-DE" sz="2100" dirty="0" err="1">
                <a:solidFill>
                  <a:schemeClr val="accent5">
                    <a:lumMod val="50000"/>
                  </a:schemeClr>
                </a:solidFill>
              </a:rPr>
              <a:t>two</a:t>
            </a:r>
            <a:r>
              <a:rPr lang="de-DE" sz="2100" dirty="0">
                <a:solidFill>
                  <a:schemeClr val="accent5">
                    <a:lumMod val="50000"/>
                  </a:schemeClr>
                </a:solidFill>
              </a:rPr>
              <a:t> </a:t>
            </a:r>
            <a:r>
              <a:rPr lang="de-DE" sz="2100" dirty="0" err="1">
                <a:solidFill>
                  <a:schemeClr val="accent5">
                    <a:lumMod val="50000"/>
                  </a:schemeClr>
                </a:solidFill>
              </a:rPr>
              <a:t>cultures</a:t>
            </a:r>
            <a:r>
              <a:rPr lang="de-DE" sz="2100" dirty="0">
                <a:solidFill>
                  <a:schemeClr val="accent5">
                    <a:lumMod val="50000"/>
                  </a:schemeClr>
                </a:solidFill>
              </a:rPr>
              <a:t> because her grandparents are from Morocco (</a:t>
            </a:r>
            <a:r>
              <a:rPr lang="de-DE" sz="2100" b="1" dirty="0">
                <a:solidFill>
                  <a:schemeClr val="accent5">
                    <a:lumMod val="50000"/>
                  </a:schemeClr>
                </a:solidFill>
              </a:rPr>
              <a:t>4</a:t>
            </a:r>
            <a:r>
              <a:rPr lang="de-DE" sz="2100" dirty="0">
                <a:solidFill>
                  <a:schemeClr val="accent5">
                    <a:lumMod val="50000"/>
                  </a:schemeClr>
                </a:solidFill>
              </a:rPr>
              <a:t>).</a:t>
            </a:r>
          </a:p>
          <a:p>
            <a:pPr marL="457200" indent="-457200">
              <a:buFont typeface="Wingdings 3" panose="05040102010807070707" pitchFamily="18" charset="2"/>
              <a:buChar char="a"/>
            </a:pPr>
            <a:r>
              <a:rPr lang="de-DE" sz="2100" dirty="0">
                <a:solidFill>
                  <a:schemeClr val="accent5">
                    <a:lumMod val="50000"/>
                  </a:schemeClr>
                </a:solidFill>
              </a:rPr>
              <a:t>At 12 </a:t>
            </a:r>
            <a:r>
              <a:rPr lang="de-DE" sz="2100" dirty="0" err="1">
                <a:solidFill>
                  <a:schemeClr val="accent5">
                    <a:lumMod val="50000"/>
                  </a:schemeClr>
                </a:solidFill>
              </a:rPr>
              <a:t>years</a:t>
            </a:r>
            <a:r>
              <a:rPr lang="de-DE" sz="2100" dirty="0">
                <a:solidFill>
                  <a:schemeClr val="accent5">
                    <a:lumMod val="50000"/>
                  </a:schemeClr>
                </a:solidFill>
              </a:rPr>
              <a:t> </a:t>
            </a:r>
            <a:r>
              <a:rPr lang="de-DE" sz="2100" dirty="0" err="1">
                <a:solidFill>
                  <a:schemeClr val="accent5">
                    <a:lumMod val="50000"/>
                  </a:schemeClr>
                </a:solidFill>
              </a:rPr>
              <a:t>old</a:t>
            </a:r>
            <a:r>
              <a:rPr lang="de-DE" sz="2100" dirty="0">
                <a:solidFill>
                  <a:schemeClr val="accent5">
                    <a:lumMod val="50000"/>
                  </a:schemeClr>
                </a:solidFill>
              </a:rPr>
              <a:t>, </a:t>
            </a:r>
            <a:r>
              <a:rPr lang="de-DE" sz="2100" dirty="0" err="1">
                <a:solidFill>
                  <a:schemeClr val="accent5">
                    <a:lumMod val="50000"/>
                  </a:schemeClr>
                </a:solidFill>
              </a:rPr>
              <a:t>she</a:t>
            </a:r>
            <a:r>
              <a:rPr lang="de-DE" sz="2100" dirty="0">
                <a:solidFill>
                  <a:schemeClr val="accent5">
                    <a:lumMod val="50000"/>
                  </a:schemeClr>
                </a:solidFill>
              </a:rPr>
              <a:t> </a:t>
            </a:r>
            <a:r>
              <a:rPr lang="de-DE" sz="2100" dirty="0" err="1">
                <a:solidFill>
                  <a:schemeClr val="accent5">
                    <a:lumMod val="50000"/>
                  </a:schemeClr>
                </a:solidFill>
              </a:rPr>
              <a:t>starts</a:t>
            </a:r>
            <a:r>
              <a:rPr lang="de-DE" sz="2100" dirty="0">
                <a:solidFill>
                  <a:schemeClr val="accent5">
                    <a:lumMod val="50000"/>
                  </a:schemeClr>
                </a:solidFill>
              </a:rPr>
              <a:t> </a:t>
            </a:r>
            <a:r>
              <a:rPr lang="de-DE" sz="2100" dirty="0" err="1">
                <a:solidFill>
                  <a:schemeClr val="accent5">
                    <a:lumMod val="50000"/>
                  </a:schemeClr>
                </a:solidFill>
              </a:rPr>
              <a:t>to</a:t>
            </a:r>
            <a:r>
              <a:rPr lang="de-DE" sz="2100" dirty="0">
                <a:solidFill>
                  <a:schemeClr val="accent5">
                    <a:lumMod val="50000"/>
                  </a:schemeClr>
                </a:solidFill>
              </a:rPr>
              <a:t> </a:t>
            </a:r>
            <a:r>
              <a:rPr lang="de-DE" sz="2100" dirty="0" err="1">
                <a:solidFill>
                  <a:schemeClr val="accent5">
                    <a:lumMod val="50000"/>
                  </a:schemeClr>
                </a:solidFill>
              </a:rPr>
              <a:t>write</a:t>
            </a:r>
            <a:r>
              <a:rPr lang="de-DE" sz="2100" dirty="0">
                <a:solidFill>
                  <a:schemeClr val="accent5">
                    <a:lumMod val="50000"/>
                  </a:schemeClr>
                </a:solidFill>
              </a:rPr>
              <a:t> </a:t>
            </a:r>
            <a:r>
              <a:rPr lang="de-DE" sz="2100" dirty="0" err="1">
                <a:solidFill>
                  <a:schemeClr val="accent5">
                    <a:lumMod val="50000"/>
                  </a:schemeClr>
                </a:solidFill>
              </a:rPr>
              <a:t>songs</a:t>
            </a:r>
            <a:r>
              <a:rPr lang="de-DE" sz="2100" dirty="0">
                <a:solidFill>
                  <a:schemeClr val="accent5">
                    <a:lumMod val="50000"/>
                  </a:schemeClr>
                </a:solidFill>
              </a:rPr>
              <a:t>. Her </a:t>
            </a:r>
            <a:r>
              <a:rPr lang="de-DE" sz="2100" dirty="0" err="1">
                <a:solidFill>
                  <a:schemeClr val="accent5">
                    <a:lumMod val="50000"/>
                  </a:schemeClr>
                </a:solidFill>
              </a:rPr>
              <a:t>first</a:t>
            </a:r>
            <a:r>
              <a:rPr lang="de-DE" sz="2100" dirty="0">
                <a:solidFill>
                  <a:schemeClr val="accent5">
                    <a:lumMod val="50000"/>
                  </a:schemeClr>
                </a:solidFill>
              </a:rPr>
              <a:t> </a:t>
            </a:r>
            <a:r>
              <a:rPr lang="de-DE" sz="2100" dirty="0" err="1">
                <a:solidFill>
                  <a:schemeClr val="accent5">
                    <a:lumMod val="50000"/>
                  </a:schemeClr>
                </a:solidFill>
              </a:rPr>
              <a:t>hit</a:t>
            </a:r>
            <a:r>
              <a:rPr lang="de-DE" sz="2100" dirty="0">
                <a:solidFill>
                  <a:schemeClr val="accent5">
                    <a:lumMod val="50000"/>
                  </a:schemeClr>
                </a:solidFill>
              </a:rPr>
              <a:t> </a:t>
            </a:r>
            <a:r>
              <a:rPr lang="de-DE" sz="2100" dirty="0" err="1">
                <a:solidFill>
                  <a:schemeClr val="accent5">
                    <a:lumMod val="50000"/>
                  </a:schemeClr>
                </a:solidFill>
              </a:rPr>
              <a:t>is</a:t>
            </a:r>
            <a:r>
              <a:rPr lang="de-DE" sz="2100" dirty="0">
                <a:solidFill>
                  <a:schemeClr val="accent5">
                    <a:lumMod val="50000"/>
                  </a:schemeClr>
                </a:solidFill>
              </a:rPr>
              <a:t> </a:t>
            </a:r>
            <a:r>
              <a:rPr lang="de-DE" sz="2100" dirty="0" err="1">
                <a:solidFill>
                  <a:schemeClr val="accent5">
                    <a:lumMod val="50000"/>
                  </a:schemeClr>
                </a:solidFill>
              </a:rPr>
              <a:t>called</a:t>
            </a:r>
            <a:r>
              <a:rPr lang="de-DE" sz="2100" dirty="0">
                <a:solidFill>
                  <a:schemeClr val="accent5">
                    <a:lumMod val="50000"/>
                  </a:schemeClr>
                </a:solidFill>
              </a:rPr>
              <a:t> </a:t>
            </a:r>
            <a:r>
              <a:rPr lang="de-DE" sz="2100" i="1" dirty="0">
                <a:solidFill>
                  <a:schemeClr val="accent5">
                    <a:lumMod val="50000"/>
                  </a:schemeClr>
                </a:solidFill>
              </a:rPr>
              <a:t>Lieblingsmensch</a:t>
            </a:r>
            <a:r>
              <a:rPr lang="de-DE" sz="2100" dirty="0">
                <a:solidFill>
                  <a:schemeClr val="accent5">
                    <a:lumMod val="50000"/>
                  </a:schemeClr>
                </a:solidFill>
              </a:rPr>
              <a:t> and </a:t>
            </a:r>
            <a:r>
              <a:rPr lang="de-DE" sz="2100" dirty="0" err="1">
                <a:solidFill>
                  <a:schemeClr val="accent5">
                    <a:lumMod val="50000"/>
                  </a:schemeClr>
                </a:solidFill>
              </a:rPr>
              <a:t>rises</a:t>
            </a:r>
            <a:r>
              <a:rPr lang="de-DE" sz="2100" dirty="0">
                <a:solidFill>
                  <a:schemeClr val="accent5">
                    <a:lumMod val="50000"/>
                  </a:schemeClr>
                </a:solidFill>
              </a:rPr>
              <a:t> </a:t>
            </a:r>
            <a:r>
              <a:rPr lang="de-DE" sz="2100" dirty="0" err="1">
                <a:solidFill>
                  <a:schemeClr val="accent5">
                    <a:lumMod val="50000"/>
                  </a:schemeClr>
                </a:solidFill>
              </a:rPr>
              <a:t>to</a:t>
            </a:r>
            <a:r>
              <a:rPr lang="de-DE" sz="2100" dirty="0">
                <a:solidFill>
                  <a:schemeClr val="accent5">
                    <a:lumMod val="50000"/>
                  </a:schemeClr>
                </a:solidFill>
              </a:rPr>
              <a:t> </a:t>
            </a:r>
            <a:r>
              <a:rPr lang="de-DE" sz="2100" dirty="0" err="1">
                <a:solidFill>
                  <a:schemeClr val="accent5">
                    <a:lumMod val="50000"/>
                  </a:schemeClr>
                </a:solidFill>
              </a:rPr>
              <a:t>number</a:t>
            </a:r>
            <a:r>
              <a:rPr lang="de-DE" sz="2100" dirty="0">
                <a:solidFill>
                  <a:schemeClr val="accent5">
                    <a:lumMod val="50000"/>
                  </a:schemeClr>
                </a:solidFill>
              </a:rPr>
              <a:t> 1 in </a:t>
            </a:r>
            <a:r>
              <a:rPr lang="de-DE" sz="2100" dirty="0" err="1">
                <a:solidFill>
                  <a:schemeClr val="accent5">
                    <a:lumMod val="50000"/>
                  </a:schemeClr>
                </a:solidFill>
              </a:rPr>
              <a:t>the</a:t>
            </a:r>
            <a:r>
              <a:rPr lang="de-DE" sz="2100" dirty="0">
                <a:solidFill>
                  <a:schemeClr val="accent5">
                    <a:lumMod val="50000"/>
                  </a:schemeClr>
                </a:solidFill>
              </a:rPr>
              <a:t> </a:t>
            </a:r>
            <a:r>
              <a:rPr lang="de-DE" sz="2100" dirty="0" err="1">
                <a:solidFill>
                  <a:schemeClr val="accent5">
                    <a:lumMod val="50000"/>
                  </a:schemeClr>
                </a:solidFill>
              </a:rPr>
              <a:t>charts</a:t>
            </a:r>
            <a:r>
              <a:rPr lang="de-DE" sz="2100" dirty="0">
                <a:solidFill>
                  <a:schemeClr val="accent5">
                    <a:lumMod val="50000"/>
                  </a:schemeClr>
                </a:solidFill>
              </a:rPr>
              <a:t> (</a:t>
            </a:r>
            <a:r>
              <a:rPr lang="de-DE" sz="2100" b="1" dirty="0">
                <a:solidFill>
                  <a:schemeClr val="accent5">
                    <a:lumMod val="50000"/>
                  </a:schemeClr>
                </a:solidFill>
              </a:rPr>
              <a:t>7</a:t>
            </a:r>
            <a:r>
              <a:rPr lang="de-DE" sz="2100" dirty="0">
                <a:solidFill>
                  <a:schemeClr val="accent5">
                    <a:lumMod val="50000"/>
                  </a:schemeClr>
                </a:solidFill>
              </a:rPr>
              <a:t>).</a:t>
            </a:r>
          </a:p>
          <a:p>
            <a:pPr marL="457200" indent="-457200">
              <a:buFont typeface="Wingdings 3" panose="05040102010807070707" pitchFamily="18" charset="2"/>
              <a:buChar char="a"/>
            </a:pPr>
            <a:r>
              <a:rPr lang="de-DE" sz="2100" dirty="0" err="1">
                <a:solidFill>
                  <a:schemeClr val="accent5">
                    <a:lumMod val="50000"/>
                  </a:schemeClr>
                </a:solidFill>
              </a:rPr>
              <a:t>She</a:t>
            </a:r>
            <a:r>
              <a:rPr lang="de-DE" sz="2100" dirty="0">
                <a:solidFill>
                  <a:schemeClr val="accent5">
                    <a:lumMod val="50000"/>
                  </a:schemeClr>
                </a:solidFill>
              </a:rPr>
              <a:t> </a:t>
            </a:r>
            <a:r>
              <a:rPr lang="de-DE" sz="2100" dirty="0" err="1">
                <a:solidFill>
                  <a:schemeClr val="accent5">
                    <a:lumMod val="50000"/>
                  </a:schemeClr>
                </a:solidFill>
              </a:rPr>
              <a:t>already</a:t>
            </a:r>
            <a:r>
              <a:rPr lang="de-DE" sz="2100" dirty="0">
                <a:solidFill>
                  <a:schemeClr val="accent5">
                    <a:lumMod val="50000"/>
                  </a:schemeClr>
                </a:solidFill>
              </a:rPr>
              <a:t> </a:t>
            </a:r>
            <a:r>
              <a:rPr lang="de-DE" sz="2100" dirty="0" err="1">
                <a:solidFill>
                  <a:schemeClr val="accent5">
                    <a:lumMod val="50000"/>
                  </a:schemeClr>
                </a:solidFill>
              </a:rPr>
              <a:t>sings</a:t>
            </a:r>
            <a:r>
              <a:rPr lang="de-DE" sz="2100" dirty="0">
                <a:solidFill>
                  <a:schemeClr val="accent5">
                    <a:lumMod val="50000"/>
                  </a:schemeClr>
                </a:solidFill>
              </a:rPr>
              <a:t> on </a:t>
            </a:r>
            <a:r>
              <a:rPr lang="de-DE" sz="2100" dirty="0" err="1">
                <a:solidFill>
                  <a:schemeClr val="accent5">
                    <a:lumMod val="50000"/>
                  </a:schemeClr>
                </a:solidFill>
              </a:rPr>
              <a:t>two</a:t>
            </a:r>
            <a:r>
              <a:rPr lang="de-DE" sz="2100" dirty="0">
                <a:solidFill>
                  <a:schemeClr val="accent5">
                    <a:lumMod val="50000"/>
                  </a:schemeClr>
                </a:solidFill>
              </a:rPr>
              <a:t> </a:t>
            </a:r>
            <a:r>
              <a:rPr lang="de-DE" sz="2100" dirty="0" err="1">
                <a:solidFill>
                  <a:schemeClr val="accent5">
                    <a:lumMod val="50000"/>
                  </a:schemeClr>
                </a:solidFill>
              </a:rPr>
              <a:t>albums</a:t>
            </a:r>
            <a:r>
              <a:rPr lang="de-DE" sz="2100" dirty="0">
                <a:solidFill>
                  <a:schemeClr val="accent5">
                    <a:lumMod val="50000"/>
                  </a:schemeClr>
                </a:solidFill>
              </a:rPr>
              <a:t>. Her songs tell a story about identity (</a:t>
            </a:r>
            <a:r>
              <a:rPr lang="de-DE" sz="2100" b="1" dirty="0">
                <a:solidFill>
                  <a:schemeClr val="accent5">
                    <a:lumMod val="50000"/>
                  </a:schemeClr>
                </a:solidFill>
              </a:rPr>
              <a:t>9</a:t>
            </a:r>
            <a:r>
              <a:rPr lang="de-DE" sz="2100" dirty="0">
                <a:solidFill>
                  <a:schemeClr val="accent5">
                    <a:lumMod val="50000"/>
                  </a:schemeClr>
                </a:solidFill>
              </a:rPr>
              <a:t>). </a:t>
            </a:r>
            <a:endParaRPr lang="en-GB" sz="2100" dirty="0">
              <a:solidFill>
                <a:schemeClr val="accent5">
                  <a:lumMod val="50000"/>
                </a:schemeClr>
              </a:solidFill>
            </a:endParaRPr>
          </a:p>
        </p:txBody>
      </p:sp>
      <p:pic>
        <p:nvPicPr>
          <p:cNvPr id="18" name="Picture 17">
            <a:extLst>
              <a:ext uri="{FF2B5EF4-FFF2-40B4-BE49-F238E27FC236}">
                <a16:creationId xmlns:a16="http://schemas.microsoft.com/office/drawing/2014/main" id="{C99EDF04-9F8D-4F5B-A197-9135D58C44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17740" y="192647"/>
            <a:ext cx="1720416" cy="2585324"/>
          </a:xfrm>
          <a:prstGeom prst="rect">
            <a:avLst/>
          </a:prstGeom>
          <a:ln w="28575">
            <a:solidFill>
              <a:srgbClr val="DAA520"/>
            </a:solidFill>
          </a:ln>
          <a:effectLst>
            <a:outerShdw blurRad="50800" dist="38100" dir="5400000" algn="t" rotWithShape="0">
              <a:prstClr val="black">
                <a:alpha val="40000"/>
              </a:prstClr>
            </a:outerShdw>
          </a:effectLst>
        </p:spPr>
      </p:pic>
      <p:sp>
        <p:nvSpPr>
          <p:cNvPr id="19" name="TextBox 18">
            <a:extLst>
              <a:ext uri="{FF2B5EF4-FFF2-40B4-BE49-F238E27FC236}">
                <a16:creationId xmlns:a16="http://schemas.microsoft.com/office/drawing/2014/main" id="{939F1611-56BF-4231-856A-00A3AB33ABC8}"/>
              </a:ext>
            </a:extLst>
          </p:cNvPr>
          <p:cNvSpPr txBox="1"/>
          <p:nvPr/>
        </p:nvSpPr>
        <p:spPr>
          <a:xfrm>
            <a:off x="8281163" y="2411775"/>
            <a:ext cx="1356993" cy="461665"/>
          </a:xfrm>
          <a:prstGeom prst="rect">
            <a:avLst/>
          </a:prstGeom>
          <a:noFill/>
        </p:spPr>
        <p:txBody>
          <a:bodyPr wrap="square" rtlCol="0">
            <a:spAutoFit/>
          </a:bodyPr>
          <a:lstStyle/>
          <a:p>
            <a:pPr algn="r"/>
            <a:r>
              <a:rPr lang="en-GB" sz="2400" dirty="0" err="1">
                <a:solidFill>
                  <a:schemeClr val="bg1"/>
                </a:solidFill>
              </a:rPr>
              <a:t>Namika</a:t>
            </a:r>
            <a:endParaRPr lang="en-GB" sz="2400" dirty="0">
              <a:solidFill>
                <a:schemeClr val="bg1"/>
              </a:solidFill>
            </a:endParaRPr>
          </a:p>
        </p:txBody>
      </p:sp>
      <p:pic>
        <p:nvPicPr>
          <p:cNvPr id="21" name="Picture 20">
            <a:extLst>
              <a:ext uri="{FF2B5EF4-FFF2-40B4-BE49-F238E27FC236}">
                <a16:creationId xmlns:a16="http://schemas.microsoft.com/office/drawing/2014/main" id="{F8595C2D-4DD9-43B2-9960-379E7083523D}"/>
              </a:ext>
            </a:extLst>
          </p:cNvPr>
          <p:cNvPicPr>
            <a:picLocks noChangeAspect="1"/>
          </p:cNvPicPr>
          <p:nvPr/>
        </p:nvPicPr>
        <p:blipFill rotWithShape="1">
          <a:blip r:embed="rId6">
            <a:extLst>
              <a:ext uri="{28A0092B-C50C-407E-A947-70E740481C1C}">
                <a14:useLocalDpi xmlns:a14="http://schemas.microsoft.com/office/drawing/2010/main" val="0"/>
              </a:ext>
            </a:extLst>
          </a:blip>
          <a:srcRect l="6539" r="22820" b="13647"/>
          <a:stretch/>
        </p:blipFill>
        <p:spPr>
          <a:xfrm>
            <a:off x="2868318" y="192647"/>
            <a:ext cx="2825260" cy="1942687"/>
          </a:xfrm>
          <a:prstGeom prst="rect">
            <a:avLst/>
          </a:prstGeom>
          <a:ln w="28575">
            <a:solidFill>
              <a:srgbClr val="DAA520"/>
            </a:solidFill>
          </a:ln>
          <a:effectLst>
            <a:outerShdw blurRad="50800" dist="38100" dir="5400000" algn="t" rotWithShape="0">
              <a:prstClr val="black">
                <a:alpha val="40000"/>
              </a:prstClr>
            </a:outerShdw>
          </a:effectLst>
        </p:spPr>
      </p:pic>
      <p:sp>
        <p:nvSpPr>
          <p:cNvPr id="22" name="TextBox 21">
            <a:extLst>
              <a:ext uri="{FF2B5EF4-FFF2-40B4-BE49-F238E27FC236}">
                <a16:creationId xmlns:a16="http://schemas.microsoft.com/office/drawing/2014/main" id="{6344F9BC-0714-441B-B749-CA24C8EBA57E}"/>
              </a:ext>
            </a:extLst>
          </p:cNvPr>
          <p:cNvSpPr txBox="1"/>
          <p:nvPr/>
        </p:nvSpPr>
        <p:spPr>
          <a:xfrm>
            <a:off x="3794447" y="1741898"/>
            <a:ext cx="1943148" cy="461665"/>
          </a:xfrm>
          <a:prstGeom prst="rect">
            <a:avLst/>
          </a:prstGeom>
          <a:noFill/>
        </p:spPr>
        <p:txBody>
          <a:bodyPr wrap="square" rtlCol="0">
            <a:spAutoFit/>
          </a:bodyPr>
          <a:lstStyle/>
          <a:p>
            <a:pPr algn="r"/>
            <a:r>
              <a:rPr lang="en-GB" sz="2400" dirty="0" err="1">
                <a:solidFill>
                  <a:schemeClr val="bg1"/>
                </a:solidFill>
              </a:rPr>
              <a:t>Mikroschrei</a:t>
            </a:r>
            <a:endParaRPr lang="en-GB" sz="2400" dirty="0">
              <a:solidFill>
                <a:schemeClr val="bg1"/>
              </a:solidFill>
            </a:endParaRPr>
          </a:p>
        </p:txBody>
      </p:sp>
    </p:spTree>
    <p:extLst>
      <p:ext uri="{BB962C8B-B14F-4D97-AF65-F5344CB8AC3E}">
        <p14:creationId xmlns:p14="http://schemas.microsoft.com/office/powerpoint/2010/main" val="3668459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235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Fragen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41000" y="170728"/>
            <a:ext cx="142534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166D8552-626C-6E44-91CB-C1B20389A00F}"/>
              </a:ext>
            </a:extLst>
          </p:cNvPr>
          <p:cNvSpPr txBox="1"/>
          <p:nvPr/>
        </p:nvSpPr>
        <p:spPr>
          <a:xfrm>
            <a:off x="2364806" y="109982"/>
            <a:ext cx="4092569" cy="461665"/>
          </a:xfrm>
          <a:prstGeom prst="rect">
            <a:avLst/>
          </a:prstGeom>
          <a:noFill/>
          <a:ln>
            <a:noFill/>
          </a:ln>
        </p:spPr>
        <p:txBody>
          <a:bodyPr wrap="square" rtlCol="0">
            <a:spAutoFit/>
          </a:bodyPr>
          <a:lstStyle/>
          <a:p>
            <a:r>
              <a:rPr lang="en-US" sz="2400" dirty="0">
                <a:solidFill>
                  <a:schemeClr val="accent5">
                    <a:lumMod val="50000"/>
                  </a:schemeClr>
                </a:solidFill>
              </a:rPr>
              <a:t>Person A </a:t>
            </a:r>
            <a:r>
              <a:rPr lang="en-US" sz="2400" dirty="0" err="1">
                <a:solidFill>
                  <a:schemeClr val="accent5">
                    <a:lumMod val="50000"/>
                  </a:schemeClr>
                </a:solidFill>
              </a:rPr>
              <a:t>stellt</a:t>
            </a:r>
            <a:r>
              <a:rPr lang="en-US" sz="2400" dirty="0">
                <a:solidFill>
                  <a:schemeClr val="accent5">
                    <a:lumMod val="50000"/>
                  </a:schemeClr>
                </a:solidFill>
              </a:rPr>
              <a:t> </a:t>
            </a:r>
            <a:r>
              <a:rPr lang="en-US" sz="2400" u="sng" dirty="0" err="1">
                <a:solidFill>
                  <a:schemeClr val="accent5">
                    <a:lumMod val="50000"/>
                  </a:schemeClr>
                </a:solidFill>
              </a:rPr>
              <a:t>drei</a:t>
            </a:r>
            <a:r>
              <a:rPr lang="en-US" sz="2400" dirty="0">
                <a:solidFill>
                  <a:schemeClr val="accent5">
                    <a:lumMod val="50000"/>
                  </a:schemeClr>
                </a:solidFill>
              </a:rPr>
              <a:t> </a:t>
            </a:r>
            <a:r>
              <a:rPr lang="en-US" sz="2400" dirty="0" err="1">
                <a:solidFill>
                  <a:schemeClr val="accent5">
                    <a:lumMod val="50000"/>
                  </a:schemeClr>
                </a:solidFill>
              </a:rPr>
              <a:t>Fragen</a:t>
            </a:r>
            <a:r>
              <a:rPr lang="en-US" sz="2400" dirty="0">
                <a:solidFill>
                  <a:schemeClr val="accent5">
                    <a:lumMod val="50000"/>
                  </a:schemeClr>
                </a:solidFill>
              </a:rPr>
              <a:t>.</a:t>
            </a:r>
            <a:endParaRPr lang="en-US" sz="2400" i="1" dirty="0">
              <a:solidFill>
                <a:schemeClr val="accent5">
                  <a:lumMod val="50000"/>
                </a:schemeClr>
              </a:solidFill>
            </a:endParaRPr>
          </a:p>
        </p:txBody>
      </p:sp>
      <p:sp>
        <p:nvSpPr>
          <p:cNvPr id="8" name="Rectangle 7">
            <a:extLst>
              <a:ext uri="{FF2B5EF4-FFF2-40B4-BE49-F238E27FC236}">
                <a16:creationId xmlns:a16="http://schemas.microsoft.com/office/drawing/2014/main" id="{DA8A6DB4-FAE3-45AB-BC08-0EE278EEEE87}"/>
              </a:ext>
            </a:extLst>
          </p:cNvPr>
          <p:cNvSpPr/>
          <p:nvPr/>
        </p:nvSpPr>
        <p:spPr>
          <a:xfrm>
            <a:off x="107921" y="1260393"/>
            <a:ext cx="7839291" cy="5016758"/>
          </a:xfrm>
          <a:prstGeom prst="rect">
            <a:avLst/>
          </a:prstGeom>
          <a:solidFill>
            <a:srgbClr val="EFF7FF"/>
          </a:solidFill>
          <a:ln>
            <a:solidFill>
              <a:schemeClr val="accent5">
                <a:lumMod val="50000"/>
              </a:schemeClr>
            </a:solidFill>
          </a:ln>
        </p:spPr>
        <p:txBody>
          <a:bodyPr wrap="square">
            <a:spAutoFit/>
          </a:bodyPr>
          <a:lstStyle/>
          <a:p>
            <a:r>
              <a:rPr lang="de-DE" sz="2000" dirty="0">
                <a:solidFill>
                  <a:schemeClr val="accent5">
                    <a:lumMod val="50000"/>
                  </a:schemeClr>
                </a:solidFill>
              </a:rPr>
              <a:t>1. Sie singen auf Deutsch und ihre erste Single heißt ‘die Nacht’.</a:t>
            </a:r>
            <a:br>
              <a:rPr lang="de-DE" sz="2000" dirty="0">
                <a:solidFill>
                  <a:schemeClr val="accent5">
                    <a:lumMod val="50000"/>
                  </a:schemeClr>
                </a:solidFill>
              </a:rPr>
            </a:br>
            <a:r>
              <a:rPr lang="de-DE" sz="2000" dirty="0">
                <a:solidFill>
                  <a:schemeClr val="accent5">
                    <a:lumMod val="50000"/>
                  </a:schemeClr>
                </a:solidFill>
              </a:rPr>
              <a:t>2. Sie kommen aus Köln und gehen noch in die Schule.</a:t>
            </a:r>
            <a:br>
              <a:rPr lang="de-DE" sz="2000" dirty="0">
                <a:solidFill>
                  <a:schemeClr val="accent5">
                    <a:lumMod val="50000"/>
                  </a:schemeClr>
                </a:solidFill>
              </a:rPr>
            </a:br>
            <a:r>
              <a:rPr lang="de-DE" sz="2000" dirty="0">
                <a:solidFill>
                  <a:schemeClr val="accent5">
                    <a:lumMod val="50000"/>
                  </a:schemeClr>
                </a:solidFill>
              </a:rPr>
              <a:t>3. Sie mischt Rap und Gesang in ihren Songs.</a:t>
            </a:r>
            <a:br>
              <a:rPr lang="de-DE" sz="2000" dirty="0">
                <a:solidFill>
                  <a:schemeClr val="accent5">
                    <a:lumMod val="50000"/>
                  </a:schemeClr>
                </a:solidFill>
              </a:rPr>
            </a:br>
            <a:r>
              <a:rPr lang="de-DE" sz="2000" dirty="0">
                <a:solidFill>
                  <a:schemeClr val="accent5">
                    <a:lumMod val="50000"/>
                  </a:schemeClr>
                </a:solidFill>
              </a:rPr>
              <a:t>4. Sie versteht zwei Kulturen, denn ihre Großeltern kommen aus Marokko.</a:t>
            </a:r>
            <a:br>
              <a:rPr lang="de-DE" sz="2000" dirty="0">
                <a:solidFill>
                  <a:schemeClr val="accent5">
                    <a:lumMod val="50000"/>
                  </a:schemeClr>
                </a:solidFill>
              </a:rPr>
            </a:br>
            <a:r>
              <a:rPr lang="de-DE" sz="2000" dirty="0">
                <a:solidFill>
                  <a:schemeClr val="accent5">
                    <a:lumMod val="50000"/>
                  </a:schemeClr>
                </a:solidFill>
              </a:rPr>
              <a:t>5. 2016 gewinnen sie SchoolJam und ihr Preis dafür ist, auf dem Hurricane Festival zu spielen.</a:t>
            </a:r>
            <a:br>
              <a:rPr lang="de-DE" sz="2000" dirty="0">
                <a:solidFill>
                  <a:schemeClr val="accent5">
                    <a:lumMod val="50000"/>
                  </a:schemeClr>
                </a:solidFill>
              </a:rPr>
            </a:br>
            <a:r>
              <a:rPr lang="de-DE" sz="2000" dirty="0">
                <a:solidFill>
                  <a:schemeClr val="accent5">
                    <a:lumMod val="50000"/>
                  </a:schemeClr>
                </a:solidFill>
              </a:rPr>
              <a:t>6. Sie verdienen noch nicht so viel, aber ihr Lied findet man auf Spotify.</a:t>
            </a:r>
            <a:br>
              <a:rPr lang="de-DE" sz="2000" dirty="0">
                <a:solidFill>
                  <a:schemeClr val="accent5">
                    <a:lumMod val="50000"/>
                  </a:schemeClr>
                </a:solidFill>
              </a:rPr>
            </a:br>
            <a:r>
              <a:rPr lang="de-DE" sz="2000" dirty="0">
                <a:solidFill>
                  <a:schemeClr val="accent5">
                    <a:lumMod val="50000"/>
                  </a:schemeClr>
                </a:solidFill>
              </a:rPr>
              <a:t>7. Mit zwölf Jahren beginnt sie, Songs zu schreiben. Ihr erster Hit heißt Lieblingsmensch und steigt auf Platz 1 in den Charts.</a:t>
            </a:r>
          </a:p>
          <a:p>
            <a:r>
              <a:rPr lang="de-DE" sz="2000" dirty="0">
                <a:solidFill>
                  <a:schemeClr val="accent5">
                    <a:lumMod val="50000"/>
                  </a:schemeClr>
                </a:solidFill>
              </a:rPr>
              <a:t>8. Sie spielen Keyboard, Schlagzeug und Gitarre und schreiben ihre eigenen Texte und Musik.</a:t>
            </a:r>
            <a:br>
              <a:rPr lang="de-DE" sz="2000" dirty="0">
                <a:solidFill>
                  <a:schemeClr val="accent5">
                    <a:lumMod val="50000"/>
                  </a:schemeClr>
                </a:solidFill>
              </a:rPr>
            </a:br>
            <a:r>
              <a:rPr lang="de-DE" sz="2000" dirty="0">
                <a:solidFill>
                  <a:schemeClr val="accent5">
                    <a:lumMod val="50000"/>
                  </a:schemeClr>
                </a:solidFill>
              </a:rPr>
              <a:t>9. Sie singt schon auf zwei Alben. Ihre Lieder erzählen eine Geschichte über Identität.</a:t>
            </a:r>
            <a:endParaRPr lang="en-GB" sz="2000" dirty="0">
              <a:solidFill>
                <a:schemeClr val="accent5">
                  <a:lumMod val="50000"/>
                </a:schemeClr>
              </a:solidFill>
            </a:endParaRPr>
          </a:p>
        </p:txBody>
      </p:sp>
      <p:sp>
        <p:nvSpPr>
          <p:cNvPr id="2" name="Speech Bubble: Rectangle with Corners Rounded 1">
            <a:extLst>
              <a:ext uri="{FF2B5EF4-FFF2-40B4-BE49-F238E27FC236}">
                <a16:creationId xmlns:a16="http://schemas.microsoft.com/office/drawing/2014/main" id="{0E3361BC-C087-40A8-B40E-B3E8968816D6}"/>
              </a:ext>
            </a:extLst>
          </p:cNvPr>
          <p:cNvSpPr/>
          <p:nvPr/>
        </p:nvSpPr>
        <p:spPr>
          <a:xfrm>
            <a:off x="11169679" y="3518101"/>
            <a:ext cx="914400" cy="446108"/>
          </a:xfrm>
          <a:prstGeom prst="wedgeRoundRectCallout">
            <a:avLst>
              <a:gd name="adj1" fmla="val -76552"/>
              <a:gd name="adj2" fmla="val 19821"/>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Was?</a:t>
            </a:r>
            <a:endParaRPr lang="en-GB" sz="2000" b="1" dirty="0">
              <a:solidFill>
                <a:srgbClr val="115076"/>
              </a:solidFill>
            </a:endParaRPr>
          </a:p>
        </p:txBody>
      </p:sp>
      <p:sp>
        <p:nvSpPr>
          <p:cNvPr id="14" name="Speech Bubble: Rectangle with Corners Rounded 13">
            <a:extLst>
              <a:ext uri="{FF2B5EF4-FFF2-40B4-BE49-F238E27FC236}">
                <a16:creationId xmlns:a16="http://schemas.microsoft.com/office/drawing/2014/main" id="{CCE07ABF-948C-4961-BCF1-EB224D9F4476}"/>
              </a:ext>
            </a:extLst>
          </p:cNvPr>
          <p:cNvSpPr/>
          <p:nvPr/>
        </p:nvSpPr>
        <p:spPr>
          <a:xfrm>
            <a:off x="10946648" y="4648826"/>
            <a:ext cx="1114976" cy="446108"/>
          </a:xfrm>
          <a:prstGeom prst="wedgeRoundRectCallout">
            <a:avLst>
              <a:gd name="adj1" fmla="val -66031"/>
              <a:gd name="adj2" fmla="val 21711"/>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115076"/>
                </a:solidFill>
              </a:rPr>
              <a:t>Wann</a:t>
            </a:r>
            <a:r>
              <a:rPr lang="en-US" sz="2000" b="1" dirty="0">
                <a:solidFill>
                  <a:srgbClr val="115076"/>
                </a:solidFill>
              </a:rPr>
              <a:t>?</a:t>
            </a:r>
            <a:endParaRPr lang="en-GB" sz="2000" b="1" dirty="0">
              <a:solidFill>
                <a:srgbClr val="115076"/>
              </a:solidFill>
            </a:endParaRPr>
          </a:p>
        </p:txBody>
      </p:sp>
      <p:sp>
        <p:nvSpPr>
          <p:cNvPr id="15" name="Speech Bubble: Rectangle with Corners Rounded 14">
            <a:extLst>
              <a:ext uri="{FF2B5EF4-FFF2-40B4-BE49-F238E27FC236}">
                <a16:creationId xmlns:a16="http://schemas.microsoft.com/office/drawing/2014/main" id="{C0901117-62AD-4A45-9F19-42B80DB7CC35}"/>
              </a:ext>
            </a:extLst>
          </p:cNvPr>
          <p:cNvSpPr/>
          <p:nvPr/>
        </p:nvSpPr>
        <p:spPr>
          <a:xfrm>
            <a:off x="8082401" y="230246"/>
            <a:ext cx="842516" cy="455279"/>
          </a:xfrm>
          <a:prstGeom prst="wedgeRoundRectCallout">
            <a:avLst>
              <a:gd name="adj1" fmla="val 34559"/>
              <a:gd name="adj2" fmla="val 69573"/>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Wie?</a:t>
            </a:r>
            <a:endParaRPr lang="en-GB" sz="2000" b="1" dirty="0">
              <a:solidFill>
                <a:srgbClr val="115076"/>
              </a:solidFill>
            </a:endParaRPr>
          </a:p>
        </p:txBody>
      </p:sp>
      <p:sp>
        <p:nvSpPr>
          <p:cNvPr id="16" name="Speech Bubble: Rectangle with Corners Rounded 15">
            <a:extLst>
              <a:ext uri="{FF2B5EF4-FFF2-40B4-BE49-F238E27FC236}">
                <a16:creationId xmlns:a16="http://schemas.microsoft.com/office/drawing/2014/main" id="{A38F3625-6379-4A54-A537-588D8CC1B4D6}"/>
              </a:ext>
            </a:extLst>
          </p:cNvPr>
          <p:cNvSpPr/>
          <p:nvPr/>
        </p:nvSpPr>
        <p:spPr>
          <a:xfrm>
            <a:off x="10541000" y="2751792"/>
            <a:ext cx="1543080" cy="677208"/>
          </a:xfrm>
          <a:prstGeom prst="wedgeRoundRectCallout">
            <a:avLst>
              <a:gd name="adj1" fmla="val -65262"/>
              <a:gd name="adj2" fmla="val 23398"/>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Wo/</a:t>
            </a:r>
            <a:r>
              <a:rPr lang="en-US" sz="2000" b="1" dirty="0" err="1">
                <a:solidFill>
                  <a:srgbClr val="115076"/>
                </a:solidFill>
              </a:rPr>
              <a:t>wohin</a:t>
            </a:r>
            <a:r>
              <a:rPr lang="en-US" sz="2000" b="1" dirty="0">
                <a:solidFill>
                  <a:srgbClr val="115076"/>
                </a:solidFill>
              </a:rPr>
              <a:t>/</a:t>
            </a:r>
            <a:r>
              <a:rPr lang="en-US" sz="2000" b="1" dirty="0" err="1">
                <a:solidFill>
                  <a:srgbClr val="115076"/>
                </a:solidFill>
              </a:rPr>
              <a:t>woher</a:t>
            </a:r>
            <a:r>
              <a:rPr lang="en-US" sz="2000" b="1" dirty="0">
                <a:solidFill>
                  <a:srgbClr val="115076"/>
                </a:solidFill>
              </a:rPr>
              <a:t>*?</a:t>
            </a:r>
            <a:endParaRPr lang="en-GB" sz="2000" b="1" dirty="0">
              <a:solidFill>
                <a:srgbClr val="115076"/>
              </a:solidFill>
            </a:endParaRPr>
          </a:p>
        </p:txBody>
      </p:sp>
      <p:sp>
        <p:nvSpPr>
          <p:cNvPr id="17" name="Speech Bubble: Rectangle with Corners Rounded 45">
            <a:extLst>
              <a:ext uri="{FF2B5EF4-FFF2-40B4-BE49-F238E27FC236}">
                <a16:creationId xmlns:a16="http://schemas.microsoft.com/office/drawing/2014/main" id="{BB3CDED0-6C29-47FE-98A8-591EC603FC48}"/>
              </a:ext>
            </a:extLst>
          </p:cNvPr>
          <p:cNvSpPr/>
          <p:nvPr/>
        </p:nvSpPr>
        <p:spPr>
          <a:xfrm>
            <a:off x="9664700" y="685525"/>
            <a:ext cx="2419379" cy="1925971"/>
          </a:xfrm>
          <a:prstGeom prst="wedgeRoundRectCallout">
            <a:avLst>
              <a:gd name="adj1" fmla="val -47657"/>
              <a:gd name="adj2" fmla="val 23302"/>
              <a:gd name="adj3" fmla="val 16667"/>
            </a:avLst>
          </a:prstGeom>
          <a:solidFill>
            <a:schemeClr val="accent1">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a:ln>
                  <a:noFill/>
                </a:ln>
                <a:solidFill>
                  <a:prstClr val="white"/>
                </a:solidFill>
                <a:effectLst/>
                <a:uLnTx/>
                <a:uFillTx/>
                <a:latin typeface="Century Gothic" panose="020F0302020204030204"/>
              </a:rPr>
              <a:t>To form an </a:t>
            </a:r>
            <a:r>
              <a:rPr kumimoji="0" lang="en-GB" sz="2000" u="none" strike="noStrike" kern="1200" cap="none" spc="0" normalizeH="0" noProof="0" dirty="0">
                <a:ln>
                  <a:noFill/>
                </a:ln>
                <a:solidFill>
                  <a:prstClr val="white"/>
                </a:solidFill>
                <a:effectLst/>
                <a:uLnTx/>
                <a:uFillTx/>
                <a:latin typeface="Century Gothic" panose="020F0302020204030204"/>
              </a:rPr>
              <a:t>open </a:t>
            </a:r>
            <a:r>
              <a:rPr kumimoji="0" lang="en-GB" sz="2000" u="none" strike="noStrike" kern="1200" cap="none" spc="0" normalizeH="0" baseline="0" noProof="0" dirty="0">
                <a:ln>
                  <a:noFill/>
                </a:ln>
                <a:solidFill>
                  <a:prstClr val="white"/>
                </a:solidFill>
                <a:effectLst/>
                <a:uLnTx/>
                <a:uFillTx/>
                <a:latin typeface="Century Gothic" panose="020F0302020204030204"/>
              </a:rPr>
              <a:t> question, </a:t>
            </a:r>
            <a:r>
              <a:rPr lang="en-GB" sz="2000" dirty="0">
                <a:solidFill>
                  <a:prstClr val="white"/>
                </a:solidFill>
                <a:latin typeface="Century Gothic" panose="020F0302020204030204"/>
              </a:rPr>
              <a:t>use a </a:t>
            </a:r>
            <a:r>
              <a:rPr kumimoji="0" lang="en-GB" sz="2000" i="1" u="none" strike="noStrike" kern="1200" cap="none" spc="0" normalizeH="0" baseline="0" noProof="0" dirty="0">
                <a:ln>
                  <a:noFill/>
                </a:ln>
                <a:solidFill>
                  <a:prstClr val="white"/>
                </a:solidFill>
                <a:effectLst/>
                <a:uLnTx/>
                <a:uFillTx/>
                <a:latin typeface="Century Gothic" panose="020F0302020204030204"/>
              </a:rPr>
              <a:t>question word</a:t>
            </a:r>
            <a:r>
              <a:rPr kumimoji="0" lang="en-GB" sz="2000" i="1" u="none" strike="noStrike" kern="1200" cap="none" spc="0" normalizeH="0" noProof="0" dirty="0">
                <a:ln>
                  <a:noFill/>
                </a:ln>
                <a:solidFill>
                  <a:prstClr val="white"/>
                </a:solidFill>
                <a:effectLst/>
                <a:uLnTx/>
                <a:uFillTx/>
                <a:latin typeface="Century Gothic" panose="020F0302020204030204"/>
              </a:rPr>
              <a:t> </a:t>
            </a:r>
            <a:r>
              <a:rPr kumimoji="0" lang="en-GB" sz="2000" u="none" strike="noStrike" kern="1200" cap="none" spc="0" normalizeH="0" noProof="0" dirty="0">
                <a:ln>
                  <a:noFill/>
                </a:ln>
                <a:solidFill>
                  <a:prstClr val="white"/>
                </a:solidFill>
                <a:effectLst/>
                <a:uLnTx/>
                <a:uFillTx/>
                <a:latin typeface="Century Gothic" panose="020F0302020204030204"/>
              </a:rPr>
              <a:t>before the </a:t>
            </a:r>
            <a:r>
              <a:rPr kumimoji="0" lang="en-GB" sz="2000" i="1" u="none" strike="noStrike" kern="1200" cap="none" spc="0" normalizeH="0" noProof="0" dirty="0">
                <a:ln>
                  <a:noFill/>
                </a:ln>
                <a:solidFill>
                  <a:prstClr val="white"/>
                </a:solidFill>
                <a:effectLst/>
                <a:uLnTx/>
                <a:uFillTx/>
                <a:latin typeface="Century Gothic" panose="020F0302020204030204"/>
              </a:rPr>
              <a:t>verb</a:t>
            </a:r>
            <a:r>
              <a:rPr kumimoji="0" lang="en-GB" sz="2000" u="none" strike="noStrike" kern="1200" cap="none" spc="0" normalizeH="0" noProof="0" dirty="0">
                <a:ln>
                  <a:noFill/>
                </a:ln>
                <a:solidFill>
                  <a:prstClr val="white"/>
                </a:solidFill>
                <a:effectLst/>
                <a:uLnTx/>
                <a:uFillTx/>
                <a:latin typeface="Century Gothic" panose="020F0302020204030204"/>
              </a:rPr>
              <a:t>, followed by the </a:t>
            </a:r>
            <a:r>
              <a:rPr kumimoji="0" lang="en-GB" sz="2000" i="1" u="none" strike="noStrike" kern="1200" cap="none" spc="0" normalizeH="0" noProof="0" dirty="0">
                <a:ln>
                  <a:noFill/>
                </a:ln>
                <a:solidFill>
                  <a:prstClr val="white"/>
                </a:solidFill>
                <a:effectLst/>
                <a:uLnTx/>
                <a:uFillTx/>
                <a:latin typeface="Century Gothic" panose="020F0302020204030204"/>
              </a:rPr>
              <a:t>subject</a:t>
            </a:r>
            <a:r>
              <a:rPr kumimoji="0" lang="en-GB" sz="2000" u="none" strike="noStrike" kern="1200" cap="none" spc="0" normalizeH="0" noProof="0" dirty="0">
                <a:ln>
                  <a:noFill/>
                </a:ln>
                <a:solidFill>
                  <a:prstClr val="white"/>
                </a:solidFill>
                <a:effectLst/>
                <a:uLnTx/>
                <a:uFillTx/>
                <a:latin typeface="Century Gothic" panose="020F0302020204030204"/>
              </a:rPr>
              <a:t>.</a:t>
            </a:r>
            <a:endParaRPr kumimoji="0" lang="en-GB" sz="2000" u="none" strike="noStrike" kern="1200" cap="none" spc="0" normalizeH="0" baseline="0" noProof="0" dirty="0">
              <a:ln>
                <a:noFill/>
              </a:ln>
              <a:solidFill>
                <a:prstClr val="white"/>
              </a:solidFill>
              <a:effectLst/>
              <a:uLnTx/>
              <a:uFillTx/>
              <a:latin typeface="Century Gothic" panose="020F0302020204030204"/>
            </a:endParaRPr>
          </a:p>
        </p:txBody>
      </p:sp>
      <p:sp>
        <p:nvSpPr>
          <p:cNvPr id="18" name="Speech Bubble: Rectangle with Corners Rounded 17">
            <a:extLst>
              <a:ext uri="{FF2B5EF4-FFF2-40B4-BE49-F238E27FC236}">
                <a16:creationId xmlns:a16="http://schemas.microsoft.com/office/drawing/2014/main" id="{DA5BF56F-77C3-4E83-A8BB-8001D863FCCB}"/>
              </a:ext>
            </a:extLst>
          </p:cNvPr>
          <p:cNvSpPr/>
          <p:nvPr/>
        </p:nvSpPr>
        <p:spPr>
          <a:xfrm>
            <a:off x="7548652" y="2119858"/>
            <a:ext cx="1964686" cy="874655"/>
          </a:xfrm>
          <a:prstGeom prst="wedgeRoundRectCallout">
            <a:avLst>
              <a:gd name="adj1" fmla="val -63560"/>
              <a:gd name="adj2" fmla="val -25714"/>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a:t>
            </a:r>
            <a:r>
              <a:rPr lang="en-US" sz="2000" b="1" dirty="0" err="1">
                <a:solidFill>
                  <a:srgbClr val="115076"/>
                </a:solidFill>
              </a:rPr>
              <a:t>Woher</a:t>
            </a:r>
            <a:r>
              <a:rPr lang="en-US" sz="2000" b="1" dirty="0">
                <a:solidFill>
                  <a:srgbClr val="115076"/>
                </a:solidFill>
              </a:rPr>
              <a:t> </a:t>
            </a:r>
            <a:r>
              <a:rPr lang="en-US" sz="2000" i="1" dirty="0">
                <a:solidFill>
                  <a:srgbClr val="115076"/>
                </a:solidFill>
              </a:rPr>
              <a:t>(where from) </a:t>
            </a:r>
            <a:r>
              <a:rPr lang="en-US" sz="2000" dirty="0" err="1">
                <a:solidFill>
                  <a:srgbClr val="115076"/>
                </a:solidFill>
              </a:rPr>
              <a:t>kommen</a:t>
            </a:r>
            <a:r>
              <a:rPr lang="en-US" sz="2000" dirty="0">
                <a:solidFill>
                  <a:srgbClr val="115076"/>
                </a:solidFill>
              </a:rPr>
              <a:t> </a:t>
            </a:r>
            <a:r>
              <a:rPr lang="en-US" sz="2000" dirty="0" err="1">
                <a:solidFill>
                  <a:srgbClr val="115076"/>
                </a:solidFill>
              </a:rPr>
              <a:t>sie</a:t>
            </a:r>
            <a:r>
              <a:rPr lang="en-US" sz="2000" dirty="0">
                <a:solidFill>
                  <a:srgbClr val="115076"/>
                </a:solidFill>
              </a:rPr>
              <a:t>?</a:t>
            </a:r>
            <a:endParaRPr lang="en-GB" sz="2000" dirty="0">
              <a:solidFill>
                <a:srgbClr val="115076"/>
              </a:solidFill>
            </a:endParaRPr>
          </a:p>
        </p:txBody>
      </p:sp>
      <p:pic>
        <p:nvPicPr>
          <p:cNvPr id="19" name="Picture 18">
            <a:extLst>
              <a:ext uri="{FF2B5EF4-FFF2-40B4-BE49-F238E27FC236}">
                <a16:creationId xmlns:a16="http://schemas.microsoft.com/office/drawing/2014/main" id="{4B97902D-2A0B-4F75-913C-9B1BD00A79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98986" y="2787961"/>
            <a:ext cx="668695" cy="700717"/>
          </a:xfrm>
          <a:prstGeom prst="rect">
            <a:avLst/>
          </a:prstGeom>
        </p:spPr>
      </p:pic>
      <p:pic>
        <p:nvPicPr>
          <p:cNvPr id="21" name="Picture 20">
            <a:extLst>
              <a:ext uri="{FF2B5EF4-FFF2-40B4-BE49-F238E27FC236}">
                <a16:creationId xmlns:a16="http://schemas.microsoft.com/office/drawing/2014/main" id="{1C68A905-4DFB-4666-83C0-4B728B87CF89}"/>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99182" y="179605"/>
            <a:ext cx="583219" cy="556563"/>
          </a:xfrm>
          <a:prstGeom prst="rect">
            <a:avLst/>
          </a:prstGeom>
        </p:spPr>
      </p:pic>
      <p:pic>
        <p:nvPicPr>
          <p:cNvPr id="22" name="Picture 21">
            <a:extLst>
              <a:ext uri="{FF2B5EF4-FFF2-40B4-BE49-F238E27FC236}">
                <a16:creationId xmlns:a16="http://schemas.microsoft.com/office/drawing/2014/main" id="{E381E63B-1FBD-466A-BEBB-867FD60D934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24164" y="4023236"/>
            <a:ext cx="530177" cy="656638"/>
          </a:xfrm>
          <a:prstGeom prst="rect">
            <a:avLst/>
          </a:prstGeom>
        </p:spPr>
      </p:pic>
      <p:sp>
        <p:nvSpPr>
          <p:cNvPr id="25" name="Speech Bubble: Rectangle with Corners Rounded 24">
            <a:extLst>
              <a:ext uri="{FF2B5EF4-FFF2-40B4-BE49-F238E27FC236}">
                <a16:creationId xmlns:a16="http://schemas.microsoft.com/office/drawing/2014/main" id="{19645E13-0EB1-4E28-A57E-5A132BD4E8B3}"/>
              </a:ext>
            </a:extLst>
          </p:cNvPr>
          <p:cNvSpPr/>
          <p:nvPr/>
        </p:nvSpPr>
        <p:spPr>
          <a:xfrm>
            <a:off x="7241473" y="900309"/>
            <a:ext cx="2235199" cy="461665"/>
          </a:xfrm>
          <a:prstGeom prst="wedgeRoundRectCallout">
            <a:avLst>
              <a:gd name="adj1" fmla="val -59855"/>
              <a:gd name="adj2" fmla="val -22810"/>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Wie </a:t>
            </a:r>
            <a:r>
              <a:rPr lang="en-US" sz="2000" dirty="0" err="1">
                <a:solidFill>
                  <a:srgbClr val="115076"/>
                </a:solidFill>
              </a:rPr>
              <a:t>singen</a:t>
            </a:r>
            <a:r>
              <a:rPr lang="en-US" sz="2000" dirty="0">
                <a:solidFill>
                  <a:srgbClr val="115076"/>
                </a:solidFill>
              </a:rPr>
              <a:t> </a:t>
            </a:r>
            <a:r>
              <a:rPr lang="en-US" sz="2000" dirty="0" err="1">
                <a:solidFill>
                  <a:srgbClr val="115076"/>
                </a:solidFill>
              </a:rPr>
              <a:t>sie</a:t>
            </a:r>
            <a:r>
              <a:rPr lang="en-US" sz="2000" dirty="0">
                <a:solidFill>
                  <a:srgbClr val="115076"/>
                </a:solidFill>
              </a:rPr>
              <a:t>?</a:t>
            </a:r>
            <a:endParaRPr lang="en-GB" sz="2000" dirty="0">
              <a:solidFill>
                <a:srgbClr val="115076"/>
              </a:solidFill>
            </a:endParaRPr>
          </a:p>
        </p:txBody>
      </p:sp>
      <p:sp>
        <p:nvSpPr>
          <p:cNvPr id="26" name="Speech Bubble: Rectangle with Corners Rounded 25">
            <a:extLst>
              <a:ext uri="{FF2B5EF4-FFF2-40B4-BE49-F238E27FC236}">
                <a16:creationId xmlns:a16="http://schemas.microsoft.com/office/drawing/2014/main" id="{C3722954-57DA-465A-848D-A51647F64E2F}"/>
              </a:ext>
            </a:extLst>
          </p:cNvPr>
          <p:cNvSpPr/>
          <p:nvPr/>
        </p:nvSpPr>
        <p:spPr>
          <a:xfrm>
            <a:off x="7278139" y="1430937"/>
            <a:ext cx="2235199" cy="582242"/>
          </a:xfrm>
          <a:prstGeom prst="wedgeRoundRectCallout">
            <a:avLst>
              <a:gd name="adj1" fmla="val -59286"/>
              <a:gd name="adj2" fmla="val -27172"/>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115076"/>
                </a:solidFill>
              </a:rPr>
              <a:t>Sie </a:t>
            </a:r>
            <a:r>
              <a:rPr lang="en-US" sz="2000" dirty="0" err="1">
                <a:solidFill>
                  <a:srgbClr val="115076"/>
                </a:solidFill>
              </a:rPr>
              <a:t>singen</a:t>
            </a:r>
            <a:r>
              <a:rPr lang="en-US" sz="2000" dirty="0">
                <a:solidFill>
                  <a:srgbClr val="115076"/>
                </a:solidFill>
              </a:rPr>
              <a:t> </a:t>
            </a:r>
            <a:r>
              <a:rPr lang="en-US" sz="2000" b="1" dirty="0">
                <a:solidFill>
                  <a:srgbClr val="115076"/>
                </a:solidFill>
              </a:rPr>
              <a:t>auf Deutsch.</a:t>
            </a:r>
            <a:endParaRPr lang="en-GB" sz="2000" b="1" dirty="0">
              <a:solidFill>
                <a:srgbClr val="115076"/>
              </a:solidFill>
            </a:endParaRPr>
          </a:p>
        </p:txBody>
      </p:sp>
      <p:pic>
        <p:nvPicPr>
          <p:cNvPr id="27" name="Picture 26">
            <a:extLst>
              <a:ext uri="{FF2B5EF4-FFF2-40B4-BE49-F238E27FC236}">
                <a16:creationId xmlns:a16="http://schemas.microsoft.com/office/drawing/2014/main" id="{08B3FEC8-AB2A-42CB-8E09-00DA11A8D66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69095" y="3424148"/>
            <a:ext cx="585246" cy="604429"/>
          </a:xfrm>
          <a:prstGeom prst="rect">
            <a:avLst/>
          </a:prstGeom>
        </p:spPr>
      </p:pic>
      <p:sp>
        <p:nvSpPr>
          <p:cNvPr id="28" name="Speech Bubble: Rectangle with Corners Rounded 27">
            <a:extLst>
              <a:ext uri="{FF2B5EF4-FFF2-40B4-BE49-F238E27FC236}">
                <a16:creationId xmlns:a16="http://schemas.microsoft.com/office/drawing/2014/main" id="{6081E181-AC76-4F59-80E0-77B72760BC16}"/>
              </a:ext>
            </a:extLst>
          </p:cNvPr>
          <p:cNvSpPr/>
          <p:nvPr/>
        </p:nvSpPr>
        <p:spPr>
          <a:xfrm>
            <a:off x="11147223" y="4113113"/>
            <a:ext cx="914400" cy="446108"/>
          </a:xfrm>
          <a:prstGeom prst="wedgeRoundRectCallout">
            <a:avLst>
              <a:gd name="adj1" fmla="val -76552"/>
              <a:gd name="adj2" fmla="val 19821"/>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115076"/>
                </a:solidFill>
              </a:rPr>
              <a:t>Wer</a:t>
            </a:r>
            <a:r>
              <a:rPr lang="en-US" sz="2000" b="1" dirty="0">
                <a:solidFill>
                  <a:srgbClr val="115076"/>
                </a:solidFill>
              </a:rPr>
              <a:t>?</a:t>
            </a:r>
            <a:endParaRPr lang="en-GB" sz="2000" b="1" dirty="0">
              <a:solidFill>
                <a:srgbClr val="115076"/>
              </a:solidFill>
            </a:endParaRPr>
          </a:p>
        </p:txBody>
      </p:sp>
      <p:pic>
        <p:nvPicPr>
          <p:cNvPr id="29" name="Picture 28">
            <a:extLst>
              <a:ext uri="{FF2B5EF4-FFF2-40B4-BE49-F238E27FC236}">
                <a16:creationId xmlns:a16="http://schemas.microsoft.com/office/drawing/2014/main" id="{0825F8EB-D56B-4AD2-A0A4-9C88FE6436B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57115" y="4710202"/>
            <a:ext cx="783885" cy="560957"/>
          </a:xfrm>
          <a:prstGeom prst="rect">
            <a:avLst/>
          </a:prstGeom>
        </p:spPr>
      </p:pic>
      <p:sp>
        <p:nvSpPr>
          <p:cNvPr id="30" name="Speech Bubble: Rectangle with Corners Rounded 29">
            <a:extLst>
              <a:ext uri="{FF2B5EF4-FFF2-40B4-BE49-F238E27FC236}">
                <a16:creationId xmlns:a16="http://schemas.microsoft.com/office/drawing/2014/main" id="{4850B7D3-17CB-477E-BED2-C09EE0440CEB}"/>
              </a:ext>
            </a:extLst>
          </p:cNvPr>
          <p:cNvSpPr/>
          <p:nvPr/>
        </p:nvSpPr>
        <p:spPr>
          <a:xfrm>
            <a:off x="10845800" y="5184035"/>
            <a:ext cx="1238279" cy="446108"/>
          </a:xfrm>
          <a:prstGeom prst="wedgeRoundRectCallout">
            <a:avLst>
              <a:gd name="adj1" fmla="val -66031"/>
              <a:gd name="adj2" fmla="val 21711"/>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115076"/>
                </a:solidFill>
              </a:rPr>
              <a:t>Warum</a:t>
            </a:r>
            <a:r>
              <a:rPr lang="en-US" sz="2000" b="1" dirty="0">
                <a:solidFill>
                  <a:srgbClr val="115076"/>
                </a:solidFill>
              </a:rPr>
              <a:t>?</a:t>
            </a:r>
            <a:endParaRPr lang="en-GB" sz="2000" b="1" dirty="0">
              <a:solidFill>
                <a:srgbClr val="115076"/>
              </a:solidFill>
            </a:endParaRPr>
          </a:p>
        </p:txBody>
      </p:sp>
      <p:sp>
        <p:nvSpPr>
          <p:cNvPr id="31" name="Speech Bubble: Rectangle with Corners Rounded 30">
            <a:extLst>
              <a:ext uri="{FF2B5EF4-FFF2-40B4-BE49-F238E27FC236}">
                <a16:creationId xmlns:a16="http://schemas.microsoft.com/office/drawing/2014/main" id="{F1394168-2D0A-45D3-A0DE-E7A27B41139D}"/>
              </a:ext>
            </a:extLst>
          </p:cNvPr>
          <p:cNvSpPr/>
          <p:nvPr/>
        </p:nvSpPr>
        <p:spPr>
          <a:xfrm>
            <a:off x="10569589" y="5726367"/>
            <a:ext cx="1543079" cy="446108"/>
          </a:xfrm>
          <a:prstGeom prst="wedgeRoundRectCallout">
            <a:avLst>
              <a:gd name="adj1" fmla="val -66031"/>
              <a:gd name="adj2" fmla="val 21711"/>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Wie </a:t>
            </a:r>
            <a:r>
              <a:rPr lang="en-US" sz="2000" b="1" dirty="0" err="1">
                <a:solidFill>
                  <a:srgbClr val="115076"/>
                </a:solidFill>
              </a:rPr>
              <a:t>viele</a:t>
            </a:r>
            <a:r>
              <a:rPr lang="en-US" sz="2000" b="1" dirty="0">
                <a:solidFill>
                  <a:srgbClr val="115076"/>
                </a:solidFill>
              </a:rPr>
              <a:t>?</a:t>
            </a:r>
            <a:endParaRPr lang="en-GB" sz="2000" b="1" dirty="0">
              <a:solidFill>
                <a:srgbClr val="115076"/>
              </a:solidFill>
            </a:endParaRPr>
          </a:p>
        </p:txBody>
      </p:sp>
      <p:pic>
        <p:nvPicPr>
          <p:cNvPr id="32" name="Picture 31">
            <a:extLst>
              <a:ext uri="{FF2B5EF4-FFF2-40B4-BE49-F238E27FC236}">
                <a16:creationId xmlns:a16="http://schemas.microsoft.com/office/drawing/2014/main" id="{B7AEFD9B-6840-42F1-B41A-8BE801F311F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62645" y="5813742"/>
            <a:ext cx="723038" cy="537793"/>
          </a:xfrm>
          <a:prstGeom prst="rect">
            <a:avLst/>
          </a:prstGeom>
        </p:spPr>
      </p:pic>
      <p:pic>
        <p:nvPicPr>
          <p:cNvPr id="9" name="Picture 8" descr="A picture containing text, vector graphics&#10;&#10;Description automatically generated">
            <a:extLst>
              <a:ext uri="{FF2B5EF4-FFF2-40B4-BE49-F238E27FC236}">
                <a16:creationId xmlns:a16="http://schemas.microsoft.com/office/drawing/2014/main" id="{58766FF5-A721-4BCF-A957-1EE82FD14D0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29627" y="5271159"/>
            <a:ext cx="630027" cy="542583"/>
          </a:xfrm>
          <a:prstGeom prst="rect">
            <a:avLst/>
          </a:prstGeom>
        </p:spPr>
      </p:pic>
      <p:cxnSp>
        <p:nvCxnSpPr>
          <p:cNvPr id="11" name="Straight Connector 10">
            <a:extLst>
              <a:ext uri="{FF2B5EF4-FFF2-40B4-BE49-F238E27FC236}">
                <a16:creationId xmlns:a16="http://schemas.microsoft.com/office/drawing/2014/main" id="{1B289434-1CEA-45E9-894E-B9AE47BB34FE}"/>
              </a:ext>
            </a:extLst>
          </p:cNvPr>
          <p:cNvCxnSpPr/>
          <p:nvPr/>
        </p:nvCxnSpPr>
        <p:spPr>
          <a:xfrm>
            <a:off x="444500" y="1477574"/>
            <a:ext cx="2832100"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5DBC02F-1E99-42C3-8008-B9A248551868}"/>
              </a:ext>
            </a:extLst>
          </p:cNvPr>
          <p:cNvCxnSpPr>
            <a:cxnSpLocks/>
          </p:cNvCxnSpPr>
          <p:nvPr/>
        </p:nvCxnSpPr>
        <p:spPr>
          <a:xfrm>
            <a:off x="444500" y="2111532"/>
            <a:ext cx="2616200"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sp>
        <p:nvSpPr>
          <p:cNvPr id="34" name="Speech Bubble: Rectangle with Corners Rounded 33">
            <a:extLst>
              <a:ext uri="{FF2B5EF4-FFF2-40B4-BE49-F238E27FC236}">
                <a16:creationId xmlns:a16="http://schemas.microsoft.com/office/drawing/2014/main" id="{403AECAB-30C0-4298-A91B-458FAA1063EE}"/>
              </a:ext>
            </a:extLst>
          </p:cNvPr>
          <p:cNvSpPr/>
          <p:nvPr/>
        </p:nvSpPr>
        <p:spPr>
          <a:xfrm>
            <a:off x="7546740" y="3075237"/>
            <a:ext cx="1964686" cy="604430"/>
          </a:xfrm>
          <a:prstGeom prst="wedgeRoundRectCallout">
            <a:avLst>
              <a:gd name="adj1" fmla="val -59682"/>
              <a:gd name="adj2" fmla="val -28618"/>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115076"/>
                </a:solidFill>
              </a:rPr>
              <a:t>Sie </a:t>
            </a:r>
            <a:r>
              <a:rPr lang="en-US" sz="2000" dirty="0" err="1">
                <a:solidFill>
                  <a:srgbClr val="115076"/>
                </a:solidFill>
              </a:rPr>
              <a:t>kommen</a:t>
            </a:r>
            <a:r>
              <a:rPr lang="en-US" sz="2000" dirty="0">
                <a:solidFill>
                  <a:srgbClr val="115076"/>
                </a:solidFill>
              </a:rPr>
              <a:t> </a:t>
            </a:r>
            <a:r>
              <a:rPr lang="en-US" sz="2000" b="1" dirty="0" err="1">
                <a:solidFill>
                  <a:srgbClr val="115076"/>
                </a:solidFill>
              </a:rPr>
              <a:t>aus</a:t>
            </a:r>
            <a:r>
              <a:rPr lang="en-US" sz="2000" b="1" dirty="0">
                <a:solidFill>
                  <a:srgbClr val="115076"/>
                </a:solidFill>
              </a:rPr>
              <a:t> Köln.</a:t>
            </a:r>
            <a:endParaRPr lang="en-GB" sz="2000" b="1" dirty="0">
              <a:solidFill>
                <a:srgbClr val="115076"/>
              </a:solidFill>
            </a:endParaRPr>
          </a:p>
        </p:txBody>
      </p:sp>
      <p:sp>
        <p:nvSpPr>
          <p:cNvPr id="35" name="TextBox 34">
            <a:extLst>
              <a:ext uri="{FF2B5EF4-FFF2-40B4-BE49-F238E27FC236}">
                <a16:creationId xmlns:a16="http://schemas.microsoft.com/office/drawing/2014/main" id="{7FB56888-7EE5-44D1-84B6-D2B1E646B52A}"/>
              </a:ext>
            </a:extLst>
          </p:cNvPr>
          <p:cNvSpPr txBox="1"/>
          <p:nvPr/>
        </p:nvSpPr>
        <p:spPr>
          <a:xfrm>
            <a:off x="2364806" y="481749"/>
            <a:ext cx="4092569" cy="461665"/>
          </a:xfrm>
          <a:prstGeom prst="rect">
            <a:avLst/>
          </a:prstGeom>
          <a:noFill/>
          <a:ln>
            <a:noFill/>
          </a:ln>
        </p:spPr>
        <p:txBody>
          <a:bodyPr wrap="square" rtlCol="0">
            <a:spAutoFit/>
          </a:bodyPr>
          <a:lstStyle/>
          <a:p>
            <a:r>
              <a:rPr lang="en-US" sz="2400" dirty="0">
                <a:solidFill>
                  <a:schemeClr val="accent5">
                    <a:lumMod val="50000"/>
                  </a:schemeClr>
                </a:solidFill>
              </a:rPr>
              <a:t>Person B </a:t>
            </a:r>
            <a:r>
              <a:rPr lang="en-US" sz="2400" dirty="0" err="1">
                <a:solidFill>
                  <a:schemeClr val="accent5">
                    <a:lumMod val="50000"/>
                  </a:schemeClr>
                </a:solidFill>
              </a:rPr>
              <a:t>antwortet</a:t>
            </a:r>
            <a:r>
              <a:rPr lang="en-US" sz="2400" dirty="0">
                <a:solidFill>
                  <a:schemeClr val="accent5">
                    <a:lumMod val="50000"/>
                  </a:schemeClr>
                </a:solidFill>
              </a:rPr>
              <a:t>.</a:t>
            </a:r>
            <a:endParaRPr lang="en-US" sz="2400" i="1" dirty="0">
              <a:solidFill>
                <a:schemeClr val="accent5">
                  <a:lumMod val="50000"/>
                </a:schemeClr>
              </a:solidFill>
            </a:endParaRPr>
          </a:p>
        </p:txBody>
      </p:sp>
      <p:sp>
        <p:nvSpPr>
          <p:cNvPr id="36" name="TextBox 35">
            <a:extLst>
              <a:ext uri="{FF2B5EF4-FFF2-40B4-BE49-F238E27FC236}">
                <a16:creationId xmlns:a16="http://schemas.microsoft.com/office/drawing/2014/main" id="{D0D5791E-8CCA-4472-9FE5-C943C737F317}"/>
              </a:ext>
            </a:extLst>
          </p:cNvPr>
          <p:cNvSpPr txBox="1"/>
          <p:nvPr/>
        </p:nvSpPr>
        <p:spPr>
          <a:xfrm>
            <a:off x="2047135" y="841833"/>
            <a:ext cx="5027923" cy="461665"/>
          </a:xfrm>
          <a:prstGeom prst="rect">
            <a:avLst/>
          </a:prstGeom>
          <a:noFill/>
          <a:ln>
            <a:noFill/>
          </a:ln>
        </p:spPr>
        <p:txBody>
          <a:bodyPr wrap="square" rtlCol="0">
            <a:spAutoFit/>
          </a:bodyPr>
          <a:lstStyle/>
          <a:p>
            <a:r>
              <a:rPr lang="en-US" sz="2400" i="1" dirty="0">
                <a:solidFill>
                  <a:srgbClr val="DAA520"/>
                </a:solidFill>
              </a:rPr>
              <a:t>Dann </a:t>
            </a:r>
            <a:r>
              <a:rPr lang="en-US" sz="2400" i="1" dirty="0" err="1">
                <a:solidFill>
                  <a:srgbClr val="DAA520"/>
                </a:solidFill>
              </a:rPr>
              <a:t>tauscht</a:t>
            </a:r>
            <a:r>
              <a:rPr lang="en-US" sz="2400" i="1" dirty="0">
                <a:solidFill>
                  <a:srgbClr val="DAA520"/>
                </a:solidFill>
              </a:rPr>
              <a:t> man die </a:t>
            </a:r>
            <a:r>
              <a:rPr lang="en-US" sz="2400" i="1" dirty="0" err="1">
                <a:solidFill>
                  <a:srgbClr val="DAA520"/>
                </a:solidFill>
              </a:rPr>
              <a:t>Rollen</a:t>
            </a:r>
            <a:r>
              <a:rPr lang="en-US" sz="2400" i="1" dirty="0">
                <a:solidFill>
                  <a:srgbClr val="DAA520"/>
                </a:solidFill>
              </a:rPr>
              <a:t>.</a:t>
            </a:r>
          </a:p>
        </p:txBody>
      </p:sp>
    </p:spTree>
    <p:extLst>
      <p:ext uri="{BB962C8B-B14F-4D97-AF65-F5344CB8AC3E}">
        <p14:creationId xmlns:p14="http://schemas.microsoft.com/office/powerpoint/2010/main" val="2337146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0"/>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1"/>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5" grpId="0" animBg="1"/>
      <p:bldP spid="16" grpId="0" animBg="1"/>
      <p:bldP spid="17" grpId="0" animBg="1"/>
      <p:bldP spid="18" grpId="0" animBg="1"/>
      <p:bldP spid="25" grpId="0" animBg="1"/>
      <p:bldP spid="26" grpId="0" animBg="1"/>
      <p:bldP spid="28" grpId="0" animBg="1"/>
      <p:bldP spid="30" grpId="0" animBg="1"/>
      <p:bldP spid="31" grpId="0" animBg="1"/>
      <p:bldP spid="3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153508"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Antworten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937631" y="247046"/>
            <a:ext cx="101969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Speech Bubble: Rectangle with Corners Rounded 11">
            <a:extLst>
              <a:ext uri="{FF2B5EF4-FFF2-40B4-BE49-F238E27FC236}">
                <a16:creationId xmlns:a16="http://schemas.microsoft.com/office/drawing/2014/main" id="{4FAC8523-B364-487D-8D24-612608E31981}"/>
              </a:ext>
            </a:extLst>
          </p:cNvPr>
          <p:cNvSpPr/>
          <p:nvPr/>
        </p:nvSpPr>
        <p:spPr>
          <a:xfrm>
            <a:off x="336452" y="1327762"/>
            <a:ext cx="2184399" cy="455279"/>
          </a:xfrm>
          <a:prstGeom prst="wedgeRoundRectCallout">
            <a:avLst>
              <a:gd name="adj1" fmla="val 34559"/>
              <a:gd name="adj2" fmla="val 69573"/>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Wie </a:t>
            </a:r>
            <a:r>
              <a:rPr lang="en-US" sz="2000" dirty="0" err="1">
                <a:solidFill>
                  <a:srgbClr val="115076"/>
                </a:solidFill>
              </a:rPr>
              <a:t>singen</a:t>
            </a:r>
            <a:r>
              <a:rPr lang="en-US" sz="2000" dirty="0">
                <a:solidFill>
                  <a:srgbClr val="115076"/>
                </a:solidFill>
              </a:rPr>
              <a:t> </a:t>
            </a:r>
            <a:r>
              <a:rPr lang="en-US" sz="2000" dirty="0" err="1">
                <a:solidFill>
                  <a:srgbClr val="115076"/>
                </a:solidFill>
              </a:rPr>
              <a:t>sie</a:t>
            </a:r>
            <a:r>
              <a:rPr lang="en-US" sz="2000" dirty="0">
                <a:solidFill>
                  <a:srgbClr val="115076"/>
                </a:solidFill>
              </a:rPr>
              <a:t>?</a:t>
            </a:r>
            <a:endParaRPr lang="en-GB" sz="2000" dirty="0">
              <a:solidFill>
                <a:srgbClr val="115076"/>
              </a:solidFill>
            </a:endParaRPr>
          </a:p>
        </p:txBody>
      </p:sp>
      <p:pic>
        <p:nvPicPr>
          <p:cNvPr id="17" name="Picture 16">
            <a:extLst>
              <a:ext uri="{FF2B5EF4-FFF2-40B4-BE49-F238E27FC236}">
                <a16:creationId xmlns:a16="http://schemas.microsoft.com/office/drawing/2014/main" id="{B2358093-2631-4C98-9A33-435F7DC8862F}"/>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20851" y="1586322"/>
            <a:ext cx="834434" cy="796296"/>
          </a:xfrm>
          <a:prstGeom prst="rect">
            <a:avLst/>
          </a:prstGeom>
        </p:spPr>
      </p:pic>
      <p:sp>
        <p:nvSpPr>
          <p:cNvPr id="18" name="Speech Bubble: Rectangle with Corners Rounded 17">
            <a:extLst>
              <a:ext uri="{FF2B5EF4-FFF2-40B4-BE49-F238E27FC236}">
                <a16:creationId xmlns:a16="http://schemas.microsoft.com/office/drawing/2014/main" id="{D3104CC5-C87F-456C-845C-9663A04925BD}"/>
              </a:ext>
            </a:extLst>
          </p:cNvPr>
          <p:cNvSpPr/>
          <p:nvPr/>
        </p:nvSpPr>
        <p:spPr>
          <a:xfrm>
            <a:off x="2786083" y="1016829"/>
            <a:ext cx="3469527" cy="455279"/>
          </a:xfrm>
          <a:prstGeom prst="wedgeRoundRectCallout">
            <a:avLst>
              <a:gd name="adj1" fmla="val -37763"/>
              <a:gd name="adj2" fmla="val 97468"/>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Wie </a:t>
            </a:r>
            <a:r>
              <a:rPr lang="de-DE" sz="2000" dirty="0">
                <a:solidFill>
                  <a:schemeClr val="accent5">
                    <a:lumMod val="50000"/>
                  </a:schemeClr>
                </a:solidFill>
              </a:rPr>
              <a:t>heißt ihre erste Single</a:t>
            </a:r>
            <a:r>
              <a:rPr lang="en-US" sz="2000" dirty="0">
                <a:solidFill>
                  <a:srgbClr val="115076"/>
                </a:solidFill>
              </a:rPr>
              <a:t>?</a:t>
            </a:r>
            <a:endParaRPr lang="en-GB" sz="2000" dirty="0">
              <a:solidFill>
                <a:srgbClr val="115076"/>
              </a:solidFill>
            </a:endParaRPr>
          </a:p>
        </p:txBody>
      </p:sp>
      <p:sp>
        <p:nvSpPr>
          <p:cNvPr id="19" name="Speech Bubble: Rectangle with Corners Rounded 18">
            <a:extLst>
              <a:ext uri="{FF2B5EF4-FFF2-40B4-BE49-F238E27FC236}">
                <a16:creationId xmlns:a16="http://schemas.microsoft.com/office/drawing/2014/main" id="{3A31793D-A4C9-4CD3-8209-8FD17916C641}"/>
              </a:ext>
            </a:extLst>
          </p:cNvPr>
          <p:cNvSpPr/>
          <p:nvPr/>
        </p:nvSpPr>
        <p:spPr>
          <a:xfrm>
            <a:off x="6609879" y="3354567"/>
            <a:ext cx="2187777" cy="446108"/>
          </a:xfrm>
          <a:prstGeom prst="wedgeRoundRectCallout">
            <a:avLst>
              <a:gd name="adj1" fmla="val -56815"/>
              <a:gd name="adj2" fmla="val 22668"/>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Was </a:t>
            </a:r>
            <a:r>
              <a:rPr lang="en-US" sz="2000" dirty="0" err="1">
                <a:solidFill>
                  <a:srgbClr val="115076"/>
                </a:solidFill>
              </a:rPr>
              <a:t>mischt</a:t>
            </a:r>
            <a:r>
              <a:rPr lang="en-US" sz="2000" dirty="0">
                <a:solidFill>
                  <a:srgbClr val="115076"/>
                </a:solidFill>
              </a:rPr>
              <a:t> </a:t>
            </a:r>
            <a:r>
              <a:rPr lang="en-US" sz="2000" dirty="0" err="1">
                <a:solidFill>
                  <a:srgbClr val="115076"/>
                </a:solidFill>
              </a:rPr>
              <a:t>sie</a:t>
            </a:r>
            <a:r>
              <a:rPr lang="en-US" sz="2000" dirty="0">
                <a:solidFill>
                  <a:srgbClr val="115076"/>
                </a:solidFill>
              </a:rPr>
              <a:t>?</a:t>
            </a:r>
            <a:endParaRPr lang="en-GB" sz="2000" dirty="0">
              <a:solidFill>
                <a:srgbClr val="115076"/>
              </a:solidFill>
            </a:endParaRPr>
          </a:p>
        </p:txBody>
      </p:sp>
      <p:sp>
        <p:nvSpPr>
          <p:cNvPr id="20" name="Speech Bubble: Rectangle with Corners Rounded 19">
            <a:extLst>
              <a:ext uri="{FF2B5EF4-FFF2-40B4-BE49-F238E27FC236}">
                <a16:creationId xmlns:a16="http://schemas.microsoft.com/office/drawing/2014/main" id="{F4799BEE-5EF3-4B0E-90FA-B2A45BE726F3}"/>
              </a:ext>
            </a:extLst>
          </p:cNvPr>
          <p:cNvSpPr/>
          <p:nvPr/>
        </p:nvSpPr>
        <p:spPr>
          <a:xfrm>
            <a:off x="46176" y="3801151"/>
            <a:ext cx="2333624" cy="685848"/>
          </a:xfrm>
          <a:prstGeom prst="wedgeRoundRectCallout">
            <a:avLst>
              <a:gd name="adj1" fmla="val 46695"/>
              <a:gd name="adj2" fmla="val 80966"/>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115076"/>
                </a:solidFill>
              </a:rPr>
              <a:t>Wann</a:t>
            </a:r>
            <a:r>
              <a:rPr lang="en-US" sz="2000" b="1" dirty="0">
                <a:solidFill>
                  <a:srgbClr val="115076"/>
                </a:solidFill>
              </a:rPr>
              <a:t> </a:t>
            </a:r>
            <a:r>
              <a:rPr lang="en-US" sz="2000" dirty="0" err="1">
                <a:solidFill>
                  <a:srgbClr val="115076"/>
                </a:solidFill>
              </a:rPr>
              <a:t>gewinnen</a:t>
            </a:r>
            <a:r>
              <a:rPr lang="en-US" sz="2000" dirty="0">
                <a:solidFill>
                  <a:srgbClr val="115076"/>
                </a:solidFill>
              </a:rPr>
              <a:t> </a:t>
            </a:r>
            <a:r>
              <a:rPr lang="en-US" sz="2000" dirty="0" err="1">
                <a:solidFill>
                  <a:srgbClr val="115076"/>
                </a:solidFill>
              </a:rPr>
              <a:t>sie</a:t>
            </a:r>
            <a:r>
              <a:rPr lang="en-US" sz="2000" dirty="0">
                <a:solidFill>
                  <a:srgbClr val="115076"/>
                </a:solidFill>
              </a:rPr>
              <a:t> </a:t>
            </a:r>
            <a:r>
              <a:rPr lang="en-US" sz="2000" dirty="0" err="1">
                <a:solidFill>
                  <a:srgbClr val="115076"/>
                </a:solidFill>
              </a:rPr>
              <a:t>Schooljam</a:t>
            </a:r>
            <a:r>
              <a:rPr lang="en-US" sz="2000" dirty="0">
                <a:solidFill>
                  <a:srgbClr val="115076"/>
                </a:solidFill>
              </a:rPr>
              <a:t>?</a:t>
            </a:r>
            <a:endParaRPr lang="en-GB" sz="2000" b="1" dirty="0">
              <a:solidFill>
                <a:srgbClr val="115076"/>
              </a:solidFill>
            </a:endParaRPr>
          </a:p>
        </p:txBody>
      </p:sp>
      <p:sp>
        <p:nvSpPr>
          <p:cNvPr id="21" name="Speech Bubble: Rectangle with Corners Rounded 20">
            <a:extLst>
              <a:ext uri="{FF2B5EF4-FFF2-40B4-BE49-F238E27FC236}">
                <a16:creationId xmlns:a16="http://schemas.microsoft.com/office/drawing/2014/main" id="{A1560216-7852-41F6-AE05-38F3DD1E3996}"/>
              </a:ext>
            </a:extLst>
          </p:cNvPr>
          <p:cNvSpPr/>
          <p:nvPr/>
        </p:nvSpPr>
        <p:spPr>
          <a:xfrm>
            <a:off x="5615255" y="212825"/>
            <a:ext cx="2860630" cy="446108"/>
          </a:xfrm>
          <a:prstGeom prst="wedgeRoundRectCallout">
            <a:avLst>
              <a:gd name="adj1" fmla="val 43508"/>
              <a:gd name="adj2" fmla="val 114497"/>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115076"/>
                </a:solidFill>
              </a:rPr>
              <a:t>Woher</a:t>
            </a:r>
            <a:r>
              <a:rPr lang="en-US" sz="2000" b="1" dirty="0">
                <a:solidFill>
                  <a:srgbClr val="115076"/>
                </a:solidFill>
              </a:rPr>
              <a:t>* </a:t>
            </a:r>
            <a:r>
              <a:rPr lang="de-DE" sz="2000" dirty="0">
                <a:solidFill>
                  <a:schemeClr val="accent5">
                    <a:lumMod val="50000"/>
                  </a:schemeClr>
                </a:solidFill>
              </a:rPr>
              <a:t>kommen sie?</a:t>
            </a:r>
            <a:endParaRPr lang="en-GB" sz="2000" b="1" dirty="0">
              <a:solidFill>
                <a:srgbClr val="115076"/>
              </a:solidFill>
            </a:endParaRPr>
          </a:p>
        </p:txBody>
      </p:sp>
      <p:pic>
        <p:nvPicPr>
          <p:cNvPr id="22" name="Picture 21">
            <a:extLst>
              <a:ext uri="{FF2B5EF4-FFF2-40B4-BE49-F238E27FC236}">
                <a16:creationId xmlns:a16="http://schemas.microsoft.com/office/drawing/2014/main" id="{82607840-2F06-468B-A3B0-5D06A17EEB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69615" y="380760"/>
            <a:ext cx="819959" cy="859225"/>
          </a:xfrm>
          <a:prstGeom prst="rect">
            <a:avLst/>
          </a:prstGeom>
        </p:spPr>
      </p:pic>
      <p:pic>
        <p:nvPicPr>
          <p:cNvPr id="23" name="Picture 22">
            <a:extLst>
              <a:ext uri="{FF2B5EF4-FFF2-40B4-BE49-F238E27FC236}">
                <a16:creationId xmlns:a16="http://schemas.microsoft.com/office/drawing/2014/main" id="{F29A6D73-11CB-4ED5-9589-B493DE86177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81220" y="3425111"/>
            <a:ext cx="530177" cy="656638"/>
          </a:xfrm>
          <a:prstGeom prst="rect">
            <a:avLst/>
          </a:prstGeom>
        </p:spPr>
      </p:pic>
      <p:pic>
        <p:nvPicPr>
          <p:cNvPr id="24" name="Picture 23">
            <a:extLst>
              <a:ext uri="{FF2B5EF4-FFF2-40B4-BE49-F238E27FC236}">
                <a16:creationId xmlns:a16="http://schemas.microsoft.com/office/drawing/2014/main" id="{7477BF1E-0F6E-47DB-A992-AB6FCB92609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33921" y="3360787"/>
            <a:ext cx="840510" cy="868060"/>
          </a:xfrm>
          <a:prstGeom prst="rect">
            <a:avLst/>
          </a:prstGeom>
        </p:spPr>
      </p:pic>
      <p:sp>
        <p:nvSpPr>
          <p:cNvPr id="25" name="Speech Bubble: Rectangle with Corners Rounded 24">
            <a:extLst>
              <a:ext uri="{FF2B5EF4-FFF2-40B4-BE49-F238E27FC236}">
                <a16:creationId xmlns:a16="http://schemas.microsoft.com/office/drawing/2014/main" id="{8C5B2D88-A76A-4508-A198-CD4814FCE160}"/>
              </a:ext>
            </a:extLst>
          </p:cNvPr>
          <p:cNvSpPr/>
          <p:nvPr/>
        </p:nvSpPr>
        <p:spPr>
          <a:xfrm>
            <a:off x="9734721" y="2717679"/>
            <a:ext cx="2120827" cy="653559"/>
          </a:xfrm>
          <a:prstGeom prst="wedgeRoundRectCallout">
            <a:avLst>
              <a:gd name="adj1" fmla="val -20861"/>
              <a:gd name="adj2" fmla="val 73862"/>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115076"/>
                </a:solidFill>
              </a:rPr>
              <a:t>Wer</a:t>
            </a:r>
            <a:r>
              <a:rPr lang="en-US" sz="2000" b="1" dirty="0">
                <a:solidFill>
                  <a:srgbClr val="115076"/>
                </a:solidFill>
              </a:rPr>
              <a:t> </a:t>
            </a:r>
            <a:r>
              <a:rPr lang="en-US" sz="2000" dirty="0" err="1">
                <a:solidFill>
                  <a:srgbClr val="115076"/>
                </a:solidFill>
              </a:rPr>
              <a:t>versteht</a:t>
            </a:r>
            <a:r>
              <a:rPr lang="en-US" sz="2000" dirty="0">
                <a:solidFill>
                  <a:srgbClr val="115076"/>
                </a:solidFill>
              </a:rPr>
              <a:t> </a:t>
            </a:r>
            <a:r>
              <a:rPr lang="en-US" sz="2000" dirty="0" err="1">
                <a:solidFill>
                  <a:srgbClr val="115076"/>
                </a:solidFill>
              </a:rPr>
              <a:t>zwei</a:t>
            </a:r>
            <a:r>
              <a:rPr lang="en-US" sz="2000" dirty="0">
                <a:solidFill>
                  <a:srgbClr val="115076"/>
                </a:solidFill>
              </a:rPr>
              <a:t> </a:t>
            </a:r>
            <a:r>
              <a:rPr lang="en-US" sz="2000" dirty="0" err="1">
                <a:solidFill>
                  <a:srgbClr val="115076"/>
                </a:solidFill>
              </a:rPr>
              <a:t>Kulturen</a:t>
            </a:r>
            <a:r>
              <a:rPr lang="en-US" sz="2000" dirty="0">
                <a:solidFill>
                  <a:srgbClr val="115076"/>
                </a:solidFill>
              </a:rPr>
              <a:t>?</a:t>
            </a:r>
            <a:endParaRPr lang="en-GB" sz="2000" dirty="0">
              <a:solidFill>
                <a:srgbClr val="115076"/>
              </a:solidFill>
            </a:endParaRPr>
          </a:p>
        </p:txBody>
      </p:sp>
      <p:pic>
        <p:nvPicPr>
          <p:cNvPr id="26" name="Picture 25">
            <a:extLst>
              <a:ext uri="{FF2B5EF4-FFF2-40B4-BE49-F238E27FC236}">
                <a16:creationId xmlns:a16="http://schemas.microsoft.com/office/drawing/2014/main" id="{98269BD2-6522-488D-AACB-D1C7EB201F9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54831" y="4702291"/>
            <a:ext cx="1083884" cy="775640"/>
          </a:xfrm>
          <a:prstGeom prst="rect">
            <a:avLst/>
          </a:prstGeom>
        </p:spPr>
      </p:pic>
      <p:sp>
        <p:nvSpPr>
          <p:cNvPr id="27" name="Speech Bubble: Rectangle with Corners Rounded 26">
            <a:extLst>
              <a:ext uri="{FF2B5EF4-FFF2-40B4-BE49-F238E27FC236}">
                <a16:creationId xmlns:a16="http://schemas.microsoft.com/office/drawing/2014/main" id="{156E7811-E235-40A5-9D2F-AF5F6F1CE428}"/>
              </a:ext>
            </a:extLst>
          </p:cNvPr>
          <p:cNvSpPr/>
          <p:nvPr/>
        </p:nvSpPr>
        <p:spPr>
          <a:xfrm>
            <a:off x="9443603" y="4192953"/>
            <a:ext cx="2613760" cy="656638"/>
          </a:xfrm>
          <a:prstGeom prst="wedgeRoundRectCallout">
            <a:avLst>
              <a:gd name="adj1" fmla="val 29981"/>
              <a:gd name="adj2" fmla="val 78801"/>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115076"/>
                </a:solidFill>
              </a:rPr>
              <a:t>Warum</a:t>
            </a:r>
            <a:r>
              <a:rPr lang="en-US" sz="2000" b="1" dirty="0">
                <a:solidFill>
                  <a:srgbClr val="115076"/>
                </a:solidFill>
              </a:rPr>
              <a:t> </a:t>
            </a:r>
            <a:r>
              <a:rPr lang="en-US" sz="2000" dirty="0" err="1">
                <a:solidFill>
                  <a:srgbClr val="115076"/>
                </a:solidFill>
              </a:rPr>
              <a:t>versteht</a:t>
            </a:r>
            <a:r>
              <a:rPr lang="en-US" sz="2000" dirty="0">
                <a:solidFill>
                  <a:srgbClr val="115076"/>
                </a:solidFill>
              </a:rPr>
              <a:t> </a:t>
            </a:r>
            <a:r>
              <a:rPr lang="en-US" sz="2000" dirty="0" err="1">
                <a:solidFill>
                  <a:srgbClr val="115076"/>
                </a:solidFill>
              </a:rPr>
              <a:t>sie</a:t>
            </a:r>
            <a:r>
              <a:rPr lang="en-US" sz="2000" dirty="0">
                <a:solidFill>
                  <a:srgbClr val="115076"/>
                </a:solidFill>
              </a:rPr>
              <a:t> </a:t>
            </a:r>
            <a:r>
              <a:rPr lang="en-US" sz="2000" dirty="0" err="1">
                <a:solidFill>
                  <a:srgbClr val="115076"/>
                </a:solidFill>
              </a:rPr>
              <a:t>zwei</a:t>
            </a:r>
            <a:r>
              <a:rPr lang="en-US" sz="2000" dirty="0">
                <a:solidFill>
                  <a:srgbClr val="115076"/>
                </a:solidFill>
              </a:rPr>
              <a:t> </a:t>
            </a:r>
            <a:r>
              <a:rPr lang="en-US" sz="2000" dirty="0" err="1">
                <a:solidFill>
                  <a:srgbClr val="115076"/>
                </a:solidFill>
              </a:rPr>
              <a:t>Kulturen</a:t>
            </a:r>
            <a:r>
              <a:rPr lang="en-US" sz="2000" dirty="0">
                <a:solidFill>
                  <a:srgbClr val="115076"/>
                </a:solidFill>
              </a:rPr>
              <a:t>?</a:t>
            </a:r>
            <a:endParaRPr lang="en-GB" sz="2000" dirty="0">
              <a:solidFill>
                <a:srgbClr val="115076"/>
              </a:solidFill>
            </a:endParaRPr>
          </a:p>
        </p:txBody>
      </p:sp>
      <p:sp>
        <p:nvSpPr>
          <p:cNvPr id="28" name="Speech Bubble: Rectangle with Corners Rounded 27">
            <a:extLst>
              <a:ext uri="{FF2B5EF4-FFF2-40B4-BE49-F238E27FC236}">
                <a16:creationId xmlns:a16="http://schemas.microsoft.com/office/drawing/2014/main" id="{F21DAC49-0A89-4535-AA3D-D7677E4D06DC}"/>
              </a:ext>
            </a:extLst>
          </p:cNvPr>
          <p:cNvSpPr/>
          <p:nvPr/>
        </p:nvSpPr>
        <p:spPr>
          <a:xfrm>
            <a:off x="5375051" y="5809574"/>
            <a:ext cx="4208684" cy="356600"/>
          </a:xfrm>
          <a:prstGeom prst="wedgeRoundRectCallout">
            <a:avLst>
              <a:gd name="adj1" fmla="val -54716"/>
              <a:gd name="adj2" fmla="val -22150"/>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Wie </a:t>
            </a:r>
            <a:r>
              <a:rPr lang="en-US" sz="2000" b="1" dirty="0" err="1">
                <a:solidFill>
                  <a:srgbClr val="115076"/>
                </a:solidFill>
              </a:rPr>
              <a:t>viele</a:t>
            </a:r>
            <a:r>
              <a:rPr lang="en-US" sz="2000" b="1" dirty="0">
                <a:solidFill>
                  <a:srgbClr val="115076"/>
                </a:solidFill>
              </a:rPr>
              <a:t> </a:t>
            </a:r>
            <a:r>
              <a:rPr lang="en-US" sz="2000" dirty="0" err="1">
                <a:solidFill>
                  <a:srgbClr val="115076"/>
                </a:solidFill>
              </a:rPr>
              <a:t>Alben</a:t>
            </a:r>
            <a:r>
              <a:rPr lang="en-US" sz="2000" dirty="0">
                <a:solidFill>
                  <a:srgbClr val="115076"/>
                </a:solidFill>
              </a:rPr>
              <a:t> hat </a:t>
            </a:r>
            <a:r>
              <a:rPr lang="en-US" sz="2000" dirty="0" err="1">
                <a:solidFill>
                  <a:srgbClr val="115076"/>
                </a:solidFill>
              </a:rPr>
              <a:t>sie</a:t>
            </a:r>
            <a:r>
              <a:rPr lang="en-US" sz="2000" dirty="0">
                <a:solidFill>
                  <a:srgbClr val="115076"/>
                </a:solidFill>
              </a:rPr>
              <a:t> </a:t>
            </a:r>
            <a:r>
              <a:rPr lang="en-US" sz="2000" dirty="0" err="1">
                <a:solidFill>
                  <a:srgbClr val="115076"/>
                </a:solidFill>
              </a:rPr>
              <a:t>schon</a:t>
            </a:r>
            <a:r>
              <a:rPr lang="en-US" sz="2000" dirty="0">
                <a:solidFill>
                  <a:srgbClr val="115076"/>
                </a:solidFill>
              </a:rPr>
              <a:t>?</a:t>
            </a:r>
            <a:endParaRPr lang="en-GB" sz="2000" dirty="0">
              <a:solidFill>
                <a:srgbClr val="115076"/>
              </a:solidFill>
            </a:endParaRPr>
          </a:p>
        </p:txBody>
      </p:sp>
      <p:pic>
        <p:nvPicPr>
          <p:cNvPr id="29" name="Picture 28">
            <a:extLst>
              <a:ext uri="{FF2B5EF4-FFF2-40B4-BE49-F238E27FC236}">
                <a16:creationId xmlns:a16="http://schemas.microsoft.com/office/drawing/2014/main" id="{950256BB-F6B8-46F3-B34D-C751E3DA141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96553" y="5406479"/>
            <a:ext cx="1083884" cy="806189"/>
          </a:xfrm>
          <a:prstGeom prst="rect">
            <a:avLst/>
          </a:prstGeom>
        </p:spPr>
      </p:pic>
      <p:pic>
        <p:nvPicPr>
          <p:cNvPr id="30" name="Picture 29" descr="A picture containing text, vector graphics&#10;&#10;Description automatically generated">
            <a:extLst>
              <a:ext uri="{FF2B5EF4-FFF2-40B4-BE49-F238E27FC236}">
                <a16:creationId xmlns:a16="http://schemas.microsoft.com/office/drawing/2014/main" id="{33C36B56-C786-4264-9D6E-22A0AEEE52D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437169" y="4984705"/>
            <a:ext cx="845938" cy="728527"/>
          </a:xfrm>
          <a:prstGeom prst="rect">
            <a:avLst/>
          </a:prstGeom>
        </p:spPr>
      </p:pic>
      <p:sp>
        <p:nvSpPr>
          <p:cNvPr id="31" name="Speech Bubble: Rectangle with Corners Rounded 30">
            <a:extLst>
              <a:ext uri="{FF2B5EF4-FFF2-40B4-BE49-F238E27FC236}">
                <a16:creationId xmlns:a16="http://schemas.microsoft.com/office/drawing/2014/main" id="{1874163A-DCD1-446D-8E93-395F32814535}"/>
              </a:ext>
            </a:extLst>
          </p:cNvPr>
          <p:cNvSpPr/>
          <p:nvPr/>
        </p:nvSpPr>
        <p:spPr>
          <a:xfrm>
            <a:off x="9608984" y="821204"/>
            <a:ext cx="2448379" cy="446108"/>
          </a:xfrm>
          <a:prstGeom prst="wedgeRoundRectCallout">
            <a:avLst>
              <a:gd name="adj1" fmla="val -62583"/>
              <a:gd name="adj2" fmla="val 20551"/>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115076"/>
                </a:solidFill>
              </a:rPr>
              <a:t>Wohin</a:t>
            </a:r>
            <a:r>
              <a:rPr lang="en-US" sz="2000" b="1" dirty="0">
                <a:solidFill>
                  <a:srgbClr val="115076"/>
                </a:solidFill>
              </a:rPr>
              <a:t> </a:t>
            </a:r>
            <a:r>
              <a:rPr lang="de-DE" sz="2000" dirty="0">
                <a:solidFill>
                  <a:schemeClr val="accent5">
                    <a:lumMod val="50000"/>
                  </a:schemeClr>
                </a:solidFill>
              </a:rPr>
              <a:t>gehen sie?</a:t>
            </a:r>
            <a:endParaRPr lang="en-GB" sz="2000" b="1" dirty="0">
              <a:solidFill>
                <a:srgbClr val="115076"/>
              </a:solidFill>
            </a:endParaRPr>
          </a:p>
        </p:txBody>
      </p:sp>
      <p:sp>
        <p:nvSpPr>
          <p:cNvPr id="32" name="Speech Bubble: Rectangle with Corners Rounded 31">
            <a:extLst>
              <a:ext uri="{FF2B5EF4-FFF2-40B4-BE49-F238E27FC236}">
                <a16:creationId xmlns:a16="http://schemas.microsoft.com/office/drawing/2014/main" id="{08FC5659-E71F-4F7E-835D-93D2A794CC2B}"/>
              </a:ext>
            </a:extLst>
          </p:cNvPr>
          <p:cNvSpPr/>
          <p:nvPr/>
        </p:nvSpPr>
        <p:spPr>
          <a:xfrm>
            <a:off x="6520842" y="1150148"/>
            <a:ext cx="2448379" cy="643920"/>
          </a:xfrm>
          <a:prstGeom prst="wedgeRoundRectCallout">
            <a:avLst>
              <a:gd name="adj1" fmla="val 28710"/>
              <a:gd name="adj2" fmla="val -73281"/>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115076"/>
                </a:solidFill>
              </a:rPr>
              <a:t>Woher</a:t>
            </a:r>
            <a:r>
              <a:rPr lang="en-US" sz="2000" b="1" dirty="0">
                <a:solidFill>
                  <a:srgbClr val="115076"/>
                </a:solidFill>
              </a:rPr>
              <a:t>* </a:t>
            </a:r>
            <a:r>
              <a:rPr lang="de-DE" sz="2000" dirty="0">
                <a:solidFill>
                  <a:schemeClr val="accent5">
                    <a:lumMod val="50000"/>
                  </a:schemeClr>
                </a:solidFill>
              </a:rPr>
              <a:t>kommen ihre Großeltern?</a:t>
            </a:r>
            <a:endParaRPr lang="en-GB" sz="2000" b="1" dirty="0">
              <a:solidFill>
                <a:srgbClr val="115076"/>
              </a:solidFill>
            </a:endParaRPr>
          </a:p>
        </p:txBody>
      </p:sp>
      <p:sp>
        <p:nvSpPr>
          <p:cNvPr id="33" name="Speech Bubble: Rectangle with Corners Rounded 32">
            <a:extLst>
              <a:ext uri="{FF2B5EF4-FFF2-40B4-BE49-F238E27FC236}">
                <a16:creationId xmlns:a16="http://schemas.microsoft.com/office/drawing/2014/main" id="{B62FC55D-4F5D-4CC1-99D3-548A3AB2C93E}"/>
              </a:ext>
            </a:extLst>
          </p:cNvPr>
          <p:cNvSpPr/>
          <p:nvPr/>
        </p:nvSpPr>
        <p:spPr>
          <a:xfrm>
            <a:off x="4038290" y="2808180"/>
            <a:ext cx="2670514" cy="446108"/>
          </a:xfrm>
          <a:prstGeom prst="wedgeRoundRectCallout">
            <a:avLst>
              <a:gd name="adj1" fmla="val 34969"/>
              <a:gd name="adj2" fmla="val 96686"/>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Was </a:t>
            </a:r>
            <a:r>
              <a:rPr lang="en-US" sz="2000" dirty="0" err="1">
                <a:solidFill>
                  <a:srgbClr val="115076"/>
                </a:solidFill>
              </a:rPr>
              <a:t>versteht</a:t>
            </a:r>
            <a:r>
              <a:rPr lang="en-US" sz="2000" dirty="0">
                <a:solidFill>
                  <a:srgbClr val="115076"/>
                </a:solidFill>
              </a:rPr>
              <a:t> </a:t>
            </a:r>
            <a:r>
              <a:rPr lang="en-US" sz="2000" dirty="0" err="1">
                <a:solidFill>
                  <a:srgbClr val="115076"/>
                </a:solidFill>
              </a:rPr>
              <a:t>sie</a:t>
            </a:r>
            <a:r>
              <a:rPr lang="en-US" sz="2000" dirty="0">
                <a:solidFill>
                  <a:srgbClr val="115076"/>
                </a:solidFill>
              </a:rPr>
              <a:t>?</a:t>
            </a:r>
            <a:endParaRPr lang="en-GB" sz="2000" dirty="0">
              <a:solidFill>
                <a:srgbClr val="115076"/>
              </a:solidFill>
            </a:endParaRPr>
          </a:p>
        </p:txBody>
      </p:sp>
      <p:sp>
        <p:nvSpPr>
          <p:cNvPr id="34" name="Speech Bubble: Rectangle with Corners Rounded 33">
            <a:extLst>
              <a:ext uri="{FF2B5EF4-FFF2-40B4-BE49-F238E27FC236}">
                <a16:creationId xmlns:a16="http://schemas.microsoft.com/office/drawing/2014/main" id="{823E2526-B678-4714-943A-8380A4735EC0}"/>
              </a:ext>
            </a:extLst>
          </p:cNvPr>
          <p:cNvSpPr/>
          <p:nvPr/>
        </p:nvSpPr>
        <p:spPr>
          <a:xfrm>
            <a:off x="6374431" y="3909726"/>
            <a:ext cx="2928290" cy="471786"/>
          </a:xfrm>
          <a:prstGeom prst="wedgeRoundRectCallout">
            <a:avLst>
              <a:gd name="adj1" fmla="val -56815"/>
              <a:gd name="adj2" fmla="val 9208"/>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Was </a:t>
            </a:r>
            <a:r>
              <a:rPr lang="en-US" sz="2000" dirty="0" err="1">
                <a:solidFill>
                  <a:srgbClr val="115076"/>
                </a:solidFill>
              </a:rPr>
              <a:t>ist</a:t>
            </a:r>
            <a:r>
              <a:rPr lang="en-US" sz="2000" dirty="0">
                <a:solidFill>
                  <a:srgbClr val="115076"/>
                </a:solidFill>
              </a:rPr>
              <a:t> </a:t>
            </a:r>
            <a:r>
              <a:rPr lang="en-US" sz="2000" dirty="0" err="1">
                <a:solidFill>
                  <a:srgbClr val="115076"/>
                </a:solidFill>
              </a:rPr>
              <a:t>ihr</a:t>
            </a:r>
            <a:r>
              <a:rPr lang="en-US" sz="2000" dirty="0">
                <a:solidFill>
                  <a:srgbClr val="115076"/>
                </a:solidFill>
              </a:rPr>
              <a:t> </a:t>
            </a:r>
            <a:r>
              <a:rPr lang="en-US" sz="2000" dirty="0" err="1">
                <a:solidFill>
                  <a:srgbClr val="115076"/>
                </a:solidFill>
              </a:rPr>
              <a:t>Preis</a:t>
            </a:r>
            <a:r>
              <a:rPr lang="en-US" sz="2000" dirty="0">
                <a:solidFill>
                  <a:srgbClr val="115076"/>
                </a:solidFill>
              </a:rPr>
              <a:t> </a:t>
            </a:r>
            <a:r>
              <a:rPr lang="en-US" sz="2000" dirty="0" err="1">
                <a:solidFill>
                  <a:srgbClr val="115076"/>
                </a:solidFill>
              </a:rPr>
              <a:t>dafür</a:t>
            </a:r>
            <a:r>
              <a:rPr lang="en-US" sz="2000" dirty="0">
                <a:solidFill>
                  <a:srgbClr val="115076"/>
                </a:solidFill>
              </a:rPr>
              <a:t>?</a:t>
            </a:r>
            <a:endParaRPr lang="en-GB" sz="2000" dirty="0">
              <a:solidFill>
                <a:srgbClr val="115076"/>
              </a:solidFill>
            </a:endParaRPr>
          </a:p>
        </p:txBody>
      </p:sp>
      <p:sp>
        <p:nvSpPr>
          <p:cNvPr id="36" name="Speech Bubble: Rectangle with Corners Rounded 35">
            <a:extLst>
              <a:ext uri="{FF2B5EF4-FFF2-40B4-BE49-F238E27FC236}">
                <a16:creationId xmlns:a16="http://schemas.microsoft.com/office/drawing/2014/main" id="{6088C35E-FA5C-46F9-97DD-32D60058DD48}"/>
              </a:ext>
            </a:extLst>
          </p:cNvPr>
          <p:cNvSpPr/>
          <p:nvPr/>
        </p:nvSpPr>
        <p:spPr>
          <a:xfrm>
            <a:off x="144333" y="5513960"/>
            <a:ext cx="2864842" cy="685848"/>
          </a:xfrm>
          <a:prstGeom prst="wedgeRoundRectCallout">
            <a:avLst>
              <a:gd name="adj1" fmla="val 23200"/>
              <a:gd name="adj2" fmla="val -65320"/>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115076"/>
                </a:solidFill>
              </a:rPr>
              <a:t>Wann</a:t>
            </a:r>
            <a:r>
              <a:rPr lang="en-US" sz="2000" b="1" dirty="0">
                <a:solidFill>
                  <a:srgbClr val="115076"/>
                </a:solidFill>
              </a:rPr>
              <a:t> </a:t>
            </a:r>
            <a:r>
              <a:rPr lang="en-US" sz="2000" dirty="0" err="1">
                <a:solidFill>
                  <a:srgbClr val="115076"/>
                </a:solidFill>
              </a:rPr>
              <a:t>beginnt</a:t>
            </a:r>
            <a:r>
              <a:rPr lang="en-US" sz="2000" dirty="0">
                <a:solidFill>
                  <a:srgbClr val="115076"/>
                </a:solidFill>
              </a:rPr>
              <a:t> </a:t>
            </a:r>
            <a:r>
              <a:rPr lang="en-US" sz="2000" dirty="0" err="1">
                <a:solidFill>
                  <a:srgbClr val="115076"/>
                </a:solidFill>
              </a:rPr>
              <a:t>sie</a:t>
            </a:r>
            <a:r>
              <a:rPr lang="en-US" sz="2000" dirty="0">
                <a:solidFill>
                  <a:srgbClr val="115076"/>
                </a:solidFill>
              </a:rPr>
              <a:t>, Songs </a:t>
            </a:r>
            <a:r>
              <a:rPr lang="en-US" sz="2000" dirty="0" err="1">
                <a:solidFill>
                  <a:srgbClr val="115076"/>
                </a:solidFill>
              </a:rPr>
              <a:t>zu</a:t>
            </a:r>
            <a:r>
              <a:rPr lang="en-US" sz="2000" dirty="0">
                <a:solidFill>
                  <a:srgbClr val="115076"/>
                </a:solidFill>
              </a:rPr>
              <a:t> </a:t>
            </a:r>
            <a:r>
              <a:rPr lang="en-US" sz="2000" dirty="0" err="1">
                <a:solidFill>
                  <a:srgbClr val="115076"/>
                </a:solidFill>
              </a:rPr>
              <a:t>schreiben</a:t>
            </a:r>
            <a:r>
              <a:rPr lang="en-US" sz="2000" dirty="0">
                <a:solidFill>
                  <a:srgbClr val="115076"/>
                </a:solidFill>
              </a:rPr>
              <a:t>?</a:t>
            </a:r>
            <a:endParaRPr lang="en-GB" sz="2000" b="1" dirty="0">
              <a:solidFill>
                <a:srgbClr val="115076"/>
              </a:solidFill>
            </a:endParaRPr>
          </a:p>
        </p:txBody>
      </p:sp>
      <p:sp>
        <p:nvSpPr>
          <p:cNvPr id="37" name="Speech Bubble: Rectangle with Corners Rounded 36">
            <a:extLst>
              <a:ext uri="{FF2B5EF4-FFF2-40B4-BE49-F238E27FC236}">
                <a16:creationId xmlns:a16="http://schemas.microsoft.com/office/drawing/2014/main" id="{37D0D483-9B2B-4986-92A8-EF687609ABD5}"/>
              </a:ext>
            </a:extLst>
          </p:cNvPr>
          <p:cNvSpPr/>
          <p:nvPr/>
        </p:nvSpPr>
        <p:spPr>
          <a:xfrm>
            <a:off x="336452" y="2527324"/>
            <a:ext cx="3082940" cy="364369"/>
          </a:xfrm>
          <a:prstGeom prst="wedgeRoundRectCallout">
            <a:avLst>
              <a:gd name="adj1" fmla="val 30194"/>
              <a:gd name="adj2" fmla="val -90759"/>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Wie </a:t>
            </a:r>
            <a:r>
              <a:rPr lang="de-DE" sz="2000" dirty="0">
                <a:solidFill>
                  <a:schemeClr val="accent5">
                    <a:lumMod val="50000"/>
                  </a:schemeClr>
                </a:solidFill>
              </a:rPr>
              <a:t>heißt ihr erster Hit</a:t>
            </a:r>
            <a:r>
              <a:rPr lang="en-US" sz="2000" dirty="0">
                <a:solidFill>
                  <a:srgbClr val="115076"/>
                </a:solidFill>
              </a:rPr>
              <a:t>?</a:t>
            </a:r>
            <a:endParaRPr lang="en-GB" sz="2000" dirty="0">
              <a:solidFill>
                <a:srgbClr val="115076"/>
              </a:solidFill>
            </a:endParaRPr>
          </a:p>
        </p:txBody>
      </p:sp>
      <p:sp>
        <p:nvSpPr>
          <p:cNvPr id="38" name="Speech Bubble: Rectangle with Corners Rounded 37">
            <a:extLst>
              <a:ext uri="{FF2B5EF4-FFF2-40B4-BE49-F238E27FC236}">
                <a16:creationId xmlns:a16="http://schemas.microsoft.com/office/drawing/2014/main" id="{2D3C51DB-2FF2-46EE-B87A-F79D115B9B4E}"/>
              </a:ext>
            </a:extLst>
          </p:cNvPr>
          <p:cNvSpPr/>
          <p:nvPr/>
        </p:nvSpPr>
        <p:spPr>
          <a:xfrm>
            <a:off x="6812440" y="2101778"/>
            <a:ext cx="3473243" cy="446108"/>
          </a:xfrm>
          <a:prstGeom prst="wedgeRoundRectCallout">
            <a:avLst>
              <a:gd name="adj1" fmla="val -17153"/>
              <a:gd name="adj2" fmla="val -84782"/>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115076"/>
                </a:solidFill>
              </a:rPr>
              <a:t>Wohin</a:t>
            </a:r>
            <a:r>
              <a:rPr lang="en-US" sz="2000" b="1" dirty="0">
                <a:solidFill>
                  <a:srgbClr val="115076"/>
                </a:solidFill>
              </a:rPr>
              <a:t> </a:t>
            </a:r>
            <a:r>
              <a:rPr lang="de-DE" sz="2000" dirty="0">
                <a:solidFill>
                  <a:schemeClr val="accent5">
                    <a:lumMod val="50000"/>
                  </a:schemeClr>
                </a:solidFill>
              </a:rPr>
              <a:t>steigt er (der Hit)?</a:t>
            </a:r>
            <a:endParaRPr lang="en-GB" sz="2000" b="1" dirty="0">
              <a:solidFill>
                <a:srgbClr val="115076"/>
              </a:solidFill>
            </a:endParaRPr>
          </a:p>
        </p:txBody>
      </p:sp>
      <p:sp>
        <p:nvSpPr>
          <p:cNvPr id="39" name="Speech Bubble: Rectangle with Corners Rounded 38">
            <a:extLst>
              <a:ext uri="{FF2B5EF4-FFF2-40B4-BE49-F238E27FC236}">
                <a16:creationId xmlns:a16="http://schemas.microsoft.com/office/drawing/2014/main" id="{1561A97F-EA9A-488D-A8A1-A9A4C8072220}"/>
              </a:ext>
            </a:extLst>
          </p:cNvPr>
          <p:cNvSpPr/>
          <p:nvPr/>
        </p:nvSpPr>
        <p:spPr>
          <a:xfrm>
            <a:off x="3046963" y="3485846"/>
            <a:ext cx="2258336" cy="446108"/>
          </a:xfrm>
          <a:prstGeom prst="wedgeRoundRectCallout">
            <a:avLst>
              <a:gd name="adj1" fmla="val 56369"/>
              <a:gd name="adj2" fmla="val 31209"/>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Was </a:t>
            </a:r>
            <a:r>
              <a:rPr lang="en-US" sz="2000" dirty="0" err="1">
                <a:solidFill>
                  <a:srgbClr val="115076"/>
                </a:solidFill>
              </a:rPr>
              <a:t>spielen</a:t>
            </a:r>
            <a:r>
              <a:rPr lang="en-US" sz="2000" dirty="0">
                <a:solidFill>
                  <a:srgbClr val="115076"/>
                </a:solidFill>
              </a:rPr>
              <a:t> </a:t>
            </a:r>
            <a:r>
              <a:rPr lang="en-US" sz="2000" dirty="0" err="1">
                <a:solidFill>
                  <a:srgbClr val="115076"/>
                </a:solidFill>
              </a:rPr>
              <a:t>sie</a:t>
            </a:r>
            <a:r>
              <a:rPr lang="en-US" sz="2000" dirty="0">
                <a:solidFill>
                  <a:srgbClr val="115076"/>
                </a:solidFill>
              </a:rPr>
              <a:t>?</a:t>
            </a:r>
            <a:endParaRPr lang="en-GB" sz="2000" dirty="0">
              <a:solidFill>
                <a:srgbClr val="115076"/>
              </a:solidFill>
            </a:endParaRPr>
          </a:p>
        </p:txBody>
      </p:sp>
      <p:sp>
        <p:nvSpPr>
          <p:cNvPr id="40" name="Speech Bubble: Rectangle with Corners Rounded 39">
            <a:extLst>
              <a:ext uri="{FF2B5EF4-FFF2-40B4-BE49-F238E27FC236}">
                <a16:creationId xmlns:a16="http://schemas.microsoft.com/office/drawing/2014/main" id="{9EA5F2D9-681E-40F8-B638-E866584EE9D4}"/>
              </a:ext>
            </a:extLst>
          </p:cNvPr>
          <p:cNvSpPr/>
          <p:nvPr/>
        </p:nvSpPr>
        <p:spPr>
          <a:xfrm>
            <a:off x="2759785" y="4051668"/>
            <a:ext cx="2613761" cy="446108"/>
          </a:xfrm>
          <a:prstGeom prst="wedgeRoundRectCallout">
            <a:avLst>
              <a:gd name="adj1" fmla="val 57320"/>
              <a:gd name="adj2" fmla="val -28575"/>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Was </a:t>
            </a:r>
            <a:r>
              <a:rPr lang="en-US" sz="2000" dirty="0" err="1">
                <a:solidFill>
                  <a:srgbClr val="115076"/>
                </a:solidFill>
              </a:rPr>
              <a:t>schreiben</a:t>
            </a:r>
            <a:r>
              <a:rPr lang="en-US" sz="2000" dirty="0">
                <a:solidFill>
                  <a:srgbClr val="115076"/>
                </a:solidFill>
              </a:rPr>
              <a:t> </a:t>
            </a:r>
            <a:r>
              <a:rPr lang="en-US" sz="2000" dirty="0" err="1">
                <a:solidFill>
                  <a:srgbClr val="115076"/>
                </a:solidFill>
              </a:rPr>
              <a:t>sie</a:t>
            </a:r>
            <a:r>
              <a:rPr lang="en-US" sz="2000" dirty="0">
                <a:solidFill>
                  <a:srgbClr val="115076"/>
                </a:solidFill>
              </a:rPr>
              <a:t>?</a:t>
            </a:r>
            <a:endParaRPr lang="en-GB" sz="2000" dirty="0">
              <a:solidFill>
                <a:srgbClr val="115076"/>
              </a:solidFill>
            </a:endParaRPr>
          </a:p>
        </p:txBody>
      </p:sp>
      <p:sp>
        <p:nvSpPr>
          <p:cNvPr id="41" name="Speech Bubble: Rectangle with Corners Rounded 40">
            <a:extLst>
              <a:ext uri="{FF2B5EF4-FFF2-40B4-BE49-F238E27FC236}">
                <a16:creationId xmlns:a16="http://schemas.microsoft.com/office/drawing/2014/main" id="{F71CD873-79B8-43C6-A7C3-CEAA76742FCC}"/>
              </a:ext>
            </a:extLst>
          </p:cNvPr>
          <p:cNvSpPr/>
          <p:nvPr/>
        </p:nvSpPr>
        <p:spPr>
          <a:xfrm>
            <a:off x="4960649" y="4518833"/>
            <a:ext cx="3409460" cy="356600"/>
          </a:xfrm>
          <a:prstGeom prst="wedgeRoundRectCallout">
            <a:avLst>
              <a:gd name="adj1" fmla="val -16435"/>
              <a:gd name="adj2" fmla="val -93702"/>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Was </a:t>
            </a:r>
            <a:r>
              <a:rPr lang="en-US" sz="2000" dirty="0" err="1">
                <a:solidFill>
                  <a:srgbClr val="115076"/>
                </a:solidFill>
              </a:rPr>
              <a:t>erzählen</a:t>
            </a:r>
            <a:r>
              <a:rPr lang="en-US" sz="2000" dirty="0">
                <a:solidFill>
                  <a:srgbClr val="115076"/>
                </a:solidFill>
              </a:rPr>
              <a:t> </a:t>
            </a:r>
            <a:r>
              <a:rPr lang="en-US" sz="2000" dirty="0" err="1">
                <a:solidFill>
                  <a:srgbClr val="115076"/>
                </a:solidFill>
              </a:rPr>
              <a:t>ihre</a:t>
            </a:r>
            <a:r>
              <a:rPr lang="en-US" sz="2000" dirty="0">
                <a:solidFill>
                  <a:srgbClr val="115076"/>
                </a:solidFill>
              </a:rPr>
              <a:t> Lieder?</a:t>
            </a:r>
            <a:endParaRPr lang="en-GB" sz="2000" dirty="0">
              <a:solidFill>
                <a:srgbClr val="115076"/>
              </a:solidFill>
            </a:endParaRPr>
          </a:p>
        </p:txBody>
      </p:sp>
      <p:sp>
        <p:nvSpPr>
          <p:cNvPr id="35" name="Speech Bubble: Rectangle with Corners Rounded 34">
            <a:extLst>
              <a:ext uri="{FF2B5EF4-FFF2-40B4-BE49-F238E27FC236}">
                <a16:creationId xmlns:a16="http://schemas.microsoft.com/office/drawing/2014/main" id="{4C624FB2-D4BE-4326-A6A7-18CB988C332A}"/>
              </a:ext>
            </a:extLst>
          </p:cNvPr>
          <p:cNvSpPr/>
          <p:nvPr/>
        </p:nvSpPr>
        <p:spPr>
          <a:xfrm>
            <a:off x="8850042" y="1477132"/>
            <a:ext cx="3262357" cy="446108"/>
          </a:xfrm>
          <a:prstGeom prst="wedgeRoundRectCallout">
            <a:avLst>
              <a:gd name="adj1" fmla="val -34321"/>
              <a:gd name="adj2" fmla="val -99017"/>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Wo </a:t>
            </a:r>
            <a:r>
              <a:rPr lang="de-DE" sz="2000" dirty="0">
                <a:solidFill>
                  <a:schemeClr val="accent5">
                    <a:lumMod val="50000"/>
                  </a:schemeClr>
                </a:solidFill>
              </a:rPr>
              <a:t>findet man ihr Lied?</a:t>
            </a:r>
            <a:endParaRPr lang="en-GB" sz="2000" b="1" dirty="0">
              <a:solidFill>
                <a:srgbClr val="115076"/>
              </a:solidFill>
            </a:endParaRPr>
          </a:p>
        </p:txBody>
      </p:sp>
    </p:spTree>
    <p:extLst>
      <p:ext uri="{BB962C8B-B14F-4D97-AF65-F5344CB8AC3E}">
        <p14:creationId xmlns:p14="http://schemas.microsoft.com/office/powerpoint/2010/main" val="1363908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7"/>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animBg="1"/>
      <p:bldP spid="19" grpId="0" animBg="1"/>
      <p:bldP spid="20" grpId="0" animBg="1"/>
      <p:bldP spid="21" grpId="0" animBg="1"/>
      <p:bldP spid="25" grpId="0" animBg="1"/>
      <p:bldP spid="27" grpId="0" animBg="1"/>
      <p:bldP spid="28" grpId="0" animBg="1"/>
      <p:bldP spid="31" grpId="0" animBg="1"/>
      <p:bldP spid="32" grpId="0" animBg="1"/>
      <p:bldP spid="33" grpId="0" animBg="1"/>
      <p:bldP spid="34" grpId="0" animBg="1"/>
      <p:bldP spid="36" grpId="0" animBg="1"/>
      <p:bldP spid="37" grpId="0" animBg="1"/>
      <p:bldP spid="38" grpId="0" animBg="1"/>
      <p:bldP spid="39" grpId="0" animBg="1"/>
      <p:bldP spid="40" grpId="0" animBg="1"/>
      <p:bldP spid="41" grpId="0" animBg="1"/>
      <p:bldP spid="3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4279900" cy="869950"/>
          </a:xfrm>
          <a:prstGeom prst="rect">
            <a:avLst/>
          </a:prstGeom>
        </p:spPr>
      </p:pic>
      <p:sp>
        <p:nvSpPr>
          <p:cNvPr id="4" name="Title 3"/>
          <p:cNvSpPr>
            <a:spLocks noGrp="1"/>
          </p:cNvSpPr>
          <p:nvPr>
            <p:ph type="title"/>
          </p:nvPr>
        </p:nvSpPr>
        <p:spPr>
          <a:xfrm>
            <a:off x="0" y="294041"/>
            <a:ext cx="3745089" cy="707849"/>
          </a:xfrm>
        </p:spPr>
        <p:txBody>
          <a:bodyPr>
            <a:normAutofit fontScale="90000"/>
          </a:bodyPr>
          <a:lstStyle/>
          <a:p>
            <a:r>
              <a:rPr lang="en-GB" sz="3600" b="1" dirty="0">
                <a:solidFill>
                  <a:schemeClr val="bg1"/>
                </a:solidFill>
              </a:rPr>
              <a:t>das Adverb </a:t>
            </a:r>
            <a:r>
              <a:rPr lang="en-GB" sz="3600" b="1" i="1" dirty="0" err="1">
                <a:solidFill>
                  <a:schemeClr val="bg1"/>
                </a:solidFill>
              </a:rPr>
              <a:t>gern</a:t>
            </a:r>
            <a:endParaRPr lang="en-GB" sz="3600" b="1" i="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6" name="TextBox 5">
            <a:extLst>
              <a:ext uri="{FF2B5EF4-FFF2-40B4-BE49-F238E27FC236}">
                <a16:creationId xmlns:a16="http://schemas.microsoft.com/office/drawing/2014/main" id="{360BA7F4-4719-4199-83AB-0C71C2A259F1}"/>
              </a:ext>
            </a:extLst>
          </p:cNvPr>
          <p:cNvSpPr txBox="1"/>
          <p:nvPr/>
        </p:nvSpPr>
        <p:spPr>
          <a:xfrm>
            <a:off x="287383" y="1570802"/>
            <a:ext cx="11090365" cy="44935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talk about things we </a:t>
            </a:r>
            <a:r>
              <a:rPr kumimoji="0" lang="en-GB" sz="2200" b="0" i="1" u="sng"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like</a:t>
            </a: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and </a:t>
            </a:r>
            <a:r>
              <a:rPr kumimoji="0" lang="en-GB" sz="2200" b="0" i="1" u="sng"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dislike doing</a:t>
            </a: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we use </a:t>
            </a:r>
            <a:r>
              <a:rPr kumimoji="0" lang="en-GB" sz="2200" b="1" i="1"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gern</a:t>
            </a:r>
            <a:r>
              <a:rPr kumimoji="0" lang="en-GB" sz="2200" b="0" i="1"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(gladly).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1"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Gern</a:t>
            </a:r>
            <a:r>
              <a:rPr kumimoji="0" lang="en-GB" sz="2200" b="0" i="1"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is an </a:t>
            </a:r>
            <a:r>
              <a:rPr kumimoji="0" lang="en-GB"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adverb of manner</a:t>
            </a: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It comes </a:t>
            </a:r>
            <a:r>
              <a:rPr kumimoji="0" lang="en-GB"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after a verb</a:t>
            </a: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				</a:t>
            </a:r>
            <a:r>
              <a:rPr kumimoji="0" lang="en-GB" sz="2200" b="0" i="1"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Ich</a:t>
            </a:r>
            <a:r>
              <a:rPr kumimoji="0" lang="en-GB" sz="2200" b="0" i="1"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200" b="0" i="1"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spiele</a:t>
            </a:r>
            <a:r>
              <a:rPr kumimoji="0" lang="en-GB" sz="2200" b="0" i="1"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200" b="1" i="1"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gern</a:t>
            </a:r>
            <a:r>
              <a:rPr kumimoji="0" lang="en-GB" sz="2200" b="1" i="1"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1" i="1"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and before a </a:t>
            </a:r>
            <a:r>
              <a:rPr kumimoji="0" lang="en-GB"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noun (object).</a:t>
            </a: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200" b="0" i="1"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Ich</a:t>
            </a:r>
            <a:r>
              <a:rPr kumimoji="0" lang="en-GB" sz="2200" b="0" i="1"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200" b="0" i="1"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spiele</a:t>
            </a:r>
            <a:r>
              <a:rPr kumimoji="0" lang="en-GB" sz="2200" b="0" i="1"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200" b="1" i="1"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gern</a:t>
            </a:r>
            <a:r>
              <a:rPr kumimoji="0" lang="en-GB" sz="2200" b="0" i="1"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Rugby.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1"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1"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say you </a:t>
            </a:r>
            <a:r>
              <a:rPr kumimoji="0" lang="en-GB"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really like</a:t>
            </a: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something, add </a:t>
            </a:r>
            <a:r>
              <a:rPr kumimoji="0" lang="en-GB" sz="2200" b="1" i="1"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sehr</a:t>
            </a:r>
            <a:r>
              <a:rPr kumimoji="0" lang="en-GB" sz="2200" b="0" i="1"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200" b="0" i="1"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Ich</a:t>
            </a:r>
            <a:r>
              <a:rPr kumimoji="0" lang="en-GB" sz="2200" b="0" i="1"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200" b="0" i="1"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spiele</a:t>
            </a:r>
            <a:r>
              <a:rPr kumimoji="0" lang="en-GB" sz="2200" b="0" i="1"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200" b="1" i="1"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sehr</a:t>
            </a:r>
            <a:r>
              <a:rPr kumimoji="0" lang="en-GB" sz="2200" b="1" i="1"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200" b="1" i="1"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gern</a:t>
            </a:r>
            <a:r>
              <a:rPr kumimoji="0" lang="en-GB" sz="2200" b="1" i="1"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200" b="0" i="1"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Rugby.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1" i="1"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say you </a:t>
            </a:r>
            <a:r>
              <a:rPr kumimoji="0" lang="en-GB"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don’t like</a:t>
            </a: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something, add </a:t>
            </a:r>
            <a:r>
              <a:rPr kumimoji="0" lang="en-GB" sz="2200" b="1" i="1"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nicht</a:t>
            </a:r>
            <a:r>
              <a:rPr kumimoji="0" lang="en-GB" sz="2200" b="0" i="1"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200" b="0" i="1"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Ich</a:t>
            </a:r>
            <a:r>
              <a:rPr kumimoji="0" lang="en-GB" sz="2200" b="0" i="1"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200" b="0" i="1"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spiele</a:t>
            </a:r>
            <a:r>
              <a:rPr kumimoji="0" lang="en-GB" sz="2200" b="0" i="1"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200" b="1" i="1"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nicht</a:t>
            </a:r>
            <a:r>
              <a:rPr kumimoji="0" lang="en-GB" sz="2200" b="1" i="1"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200" b="1" i="1"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gern</a:t>
            </a:r>
            <a:r>
              <a:rPr kumimoji="0" lang="en-GB" sz="2200" b="0" i="1"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Rugby.</a:t>
            </a:r>
            <a:endPar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pic>
        <p:nvPicPr>
          <p:cNvPr id="12" name="Picture 11" descr="Icon&#10;&#10;Description automatically generated">
            <a:extLst>
              <a:ext uri="{FF2B5EF4-FFF2-40B4-BE49-F238E27FC236}">
                <a16:creationId xmlns:a16="http://schemas.microsoft.com/office/drawing/2014/main" id="{3EB768C8-24DA-4113-8E10-2D51026888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97209" y="294041"/>
            <a:ext cx="1082725" cy="1039415"/>
          </a:xfrm>
          <a:prstGeom prst="rect">
            <a:avLst/>
          </a:prstGeom>
        </p:spPr>
      </p:pic>
      <p:pic>
        <p:nvPicPr>
          <p:cNvPr id="14" name="Picture 13" descr="Icon&#10;&#10;Description automatically generated">
            <a:extLst>
              <a:ext uri="{FF2B5EF4-FFF2-40B4-BE49-F238E27FC236}">
                <a16:creationId xmlns:a16="http://schemas.microsoft.com/office/drawing/2014/main" id="{8272E160-6BD8-4958-896A-19C649D0C22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62090" y="196347"/>
            <a:ext cx="1052929" cy="1065338"/>
          </a:xfrm>
          <a:prstGeom prst="rect">
            <a:avLst/>
          </a:prstGeom>
        </p:spPr>
      </p:pic>
      <p:pic>
        <p:nvPicPr>
          <p:cNvPr id="8" name="Picture 7" descr="Icon&#10;&#10;Description automatically generated">
            <a:extLst>
              <a:ext uri="{FF2B5EF4-FFF2-40B4-BE49-F238E27FC236}">
                <a16:creationId xmlns:a16="http://schemas.microsoft.com/office/drawing/2014/main" id="{04C05E87-76A1-4010-BC8E-FAECE59AC1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07291" y="4866939"/>
            <a:ext cx="503610" cy="509545"/>
          </a:xfrm>
          <a:prstGeom prst="rect">
            <a:avLst/>
          </a:prstGeom>
        </p:spPr>
      </p:pic>
      <p:pic>
        <p:nvPicPr>
          <p:cNvPr id="9" name="Picture 8" descr="Icon&#10;&#10;Description automatically generated">
            <a:extLst>
              <a:ext uri="{FF2B5EF4-FFF2-40B4-BE49-F238E27FC236}">
                <a16:creationId xmlns:a16="http://schemas.microsoft.com/office/drawing/2014/main" id="{E73941C3-0644-49DC-910A-5078DBD6533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57562" y="4866938"/>
            <a:ext cx="503610" cy="509545"/>
          </a:xfrm>
          <a:prstGeom prst="rect">
            <a:avLst/>
          </a:prstGeom>
        </p:spPr>
      </p:pic>
      <p:pic>
        <p:nvPicPr>
          <p:cNvPr id="10" name="Picture 9" descr="Icon&#10;&#10;Description automatically generated">
            <a:extLst>
              <a:ext uri="{FF2B5EF4-FFF2-40B4-BE49-F238E27FC236}">
                <a16:creationId xmlns:a16="http://schemas.microsoft.com/office/drawing/2014/main" id="{FD62737C-C2B5-4F1B-88D8-6D2CA3E0459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26784" y="5528521"/>
            <a:ext cx="530778" cy="509546"/>
          </a:xfrm>
          <a:prstGeom prst="rect">
            <a:avLst/>
          </a:prstGeom>
        </p:spPr>
      </p:pic>
    </p:spTree>
    <p:extLst>
      <p:ext uri="{BB962C8B-B14F-4D97-AF65-F5344CB8AC3E}">
        <p14:creationId xmlns:p14="http://schemas.microsoft.com/office/powerpoint/2010/main" val="236540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12" end="1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5615283" cy="869950"/>
          </a:xfrm>
          <a:prstGeom prst="rect">
            <a:avLst/>
          </a:prstGeom>
        </p:spPr>
      </p:pic>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3" name="Rounded Rectangle 11">
            <a:extLst>
              <a:ext uri="{FF2B5EF4-FFF2-40B4-BE49-F238E27FC236}">
                <a16:creationId xmlns:a16="http://schemas.microsoft.com/office/drawing/2014/main" id="{DF1F5201-351D-4212-8C49-33C28719D589}"/>
              </a:ext>
            </a:extLst>
          </p:cNvPr>
          <p:cNvSpPr/>
          <p:nvPr/>
        </p:nvSpPr>
        <p:spPr>
          <a:xfrm>
            <a:off x="10218769" y="213709"/>
            <a:ext cx="1781172" cy="400919"/>
          </a:xfrm>
          <a:prstGeom prst="roundRect">
            <a:avLst/>
          </a:prstGeom>
          <a:solidFill>
            <a:srgbClr val="DAA520"/>
          </a:solidFill>
          <a:ln>
            <a:solidFill>
              <a:schemeClr val="accent5">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0" y="313809"/>
            <a:ext cx="5706319" cy="707849"/>
          </a:xfrm>
        </p:spPr>
        <p:txBody>
          <a:bodyPr>
            <a:normAutofit/>
          </a:bodyPr>
          <a:lstStyle/>
          <a:p>
            <a:r>
              <a:rPr lang="en-GB" sz="3600" b="1" dirty="0">
                <a:solidFill>
                  <a:schemeClr val="bg1"/>
                </a:solidFill>
              </a:rPr>
              <a:t>Word order 1 and 2</a:t>
            </a:r>
          </a:p>
        </p:txBody>
      </p:sp>
      <p:sp>
        <p:nvSpPr>
          <p:cNvPr id="2" name="TextBox 1"/>
          <p:cNvSpPr txBox="1"/>
          <p:nvPr/>
        </p:nvSpPr>
        <p:spPr>
          <a:xfrm>
            <a:off x="720677" y="1591685"/>
            <a:ext cx="11530012"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Mehmet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spielt</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jeden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Dienstag</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lang="en-GB" sz="2000" dirty="0" err="1">
                <a:solidFill>
                  <a:srgbClr val="5B9BD5">
                    <a:lumMod val="50000"/>
                  </a:srgbClr>
                </a:solidFill>
                <a:latin typeface="Century Gothic" panose="020F0302020204030204"/>
              </a:rPr>
              <a:t>Schlagzeug</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B2D4345B-69EA-418E-9538-BBF2AA23A9CF}"/>
              </a:ext>
            </a:extLst>
          </p:cNvPr>
          <p:cNvSpPr txBox="1"/>
          <p:nvPr/>
        </p:nvSpPr>
        <p:spPr>
          <a:xfrm>
            <a:off x="1374995" y="2068245"/>
            <a:ext cx="1851920" cy="400110"/>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SUBJECT</a:t>
            </a:r>
          </a:p>
        </p:txBody>
      </p:sp>
      <p:sp>
        <p:nvSpPr>
          <p:cNvPr id="11" name="TextBox 10">
            <a:extLst>
              <a:ext uri="{FF2B5EF4-FFF2-40B4-BE49-F238E27FC236}">
                <a16:creationId xmlns:a16="http://schemas.microsoft.com/office/drawing/2014/main" id="{4258DCF7-BF45-4F9D-96B9-6942807676ED}"/>
              </a:ext>
            </a:extLst>
          </p:cNvPr>
          <p:cNvSpPr txBox="1"/>
          <p:nvPr/>
        </p:nvSpPr>
        <p:spPr>
          <a:xfrm>
            <a:off x="3763363" y="2068245"/>
            <a:ext cx="1851920" cy="400110"/>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VERB</a:t>
            </a:r>
          </a:p>
        </p:txBody>
      </p:sp>
      <p:sp>
        <p:nvSpPr>
          <p:cNvPr id="13" name="TextBox 12">
            <a:extLst>
              <a:ext uri="{FF2B5EF4-FFF2-40B4-BE49-F238E27FC236}">
                <a16:creationId xmlns:a16="http://schemas.microsoft.com/office/drawing/2014/main" id="{A0CF8E12-D90E-44E2-AD18-2852381740B9}"/>
              </a:ext>
            </a:extLst>
          </p:cNvPr>
          <p:cNvSpPr txBox="1"/>
          <p:nvPr/>
        </p:nvSpPr>
        <p:spPr>
          <a:xfrm>
            <a:off x="6151731" y="2068245"/>
            <a:ext cx="1851920" cy="400110"/>
          </a:xfrm>
          <a:prstGeom prst="rect">
            <a:avLst/>
          </a:prstGeom>
          <a:solidFill>
            <a:schemeClr val="accent6">
              <a:lumMod val="40000"/>
              <a:lumOff val="6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ADVERB</a:t>
            </a:r>
          </a:p>
        </p:txBody>
      </p:sp>
      <p:sp>
        <p:nvSpPr>
          <p:cNvPr id="14" name="TextBox 13">
            <a:extLst>
              <a:ext uri="{FF2B5EF4-FFF2-40B4-BE49-F238E27FC236}">
                <a16:creationId xmlns:a16="http://schemas.microsoft.com/office/drawing/2014/main" id="{33D82C17-0B12-40DE-8ECD-8C09365FCACD}"/>
              </a:ext>
            </a:extLst>
          </p:cNvPr>
          <p:cNvSpPr txBox="1"/>
          <p:nvPr/>
        </p:nvSpPr>
        <p:spPr>
          <a:xfrm>
            <a:off x="8540099" y="2073760"/>
            <a:ext cx="1851920" cy="400110"/>
          </a:xfrm>
          <a:prstGeom prst="rect">
            <a:avLst/>
          </a:prstGeom>
          <a:solidFill>
            <a:srgbClr val="FBC1F7"/>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OBJECT</a:t>
            </a:r>
          </a:p>
        </p:txBody>
      </p:sp>
      <p:sp>
        <p:nvSpPr>
          <p:cNvPr id="15" name="TextBox 14">
            <a:extLst>
              <a:ext uri="{FF2B5EF4-FFF2-40B4-BE49-F238E27FC236}">
                <a16:creationId xmlns:a16="http://schemas.microsoft.com/office/drawing/2014/main" id="{050D3C9A-371E-4DFE-AA3A-D91EF83FD860}"/>
              </a:ext>
            </a:extLst>
          </p:cNvPr>
          <p:cNvSpPr txBox="1"/>
          <p:nvPr/>
        </p:nvSpPr>
        <p:spPr>
          <a:xfrm>
            <a:off x="6151731" y="3827032"/>
            <a:ext cx="1851920" cy="400110"/>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SUBJECT</a:t>
            </a:r>
          </a:p>
        </p:txBody>
      </p:sp>
      <p:sp>
        <p:nvSpPr>
          <p:cNvPr id="16" name="TextBox 15">
            <a:extLst>
              <a:ext uri="{FF2B5EF4-FFF2-40B4-BE49-F238E27FC236}">
                <a16:creationId xmlns:a16="http://schemas.microsoft.com/office/drawing/2014/main" id="{B63C7794-EFA2-41DE-8706-CA10C544A5AB}"/>
              </a:ext>
            </a:extLst>
          </p:cNvPr>
          <p:cNvSpPr txBox="1"/>
          <p:nvPr/>
        </p:nvSpPr>
        <p:spPr>
          <a:xfrm>
            <a:off x="3763363" y="3827032"/>
            <a:ext cx="1851920" cy="400110"/>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VERB</a:t>
            </a:r>
          </a:p>
        </p:txBody>
      </p:sp>
      <p:sp>
        <p:nvSpPr>
          <p:cNvPr id="17" name="TextBox 16">
            <a:extLst>
              <a:ext uri="{FF2B5EF4-FFF2-40B4-BE49-F238E27FC236}">
                <a16:creationId xmlns:a16="http://schemas.microsoft.com/office/drawing/2014/main" id="{E7069E36-72DF-413B-8C2A-50B1F66834D6}"/>
              </a:ext>
            </a:extLst>
          </p:cNvPr>
          <p:cNvSpPr txBox="1"/>
          <p:nvPr/>
        </p:nvSpPr>
        <p:spPr>
          <a:xfrm>
            <a:off x="1374995" y="3827032"/>
            <a:ext cx="1851920" cy="400110"/>
          </a:xfrm>
          <a:prstGeom prst="rect">
            <a:avLst/>
          </a:prstGeom>
          <a:solidFill>
            <a:schemeClr val="accent6">
              <a:lumMod val="40000"/>
              <a:lumOff val="6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ADVERB</a:t>
            </a:r>
          </a:p>
        </p:txBody>
      </p:sp>
      <p:sp>
        <p:nvSpPr>
          <p:cNvPr id="18" name="TextBox 17">
            <a:extLst>
              <a:ext uri="{FF2B5EF4-FFF2-40B4-BE49-F238E27FC236}">
                <a16:creationId xmlns:a16="http://schemas.microsoft.com/office/drawing/2014/main" id="{812B0AB1-90D0-4DB8-8850-BF1DA788F358}"/>
              </a:ext>
            </a:extLst>
          </p:cNvPr>
          <p:cNvSpPr txBox="1"/>
          <p:nvPr/>
        </p:nvSpPr>
        <p:spPr>
          <a:xfrm>
            <a:off x="8540099" y="3829139"/>
            <a:ext cx="1851920" cy="400110"/>
          </a:xfrm>
          <a:prstGeom prst="rect">
            <a:avLst/>
          </a:prstGeom>
          <a:solidFill>
            <a:srgbClr val="FBC1F7"/>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OBJECT</a:t>
            </a:r>
          </a:p>
        </p:txBody>
      </p:sp>
      <p:grpSp>
        <p:nvGrpSpPr>
          <p:cNvPr id="30" name="Group 29">
            <a:extLst>
              <a:ext uri="{FF2B5EF4-FFF2-40B4-BE49-F238E27FC236}">
                <a16:creationId xmlns:a16="http://schemas.microsoft.com/office/drawing/2014/main" id="{6BE0E9F4-4807-40EE-9ED7-25590C496509}"/>
              </a:ext>
            </a:extLst>
          </p:cNvPr>
          <p:cNvGrpSpPr/>
          <p:nvPr/>
        </p:nvGrpSpPr>
        <p:grpSpPr>
          <a:xfrm>
            <a:off x="10442819" y="1545512"/>
            <a:ext cx="1435360" cy="1200329"/>
            <a:chOff x="10442819" y="2066093"/>
            <a:chExt cx="1435360" cy="1200329"/>
          </a:xfrm>
        </p:grpSpPr>
        <p:grpSp>
          <p:nvGrpSpPr>
            <p:cNvPr id="28" name="Group 27">
              <a:extLst>
                <a:ext uri="{FF2B5EF4-FFF2-40B4-BE49-F238E27FC236}">
                  <a16:creationId xmlns:a16="http://schemas.microsoft.com/office/drawing/2014/main" id="{63D2B34F-5CB5-4E3E-B16C-5490E0284C5E}"/>
                </a:ext>
              </a:extLst>
            </p:cNvPr>
            <p:cNvGrpSpPr/>
            <p:nvPr/>
          </p:nvGrpSpPr>
          <p:grpSpPr>
            <a:xfrm>
              <a:off x="10442819" y="2120158"/>
              <a:ext cx="374186" cy="1092200"/>
              <a:chOff x="10442819" y="2120158"/>
              <a:chExt cx="507524" cy="1092200"/>
            </a:xfrm>
          </p:grpSpPr>
          <p:grpSp>
            <p:nvGrpSpPr>
              <p:cNvPr id="22" name="Group 21">
                <a:extLst>
                  <a:ext uri="{FF2B5EF4-FFF2-40B4-BE49-F238E27FC236}">
                    <a16:creationId xmlns:a16="http://schemas.microsoft.com/office/drawing/2014/main" id="{DDA334D3-331E-487C-ACD9-2838500C2F8D}"/>
                  </a:ext>
                </a:extLst>
              </p:cNvPr>
              <p:cNvGrpSpPr/>
              <p:nvPr/>
            </p:nvGrpSpPr>
            <p:grpSpPr>
              <a:xfrm>
                <a:off x="10442819" y="2120158"/>
                <a:ext cx="295031" cy="1092200"/>
                <a:chOff x="10595219" y="1873250"/>
                <a:chExt cx="295031" cy="1092200"/>
              </a:xfrm>
            </p:grpSpPr>
            <p:cxnSp>
              <p:nvCxnSpPr>
                <p:cNvPr id="19" name="Straight Connector 18">
                  <a:extLst>
                    <a:ext uri="{FF2B5EF4-FFF2-40B4-BE49-F238E27FC236}">
                      <a16:creationId xmlns:a16="http://schemas.microsoft.com/office/drawing/2014/main" id="{61C13CFA-C363-4DE7-BD0F-DE5249497522}"/>
                    </a:ext>
                  </a:extLst>
                </p:cNvPr>
                <p:cNvCxnSpPr/>
                <p:nvPr/>
              </p:nvCxnSpPr>
              <p:spPr>
                <a:xfrm>
                  <a:off x="10595219" y="1873250"/>
                  <a:ext cx="295031"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4B6E7EA-352F-4B35-BB2F-BF87E7EF0476}"/>
                    </a:ext>
                  </a:extLst>
                </p:cNvPr>
                <p:cNvCxnSpPr/>
                <p:nvPr/>
              </p:nvCxnSpPr>
              <p:spPr>
                <a:xfrm>
                  <a:off x="10595219" y="2965450"/>
                  <a:ext cx="295031"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3737B03-8503-4085-AA24-86F796DE6229}"/>
                    </a:ext>
                  </a:extLst>
                </p:cNvPr>
                <p:cNvCxnSpPr/>
                <p:nvPr/>
              </p:nvCxnSpPr>
              <p:spPr>
                <a:xfrm>
                  <a:off x="10890250" y="1873250"/>
                  <a:ext cx="0" cy="109220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grpSp>
          <p:cxnSp>
            <p:nvCxnSpPr>
              <p:cNvPr id="26" name="Straight Connector 25">
                <a:extLst>
                  <a:ext uri="{FF2B5EF4-FFF2-40B4-BE49-F238E27FC236}">
                    <a16:creationId xmlns:a16="http://schemas.microsoft.com/office/drawing/2014/main" id="{33AB4396-88D7-416F-A1FB-F5DD8DDE48FA}"/>
                  </a:ext>
                </a:extLst>
              </p:cNvPr>
              <p:cNvCxnSpPr/>
              <p:nvPr/>
            </p:nvCxnSpPr>
            <p:spPr>
              <a:xfrm>
                <a:off x="10734443" y="2666258"/>
                <a:ext cx="215900" cy="0"/>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9" name="TextBox 28">
              <a:extLst>
                <a:ext uri="{FF2B5EF4-FFF2-40B4-BE49-F238E27FC236}">
                  <a16:creationId xmlns:a16="http://schemas.microsoft.com/office/drawing/2014/main" id="{3DF7EA08-AEEA-46AF-A86D-27206F37A207}"/>
                </a:ext>
              </a:extLst>
            </p:cNvPr>
            <p:cNvSpPr txBox="1"/>
            <p:nvPr/>
          </p:nvSpPr>
          <p:spPr>
            <a:xfrm>
              <a:off x="10816564" y="2066093"/>
              <a:ext cx="1061615" cy="1200329"/>
            </a:xfrm>
            <a:prstGeom prst="rect">
              <a:avLst/>
            </a:prstGeom>
            <a:solidFill>
              <a:schemeClr val="accent5">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Word 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grpSp>
      <p:grpSp>
        <p:nvGrpSpPr>
          <p:cNvPr id="32" name="Group 31">
            <a:extLst>
              <a:ext uri="{FF2B5EF4-FFF2-40B4-BE49-F238E27FC236}">
                <a16:creationId xmlns:a16="http://schemas.microsoft.com/office/drawing/2014/main" id="{A19615F4-1287-420E-9337-89E97A2A2C51}"/>
              </a:ext>
            </a:extLst>
          </p:cNvPr>
          <p:cNvGrpSpPr/>
          <p:nvPr/>
        </p:nvGrpSpPr>
        <p:grpSpPr>
          <a:xfrm>
            <a:off x="10442819" y="3424757"/>
            <a:ext cx="1435360" cy="1200329"/>
            <a:chOff x="10442819" y="2066093"/>
            <a:chExt cx="1435360" cy="1200329"/>
          </a:xfrm>
        </p:grpSpPr>
        <p:grpSp>
          <p:nvGrpSpPr>
            <p:cNvPr id="33" name="Group 32">
              <a:extLst>
                <a:ext uri="{FF2B5EF4-FFF2-40B4-BE49-F238E27FC236}">
                  <a16:creationId xmlns:a16="http://schemas.microsoft.com/office/drawing/2014/main" id="{80AC4FD0-DB25-4D12-969D-EC9CDA646D5B}"/>
                </a:ext>
              </a:extLst>
            </p:cNvPr>
            <p:cNvGrpSpPr/>
            <p:nvPr/>
          </p:nvGrpSpPr>
          <p:grpSpPr>
            <a:xfrm>
              <a:off x="10442819" y="2120158"/>
              <a:ext cx="374186" cy="1092200"/>
              <a:chOff x="10442819" y="2120158"/>
              <a:chExt cx="507524" cy="1092200"/>
            </a:xfrm>
          </p:grpSpPr>
          <p:grpSp>
            <p:nvGrpSpPr>
              <p:cNvPr id="35" name="Group 34">
                <a:extLst>
                  <a:ext uri="{FF2B5EF4-FFF2-40B4-BE49-F238E27FC236}">
                    <a16:creationId xmlns:a16="http://schemas.microsoft.com/office/drawing/2014/main" id="{9790BFF3-D111-4176-B403-71117FE31BBB}"/>
                  </a:ext>
                </a:extLst>
              </p:cNvPr>
              <p:cNvGrpSpPr/>
              <p:nvPr/>
            </p:nvGrpSpPr>
            <p:grpSpPr>
              <a:xfrm>
                <a:off x="10442819" y="2120158"/>
                <a:ext cx="295031" cy="1092200"/>
                <a:chOff x="10595219" y="1873250"/>
                <a:chExt cx="295031" cy="1092200"/>
              </a:xfrm>
            </p:grpSpPr>
            <p:cxnSp>
              <p:nvCxnSpPr>
                <p:cNvPr id="37" name="Straight Connector 36">
                  <a:extLst>
                    <a:ext uri="{FF2B5EF4-FFF2-40B4-BE49-F238E27FC236}">
                      <a16:creationId xmlns:a16="http://schemas.microsoft.com/office/drawing/2014/main" id="{B957EC34-F444-4D25-82E9-30396CD5E1E0}"/>
                    </a:ext>
                  </a:extLst>
                </p:cNvPr>
                <p:cNvCxnSpPr/>
                <p:nvPr/>
              </p:nvCxnSpPr>
              <p:spPr>
                <a:xfrm>
                  <a:off x="10595219" y="1873250"/>
                  <a:ext cx="295031"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D80484E-8F02-4878-95A1-874454301C4F}"/>
                    </a:ext>
                  </a:extLst>
                </p:cNvPr>
                <p:cNvCxnSpPr/>
                <p:nvPr/>
              </p:nvCxnSpPr>
              <p:spPr>
                <a:xfrm>
                  <a:off x="10595219" y="2965450"/>
                  <a:ext cx="295031"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7A9C1D1-5DE0-449A-9018-7A6E87005752}"/>
                    </a:ext>
                  </a:extLst>
                </p:cNvPr>
                <p:cNvCxnSpPr/>
                <p:nvPr/>
              </p:nvCxnSpPr>
              <p:spPr>
                <a:xfrm>
                  <a:off x="10890250" y="1873250"/>
                  <a:ext cx="0" cy="109220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grpSp>
          <p:cxnSp>
            <p:nvCxnSpPr>
              <p:cNvPr id="36" name="Straight Connector 35">
                <a:extLst>
                  <a:ext uri="{FF2B5EF4-FFF2-40B4-BE49-F238E27FC236}">
                    <a16:creationId xmlns:a16="http://schemas.microsoft.com/office/drawing/2014/main" id="{7213A7FD-77D4-4BD9-82BF-D80DBC6AF7A7}"/>
                  </a:ext>
                </a:extLst>
              </p:cNvPr>
              <p:cNvCxnSpPr/>
              <p:nvPr/>
            </p:nvCxnSpPr>
            <p:spPr>
              <a:xfrm>
                <a:off x="10734443" y="2666258"/>
                <a:ext cx="215900" cy="0"/>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F78642DD-08BE-4BB9-B0A9-E1AD5E0B7C54}"/>
                </a:ext>
              </a:extLst>
            </p:cNvPr>
            <p:cNvSpPr txBox="1"/>
            <p:nvPr/>
          </p:nvSpPr>
          <p:spPr>
            <a:xfrm>
              <a:off x="10816564" y="2066093"/>
              <a:ext cx="1061615" cy="1200329"/>
            </a:xfrm>
            <a:prstGeom prst="rect">
              <a:avLst/>
            </a:prstGeom>
            <a:solidFill>
              <a:schemeClr val="accent5">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Word 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grpSp>
      <p:sp>
        <p:nvSpPr>
          <p:cNvPr id="40" name="TextBox 39">
            <a:extLst>
              <a:ext uri="{FF2B5EF4-FFF2-40B4-BE49-F238E27FC236}">
                <a16:creationId xmlns:a16="http://schemas.microsoft.com/office/drawing/2014/main" id="{2FE60497-65BF-4B8C-9EB1-5008BD3C82CD}"/>
              </a:ext>
            </a:extLst>
          </p:cNvPr>
          <p:cNvSpPr txBox="1"/>
          <p:nvPr/>
        </p:nvSpPr>
        <p:spPr>
          <a:xfrm>
            <a:off x="1703054" y="1601682"/>
            <a:ext cx="1160980" cy="40010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3" name="TextBox 42">
            <a:extLst>
              <a:ext uri="{FF2B5EF4-FFF2-40B4-BE49-F238E27FC236}">
                <a16:creationId xmlns:a16="http://schemas.microsoft.com/office/drawing/2014/main" id="{1454F21E-450A-4A1B-BC47-4E08CC9BE48F}"/>
              </a:ext>
            </a:extLst>
          </p:cNvPr>
          <p:cNvSpPr txBox="1"/>
          <p:nvPr/>
        </p:nvSpPr>
        <p:spPr>
          <a:xfrm>
            <a:off x="4042961" y="1568817"/>
            <a:ext cx="1160980" cy="40010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4" name="TextBox 43">
            <a:extLst>
              <a:ext uri="{FF2B5EF4-FFF2-40B4-BE49-F238E27FC236}">
                <a16:creationId xmlns:a16="http://schemas.microsoft.com/office/drawing/2014/main" id="{150BC8E3-782B-4CE1-A778-E0F32FEF7805}"/>
              </a:ext>
            </a:extLst>
          </p:cNvPr>
          <p:cNvSpPr txBox="1"/>
          <p:nvPr/>
        </p:nvSpPr>
        <p:spPr>
          <a:xfrm>
            <a:off x="6014429" y="1634265"/>
            <a:ext cx="2090787" cy="40006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5" name="TextBox 44">
            <a:extLst>
              <a:ext uri="{FF2B5EF4-FFF2-40B4-BE49-F238E27FC236}">
                <a16:creationId xmlns:a16="http://schemas.microsoft.com/office/drawing/2014/main" id="{66E918A2-1B84-4451-A4EA-8EEDC6A1000B}"/>
              </a:ext>
            </a:extLst>
          </p:cNvPr>
          <p:cNvSpPr txBox="1"/>
          <p:nvPr/>
        </p:nvSpPr>
        <p:spPr>
          <a:xfrm>
            <a:off x="8756146" y="1586066"/>
            <a:ext cx="1502538" cy="40005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 name="Rectangle 4">
            <a:extLst>
              <a:ext uri="{FF2B5EF4-FFF2-40B4-BE49-F238E27FC236}">
                <a16:creationId xmlns:a16="http://schemas.microsoft.com/office/drawing/2014/main" id="{75EE7CE7-69E7-4A82-BFA5-3523FCDB714D}"/>
              </a:ext>
            </a:extLst>
          </p:cNvPr>
          <p:cNvSpPr/>
          <p:nvPr/>
        </p:nvSpPr>
        <p:spPr>
          <a:xfrm>
            <a:off x="340782" y="5953767"/>
            <a:ext cx="9726317" cy="400110"/>
          </a:xfrm>
          <a:prstGeom prst="rect">
            <a:avLst/>
          </a:prstGeom>
        </p:spPr>
        <p:txBody>
          <a:bodyPr wrap="square">
            <a:spAutoFit/>
          </a:bodyPr>
          <a:lstStyle/>
          <a:p>
            <a:pPr lvl="0">
              <a:defRPr/>
            </a:pPr>
            <a:r>
              <a:rPr lang="en-GB" sz="2000" dirty="0">
                <a:solidFill>
                  <a:srgbClr val="5B9BD5">
                    <a:lumMod val="50000"/>
                  </a:srgbClr>
                </a:solidFill>
              </a:rPr>
              <a:t>The position of the </a:t>
            </a:r>
            <a:r>
              <a:rPr lang="en-GB" sz="2000" b="1" dirty="0">
                <a:solidFill>
                  <a:srgbClr val="5B9BD5">
                    <a:lumMod val="50000"/>
                  </a:srgbClr>
                </a:solidFill>
              </a:rPr>
              <a:t>verb </a:t>
            </a:r>
            <a:r>
              <a:rPr lang="en-GB" sz="2000" dirty="0">
                <a:solidFill>
                  <a:srgbClr val="5B9BD5">
                    <a:lumMod val="50000"/>
                  </a:srgbClr>
                </a:solidFill>
              </a:rPr>
              <a:t>does not change. It is always in second position.</a:t>
            </a:r>
            <a:endParaRPr lang="en-GB" sz="2000" dirty="0">
              <a:solidFill>
                <a:srgbClr val="4472C4">
                  <a:lumMod val="50000"/>
                </a:srgbClr>
              </a:solidFill>
            </a:endParaRPr>
          </a:p>
        </p:txBody>
      </p:sp>
      <p:sp>
        <p:nvSpPr>
          <p:cNvPr id="6" name="Rectangle 5">
            <a:extLst>
              <a:ext uri="{FF2B5EF4-FFF2-40B4-BE49-F238E27FC236}">
                <a16:creationId xmlns:a16="http://schemas.microsoft.com/office/drawing/2014/main" id="{35099066-A046-49D6-8526-91C4029B42B0}"/>
              </a:ext>
            </a:extLst>
          </p:cNvPr>
          <p:cNvSpPr/>
          <p:nvPr/>
        </p:nvSpPr>
        <p:spPr>
          <a:xfrm>
            <a:off x="268614" y="1244239"/>
            <a:ext cx="10478912" cy="400110"/>
          </a:xfrm>
          <a:prstGeom prst="rect">
            <a:avLst/>
          </a:prstGeom>
        </p:spPr>
        <p:txBody>
          <a:bodyPr wrap="square">
            <a:spAutoFit/>
          </a:bodyPr>
          <a:lstStyle/>
          <a:p>
            <a:pPr lvl="0">
              <a:defRPr/>
            </a:pPr>
            <a:r>
              <a:rPr lang="en-GB" sz="2000" dirty="0">
                <a:solidFill>
                  <a:srgbClr val="5B9BD5">
                    <a:lumMod val="50000"/>
                  </a:srgbClr>
                </a:solidFill>
              </a:rPr>
              <a:t>As you know, the order of words in a simple German sentence is:</a:t>
            </a:r>
          </a:p>
        </p:txBody>
      </p:sp>
      <p:sp>
        <p:nvSpPr>
          <p:cNvPr id="7" name="Rectangle 6">
            <a:extLst>
              <a:ext uri="{FF2B5EF4-FFF2-40B4-BE49-F238E27FC236}">
                <a16:creationId xmlns:a16="http://schemas.microsoft.com/office/drawing/2014/main" id="{4B3EF8C0-7787-4277-97A0-65A16946483A}"/>
              </a:ext>
            </a:extLst>
          </p:cNvPr>
          <p:cNvSpPr/>
          <p:nvPr/>
        </p:nvSpPr>
        <p:spPr>
          <a:xfrm>
            <a:off x="268614" y="2833486"/>
            <a:ext cx="10651035" cy="707886"/>
          </a:xfrm>
          <a:prstGeom prst="rect">
            <a:avLst/>
          </a:prstGeom>
        </p:spPr>
        <p:txBody>
          <a:bodyPr wrap="square">
            <a:spAutoFit/>
          </a:bodyPr>
          <a:lstStyle/>
          <a:p>
            <a:pPr lvl="0">
              <a:defRPr/>
            </a:pPr>
            <a:r>
              <a:rPr lang="en-GB" sz="2000" dirty="0">
                <a:solidFill>
                  <a:srgbClr val="5B9BD5">
                    <a:lumMod val="50000"/>
                  </a:srgbClr>
                </a:solidFill>
              </a:rPr>
              <a:t>We can also </a:t>
            </a:r>
            <a:r>
              <a:rPr lang="en-GB" sz="2000" b="1" dirty="0">
                <a:solidFill>
                  <a:srgbClr val="5B9BD5">
                    <a:lumMod val="50000"/>
                  </a:srgbClr>
                </a:solidFill>
              </a:rPr>
              <a:t>start the sentence</a:t>
            </a:r>
            <a:r>
              <a:rPr lang="en-GB" sz="2000" dirty="0">
                <a:solidFill>
                  <a:srgbClr val="5B9BD5">
                    <a:lumMod val="50000"/>
                  </a:srgbClr>
                </a:solidFill>
              </a:rPr>
              <a:t> with an </a:t>
            </a:r>
            <a:r>
              <a:rPr lang="en-GB" sz="2000" b="1" dirty="0">
                <a:solidFill>
                  <a:srgbClr val="5B9BD5">
                    <a:lumMod val="50000"/>
                  </a:srgbClr>
                </a:solidFill>
              </a:rPr>
              <a:t>adverb </a:t>
            </a:r>
            <a:r>
              <a:rPr lang="en-GB" sz="2000" dirty="0">
                <a:solidFill>
                  <a:srgbClr val="5B9BD5">
                    <a:lumMod val="50000"/>
                  </a:srgbClr>
                </a:solidFill>
              </a:rPr>
              <a:t>or an </a:t>
            </a:r>
            <a:r>
              <a:rPr lang="en-GB" sz="2000" b="1" dirty="0">
                <a:solidFill>
                  <a:srgbClr val="5B9BD5">
                    <a:lumMod val="50000"/>
                  </a:srgbClr>
                </a:solidFill>
              </a:rPr>
              <a:t>object</a:t>
            </a:r>
            <a:r>
              <a:rPr lang="en-GB" sz="2000" dirty="0">
                <a:solidFill>
                  <a:srgbClr val="5B9BD5">
                    <a:lumMod val="50000"/>
                  </a:srgbClr>
                </a:solidFill>
              </a:rPr>
              <a:t> to </a:t>
            </a:r>
            <a:r>
              <a:rPr lang="en-GB" sz="2000" u="sng" dirty="0">
                <a:solidFill>
                  <a:srgbClr val="5B9BD5">
                    <a:lumMod val="50000"/>
                  </a:srgbClr>
                </a:solidFill>
              </a:rPr>
              <a:t>emphasise</a:t>
            </a:r>
            <a:r>
              <a:rPr lang="en-GB" sz="2000" dirty="0">
                <a:solidFill>
                  <a:srgbClr val="5B9BD5">
                    <a:lumMod val="50000"/>
                  </a:srgbClr>
                </a:solidFill>
              </a:rPr>
              <a:t> it.</a:t>
            </a:r>
          </a:p>
          <a:p>
            <a:pPr lvl="0">
              <a:defRPr/>
            </a:pPr>
            <a:endParaRPr lang="en-GB" sz="2000" dirty="0">
              <a:solidFill>
                <a:srgbClr val="5B9BD5">
                  <a:lumMod val="50000"/>
                </a:srgbClr>
              </a:solidFill>
            </a:endParaRPr>
          </a:p>
        </p:txBody>
      </p:sp>
      <p:sp>
        <p:nvSpPr>
          <p:cNvPr id="12" name="Rectangle 11">
            <a:extLst>
              <a:ext uri="{FF2B5EF4-FFF2-40B4-BE49-F238E27FC236}">
                <a16:creationId xmlns:a16="http://schemas.microsoft.com/office/drawing/2014/main" id="{622E5478-9206-41DE-A0D2-B9D804826C42}"/>
              </a:ext>
            </a:extLst>
          </p:cNvPr>
          <p:cNvSpPr/>
          <p:nvPr/>
        </p:nvSpPr>
        <p:spPr>
          <a:xfrm>
            <a:off x="1263650" y="3245769"/>
            <a:ext cx="9664699" cy="1323439"/>
          </a:xfrm>
          <a:prstGeom prst="rect">
            <a:avLst/>
          </a:prstGeom>
        </p:spPr>
        <p:txBody>
          <a:bodyPr wrap="square">
            <a:spAutoFit/>
          </a:bodyPr>
          <a:lstStyle/>
          <a:p>
            <a:pPr lvl="0">
              <a:defRPr/>
            </a:pPr>
            <a:r>
              <a:rPr lang="en-GB" sz="2000" b="1" dirty="0" err="1">
                <a:solidFill>
                  <a:srgbClr val="33CC33"/>
                </a:solidFill>
              </a:rPr>
              <a:t>Jeden</a:t>
            </a:r>
            <a:r>
              <a:rPr lang="en-GB" sz="2000" b="1" dirty="0">
                <a:solidFill>
                  <a:srgbClr val="33CC33"/>
                </a:solidFill>
              </a:rPr>
              <a:t> </a:t>
            </a:r>
            <a:r>
              <a:rPr lang="en-GB" sz="2000" b="1" dirty="0" err="1">
                <a:solidFill>
                  <a:srgbClr val="33CC33"/>
                </a:solidFill>
              </a:rPr>
              <a:t>Dienstag</a:t>
            </a:r>
            <a:r>
              <a:rPr lang="en-GB" sz="2000" b="1" dirty="0">
                <a:solidFill>
                  <a:srgbClr val="DAA520"/>
                </a:solidFill>
              </a:rPr>
              <a:t> </a:t>
            </a:r>
            <a:r>
              <a:rPr lang="en-GB" sz="2000" b="1" dirty="0">
                <a:solidFill>
                  <a:srgbClr val="5B9BD5">
                    <a:lumMod val="50000"/>
                  </a:srgbClr>
                </a:solidFill>
              </a:rPr>
              <a:t>             </a:t>
            </a:r>
            <a:r>
              <a:rPr lang="en-GB" sz="2000" dirty="0">
                <a:solidFill>
                  <a:srgbClr val="5B9BD5">
                    <a:lumMod val="50000"/>
                  </a:srgbClr>
                </a:solidFill>
              </a:rPr>
              <a:t> </a:t>
            </a:r>
            <a:r>
              <a:rPr lang="en-GB" sz="2000" dirty="0" err="1">
                <a:solidFill>
                  <a:srgbClr val="5B9BD5">
                    <a:lumMod val="50000"/>
                  </a:srgbClr>
                </a:solidFill>
              </a:rPr>
              <a:t>spielt</a:t>
            </a:r>
            <a:r>
              <a:rPr lang="en-GB" sz="2000" dirty="0">
                <a:solidFill>
                  <a:srgbClr val="5B9BD5">
                    <a:lumMod val="50000"/>
                  </a:srgbClr>
                </a:solidFill>
              </a:rPr>
              <a:t>                        </a:t>
            </a:r>
            <a:r>
              <a:rPr lang="en-GB" sz="2000" b="1" dirty="0">
                <a:solidFill>
                  <a:srgbClr val="DAA520"/>
                </a:solidFill>
              </a:rPr>
              <a:t>Mehmet</a:t>
            </a:r>
            <a:r>
              <a:rPr lang="en-GB" sz="2000" b="1" dirty="0">
                <a:solidFill>
                  <a:srgbClr val="5B9BD5">
                    <a:lumMod val="50000"/>
                  </a:srgbClr>
                </a:solidFill>
              </a:rPr>
              <a:t>	     	 </a:t>
            </a:r>
            <a:r>
              <a:rPr lang="en-GB" sz="2000" dirty="0" err="1">
                <a:solidFill>
                  <a:srgbClr val="5B9BD5">
                    <a:lumMod val="50000"/>
                  </a:srgbClr>
                </a:solidFill>
              </a:rPr>
              <a:t>Schlagzeug</a:t>
            </a:r>
            <a:r>
              <a:rPr lang="en-GB" sz="2000" dirty="0">
                <a:solidFill>
                  <a:srgbClr val="5B9BD5">
                    <a:lumMod val="50000"/>
                  </a:srgbClr>
                </a:solidFill>
              </a:rPr>
              <a:t>.</a:t>
            </a:r>
          </a:p>
          <a:p>
            <a:pPr lvl="0">
              <a:defRPr/>
            </a:pPr>
            <a:endParaRPr lang="en-GB" sz="2000" b="1" dirty="0">
              <a:solidFill>
                <a:srgbClr val="5B9BD5">
                  <a:lumMod val="50000"/>
                </a:srgbClr>
              </a:solidFill>
            </a:endParaRPr>
          </a:p>
          <a:p>
            <a:pPr lvl="0">
              <a:defRPr/>
            </a:pPr>
            <a:endParaRPr lang="en-GB" sz="2000" b="1" dirty="0">
              <a:solidFill>
                <a:srgbClr val="5B9BD5">
                  <a:lumMod val="50000"/>
                </a:srgbClr>
              </a:solidFill>
            </a:endParaRPr>
          </a:p>
          <a:p>
            <a:pPr lvl="0">
              <a:defRPr/>
            </a:pPr>
            <a:endParaRPr lang="en-GB" sz="2000" b="1" dirty="0">
              <a:solidFill>
                <a:srgbClr val="5B9BD5">
                  <a:lumMod val="50000"/>
                </a:srgbClr>
              </a:solidFill>
            </a:endParaRPr>
          </a:p>
        </p:txBody>
      </p:sp>
      <p:sp>
        <p:nvSpPr>
          <p:cNvPr id="46" name="TextBox 45">
            <a:extLst>
              <a:ext uri="{FF2B5EF4-FFF2-40B4-BE49-F238E27FC236}">
                <a16:creationId xmlns:a16="http://schemas.microsoft.com/office/drawing/2014/main" id="{F39A6537-03BF-44DE-BD97-AD4AD37FB9B5}"/>
              </a:ext>
            </a:extLst>
          </p:cNvPr>
          <p:cNvSpPr txBox="1"/>
          <p:nvPr/>
        </p:nvSpPr>
        <p:spPr>
          <a:xfrm>
            <a:off x="1222619" y="3271357"/>
            <a:ext cx="2087357" cy="33108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7" name="TextBox 46">
            <a:extLst>
              <a:ext uri="{FF2B5EF4-FFF2-40B4-BE49-F238E27FC236}">
                <a16:creationId xmlns:a16="http://schemas.microsoft.com/office/drawing/2014/main" id="{82E3D4F3-4213-4A37-8064-CDD82B65C952}"/>
              </a:ext>
            </a:extLst>
          </p:cNvPr>
          <p:cNvSpPr txBox="1"/>
          <p:nvPr/>
        </p:nvSpPr>
        <p:spPr>
          <a:xfrm>
            <a:off x="3763363" y="3317345"/>
            <a:ext cx="1773547" cy="33107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8" name="TextBox 47">
            <a:extLst>
              <a:ext uri="{FF2B5EF4-FFF2-40B4-BE49-F238E27FC236}">
                <a16:creationId xmlns:a16="http://schemas.microsoft.com/office/drawing/2014/main" id="{0F33B2C7-8916-443E-BAD2-1A2E03085F47}"/>
              </a:ext>
            </a:extLst>
          </p:cNvPr>
          <p:cNvSpPr txBox="1"/>
          <p:nvPr/>
        </p:nvSpPr>
        <p:spPr>
          <a:xfrm>
            <a:off x="6095999" y="3317201"/>
            <a:ext cx="1773547" cy="33107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9" name="TextBox 48">
            <a:extLst>
              <a:ext uri="{FF2B5EF4-FFF2-40B4-BE49-F238E27FC236}">
                <a16:creationId xmlns:a16="http://schemas.microsoft.com/office/drawing/2014/main" id="{388CD4E6-7A42-4A03-AD5B-2B1DC166DAFC}"/>
              </a:ext>
            </a:extLst>
          </p:cNvPr>
          <p:cNvSpPr txBox="1"/>
          <p:nvPr/>
        </p:nvSpPr>
        <p:spPr>
          <a:xfrm>
            <a:off x="8445222" y="3341757"/>
            <a:ext cx="1773547" cy="33107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0" name="Rectangle 49">
            <a:extLst>
              <a:ext uri="{FF2B5EF4-FFF2-40B4-BE49-F238E27FC236}">
                <a16:creationId xmlns:a16="http://schemas.microsoft.com/office/drawing/2014/main" id="{649DB5D9-B5FA-4445-A3DC-BACDDB455528}"/>
              </a:ext>
            </a:extLst>
          </p:cNvPr>
          <p:cNvSpPr/>
          <p:nvPr/>
        </p:nvSpPr>
        <p:spPr>
          <a:xfrm>
            <a:off x="1263650" y="4723412"/>
            <a:ext cx="9664699" cy="1323439"/>
          </a:xfrm>
          <a:prstGeom prst="rect">
            <a:avLst/>
          </a:prstGeom>
        </p:spPr>
        <p:txBody>
          <a:bodyPr wrap="square">
            <a:spAutoFit/>
          </a:bodyPr>
          <a:lstStyle/>
          <a:p>
            <a:pPr lvl="0">
              <a:defRPr/>
            </a:pPr>
            <a:r>
              <a:rPr lang="en-GB" sz="2000" b="1" dirty="0">
                <a:solidFill>
                  <a:srgbClr val="FF66FF"/>
                </a:solidFill>
              </a:rPr>
              <a:t>   </a:t>
            </a:r>
            <a:r>
              <a:rPr lang="en-GB" sz="2000" b="1" dirty="0" err="1">
                <a:solidFill>
                  <a:srgbClr val="FF66FF"/>
                </a:solidFill>
              </a:rPr>
              <a:t>Schlagzeug</a:t>
            </a:r>
            <a:r>
              <a:rPr lang="en-GB" sz="2000" b="1" dirty="0">
                <a:solidFill>
                  <a:srgbClr val="FF66FF"/>
                </a:solidFill>
              </a:rPr>
              <a:t> </a:t>
            </a:r>
            <a:r>
              <a:rPr lang="en-GB" sz="2000" b="1" dirty="0">
                <a:solidFill>
                  <a:srgbClr val="DAA520"/>
                </a:solidFill>
              </a:rPr>
              <a:t>		   </a:t>
            </a:r>
            <a:r>
              <a:rPr lang="en-GB" sz="2000" dirty="0" err="1">
                <a:solidFill>
                  <a:srgbClr val="5B9BD5">
                    <a:lumMod val="50000"/>
                  </a:srgbClr>
                </a:solidFill>
              </a:rPr>
              <a:t>spielt</a:t>
            </a:r>
            <a:r>
              <a:rPr lang="en-GB" sz="2000" dirty="0">
                <a:solidFill>
                  <a:srgbClr val="5B9BD5">
                    <a:lumMod val="50000"/>
                  </a:srgbClr>
                </a:solidFill>
              </a:rPr>
              <a:t>                       </a:t>
            </a:r>
            <a:r>
              <a:rPr lang="en-GB" sz="2000" b="1" dirty="0">
                <a:solidFill>
                  <a:srgbClr val="DAA520"/>
                </a:solidFill>
              </a:rPr>
              <a:t>Mehmet</a:t>
            </a:r>
            <a:r>
              <a:rPr lang="en-GB" sz="2000" b="1" dirty="0">
                <a:solidFill>
                  <a:srgbClr val="5B9BD5">
                    <a:lumMod val="50000"/>
                  </a:srgbClr>
                </a:solidFill>
              </a:rPr>
              <a:t>	           </a:t>
            </a:r>
            <a:r>
              <a:rPr lang="en-GB" sz="2000" b="1" dirty="0" err="1">
                <a:solidFill>
                  <a:srgbClr val="33CC33"/>
                </a:solidFill>
              </a:rPr>
              <a:t>jeden</a:t>
            </a:r>
            <a:r>
              <a:rPr lang="en-GB" sz="2000" b="1" dirty="0">
                <a:solidFill>
                  <a:srgbClr val="33CC33"/>
                </a:solidFill>
              </a:rPr>
              <a:t> </a:t>
            </a:r>
            <a:r>
              <a:rPr lang="en-GB" sz="2000" b="1" dirty="0" err="1">
                <a:solidFill>
                  <a:srgbClr val="33CC33"/>
                </a:solidFill>
              </a:rPr>
              <a:t>Dienstag</a:t>
            </a:r>
            <a:r>
              <a:rPr lang="en-GB" sz="2000" dirty="0">
                <a:solidFill>
                  <a:srgbClr val="5B9BD5">
                    <a:lumMod val="50000"/>
                  </a:srgbClr>
                </a:solidFill>
              </a:rPr>
              <a:t>.</a:t>
            </a:r>
          </a:p>
          <a:p>
            <a:pPr lvl="0">
              <a:defRPr/>
            </a:pPr>
            <a:endParaRPr lang="en-GB" sz="2000" b="1" dirty="0">
              <a:solidFill>
                <a:srgbClr val="5B9BD5">
                  <a:lumMod val="50000"/>
                </a:srgbClr>
              </a:solidFill>
            </a:endParaRPr>
          </a:p>
          <a:p>
            <a:pPr lvl="0">
              <a:defRPr/>
            </a:pPr>
            <a:endParaRPr lang="en-GB" sz="2000" b="1" dirty="0">
              <a:solidFill>
                <a:srgbClr val="5B9BD5">
                  <a:lumMod val="50000"/>
                </a:srgbClr>
              </a:solidFill>
            </a:endParaRPr>
          </a:p>
          <a:p>
            <a:pPr lvl="0">
              <a:defRPr/>
            </a:pPr>
            <a:endParaRPr lang="en-GB" sz="2000" b="1" dirty="0">
              <a:solidFill>
                <a:srgbClr val="5B9BD5">
                  <a:lumMod val="50000"/>
                </a:srgbClr>
              </a:solidFill>
            </a:endParaRPr>
          </a:p>
        </p:txBody>
      </p:sp>
      <p:sp>
        <p:nvSpPr>
          <p:cNvPr id="52" name="TextBox 51">
            <a:extLst>
              <a:ext uri="{FF2B5EF4-FFF2-40B4-BE49-F238E27FC236}">
                <a16:creationId xmlns:a16="http://schemas.microsoft.com/office/drawing/2014/main" id="{70F84D7C-3860-43E1-9BCD-DC5EE72A5935}"/>
              </a:ext>
            </a:extLst>
          </p:cNvPr>
          <p:cNvSpPr txBox="1"/>
          <p:nvPr/>
        </p:nvSpPr>
        <p:spPr>
          <a:xfrm>
            <a:off x="6167599" y="5347239"/>
            <a:ext cx="1851920" cy="400110"/>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SUBJECT</a:t>
            </a:r>
          </a:p>
        </p:txBody>
      </p:sp>
      <p:sp>
        <p:nvSpPr>
          <p:cNvPr id="53" name="TextBox 52">
            <a:extLst>
              <a:ext uri="{FF2B5EF4-FFF2-40B4-BE49-F238E27FC236}">
                <a16:creationId xmlns:a16="http://schemas.microsoft.com/office/drawing/2014/main" id="{7694F4D6-7C6B-46B8-96DC-EAE41E7A40C2}"/>
              </a:ext>
            </a:extLst>
          </p:cNvPr>
          <p:cNvSpPr txBox="1"/>
          <p:nvPr/>
        </p:nvSpPr>
        <p:spPr>
          <a:xfrm>
            <a:off x="3779231" y="5347239"/>
            <a:ext cx="1851920" cy="400110"/>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VERB</a:t>
            </a:r>
          </a:p>
        </p:txBody>
      </p:sp>
      <p:sp>
        <p:nvSpPr>
          <p:cNvPr id="54" name="TextBox 53">
            <a:extLst>
              <a:ext uri="{FF2B5EF4-FFF2-40B4-BE49-F238E27FC236}">
                <a16:creationId xmlns:a16="http://schemas.microsoft.com/office/drawing/2014/main" id="{C151AD6C-2A2A-4A47-AE62-9EC678056AE8}"/>
              </a:ext>
            </a:extLst>
          </p:cNvPr>
          <p:cNvSpPr txBox="1"/>
          <p:nvPr/>
        </p:nvSpPr>
        <p:spPr>
          <a:xfrm>
            <a:off x="8539237" y="5294674"/>
            <a:ext cx="1851920" cy="400110"/>
          </a:xfrm>
          <a:prstGeom prst="rect">
            <a:avLst/>
          </a:prstGeom>
          <a:solidFill>
            <a:schemeClr val="accent6">
              <a:lumMod val="40000"/>
              <a:lumOff val="6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ADVERB</a:t>
            </a:r>
          </a:p>
        </p:txBody>
      </p:sp>
      <p:sp>
        <p:nvSpPr>
          <p:cNvPr id="55" name="TextBox 54">
            <a:extLst>
              <a:ext uri="{FF2B5EF4-FFF2-40B4-BE49-F238E27FC236}">
                <a16:creationId xmlns:a16="http://schemas.microsoft.com/office/drawing/2014/main" id="{93A7B302-D7CA-4FD5-9BB6-078D1D2E71DF}"/>
              </a:ext>
            </a:extLst>
          </p:cNvPr>
          <p:cNvSpPr txBox="1"/>
          <p:nvPr/>
        </p:nvSpPr>
        <p:spPr>
          <a:xfrm>
            <a:off x="1357584" y="5347239"/>
            <a:ext cx="1851920" cy="400110"/>
          </a:xfrm>
          <a:prstGeom prst="rect">
            <a:avLst/>
          </a:prstGeom>
          <a:solidFill>
            <a:srgbClr val="FBC1F7"/>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OBJECT</a:t>
            </a:r>
          </a:p>
        </p:txBody>
      </p:sp>
      <p:grpSp>
        <p:nvGrpSpPr>
          <p:cNvPr id="56" name="Group 55">
            <a:extLst>
              <a:ext uri="{FF2B5EF4-FFF2-40B4-BE49-F238E27FC236}">
                <a16:creationId xmlns:a16="http://schemas.microsoft.com/office/drawing/2014/main" id="{7104809A-F2FE-4636-9663-1ED3486A2612}"/>
              </a:ext>
            </a:extLst>
          </p:cNvPr>
          <p:cNvGrpSpPr/>
          <p:nvPr/>
        </p:nvGrpSpPr>
        <p:grpSpPr>
          <a:xfrm>
            <a:off x="10442819" y="4894565"/>
            <a:ext cx="1435360" cy="1200329"/>
            <a:chOff x="10442819" y="2066093"/>
            <a:chExt cx="1435360" cy="1200329"/>
          </a:xfrm>
        </p:grpSpPr>
        <p:grpSp>
          <p:nvGrpSpPr>
            <p:cNvPr id="57" name="Group 56">
              <a:extLst>
                <a:ext uri="{FF2B5EF4-FFF2-40B4-BE49-F238E27FC236}">
                  <a16:creationId xmlns:a16="http://schemas.microsoft.com/office/drawing/2014/main" id="{1A0A6E97-8F07-4C1C-A969-3A217087C39A}"/>
                </a:ext>
              </a:extLst>
            </p:cNvPr>
            <p:cNvGrpSpPr/>
            <p:nvPr/>
          </p:nvGrpSpPr>
          <p:grpSpPr>
            <a:xfrm>
              <a:off x="10442819" y="2120158"/>
              <a:ext cx="374186" cy="1092200"/>
              <a:chOff x="10442819" y="2120158"/>
              <a:chExt cx="507524" cy="1092200"/>
            </a:xfrm>
          </p:grpSpPr>
          <p:grpSp>
            <p:nvGrpSpPr>
              <p:cNvPr id="59" name="Group 58">
                <a:extLst>
                  <a:ext uri="{FF2B5EF4-FFF2-40B4-BE49-F238E27FC236}">
                    <a16:creationId xmlns:a16="http://schemas.microsoft.com/office/drawing/2014/main" id="{C0B9F68F-643C-4E9E-A9C5-E912169C1493}"/>
                  </a:ext>
                </a:extLst>
              </p:cNvPr>
              <p:cNvGrpSpPr/>
              <p:nvPr/>
            </p:nvGrpSpPr>
            <p:grpSpPr>
              <a:xfrm>
                <a:off x="10442819" y="2120158"/>
                <a:ext cx="295031" cy="1092200"/>
                <a:chOff x="10595219" y="1873250"/>
                <a:chExt cx="295031" cy="1092200"/>
              </a:xfrm>
            </p:grpSpPr>
            <p:cxnSp>
              <p:nvCxnSpPr>
                <p:cNvPr id="61" name="Straight Connector 60">
                  <a:extLst>
                    <a:ext uri="{FF2B5EF4-FFF2-40B4-BE49-F238E27FC236}">
                      <a16:creationId xmlns:a16="http://schemas.microsoft.com/office/drawing/2014/main" id="{83461AA8-39FB-47FA-8BA3-269BBE48E771}"/>
                    </a:ext>
                  </a:extLst>
                </p:cNvPr>
                <p:cNvCxnSpPr/>
                <p:nvPr/>
              </p:nvCxnSpPr>
              <p:spPr>
                <a:xfrm>
                  <a:off x="10595219" y="1873250"/>
                  <a:ext cx="295031"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53FA269D-D22C-428D-BDCE-719BDA4CB72B}"/>
                    </a:ext>
                  </a:extLst>
                </p:cNvPr>
                <p:cNvCxnSpPr/>
                <p:nvPr/>
              </p:nvCxnSpPr>
              <p:spPr>
                <a:xfrm>
                  <a:off x="10595219" y="2965450"/>
                  <a:ext cx="295031"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E09F29FA-4FC3-48C6-89E7-CF2DCB25FD41}"/>
                    </a:ext>
                  </a:extLst>
                </p:cNvPr>
                <p:cNvCxnSpPr/>
                <p:nvPr/>
              </p:nvCxnSpPr>
              <p:spPr>
                <a:xfrm>
                  <a:off x="10890250" y="1873250"/>
                  <a:ext cx="0" cy="109220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grpSp>
          <p:cxnSp>
            <p:nvCxnSpPr>
              <p:cNvPr id="60" name="Straight Connector 59">
                <a:extLst>
                  <a:ext uri="{FF2B5EF4-FFF2-40B4-BE49-F238E27FC236}">
                    <a16:creationId xmlns:a16="http://schemas.microsoft.com/office/drawing/2014/main" id="{110FD810-C219-46F8-9033-EB40A26FA60A}"/>
                  </a:ext>
                </a:extLst>
              </p:cNvPr>
              <p:cNvCxnSpPr/>
              <p:nvPr/>
            </p:nvCxnSpPr>
            <p:spPr>
              <a:xfrm>
                <a:off x="10734443" y="2666258"/>
                <a:ext cx="215900" cy="0"/>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58" name="TextBox 57">
              <a:extLst>
                <a:ext uri="{FF2B5EF4-FFF2-40B4-BE49-F238E27FC236}">
                  <a16:creationId xmlns:a16="http://schemas.microsoft.com/office/drawing/2014/main" id="{8F73DCB2-CC14-432D-B51C-34E3A6F8AABD}"/>
                </a:ext>
              </a:extLst>
            </p:cNvPr>
            <p:cNvSpPr txBox="1"/>
            <p:nvPr/>
          </p:nvSpPr>
          <p:spPr>
            <a:xfrm>
              <a:off x="10816564" y="2066093"/>
              <a:ext cx="1061615" cy="1200329"/>
            </a:xfrm>
            <a:prstGeom prst="rect">
              <a:avLst/>
            </a:prstGeom>
            <a:solidFill>
              <a:schemeClr val="accent5">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Word 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grpSp>
      <p:sp>
        <p:nvSpPr>
          <p:cNvPr id="64" name="TextBox 63">
            <a:extLst>
              <a:ext uri="{FF2B5EF4-FFF2-40B4-BE49-F238E27FC236}">
                <a16:creationId xmlns:a16="http://schemas.microsoft.com/office/drawing/2014/main" id="{7BB2CD3E-44F7-4BF3-A54B-D223814CF391}"/>
              </a:ext>
            </a:extLst>
          </p:cNvPr>
          <p:cNvSpPr txBox="1"/>
          <p:nvPr/>
        </p:nvSpPr>
        <p:spPr>
          <a:xfrm>
            <a:off x="1263650" y="4801444"/>
            <a:ext cx="2087357" cy="33108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5" name="TextBox 64">
            <a:extLst>
              <a:ext uri="{FF2B5EF4-FFF2-40B4-BE49-F238E27FC236}">
                <a16:creationId xmlns:a16="http://schemas.microsoft.com/office/drawing/2014/main" id="{BEBF6008-165A-4816-B7FC-0E9F3877238B}"/>
              </a:ext>
            </a:extLst>
          </p:cNvPr>
          <p:cNvSpPr txBox="1"/>
          <p:nvPr/>
        </p:nvSpPr>
        <p:spPr>
          <a:xfrm>
            <a:off x="3779231" y="4837552"/>
            <a:ext cx="1773547" cy="33107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6" name="TextBox 65">
            <a:extLst>
              <a:ext uri="{FF2B5EF4-FFF2-40B4-BE49-F238E27FC236}">
                <a16:creationId xmlns:a16="http://schemas.microsoft.com/office/drawing/2014/main" id="{4FA41909-AB9C-4A08-BA70-44BCF0CDA748}"/>
              </a:ext>
            </a:extLst>
          </p:cNvPr>
          <p:cNvSpPr txBox="1"/>
          <p:nvPr/>
        </p:nvSpPr>
        <p:spPr>
          <a:xfrm>
            <a:off x="6206785" y="4798218"/>
            <a:ext cx="1773547" cy="33107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7" name="TextBox 66">
            <a:extLst>
              <a:ext uri="{FF2B5EF4-FFF2-40B4-BE49-F238E27FC236}">
                <a16:creationId xmlns:a16="http://schemas.microsoft.com/office/drawing/2014/main" id="{F56F2807-C041-406A-A1EF-D5D42B374556}"/>
              </a:ext>
            </a:extLst>
          </p:cNvPr>
          <p:cNvSpPr txBox="1"/>
          <p:nvPr/>
        </p:nvSpPr>
        <p:spPr>
          <a:xfrm>
            <a:off x="8480799" y="4798218"/>
            <a:ext cx="1968796" cy="33107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5" name="Picture 24" descr="A picture containing text, vector graphics&#10;&#10;Description automatically generated">
            <a:extLst>
              <a:ext uri="{FF2B5EF4-FFF2-40B4-BE49-F238E27FC236}">
                <a16:creationId xmlns:a16="http://schemas.microsoft.com/office/drawing/2014/main" id="{4B2E60D7-61FC-4994-9E75-FEFC362FAC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268" y="1528174"/>
            <a:ext cx="1110351" cy="1244239"/>
          </a:xfrm>
          <a:prstGeom prst="rect">
            <a:avLst/>
          </a:prstGeom>
        </p:spPr>
      </p:pic>
      <p:sp>
        <p:nvSpPr>
          <p:cNvPr id="4" name="Rounded Rectangle 3"/>
          <p:cNvSpPr/>
          <p:nvPr/>
        </p:nvSpPr>
        <p:spPr>
          <a:xfrm>
            <a:off x="3639398" y="1634266"/>
            <a:ext cx="2066921" cy="4296634"/>
          </a:xfrm>
          <a:prstGeom prst="roundRect">
            <a:avLst/>
          </a:prstGeom>
          <a:noFill/>
          <a:ln w="762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78399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xit" presetSubtype="0" fill="hold" grpId="0" nodeType="withEffect">
                                  <p:stCondLst>
                                    <p:cond delay="0"/>
                                  </p:stCondLst>
                                  <p:childTnLst>
                                    <p:set>
                                      <p:cBhvr>
                                        <p:cTn id="16" dur="1" fill="hold">
                                          <p:stCondLst>
                                            <p:cond delay="0"/>
                                          </p:stCondLst>
                                        </p:cTn>
                                        <p:tgtEl>
                                          <p:spTgt spid="4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xit" presetSubtype="0" fill="hold" grpId="0" nodeType="withEffect">
                                  <p:stCondLst>
                                    <p:cond delay="0"/>
                                  </p:stCondLst>
                                  <p:childTnLst>
                                    <p:set>
                                      <p:cBhvr>
                                        <p:cTn id="22" dur="1" fill="hold">
                                          <p:stCondLst>
                                            <p:cond delay="0"/>
                                          </p:stCondLst>
                                        </p:cTn>
                                        <p:tgtEl>
                                          <p:spTgt spid="4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xit" presetSubtype="0" fill="hold" grpId="0" nodeType="withEffect">
                                  <p:stCondLst>
                                    <p:cond delay="0"/>
                                  </p:stCondLst>
                                  <p:childTnLst>
                                    <p:set>
                                      <p:cBhvr>
                                        <p:cTn id="28" dur="1" fill="hold">
                                          <p:stCondLst>
                                            <p:cond delay="0"/>
                                          </p:stCondLst>
                                        </p:cTn>
                                        <p:tgtEl>
                                          <p:spTgt spid="4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xit" presetSubtype="0" fill="hold" grpId="0" nodeType="withEffect">
                                  <p:stCondLst>
                                    <p:cond delay="0"/>
                                  </p:stCondLst>
                                  <p:childTnLst>
                                    <p:set>
                                      <p:cBhvr>
                                        <p:cTn id="42" dur="1" fill="hold">
                                          <p:stCondLst>
                                            <p:cond delay="0"/>
                                          </p:stCondLst>
                                        </p:cTn>
                                        <p:tgtEl>
                                          <p:spTgt spid="4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par>
                                <p:cTn id="47" presetID="1" presetClass="exit" presetSubtype="0" fill="hold" grpId="0" nodeType="withEffect">
                                  <p:stCondLst>
                                    <p:cond delay="0"/>
                                  </p:stCondLst>
                                  <p:childTnLst>
                                    <p:set>
                                      <p:cBhvr>
                                        <p:cTn id="48" dur="1" fill="hold">
                                          <p:stCondLst>
                                            <p:cond delay="0"/>
                                          </p:stCondLst>
                                        </p:cTn>
                                        <p:tgtEl>
                                          <p:spTgt spid="47"/>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xit" presetSubtype="0" fill="hold" grpId="0" nodeType="withEffect">
                                  <p:stCondLst>
                                    <p:cond delay="0"/>
                                  </p:stCondLst>
                                  <p:childTnLst>
                                    <p:set>
                                      <p:cBhvr>
                                        <p:cTn id="54" dur="1" fill="hold">
                                          <p:stCondLst>
                                            <p:cond delay="0"/>
                                          </p:stCondLst>
                                        </p:cTn>
                                        <p:tgtEl>
                                          <p:spTgt spid="48"/>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par>
                                <p:cTn id="59" presetID="1" presetClass="exit" presetSubtype="0" fill="hold" grpId="0" nodeType="withEffect">
                                  <p:stCondLst>
                                    <p:cond delay="0"/>
                                  </p:stCondLst>
                                  <p:childTnLst>
                                    <p:set>
                                      <p:cBhvr>
                                        <p:cTn id="60" dur="1" fill="hold">
                                          <p:stCondLst>
                                            <p:cond delay="0"/>
                                          </p:stCondLst>
                                        </p:cTn>
                                        <p:tgtEl>
                                          <p:spTgt spid="49"/>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55"/>
                                        </p:tgtEl>
                                        <p:attrNameLst>
                                          <p:attrName>style.visibility</p:attrName>
                                        </p:attrNameLst>
                                      </p:cBhvr>
                                      <p:to>
                                        <p:strVal val="visible"/>
                                      </p:to>
                                    </p:set>
                                  </p:childTnLst>
                                </p:cTn>
                              </p:par>
                              <p:par>
                                <p:cTn id="69" presetID="1" presetClass="exit" presetSubtype="0" fill="hold" grpId="0" nodeType="withEffect">
                                  <p:stCondLst>
                                    <p:cond delay="0"/>
                                  </p:stCondLst>
                                  <p:childTnLst>
                                    <p:set>
                                      <p:cBhvr>
                                        <p:cTn id="70" dur="1" fill="hold">
                                          <p:stCondLst>
                                            <p:cond delay="0"/>
                                          </p:stCondLst>
                                        </p:cTn>
                                        <p:tgtEl>
                                          <p:spTgt spid="64"/>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3"/>
                                        </p:tgtEl>
                                        <p:attrNameLst>
                                          <p:attrName>style.visibility</p:attrName>
                                        </p:attrNameLst>
                                      </p:cBhvr>
                                      <p:to>
                                        <p:strVal val="visible"/>
                                      </p:to>
                                    </p:set>
                                  </p:childTnLst>
                                </p:cTn>
                              </p:par>
                              <p:par>
                                <p:cTn id="75" presetID="1" presetClass="exit" presetSubtype="0" fill="hold" grpId="0" nodeType="withEffect">
                                  <p:stCondLst>
                                    <p:cond delay="0"/>
                                  </p:stCondLst>
                                  <p:childTnLst>
                                    <p:set>
                                      <p:cBhvr>
                                        <p:cTn id="76" dur="1" fill="hold">
                                          <p:stCondLst>
                                            <p:cond delay="0"/>
                                          </p:stCondLst>
                                        </p:cTn>
                                        <p:tgtEl>
                                          <p:spTgt spid="65"/>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52"/>
                                        </p:tgtEl>
                                        <p:attrNameLst>
                                          <p:attrName>style.visibility</p:attrName>
                                        </p:attrNameLst>
                                      </p:cBhvr>
                                      <p:to>
                                        <p:strVal val="visible"/>
                                      </p:to>
                                    </p:set>
                                  </p:childTnLst>
                                </p:cTn>
                              </p:par>
                              <p:par>
                                <p:cTn id="81" presetID="1" presetClass="exit" presetSubtype="0" fill="hold" grpId="0" nodeType="withEffect">
                                  <p:stCondLst>
                                    <p:cond delay="0"/>
                                  </p:stCondLst>
                                  <p:childTnLst>
                                    <p:set>
                                      <p:cBhvr>
                                        <p:cTn id="82" dur="1" fill="hold">
                                          <p:stCondLst>
                                            <p:cond delay="0"/>
                                          </p:stCondLst>
                                        </p:cTn>
                                        <p:tgtEl>
                                          <p:spTgt spid="66"/>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4"/>
                                        </p:tgtEl>
                                        <p:attrNameLst>
                                          <p:attrName>style.visibility</p:attrName>
                                        </p:attrNameLst>
                                      </p:cBhvr>
                                      <p:to>
                                        <p:strVal val="visible"/>
                                      </p:to>
                                    </p:set>
                                  </p:childTnLst>
                                </p:cTn>
                              </p:par>
                              <p:par>
                                <p:cTn id="87" presetID="1" presetClass="exit" presetSubtype="0" fill="hold" grpId="0" nodeType="withEffect">
                                  <p:stCondLst>
                                    <p:cond delay="0"/>
                                  </p:stCondLst>
                                  <p:childTnLst>
                                    <p:set>
                                      <p:cBhvr>
                                        <p:cTn id="88" dur="1" fill="hold">
                                          <p:stCondLst>
                                            <p:cond delay="0"/>
                                          </p:stCondLst>
                                        </p:cTn>
                                        <p:tgtEl>
                                          <p:spTgt spid="67"/>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56"/>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5"/>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P spid="14" grpId="0" animBg="1"/>
      <p:bldP spid="15" grpId="0" animBg="1"/>
      <p:bldP spid="16" grpId="0" animBg="1"/>
      <p:bldP spid="17" grpId="0" animBg="1"/>
      <p:bldP spid="18" grpId="0" animBg="1"/>
      <p:bldP spid="40" grpId="0" animBg="1"/>
      <p:bldP spid="43" grpId="0" animBg="1"/>
      <p:bldP spid="44" grpId="0" animBg="1"/>
      <p:bldP spid="45" grpId="0" animBg="1"/>
      <p:bldP spid="5" grpId="0"/>
      <p:bldP spid="7" grpId="0"/>
      <p:bldP spid="46" grpId="0" animBg="1"/>
      <p:bldP spid="47" grpId="0" animBg="1"/>
      <p:bldP spid="48" grpId="0" animBg="1"/>
      <p:bldP spid="49" grpId="0" animBg="1"/>
      <p:bldP spid="52" grpId="0" animBg="1"/>
      <p:bldP spid="53" grpId="0" animBg="1"/>
      <p:bldP spid="54" grpId="0" animBg="1"/>
      <p:bldP spid="55" grpId="0" animBg="1"/>
      <p:bldP spid="64" grpId="0" animBg="1"/>
      <p:bldP spid="65" grpId="0" animBg="1"/>
      <p:bldP spid="66" grpId="0" animBg="1"/>
      <p:bldP spid="67" grpId="0" animBg="1"/>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12990"/>
            <a:ext cx="6477000" cy="869950"/>
          </a:xfrm>
          <a:prstGeom prst="rect">
            <a:avLst/>
          </a:prstGeom>
        </p:spPr>
      </p:pic>
      <p:sp>
        <p:nvSpPr>
          <p:cNvPr id="4" name="Title 3"/>
          <p:cNvSpPr>
            <a:spLocks noGrp="1"/>
          </p:cNvSpPr>
          <p:nvPr>
            <p:ph type="title"/>
          </p:nvPr>
        </p:nvSpPr>
        <p:spPr>
          <a:xfrm>
            <a:off x="0" y="231389"/>
            <a:ext cx="5651500" cy="707849"/>
          </a:xfrm>
        </p:spPr>
        <p:txBody>
          <a:bodyPr>
            <a:normAutofit fontScale="90000"/>
          </a:bodyPr>
          <a:lstStyle/>
          <a:p>
            <a:r>
              <a:rPr lang="en-GB" sz="3600" b="1" dirty="0">
                <a:solidFill>
                  <a:schemeClr val="bg1"/>
                </a:solidFill>
              </a:rPr>
              <a:t>Was, </a:t>
            </a:r>
            <a:r>
              <a:rPr lang="en-GB" sz="3600" b="1" dirty="0" err="1">
                <a:solidFill>
                  <a:schemeClr val="bg1"/>
                </a:solidFill>
              </a:rPr>
              <a:t>wann</a:t>
            </a:r>
            <a:r>
              <a:rPr lang="en-GB" sz="3600" b="1" dirty="0">
                <a:solidFill>
                  <a:schemeClr val="bg1"/>
                </a:solidFill>
              </a:rPr>
              <a:t>, </a:t>
            </a:r>
            <a:r>
              <a:rPr lang="en-GB" sz="3600" b="1" dirty="0" err="1">
                <a:solidFill>
                  <a:schemeClr val="bg1"/>
                </a:solidFill>
              </a:rPr>
              <a:t>wie</a:t>
            </a:r>
            <a:r>
              <a:rPr lang="en-GB" sz="3600" b="1" dirty="0">
                <a:solidFill>
                  <a:schemeClr val="bg1"/>
                </a:solidFill>
              </a:rPr>
              <a:t>, wo? [1-4]</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0059922B-7BB8-6A4C-A3D8-5E83A76F38CE}"/>
              </a:ext>
            </a:extLst>
          </p:cNvPr>
          <p:cNvSpPr txBox="1"/>
          <p:nvPr/>
        </p:nvSpPr>
        <p:spPr>
          <a:xfrm>
            <a:off x="6269967" y="-214215"/>
            <a:ext cx="455979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Antworten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8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Rectangle 1">
            <a:extLst>
              <a:ext uri="{FF2B5EF4-FFF2-40B4-BE49-F238E27FC236}">
                <a16:creationId xmlns:a16="http://schemas.microsoft.com/office/drawing/2014/main" id="{27A63B87-E2C2-4192-B3EE-A5030E2B87A3}"/>
              </a:ext>
            </a:extLst>
          </p:cNvPr>
          <p:cNvSpPr/>
          <p:nvPr/>
        </p:nvSpPr>
        <p:spPr>
          <a:xfrm>
            <a:off x="3643228" y="5084926"/>
            <a:ext cx="3800062" cy="523220"/>
          </a:xfrm>
          <a:prstGeom prst="rect">
            <a:avLst/>
          </a:prstGeom>
          <a:solidFill>
            <a:srgbClr val="FFFAF3"/>
          </a:solidFill>
          <a:ln>
            <a:solidFill>
              <a:srgbClr val="002060"/>
            </a:solidFill>
          </a:ln>
        </p:spPr>
        <p:txBody>
          <a:bodyPr wrap="square">
            <a:spAutoFit/>
          </a:bodyPr>
          <a:lstStyle/>
          <a:p>
            <a:pPr algn="ctr"/>
            <a:r>
              <a:rPr lang="de-DE" sz="2800" b="1" dirty="0">
                <a:solidFill>
                  <a:srgbClr val="EE6000"/>
                </a:solidFill>
              </a:rPr>
              <a:t>Montags</a:t>
            </a:r>
            <a:r>
              <a:rPr lang="de-DE" sz="2800" b="1" dirty="0">
                <a:solidFill>
                  <a:srgbClr val="4472C4">
                    <a:lumMod val="50000"/>
                  </a:srgbClr>
                </a:solidFill>
              </a:rPr>
              <a:t> </a:t>
            </a:r>
            <a:r>
              <a:rPr lang="de-DE" sz="2800" dirty="0">
                <a:solidFill>
                  <a:srgbClr val="4472C4">
                    <a:lumMod val="50000"/>
                  </a:srgbClr>
                </a:solidFill>
              </a:rPr>
              <a:t>spielen sie. </a:t>
            </a:r>
            <a:endParaRPr lang="en-GB" sz="2400" dirty="0"/>
          </a:p>
        </p:txBody>
      </p:sp>
      <p:sp>
        <p:nvSpPr>
          <p:cNvPr id="6" name="Speech Bubble: Rectangle with Corners Rounded 5">
            <a:extLst>
              <a:ext uri="{FF2B5EF4-FFF2-40B4-BE49-F238E27FC236}">
                <a16:creationId xmlns:a16="http://schemas.microsoft.com/office/drawing/2014/main" id="{F0CCE953-A0D0-4DF5-8C60-E05C45B76D0E}"/>
              </a:ext>
            </a:extLst>
          </p:cNvPr>
          <p:cNvSpPr/>
          <p:nvPr/>
        </p:nvSpPr>
        <p:spPr>
          <a:xfrm>
            <a:off x="311150" y="2504501"/>
            <a:ext cx="3975100" cy="1611243"/>
          </a:xfrm>
          <a:prstGeom prst="wedgeRoundRectCallout">
            <a:avLst>
              <a:gd name="adj1" fmla="val -20833"/>
              <a:gd name="adj2" fmla="val 71170"/>
              <a:gd name="adj3" fmla="val 16667"/>
            </a:avLst>
          </a:prstGeom>
          <a:solidFill>
            <a:srgbClr val="EF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solidFill>
                  <a:schemeClr val="accent5">
                    <a:lumMod val="50000"/>
                  </a:schemeClr>
                </a:solidFill>
              </a:rPr>
              <a:t>Sie spielen montags zusammen in einem Verein Basketball.</a:t>
            </a:r>
            <a:endParaRPr lang="en-GB" sz="2800" dirty="0"/>
          </a:p>
        </p:txBody>
      </p:sp>
      <p:sp>
        <p:nvSpPr>
          <p:cNvPr id="9" name="Speech Bubble: Rectangle with Corners Rounded 8">
            <a:extLst>
              <a:ext uri="{FF2B5EF4-FFF2-40B4-BE49-F238E27FC236}">
                <a16:creationId xmlns:a16="http://schemas.microsoft.com/office/drawing/2014/main" id="{A8395664-5F31-44B7-B03F-ACFEEDA396A3}"/>
              </a:ext>
            </a:extLst>
          </p:cNvPr>
          <p:cNvSpPr/>
          <p:nvPr/>
        </p:nvSpPr>
        <p:spPr>
          <a:xfrm>
            <a:off x="5353050" y="1782492"/>
            <a:ext cx="3196812" cy="1323439"/>
          </a:xfrm>
          <a:prstGeom prst="wedgeRoundRectCallout">
            <a:avLst>
              <a:gd name="adj1" fmla="val -21472"/>
              <a:gd name="adj2" fmla="val 75900"/>
              <a:gd name="adj3" fmla="val 16667"/>
            </a:avLst>
          </a:prstGeom>
          <a:solidFill>
            <a:srgbClr val="EF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u="sng" dirty="0">
                <a:solidFill>
                  <a:schemeClr val="accent5">
                    <a:lumMod val="50000"/>
                  </a:schemeClr>
                </a:solidFill>
              </a:rPr>
              <a:t>Wann</a:t>
            </a:r>
            <a:r>
              <a:rPr lang="de-DE" sz="2800" dirty="0">
                <a:solidFill>
                  <a:schemeClr val="accent5">
                    <a:lumMod val="50000"/>
                  </a:schemeClr>
                </a:solidFill>
              </a:rPr>
              <a:t> spielen sie?</a:t>
            </a:r>
            <a:endParaRPr lang="en-GB" sz="2800" dirty="0"/>
          </a:p>
        </p:txBody>
      </p:sp>
      <p:sp>
        <p:nvSpPr>
          <p:cNvPr id="10" name="TextBox 9">
            <a:extLst>
              <a:ext uri="{FF2B5EF4-FFF2-40B4-BE49-F238E27FC236}">
                <a16:creationId xmlns:a16="http://schemas.microsoft.com/office/drawing/2014/main" id="{A1FB208A-3F45-4036-A11B-1DFC7341498D}"/>
              </a:ext>
            </a:extLst>
          </p:cNvPr>
          <p:cNvSpPr txBox="1"/>
          <p:nvPr/>
        </p:nvSpPr>
        <p:spPr>
          <a:xfrm>
            <a:off x="101601" y="1133536"/>
            <a:ext cx="105089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i="1" dirty="0">
                <a:solidFill>
                  <a:srgbClr val="DAA520"/>
                </a:solidFill>
                <a:latin typeface="Century Gothic" panose="020F0302020204030204"/>
              </a:rPr>
              <a:t>Begin your answer with the information that answers the question.</a:t>
            </a:r>
            <a:endParaRPr kumimoji="0" lang="en-US" sz="2400" b="0" i="1"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11" name="Speech Bubble: Rectangle with Corners Rounded 10">
            <a:extLst>
              <a:ext uri="{FF2B5EF4-FFF2-40B4-BE49-F238E27FC236}">
                <a16:creationId xmlns:a16="http://schemas.microsoft.com/office/drawing/2014/main" id="{1D730FA8-AA08-4678-AFB0-3FB8D1B6589B}"/>
              </a:ext>
            </a:extLst>
          </p:cNvPr>
          <p:cNvSpPr/>
          <p:nvPr/>
        </p:nvSpPr>
        <p:spPr>
          <a:xfrm>
            <a:off x="7905752" y="3310122"/>
            <a:ext cx="3196812" cy="1323439"/>
          </a:xfrm>
          <a:prstGeom prst="wedgeRoundRectCallout">
            <a:avLst>
              <a:gd name="adj1" fmla="val -21472"/>
              <a:gd name="adj2" fmla="val 75900"/>
              <a:gd name="adj3" fmla="val 16667"/>
            </a:avLst>
          </a:prstGeom>
          <a:solidFill>
            <a:srgbClr val="EF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u="sng" dirty="0">
                <a:solidFill>
                  <a:schemeClr val="accent5">
                    <a:lumMod val="50000"/>
                  </a:schemeClr>
                </a:solidFill>
              </a:rPr>
              <a:t>Wo</a:t>
            </a:r>
            <a:r>
              <a:rPr lang="de-DE" sz="2800" dirty="0">
                <a:solidFill>
                  <a:schemeClr val="accent5">
                    <a:lumMod val="50000"/>
                  </a:schemeClr>
                </a:solidFill>
              </a:rPr>
              <a:t> spielen sie Basketball?</a:t>
            </a:r>
            <a:endParaRPr lang="en-GB" sz="2800" dirty="0"/>
          </a:p>
        </p:txBody>
      </p:sp>
      <p:sp>
        <p:nvSpPr>
          <p:cNvPr id="12" name="Speech Bubble: Rectangle with Corners Rounded 11">
            <a:extLst>
              <a:ext uri="{FF2B5EF4-FFF2-40B4-BE49-F238E27FC236}">
                <a16:creationId xmlns:a16="http://schemas.microsoft.com/office/drawing/2014/main" id="{BDF7D7A8-0131-404D-9816-FA9BF61E08A8}"/>
              </a:ext>
            </a:extLst>
          </p:cNvPr>
          <p:cNvSpPr/>
          <p:nvPr/>
        </p:nvSpPr>
        <p:spPr>
          <a:xfrm>
            <a:off x="4497594" y="3320961"/>
            <a:ext cx="3196812" cy="1323439"/>
          </a:xfrm>
          <a:prstGeom prst="wedgeRoundRectCallout">
            <a:avLst>
              <a:gd name="adj1" fmla="val -21472"/>
              <a:gd name="adj2" fmla="val 75900"/>
              <a:gd name="adj3" fmla="val 16667"/>
            </a:avLst>
          </a:prstGeom>
          <a:solidFill>
            <a:srgbClr val="EF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u="sng" dirty="0">
                <a:solidFill>
                  <a:schemeClr val="accent5">
                    <a:lumMod val="50000"/>
                  </a:schemeClr>
                </a:solidFill>
              </a:rPr>
              <a:t>Was</a:t>
            </a:r>
            <a:r>
              <a:rPr lang="de-DE" sz="2800" dirty="0">
                <a:solidFill>
                  <a:schemeClr val="accent5">
                    <a:lumMod val="50000"/>
                  </a:schemeClr>
                </a:solidFill>
              </a:rPr>
              <a:t> spielen sie montags?</a:t>
            </a:r>
            <a:endParaRPr lang="en-GB" sz="2800" dirty="0"/>
          </a:p>
        </p:txBody>
      </p:sp>
      <p:sp>
        <p:nvSpPr>
          <p:cNvPr id="13" name="Speech Bubble: Rectangle with Corners Rounded 12">
            <a:extLst>
              <a:ext uri="{FF2B5EF4-FFF2-40B4-BE49-F238E27FC236}">
                <a16:creationId xmlns:a16="http://schemas.microsoft.com/office/drawing/2014/main" id="{647B08C6-337F-4A3B-8D81-B7AB07195F62}"/>
              </a:ext>
            </a:extLst>
          </p:cNvPr>
          <p:cNvSpPr/>
          <p:nvPr/>
        </p:nvSpPr>
        <p:spPr>
          <a:xfrm>
            <a:off x="8714962" y="1756067"/>
            <a:ext cx="3196812" cy="1323439"/>
          </a:xfrm>
          <a:prstGeom prst="wedgeRoundRectCallout">
            <a:avLst>
              <a:gd name="adj1" fmla="val -21472"/>
              <a:gd name="adj2" fmla="val 75900"/>
              <a:gd name="adj3" fmla="val 16667"/>
            </a:avLst>
          </a:prstGeom>
          <a:solidFill>
            <a:srgbClr val="EF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u="sng" dirty="0">
                <a:solidFill>
                  <a:schemeClr val="accent5">
                    <a:lumMod val="50000"/>
                  </a:schemeClr>
                </a:solidFill>
              </a:rPr>
              <a:t>Wie</a:t>
            </a:r>
            <a:r>
              <a:rPr lang="de-DE" sz="2800" dirty="0">
                <a:solidFill>
                  <a:schemeClr val="accent5">
                    <a:lumMod val="50000"/>
                  </a:schemeClr>
                </a:solidFill>
              </a:rPr>
              <a:t> spielen sie in einem Verein?</a:t>
            </a:r>
            <a:endParaRPr lang="en-GB" sz="2800" dirty="0"/>
          </a:p>
        </p:txBody>
      </p:sp>
      <p:sp>
        <p:nvSpPr>
          <p:cNvPr id="15" name="Rectangle 14">
            <a:extLst>
              <a:ext uri="{FF2B5EF4-FFF2-40B4-BE49-F238E27FC236}">
                <a16:creationId xmlns:a16="http://schemas.microsoft.com/office/drawing/2014/main" id="{4E3E951D-216A-411E-AA76-742040B92838}"/>
              </a:ext>
            </a:extLst>
          </p:cNvPr>
          <p:cNvSpPr/>
          <p:nvPr/>
        </p:nvSpPr>
        <p:spPr>
          <a:xfrm>
            <a:off x="2763606" y="5084926"/>
            <a:ext cx="5559305" cy="523220"/>
          </a:xfrm>
          <a:prstGeom prst="rect">
            <a:avLst/>
          </a:prstGeom>
          <a:solidFill>
            <a:srgbClr val="FFFAF3"/>
          </a:solidFill>
          <a:ln>
            <a:solidFill>
              <a:srgbClr val="002060"/>
            </a:solidFill>
          </a:ln>
        </p:spPr>
        <p:txBody>
          <a:bodyPr wrap="square">
            <a:spAutoFit/>
          </a:bodyPr>
          <a:lstStyle/>
          <a:p>
            <a:pPr algn="ctr"/>
            <a:r>
              <a:rPr lang="de-DE" sz="2800" b="1" dirty="0">
                <a:solidFill>
                  <a:srgbClr val="EE6000"/>
                </a:solidFill>
              </a:rPr>
              <a:t>Basketball </a:t>
            </a:r>
            <a:r>
              <a:rPr lang="de-DE" sz="2800" dirty="0">
                <a:solidFill>
                  <a:srgbClr val="4472C4">
                    <a:lumMod val="50000"/>
                  </a:srgbClr>
                </a:solidFill>
              </a:rPr>
              <a:t>spielen sie montags. </a:t>
            </a:r>
            <a:endParaRPr lang="en-GB" sz="2400" dirty="0"/>
          </a:p>
        </p:txBody>
      </p:sp>
      <p:sp>
        <p:nvSpPr>
          <p:cNvPr id="14" name="Rectangle 13">
            <a:extLst>
              <a:ext uri="{FF2B5EF4-FFF2-40B4-BE49-F238E27FC236}">
                <a16:creationId xmlns:a16="http://schemas.microsoft.com/office/drawing/2014/main" id="{0FC7E7C1-333E-4F89-A441-A1AF045A80E6}"/>
              </a:ext>
            </a:extLst>
          </p:cNvPr>
          <p:cNvSpPr/>
          <p:nvPr/>
        </p:nvSpPr>
        <p:spPr>
          <a:xfrm>
            <a:off x="2081127" y="5083291"/>
            <a:ext cx="6924261" cy="523220"/>
          </a:xfrm>
          <a:prstGeom prst="rect">
            <a:avLst/>
          </a:prstGeom>
          <a:solidFill>
            <a:srgbClr val="FFFAF3"/>
          </a:solidFill>
          <a:ln>
            <a:solidFill>
              <a:srgbClr val="002060"/>
            </a:solidFill>
          </a:ln>
        </p:spPr>
        <p:txBody>
          <a:bodyPr wrap="square">
            <a:spAutoFit/>
          </a:bodyPr>
          <a:lstStyle/>
          <a:p>
            <a:pPr algn="ctr"/>
            <a:r>
              <a:rPr lang="de-DE" sz="2800" b="1" dirty="0">
                <a:solidFill>
                  <a:srgbClr val="EE6000"/>
                </a:solidFill>
              </a:rPr>
              <a:t>In einem Verein </a:t>
            </a:r>
            <a:r>
              <a:rPr lang="de-DE" sz="2800" dirty="0">
                <a:solidFill>
                  <a:srgbClr val="4472C4">
                    <a:lumMod val="50000"/>
                  </a:srgbClr>
                </a:solidFill>
              </a:rPr>
              <a:t>spielen sie Basketball. </a:t>
            </a:r>
            <a:endParaRPr lang="en-GB" sz="2400" dirty="0"/>
          </a:p>
        </p:txBody>
      </p:sp>
      <p:sp>
        <p:nvSpPr>
          <p:cNvPr id="16" name="Rectangle 15">
            <a:extLst>
              <a:ext uri="{FF2B5EF4-FFF2-40B4-BE49-F238E27FC236}">
                <a16:creationId xmlns:a16="http://schemas.microsoft.com/office/drawing/2014/main" id="{826A34A9-ADD7-4364-B266-A190CD518DD2}"/>
              </a:ext>
            </a:extLst>
          </p:cNvPr>
          <p:cNvSpPr/>
          <p:nvPr/>
        </p:nvSpPr>
        <p:spPr>
          <a:xfrm>
            <a:off x="2081127" y="5085121"/>
            <a:ext cx="6924261" cy="523220"/>
          </a:xfrm>
          <a:prstGeom prst="rect">
            <a:avLst/>
          </a:prstGeom>
          <a:solidFill>
            <a:srgbClr val="FFFAF3"/>
          </a:solidFill>
          <a:ln>
            <a:solidFill>
              <a:srgbClr val="002060"/>
            </a:solidFill>
          </a:ln>
        </p:spPr>
        <p:txBody>
          <a:bodyPr wrap="square">
            <a:spAutoFit/>
          </a:bodyPr>
          <a:lstStyle/>
          <a:p>
            <a:pPr algn="ctr"/>
            <a:r>
              <a:rPr lang="de-DE" sz="2800" b="1" dirty="0">
                <a:solidFill>
                  <a:srgbClr val="EE6000"/>
                </a:solidFill>
              </a:rPr>
              <a:t>Zusammen </a:t>
            </a:r>
            <a:r>
              <a:rPr lang="de-DE" sz="2800" dirty="0">
                <a:solidFill>
                  <a:srgbClr val="4472C4">
                    <a:lumMod val="50000"/>
                  </a:srgbClr>
                </a:solidFill>
              </a:rPr>
              <a:t>spielen sie in einem Verein. </a:t>
            </a:r>
            <a:endParaRPr lang="en-GB" sz="2400" dirty="0"/>
          </a:p>
        </p:txBody>
      </p:sp>
    </p:spTree>
    <p:extLst>
      <p:ext uri="{BB962C8B-B14F-4D97-AF65-F5344CB8AC3E}">
        <p14:creationId xmlns:p14="http://schemas.microsoft.com/office/powerpoint/2010/main" val="59186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9"/>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11"/>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9" grpId="1" animBg="1"/>
      <p:bldP spid="11" grpId="0" animBg="1"/>
      <p:bldP spid="11" grpId="1" animBg="1"/>
      <p:bldP spid="12" grpId="0" animBg="1"/>
      <p:bldP spid="12" grpId="1" animBg="1"/>
      <p:bldP spid="13" grpId="0" animBg="1"/>
      <p:bldP spid="15" grpId="0" animBg="1"/>
      <p:bldP spid="14" grpId="0" animBg="1"/>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12990"/>
            <a:ext cx="6477000" cy="869950"/>
          </a:xfrm>
          <a:prstGeom prst="rect">
            <a:avLst/>
          </a:prstGeom>
        </p:spPr>
      </p:pic>
      <p:sp>
        <p:nvSpPr>
          <p:cNvPr id="4" name="Title 3"/>
          <p:cNvSpPr>
            <a:spLocks noGrp="1"/>
          </p:cNvSpPr>
          <p:nvPr>
            <p:ph type="title"/>
          </p:nvPr>
        </p:nvSpPr>
        <p:spPr>
          <a:xfrm>
            <a:off x="0" y="231389"/>
            <a:ext cx="5651500" cy="707849"/>
          </a:xfrm>
        </p:spPr>
        <p:txBody>
          <a:bodyPr>
            <a:normAutofit fontScale="90000"/>
          </a:bodyPr>
          <a:lstStyle/>
          <a:p>
            <a:r>
              <a:rPr lang="en-GB" sz="3600" b="1" dirty="0">
                <a:solidFill>
                  <a:schemeClr val="bg1"/>
                </a:solidFill>
              </a:rPr>
              <a:t>Was, </a:t>
            </a:r>
            <a:r>
              <a:rPr lang="en-GB" sz="3600" b="1" dirty="0" err="1">
                <a:solidFill>
                  <a:schemeClr val="bg1"/>
                </a:solidFill>
              </a:rPr>
              <a:t>wann</a:t>
            </a:r>
            <a:r>
              <a:rPr lang="en-GB" sz="3600" b="1" dirty="0">
                <a:solidFill>
                  <a:schemeClr val="bg1"/>
                </a:solidFill>
              </a:rPr>
              <a:t>, </a:t>
            </a:r>
            <a:r>
              <a:rPr lang="en-GB" sz="3600" b="1" dirty="0" err="1">
                <a:solidFill>
                  <a:schemeClr val="bg1"/>
                </a:solidFill>
              </a:rPr>
              <a:t>wie</a:t>
            </a:r>
            <a:r>
              <a:rPr lang="en-GB" sz="3600" b="1" dirty="0">
                <a:solidFill>
                  <a:schemeClr val="bg1"/>
                </a:solidFill>
              </a:rPr>
              <a:t>, wo? [5-8]</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0059922B-7BB8-6A4C-A3D8-5E83A76F38CE}"/>
              </a:ext>
            </a:extLst>
          </p:cNvPr>
          <p:cNvSpPr txBox="1"/>
          <p:nvPr/>
        </p:nvSpPr>
        <p:spPr>
          <a:xfrm>
            <a:off x="6269967" y="-214215"/>
            <a:ext cx="455979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Antworten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8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Rectangle 1">
            <a:extLst>
              <a:ext uri="{FF2B5EF4-FFF2-40B4-BE49-F238E27FC236}">
                <a16:creationId xmlns:a16="http://schemas.microsoft.com/office/drawing/2014/main" id="{27A63B87-E2C2-4192-B3EE-A5030E2B87A3}"/>
              </a:ext>
            </a:extLst>
          </p:cNvPr>
          <p:cNvSpPr/>
          <p:nvPr/>
        </p:nvSpPr>
        <p:spPr>
          <a:xfrm>
            <a:off x="3643228" y="5084926"/>
            <a:ext cx="3800062" cy="523220"/>
          </a:xfrm>
          <a:prstGeom prst="rect">
            <a:avLst/>
          </a:prstGeom>
          <a:solidFill>
            <a:srgbClr val="FFFAF3"/>
          </a:solidFill>
          <a:ln>
            <a:solidFill>
              <a:srgbClr val="002060"/>
            </a:solidFill>
          </a:ln>
        </p:spPr>
        <p:txBody>
          <a:bodyPr wrap="square">
            <a:spAutoFit/>
          </a:bodyPr>
          <a:lstStyle/>
          <a:p>
            <a:pPr algn="ctr"/>
            <a:r>
              <a:rPr lang="de-DE" sz="2800" b="1" dirty="0">
                <a:solidFill>
                  <a:srgbClr val="EE6000"/>
                </a:solidFill>
              </a:rPr>
              <a:t>Abends</a:t>
            </a:r>
            <a:r>
              <a:rPr lang="de-DE" sz="2800" b="1" dirty="0">
                <a:solidFill>
                  <a:srgbClr val="4472C4">
                    <a:lumMod val="50000"/>
                  </a:srgbClr>
                </a:solidFill>
              </a:rPr>
              <a:t> </a:t>
            </a:r>
            <a:r>
              <a:rPr lang="de-DE" sz="2800" dirty="0">
                <a:solidFill>
                  <a:srgbClr val="4472C4">
                    <a:lumMod val="50000"/>
                  </a:srgbClr>
                </a:solidFill>
              </a:rPr>
              <a:t>spielt er. </a:t>
            </a:r>
            <a:endParaRPr lang="en-GB" sz="2400" dirty="0"/>
          </a:p>
        </p:txBody>
      </p:sp>
      <p:sp>
        <p:nvSpPr>
          <p:cNvPr id="6" name="Speech Bubble: Rectangle with Corners Rounded 5">
            <a:extLst>
              <a:ext uri="{FF2B5EF4-FFF2-40B4-BE49-F238E27FC236}">
                <a16:creationId xmlns:a16="http://schemas.microsoft.com/office/drawing/2014/main" id="{F0CCE953-A0D0-4DF5-8C60-E05C45B76D0E}"/>
              </a:ext>
            </a:extLst>
          </p:cNvPr>
          <p:cNvSpPr/>
          <p:nvPr/>
        </p:nvSpPr>
        <p:spPr>
          <a:xfrm>
            <a:off x="311150" y="2108845"/>
            <a:ext cx="3975100" cy="2006899"/>
          </a:xfrm>
          <a:prstGeom prst="wedgeRoundRectCallout">
            <a:avLst>
              <a:gd name="adj1" fmla="val -20833"/>
              <a:gd name="adj2" fmla="val 71170"/>
              <a:gd name="adj3" fmla="val 16667"/>
            </a:avLst>
          </a:prstGeom>
          <a:solidFill>
            <a:srgbClr val="EF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solidFill>
                  <a:schemeClr val="accent5">
                    <a:lumMod val="50000"/>
                  </a:schemeClr>
                </a:solidFill>
              </a:rPr>
              <a:t>Er spielt abends allein auf dem Computer in seinem Zimmer.</a:t>
            </a:r>
            <a:endParaRPr lang="en-GB" sz="2800" dirty="0"/>
          </a:p>
        </p:txBody>
      </p:sp>
      <p:sp>
        <p:nvSpPr>
          <p:cNvPr id="9" name="Speech Bubble: Rectangle with Corners Rounded 8">
            <a:extLst>
              <a:ext uri="{FF2B5EF4-FFF2-40B4-BE49-F238E27FC236}">
                <a16:creationId xmlns:a16="http://schemas.microsoft.com/office/drawing/2014/main" id="{A8395664-5F31-44B7-B03F-ACFEEDA396A3}"/>
              </a:ext>
            </a:extLst>
          </p:cNvPr>
          <p:cNvSpPr/>
          <p:nvPr/>
        </p:nvSpPr>
        <p:spPr>
          <a:xfrm>
            <a:off x="5353050" y="1782492"/>
            <a:ext cx="3196812" cy="1323439"/>
          </a:xfrm>
          <a:prstGeom prst="wedgeRoundRectCallout">
            <a:avLst>
              <a:gd name="adj1" fmla="val -21472"/>
              <a:gd name="adj2" fmla="val 75900"/>
              <a:gd name="adj3" fmla="val 16667"/>
            </a:avLst>
          </a:prstGeom>
          <a:solidFill>
            <a:srgbClr val="EF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u="sng" dirty="0">
                <a:solidFill>
                  <a:schemeClr val="accent5">
                    <a:lumMod val="50000"/>
                  </a:schemeClr>
                </a:solidFill>
              </a:rPr>
              <a:t>Wann</a:t>
            </a:r>
            <a:r>
              <a:rPr lang="de-DE" sz="2800" dirty="0">
                <a:solidFill>
                  <a:schemeClr val="accent5">
                    <a:lumMod val="50000"/>
                  </a:schemeClr>
                </a:solidFill>
              </a:rPr>
              <a:t> spielt er?</a:t>
            </a:r>
            <a:endParaRPr lang="en-GB" sz="2800" dirty="0"/>
          </a:p>
        </p:txBody>
      </p:sp>
      <p:sp>
        <p:nvSpPr>
          <p:cNvPr id="10" name="TextBox 9">
            <a:extLst>
              <a:ext uri="{FF2B5EF4-FFF2-40B4-BE49-F238E27FC236}">
                <a16:creationId xmlns:a16="http://schemas.microsoft.com/office/drawing/2014/main" id="{A1FB208A-3F45-4036-A11B-1DFC7341498D}"/>
              </a:ext>
            </a:extLst>
          </p:cNvPr>
          <p:cNvSpPr txBox="1"/>
          <p:nvPr/>
        </p:nvSpPr>
        <p:spPr>
          <a:xfrm>
            <a:off x="101601" y="1133536"/>
            <a:ext cx="105089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i="1" dirty="0">
                <a:solidFill>
                  <a:srgbClr val="DAA520"/>
                </a:solidFill>
                <a:latin typeface="Century Gothic" panose="020F0302020204030204"/>
              </a:rPr>
              <a:t>Begin your answer with the information that answers the question.</a:t>
            </a:r>
            <a:endParaRPr kumimoji="0" lang="en-US" sz="2400" b="0" i="1"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11" name="Speech Bubble: Rectangle with Corners Rounded 10">
            <a:extLst>
              <a:ext uri="{FF2B5EF4-FFF2-40B4-BE49-F238E27FC236}">
                <a16:creationId xmlns:a16="http://schemas.microsoft.com/office/drawing/2014/main" id="{1D730FA8-AA08-4678-AFB0-3FB8D1B6589B}"/>
              </a:ext>
            </a:extLst>
          </p:cNvPr>
          <p:cNvSpPr/>
          <p:nvPr/>
        </p:nvSpPr>
        <p:spPr>
          <a:xfrm>
            <a:off x="7905752" y="3310122"/>
            <a:ext cx="3330284" cy="1323439"/>
          </a:xfrm>
          <a:prstGeom prst="wedgeRoundRectCallout">
            <a:avLst>
              <a:gd name="adj1" fmla="val -21472"/>
              <a:gd name="adj2" fmla="val 75900"/>
              <a:gd name="adj3" fmla="val 16667"/>
            </a:avLst>
          </a:prstGeom>
          <a:solidFill>
            <a:srgbClr val="EF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u="sng" dirty="0">
                <a:solidFill>
                  <a:schemeClr val="accent5">
                    <a:lumMod val="50000"/>
                  </a:schemeClr>
                </a:solidFill>
              </a:rPr>
              <a:t>Was</a:t>
            </a:r>
            <a:r>
              <a:rPr lang="de-DE" sz="2800" dirty="0">
                <a:solidFill>
                  <a:schemeClr val="accent5">
                    <a:lumMod val="50000"/>
                  </a:schemeClr>
                </a:solidFill>
              </a:rPr>
              <a:t> spielt er allein?</a:t>
            </a:r>
            <a:endParaRPr lang="en-GB" sz="2800" dirty="0"/>
          </a:p>
        </p:txBody>
      </p:sp>
      <p:sp>
        <p:nvSpPr>
          <p:cNvPr id="12" name="Speech Bubble: Rectangle with Corners Rounded 11">
            <a:extLst>
              <a:ext uri="{FF2B5EF4-FFF2-40B4-BE49-F238E27FC236}">
                <a16:creationId xmlns:a16="http://schemas.microsoft.com/office/drawing/2014/main" id="{BDF7D7A8-0131-404D-9816-FA9BF61E08A8}"/>
              </a:ext>
            </a:extLst>
          </p:cNvPr>
          <p:cNvSpPr/>
          <p:nvPr/>
        </p:nvSpPr>
        <p:spPr>
          <a:xfrm>
            <a:off x="4497594" y="3320961"/>
            <a:ext cx="3196812" cy="1323439"/>
          </a:xfrm>
          <a:prstGeom prst="wedgeRoundRectCallout">
            <a:avLst>
              <a:gd name="adj1" fmla="val -21472"/>
              <a:gd name="adj2" fmla="val 75900"/>
              <a:gd name="adj3" fmla="val 16667"/>
            </a:avLst>
          </a:prstGeom>
          <a:solidFill>
            <a:srgbClr val="EF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u="sng" dirty="0">
                <a:solidFill>
                  <a:schemeClr val="accent5">
                    <a:lumMod val="50000"/>
                  </a:schemeClr>
                </a:solidFill>
              </a:rPr>
              <a:t>Wie</a:t>
            </a:r>
            <a:r>
              <a:rPr lang="de-DE" sz="2800" dirty="0">
                <a:solidFill>
                  <a:schemeClr val="accent5">
                    <a:lumMod val="50000"/>
                  </a:schemeClr>
                </a:solidFill>
              </a:rPr>
              <a:t> spielt er abends?</a:t>
            </a:r>
            <a:endParaRPr lang="en-GB" sz="2800" dirty="0"/>
          </a:p>
        </p:txBody>
      </p:sp>
      <p:sp>
        <p:nvSpPr>
          <p:cNvPr id="13" name="Speech Bubble: Rectangle with Corners Rounded 12">
            <a:extLst>
              <a:ext uri="{FF2B5EF4-FFF2-40B4-BE49-F238E27FC236}">
                <a16:creationId xmlns:a16="http://schemas.microsoft.com/office/drawing/2014/main" id="{647B08C6-337F-4A3B-8D81-B7AB07195F62}"/>
              </a:ext>
            </a:extLst>
          </p:cNvPr>
          <p:cNvSpPr/>
          <p:nvPr/>
        </p:nvSpPr>
        <p:spPr>
          <a:xfrm>
            <a:off x="8714962" y="1756067"/>
            <a:ext cx="3196812" cy="1323439"/>
          </a:xfrm>
          <a:prstGeom prst="wedgeRoundRectCallout">
            <a:avLst>
              <a:gd name="adj1" fmla="val -21472"/>
              <a:gd name="adj2" fmla="val 75900"/>
              <a:gd name="adj3" fmla="val 16667"/>
            </a:avLst>
          </a:prstGeom>
          <a:solidFill>
            <a:srgbClr val="EF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u="sng" dirty="0">
                <a:solidFill>
                  <a:schemeClr val="accent5">
                    <a:lumMod val="50000"/>
                  </a:schemeClr>
                </a:solidFill>
              </a:rPr>
              <a:t>Wo</a:t>
            </a:r>
            <a:r>
              <a:rPr lang="de-DE" sz="2800" dirty="0">
                <a:solidFill>
                  <a:schemeClr val="accent5">
                    <a:lumMod val="50000"/>
                  </a:schemeClr>
                </a:solidFill>
              </a:rPr>
              <a:t> spielt er auf dem Computer? </a:t>
            </a:r>
            <a:endParaRPr lang="en-GB" sz="2800" dirty="0"/>
          </a:p>
        </p:txBody>
      </p:sp>
      <p:sp>
        <p:nvSpPr>
          <p:cNvPr id="15" name="Rectangle 14">
            <a:extLst>
              <a:ext uri="{FF2B5EF4-FFF2-40B4-BE49-F238E27FC236}">
                <a16:creationId xmlns:a16="http://schemas.microsoft.com/office/drawing/2014/main" id="{4E3E951D-216A-411E-AA76-742040B92838}"/>
              </a:ext>
            </a:extLst>
          </p:cNvPr>
          <p:cNvSpPr/>
          <p:nvPr/>
        </p:nvSpPr>
        <p:spPr>
          <a:xfrm>
            <a:off x="3643228" y="5093993"/>
            <a:ext cx="4406263" cy="523220"/>
          </a:xfrm>
          <a:prstGeom prst="rect">
            <a:avLst/>
          </a:prstGeom>
          <a:solidFill>
            <a:srgbClr val="FFFAF3"/>
          </a:solidFill>
          <a:ln>
            <a:solidFill>
              <a:srgbClr val="002060"/>
            </a:solidFill>
          </a:ln>
        </p:spPr>
        <p:txBody>
          <a:bodyPr wrap="square">
            <a:spAutoFit/>
          </a:bodyPr>
          <a:lstStyle/>
          <a:p>
            <a:pPr algn="ctr"/>
            <a:r>
              <a:rPr lang="de-DE" sz="2800" b="1" dirty="0">
                <a:solidFill>
                  <a:srgbClr val="EE6000"/>
                </a:solidFill>
              </a:rPr>
              <a:t>Allein </a:t>
            </a:r>
            <a:r>
              <a:rPr lang="de-DE" sz="2800" dirty="0">
                <a:solidFill>
                  <a:srgbClr val="4472C4">
                    <a:lumMod val="50000"/>
                  </a:srgbClr>
                </a:solidFill>
              </a:rPr>
              <a:t>spielt er abends. </a:t>
            </a:r>
            <a:endParaRPr lang="en-GB" sz="2400" dirty="0"/>
          </a:p>
        </p:txBody>
      </p:sp>
      <p:sp>
        <p:nvSpPr>
          <p:cNvPr id="14" name="Rectangle 13">
            <a:extLst>
              <a:ext uri="{FF2B5EF4-FFF2-40B4-BE49-F238E27FC236}">
                <a16:creationId xmlns:a16="http://schemas.microsoft.com/office/drawing/2014/main" id="{0FC7E7C1-333E-4F89-A441-A1AF045A80E6}"/>
              </a:ext>
            </a:extLst>
          </p:cNvPr>
          <p:cNvSpPr/>
          <p:nvPr/>
        </p:nvSpPr>
        <p:spPr>
          <a:xfrm>
            <a:off x="2763405" y="5082265"/>
            <a:ext cx="6073486" cy="523220"/>
          </a:xfrm>
          <a:prstGeom prst="rect">
            <a:avLst/>
          </a:prstGeom>
          <a:solidFill>
            <a:srgbClr val="FFFAF3"/>
          </a:solidFill>
          <a:ln>
            <a:solidFill>
              <a:srgbClr val="002060"/>
            </a:solidFill>
          </a:ln>
        </p:spPr>
        <p:txBody>
          <a:bodyPr wrap="square">
            <a:spAutoFit/>
          </a:bodyPr>
          <a:lstStyle/>
          <a:p>
            <a:pPr algn="ctr"/>
            <a:r>
              <a:rPr lang="de-DE" sz="2800" b="1" dirty="0">
                <a:solidFill>
                  <a:srgbClr val="EE6000"/>
                </a:solidFill>
              </a:rPr>
              <a:t>Auf dem Computer </a:t>
            </a:r>
            <a:r>
              <a:rPr lang="de-DE" sz="2800" dirty="0">
                <a:solidFill>
                  <a:srgbClr val="4472C4">
                    <a:lumMod val="50000"/>
                  </a:srgbClr>
                </a:solidFill>
              </a:rPr>
              <a:t>spielt er allein. </a:t>
            </a:r>
            <a:endParaRPr lang="en-GB" sz="2400" dirty="0"/>
          </a:p>
        </p:txBody>
      </p:sp>
      <p:sp>
        <p:nvSpPr>
          <p:cNvPr id="16" name="Rectangle 15">
            <a:extLst>
              <a:ext uri="{FF2B5EF4-FFF2-40B4-BE49-F238E27FC236}">
                <a16:creationId xmlns:a16="http://schemas.microsoft.com/office/drawing/2014/main" id="{826A34A9-ADD7-4364-B266-A190CD518DD2}"/>
              </a:ext>
            </a:extLst>
          </p:cNvPr>
          <p:cNvSpPr/>
          <p:nvPr/>
        </p:nvSpPr>
        <p:spPr>
          <a:xfrm>
            <a:off x="1753813" y="5088729"/>
            <a:ext cx="8185091" cy="523220"/>
          </a:xfrm>
          <a:prstGeom prst="rect">
            <a:avLst/>
          </a:prstGeom>
          <a:solidFill>
            <a:srgbClr val="FFFAF3"/>
          </a:solidFill>
          <a:ln>
            <a:solidFill>
              <a:srgbClr val="002060"/>
            </a:solidFill>
          </a:ln>
        </p:spPr>
        <p:txBody>
          <a:bodyPr wrap="square">
            <a:spAutoFit/>
          </a:bodyPr>
          <a:lstStyle/>
          <a:p>
            <a:pPr algn="ctr"/>
            <a:r>
              <a:rPr lang="de-DE" sz="2800" b="1" dirty="0">
                <a:solidFill>
                  <a:srgbClr val="EE6000"/>
                </a:solidFill>
              </a:rPr>
              <a:t>In seinem Zimmer </a:t>
            </a:r>
            <a:r>
              <a:rPr lang="de-DE" sz="2800" dirty="0">
                <a:solidFill>
                  <a:srgbClr val="4472C4">
                    <a:lumMod val="50000"/>
                  </a:srgbClr>
                </a:solidFill>
              </a:rPr>
              <a:t>spielt er auf dem Computer.</a:t>
            </a:r>
            <a:endParaRPr lang="en-GB" sz="2400" dirty="0"/>
          </a:p>
        </p:txBody>
      </p:sp>
    </p:spTree>
    <p:extLst>
      <p:ext uri="{BB962C8B-B14F-4D97-AF65-F5344CB8AC3E}">
        <p14:creationId xmlns:p14="http://schemas.microsoft.com/office/powerpoint/2010/main" val="758823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9"/>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11"/>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9" grpId="1" animBg="1"/>
      <p:bldP spid="11" grpId="0" animBg="1"/>
      <p:bldP spid="11" grpId="1" animBg="1"/>
      <p:bldP spid="12" grpId="0" animBg="1"/>
      <p:bldP spid="12" grpId="1" animBg="1"/>
      <p:bldP spid="13" grpId="0" animBg="1"/>
      <p:bldP spid="15" grpId="0" animBg="1"/>
      <p:bldP spid="14" grpId="0" animBg="1"/>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12990"/>
            <a:ext cx="6477000" cy="869950"/>
          </a:xfrm>
          <a:prstGeom prst="rect">
            <a:avLst/>
          </a:prstGeom>
        </p:spPr>
      </p:pic>
      <p:sp>
        <p:nvSpPr>
          <p:cNvPr id="4" name="Title 3"/>
          <p:cNvSpPr>
            <a:spLocks noGrp="1"/>
          </p:cNvSpPr>
          <p:nvPr>
            <p:ph type="title"/>
          </p:nvPr>
        </p:nvSpPr>
        <p:spPr>
          <a:xfrm>
            <a:off x="0" y="231389"/>
            <a:ext cx="5651500" cy="707849"/>
          </a:xfrm>
        </p:spPr>
        <p:txBody>
          <a:bodyPr>
            <a:normAutofit fontScale="90000"/>
          </a:bodyPr>
          <a:lstStyle/>
          <a:p>
            <a:r>
              <a:rPr lang="en-GB" sz="3600" b="1" dirty="0">
                <a:solidFill>
                  <a:schemeClr val="bg1"/>
                </a:solidFill>
              </a:rPr>
              <a:t>Was, </a:t>
            </a:r>
            <a:r>
              <a:rPr lang="en-GB" sz="3600" b="1" dirty="0" err="1">
                <a:solidFill>
                  <a:schemeClr val="bg1"/>
                </a:solidFill>
              </a:rPr>
              <a:t>wann</a:t>
            </a:r>
            <a:r>
              <a:rPr lang="en-GB" sz="3600" b="1" dirty="0">
                <a:solidFill>
                  <a:schemeClr val="bg1"/>
                </a:solidFill>
              </a:rPr>
              <a:t>, </a:t>
            </a:r>
            <a:r>
              <a:rPr lang="en-GB" sz="3600" b="1" dirty="0" err="1">
                <a:solidFill>
                  <a:schemeClr val="bg1"/>
                </a:solidFill>
              </a:rPr>
              <a:t>wie</a:t>
            </a:r>
            <a:r>
              <a:rPr lang="en-GB" sz="3600" b="1" dirty="0">
                <a:solidFill>
                  <a:schemeClr val="bg1"/>
                </a:solidFill>
              </a:rPr>
              <a:t>, wo? [8-9]</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0059922B-7BB8-6A4C-A3D8-5E83A76F38CE}"/>
              </a:ext>
            </a:extLst>
          </p:cNvPr>
          <p:cNvSpPr txBox="1"/>
          <p:nvPr/>
        </p:nvSpPr>
        <p:spPr>
          <a:xfrm>
            <a:off x="6269967" y="-214215"/>
            <a:ext cx="455979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Antworten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8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Rectangle 1">
            <a:extLst>
              <a:ext uri="{FF2B5EF4-FFF2-40B4-BE49-F238E27FC236}">
                <a16:creationId xmlns:a16="http://schemas.microsoft.com/office/drawing/2014/main" id="{27A63B87-E2C2-4192-B3EE-A5030E2B87A3}"/>
              </a:ext>
            </a:extLst>
          </p:cNvPr>
          <p:cNvSpPr/>
          <p:nvPr/>
        </p:nvSpPr>
        <p:spPr>
          <a:xfrm>
            <a:off x="3019411" y="5107439"/>
            <a:ext cx="4963326" cy="523220"/>
          </a:xfrm>
          <a:prstGeom prst="rect">
            <a:avLst/>
          </a:prstGeom>
          <a:solidFill>
            <a:srgbClr val="FFFAF3"/>
          </a:solidFill>
          <a:ln>
            <a:solidFill>
              <a:srgbClr val="002060"/>
            </a:solidFill>
          </a:ln>
        </p:spPr>
        <p:txBody>
          <a:bodyPr wrap="square">
            <a:spAutoFit/>
          </a:bodyPr>
          <a:lstStyle/>
          <a:p>
            <a:pPr algn="ctr"/>
            <a:r>
              <a:rPr lang="de-DE" sz="2800" b="1" dirty="0">
                <a:solidFill>
                  <a:srgbClr val="EE6000"/>
                </a:solidFill>
              </a:rPr>
              <a:t>Am Wochenende</a:t>
            </a:r>
            <a:r>
              <a:rPr lang="de-DE" sz="2800" b="1" dirty="0">
                <a:solidFill>
                  <a:srgbClr val="4472C4">
                    <a:lumMod val="50000"/>
                  </a:srgbClr>
                </a:solidFill>
              </a:rPr>
              <a:t> </a:t>
            </a:r>
            <a:r>
              <a:rPr lang="de-DE" sz="2800" dirty="0">
                <a:solidFill>
                  <a:srgbClr val="4472C4">
                    <a:lumMod val="50000"/>
                  </a:srgbClr>
                </a:solidFill>
              </a:rPr>
              <a:t>kocht er. </a:t>
            </a:r>
            <a:endParaRPr lang="en-GB" sz="2400" dirty="0"/>
          </a:p>
        </p:txBody>
      </p:sp>
      <p:sp>
        <p:nvSpPr>
          <p:cNvPr id="6" name="Speech Bubble: Rectangle with Corners Rounded 5">
            <a:extLst>
              <a:ext uri="{FF2B5EF4-FFF2-40B4-BE49-F238E27FC236}">
                <a16:creationId xmlns:a16="http://schemas.microsoft.com/office/drawing/2014/main" id="{F0CCE953-A0D0-4DF5-8C60-E05C45B76D0E}"/>
              </a:ext>
            </a:extLst>
          </p:cNvPr>
          <p:cNvSpPr/>
          <p:nvPr/>
        </p:nvSpPr>
        <p:spPr>
          <a:xfrm>
            <a:off x="311150" y="2108845"/>
            <a:ext cx="3975100" cy="2006899"/>
          </a:xfrm>
          <a:prstGeom prst="wedgeRoundRectCallout">
            <a:avLst>
              <a:gd name="adj1" fmla="val -20833"/>
              <a:gd name="adj2" fmla="val 71170"/>
              <a:gd name="adj3" fmla="val 16667"/>
            </a:avLst>
          </a:prstGeom>
          <a:solidFill>
            <a:srgbClr val="EF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solidFill>
                  <a:schemeClr val="accent5">
                    <a:lumMod val="50000"/>
                  </a:schemeClr>
                </a:solidFill>
              </a:rPr>
              <a:t>Er kocht am Wochenende sehr gern zu Hause.</a:t>
            </a:r>
            <a:endParaRPr lang="en-GB" sz="2800" dirty="0"/>
          </a:p>
        </p:txBody>
      </p:sp>
      <p:sp>
        <p:nvSpPr>
          <p:cNvPr id="9" name="Speech Bubble: Rectangle with Corners Rounded 8">
            <a:extLst>
              <a:ext uri="{FF2B5EF4-FFF2-40B4-BE49-F238E27FC236}">
                <a16:creationId xmlns:a16="http://schemas.microsoft.com/office/drawing/2014/main" id="{A8395664-5F31-44B7-B03F-ACFEEDA396A3}"/>
              </a:ext>
            </a:extLst>
          </p:cNvPr>
          <p:cNvSpPr/>
          <p:nvPr/>
        </p:nvSpPr>
        <p:spPr>
          <a:xfrm>
            <a:off x="5353050" y="1782492"/>
            <a:ext cx="3196812" cy="1323439"/>
          </a:xfrm>
          <a:prstGeom prst="wedgeRoundRectCallout">
            <a:avLst>
              <a:gd name="adj1" fmla="val -21472"/>
              <a:gd name="adj2" fmla="val 75900"/>
              <a:gd name="adj3" fmla="val 16667"/>
            </a:avLst>
          </a:prstGeom>
          <a:solidFill>
            <a:srgbClr val="EF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u="sng" dirty="0">
                <a:solidFill>
                  <a:schemeClr val="accent5">
                    <a:lumMod val="50000"/>
                  </a:schemeClr>
                </a:solidFill>
              </a:rPr>
              <a:t>Wann</a:t>
            </a:r>
            <a:r>
              <a:rPr lang="de-DE" sz="2800" dirty="0">
                <a:solidFill>
                  <a:schemeClr val="accent5">
                    <a:lumMod val="50000"/>
                  </a:schemeClr>
                </a:solidFill>
              </a:rPr>
              <a:t> kocht er?</a:t>
            </a:r>
            <a:endParaRPr lang="en-GB" sz="2800" dirty="0"/>
          </a:p>
        </p:txBody>
      </p:sp>
      <p:sp>
        <p:nvSpPr>
          <p:cNvPr id="10" name="TextBox 9">
            <a:extLst>
              <a:ext uri="{FF2B5EF4-FFF2-40B4-BE49-F238E27FC236}">
                <a16:creationId xmlns:a16="http://schemas.microsoft.com/office/drawing/2014/main" id="{A1FB208A-3F45-4036-A11B-1DFC7341498D}"/>
              </a:ext>
            </a:extLst>
          </p:cNvPr>
          <p:cNvSpPr txBox="1"/>
          <p:nvPr/>
        </p:nvSpPr>
        <p:spPr>
          <a:xfrm>
            <a:off x="101601" y="1133536"/>
            <a:ext cx="105089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i="1" dirty="0">
                <a:solidFill>
                  <a:srgbClr val="DAA520"/>
                </a:solidFill>
                <a:latin typeface="Century Gothic" panose="020F0302020204030204"/>
              </a:rPr>
              <a:t>Begin your answer with the information that answers the question.</a:t>
            </a:r>
            <a:endParaRPr kumimoji="0" lang="en-US" sz="2400" b="0" i="1"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11" name="Speech Bubble: Rectangle with Corners Rounded 10">
            <a:extLst>
              <a:ext uri="{FF2B5EF4-FFF2-40B4-BE49-F238E27FC236}">
                <a16:creationId xmlns:a16="http://schemas.microsoft.com/office/drawing/2014/main" id="{1D730FA8-AA08-4678-AFB0-3FB8D1B6589B}"/>
              </a:ext>
            </a:extLst>
          </p:cNvPr>
          <p:cNvSpPr/>
          <p:nvPr/>
        </p:nvSpPr>
        <p:spPr>
          <a:xfrm>
            <a:off x="7905752" y="3310122"/>
            <a:ext cx="3330284" cy="1323439"/>
          </a:xfrm>
          <a:prstGeom prst="wedgeRoundRectCallout">
            <a:avLst>
              <a:gd name="adj1" fmla="val -21472"/>
              <a:gd name="adj2" fmla="val 75900"/>
              <a:gd name="adj3" fmla="val 16667"/>
            </a:avLst>
          </a:prstGeom>
          <a:solidFill>
            <a:srgbClr val="EF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u="sng" dirty="0">
                <a:solidFill>
                  <a:schemeClr val="accent5">
                    <a:lumMod val="50000"/>
                  </a:schemeClr>
                </a:solidFill>
              </a:rPr>
              <a:t>Wo</a:t>
            </a:r>
            <a:r>
              <a:rPr lang="de-DE" sz="2800" dirty="0">
                <a:solidFill>
                  <a:schemeClr val="accent5">
                    <a:lumMod val="50000"/>
                  </a:schemeClr>
                </a:solidFill>
              </a:rPr>
              <a:t> kocht er sehr gern?</a:t>
            </a:r>
            <a:endParaRPr lang="en-GB" sz="2800" dirty="0"/>
          </a:p>
        </p:txBody>
      </p:sp>
      <p:sp>
        <p:nvSpPr>
          <p:cNvPr id="12" name="Speech Bubble: Rectangle with Corners Rounded 11">
            <a:extLst>
              <a:ext uri="{FF2B5EF4-FFF2-40B4-BE49-F238E27FC236}">
                <a16:creationId xmlns:a16="http://schemas.microsoft.com/office/drawing/2014/main" id="{BDF7D7A8-0131-404D-9816-FA9BF61E08A8}"/>
              </a:ext>
            </a:extLst>
          </p:cNvPr>
          <p:cNvSpPr/>
          <p:nvPr/>
        </p:nvSpPr>
        <p:spPr>
          <a:xfrm>
            <a:off x="4497594" y="3320961"/>
            <a:ext cx="3196812" cy="1323439"/>
          </a:xfrm>
          <a:prstGeom prst="wedgeRoundRectCallout">
            <a:avLst>
              <a:gd name="adj1" fmla="val -21472"/>
              <a:gd name="adj2" fmla="val 75900"/>
              <a:gd name="adj3" fmla="val 16667"/>
            </a:avLst>
          </a:prstGeom>
          <a:solidFill>
            <a:srgbClr val="EF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u="sng" dirty="0">
                <a:solidFill>
                  <a:schemeClr val="accent5">
                    <a:lumMod val="50000"/>
                  </a:schemeClr>
                </a:solidFill>
              </a:rPr>
              <a:t>Wie</a:t>
            </a:r>
            <a:r>
              <a:rPr lang="de-DE" sz="2800" dirty="0">
                <a:solidFill>
                  <a:schemeClr val="accent5">
                    <a:lumMod val="50000"/>
                  </a:schemeClr>
                </a:solidFill>
              </a:rPr>
              <a:t> kocht er am Wochenende?</a:t>
            </a:r>
            <a:endParaRPr lang="en-GB" sz="2800" dirty="0"/>
          </a:p>
        </p:txBody>
      </p:sp>
      <p:sp>
        <p:nvSpPr>
          <p:cNvPr id="15" name="Rectangle 14">
            <a:extLst>
              <a:ext uri="{FF2B5EF4-FFF2-40B4-BE49-F238E27FC236}">
                <a16:creationId xmlns:a16="http://schemas.microsoft.com/office/drawing/2014/main" id="{4E3E951D-216A-411E-AA76-742040B92838}"/>
              </a:ext>
            </a:extLst>
          </p:cNvPr>
          <p:cNvSpPr/>
          <p:nvPr/>
        </p:nvSpPr>
        <p:spPr>
          <a:xfrm>
            <a:off x="2410690" y="5101614"/>
            <a:ext cx="6654773" cy="523220"/>
          </a:xfrm>
          <a:prstGeom prst="rect">
            <a:avLst/>
          </a:prstGeom>
          <a:solidFill>
            <a:srgbClr val="FFFAF3"/>
          </a:solidFill>
          <a:ln>
            <a:solidFill>
              <a:srgbClr val="002060"/>
            </a:solidFill>
          </a:ln>
        </p:spPr>
        <p:txBody>
          <a:bodyPr wrap="square">
            <a:spAutoFit/>
          </a:bodyPr>
          <a:lstStyle/>
          <a:p>
            <a:pPr algn="ctr"/>
            <a:r>
              <a:rPr lang="de-DE" sz="2800" b="1" dirty="0">
                <a:solidFill>
                  <a:srgbClr val="EE6000"/>
                </a:solidFill>
              </a:rPr>
              <a:t>Sehr gern </a:t>
            </a:r>
            <a:r>
              <a:rPr lang="de-DE" sz="2800" dirty="0">
                <a:solidFill>
                  <a:srgbClr val="4472C4">
                    <a:lumMod val="50000"/>
                  </a:srgbClr>
                </a:solidFill>
              </a:rPr>
              <a:t>kocht er am Wochenende. </a:t>
            </a:r>
            <a:endParaRPr lang="en-GB" sz="2400" dirty="0"/>
          </a:p>
        </p:txBody>
      </p:sp>
      <p:sp>
        <p:nvSpPr>
          <p:cNvPr id="14" name="Rectangle 13">
            <a:extLst>
              <a:ext uri="{FF2B5EF4-FFF2-40B4-BE49-F238E27FC236}">
                <a16:creationId xmlns:a16="http://schemas.microsoft.com/office/drawing/2014/main" id="{0FC7E7C1-333E-4F89-A441-A1AF045A80E6}"/>
              </a:ext>
            </a:extLst>
          </p:cNvPr>
          <p:cNvSpPr/>
          <p:nvPr/>
        </p:nvSpPr>
        <p:spPr>
          <a:xfrm>
            <a:off x="2410691" y="5096211"/>
            <a:ext cx="6654772" cy="523220"/>
          </a:xfrm>
          <a:prstGeom prst="rect">
            <a:avLst/>
          </a:prstGeom>
          <a:solidFill>
            <a:srgbClr val="FFFAF3"/>
          </a:solidFill>
          <a:ln>
            <a:solidFill>
              <a:srgbClr val="002060"/>
            </a:solidFill>
          </a:ln>
        </p:spPr>
        <p:txBody>
          <a:bodyPr wrap="square">
            <a:spAutoFit/>
          </a:bodyPr>
          <a:lstStyle/>
          <a:p>
            <a:pPr algn="ctr"/>
            <a:r>
              <a:rPr lang="de-DE" sz="2800" b="1" dirty="0">
                <a:solidFill>
                  <a:srgbClr val="EE6000"/>
                </a:solidFill>
              </a:rPr>
              <a:t>Zu Hause </a:t>
            </a:r>
            <a:r>
              <a:rPr lang="de-DE" sz="2800" dirty="0">
                <a:solidFill>
                  <a:srgbClr val="4472C4">
                    <a:lumMod val="50000"/>
                  </a:srgbClr>
                </a:solidFill>
              </a:rPr>
              <a:t>kocht er sehr gern. </a:t>
            </a:r>
            <a:endParaRPr lang="en-GB" sz="2400" dirty="0"/>
          </a:p>
        </p:txBody>
      </p:sp>
    </p:spTree>
    <p:extLst>
      <p:ext uri="{BB962C8B-B14F-4D97-AF65-F5344CB8AC3E}">
        <p14:creationId xmlns:p14="http://schemas.microsoft.com/office/powerpoint/2010/main" val="491108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9"/>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9" grpId="1" animBg="1"/>
      <p:bldP spid="11" grpId="0" animBg="1"/>
      <p:bldP spid="12" grpId="0" animBg="1"/>
      <p:bldP spid="12" grpId="1" animBg="1"/>
      <p:bldP spid="15"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98789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8100811" y="247046"/>
            <a:ext cx="3856515"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107282" y="1243957"/>
            <a:ext cx="109473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man das?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fehlenden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aphicFrame>
        <p:nvGraphicFramePr>
          <p:cNvPr id="7" name="Table 7">
            <a:extLst>
              <a:ext uri="{FF2B5EF4-FFF2-40B4-BE49-F238E27FC236}">
                <a16:creationId xmlns:a16="http://schemas.microsoft.com/office/drawing/2014/main" id="{2E35FF0F-EA01-4D86-A30D-225F2923581B}"/>
              </a:ext>
            </a:extLst>
          </p:cNvPr>
          <p:cNvGraphicFramePr>
            <a:graphicFrameLocks noGrp="1"/>
          </p:cNvGraphicFramePr>
          <p:nvPr>
            <p:extLst>
              <p:ext uri="{D42A27DB-BD31-4B8C-83A1-F6EECF244321}">
                <p14:modId xmlns:p14="http://schemas.microsoft.com/office/powerpoint/2010/main" val="1536144013"/>
              </p:ext>
            </p:extLst>
          </p:nvPr>
        </p:nvGraphicFramePr>
        <p:xfrm>
          <a:off x="547763" y="2264209"/>
          <a:ext cx="8287144" cy="3909976"/>
        </p:xfrm>
        <a:graphic>
          <a:graphicData uri="http://schemas.openxmlformats.org/drawingml/2006/table">
            <a:tbl>
              <a:tblPr firstRow="1" bandRow="1">
                <a:tableStyleId>{5940675A-B579-460E-94D1-54222C63F5DA}</a:tableStyleId>
              </a:tblPr>
              <a:tblGrid>
                <a:gridCol w="8287144">
                  <a:extLst>
                    <a:ext uri="{9D8B030D-6E8A-4147-A177-3AD203B41FA5}">
                      <a16:colId xmlns:a16="http://schemas.microsoft.com/office/drawing/2014/main" val="4104228244"/>
                    </a:ext>
                  </a:extLst>
                </a:gridCol>
              </a:tblGrid>
              <a:tr h="488747">
                <a:tc>
                  <a:txBody>
                    <a:bodyPr/>
                    <a:lstStyle/>
                    <a:p>
                      <a:r>
                        <a:rPr lang="en-GB" sz="2000" i="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Deutschland </a:t>
                      </a:r>
                      <a:r>
                        <a:rPr lang="en-GB" sz="2000" i="1"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sucht</a:t>
                      </a:r>
                      <a:r>
                        <a:rPr lang="en-GB" sz="2000" i="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den Superstar</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ist</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eine</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deutsche </a:t>
                      </a:r>
                      <a:r>
                        <a:rPr lang="en-GB" sz="2000" b="1"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Tal</a:t>
                      </a:r>
                      <a:r>
                        <a:rPr lang="en-GB" sz="2000" b="1" u="sng"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en</a:t>
                      </a:r>
                      <a:r>
                        <a:rPr lang="en-GB" sz="2000" b="1"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tshow</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endParaRPr lang="en-GB" sz="2000" dirty="0"/>
                    </a:p>
                  </a:txBody>
                  <a:tcPr anchor="ctr">
                    <a:lnL w="12700" cap="flat" cmpd="sng" algn="ctr">
                      <a:solidFill>
                        <a:schemeClr val="accent5">
                          <a:lumMod val="50000"/>
                        </a:schemeClr>
                      </a:solidFill>
                      <a:prstDash val="sysDot"/>
                      <a:round/>
                      <a:headEnd type="none" w="med" len="med"/>
                      <a:tailEnd type="none" w="med" len="med"/>
                    </a:lnL>
                    <a:lnR w="12700" cap="flat" cmpd="sng" algn="ctr">
                      <a:solidFill>
                        <a:schemeClr val="accent5">
                          <a:lumMod val="50000"/>
                        </a:schemeClr>
                      </a:solidFill>
                      <a:prstDash val="sysDot"/>
                      <a:round/>
                      <a:headEnd type="none" w="med" len="med"/>
                      <a:tailEnd type="none" w="med" len="med"/>
                    </a:lnR>
                    <a:lnT w="12700" cap="flat" cmpd="sng" algn="ctr">
                      <a:solidFill>
                        <a:schemeClr val="accent5">
                          <a:lumMod val="50000"/>
                        </a:schemeClr>
                      </a:solidFill>
                      <a:prstDash val="sysDot"/>
                      <a:round/>
                      <a:headEnd type="none" w="med" len="med"/>
                      <a:tailEnd type="none" w="med" len="med"/>
                    </a:lnT>
                    <a:lnB w="12700" cap="flat" cmpd="sng" algn="ctr">
                      <a:solidFill>
                        <a:schemeClr val="accent5">
                          <a:lumMod val="50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37534676"/>
                  </a:ext>
                </a:extLst>
              </a:tr>
              <a:tr h="488747">
                <a:tc>
                  <a:txBody>
                    <a:bodyPr/>
                    <a:lstStyle/>
                    <a:p>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Sie hat das </a:t>
                      </a:r>
                      <a:r>
                        <a:rPr lang="en-GB"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gleiche</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2000" b="1"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Kon</a:t>
                      </a:r>
                      <a:r>
                        <a:rPr lang="en-GB" sz="2000" b="1" u="sng"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zept</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wie</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Pop Idol </a:t>
                      </a:r>
                      <a:r>
                        <a:rPr lang="en-GB"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oder</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X-Factor.</a:t>
                      </a:r>
                      <a:endParaRPr lang="en-GB" sz="2000" dirty="0"/>
                    </a:p>
                  </a:txBody>
                  <a:tcPr anchor="ctr">
                    <a:lnL w="12700" cap="flat" cmpd="sng" algn="ctr">
                      <a:solidFill>
                        <a:schemeClr val="accent5">
                          <a:lumMod val="50000"/>
                        </a:schemeClr>
                      </a:solidFill>
                      <a:prstDash val="sysDot"/>
                      <a:round/>
                      <a:headEnd type="none" w="med" len="med"/>
                      <a:tailEnd type="none" w="med" len="med"/>
                    </a:lnL>
                    <a:lnR w="12700" cap="flat" cmpd="sng" algn="ctr">
                      <a:solidFill>
                        <a:schemeClr val="accent5">
                          <a:lumMod val="50000"/>
                        </a:schemeClr>
                      </a:solidFill>
                      <a:prstDash val="sysDot"/>
                      <a:round/>
                      <a:headEnd type="none" w="med" len="med"/>
                      <a:tailEnd type="none" w="med" len="med"/>
                    </a:lnR>
                    <a:lnT w="12700" cap="flat" cmpd="sng" algn="ctr">
                      <a:solidFill>
                        <a:schemeClr val="accent5">
                          <a:lumMod val="50000"/>
                        </a:schemeClr>
                      </a:solidFill>
                      <a:prstDash val="sysDot"/>
                      <a:round/>
                      <a:headEnd type="none" w="med" len="med"/>
                      <a:tailEnd type="none" w="med" len="med"/>
                    </a:lnT>
                    <a:lnB w="12700" cap="flat" cmpd="sng" algn="ctr">
                      <a:solidFill>
                        <a:schemeClr val="accent5">
                          <a:lumMod val="50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35391402"/>
                  </a:ext>
                </a:extLst>
              </a:tr>
              <a:tr h="488747">
                <a:tc>
                  <a:txBody>
                    <a:bodyPr/>
                    <a:lstStyle/>
                    <a:p>
                      <a:r>
                        <a:rPr lang="en-GB"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Diese</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Shows </a:t>
                      </a:r>
                      <a:r>
                        <a:rPr lang="en-GB"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sind</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jetzt</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eine</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2000" b="1"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glob</a:t>
                      </a:r>
                      <a:r>
                        <a:rPr lang="en-GB" sz="2000" b="1" u="sng"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ale</a:t>
                      </a:r>
                      <a:r>
                        <a:rPr lang="en-GB" sz="2000" b="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Marke</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a:t>
                      </a:r>
                      <a:endParaRPr lang="en-GB" sz="2000" dirty="0"/>
                    </a:p>
                  </a:txBody>
                  <a:tcPr anchor="ctr">
                    <a:lnL w="12700" cap="flat" cmpd="sng" algn="ctr">
                      <a:solidFill>
                        <a:schemeClr val="accent5">
                          <a:lumMod val="50000"/>
                        </a:schemeClr>
                      </a:solidFill>
                      <a:prstDash val="sysDot"/>
                      <a:round/>
                      <a:headEnd type="none" w="med" len="med"/>
                      <a:tailEnd type="none" w="med" len="med"/>
                    </a:lnL>
                    <a:lnR w="12700" cap="flat" cmpd="sng" algn="ctr">
                      <a:solidFill>
                        <a:schemeClr val="accent5">
                          <a:lumMod val="50000"/>
                        </a:schemeClr>
                      </a:solidFill>
                      <a:prstDash val="sysDot"/>
                      <a:round/>
                      <a:headEnd type="none" w="med" len="med"/>
                      <a:tailEnd type="none" w="med" len="med"/>
                    </a:lnR>
                    <a:lnT w="12700" cap="flat" cmpd="sng" algn="ctr">
                      <a:solidFill>
                        <a:schemeClr val="accent5">
                          <a:lumMod val="50000"/>
                        </a:schemeClr>
                      </a:solidFill>
                      <a:prstDash val="sysDot"/>
                      <a:round/>
                      <a:headEnd type="none" w="med" len="med"/>
                      <a:tailEnd type="none" w="med" len="med"/>
                    </a:lnT>
                    <a:lnB w="12700" cap="flat" cmpd="sng" algn="ctr">
                      <a:solidFill>
                        <a:schemeClr val="accent5">
                          <a:lumMod val="50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3965382"/>
                  </a:ext>
                </a:extLst>
              </a:tr>
              <a:tr h="488747">
                <a:tc>
                  <a:txBody>
                    <a:bodyPr/>
                    <a:lstStyle/>
                    <a:p>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Sie </a:t>
                      </a:r>
                      <a:r>
                        <a:rPr lang="en-GB"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haben</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viele</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Fans in den </a:t>
                      </a:r>
                      <a:r>
                        <a:rPr lang="en-GB" sz="2000" b="1"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sozi</a:t>
                      </a:r>
                      <a:r>
                        <a:rPr lang="en-GB" sz="2000" b="1" u="sng"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al</a:t>
                      </a:r>
                      <a:r>
                        <a:rPr lang="en-GB" sz="2000" b="1"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en</a:t>
                      </a:r>
                      <a:r>
                        <a:rPr lang="en-GB" sz="2000" b="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Medien</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a:t>
                      </a:r>
                      <a:endParaRPr lang="en-GB" sz="2000" dirty="0"/>
                    </a:p>
                  </a:txBody>
                  <a:tcPr anchor="ctr">
                    <a:lnL w="12700" cap="flat" cmpd="sng" algn="ctr">
                      <a:solidFill>
                        <a:schemeClr val="accent5">
                          <a:lumMod val="50000"/>
                        </a:schemeClr>
                      </a:solidFill>
                      <a:prstDash val="sysDot"/>
                      <a:round/>
                      <a:headEnd type="none" w="med" len="med"/>
                      <a:tailEnd type="none" w="med" len="med"/>
                    </a:lnL>
                    <a:lnR w="12700" cap="flat" cmpd="sng" algn="ctr">
                      <a:solidFill>
                        <a:schemeClr val="accent5">
                          <a:lumMod val="50000"/>
                        </a:schemeClr>
                      </a:solidFill>
                      <a:prstDash val="sysDot"/>
                      <a:round/>
                      <a:headEnd type="none" w="med" len="med"/>
                      <a:tailEnd type="none" w="med" len="med"/>
                    </a:lnR>
                    <a:lnT w="12700" cap="flat" cmpd="sng" algn="ctr">
                      <a:solidFill>
                        <a:schemeClr val="accent5">
                          <a:lumMod val="50000"/>
                        </a:schemeClr>
                      </a:solidFill>
                      <a:prstDash val="sysDot"/>
                      <a:round/>
                      <a:headEnd type="none" w="med" len="med"/>
                      <a:tailEnd type="none" w="med" len="med"/>
                    </a:lnT>
                    <a:lnB w="12700" cap="flat" cmpd="sng" algn="ctr">
                      <a:solidFill>
                        <a:schemeClr val="accent5">
                          <a:lumMod val="50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77055798"/>
                  </a:ext>
                </a:extLst>
              </a:tr>
              <a:tr h="488747">
                <a:tc>
                  <a:txBody>
                    <a:bodyPr/>
                    <a:lstStyle/>
                    <a:p>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DSDS hat </a:t>
                      </a:r>
                      <a:r>
                        <a:rPr lang="en-GB"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ihren</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eigenen</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YouTube-</a:t>
                      </a:r>
                      <a:r>
                        <a:rPr lang="en-GB" sz="2000" b="1"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Kan</a:t>
                      </a:r>
                      <a:r>
                        <a:rPr lang="en-GB" sz="2000" b="1" u="sng"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al</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a:t>
                      </a:r>
                      <a:endParaRPr lang="en-GB" sz="2000" dirty="0"/>
                    </a:p>
                  </a:txBody>
                  <a:tcPr anchor="ctr">
                    <a:lnL w="12700" cap="flat" cmpd="sng" algn="ctr">
                      <a:solidFill>
                        <a:schemeClr val="accent5">
                          <a:lumMod val="50000"/>
                        </a:schemeClr>
                      </a:solidFill>
                      <a:prstDash val="sysDot"/>
                      <a:round/>
                      <a:headEnd type="none" w="med" len="med"/>
                      <a:tailEnd type="none" w="med" len="med"/>
                    </a:lnL>
                    <a:lnR w="12700" cap="flat" cmpd="sng" algn="ctr">
                      <a:solidFill>
                        <a:schemeClr val="accent5">
                          <a:lumMod val="50000"/>
                        </a:schemeClr>
                      </a:solidFill>
                      <a:prstDash val="sysDot"/>
                      <a:round/>
                      <a:headEnd type="none" w="med" len="med"/>
                      <a:tailEnd type="none" w="med" len="med"/>
                    </a:lnR>
                    <a:lnT w="12700" cap="flat" cmpd="sng" algn="ctr">
                      <a:solidFill>
                        <a:schemeClr val="accent5">
                          <a:lumMod val="50000"/>
                        </a:schemeClr>
                      </a:solidFill>
                      <a:prstDash val="sysDot"/>
                      <a:round/>
                      <a:headEnd type="none" w="med" len="med"/>
                      <a:tailEnd type="none" w="med" len="med"/>
                    </a:lnT>
                    <a:lnB w="12700" cap="flat" cmpd="sng" algn="ctr">
                      <a:solidFill>
                        <a:schemeClr val="accent5">
                          <a:lumMod val="50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16459566"/>
                  </a:ext>
                </a:extLst>
              </a:tr>
              <a:tr h="488747">
                <a:tc>
                  <a:txBody>
                    <a:bodyPr/>
                    <a:lstStyle/>
                    <a:p>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Die Castings </a:t>
                      </a:r>
                      <a:r>
                        <a:rPr lang="en-GB"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für</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hundert</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2000" b="1"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Kandi</a:t>
                      </a:r>
                      <a:r>
                        <a:rPr lang="en-GB" sz="2000" b="1" u="sng"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da</a:t>
                      </a:r>
                      <a:r>
                        <a:rPr lang="en-GB" sz="2000" b="1"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ten</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finden</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auf </a:t>
                      </a:r>
                      <a:r>
                        <a:rPr lang="en-GB"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einem</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Schiff </a:t>
                      </a:r>
                      <a:r>
                        <a:rPr lang="en-GB"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statt</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a:t>
                      </a:r>
                      <a:endParaRPr lang="en-GB" sz="2000" dirty="0"/>
                    </a:p>
                  </a:txBody>
                  <a:tcPr anchor="ctr">
                    <a:lnL w="12700" cap="flat" cmpd="sng" algn="ctr">
                      <a:solidFill>
                        <a:schemeClr val="accent5">
                          <a:lumMod val="50000"/>
                        </a:schemeClr>
                      </a:solidFill>
                      <a:prstDash val="sysDot"/>
                      <a:round/>
                      <a:headEnd type="none" w="med" len="med"/>
                      <a:tailEnd type="none" w="med" len="med"/>
                    </a:lnL>
                    <a:lnR w="12700" cap="flat" cmpd="sng" algn="ctr">
                      <a:solidFill>
                        <a:schemeClr val="accent5">
                          <a:lumMod val="50000"/>
                        </a:schemeClr>
                      </a:solidFill>
                      <a:prstDash val="sysDot"/>
                      <a:round/>
                      <a:headEnd type="none" w="med" len="med"/>
                      <a:tailEnd type="none" w="med" len="med"/>
                    </a:lnR>
                    <a:lnT w="12700" cap="flat" cmpd="sng" algn="ctr">
                      <a:solidFill>
                        <a:schemeClr val="accent5">
                          <a:lumMod val="50000"/>
                        </a:schemeClr>
                      </a:solidFill>
                      <a:prstDash val="sysDot"/>
                      <a:round/>
                      <a:headEnd type="none" w="med" len="med"/>
                      <a:tailEnd type="none" w="med" len="med"/>
                    </a:lnT>
                    <a:lnB w="12700" cap="flat" cmpd="sng" algn="ctr">
                      <a:solidFill>
                        <a:schemeClr val="accent5">
                          <a:lumMod val="50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49579339"/>
                  </a:ext>
                </a:extLst>
              </a:tr>
              <a:tr h="488747">
                <a:tc>
                  <a:txBody>
                    <a:bodyPr/>
                    <a:lstStyle/>
                    <a:p>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Die </a:t>
                      </a:r>
                      <a:r>
                        <a:rPr lang="en-GB"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letzten</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neun</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singen</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im</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2000" b="1"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Halbfin</a:t>
                      </a:r>
                      <a:r>
                        <a:rPr lang="en-GB" sz="2000" b="1" u="sng"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al</a:t>
                      </a:r>
                      <a:r>
                        <a:rPr lang="en-GB" sz="2000" b="1"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e</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a:t>
                      </a:r>
                      <a:endParaRPr lang="en-GB" sz="2000" dirty="0"/>
                    </a:p>
                  </a:txBody>
                  <a:tcPr anchor="ctr">
                    <a:lnL w="12700" cap="flat" cmpd="sng" algn="ctr">
                      <a:solidFill>
                        <a:schemeClr val="accent5">
                          <a:lumMod val="50000"/>
                        </a:schemeClr>
                      </a:solidFill>
                      <a:prstDash val="sysDot"/>
                      <a:round/>
                      <a:headEnd type="none" w="med" len="med"/>
                      <a:tailEnd type="none" w="med" len="med"/>
                    </a:lnL>
                    <a:lnR w="12700" cap="flat" cmpd="sng" algn="ctr">
                      <a:solidFill>
                        <a:schemeClr val="accent5">
                          <a:lumMod val="50000"/>
                        </a:schemeClr>
                      </a:solidFill>
                      <a:prstDash val="sysDot"/>
                      <a:round/>
                      <a:headEnd type="none" w="med" len="med"/>
                      <a:tailEnd type="none" w="med" len="med"/>
                    </a:lnR>
                    <a:lnT w="12700" cap="flat" cmpd="sng" algn="ctr">
                      <a:solidFill>
                        <a:schemeClr val="accent5">
                          <a:lumMod val="50000"/>
                        </a:schemeClr>
                      </a:solidFill>
                      <a:prstDash val="sysDot"/>
                      <a:round/>
                      <a:headEnd type="none" w="med" len="med"/>
                      <a:tailEnd type="none" w="med" len="med"/>
                    </a:lnT>
                    <a:lnB w="12700" cap="flat" cmpd="sng" algn="ctr">
                      <a:solidFill>
                        <a:schemeClr val="accent5">
                          <a:lumMod val="50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4247689"/>
                  </a:ext>
                </a:extLst>
              </a:tr>
              <a:tr h="488747">
                <a:tc>
                  <a:txBody>
                    <a:bodyPr/>
                    <a:lstStyle/>
                    <a:p>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Das </a:t>
                      </a:r>
                      <a:r>
                        <a:rPr lang="en-GB"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Publikum</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votet</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im</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2000" b="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Apr</a:t>
                      </a:r>
                      <a:r>
                        <a:rPr lang="en-GB" sz="2000" b="1" u="sng"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il</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auch</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beim</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2000" b="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Fin</a:t>
                      </a:r>
                      <a:r>
                        <a:rPr lang="en-GB" sz="2000" b="1" u="sng"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al</a:t>
                      </a:r>
                      <a:r>
                        <a:rPr lang="en-GB" sz="2000" b="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e.</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endParaRPr lang="en-GB" sz="2000" dirty="0"/>
                    </a:p>
                  </a:txBody>
                  <a:tcPr anchor="ctr">
                    <a:lnL w="12700" cap="flat" cmpd="sng" algn="ctr">
                      <a:solidFill>
                        <a:schemeClr val="accent5">
                          <a:lumMod val="50000"/>
                        </a:schemeClr>
                      </a:solidFill>
                      <a:prstDash val="sysDot"/>
                      <a:round/>
                      <a:headEnd type="none" w="med" len="med"/>
                      <a:tailEnd type="none" w="med" len="med"/>
                    </a:lnL>
                    <a:lnR w="12700" cap="flat" cmpd="sng" algn="ctr">
                      <a:solidFill>
                        <a:schemeClr val="accent5">
                          <a:lumMod val="50000"/>
                        </a:schemeClr>
                      </a:solidFill>
                      <a:prstDash val="sysDot"/>
                      <a:round/>
                      <a:headEnd type="none" w="med" len="med"/>
                      <a:tailEnd type="none" w="med" len="med"/>
                    </a:lnR>
                    <a:lnT w="12700" cap="flat" cmpd="sng" algn="ctr">
                      <a:solidFill>
                        <a:schemeClr val="accent5">
                          <a:lumMod val="50000"/>
                        </a:schemeClr>
                      </a:solidFill>
                      <a:prstDash val="sysDot"/>
                      <a:round/>
                      <a:headEnd type="none" w="med" len="med"/>
                      <a:tailEnd type="none" w="med" len="med"/>
                    </a:lnT>
                    <a:lnB w="12700" cap="flat" cmpd="sng" algn="ctr">
                      <a:solidFill>
                        <a:schemeClr val="accent5">
                          <a:lumMod val="50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36359969"/>
                  </a:ext>
                </a:extLst>
              </a:tr>
            </a:tbl>
          </a:graphicData>
        </a:graphic>
      </p:graphicFrame>
      <p:sp>
        <p:nvSpPr>
          <p:cNvPr id="17" name="Action Button: Custom 16">
            <a:hlinkClick r:id="" action="ppaction://noaction" highlightClick="1">
              <a:snd r:embed="rId5" name="9.1.1.1 Slide 3 1.wav"/>
            </a:hlinkClick>
            <a:extLst>
              <a:ext uri="{FF2B5EF4-FFF2-40B4-BE49-F238E27FC236}">
                <a16:creationId xmlns:a16="http://schemas.microsoft.com/office/drawing/2014/main" id="{AE28C503-ECD1-45D6-8A5B-0011E22409E0}"/>
              </a:ext>
            </a:extLst>
          </p:cNvPr>
          <p:cNvSpPr/>
          <p:nvPr/>
        </p:nvSpPr>
        <p:spPr>
          <a:xfrm>
            <a:off x="86569" y="234149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8" name="Action Button: Custom 16">
            <a:hlinkClick r:id="" action="ppaction://noaction" highlightClick="1">
              <a:snd r:embed="rId6" name="9.1.1.1 Slide 3 2.wav"/>
            </a:hlinkClick>
            <a:extLst>
              <a:ext uri="{FF2B5EF4-FFF2-40B4-BE49-F238E27FC236}">
                <a16:creationId xmlns:a16="http://schemas.microsoft.com/office/drawing/2014/main" id="{5F4D0236-F32A-4C7D-A032-B0DB5CF79E61}"/>
              </a:ext>
            </a:extLst>
          </p:cNvPr>
          <p:cNvSpPr/>
          <p:nvPr/>
        </p:nvSpPr>
        <p:spPr>
          <a:xfrm>
            <a:off x="84491" y="282598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9" name="Action Button: Custom 16">
            <a:hlinkClick r:id="" action="ppaction://noaction" highlightClick="1">
              <a:snd r:embed="rId7" name="9.1.1.1 Slide 3 3.wav"/>
            </a:hlinkClick>
            <a:extLst>
              <a:ext uri="{FF2B5EF4-FFF2-40B4-BE49-F238E27FC236}">
                <a16:creationId xmlns:a16="http://schemas.microsoft.com/office/drawing/2014/main" id="{FC61DB85-61AD-4B75-AF50-618EED883267}"/>
              </a:ext>
            </a:extLst>
          </p:cNvPr>
          <p:cNvSpPr/>
          <p:nvPr/>
        </p:nvSpPr>
        <p:spPr>
          <a:xfrm>
            <a:off x="84491" y="329060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0" name="Action Button: Custom 16">
            <a:hlinkClick r:id="" action="ppaction://noaction" highlightClick="1">
              <a:snd r:embed="rId8" name="9.1.1.1 Slide 3 4.wav"/>
            </a:hlinkClick>
            <a:extLst>
              <a:ext uri="{FF2B5EF4-FFF2-40B4-BE49-F238E27FC236}">
                <a16:creationId xmlns:a16="http://schemas.microsoft.com/office/drawing/2014/main" id="{05B3B584-0C45-48EB-87B7-A223DC678DE8}"/>
              </a:ext>
            </a:extLst>
          </p:cNvPr>
          <p:cNvSpPr/>
          <p:nvPr/>
        </p:nvSpPr>
        <p:spPr>
          <a:xfrm>
            <a:off x="84491" y="379706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1" name="Action Button: Custom 16">
            <a:hlinkClick r:id="" action="ppaction://noaction" highlightClick="1">
              <a:snd r:embed="rId9" name="9.1.1.1 Slide 3 5.wav"/>
            </a:hlinkClick>
            <a:extLst>
              <a:ext uri="{FF2B5EF4-FFF2-40B4-BE49-F238E27FC236}">
                <a16:creationId xmlns:a16="http://schemas.microsoft.com/office/drawing/2014/main" id="{E42ECA41-1DF2-4080-83B3-7E63E76AF4BE}"/>
              </a:ext>
            </a:extLst>
          </p:cNvPr>
          <p:cNvSpPr/>
          <p:nvPr/>
        </p:nvSpPr>
        <p:spPr>
          <a:xfrm>
            <a:off x="84491" y="428565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2" name="Action Button: Custom 16">
            <a:hlinkClick r:id="" action="ppaction://noaction" highlightClick="1">
              <a:snd r:embed="rId10" name="9.1.1.1 Slide 3 6.wav"/>
            </a:hlinkClick>
            <a:extLst>
              <a:ext uri="{FF2B5EF4-FFF2-40B4-BE49-F238E27FC236}">
                <a16:creationId xmlns:a16="http://schemas.microsoft.com/office/drawing/2014/main" id="{1E17553E-59D0-4740-8AB3-B505E1A5A066}"/>
              </a:ext>
            </a:extLst>
          </p:cNvPr>
          <p:cNvSpPr/>
          <p:nvPr/>
        </p:nvSpPr>
        <p:spPr>
          <a:xfrm>
            <a:off x="107282" y="477424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3" name="Action Button: Custom 16">
            <a:hlinkClick r:id="" action="ppaction://noaction" highlightClick="1">
              <a:snd r:embed="rId11" name="9.1.1.1 Slide 3 7.wav"/>
            </a:hlinkClick>
            <a:extLst>
              <a:ext uri="{FF2B5EF4-FFF2-40B4-BE49-F238E27FC236}">
                <a16:creationId xmlns:a16="http://schemas.microsoft.com/office/drawing/2014/main" id="{7229496D-1FB7-44D4-B79D-695BA2464C7A}"/>
              </a:ext>
            </a:extLst>
          </p:cNvPr>
          <p:cNvSpPr/>
          <p:nvPr/>
        </p:nvSpPr>
        <p:spPr>
          <a:xfrm>
            <a:off x="91341" y="523885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4" name="Action Button: Custom 16">
            <a:hlinkClick r:id="" action="ppaction://noaction" highlightClick="1">
              <a:snd r:embed="rId12" name="9.1.1.1 Slide 3 8.wav"/>
            </a:hlinkClick>
            <a:extLst>
              <a:ext uri="{FF2B5EF4-FFF2-40B4-BE49-F238E27FC236}">
                <a16:creationId xmlns:a16="http://schemas.microsoft.com/office/drawing/2014/main" id="{D94115FB-B4D3-445C-89AB-E05BD8533067}"/>
              </a:ext>
            </a:extLst>
          </p:cNvPr>
          <p:cNvSpPr/>
          <p:nvPr/>
        </p:nvSpPr>
        <p:spPr>
          <a:xfrm>
            <a:off x="91341" y="571444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25" name="Rectangle: Rounded Corners 24">
            <a:extLst>
              <a:ext uri="{FF2B5EF4-FFF2-40B4-BE49-F238E27FC236}">
                <a16:creationId xmlns:a16="http://schemas.microsoft.com/office/drawing/2014/main" id="{5756AD40-BD01-4197-9EAA-E85740088C1F}"/>
              </a:ext>
            </a:extLst>
          </p:cNvPr>
          <p:cNvSpPr/>
          <p:nvPr/>
        </p:nvSpPr>
        <p:spPr>
          <a:xfrm>
            <a:off x="6903255" y="2331953"/>
            <a:ext cx="1416676" cy="3579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__________</a:t>
            </a:r>
          </a:p>
        </p:txBody>
      </p:sp>
      <p:sp>
        <p:nvSpPr>
          <p:cNvPr id="26" name="TextBox 25">
            <a:extLst>
              <a:ext uri="{FF2B5EF4-FFF2-40B4-BE49-F238E27FC236}">
                <a16:creationId xmlns:a16="http://schemas.microsoft.com/office/drawing/2014/main" id="{A4EA1EC3-83F6-47C5-B05B-5ED19FCDBE51}"/>
              </a:ext>
            </a:extLst>
          </p:cNvPr>
          <p:cNvSpPr txBox="1"/>
          <p:nvPr/>
        </p:nvSpPr>
        <p:spPr>
          <a:xfrm>
            <a:off x="107282" y="1627518"/>
            <a:ext cx="109473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Jetzt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sag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Wo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liegt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Betonung</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7" name="Speech Bubble: Rectangle with Corners Rounded 26">
            <a:extLst>
              <a:ext uri="{FF2B5EF4-FFF2-40B4-BE49-F238E27FC236}">
                <a16:creationId xmlns:a16="http://schemas.microsoft.com/office/drawing/2014/main" id="{6A9F0C0C-C8EA-4240-B611-4976B059B7A6}"/>
              </a:ext>
            </a:extLst>
          </p:cNvPr>
          <p:cNvSpPr/>
          <p:nvPr/>
        </p:nvSpPr>
        <p:spPr>
          <a:xfrm>
            <a:off x="8846483" y="727930"/>
            <a:ext cx="3110844" cy="447493"/>
          </a:xfrm>
          <a:prstGeom prst="wedgeRoundRectCallout">
            <a:avLst>
              <a:gd name="adj1" fmla="val 23596"/>
              <a:gd name="adj2" fmla="val 49207"/>
              <a:gd name="adj3" fmla="val 16667"/>
            </a:avLst>
          </a:prstGeom>
          <a:solidFill>
            <a:schemeClr val="accent5">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*die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Betonung</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stress </a:t>
            </a:r>
          </a:p>
        </p:txBody>
      </p:sp>
      <p:pic>
        <p:nvPicPr>
          <p:cNvPr id="29" name="Picture 28">
            <a:extLst>
              <a:ext uri="{FF2B5EF4-FFF2-40B4-BE49-F238E27FC236}">
                <a16:creationId xmlns:a16="http://schemas.microsoft.com/office/drawing/2014/main" id="{1EA6E1AE-6FFA-41E2-96BE-2E6019835B1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846482" y="4967353"/>
            <a:ext cx="1223492" cy="1405807"/>
          </a:xfrm>
          <a:prstGeom prst="rect">
            <a:avLst/>
          </a:prstGeom>
        </p:spPr>
      </p:pic>
      <p:sp>
        <p:nvSpPr>
          <p:cNvPr id="32" name="Oval 31">
            <a:extLst>
              <a:ext uri="{FF2B5EF4-FFF2-40B4-BE49-F238E27FC236}">
                <a16:creationId xmlns:a16="http://schemas.microsoft.com/office/drawing/2014/main" id="{3FC61CEE-4214-4AC8-98E9-5C89063FDA64}"/>
              </a:ext>
            </a:extLst>
          </p:cNvPr>
          <p:cNvSpPr/>
          <p:nvPr/>
        </p:nvSpPr>
        <p:spPr>
          <a:xfrm>
            <a:off x="7758813" y="2699431"/>
            <a:ext cx="4198513" cy="2199389"/>
          </a:xfrm>
          <a:prstGeom prst="ellipse">
            <a:avLst/>
          </a:prstGeom>
          <a:pattFill prst="pct80">
            <a:fgClr>
              <a:srgbClr val="0082DA"/>
            </a:fgClr>
            <a:bgClr>
              <a:schemeClr val="bg1"/>
            </a:bgClr>
          </a:pattFill>
          <a:ln w="762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Forte" panose="03060902040502070203" pitchFamily="66" charset="0"/>
              <a:ea typeface="+mn-ea"/>
              <a:cs typeface="+mn-cs"/>
            </a:endParaRPr>
          </a:p>
        </p:txBody>
      </p:sp>
      <p:sp>
        <p:nvSpPr>
          <p:cNvPr id="33" name="Rectangle 32">
            <a:extLst>
              <a:ext uri="{FF2B5EF4-FFF2-40B4-BE49-F238E27FC236}">
                <a16:creationId xmlns:a16="http://schemas.microsoft.com/office/drawing/2014/main" id="{15870DEA-C397-4C4E-895F-5C24054F764E}"/>
              </a:ext>
            </a:extLst>
          </p:cNvPr>
          <p:cNvSpPr/>
          <p:nvPr/>
        </p:nvSpPr>
        <p:spPr>
          <a:xfrm>
            <a:off x="6810069" y="2874457"/>
            <a:ext cx="6096000" cy="1723549"/>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GB" sz="4000" b="0" i="0" u="none" strike="noStrike" kern="1200" cap="none" spc="0" normalizeH="0" baseline="0" noProof="0" dirty="0">
                <a:ln>
                  <a:noFill/>
                </a:ln>
                <a:solidFill>
                  <a:prstClr val="white"/>
                </a:solidFill>
                <a:effectLst/>
                <a:uLnTx/>
                <a:uFillTx/>
                <a:latin typeface="Forte" panose="03060902040502070203" pitchFamily="66" charset="0"/>
                <a:ea typeface="+mn-ea"/>
                <a:cs typeface="+mn-cs"/>
              </a:rPr>
            </a:br>
            <a:r>
              <a:rPr kumimoji="0" lang="en-GB" sz="6600" b="0" i="0" u="none" strike="noStrike" kern="1200" cap="none" spc="0" normalizeH="0" baseline="0" noProof="0" dirty="0" err="1">
                <a:ln>
                  <a:noFill/>
                </a:ln>
                <a:solidFill>
                  <a:prstClr val="white"/>
                </a:solidFill>
                <a:effectLst/>
                <a:uLnTx/>
                <a:uFillTx/>
                <a:latin typeface="Forte" panose="03060902040502070203" pitchFamily="66" charset="0"/>
                <a:ea typeface="+mn-ea"/>
                <a:cs typeface="+mn-cs"/>
              </a:rPr>
              <a:t>SuperStar</a:t>
            </a:r>
            <a:endParaRPr kumimoji="0" lang="en-GB" sz="4000" b="0" i="0" u="none" strike="noStrike" kern="1200" cap="none" spc="0" normalizeH="0" baseline="0" noProof="0" dirty="0">
              <a:ln>
                <a:noFill/>
              </a:ln>
              <a:solidFill>
                <a:prstClr val="white"/>
              </a:solidFill>
              <a:effectLst/>
              <a:uLnTx/>
              <a:uFillTx/>
              <a:latin typeface="Forte" panose="03060902040502070203" pitchFamily="66" charset="0"/>
              <a:ea typeface="+mn-ea"/>
              <a:cs typeface="+mn-cs"/>
            </a:endParaRPr>
          </a:p>
        </p:txBody>
      </p:sp>
      <p:sp>
        <p:nvSpPr>
          <p:cNvPr id="34" name="Rectangle 33">
            <a:extLst>
              <a:ext uri="{FF2B5EF4-FFF2-40B4-BE49-F238E27FC236}">
                <a16:creationId xmlns:a16="http://schemas.microsoft.com/office/drawing/2014/main" id="{D23F50A9-8B08-4CFF-B5D6-1B72C5DA373B}"/>
              </a:ext>
            </a:extLst>
          </p:cNvPr>
          <p:cNvSpPr/>
          <p:nvPr/>
        </p:nvSpPr>
        <p:spPr>
          <a:xfrm>
            <a:off x="8775455" y="2825988"/>
            <a:ext cx="3362443"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Forte" panose="03060902040502070203" pitchFamily="66" charset="0"/>
                <a:ea typeface="+mn-ea"/>
                <a:cs typeface="+mn-cs"/>
              </a:rPr>
              <a:t>Deutschland</a:t>
            </a:r>
            <a:br>
              <a:rPr kumimoji="0" lang="en-GB" sz="2800" b="0" i="0" u="none" strike="noStrike" kern="1200" cap="none" spc="0" normalizeH="0" baseline="0" noProof="0" dirty="0">
                <a:ln>
                  <a:noFill/>
                </a:ln>
                <a:solidFill>
                  <a:prstClr val="white"/>
                </a:solidFill>
                <a:effectLst/>
                <a:uLnTx/>
                <a:uFillTx/>
                <a:latin typeface="Forte" panose="03060902040502070203" pitchFamily="66" charset="0"/>
                <a:ea typeface="+mn-ea"/>
                <a:cs typeface="+mn-cs"/>
              </a:rPr>
            </a:br>
            <a:r>
              <a:rPr kumimoji="0" lang="en-GB" sz="2800" b="0" i="0" u="none" strike="noStrike" kern="1200" cap="none" spc="0" normalizeH="0" baseline="0" noProof="0" dirty="0" err="1">
                <a:ln>
                  <a:noFill/>
                </a:ln>
                <a:solidFill>
                  <a:prstClr val="white"/>
                </a:solidFill>
                <a:effectLst/>
                <a:uLnTx/>
                <a:uFillTx/>
                <a:latin typeface="Forte" panose="03060902040502070203" pitchFamily="66" charset="0"/>
                <a:ea typeface="+mn-ea"/>
                <a:cs typeface="+mn-cs"/>
              </a:rPr>
              <a:t>sucht</a:t>
            </a:r>
            <a:r>
              <a:rPr kumimoji="0" lang="en-GB" sz="2800" b="0" i="0" u="none" strike="noStrike" kern="1200" cap="none" spc="0" normalizeH="0" baseline="0" noProof="0" dirty="0">
                <a:ln>
                  <a:noFill/>
                </a:ln>
                <a:solidFill>
                  <a:prstClr val="white"/>
                </a:solidFill>
                <a:effectLst/>
                <a:uLnTx/>
                <a:uFillTx/>
                <a:latin typeface="Forte" panose="03060902040502070203" pitchFamily="66" charset="0"/>
                <a:ea typeface="+mn-ea"/>
                <a:cs typeface="+mn-cs"/>
              </a:rPr>
              <a:t> den </a:t>
            </a: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6" name="Arc 35">
            <a:extLst>
              <a:ext uri="{FF2B5EF4-FFF2-40B4-BE49-F238E27FC236}">
                <a16:creationId xmlns:a16="http://schemas.microsoft.com/office/drawing/2014/main" id="{52443FC7-7A18-46A2-A895-5F2C09F2148A}"/>
              </a:ext>
            </a:extLst>
          </p:cNvPr>
          <p:cNvSpPr/>
          <p:nvPr/>
        </p:nvSpPr>
        <p:spPr>
          <a:xfrm rot="20795945">
            <a:off x="8756683" y="4572639"/>
            <a:ext cx="2202772" cy="385603"/>
          </a:xfrm>
          <a:prstGeom prst="arc">
            <a:avLst>
              <a:gd name="adj1" fmla="val 12803607"/>
              <a:gd name="adj2" fmla="val 21467917"/>
            </a:avLst>
          </a:prstGeom>
          <a:ln w="571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pic>
        <p:nvPicPr>
          <p:cNvPr id="31" name="Picture 30" descr="Shape, icon&#10;&#10;Description automatically generated">
            <a:extLst>
              <a:ext uri="{FF2B5EF4-FFF2-40B4-BE49-F238E27FC236}">
                <a16:creationId xmlns:a16="http://schemas.microsoft.com/office/drawing/2014/main" id="{AF1C5A76-31AA-4E94-A017-3F38B470548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456677" y="1282855"/>
            <a:ext cx="1687998" cy="1687998"/>
          </a:xfrm>
          <a:prstGeom prst="rect">
            <a:avLst/>
          </a:prstGeom>
        </p:spPr>
      </p:pic>
      <p:sp>
        <p:nvSpPr>
          <p:cNvPr id="28" name="Rectangle: Rounded Corners 27">
            <a:extLst>
              <a:ext uri="{FF2B5EF4-FFF2-40B4-BE49-F238E27FC236}">
                <a16:creationId xmlns:a16="http://schemas.microsoft.com/office/drawing/2014/main" id="{76BE3DC5-AAD5-44CC-AAFC-93AFAAA3DFC5}"/>
              </a:ext>
            </a:extLst>
          </p:cNvPr>
          <p:cNvSpPr/>
          <p:nvPr/>
        </p:nvSpPr>
        <p:spPr>
          <a:xfrm>
            <a:off x="3038941" y="2820163"/>
            <a:ext cx="1002867" cy="3579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______</a:t>
            </a:r>
          </a:p>
        </p:txBody>
      </p:sp>
      <p:sp>
        <p:nvSpPr>
          <p:cNvPr id="30" name="Rectangle: Rounded Corners 29">
            <a:extLst>
              <a:ext uri="{FF2B5EF4-FFF2-40B4-BE49-F238E27FC236}">
                <a16:creationId xmlns:a16="http://schemas.microsoft.com/office/drawing/2014/main" id="{A7B70158-EE46-42BD-820C-81A2819C9C6F}"/>
              </a:ext>
            </a:extLst>
          </p:cNvPr>
          <p:cNvSpPr/>
          <p:nvPr/>
        </p:nvSpPr>
        <p:spPr>
          <a:xfrm>
            <a:off x="3928986" y="3309632"/>
            <a:ext cx="958489" cy="3579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____</a:t>
            </a:r>
          </a:p>
        </p:txBody>
      </p:sp>
      <p:sp>
        <p:nvSpPr>
          <p:cNvPr id="35" name="Rectangle: Rounded Corners 34">
            <a:extLst>
              <a:ext uri="{FF2B5EF4-FFF2-40B4-BE49-F238E27FC236}">
                <a16:creationId xmlns:a16="http://schemas.microsoft.com/office/drawing/2014/main" id="{3340DD4B-DDAC-4955-9E5E-11B068A5E9A2}"/>
              </a:ext>
            </a:extLst>
          </p:cNvPr>
          <p:cNvSpPr/>
          <p:nvPr/>
        </p:nvSpPr>
        <p:spPr>
          <a:xfrm>
            <a:off x="4031051" y="3797066"/>
            <a:ext cx="1061649" cy="3579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____</a:t>
            </a:r>
          </a:p>
        </p:txBody>
      </p:sp>
      <p:sp>
        <p:nvSpPr>
          <p:cNvPr id="37" name="Rectangle: Rounded Corners 36">
            <a:extLst>
              <a:ext uri="{FF2B5EF4-FFF2-40B4-BE49-F238E27FC236}">
                <a16:creationId xmlns:a16="http://schemas.microsoft.com/office/drawing/2014/main" id="{E70DC48D-4199-4E9B-8EB7-301F8E45B289}"/>
              </a:ext>
            </a:extLst>
          </p:cNvPr>
          <p:cNvSpPr/>
          <p:nvPr/>
        </p:nvSpPr>
        <p:spPr>
          <a:xfrm>
            <a:off x="4736822" y="4304684"/>
            <a:ext cx="844133" cy="3579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____ .</a:t>
            </a:r>
          </a:p>
        </p:txBody>
      </p:sp>
      <p:sp>
        <p:nvSpPr>
          <p:cNvPr id="38" name="Rectangle: Rounded Corners 37">
            <a:extLst>
              <a:ext uri="{FF2B5EF4-FFF2-40B4-BE49-F238E27FC236}">
                <a16:creationId xmlns:a16="http://schemas.microsoft.com/office/drawing/2014/main" id="{33919BB9-442D-4591-8EBA-9351D8758B57}"/>
              </a:ext>
            </a:extLst>
          </p:cNvPr>
          <p:cNvSpPr/>
          <p:nvPr/>
        </p:nvSpPr>
        <p:spPr>
          <a:xfrm>
            <a:off x="3647703" y="4802582"/>
            <a:ext cx="1444997" cy="3579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________</a:t>
            </a:r>
          </a:p>
        </p:txBody>
      </p:sp>
      <p:sp>
        <p:nvSpPr>
          <p:cNvPr id="39" name="Rectangle: Rounded Corners 38">
            <a:extLst>
              <a:ext uri="{FF2B5EF4-FFF2-40B4-BE49-F238E27FC236}">
                <a16:creationId xmlns:a16="http://schemas.microsoft.com/office/drawing/2014/main" id="{26AF3379-0655-4677-8C55-6D35B0EDCAA6}"/>
              </a:ext>
            </a:extLst>
          </p:cNvPr>
          <p:cNvSpPr/>
          <p:nvPr/>
        </p:nvSpPr>
        <p:spPr>
          <a:xfrm>
            <a:off x="3928986" y="5248555"/>
            <a:ext cx="1444997" cy="3579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_________ .</a:t>
            </a:r>
          </a:p>
        </p:txBody>
      </p:sp>
      <p:sp>
        <p:nvSpPr>
          <p:cNvPr id="40" name="Rectangle: Rounded Corners 39">
            <a:extLst>
              <a:ext uri="{FF2B5EF4-FFF2-40B4-BE49-F238E27FC236}">
                <a16:creationId xmlns:a16="http://schemas.microsoft.com/office/drawing/2014/main" id="{38415DB4-E752-4F9D-905D-1FF14B9897F0}"/>
              </a:ext>
            </a:extLst>
          </p:cNvPr>
          <p:cNvSpPr/>
          <p:nvPr/>
        </p:nvSpPr>
        <p:spPr>
          <a:xfrm>
            <a:off x="3399331" y="5781520"/>
            <a:ext cx="609323" cy="3579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__</a:t>
            </a:r>
          </a:p>
        </p:txBody>
      </p:sp>
      <p:sp>
        <p:nvSpPr>
          <p:cNvPr id="41" name="Rectangle: Rounded Corners 40">
            <a:extLst>
              <a:ext uri="{FF2B5EF4-FFF2-40B4-BE49-F238E27FC236}">
                <a16:creationId xmlns:a16="http://schemas.microsoft.com/office/drawing/2014/main" id="{565334EF-EE05-419F-B1A5-AC0C120381F9}"/>
              </a:ext>
            </a:extLst>
          </p:cNvPr>
          <p:cNvSpPr/>
          <p:nvPr/>
        </p:nvSpPr>
        <p:spPr>
          <a:xfrm>
            <a:off x="5434569" y="5733476"/>
            <a:ext cx="1067831" cy="3579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_____ .</a:t>
            </a:r>
          </a:p>
        </p:txBody>
      </p:sp>
    </p:spTree>
    <p:extLst>
      <p:ext uri="{BB962C8B-B14F-4D97-AF65-F5344CB8AC3E}">
        <p14:creationId xmlns:p14="http://schemas.microsoft.com/office/powerpoint/2010/main" val="3837781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500"/>
                                        <p:tgtEl>
                                          <p:spTgt spid="2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27" grpId="0" animBg="1"/>
      <p:bldP spid="28" grpId="0" animBg="1"/>
      <p:bldP spid="30" grpId="0" animBg="1"/>
      <p:bldP spid="35" grpId="0" animBg="1"/>
      <p:bldP spid="37" grpId="0" animBg="1"/>
      <p:bldP spid="38" grpId="0" animBg="1"/>
      <p:bldP spid="39" grpId="0" animBg="1"/>
      <p:bldP spid="40" grpId="0" animBg="1"/>
      <p:bldP spid="4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94041"/>
            <a:ext cx="8626415" cy="707849"/>
          </a:xfrm>
          <a:prstGeom prst="rect">
            <a:avLst/>
          </a:prstGeom>
        </p:spPr>
      </p:pic>
      <p:sp>
        <p:nvSpPr>
          <p:cNvPr id="4" name="Title 3"/>
          <p:cNvSpPr>
            <a:spLocks noGrp="1"/>
          </p:cNvSpPr>
          <p:nvPr>
            <p:ph type="title"/>
          </p:nvPr>
        </p:nvSpPr>
        <p:spPr>
          <a:xfrm>
            <a:off x="-1" y="236907"/>
            <a:ext cx="8235105" cy="707849"/>
          </a:xfrm>
        </p:spPr>
        <p:txBody>
          <a:bodyPr>
            <a:normAutofit/>
          </a:bodyPr>
          <a:lstStyle/>
          <a:p>
            <a:r>
              <a:rPr lang="en-GB" sz="3600" b="1" dirty="0">
                <a:solidFill>
                  <a:schemeClr val="bg1"/>
                </a:solidFill>
              </a:rPr>
              <a:t>Julia </a:t>
            </a:r>
            <a:r>
              <a:rPr lang="en-GB" sz="3600" b="1" dirty="0" err="1">
                <a:solidFill>
                  <a:schemeClr val="bg1"/>
                </a:solidFill>
              </a:rPr>
              <a:t>beschreibt</a:t>
            </a:r>
            <a:r>
              <a:rPr lang="en-GB" sz="3600" b="1" dirty="0">
                <a:solidFill>
                  <a:schemeClr val="bg1"/>
                </a:solidFill>
              </a:rPr>
              <a:t> </a:t>
            </a:r>
            <a:r>
              <a:rPr lang="en-GB" sz="3600" b="1" dirty="0" err="1">
                <a:solidFill>
                  <a:schemeClr val="bg1"/>
                </a:solidFill>
              </a:rPr>
              <a:t>ihren</a:t>
            </a:r>
            <a:r>
              <a:rPr lang="en-GB" sz="3600" b="1" dirty="0">
                <a:solidFill>
                  <a:schemeClr val="bg1"/>
                </a:solidFill>
              </a:rPr>
              <a:t> </a:t>
            </a:r>
            <a:r>
              <a:rPr lang="en-GB" sz="3600" b="1" dirty="0" err="1">
                <a:solidFill>
                  <a:schemeClr val="bg1"/>
                </a:solidFill>
              </a:rPr>
              <a:t>Bruder</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Title 1">
            <a:extLst>
              <a:ext uri="{FF2B5EF4-FFF2-40B4-BE49-F238E27FC236}">
                <a16:creationId xmlns:a16="http://schemas.microsoft.com/office/drawing/2014/main" id="{45C1854C-C6CB-4C48-9A9B-306024D318DA}"/>
              </a:ext>
            </a:extLst>
          </p:cNvPr>
          <p:cNvSpPr txBox="1">
            <a:spLocks/>
          </p:cNvSpPr>
          <p:nvPr/>
        </p:nvSpPr>
        <p:spPr>
          <a:xfrm>
            <a:off x="234673" y="957227"/>
            <a:ext cx="6776040" cy="8809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err="1">
                <a:ln>
                  <a:noFill/>
                </a:ln>
                <a:solidFill>
                  <a:srgbClr val="115076"/>
                </a:solidFill>
                <a:effectLst/>
                <a:uLnTx/>
                <a:uFillTx/>
                <a:latin typeface="Century Gothic" panose="020B0502020202020204" pitchFamily="34" charset="0"/>
                <a:ea typeface="+mj-ea"/>
                <a:cs typeface="+mj-cs"/>
              </a:rPr>
              <a:t>Hör</a:t>
            </a:r>
            <a:r>
              <a:rPr kumimoji="0" lang="en-GB" sz="2200" b="0" i="0" u="none" strike="noStrike" kern="1200" cap="none" spc="0" normalizeH="0" baseline="0" noProof="0" dirty="0">
                <a:ln>
                  <a:noFill/>
                </a:ln>
                <a:solidFill>
                  <a:srgbClr val="115076"/>
                </a:solidFill>
                <a:effectLst/>
                <a:uLnTx/>
                <a:uFillTx/>
                <a:latin typeface="Century Gothic" panose="020B0502020202020204" pitchFamily="34" charset="0"/>
                <a:ea typeface="+mj-ea"/>
                <a:cs typeface="+mj-cs"/>
              </a:rPr>
              <a:t> </a:t>
            </a:r>
            <a:r>
              <a:rPr kumimoji="0" lang="en-GB" sz="2200" b="0" i="0" u="none" strike="noStrike" kern="1200" cap="none" spc="0" normalizeH="0" baseline="0" noProof="0" dirty="0" err="1">
                <a:ln>
                  <a:noFill/>
                </a:ln>
                <a:solidFill>
                  <a:srgbClr val="115076"/>
                </a:solidFill>
                <a:effectLst/>
                <a:uLnTx/>
                <a:uFillTx/>
                <a:latin typeface="Century Gothic" panose="020B0502020202020204" pitchFamily="34" charset="0"/>
                <a:ea typeface="+mj-ea"/>
                <a:cs typeface="+mj-cs"/>
              </a:rPr>
              <a:t>zu</a:t>
            </a:r>
            <a:r>
              <a:rPr kumimoji="0" lang="en-GB" sz="2200" b="0" i="0" u="none" strike="noStrike" kern="1200" cap="none" spc="0" normalizeH="0" baseline="0" noProof="0" dirty="0">
                <a:ln>
                  <a:noFill/>
                </a:ln>
                <a:solidFill>
                  <a:srgbClr val="115076"/>
                </a:solidFill>
                <a:effectLst/>
                <a:uLnTx/>
                <a:uFillTx/>
                <a:latin typeface="Century Gothic" panose="020B0502020202020204" pitchFamily="34" charset="0"/>
                <a:ea typeface="+mj-ea"/>
                <a:cs typeface="+mj-cs"/>
              </a:rPr>
              <a:t>. </a:t>
            </a:r>
            <a:r>
              <a:rPr kumimoji="0" lang="en-GB" sz="2200" b="0" i="0" u="none" strike="noStrike" kern="1200" cap="none" spc="0" normalizeH="0" baseline="0" noProof="0" dirty="0" err="1">
                <a:ln>
                  <a:noFill/>
                </a:ln>
                <a:solidFill>
                  <a:srgbClr val="115076"/>
                </a:solidFill>
                <a:effectLst/>
                <a:uLnTx/>
                <a:uFillTx/>
                <a:latin typeface="Century Gothic" panose="020B0502020202020204" pitchFamily="34" charset="0"/>
                <a:ea typeface="+mj-ea"/>
                <a:cs typeface="+mj-cs"/>
              </a:rPr>
              <a:t>Schreib</a:t>
            </a:r>
            <a:r>
              <a:rPr kumimoji="0" lang="en-GB" sz="2200" b="0" i="0" u="none" strike="noStrike" kern="1200" cap="none" spc="0" normalizeH="0" baseline="0" noProof="0" dirty="0">
                <a:ln>
                  <a:noFill/>
                </a:ln>
                <a:solidFill>
                  <a:srgbClr val="115076"/>
                </a:solidFill>
                <a:effectLst/>
                <a:uLnTx/>
                <a:uFillTx/>
                <a:latin typeface="Century Gothic" panose="020B0502020202020204" pitchFamily="34" charset="0"/>
                <a:ea typeface="+mj-ea"/>
                <a:cs typeface="+mj-cs"/>
              </a:rPr>
              <a:t> </a:t>
            </a:r>
            <a:r>
              <a:rPr kumimoji="0" lang="en-GB" sz="2200" b="0" i="0" u="none" strike="noStrike" kern="1200" cap="none" spc="0" normalizeH="0" baseline="0" noProof="0" dirty="0" err="1">
                <a:ln>
                  <a:noFill/>
                </a:ln>
                <a:solidFill>
                  <a:srgbClr val="115076"/>
                </a:solidFill>
                <a:effectLst/>
                <a:uLnTx/>
                <a:uFillTx/>
                <a:latin typeface="Century Gothic" panose="020B0502020202020204" pitchFamily="34" charset="0"/>
                <a:ea typeface="+mj-ea"/>
                <a:cs typeface="+mj-cs"/>
              </a:rPr>
              <a:t>Notizen</a:t>
            </a:r>
            <a:r>
              <a:rPr kumimoji="0" lang="en-GB" sz="2200" b="0" i="0" u="none" strike="noStrike" kern="1200" cap="none" spc="0" normalizeH="0" baseline="0" noProof="0" dirty="0">
                <a:ln>
                  <a:noFill/>
                </a:ln>
                <a:solidFill>
                  <a:srgbClr val="115076"/>
                </a:solidFill>
                <a:effectLst/>
                <a:uLnTx/>
                <a:uFillTx/>
                <a:latin typeface="Century Gothic" panose="020B0502020202020204" pitchFamily="34" charset="0"/>
                <a:ea typeface="+mj-ea"/>
                <a:cs typeface="+mj-cs"/>
              </a:rPr>
              <a:t>*.</a:t>
            </a:r>
          </a:p>
        </p:txBody>
      </p:sp>
      <p:graphicFrame>
        <p:nvGraphicFramePr>
          <p:cNvPr id="2" name="Table 18">
            <a:extLst>
              <a:ext uri="{FF2B5EF4-FFF2-40B4-BE49-F238E27FC236}">
                <a16:creationId xmlns:a16="http://schemas.microsoft.com/office/drawing/2014/main" id="{EE517EFE-418D-4D58-A9F8-6CBAF2165EAE}"/>
              </a:ext>
            </a:extLst>
          </p:cNvPr>
          <p:cNvGraphicFramePr>
            <a:graphicFrameLocks noGrp="1"/>
          </p:cNvGraphicFramePr>
          <p:nvPr>
            <p:extLst>
              <p:ext uri="{D42A27DB-BD31-4B8C-83A1-F6EECF244321}">
                <p14:modId xmlns:p14="http://schemas.microsoft.com/office/powerpoint/2010/main" val="4268185896"/>
              </p:ext>
            </p:extLst>
          </p:nvPr>
        </p:nvGraphicFramePr>
        <p:xfrm>
          <a:off x="359364" y="1684420"/>
          <a:ext cx="8521400" cy="4063040"/>
        </p:xfrm>
        <a:graphic>
          <a:graphicData uri="http://schemas.openxmlformats.org/drawingml/2006/table">
            <a:tbl>
              <a:tblPr firstRow="1" bandRow="1">
                <a:effectLst>
                  <a:outerShdw blurRad="50800" dist="38100" dir="5400000" algn="t" rotWithShape="0">
                    <a:prstClr val="black">
                      <a:alpha val="40000"/>
                    </a:prstClr>
                  </a:outerShdw>
                </a:effectLst>
                <a:tableStyleId>{5940675A-B579-460E-94D1-54222C63F5DA}</a:tableStyleId>
              </a:tblPr>
              <a:tblGrid>
                <a:gridCol w="1843509">
                  <a:extLst>
                    <a:ext uri="{9D8B030D-6E8A-4147-A177-3AD203B41FA5}">
                      <a16:colId xmlns:a16="http://schemas.microsoft.com/office/drawing/2014/main" val="1249742217"/>
                    </a:ext>
                  </a:extLst>
                </a:gridCol>
                <a:gridCol w="6677891">
                  <a:extLst>
                    <a:ext uri="{9D8B030D-6E8A-4147-A177-3AD203B41FA5}">
                      <a16:colId xmlns:a16="http://schemas.microsoft.com/office/drawing/2014/main" val="1950654808"/>
                    </a:ext>
                  </a:extLst>
                </a:gridCol>
              </a:tblGrid>
              <a:tr h="810020">
                <a:tc>
                  <a:txBody>
                    <a:bodyPr/>
                    <a:lstStyle/>
                    <a:p>
                      <a:r>
                        <a:rPr lang="en-GB" sz="2400" dirty="0">
                          <a:solidFill>
                            <a:schemeClr val="accent5">
                              <a:lumMod val="50000"/>
                            </a:schemeClr>
                          </a:solidFill>
                        </a:rPr>
                        <a:t>Name</a:t>
                      </a:r>
                    </a:p>
                  </a:txBody>
                  <a:tcPr anchor="ctr">
                    <a:lnL w="12700" cap="flat" cmpd="sng" algn="ctr">
                      <a:solidFill>
                        <a:schemeClr val="accent5">
                          <a:lumMod val="50000"/>
                        </a:schemeClr>
                      </a:solidFill>
                      <a:prstDash val="dashDot"/>
                      <a:round/>
                      <a:headEnd type="none" w="med" len="med"/>
                      <a:tailEnd type="none" w="med" len="med"/>
                    </a:lnL>
                    <a:lnR w="12700" cap="flat" cmpd="sng" algn="ctr">
                      <a:solidFill>
                        <a:schemeClr val="accent5">
                          <a:lumMod val="50000"/>
                        </a:schemeClr>
                      </a:solidFill>
                      <a:prstDash val="dashDot"/>
                      <a:round/>
                      <a:headEnd type="none" w="med" len="med"/>
                      <a:tailEnd type="none" w="med" len="med"/>
                    </a:lnR>
                    <a:lnT w="12700" cap="flat" cmpd="sng" algn="ctr">
                      <a:solidFill>
                        <a:schemeClr val="accent5">
                          <a:lumMod val="50000"/>
                        </a:schemeClr>
                      </a:solidFill>
                      <a:prstDash val="dashDot"/>
                      <a:round/>
                      <a:headEnd type="none" w="med" len="med"/>
                      <a:tailEnd type="none" w="med" len="med"/>
                    </a:lnT>
                    <a:lnB w="12700" cap="flat" cmpd="sng" algn="ctr">
                      <a:solidFill>
                        <a:schemeClr val="accent5">
                          <a:lumMod val="50000"/>
                        </a:schemeClr>
                      </a:solidFill>
                      <a:prstDash val="dashDot"/>
                      <a:round/>
                      <a:headEnd type="none" w="med" len="med"/>
                      <a:tailEnd type="none" w="med" len="med"/>
                    </a:lnB>
                    <a:solidFill>
                      <a:srgbClr val="FFFAF3"/>
                    </a:solidFill>
                  </a:tcPr>
                </a:tc>
                <a:tc>
                  <a:txBody>
                    <a:bodyPr/>
                    <a:lstStyle/>
                    <a:p>
                      <a:endParaRPr lang="en-GB" sz="2400" dirty="0"/>
                    </a:p>
                  </a:txBody>
                  <a:tcPr anchor="ctr">
                    <a:lnL w="12700" cap="flat" cmpd="sng" algn="ctr">
                      <a:solidFill>
                        <a:schemeClr val="accent5">
                          <a:lumMod val="50000"/>
                        </a:schemeClr>
                      </a:solidFill>
                      <a:prstDash val="dashDot"/>
                      <a:round/>
                      <a:headEnd type="none" w="med" len="med"/>
                      <a:tailEnd type="none" w="med" len="med"/>
                    </a:lnL>
                    <a:lnR w="12700" cap="flat" cmpd="sng" algn="ctr">
                      <a:solidFill>
                        <a:schemeClr val="accent5">
                          <a:lumMod val="50000"/>
                        </a:schemeClr>
                      </a:solidFill>
                      <a:prstDash val="dashDot"/>
                      <a:round/>
                      <a:headEnd type="none" w="med" len="med"/>
                      <a:tailEnd type="none" w="med" len="med"/>
                    </a:lnR>
                    <a:lnT w="12700" cap="flat" cmpd="sng" algn="ctr">
                      <a:solidFill>
                        <a:schemeClr val="accent5">
                          <a:lumMod val="50000"/>
                        </a:schemeClr>
                      </a:solidFill>
                      <a:prstDash val="dashDot"/>
                      <a:round/>
                      <a:headEnd type="none" w="med" len="med"/>
                      <a:tailEnd type="none" w="med" len="med"/>
                    </a:lnT>
                    <a:lnB w="12700" cap="flat" cmpd="sng" algn="ctr">
                      <a:solidFill>
                        <a:schemeClr val="accent5">
                          <a:lumMod val="50000"/>
                        </a:schemeClr>
                      </a:solidFill>
                      <a:prstDash val="dashDot"/>
                      <a:round/>
                      <a:headEnd type="none" w="med" len="med"/>
                      <a:tailEnd type="none" w="med" len="med"/>
                    </a:lnB>
                    <a:solidFill>
                      <a:srgbClr val="FFFAF3"/>
                    </a:solidFill>
                  </a:tcPr>
                </a:tc>
                <a:extLst>
                  <a:ext uri="{0D108BD9-81ED-4DB2-BD59-A6C34878D82A}">
                    <a16:rowId xmlns:a16="http://schemas.microsoft.com/office/drawing/2014/main" val="2752089158"/>
                  </a:ext>
                </a:extLst>
              </a:tr>
              <a:tr h="810020">
                <a:tc>
                  <a:txBody>
                    <a:bodyPr/>
                    <a:lstStyle/>
                    <a:p>
                      <a:r>
                        <a:rPr lang="en-GB" sz="2400" dirty="0" err="1">
                          <a:solidFill>
                            <a:schemeClr val="accent5">
                              <a:lumMod val="50000"/>
                            </a:schemeClr>
                          </a:solidFill>
                        </a:rPr>
                        <a:t>Wohnort</a:t>
                      </a:r>
                      <a:endParaRPr lang="en-GB" sz="2400" dirty="0">
                        <a:solidFill>
                          <a:schemeClr val="accent5">
                            <a:lumMod val="50000"/>
                          </a:schemeClr>
                        </a:solidFill>
                      </a:endParaRPr>
                    </a:p>
                  </a:txBody>
                  <a:tcPr anchor="ctr">
                    <a:lnL w="12700" cap="flat" cmpd="sng" algn="ctr">
                      <a:solidFill>
                        <a:schemeClr val="accent5">
                          <a:lumMod val="50000"/>
                        </a:schemeClr>
                      </a:solidFill>
                      <a:prstDash val="dashDot"/>
                      <a:round/>
                      <a:headEnd type="none" w="med" len="med"/>
                      <a:tailEnd type="none" w="med" len="med"/>
                    </a:lnL>
                    <a:lnR w="12700" cap="flat" cmpd="sng" algn="ctr">
                      <a:solidFill>
                        <a:schemeClr val="accent5">
                          <a:lumMod val="50000"/>
                        </a:schemeClr>
                      </a:solidFill>
                      <a:prstDash val="dashDot"/>
                      <a:round/>
                      <a:headEnd type="none" w="med" len="med"/>
                      <a:tailEnd type="none" w="med" len="med"/>
                    </a:lnR>
                    <a:lnT w="12700" cap="flat" cmpd="sng" algn="ctr">
                      <a:solidFill>
                        <a:schemeClr val="accent5">
                          <a:lumMod val="50000"/>
                        </a:schemeClr>
                      </a:solidFill>
                      <a:prstDash val="dashDot"/>
                      <a:round/>
                      <a:headEnd type="none" w="med" len="med"/>
                      <a:tailEnd type="none" w="med" len="med"/>
                    </a:lnT>
                    <a:lnB w="12700" cap="flat" cmpd="sng" algn="ctr">
                      <a:solidFill>
                        <a:schemeClr val="accent5">
                          <a:lumMod val="50000"/>
                        </a:schemeClr>
                      </a:solidFill>
                      <a:prstDash val="dashDot"/>
                      <a:round/>
                      <a:headEnd type="none" w="med" len="med"/>
                      <a:tailEnd type="none" w="med" len="med"/>
                    </a:lnB>
                    <a:solidFill>
                      <a:srgbClr val="FFFAF3"/>
                    </a:solidFill>
                  </a:tcPr>
                </a:tc>
                <a:tc>
                  <a:txBody>
                    <a:bodyPr/>
                    <a:lstStyle/>
                    <a:p>
                      <a:endParaRPr lang="en-GB" sz="2400" dirty="0"/>
                    </a:p>
                  </a:txBody>
                  <a:tcPr anchor="ctr">
                    <a:lnL w="12700" cap="flat" cmpd="sng" algn="ctr">
                      <a:solidFill>
                        <a:schemeClr val="accent5">
                          <a:lumMod val="50000"/>
                        </a:schemeClr>
                      </a:solidFill>
                      <a:prstDash val="dashDot"/>
                      <a:round/>
                      <a:headEnd type="none" w="med" len="med"/>
                      <a:tailEnd type="none" w="med" len="med"/>
                    </a:lnL>
                    <a:lnR w="12700" cap="flat" cmpd="sng" algn="ctr">
                      <a:solidFill>
                        <a:schemeClr val="accent5">
                          <a:lumMod val="50000"/>
                        </a:schemeClr>
                      </a:solidFill>
                      <a:prstDash val="dashDot"/>
                      <a:round/>
                      <a:headEnd type="none" w="med" len="med"/>
                      <a:tailEnd type="none" w="med" len="med"/>
                    </a:lnR>
                    <a:lnT w="12700" cap="flat" cmpd="sng" algn="ctr">
                      <a:solidFill>
                        <a:schemeClr val="accent5">
                          <a:lumMod val="50000"/>
                        </a:schemeClr>
                      </a:solidFill>
                      <a:prstDash val="dashDot"/>
                      <a:round/>
                      <a:headEnd type="none" w="med" len="med"/>
                      <a:tailEnd type="none" w="med" len="med"/>
                    </a:lnT>
                    <a:lnB w="12700" cap="flat" cmpd="sng" algn="ctr">
                      <a:solidFill>
                        <a:schemeClr val="accent5">
                          <a:lumMod val="50000"/>
                        </a:schemeClr>
                      </a:solidFill>
                      <a:prstDash val="dashDot"/>
                      <a:round/>
                      <a:headEnd type="none" w="med" len="med"/>
                      <a:tailEnd type="none" w="med" len="med"/>
                    </a:lnB>
                    <a:solidFill>
                      <a:srgbClr val="FFFAF3"/>
                    </a:solidFill>
                  </a:tcPr>
                </a:tc>
                <a:extLst>
                  <a:ext uri="{0D108BD9-81ED-4DB2-BD59-A6C34878D82A}">
                    <a16:rowId xmlns:a16="http://schemas.microsoft.com/office/drawing/2014/main" val="4063766077"/>
                  </a:ext>
                </a:extLst>
              </a:tr>
              <a:tr h="810020">
                <a:tc>
                  <a:txBody>
                    <a:bodyPr/>
                    <a:lstStyle/>
                    <a:p>
                      <a:r>
                        <a:rPr lang="en-GB" sz="2400" dirty="0">
                          <a:solidFill>
                            <a:schemeClr val="accent5">
                              <a:lumMod val="50000"/>
                            </a:schemeClr>
                          </a:solidFill>
                        </a:rPr>
                        <a:t>Sport</a:t>
                      </a:r>
                    </a:p>
                  </a:txBody>
                  <a:tcPr anchor="ctr">
                    <a:lnL w="12700" cap="flat" cmpd="sng" algn="ctr">
                      <a:solidFill>
                        <a:schemeClr val="accent5">
                          <a:lumMod val="50000"/>
                        </a:schemeClr>
                      </a:solidFill>
                      <a:prstDash val="dashDot"/>
                      <a:round/>
                      <a:headEnd type="none" w="med" len="med"/>
                      <a:tailEnd type="none" w="med" len="med"/>
                    </a:lnL>
                    <a:lnR w="12700" cap="flat" cmpd="sng" algn="ctr">
                      <a:solidFill>
                        <a:schemeClr val="accent5">
                          <a:lumMod val="50000"/>
                        </a:schemeClr>
                      </a:solidFill>
                      <a:prstDash val="dashDot"/>
                      <a:round/>
                      <a:headEnd type="none" w="med" len="med"/>
                      <a:tailEnd type="none" w="med" len="med"/>
                    </a:lnR>
                    <a:lnT w="12700" cap="flat" cmpd="sng" algn="ctr">
                      <a:solidFill>
                        <a:schemeClr val="accent5">
                          <a:lumMod val="50000"/>
                        </a:schemeClr>
                      </a:solidFill>
                      <a:prstDash val="dashDot"/>
                      <a:round/>
                      <a:headEnd type="none" w="med" len="med"/>
                      <a:tailEnd type="none" w="med" len="med"/>
                    </a:lnT>
                    <a:lnB w="12700" cap="flat" cmpd="sng" algn="ctr">
                      <a:solidFill>
                        <a:schemeClr val="accent5">
                          <a:lumMod val="50000"/>
                        </a:schemeClr>
                      </a:solidFill>
                      <a:prstDash val="dashDot"/>
                      <a:round/>
                      <a:headEnd type="none" w="med" len="med"/>
                      <a:tailEnd type="none" w="med" len="med"/>
                    </a:lnB>
                    <a:solidFill>
                      <a:srgbClr val="FFFAF3"/>
                    </a:solidFill>
                  </a:tcPr>
                </a:tc>
                <a:tc>
                  <a:txBody>
                    <a:bodyPr/>
                    <a:lstStyle/>
                    <a:p>
                      <a:endParaRPr lang="en-GB" sz="2400" dirty="0"/>
                    </a:p>
                  </a:txBody>
                  <a:tcPr anchor="ctr">
                    <a:lnL w="12700" cap="flat" cmpd="sng" algn="ctr">
                      <a:solidFill>
                        <a:schemeClr val="accent5">
                          <a:lumMod val="50000"/>
                        </a:schemeClr>
                      </a:solidFill>
                      <a:prstDash val="dashDot"/>
                      <a:round/>
                      <a:headEnd type="none" w="med" len="med"/>
                      <a:tailEnd type="none" w="med" len="med"/>
                    </a:lnL>
                    <a:lnR w="12700" cap="flat" cmpd="sng" algn="ctr">
                      <a:solidFill>
                        <a:schemeClr val="accent5">
                          <a:lumMod val="50000"/>
                        </a:schemeClr>
                      </a:solidFill>
                      <a:prstDash val="dashDot"/>
                      <a:round/>
                      <a:headEnd type="none" w="med" len="med"/>
                      <a:tailEnd type="none" w="med" len="med"/>
                    </a:lnR>
                    <a:lnT w="12700" cap="flat" cmpd="sng" algn="ctr">
                      <a:solidFill>
                        <a:schemeClr val="accent5">
                          <a:lumMod val="50000"/>
                        </a:schemeClr>
                      </a:solidFill>
                      <a:prstDash val="dashDot"/>
                      <a:round/>
                      <a:headEnd type="none" w="med" len="med"/>
                      <a:tailEnd type="none" w="med" len="med"/>
                    </a:lnT>
                    <a:lnB w="12700" cap="flat" cmpd="sng" algn="ctr">
                      <a:solidFill>
                        <a:schemeClr val="accent5">
                          <a:lumMod val="50000"/>
                        </a:schemeClr>
                      </a:solidFill>
                      <a:prstDash val="dashDot"/>
                      <a:round/>
                      <a:headEnd type="none" w="med" len="med"/>
                      <a:tailEnd type="none" w="med" len="med"/>
                    </a:lnB>
                    <a:solidFill>
                      <a:srgbClr val="FFFAF3"/>
                    </a:solidFill>
                  </a:tcPr>
                </a:tc>
                <a:extLst>
                  <a:ext uri="{0D108BD9-81ED-4DB2-BD59-A6C34878D82A}">
                    <a16:rowId xmlns:a16="http://schemas.microsoft.com/office/drawing/2014/main" val="667638561"/>
                  </a:ext>
                </a:extLst>
              </a:tr>
              <a:tr h="810020">
                <a:tc>
                  <a:txBody>
                    <a:bodyPr/>
                    <a:lstStyle/>
                    <a:p>
                      <a:r>
                        <a:rPr lang="en-GB" sz="2400" dirty="0">
                          <a:solidFill>
                            <a:schemeClr val="accent5">
                              <a:lumMod val="50000"/>
                            </a:schemeClr>
                          </a:solidFill>
                        </a:rPr>
                        <a:t>Computer</a:t>
                      </a:r>
                    </a:p>
                  </a:txBody>
                  <a:tcPr anchor="ctr">
                    <a:lnL w="12700" cap="flat" cmpd="sng" algn="ctr">
                      <a:solidFill>
                        <a:schemeClr val="accent5">
                          <a:lumMod val="50000"/>
                        </a:schemeClr>
                      </a:solidFill>
                      <a:prstDash val="dashDot"/>
                      <a:round/>
                      <a:headEnd type="none" w="med" len="med"/>
                      <a:tailEnd type="none" w="med" len="med"/>
                    </a:lnL>
                    <a:lnR w="12700" cap="flat" cmpd="sng" algn="ctr">
                      <a:solidFill>
                        <a:schemeClr val="accent5">
                          <a:lumMod val="50000"/>
                        </a:schemeClr>
                      </a:solidFill>
                      <a:prstDash val="dashDot"/>
                      <a:round/>
                      <a:headEnd type="none" w="med" len="med"/>
                      <a:tailEnd type="none" w="med" len="med"/>
                    </a:lnR>
                    <a:lnT w="12700" cap="flat" cmpd="sng" algn="ctr">
                      <a:solidFill>
                        <a:schemeClr val="accent5">
                          <a:lumMod val="50000"/>
                        </a:schemeClr>
                      </a:solidFill>
                      <a:prstDash val="dashDot"/>
                      <a:round/>
                      <a:headEnd type="none" w="med" len="med"/>
                      <a:tailEnd type="none" w="med" len="med"/>
                    </a:lnT>
                    <a:lnB w="12700" cap="flat" cmpd="sng" algn="ctr">
                      <a:solidFill>
                        <a:schemeClr val="accent5">
                          <a:lumMod val="50000"/>
                        </a:schemeClr>
                      </a:solidFill>
                      <a:prstDash val="dashDot"/>
                      <a:round/>
                      <a:headEnd type="none" w="med" len="med"/>
                      <a:tailEnd type="none" w="med" len="med"/>
                    </a:lnB>
                    <a:solidFill>
                      <a:srgbClr val="FFFAF3"/>
                    </a:solidFill>
                  </a:tcPr>
                </a:tc>
                <a:tc>
                  <a:txBody>
                    <a:bodyPr/>
                    <a:lstStyle/>
                    <a:p>
                      <a:endParaRPr lang="en-GB" sz="2400" dirty="0"/>
                    </a:p>
                  </a:txBody>
                  <a:tcPr anchor="ctr">
                    <a:lnL w="12700" cap="flat" cmpd="sng" algn="ctr">
                      <a:solidFill>
                        <a:schemeClr val="accent5">
                          <a:lumMod val="50000"/>
                        </a:schemeClr>
                      </a:solidFill>
                      <a:prstDash val="dashDot"/>
                      <a:round/>
                      <a:headEnd type="none" w="med" len="med"/>
                      <a:tailEnd type="none" w="med" len="med"/>
                    </a:lnL>
                    <a:lnR w="12700" cap="flat" cmpd="sng" algn="ctr">
                      <a:solidFill>
                        <a:schemeClr val="accent5">
                          <a:lumMod val="50000"/>
                        </a:schemeClr>
                      </a:solidFill>
                      <a:prstDash val="dashDot"/>
                      <a:round/>
                      <a:headEnd type="none" w="med" len="med"/>
                      <a:tailEnd type="none" w="med" len="med"/>
                    </a:lnR>
                    <a:lnT w="12700" cap="flat" cmpd="sng" algn="ctr">
                      <a:solidFill>
                        <a:schemeClr val="accent5">
                          <a:lumMod val="50000"/>
                        </a:schemeClr>
                      </a:solidFill>
                      <a:prstDash val="dashDot"/>
                      <a:round/>
                      <a:headEnd type="none" w="med" len="med"/>
                      <a:tailEnd type="none" w="med" len="med"/>
                    </a:lnT>
                    <a:lnB w="12700" cap="flat" cmpd="sng" algn="ctr">
                      <a:solidFill>
                        <a:schemeClr val="accent5">
                          <a:lumMod val="50000"/>
                        </a:schemeClr>
                      </a:solidFill>
                      <a:prstDash val="dashDot"/>
                      <a:round/>
                      <a:headEnd type="none" w="med" len="med"/>
                      <a:tailEnd type="none" w="med" len="med"/>
                    </a:lnB>
                    <a:solidFill>
                      <a:srgbClr val="FFFAF3"/>
                    </a:solidFill>
                  </a:tcPr>
                </a:tc>
                <a:extLst>
                  <a:ext uri="{0D108BD9-81ED-4DB2-BD59-A6C34878D82A}">
                    <a16:rowId xmlns:a16="http://schemas.microsoft.com/office/drawing/2014/main" val="3410831179"/>
                  </a:ext>
                </a:extLst>
              </a:tr>
              <a:tr h="810020">
                <a:tc>
                  <a:txBody>
                    <a:bodyPr/>
                    <a:lstStyle/>
                    <a:p>
                      <a:r>
                        <a:rPr lang="en-GB" sz="2400" dirty="0" err="1">
                          <a:solidFill>
                            <a:schemeClr val="accent5">
                              <a:lumMod val="50000"/>
                            </a:schemeClr>
                          </a:solidFill>
                        </a:rPr>
                        <a:t>andere</a:t>
                      </a:r>
                      <a:r>
                        <a:rPr lang="en-GB" sz="2400" dirty="0">
                          <a:solidFill>
                            <a:schemeClr val="accent5">
                              <a:lumMod val="50000"/>
                            </a:schemeClr>
                          </a:solidFill>
                        </a:rPr>
                        <a:t> </a:t>
                      </a:r>
                      <a:r>
                        <a:rPr lang="en-GB" sz="2400" dirty="0" err="1">
                          <a:solidFill>
                            <a:schemeClr val="accent5">
                              <a:lumMod val="50000"/>
                            </a:schemeClr>
                          </a:solidFill>
                        </a:rPr>
                        <a:t>Hobbys</a:t>
                      </a:r>
                      <a:endParaRPr lang="en-GB" sz="2400" dirty="0">
                        <a:solidFill>
                          <a:schemeClr val="accent5">
                            <a:lumMod val="50000"/>
                          </a:schemeClr>
                        </a:solidFill>
                      </a:endParaRPr>
                    </a:p>
                  </a:txBody>
                  <a:tcPr anchor="ctr">
                    <a:lnL w="12700" cap="flat" cmpd="sng" algn="ctr">
                      <a:solidFill>
                        <a:schemeClr val="accent5">
                          <a:lumMod val="50000"/>
                        </a:schemeClr>
                      </a:solidFill>
                      <a:prstDash val="dashDot"/>
                      <a:round/>
                      <a:headEnd type="none" w="med" len="med"/>
                      <a:tailEnd type="none" w="med" len="med"/>
                    </a:lnL>
                    <a:lnR w="12700" cap="flat" cmpd="sng" algn="ctr">
                      <a:solidFill>
                        <a:schemeClr val="accent5">
                          <a:lumMod val="50000"/>
                        </a:schemeClr>
                      </a:solidFill>
                      <a:prstDash val="dashDot"/>
                      <a:round/>
                      <a:headEnd type="none" w="med" len="med"/>
                      <a:tailEnd type="none" w="med" len="med"/>
                    </a:lnR>
                    <a:lnT w="12700" cap="flat" cmpd="sng" algn="ctr">
                      <a:solidFill>
                        <a:schemeClr val="accent5">
                          <a:lumMod val="50000"/>
                        </a:schemeClr>
                      </a:solidFill>
                      <a:prstDash val="dashDot"/>
                      <a:round/>
                      <a:headEnd type="none" w="med" len="med"/>
                      <a:tailEnd type="none" w="med" len="med"/>
                    </a:lnT>
                    <a:lnB w="12700" cap="flat" cmpd="sng" algn="ctr">
                      <a:solidFill>
                        <a:schemeClr val="accent5">
                          <a:lumMod val="50000"/>
                        </a:schemeClr>
                      </a:solidFill>
                      <a:prstDash val="dashDot"/>
                      <a:round/>
                      <a:headEnd type="none" w="med" len="med"/>
                      <a:tailEnd type="none" w="med" len="med"/>
                    </a:lnB>
                    <a:solidFill>
                      <a:srgbClr val="FFFAF3"/>
                    </a:solidFill>
                  </a:tcPr>
                </a:tc>
                <a:tc>
                  <a:txBody>
                    <a:bodyPr/>
                    <a:lstStyle/>
                    <a:p>
                      <a:endParaRPr lang="en-GB" sz="2400" dirty="0"/>
                    </a:p>
                  </a:txBody>
                  <a:tcPr anchor="ctr">
                    <a:lnL w="12700" cap="flat" cmpd="sng" algn="ctr">
                      <a:solidFill>
                        <a:schemeClr val="accent5">
                          <a:lumMod val="50000"/>
                        </a:schemeClr>
                      </a:solidFill>
                      <a:prstDash val="dashDot"/>
                      <a:round/>
                      <a:headEnd type="none" w="med" len="med"/>
                      <a:tailEnd type="none" w="med" len="med"/>
                    </a:lnL>
                    <a:lnR w="12700" cap="flat" cmpd="sng" algn="ctr">
                      <a:solidFill>
                        <a:schemeClr val="accent5">
                          <a:lumMod val="50000"/>
                        </a:schemeClr>
                      </a:solidFill>
                      <a:prstDash val="dashDot"/>
                      <a:round/>
                      <a:headEnd type="none" w="med" len="med"/>
                      <a:tailEnd type="none" w="med" len="med"/>
                    </a:lnR>
                    <a:lnT w="12700" cap="flat" cmpd="sng" algn="ctr">
                      <a:solidFill>
                        <a:schemeClr val="accent5">
                          <a:lumMod val="50000"/>
                        </a:schemeClr>
                      </a:solidFill>
                      <a:prstDash val="dashDot"/>
                      <a:round/>
                      <a:headEnd type="none" w="med" len="med"/>
                      <a:tailEnd type="none" w="med" len="med"/>
                    </a:lnT>
                    <a:lnB w="12700" cap="flat" cmpd="sng" algn="ctr">
                      <a:solidFill>
                        <a:schemeClr val="accent5">
                          <a:lumMod val="50000"/>
                        </a:schemeClr>
                      </a:solidFill>
                      <a:prstDash val="dashDot"/>
                      <a:round/>
                      <a:headEnd type="none" w="med" len="med"/>
                      <a:tailEnd type="none" w="med" len="med"/>
                    </a:lnB>
                    <a:solidFill>
                      <a:srgbClr val="FFFAF3"/>
                    </a:solidFill>
                  </a:tcPr>
                </a:tc>
                <a:extLst>
                  <a:ext uri="{0D108BD9-81ED-4DB2-BD59-A6C34878D82A}">
                    <a16:rowId xmlns:a16="http://schemas.microsoft.com/office/drawing/2014/main" val="793164151"/>
                  </a:ext>
                </a:extLst>
              </a:tr>
            </a:tbl>
          </a:graphicData>
        </a:graphic>
      </p:graphicFrame>
      <p:sp>
        <p:nvSpPr>
          <p:cNvPr id="25" name="Speech Bubble: Rectangle with Corners Rounded 24">
            <a:extLst>
              <a:ext uri="{FF2B5EF4-FFF2-40B4-BE49-F238E27FC236}">
                <a16:creationId xmlns:a16="http://schemas.microsoft.com/office/drawing/2014/main" id="{2FD6F92C-BB49-4E5E-8A57-66A7CA08FCD9}"/>
              </a:ext>
            </a:extLst>
          </p:cNvPr>
          <p:cNvSpPr/>
          <p:nvPr/>
        </p:nvSpPr>
        <p:spPr>
          <a:xfrm>
            <a:off x="9253919" y="1288380"/>
            <a:ext cx="2795422" cy="416926"/>
          </a:xfrm>
          <a:prstGeom prst="wedgeRoundRectCallout">
            <a:avLst>
              <a:gd name="adj1" fmla="val -29071"/>
              <a:gd name="adj2" fmla="val 75462"/>
              <a:gd name="adj3" fmla="val 16667"/>
            </a:avLst>
          </a:prstGeom>
          <a:solidFill>
            <a:schemeClr val="accent5">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die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Notiz</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note</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22" name="Picture 21" descr="A person holding a baby&#10;&#10;Description automatically generated">
            <a:extLst>
              <a:ext uri="{FF2B5EF4-FFF2-40B4-BE49-F238E27FC236}">
                <a16:creationId xmlns:a16="http://schemas.microsoft.com/office/drawing/2014/main" id="{BFF5B771-CEA8-4C8E-AD8A-01FC98660F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98355" y="2082484"/>
            <a:ext cx="2950986" cy="1953491"/>
          </a:xfrm>
          <a:prstGeom prst="rect">
            <a:avLst/>
          </a:prstGeom>
        </p:spPr>
      </p:pic>
      <p:sp>
        <p:nvSpPr>
          <p:cNvPr id="28" name="Speech Bubble: Rectangle with Corners Rounded 27">
            <a:extLst>
              <a:ext uri="{FF2B5EF4-FFF2-40B4-BE49-F238E27FC236}">
                <a16:creationId xmlns:a16="http://schemas.microsoft.com/office/drawing/2014/main" id="{D907C7EE-A0C3-4C2E-B88D-9B0296C69EDA}"/>
              </a:ext>
            </a:extLst>
          </p:cNvPr>
          <p:cNvSpPr/>
          <p:nvPr/>
        </p:nvSpPr>
        <p:spPr>
          <a:xfrm>
            <a:off x="9161905" y="4135417"/>
            <a:ext cx="2795422" cy="1794328"/>
          </a:xfrm>
          <a:prstGeom prst="wedgeRoundRectCallout">
            <a:avLst>
              <a:gd name="adj1" fmla="val 19500"/>
              <a:gd name="adj2" fmla="val -92742"/>
              <a:gd name="adj3" fmla="val 16667"/>
            </a:avLst>
          </a:prstGeom>
          <a:solidFill>
            <a:srgbClr val="EFF7FF"/>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F0302020204030204"/>
              </a:rPr>
              <a:t>Mein </a:t>
            </a:r>
            <a:r>
              <a:rPr lang="en-GB" sz="2000" dirty="0" err="1">
                <a:solidFill>
                  <a:schemeClr val="accent5">
                    <a:lumMod val="50000"/>
                  </a:schemeClr>
                </a:solidFill>
                <a:latin typeface="Century Gothic" panose="020F0302020204030204"/>
              </a:rPr>
              <a:t>Bruder</a:t>
            </a:r>
            <a:r>
              <a:rPr lang="en-GB" sz="2000" dirty="0">
                <a:solidFill>
                  <a:schemeClr val="accent5">
                    <a:lumMod val="50000"/>
                  </a:schemeClr>
                </a:solidFill>
                <a:latin typeface="Century Gothic" panose="020F0302020204030204"/>
              </a:rPr>
              <a:t> </a:t>
            </a:r>
            <a:r>
              <a:rPr lang="en-GB" sz="2000" dirty="0" err="1">
                <a:solidFill>
                  <a:schemeClr val="accent5">
                    <a:lumMod val="50000"/>
                  </a:schemeClr>
                </a:solidFill>
                <a:latin typeface="Century Gothic" panose="020F0302020204030204"/>
              </a:rPr>
              <a:t>ist</a:t>
            </a:r>
            <a:r>
              <a:rPr lang="en-GB" sz="2000" dirty="0">
                <a:solidFill>
                  <a:schemeClr val="accent5">
                    <a:lumMod val="50000"/>
                  </a:schemeClr>
                </a:solidFill>
                <a:latin typeface="Century Gothic" panose="020F0302020204030204"/>
              </a:rPr>
              <a:t> </a:t>
            </a:r>
            <a:r>
              <a:rPr lang="en-GB" sz="2000" dirty="0" err="1">
                <a:solidFill>
                  <a:schemeClr val="accent5">
                    <a:lumMod val="50000"/>
                  </a:schemeClr>
                </a:solidFill>
                <a:latin typeface="Century Gothic" panose="020F0302020204030204"/>
              </a:rPr>
              <a:t>kein</a:t>
            </a:r>
            <a:r>
              <a:rPr lang="en-GB" sz="2000" dirty="0">
                <a:solidFill>
                  <a:schemeClr val="accent5">
                    <a:lumMod val="50000"/>
                  </a:schemeClr>
                </a:solidFill>
                <a:latin typeface="Century Gothic" panose="020F0302020204030204"/>
              </a:rPr>
              <a:t> Superstar, </a:t>
            </a:r>
            <a:r>
              <a:rPr lang="en-GB" sz="2000" dirty="0" err="1">
                <a:solidFill>
                  <a:schemeClr val="accent5">
                    <a:lumMod val="50000"/>
                  </a:schemeClr>
                </a:solidFill>
                <a:latin typeface="Century Gothic" panose="020F0302020204030204"/>
              </a:rPr>
              <a:t>aber</a:t>
            </a:r>
            <a:r>
              <a:rPr lang="en-GB" sz="2000" dirty="0">
                <a:solidFill>
                  <a:schemeClr val="accent5">
                    <a:lumMod val="50000"/>
                  </a:schemeClr>
                </a:solidFill>
                <a:latin typeface="Century Gothic" panose="020F0302020204030204"/>
              </a:rPr>
              <a:t> ich mag </a:t>
            </a:r>
            <a:r>
              <a:rPr lang="en-GB" sz="2000" dirty="0" err="1">
                <a:solidFill>
                  <a:schemeClr val="accent5">
                    <a:lumMod val="50000"/>
                  </a:schemeClr>
                </a:solidFill>
                <a:latin typeface="Century Gothic" panose="020F0302020204030204"/>
              </a:rPr>
              <a:t>ihn</a:t>
            </a:r>
            <a:r>
              <a:rPr lang="en-GB" sz="2000" dirty="0">
                <a:solidFill>
                  <a:schemeClr val="accent5">
                    <a:lumMod val="50000"/>
                  </a:schemeClr>
                </a:solidFill>
                <a:latin typeface="Century Gothic" panose="020F0302020204030204"/>
              </a:rPr>
              <a:t> </a:t>
            </a:r>
            <a:r>
              <a:rPr lang="en-GB" sz="2000" dirty="0" err="1">
                <a:solidFill>
                  <a:schemeClr val="accent5">
                    <a:lumMod val="50000"/>
                  </a:schemeClr>
                </a:solidFill>
                <a:latin typeface="Century Gothic" panose="020F0302020204030204"/>
              </a:rPr>
              <a:t>sehr</a:t>
            </a:r>
            <a:r>
              <a:rPr lang="en-GB" sz="2000" dirty="0">
                <a:solidFill>
                  <a:schemeClr val="accent5">
                    <a:lumMod val="50000"/>
                  </a:schemeClr>
                </a:solidFill>
                <a:latin typeface="Century Gothic" panose="020F0302020204030204"/>
              </a:rPr>
              <a:t>! </a:t>
            </a:r>
            <a:r>
              <a:rPr lang="en-GB" sz="2000" dirty="0">
                <a:solidFill>
                  <a:schemeClr val="accent5">
                    <a:lumMod val="50000"/>
                  </a:schemeClr>
                </a:solidFill>
                <a:latin typeface="Century Gothic" panose="020F0302020204030204"/>
                <a:sym typeface="Wingdings" panose="05000000000000000000" pitchFamily="2" charset="2"/>
              </a:rPr>
              <a:t> </a:t>
            </a:r>
            <a:r>
              <a:rPr lang="en-GB" sz="2000" dirty="0">
                <a:solidFill>
                  <a:schemeClr val="accent5">
                    <a:lumMod val="50000"/>
                  </a:schemeClr>
                </a:solidFill>
                <a:latin typeface="Century Gothic" panose="020F0302020204030204"/>
              </a:rPr>
              <a:t>Auf </a:t>
            </a:r>
            <a:r>
              <a:rPr lang="en-GB" sz="2000" dirty="0" err="1">
                <a:solidFill>
                  <a:schemeClr val="accent5">
                    <a:lumMod val="50000"/>
                  </a:schemeClr>
                </a:solidFill>
                <a:latin typeface="Century Gothic" panose="020F0302020204030204"/>
              </a:rPr>
              <a:t>diesem</a:t>
            </a:r>
            <a:r>
              <a:rPr lang="en-GB" sz="2000" dirty="0">
                <a:solidFill>
                  <a:schemeClr val="accent5">
                    <a:lumMod val="50000"/>
                  </a:schemeClr>
                </a:solidFill>
                <a:latin typeface="Century Gothic" panose="020F0302020204030204"/>
              </a:rPr>
              <a:t> </a:t>
            </a:r>
            <a:r>
              <a:rPr lang="en-GB" sz="2000" dirty="0" err="1">
                <a:solidFill>
                  <a:schemeClr val="accent5">
                    <a:lumMod val="50000"/>
                  </a:schemeClr>
                </a:solidFill>
                <a:latin typeface="Century Gothic" panose="020F0302020204030204"/>
              </a:rPr>
              <a:t>Foto</a:t>
            </a:r>
            <a:r>
              <a:rPr lang="en-GB" sz="2000" dirty="0">
                <a:solidFill>
                  <a:schemeClr val="accent5">
                    <a:lumMod val="50000"/>
                  </a:schemeClr>
                </a:solidFill>
                <a:latin typeface="Century Gothic" panose="020F0302020204030204"/>
              </a:rPr>
              <a:t> war </a:t>
            </a:r>
            <a:r>
              <a:rPr lang="en-GB" sz="2000" dirty="0" err="1">
                <a:solidFill>
                  <a:schemeClr val="accent5">
                    <a:lumMod val="50000"/>
                  </a:schemeClr>
                </a:solidFill>
                <a:latin typeface="Century Gothic" panose="020F0302020204030204"/>
              </a:rPr>
              <a:t>er</a:t>
            </a:r>
            <a:r>
              <a:rPr lang="en-GB" sz="2000" dirty="0">
                <a:solidFill>
                  <a:schemeClr val="accent5">
                    <a:lumMod val="50000"/>
                  </a:schemeClr>
                </a:solidFill>
                <a:latin typeface="Century Gothic" panose="020F0302020204030204"/>
              </a:rPr>
              <a:t> </a:t>
            </a:r>
            <a:r>
              <a:rPr lang="en-GB" sz="2000" dirty="0" err="1">
                <a:solidFill>
                  <a:schemeClr val="accent5">
                    <a:lumMod val="50000"/>
                  </a:schemeClr>
                </a:solidFill>
                <a:latin typeface="Century Gothic" panose="020F0302020204030204"/>
              </a:rPr>
              <a:t>viel</a:t>
            </a:r>
            <a:r>
              <a:rPr lang="en-GB" sz="2000" dirty="0">
                <a:solidFill>
                  <a:schemeClr val="accent5">
                    <a:lumMod val="50000"/>
                  </a:schemeClr>
                </a:solidFill>
                <a:latin typeface="Century Gothic" panose="020F0302020204030204"/>
              </a:rPr>
              <a:t> </a:t>
            </a:r>
            <a:r>
              <a:rPr lang="en-GB" sz="2000" dirty="0" err="1">
                <a:solidFill>
                  <a:schemeClr val="accent5">
                    <a:lumMod val="50000"/>
                  </a:schemeClr>
                </a:solidFill>
                <a:latin typeface="Century Gothic" panose="020F0302020204030204"/>
              </a:rPr>
              <a:t>jünger</a:t>
            </a:r>
            <a:r>
              <a:rPr lang="en-GB" sz="2000" dirty="0">
                <a:solidFill>
                  <a:schemeClr val="accent5">
                    <a:lumMod val="50000"/>
                  </a:schemeClr>
                </a:solidFill>
                <a:latin typeface="Century Gothic" panose="020F0302020204030204"/>
              </a:rPr>
              <a:t>!</a:t>
            </a:r>
            <a:endParaRPr kumimoji="0" lang="en-GB"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p:txBody>
      </p:sp>
      <p:pic>
        <p:nvPicPr>
          <p:cNvPr id="11" name="9.1.1.1 Slide 27.">
            <a:hlinkClick r:id="" action="ppaction://media"/>
            <a:extLst>
              <a:ext uri="{FF2B5EF4-FFF2-40B4-BE49-F238E27FC236}">
                <a16:creationId xmlns:a16="http://schemas.microsoft.com/office/drawing/2014/main" id="{78C4B04C-DA14-4111-B988-49F74A6BC47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796578" y="169824"/>
            <a:ext cx="820081" cy="820081"/>
          </a:xfrm>
          <a:prstGeom prst="rect">
            <a:avLst/>
          </a:prstGeom>
        </p:spPr>
      </p:pic>
    </p:spTree>
    <p:extLst>
      <p:ext uri="{BB962C8B-B14F-4D97-AF65-F5344CB8AC3E}">
        <p14:creationId xmlns:p14="http://schemas.microsoft.com/office/powerpoint/2010/main" val="2693877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256"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94041"/>
            <a:ext cx="7453745" cy="707849"/>
          </a:xfrm>
          <a:prstGeom prst="rect">
            <a:avLst/>
          </a:prstGeom>
        </p:spPr>
      </p:pic>
      <p:sp>
        <p:nvSpPr>
          <p:cNvPr id="4" name="Title 3"/>
          <p:cNvSpPr>
            <a:spLocks noGrp="1"/>
          </p:cNvSpPr>
          <p:nvPr>
            <p:ph type="title"/>
          </p:nvPr>
        </p:nvSpPr>
        <p:spPr>
          <a:xfrm>
            <a:off x="-1" y="236907"/>
            <a:ext cx="8235105" cy="707849"/>
          </a:xfrm>
        </p:spPr>
        <p:txBody>
          <a:bodyPr>
            <a:normAutofit/>
          </a:bodyPr>
          <a:lstStyle/>
          <a:p>
            <a:r>
              <a:rPr lang="en-GB" sz="3600" b="1" dirty="0">
                <a:solidFill>
                  <a:schemeClr val="bg1"/>
                </a:solidFill>
              </a:rPr>
              <a:t>Julia </a:t>
            </a:r>
            <a:r>
              <a:rPr lang="en-GB" sz="3600" b="1" dirty="0" err="1">
                <a:solidFill>
                  <a:schemeClr val="bg1"/>
                </a:solidFill>
              </a:rPr>
              <a:t>beschreibt</a:t>
            </a:r>
            <a:r>
              <a:rPr lang="en-GB" sz="3600" b="1" dirty="0">
                <a:solidFill>
                  <a:schemeClr val="bg1"/>
                </a:solidFill>
              </a:rPr>
              <a:t> </a:t>
            </a:r>
            <a:r>
              <a:rPr lang="en-GB" sz="3600" b="1" dirty="0" err="1">
                <a:solidFill>
                  <a:schemeClr val="bg1"/>
                </a:solidFill>
              </a:rPr>
              <a:t>ihren</a:t>
            </a:r>
            <a:r>
              <a:rPr lang="en-GB" sz="3600" b="1" dirty="0">
                <a:solidFill>
                  <a:schemeClr val="bg1"/>
                </a:solidFill>
              </a:rPr>
              <a:t> </a:t>
            </a:r>
            <a:r>
              <a:rPr lang="en-GB" sz="3600" b="1" dirty="0" err="1">
                <a:solidFill>
                  <a:schemeClr val="bg1"/>
                </a:solidFill>
              </a:rPr>
              <a:t>Bruder</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7" name="Table 6">
            <a:extLst>
              <a:ext uri="{FF2B5EF4-FFF2-40B4-BE49-F238E27FC236}">
                <a16:creationId xmlns:a16="http://schemas.microsoft.com/office/drawing/2014/main" id="{3EB64F15-6724-4D06-85B8-9B7F2D051B7A}"/>
              </a:ext>
            </a:extLst>
          </p:cNvPr>
          <p:cNvGraphicFramePr>
            <a:graphicFrameLocks noGrp="1"/>
          </p:cNvGraphicFramePr>
          <p:nvPr>
            <p:extLst>
              <p:ext uri="{D42A27DB-BD31-4B8C-83A1-F6EECF244321}">
                <p14:modId xmlns:p14="http://schemas.microsoft.com/office/powerpoint/2010/main" val="4018236175"/>
              </p:ext>
            </p:extLst>
          </p:nvPr>
        </p:nvGraphicFramePr>
        <p:xfrm>
          <a:off x="399380" y="1710150"/>
          <a:ext cx="11083268" cy="4567985"/>
        </p:xfrm>
        <a:graphic>
          <a:graphicData uri="http://schemas.openxmlformats.org/drawingml/2006/table">
            <a:tbl>
              <a:tblPr firstRow="1" firstCol="1" bandRow="1">
                <a:effectLst>
                  <a:outerShdw blurRad="50800" dist="38100" dir="5400000" algn="t" rotWithShape="0">
                    <a:prstClr val="black">
                      <a:alpha val="40000"/>
                    </a:prstClr>
                  </a:outerShdw>
                </a:effectLst>
              </a:tblPr>
              <a:tblGrid>
                <a:gridCol w="484094">
                  <a:extLst>
                    <a:ext uri="{9D8B030D-6E8A-4147-A177-3AD203B41FA5}">
                      <a16:colId xmlns:a16="http://schemas.microsoft.com/office/drawing/2014/main" val="1531061973"/>
                    </a:ext>
                  </a:extLst>
                </a:gridCol>
                <a:gridCol w="4235823">
                  <a:extLst>
                    <a:ext uri="{9D8B030D-6E8A-4147-A177-3AD203B41FA5}">
                      <a16:colId xmlns:a16="http://schemas.microsoft.com/office/drawing/2014/main" val="3103944274"/>
                    </a:ext>
                  </a:extLst>
                </a:gridCol>
                <a:gridCol w="1653989">
                  <a:extLst>
                    <a:ext uri="{9D8B030D-6E8A-4147-A177-3AD203B41FA5}">
                      <a16:colId xmlns:a16="http://schemas.microsoft.com/office/drawing/2014/main" val="3648446420"/>
                    </a:ext>
                  </a:extLst>
                </a:gridCol>
                <a:gridCol w="1721223">
                  <a:extLst>
                    <a:ext uri="{9D8B030D-6E8A-4147-A177-3AD203B41FA5}">
                      <a16:colId xmlns:a16="http://schemas.microsoft.com/office/drawing/2014/main" val="1098344724"/>
                    </a:ext>
                  </a:extLst>
                </a:gridCol>
                <a:gridCol w="1519518">
                  <a:extLst>
                    <a:ext uri="{9D8B030D-6E8A-4147-A177-3AD203B41FA5}">
                      <a16:colId xmlns:a16="http://schemas.microsoft.com/office/drawing/2014/main" val="1140327888"/>
                    </a:ext>
                  </a:extLst>
                </a:gridCol>
                <a:gridCol w="1468621">
                  <a:extLst>
                    <a:ext uri="{9D8B030D-6E8A-4147-A177-3AD203B41FA5}">
                      <a16:colId xmlns:a16="http://schemas.microsoft.com/office/drawing/2014/main" val="3774177928"/>
                    </a:ext>
                  </a:extLst>
                </a:gridCol>
              </a:tblGrid>
              <a:tr h="669597">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2000" dirty="0">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07000"/>
                        </a:lnSpc>
                        <a:spcBef>
                          <a:spcPts val="0"/>
                        </a:spcBef>
                        <a:spcAft>
                          <a:spcPts val="0"/>
                        </a:spcAft>
                        <a:buClrTx/>
                        <a:buSzTx/>
                        <a:buFontTx/>
                        <a:buNone/>
                        <a:tabLst/>
                        <a:defRPr/>
                      </a:pPr>
                      <a:r>
                        <a:rPr lang="en-GB" sz="2000" b="1" kern="1200" dirty="0" err="1">
                          <a:solidFill>
                            <a:srgbClr val="115076"/>
                          </a:solidFill>
                          <a:effectLst/>
                          <a:latin typeface="Century Gothic" panose="020B0502020202020204" pitchFamily="34" charset="0"/>
                          <a:ea typeface="+mn-ea"/>
                          <a:cs typeface="+mn-cs"/>
                        </a:rPr>
                        <a:t>Wer</a:t>
                      </a:r>
                      <a:r>
                        <a:rPr lang="en-GB" sz="2000" b="1" kern="1200" dirty="0">
                          <a:solidFill>
                            <a:srgbClr val="115076"/>
                          </a:solidFill>
                          <a:effectLst/>
                          <a:latin typeface="Century Gothic" panose="020B0502020202020204" pitchFamily="34" charset="0"/>
                          <a:ea typeface="+mn-ea"/>
                          <a:cs typeface="+mn-cs"/>
                        </a:rPr>
                        <a:t> …</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tc>
                  <a:txBody>
                    <a:bodyPr/>
                    <a:lstStyle/>
                    <a:p>
                      <a:pPr algn="ctr"/>
                      <a:r>
                        <a:rPr lang="en-GB" sz="2000" b="1" dirty="0">
                          <a:solidFill>
                            <a:srgbClr val="115076"/>
                          </a:solidFill>
                          <a:latin typeface="Century Gothic" panose="020B0502020202020204" pitchFamily="34" charset="0"/>
                        </a:rPr>
                        <a:t>Julia</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tc>
                  <a:txBody>
                    <a:bodyPr/>
                    <a:lstStyle/>
                    <a:p>
                      <a:pPr algn="ctr">
                        <a:lnSpc>
                          <a:spcPct val="107000"/>
                        </a:lnSpc>
                        <a:spcAft>
                          <a:spcPts val="0"/>
                        </a:spcAft>
                      </a:pPr>
                      <a:r>
                        <a:rPr lang="es-CO" sz="2000" b="1" dirty="0" err="1">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rPr>
                        <a:t>Florian</a:t>
                      </a:r>
                      <a:endParaRPr lang="en-GB" sz="2000" b="1"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2000" b="1"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die </a:t>
                      </a:r>
                      <a:r>
                        <a:rPr lang="en-GB" sz="2000" b="1"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Eltern</a:t>
                      </a:r>
                      <a:endParaRPr lang="en-GB" sz="2000" b="1"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tc>
                  <a:txBody>
                    <a:bodyPr/>
                    <a:lstStyle/>
                    <a:p>
                      <a:pPr algn="ctr">
                        <a:lnSpc>
                          <a:spcPct val="107000"/>
                        </a:lnSpc>
                        <a:spcAft>
                          <a:spcPts val="0"/>
                        </a:spcAft>
                      </a:pPr>
                      <a:r>
                        <a:rPr lang="en-GB" sz="2000" b="1"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nicht</a:t>
                      </a:r>
                      <a:r>
                        <a:rPr lang="en-GB" sz="2000" b="1"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b="1"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im</a:t>
                      </a:r>
                      <a:r>
                        <a:rPr lang="en-GB" sz="2000" b="1"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Text</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extLst>
                  <a:ext uri="{0D108BD9-81ED-4DB2-BD59-A6C34878D82A}">
                    <a16:rowId xmlns:a16="http://schemas.microsoft.com/office/drawing/2014/main" val="1507888962"/>
                  </a:ext>
                </a:extLst>
              </a:tr>
              <a:tr h="487915">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2800" b="1"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1</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2000" dirty="0" err="1">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rPr>
                        <a:t>ist</a:t>
                      </a:r>
                      <a:r>
                        <a:rPr lang="en-GB" sz="2000" dirty="0">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rPr>
                        <a:t> </a:t>
                      </a:r>
                      <a:r>
                        <a:rPr lang="en-GB" sz="2000" dirty="0" err="1">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rPr>
                        <a:t>älter</a:t>
                      </a:r>
                      <a:r>
                        <a:rPr lang="en-GB" sz="2000" dirty="0">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rPr>
                        <a:t>?</a:t>
                      </a:r>
                      <a:endParaRPr lang="en-GB" sz="2000" b="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tc>
                  <a:txBody>
                    <a:bodyPr/>
                    <a:lstStyle/>
                    <a:p>
                      <a:pPr algn="ctr">
                        <a:lnSpc>
                          <a:spcPct val="107000"/>
                        </a:lnSpc>
                        <a:spcAft>
                          <a:spcPts val="0"/>
                        </a:spcAft>
                      </a:pPr>
                      <a:endParaRPr lang="en-GB"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tc>
                  <a:txBody>
                    <a:bodyPr/>
                    <a:lstStyle/>
                    <a:p>
                      <a:pPr algn="ctr">
                        <a:lnSpc>
                          <a:spcPct val="107000"/>
                        </a:lnSpc>
                        <a:spcAft>
                          <a:spcPts val="0"/>
                        </a:spcAft>
                      </a:pP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tc>
                  <a:txBody>
                    <a:bodyPr/>
                    <a:lstStyle/>
                    <a:p>
                      <a:pPr algn="ctr">
                        <a:lnSpc>
                          <a:spcPct val="107000"/>
                        </a:lnSpc>
                        <a:spcAft>
                          <a:spcPts val="0"/>
                        </a:spcAft>
                      </a:pP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tc>
                  <a:txBody>
                    <a:bodyPr/>
                    <a:lstStyle/>
                    <a:p>
                      <a:pPr algn="ctr">
                        <a:lnSpc>
                          <a:spcPct val="107000"/>
                        </a:lnSpc>
                        <a:spcAft>
                          <a:spcPts val="0"/>
                        </a:spcAft>
                      </a:pP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extLst>
                  <a:ext uri="{0D108BD9-81ED-4DB2-BD59-A6C34878D82A}">
                    <a16:rowId xmlns:a16="http://schemas.microsoft.com/office/drawing/2014/main" val="3232363011"/>
                  </a:ext>
                </a:extLst>
              </a:tr>
              <a:tr h="487915">
                <a:tc>
                  <a:txBody>
                    <a:bodyPr/>
                    <a:lstStyle/>
                    <a:p>
                      <a:pPr algn="ctr">
                        <a:lnSpc>
                          <a:spcPct val="107000"/>
                        </a:lnSpc>
                        <a:spcAft>
                          <a:spcPts val="0"/>
                        </a:spcAft>
                      </a:pPr>
                      <a:r>
                        <a:rPr lang="en-GB" sz="2800" b="1"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2</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tc>
                  <a:txBody>
                    <a:bodyPr/>
                    <a:lstStyle/>
                    <a:p>
                      <a:pPr>
                        <a:lnSpc>
                          <a:spcPct val="107000"/>
                        </a:lnSpc>
                        <a:spcAft>
                          <a:spcPts val="0"/>
                        </a:spcAft>
                      </a:pPr>
                      <a:r>
                        <a:rPr lang="en-GB" sz="2000" b="0" dirty="0" err="1">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rPr>
                        <a:t>wohnt</a:t>
                      </a:r>
                      <a:r>
                        <a:rPr lang="en-GB" sz="2000" b="0" dirty="0">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rPr>
                        <a:t> in Stuttgart?</a:t>
                      </a:r>
                      <a:endParaRPr lang="en-GB" sz="2000" b="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tc>
                  <a:txBody>
                    <a:bodyPr/>
                    <a:lstStyle/>
                    <a:p>
                      <a:pPr algn="ctr">
                        <a:lnSpc>
                          <a:spcPct val="107000"/>
                        </a:lnSpc>
                        <a:spcAft>
                          <a:spcPts val="0"/>
                        </a:spcAft>
                      </a:pP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tc>
                  <a:txBody>
                    <a:bodyPr/>
                    <a:lstStyle/>
                    <a:p>
                      <a:pPr algn="ctr">
                        <a:lnSpc>
                          <a:spcPct val="107000"/>
                        </a:lnSpc>
                        <a:spcAft>
                          <a:spcPts val="0"/>
                        </a:spcAft>
                      </a:pP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tc>
                  <a:txBody>
                    <a:bodyPr/>
                    <a:lstStyle/>
                    <a:p>
                      <a:pPr algn="ctr">
                        <a:lnSpc>
                          <a:spcPct val="107000"/>
                        </a:lnSpc>
                        <a:spcAft>
                          <a:spcPts val="0"/>
                        </a:spcAft>
                      </a:pP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tc>
                  <a:txBody>
                    <a:bodyPr/>
                    <a:lstStyle/>
                    <a:p>
                      <a:pPr algn="ctr">
                        <a:lnSpc>
                          <a:spcPct val="107000"/>
                        </a:lnSpc>
                        <a:spcAft>
                          <a:spcPts val="0"/>
                        </a:spcAft>
                      </a:pP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extLst>
                  <a:ext uri="{0D108BD9-81ED-4DB2-BD59-A6C34878D82A}">
                    <a16:rowId xmlns:a16="http://schemas.microsoft.com/office/drawing/2014/main" val="1186680011"/>
                  </a:ext>
                </a:extLst>
              </a:tr>
              <a:tr h="487915">
                <a:tc>
                  <a:txBody>
                    <a:bodyPr/>
                    <a:lstStyle/>
                    <a:p>
                      <a:pPr algn="ctr">
                        <a:lnSpc>
                          <a:spcPct val="107000"/>
                        </a:lnSpc>
                        <a:spcAft>
                          <a:spcPts val="0"/>
                        </a:spcAft>
                      </a:pPr>
                      <a:r>
                        <a:rPr lang="en-GB" sz="2800" b="1"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3</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tc>
                  <a:txBody>
                    <a:bodyPr/>
                    <a:lstStyle/>
                    <a:p>
                      <a:pPr>
                        <a:lnSpc>
                          <a:spcPct val="107000"/>
                        </a:lnSpc>
                        <a:spcAft>
                          <a:spcPts val="0"/>
                        </a:spcAft>
                      </a:pPr>
                      <a:r>
                        <a:rPr lang="en-GB" sz="2000" b="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spielt</a:t>
                      </a:r>
                      <a:r>
                        <a:rPr lang="en-GB" sz="2000" b="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b="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ein</a:t>
                      </a:r>
                      <a:r>
                        <a:rPr lang="en-GB" sz="2000" b="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Instrument?</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tc>
                  <a:txBody>
                    <a:bodyPr/>
                    <a:lstStyle/>
                    <a:p>
                      <a:pPr algn="ctr">
                        <a:lnSpc>
                          <a:spcPct val="107000"/>
                        </a:lnSpc>
                        <a:spcAft>
                          <a:spcPts val="0"/>
                        </a:spcAft>
                      </a:pP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tc>
                  <a:txBody>
                    <a:bodyPr/>
                    <a:lstStyle/>
                    <a:p>
                      <a:pPr algn="ctr">
                        <a:lnSpc>
                          <a:spcPct val="107000"/>
                        </a:lnSpc>
                        <a:spcAft>
                          <a:spcPts val="0"/>
                        </a:spcAft>
                      </a:pP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tc>
                  <a:txBody>
                    <a:bodyPr/>
                    <a:lstStyle/>
                    <a:p>
                      <a:pPr algn="ctr">
                        <a:lnSpc>
                          <a:spcPct val="107000"/>
                        </a:lnSpc>
                        <a:spcAft>
                          <a:spcPts val="0"/>
                        </a:spcAft>
                      </a:pP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tc>
                  <a:txBody>
                    <a:bodyPr/>
                    <a:lstStyle/>
                    <a:p>
                      <a:pPr algn="ctr">
                        <a:lnSpc>
                          <a:spcPct val="107000"/>
                        </a:lnSpc>
                        <a:spcAft>
                          <a:spcPts val="0"/>
                        </a:spcAft>
                      </a:pP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extLst>
                  <a:ext uri="{0D108BD9-81ED-4DB2-BD59-A6C34878D82A}">
                    <a16:rowId xmlns:a16="http://schemas.microsoft.com/office/drawing/2014/main" val="3568315560"/>
                  </a:ext>
                </a:extLst>
              </a:tr>
              <a:tr h="487915">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2800" b="1"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4</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2000" b="0" dirty="0" err="1">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rPr>
                        <a:t>macht</a:t>
                      </a:r>
                      <a:r>
                        <a:rPr lang="en-GB" sz="2000" b="0" dirty="0">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rPr>
                        <a:t> Sport?</a:t>
                      </a:r>
                      <a:endParaRPr lang="en-GB" sz="2000" b="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tc>
                  <a:txBody>
                    <a:bodyPr/>
                    <a:lstStyle/>
                    <a:p>
                      <a:pPr algn="ctr">
                        <a:lnSpc>
                          <a:spcPct val="107000"/>
                        </a:lnSpc>
                        <a:spcAft>
                          <a:spcPts val="0"/>
                        </a:spcAft>
                      </a:pP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tc>
                  <a:txBody>
                    <a:bodyPr/>
                    <a:lstStyle/>
                    <a:p>
                      <a:pPr algn="ctr">
                        <a:lnSpc>
                          <a:spcPct val="107000"/>
                        </a:lnSpc>
                        <a:spcAft>
                          <a:spcPts val="0"/>
                        </a:spcAft>
                      </a:pP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tc>
                  <a:txBody>
                    <a:bodyPr/>
                    <a:lstStyle/>
                    <a:p>
                      <a:pPr algn="ctr">
                        <a:lnSpc>
                          <a:spcPct val="107000"/>
                        </a:lnSpc>
                        <a:spcAft>
                          <a:spcPts val="0"/>
                        </a:spcAft>
                      </a:pP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tc>
                  <a:txBody>
                    <a:bodyPr/>
                    <a:lstStyle/>
                    <a:p>
                      <a:pPr algn="ctr">
                        <a:lnSpc>
                          <a:spcPct val="107000"/>
                        </a:lnSpc>
                        <a:spcAft>
                          <a:spcPts val="0"/>
                        </a:spcAft>
                      </a:pP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extLst>
                  <a:ext uri="{0D108BD9-81ED-4DB2-BD59-A6C34878D82A}">
                    <a16:rowId xmlns:a16="http://schemas.microsoft.com/office/drawing/2014/main" val="3738368741"/>
                  </a:ext>
                </a:extLst>
              </a:tr>
              <a:tr h="482983">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2800" b="1"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5</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2000" b="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verbringt</a:t>
                      </a:r>
                      <a:r>
                        <a:rPr lang="en-GB" sz="2000" b="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b="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viel</a:t>
                      </a:r>
                      <a:r>
                        <a:rPr lang="en-GB" sz="2000" b="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Zeit am Computer?</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tc>
                  <a:txBody>
                    <a:bodyPr/>
                    <a:lstStyle/>
                    <a:p>
                      <a:pPr algn="ctr">
                        <a:lnSpc>
                          <a:spcPct val="107000"/>
                        </a:lnSpc>
                        <a:spcAft>
                          <a:spcPts val="0"/>
                        </a:spcAft>
                      </a:pP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tc>
                  <a:txBody>
                    <a:bodyPr/>
                    <a:lstStyle/>
                    <a:p>
                      <a:pPr algn="ctr">
                        <a:lnSpc>
                          <a:spcPct val="107000"/>
                        </a:lnSpc>
                        <a:spcAft>
                          <a:spcPts val="0"/>
                        </a:spcAft>
                      </a:pP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tc>
                  <a:txBody>
                    <a:bodyPr/>
                    <a:lstStyle/>
                    <a:p>
                      <a:pPr algn="ctr">
                        <a:lnSpc>
                          <a:spcPct val="107000"/>
                        </a:lnSpc>
                        <a:spcAft>
                          <a:spcPts val="0"/>
                        </a:spcAft>
                      </a:pP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tc>
                  <a:txBody>
                    <a:bodyPr/>
                    <a:lstStyle/>
                    <a:p>
                      <a:pPr algn="ctr">
                        <a:lnSpc>
                          <a:spcPct val="107000"/>
                        </a:lnSpc>
                        <a:spcAft>
                          <a:spcPts val="0"/>
                        </a:spcAft>
                      </a:pP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extLst>
                  <a:ext uri="{0D108BD9-81ED-4DB2-BD59-A6C34878D82A}">
                    <a16:rowId xmlns:a16="http://schemas.microsoft.com/office/drawing/2014/main" val="3431152353"/>
                  </a:ext>
                </a:extLst>
              </a:tr>
              <a:tr h="487915">
                <a:tc>
                  <a:txBody>
                    <a:bodyPr/>
                    <a:lstStyle/>
                    <a:p>
                      <a:pPr algn="ctr">
                        <a:lnSpc>
                          <a:spcPct val="107000"/>
                        </a:lnSpc>
                        <a:spcAft>
                          <a:spcPts val="0"/>
                        </a:spcAft>
                      </a:pPr>
                      <a:r>
                        <a:rPr lang="en-GB" sz="2800" b="1"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6</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tc>
                  <a:txBody>
                    <a:bodyPr/>
                    <a:lstStyle/>
                    <a:p>
                      <a:pPr>
                        <a:lnSpc>
                          <a:spcPct val="107000"/>
                        </a:lnSpc>
                        <a:spcAft>
                          <a:spcPts val="0"/>
                        </a:spcAft>
                      </a:pPr>
                      <a:r>
                        <a:rPr lang="en-GB" sz="2000" b="0" dirty="0">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rPr>
                        <a:t>mag den Computer </a:t>
                      </a:r>
                      <a:r>
                        <a:rPr lang="en-GB" sz="2000" b="0" dirty="0" err="1">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rPr>
                        <a:t>nicht</a:t>
                      </a:r>
                      <a:r>
                        <a:rPr lang="en-GB" sz="2000" b="0" dirty="0">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rPr>
                        <a:t>?</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tc>
                  <a:txBody>
                    <a:bodyPr/>
                    <a:lstStyle/>
                    <a:p>
                      <a:pPr algn="ctr">
                        <a:lnSpc>
                          <a:spcPct val="107000"/>
                        </a:lnSpc>
                        <a:spcAft>
                          <a:spcPts val="0"/>
                        </a:spcAft>
                      </a:pP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tc>
                  <a:txBody>
                    <a:bodyPr/>
                    <a:lstStyle/>
                    <a:p>
                      <a:pPr algn="ctr">
                        <a:lnSpc>
                          <a:spcPct val="107000"/>
                        </a:lnSpc>
                        <a:spcAft>
                          <a:spcPts val="0"/>
                        </a:spcAft>
                      </a:pP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tc>
                  <a:txBody>
                    <a:bodyPr/>
                    <a:lstStyle/>
                    <a:p>
                      <a:pPr algn="ctr">
                        <a:lnSpc>
                          <a:spcPct val="107000"/>
                        </a:lnSpc>
                        <a:spcAft>
                          <a:spcPts val="0"/>
                        </a:spcAft>
                      </a:pP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tc>
                  <a:txBody>
                    <a:bodyPr/>
                    <a:lstStyle/>
                    <a:p>
                      <a:pPr algn="ctr">
                        <a:lnSpc>
                          <a:spcPct val="107000"/>
                        </a:lnSpc>
                        <a:spcAft>
                          <a:spcPts val="0"/>
                        </a:spcAft>
                      </a:pP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extLst>
                  <a:ext uri="{0D108BD9-81ED-4DB2-BD59-A6C34878D82A}">
                    <a16:rowId xmlns:a16="http://schemas.microsoft.com/office/drawing/2014/main" val="2684430095"/>
                  </a:ext>
                </a:extLst>
              </a:tr>
              <a:tr h="487915">
                <a:tc>
                  <a:txBody>
                    <a:bodyPr/>
                    <a:lstStyle/>
                    <a:p>
                      <a:pPr algn="ctr">
                        <a:lnSpc>
                          <a:spcPct val="107000"/>
                        </a:lnSpc>
                        <a:spcAft>
                          <a:spcPts val="0"/>
                        </a:spcAft>
                      </a:pPr>
                      <a:r>
                        <a:rPr lang="en-GB" sz="2800" b="1"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7</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tc>
                  <a:txBody>
                    <a:bodyPr/>
                    <a:lstStyle/>
                    <a:p>
                      <a:pPr>
                        <a:lnSpc>
                          <a:spcPct val="107000"/>
                        </a:lnSpc>
                        <a:spcAft>
                          <a:spcPts val="0"/>
                        </a:spcAft>
                      </a:pPr>
                      <a:r>
                        <a:rPr lang="en-GB" sz="2000" b="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kocht</a:t>
                      </a:r>
                      <a:r>
                        <a:rPr lang="en-GB" sz="2000" b="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b="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gern</a:t>
                      </a:r>
                      <a:r>
                        <a:rPr lang="en-GB" sz="2000" b="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tc>
                  <a:txBody>
                    <a:bodyPr/>
                    <a:lstStyle/>
                    <a:p>
                      <a:pPr algn="ctr">
                        <a:lnSpc>
                          <a:spcPct val="107000"/>
                        </a:lnSpc>
                        <a:spcAft>
                          <a:spcPts val="0"/>
                        </a:spcAft>
                      </a:pP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tc>
                  <a:txBody>
                    <a:bodyPr/>
                    <a:lstStyle/>
                    <a:p>
                      <a:pPr algn="ctr">
                        <a:lnSpc>
                          <a:spcPct val="107000"/>
                        </a:lnSpc>
                        <a:spcAft>
                          <a:spcPts val="0"/>
                        </a:spcAft>
                      </a:pP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tc>
                  <a:txBody>
                    <a:bodyPr/>
                    <a:lstStyle/>
                    <a:p>
                      <a:pPr algn="ctr">
                        <a:lnSpc>
                          <a:spcPct val="107000"/>
                        </a:lnSpc>
                        <a:spcAft>
                          <a:spcPts val="0"/>
                        </a:spcAft>
                      </a:pP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tc>
                  <a:txBody>
                    <a:bodyPr/>
                    <a:lstStyle/>
                    <a:p>
                      <a:pPr algn="ctr">
                        <a:lnSpc>
                          <a:spcPct val="107000"/>
                        </a:lnSpc>
                        <a:spcAft>
                          <a:spcPts val="0"/>
                        </a:spcAft>
                      </a:pP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extLst>
                  <a:ext uri="{0D108BD9-81ED-4DB2-BD59-A6C34878D82A}">
                    <a16:rowId xmlns:a16="http://schemas.microsoft.com/office/drawing/2014/main" val="521982463"/>
                  </a:ext>
                </a:extLst>
              </a:tr>
              <a:tr h="487915">
                <a:tc>
                  <a:txBody>
                    <a:bodyPr/>
                    <a:lstStyle/>
                    <a:p>
                      <a:pPr algn="ctr">
                        <a:lnSpc>
                          <a:spcPct val="107000"/>
                        </a:lnSpc>
                        <a:spcAft>
                          <a:spcPts val="0"/>
                        </a:spcAft>
                      </a:pPr>
                      <a:r>
                        <a:rPr lang="en-GB" sz="2800" b="1"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8</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tc>
                  <a:txBody>
                    <a:bodyPr/>
                    <a:lstStyle/>
                    <a:p>
                      <a:pPr>
                        <a:lnSpc>
                          <a:spcPct val="107000"/>
                        </a:lnSpc>
                        <a:spcAft>
                          <a:spcPts val="0"/>
                        </a:spcAft>
                      </a:pPr>
                      <a:r>
                        <a:rPr lang="en-GB" sz="2000" b="0" dirty="0" err="1">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rPr>
                        <a:t>isst</a:t>
                      </a:r>
                      <a:r>
                        <a:rPr lang="en-GB" sz="2000" b="0" dirty="0">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rPr>
                        <a:t> </a:t>
                      </a:r>
                      <a:r>
                        <a:rPr lang="en-GB" sz="2000" b="0" dirty="0" err="1">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rPr>
                        <a:t>zusammen</a:t>
                      </a:r>
                      <a:r>
                        <a:rPr lang="en-GB" sz="2000" b="0" dirty="0">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rPr>
                        <a:t>?</a:t>
                      </a:r>
                      <a:endParaRPr lang="en-GB" sz="2000" b="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tc>
                  <a:txBody>
                    <a:bodyPr/>
                    <a:lstStyle/>
                    <a:p>
                      <a:pPr algn="ctr">
                        <a:lnSpc>
                          <a:spcPct val="107000"/>
                        </a:lnSpc>
                        <a:spcAft>
                          <a:spcPts val="0"/>
                        </a:spcAft>
                      </a:pP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tc>
                  <a:txBody>
                    <a:bodyPr/>
                    <a:lstStyle/>
                    <a:p>
                      <a:pPr algn="ctr">
                        <a:lnSpc>
                          <a:spcPct val="107000"/>
                        </a:lnSpc>
                        <a:spcAft>
                          <a:spcPts val="0"/>
                        </a:spcAft>
                      </a:pP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tc>
                  <a:txBody>
                    <a:bodyPr/>
                    <a:lstStyle/>
                    <a:p>
                      <a:pPr algn="ctr">
                        <a:lnSpc>
                          <a:spcPct val="107000"/>
                        </a:lnSpc>
                        <a:spcAft>
                          <a:spcPts val="0"/>
                        </a:spcAft>
                      </a:pP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tc>
                  <a:txBody>
                    <a:bodyPr/>
                    <a:lstStyle/>
                    <a:p>
                      <a:pPr algn="ctr">
                        <a:lnSpc>
                          <a:spcPct val="107000"/>
                        </a:lnSpc>
                        <a:spcAft>
                          <a:spcPts val="0"/>
                        </a:spcAft>
                      </a:pP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extLst>
                  <a:ext uri="{0D108BD9-81ED-4DB2-BD59-A6C34878D82A}">
                    <a16:rowId xmlns:a16="http://schemas.microsoft.com/office/drawing/2014/main" val="724058791"/>
                  </a:ext>
                </a:extLst>
              </a:tr>
            </a:tbl>
          </a:graphicData>
        </a:graphic>
      </p:graphicFrame>
      <p:pic>
        <p:nvPicPr>
          <p:cNvPr id="8" name="Picture 7">
            <a:extLst>
              <a:ext uri="{FF2B5EF4-FFF2-40B4-BE49-F238E27FC236}">
                <a16:creationId xmlns:a16="http://schemas.microsoft.com/office/drawing/2014/main" id="{988CDAC3-78C2-4DFE-A359-08ECFE18437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870728" y="2942247"/>
            <a:ext cx="357145" cy="372026"/>
          </a:xfrm>
          <a:prstGeom prst="rect">
            <a:avLst/>
          </a:prstGeom>
        </p:spPr>
      </p:pic>
      <p:pic>
        <p:nvPicPr>
          <p:cNvPr id="9" name="Picture 8">
            <a:extLst>
              <a:ext uri="{FF2B5EF4-FFF2-40B4-BE49-F238E27FC236}">
                <a16:creationId xmlns:a16="http://schemas.microsoft.com/office/drawing/2014/main" id="{9E0075E0-4EB9-451D-8F60-C5886AB78FA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870729" y="2420080"/>
            <a:ext cx="357145" cy="372026"/>
          </a:xfrm>
          <a:prstGeom prst="rect">
            <a:avLst/>
          </a:prstGeom>
        </p:spPr>
      </p:pic>
      <p:pic>
        <p:nvPicPr>
          <p:cNvPr id="10" name="Picture 9">
            <a:extLst>
              <a:ext uri="{FF2B5EF4-FFF2-40B4-BE49-F238E27FC236}">
                <a16:creationId xmlns:a16="http://schemas.microsoft.com/office/drawing/2014/main" id="{18219C4F-E0EA-461F-9551-3D8A77B886F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909473" y="3418667"/>
            <a:ext cx="357145" cy="372026"/>
          </a:xfrm>
          <a:prstGeom prst="rect">
            <a:avLst/>
          </a:prstGeom>
        </p:spPr>
      </p:pic>
      <p:pic>
        <p:nvPicPr>
          <p:cNvPr id="11" name="Picture 9">
            <a:extLst>
              <a:ext uri="{FF2B5EF4-FFF2-40B4-BE49-F238E27FC236}">
                <a16:creationId xmlns:a16="http://schemas.microsoft.com/office/drawing/2014/main" id="{C3FF8D19-AA77-44C5-8D0D-34059BD7EE8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870727" y="3858586"/>
            <a:ext cx="357145" cy="372026"/>
          </a:xfrm>
          <a:prstGeom prst="rect">
            <a:avLst/>
          </a:prstGeom>
        </p:spPr>
      </p:pic>
      <p:pic>
        <p:nvPicPr>
          <p:cNvPr id="12" name="Picture 9">
            <a:extLst>
              <a:ext uri="{FF2B5EF4-FFF2-40B4-BE49-F238E27FC236}">
                <a16:creationId xmlns:a16="http://schemas.microsoft.com/office/drawing/2014/main" id="{50530CAD-B4F5-48A2-BBC9-EEF6F067B66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595369" y="3889950"/>
            <a:ext cx="357145" cy="372026"/>
          </a:xfrm>
          <a:prstGeom prst="rect">
            <a:avLst/>
          </a:prstGeom>
        </p:spPr>
      </p:pic>
      <p:pic>
        <p:nvPicPr>
          <p:cNvPr id="13" name="Picture 9">
            <a:extLst>
              <a:ext uri="{FF2B5EF4-FFF2-40B4-BE49-F238E27FC236}">
                <a16:creationId xmlns:a16="http://schemas.microsoft.com/office/drawing/2014/main" id="{4E2F58C4-13A9-4C3F-BF7B-19BF0C637D5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215145" y="4860332"/>
            <a:ext cx="357145" cy="372026"/>
          </a:xfrm>
          <a:prstGeom prst="rect">
            <a:avLst/>
          </a:prstGeom>
        </p:spPr>
      </p:pic>
      <p:pic>
        <p:nvPicPr>
          <p:cNvPr id="14" name="Picture 9">
            <a:extLst>
              <a:ext uri="{FF2B5EF4-FFF2-40B4-BE49-F238E27FC236}">
                <a16:creationId xmlns:a16="http://schemas.microsoft.com/office/drawing/2014/main" id="{91075356-F550-48BC-A6D7-9BB3A281590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579884" y="4391852"/>
            <a:ext cx="357145" cy="372026"/>
          </a:xfrm>
          <a:prstGeom prst="rect">
            <a:avLst/>
          </a:prstGeom>
        </p:spPr>
      </p:pic>
      <p:pic>
        <p:nvPicPr>
          <p:cNvPr id="15" name="Picture 9">
            <a:extLst>
              <a:ext uri="{FF2B5EF4-FFF2-40B4-BE49-F238E27FC236}">
                <a16:creationId xmlns:a16="http://schemas.microsoft.com/office/drawing/2014/main" id="{93700C05-B510-444D-B237-4CB97682C91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787479" y="5361350"/>
            <a:ext cx="357145" cy="372026"/>
          </a:xfrm>
          <a:prstGeom prst="rect">
            <a:avLst/>
          </a:prstGeom>
        </p:spPr>
      </p:pic>
      <p:pic>
        <p:nvPicPr>
          <p:cNvPr id="16" name="Picture 9">
            <a:extLst>
              <a:ext uri="{FF2B5EF4-FFF2-40B4-BE49-F238E27FC236}">
                <a16:creationId xmlns:a16="http://schemas.microsoft.com/office/drawing/2014/main" id="{7185E8B4-CA94-4A59-8988-60DFCAEA96A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579883" y="5341245"/>
            <a:ext cx="357145" cy="372026"/>
          </a:xfrm>
          <a:prstGeom prst="rect">
            <a:avLst/>
          </a:prstGeom>
        </p:spPr>
      </p:pic>
      <p:pic>
        <p:nvPicPr>
          <p:cNvPr id="17" name="Picture 9">
            <a:extLst>
              <a:ext uri="{FF2B5EF4-FFF2-40B4-BE49-F238E27FC236}">
                <a16:creationId xmlns:a16="http://schemas.microsoft.com/office/drawing/2014/main" id="{7613AC2C-502B-4960-AFFA-DFD5DED4D1A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823650" y="5853269"/>
            <a:ext cx="357145" cy="372026"/>
          </a:xfrm>
          <a:prstGeom prst="rect">
            <a:avLst/>
          </a:prstGeom>
        </p:spPr>
      </p:pic>
      <p:sp>
        <p:nvSpPr>
          <p:cNvPr id="18" name="Title 1">
            <a:extLst>
              <a:ext uri="{FF2B5EF4-FFF2-40B4-BE49-F238E27FC236}">
                <a16:creationId xmlns:a16="http://schemas.microsoft.com/office/drawing/2014/main" id="{45C1854C-C6CB-4C48-9A9B-306024D318DA}"/>
              </a:ext>
            </a:extLst>
          </p:cNvPr>
          <p:cNvSpPr txBox="1">
            <a:spLocks/>
          </p:cNvSpPr>
          <p:nvPr/>
        </p:nvSpPr>
        <p:spPr>
          <a:xfrm>
            <a:off x="399379" y="1001890"/>
            <a:ext cx="11557947" cy="8809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err="1">
                <a:ln>
                  <a:noFill/>
                </a:ln>
                <a:solidFill>
                  <a:srgbClr val="115076"/>
                </a:solidFill>
                <a:effectLst/>
                <a:uLnTx/>
                <a:uFillTx/>
                <a:latin typeface="Century Gothic" panose="020B0502020202020204" pitchFamily="34" charset="0"/>
                <a:ea typeface="+mj-ea"/>
                <a:cs typeface="+mj-cs"/>
              </a:rPr>
              <a:t>Hör</a:t>
            </a:r>
            <a:r>
              <a:rPr kumimoji="0" lang="en-GB" sz="2200" b="0" i="0" u="none" strike="noStrike" kern="1200" cap="none" spc="0" normalizeH="0" baseline="0" noProof="0" dirty="0">
                <a:ln>
                  <a:noFill/>
                </a:ln>
                <a:solidFill>
                  <a:srgbClr val="115076"/>
                </a:solidFill>
                <a:effectLst/>
                <a:uLnTx/>
                <a:uFillTx/>
                <a:latin typeface="Century Gothic" panose="020B0502020202020204" pitchFamily="34" charset="0"/>
                <a:ea typeface="+mj-ea"/>
                <a:cs typeface="+mj-cs"/>
              </a:rPr>
              <a:t> </a:t>
            </a:r>
            <a:r>
              <a:rPr kumimoji="0" lang="en-GB" sz="2200" b="0" i="0" u="none" strike="noStrike" kern="1200" cap="none" spc="0" normalizeH="0" baseline="0" noProof="0" dirty="0" err="1">
                <a:ln>
                  <a:noFill/>
                </a:ln>
                <a:solidFill>
                  <a:srgbClr val="115076"/>
                </a:solidFill>
                <a:effectLst/>
                <a:uLnTx/>
                <a:uFillTx/>
                <a:latin typeface="Century Gothic" panose="020B0502020202020204" pitchFamily="34" charset="0"/>
                <a:ea typeface="+mj-ea"/>
                <a:cs typeface="+mj-cs"/>
              </a:rPr>
              <a:t>zu</a:t>
            </a:r>
            <a:r>
              <a:rPr kumimoji="0" lang="en-GB" sz="2200" b="0" i="0" u="none" strike="noStrike" kern="1200" cap="none" spc="0" normalizeH="0" baseline="0" noProof="0" dirty="0">
                <a:ln>
                  <a:noFill/>
                </a:ln>
                <a:solidFill>
                  <a:srgbClr val="115076"/>
                </a:solidFill>
                <a:effectLst/>
                <a:uLnTx/>
                <a:uFillTx/>
                <a:latin typeface="Century Gothic" panose="020B0502020202020204" pitchFamily="34" charset="0"/>
                <a:ea typeface="+mj-ea"/>
                <a:cs typeface="+mj-cs"/>
              </a:rPr>
              <a:t>. </a:t>
            </a:r>
            <a:r>
              <a:rPr kumimoji="0" lang="en-GB" sz="2200" b="0" i="0" u="none" strike="noStrike" kern="1200" cap="none" spc="0" normalizeH="0" baseline="0" noProof="0" dirty="0" err="1">
                <a:ln>
                  <a:noFill/>
                </a:ln>
                <a:solidFill>
                  <a:srgbClr val="115076"/>
                </a:solidFill>
                <a:effectLst/>
                <a:uLnTx/>
                <a:uFillTx/>
                <a:latin typeface="Century Gothic" panose="020B0502020202020204" pitchFamily="34" charset="0"/>
                <a:ea typeface="+mj-ea"/>
                <a:cs typeface="+mj-cs"/>
              </a:rPr>
              <a:t>Wer</a:t>
            </a:r>
            <a:r>
              <a:rPr kumimoji="0" lang="en-GB" sz="2200" b="0" i="0" u="none" strike="noStrike" kern="1200" cap="none" spc="0" normalizeH="0" baseline="0" noProof="0" dirty="0">
                <a:ln>
                  <a:noFill/>
                </a:ln>
                <a:solidFill>
                  <a:srgbClr val="115076"/>
                </a:solidFill>
                <a:effectLst/>
                <a:uLnTx/>
                <a:uFillTx/>
                <a:latin typeface="Century Gothic" panose="020B0502020202020204" pitchFamily="34" charset="0"/>
                <a:ea typeface="+mj-ea"/>
                <a:cs typeface="+mj-cs"/>
              </a:rPr>
              <a:t> </a:t>
            </a:r>
            <a:r>
              <a:rPr kumimoji="0" lang="en-GB" sz="2200" b="0" i="0" u="none" strike="noStrike" kern="1200" cap="none" spc="0" normalizeH="0" baseline="0" noProof="0" dirty="0" err="1">
                <a:ln>
                  <a:noFill/>
                </a:ln>
                <a:solidFill>
                  <a:srgbClr val="115076"/>
                </a:solidFill>
                <a:effectLst/>
                <a:uLnTx/>
                <a:uFillTx/>
                <a:latin typeface="Century Gothic" panose="020B0502020202020204" pitchFamily="34" charset="0"/>
                <a:ea typeface="+mj-ea"/>
                <a:cs typeface="+mj-cs"/>
              </a:rPr>
              <a:t>ist</a:t>
            </a:r>
            <a:r>
              <a:rPr kumimoji="0" lang="en-GB" sz="2200" b="0" i="0" u="none" strike="noStrike" kern="1200" cap="none" spc="0" normalizeH="0" baseline="0" noProof="0" dirty="0">
                <a:ln>
                  <a:noFill/>
                </a:ln>
                <a:solidFill>
                  <a:srgbClr val="115076"/>
                </a:solidFill>
                <a:effectLst/>
                <a:uLnTx/>
                <a:uFillTx/>
                <a:latin typeface="Century Gothic" panose="020B0502020202020204" pitchFamily="34" charset="0"/>
                <a:ea typeface="+mj-ea"/>
                <a:cs typeface="+mj-cs"/>
              </a:rPr>
              <a:t> das? </a:t>
            </a:r>
            <a:r>
              <a:rPr kumimoji="0" lang="en-GB" sz="2200" b="0" i="0" u="none" strike="noStrike" kern="1200" cap="none" spc="0" normalizeH="0" baseline="0" noProof="0" dirty="0" err="1">
                <a:ln>
                  <a:noFill/>
                </a:ln>
                <a:solidFill>
                  <a:srgbClr val="115076"/>
                </a:solidFill>
                <a:effectLst/>
                <a:uLnTx/>
                <a:uFillTx/>
                <a:latin typeface="Century Gothic" panose="020B0502020202020204" pitchFamily="34" charset="0"/>
                <a:ea typeface="+mj-ea"/>
                <a:cs typeface="+mj-cs"/>
              </a:rPr>
              <a:t>Schreib</a:t>
            </a:r>
            <a:r>
              <a:rPr kumimoji="0" lang="en-GB" sz="2200" b="0" i="0" u="none" strike="noStrike" kern="1200" cap="none" spc="0" normalizeH="0" baseline="0" noProof="0" dirty="0">
                <a:ln>
                  <a:noFill/>
                </a:ln>
                <a:solidFill>
                  <a:srgbClr val="115076"/>
                </a:solidFill>
                <a:effectLst/>
                <a:uLnTx/>
                <a:uFillTx/>
                <a:latin typeface="Century Gothic" panose="020B0502020202020204" pitchFamily="34" charset="0"/>
                <a:ea typeface="+mj-ea"/>
                <a:cs typeface="+mj-cs"/>
              </a:rPr>
              <a:t> 1 – 8 und den </a:t>
            </a:r>
            <a:r>
              <a:rPr kumimoji="0" lang="en-GB" sz="2200" b="0" i="0" u="none" strike="noStrike" kern="1200" cap="none" spc="0" normalizeH="0" baseline="0" noProof="0" dirty="0" err="1">
                <a:ln>
                  <a:noFill/>
                </a:ln>
                <a:solidFill>
                  <a:srgbClr val="115076"/>
                </a:solidFill>
                <a:effectLst/>
                <a:uLnTx/>
                <a:uFillTx/>
                <a:latin typeface="Century Gothic" panose="020B0502020202020204" pitchFamily="34" charset="0"/>
                <a:ea typeface="+mj-ea"/>
                <a:cs typeface="+mj-cs"/>
              </a:rPr>
              <a:t>richtigen</a:t>
            </a:r>
            <a:r>
              <a:rPr kumimoji="0" lang="en-GB" sz="2200" b="0" i="0" u="none" strike="noStrike" kern="1200" cap="none" spc="0" normalizeH="0" baseline="0" noProof="0" dirty="0">
                <a:ln>
                  <a:noFill/>
                </a:ln>
                <a:solidFill>
                  <a:srgbClr val="115076"/>
                </a:solidFill>
                <a:effectLst/>
                <a:uLnTx/>
                <a:uFillTx/>
                <a:latin typeface="Century Gothic" panose="020B0502020202020204" pitchFamily="34" charset="0"/>
                <a:ea typeface="+mj-ea"/>
                <a:cs typeface="+mj-cs"/>
              </a:rPr>
              <a:t> </a:t>
            </a:r>
            <a:r>
              <a:rPr kumimoji="0" lang="en-GB" sz="2200" b="0" i="0" u="none" strike="noStrike" kern="1200" cap="none" spc="0" normalizeH="0" baseline="0" noProof="0" dirty="0" err="1">
                <a:ln>
                  <a:noFill/>
                </a:ln>
                <a:solidFill>
                  <a:srgbClr val="115076"/>
                </a:solidFill>
                <a:effectLst/>
                <a:uLnTx/>
                <a:uFillTx/>
                <a:latin typeface="Century Gothic" panose="020B0502020202020204" pitchFamily="34" charset="0"/>
                <a:ea typeface="+mj-ea"/>
                <a:cs typeface="+mj-cs"/>
              </a:rPr>
              <a:t>Namen</a:t>
            </a:r>
            <a:r>
              <a:rPr kumimoji="0" lang="en-GB" sz="2200" b="0" i="0" u="none" strike="noStrike" kern="1200" cap="none" spc="0" normalizeH="0" baseline="0" noProof="0" dirty="0">
                <a:ln>
                  <a:noFill/>
                </a:ln>
                <a:solidFill>
                  <a:srgbClr val="115076"/>
                </a:solidFill>
                <a:effectLst/>
                <a:uLnTx/>
                <a:uFillTx/>
                <a:latin typeface="Century Gothic" panose="020B0502020202020204" pitchFamily="34" charset="0"/>
                <a:ea typeface="+mj-ea"/>
                <a:cs typeface="+mj-cs"/>
              </a:rPr>
              <a:t> </a:t>
            </a:r>
            <a:r>
              <a:rPr kumimoji="0" lang="en-GB" sz="2200" b="0" i="0" u="none" strike="noStrike" kern="1200" cap="none" spc="0" normalizeH="0" baseline="0" noProof="0" dirty="0" err="1">
                <a:ln>
                  <a:noFill/>
                </a:ln>
                <a:solidFill>
                  <a:srgbClr val="115076"/>
                </a:solidFill>
                <a:effectLst/>
                <a:uLnTx/>
                <a:uFillTx/>
                <a:latin typeface="Century Gothic" panose="020B0502020202020204" pitchFamily="34" charset="0"/>
                <a:ea typeface="+mj-ea"/>
                <a:cs typeface="+mj-cs"/>
              </a:rPr>
              <a:t>oder</a:t>
            </a:r>
            <a:r>
              <a:rPr kumimoji="0" lang="en-GB" sz="2200" b="0" i="0" u="none" strike="noStrike" kern="1200" cap="none" spc="0" normalizeH="0" baseline="0" noProof="0" dirty="0">
                <a:ln>
                  <a:noFill/>
                </a:ln>
                <a:solidFill>
                  <a:srgbClr val="115076"/>
                </a:solidFill>
                <a:effectLst/>
                <a:uLnTx/>
                <a:uFillTx/>
                <a:latin typeface="Century Gothic" panose="020B0502020202020204" pitchFamily="34" charset="0"/>
                <a:ea typeface="+mj-ea"/>
                <a:cs typeface="+mj-cs"/>
              </a:rPr>
              <a:t> </a:t>
            </a:r>
            <a:r>
              <a:rPr kumimoji="0" lang="en-GB" sz="2200" b="0" i="0" u="none" strike="noStrike" kern="1200" cap="none" spc="0" normalizeH="0" baseline="0" noProof="0" dirty="0" err="1">
                <a:ln>
                  <a:noFill/>
                </a:ln>
                <a:solidFill>
                  <a:srgbClr val="115076"/>
                </a:solidFill>
                <a:effectLst/>
                <a:uLnTx/>
                <a:uFillTx/>
                <a:latin typeface="Century Gothic" panose="020B0502020202020204" pitchFamily="34" charset="0"/>
                <a:ea typeface="+mj-ea"/>
                <a:cs typeface="+mj-cs"/>
              </a:rPr>
              <a:t>nicht</a:t>
            </a:r>
            <a:r>
              <a:rPr kumimoji="0" lang="en-GB" sz="2200" b="0" i="0" u="none" strike="noStrike" kern="1200" cap="none" spc="0" normalizeH="0" baseline="0" noProof="0" dirty="0">
                <a:ln>
                  <a:noFill/>
                </a:ln>
                <a:solidFill>
                  <a:srgbClr val="115076"/>
                </a:solidFill>
                <a:effectLst/>
                <a:uLnTx/>
                <a:uFillTx/>
                <a:latin typeface="Century Gothic" panose="020B0502020202020204" pitchFamily="34" charset="0"/>
                <a:ea typeface="+mj-ea"/>
                <a:cs typeface="+mj-cs"/>
              </a:rPr>
              <a:t> </a:t>
            </a:r>
            <a:r>
              <a:rPr kumimoji="0" lang="en-GB" sz="2200" b="0" i="0" u="none" strike="noStrike" kern="1200" cap="none" spc="0" normalizeH="0" baseline="0" noProof="0" dirty="0" err="1">
                <a:ln>
                  <a:noFill/>
                </a:ln>
                <a:solidFill>
                  <a:srgbClr val="115076"/>
                </a:solidFill>
                <a:effectLst/>
                <a:uLnTx/>
                <a:uFillTx/>
                <a:latin typeface="Century Gothic" panose="020B0502020202020204" pitchFamily="34" charset="0"/>
                <a:ea typeface="+mj-ea"/>
                <a:cs typeface="+mj-cs"/>
              </a:rPr>
              <a:t>im</a:t>
            </a:r>
            <a:r>
              <a:rPr kumimoji="0" lang="en-GB" sz="2200" b="0" i="0" u="none" strike="noStrike" kern="1200" cap="none" spc="0" normalizeH="0" baseline="0" noProof="0" dirty="0">
                <a:ln>
                  <a:noFill/>
                </a:ln>
                <a:solidFill>
                  <a:srgbClr val="115076"/>
                </a:solidFill>
                <a:effectLst/>
                <a:uLnTx/>
                <a:uFillTx/>
                <a:latin typeface="Century Gothic" panose="020B0502020202020204" pitchFamily="34" charset="0"/>
                <a:ea typeface="+mj-ea"/>
                <a:cs typeface="+mj-cs"/>
              </a:rPr>
              <a:t> Text.</a:t>
            </a:r>
          </a:p>
        </p:txBody>
      </p:sp>
      <p:pic>
        <p:nvPicPr>
          <p:cNvPr id="32" name="Picture 31">
            <a:extLst>
              <a:ext uri="{FF2B5EF4-FFF2-40B4-BE49-F238E27FC236}">
                <a16:creationId xmlns:a16="http://schemas.microsoft.com/office/drawing/2014/main" id="{EE9D3438-3B70-4CED-A6A9-51F166C6DD8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592582" y="2921083"/>
            <a:ext cx="357145" cy="372026"/>
          </a:xfrm>
          <a:prstGeom prst="rect">
            <a:avLst/>
          </a:prstGeom>
        </p:spPr>
      </p:pic>
      <p:pic>
        <p:nvPicPr>
          <p:cNvPr id="33" name="Picture 32">
            <a:extLst>
              <a:ext uri="{FF2B5EF4-FFF2-40B4-BE49-F238E27FC236}">
                <a16:creationId xmlns:a16="http://schemas.microsoft.com/office/drawing/2014/main" id="{6BBA0F07-5679-44D4-A1EC-B976AD23A22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215146" y="2919945"/>
            <a:ext cx="357145" cy="372026"/>
          </a:xfrm>
          <a:prstGeom prst="rect">
            <a:avLst/>
          </a:prstGeom>
        </p:spPr>
      </p:pic>
      <p:pic>
        <p:nvPicPr>
          <p:cNvPr id="34" name="Picture 9">
            <a:extLst>
              <a:ext uri="{FF2B5EF4-FFF2-40B4-BE49-F238E27FC236}">
                <a16:creationId xmlns:a16="http://schemas.microsoft.com/office/drawing/2014/main" id="{2BE6C0CB-6AEF-4722-B303-D8188D8425F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579064" y="5828246"/>
            <a:ext cx="357145" cy="372026"/>
          </a:xfrm>
          <a:prstGeom prst="rect">
            <a:avLst/>
          </a:prstGeom>
        </p:spPr>
      </p:pic>
      <p:pic>
        <p:nvPicPr>
          <p:cNvPr id="35" name="Picture 9">
            <a:extLst>
              <a:ext uri="{FF2B5EF4-FFF2-40B4-BE49-F238E27FC236}">
                <a16:creationId xmlns:a16="http://schemas.microsoft.com/office/drawing/2014/main" id="{26241AFC-8AD1-4C03-8928-290A892675D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215145" y="5828246"/>
            <a:ext cx="357145" cy="372026"/>
          </a:xfrm>
          <a:prstGeom prst="rect">
            <a:avLst/>
          </a:prstGeom>
        </p:spPr>
      </p:pic>
      <p:pic>
        <p:nvPicPr>
          <p:cNvPr id="22" name="9.1.1.1 Slide 28 story normal speed">
            <a:hlinkClick r:id="" action="ppaction://media"/>
            <a:extLst>
              <a:ext uri="{FF2B5EF4-FFF2-40B4-BE49-F238E27FC236}">
                <a16:creationId xmlns:a16="http://schemas.microsoft.com/office/drawing/2014/main" id="{E77EF644-DDF9-4105-9EEA-FCBB8E4BB3D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700680" y="126908"/>
            <a:ext cx="949358" cy="949358"/>
          </a:xfrm>
          <a:prstGeom prst="rect">
            <a:avLst/>
          </a:prstGeom>
        </p:spPr>
      </p:pic>
    </p:spTree>
    <p:extLst>
      <p:ext uri="{BB962C8B-B14F-4D97-AF65-F5344CB8AC3E}">
        <p14:creationId xmlns:p14="http://schemas.microsoft.com/office/powerpoint/2010/main" val="1833194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76296"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096000" cy="707849"/>
          </a:xfrm>
        </p:spPr>
        <p:txBody>
          <a:bodyPr>
            <a:normAutofit fontScale="90000"/>
          </a:bodyPr>
          <a:lstStyle/>
          <a:p>
            <a:r>
              <a:rPr lang="en-GB" sz="3600" b="1" dirty="0">
                <a:solidFill>
                  <a:schemeClr val="bg1"/>
                </a:solidFill>
              </a:rPr>
              <a:t>Julia </a:t>
            </a:r>
            <a:r>
              <a:rPr lang="en-GB" sz="3600" b="1" dirty="0" err="1">
                <a:solidFill>
                  <a:schemeClr val="bg1"/>
                </a:solidFill>
              </a:rPr>
              <a:t>beschreibt</a:t>
            </a:r>
            <a:r>
              <a:rPr lang="en-GB" sz="3600" b="1" dirty="0">
                <a:solidFill>
                  <a:schemeClr val="bg1"/>
                </a:solidFill>
              </a:rPr>
              <a:t> </a:t>
            </a:r>
            <a:r>
              <a:rPr lang="en-GB" sz="3600" b="1" dirty="0" err="1">
                <a:solidFill>
                  <a:schemeClr val="bg1"/>
                </a:solidFill>
              </a:rPr>
              <a:t>ihren</a:t>
            </a:r>
            <a:r>
              <a:rPr lang="en-GB" sz="3600" b="1" dirty="0">
                <a:solidFill>
                  <a:schemeClr val="bg1"/>
                </a:solidFill>
              </a:rPr>
              <a:t> </a:t>
            </a:r>
            <a:r>
              <a:rPr lang="en-GB" sz="3600" b="1" dirty="0" err="1">
                <a:solidFill>
                  <a:schemeClr val="bg1"/>
                </a:solidFill>
              </a:rPr>
              <a:t>Bruder</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0508" y="247046"/>
            <a:ext cx="95838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Speech Bubble: Rectangle with Corners Rounded 14">
            <a:extLst>
              <a:ext uri="{FF2B5EF4-FFF2-40B4-BE49-F238E27FC236}">
                <a16:creationId xmlns:a16="http://schemas.microsoft.com/office/drawing/2014/main" id="{DB3B3E54-8AD6-4EA1-91BA-CF95A9CDB545}"/>
              </a:ext>
            </a:extLst>
          </p:cNvPr>
          <p:cNvSpPr/>
          <p:nvPr/>
        </p:nvSpPr>
        <p:spPr>
          <a:xfrm>
            <a:off x="385618" y="1281558"/>
            <a:ext cx="11420764" cy="4978382"/>
          </a:xfrm>
          <a:prstGeom prst="wedgeRoundRectCallout">
            <a:avLst>
              <a:gd name="adj1" fmla="val 53408"/>
              <a:gd name="adj2" fmla="val 25530"/>
              <a:gd name="adj3" fmla="val 16667"/>
            </a:avLst>
          </a:prstGeom>
          <a:solidFill>
            <a:srgbClr val="EFF7FF"/>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de-DE" sz="2400" dirty="0">
              <a:solidFill>
                <a:schemeClr val="accent5">
                  <a:lumMod val="50000"/>
                </a:schemeClr>
              </a:solidFill>
            </a:endParaRPr>
          </a:p>
          <a:p>
            <a:r>
              <a:rPr lang="de-DE" sz="2400" dirty="0">
                <a:solidFill>
                  <a:schemeClr val="accent5">
                    <a:lumMod val="50000"/>
                  </a:schemeClr>
                </a:solidFill>
              </a:rPr>
              <a:t>Ich heiße Julia. Ich werde meinen Bruder kurz beschreiben. Er heißt Florian und ist jünger, aber auch schon größer als ich. Er wohnt noch bei uns zu Hause in Stuttgart. Wir spielen montags zusammen in einem Verein Basketball, aber er hat auch ein paar andere Hobbys. Zum Beispiel ist sein Lieblingshobby der Computer. Er spielt abends allein am Computer in seinem Zimmer. Er surft gern im Internet und spielt oft mit Freunden Computerspiele. Meine Eltern mögen das gar nicht, denn er macht manchmal deshalb seine Hausaufgaben nicht. Er hat noch ein weiteres Hobby. Gern kochen wir zwei zusammen und essen dann zusammen in der Familie.</a:t>
            </a:r>
            <a:r>
              <a:rPr lang="es-ES" sz="2400" dirty="0">
                <a:solidFill>
                  <a:schemeClr val="accent5">
                    <a:lumMod val="50000"/>
                  </a:schemeClr>
                </a:solidFill>
              </a:rPr>
              <a:t> </a:t>
            </a:r>
            <a:endParaRPr lang="en-GB" sz="2400" dirty="0">
              <a:solidFill>
                <a:schemeClr val="accent5">
                  <a:lumMod val="50000"/>
                </a:schemeClr>
              </a:solidFill>
            </a:endParaRPr>
          </a:p>
        </p:txBody>
      </p:sp>
      <p:sp>
        <p:nvSpPr>
          <p:cNvPr id="6" name="Action Button: Custom 16">
            <a:hlinkClick r:id="" action="ppaction://noaction" highlightClick="1">
              <a:snd r:embed="rId7" name="9.1.1.1 Slide 27 1.wav"/>
            </a:hlinkClick>
            <a:extLst>
              <a:ext uri="{FF2B5EF4-FFF2-40B4-BE49-F238E27FC236}">
                <a16:creationId xmlns:a16="http://schemas.microsoft.com/office/drawing/2014/main" id="{9A8167CE-C7F9-4266-8691-E6D98ED92C6D}"/>
              </a:ext>
            </a:extLst>
          </p:cNvPr>
          <p:cNvSpPr/>
          <p:nvPr/>
        </p:nvSpPr>
        <p:spPr>
          <a:xfrm>
            <a:off x="8744228" y="533289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8" name="Action Button: Custom 16">
            <a:hlinkClick r:id="" action="ppaction://noaction" highlightClick="1">
              <a:snd r:embed="rId8" name="9.1.1.1 Slide 27 2.wav"/>
            </a:hlinkClick>
            <a:extLst>
              <a:ext uri="{FF2B5EF4-FFF2-40B4-BE49-F238E27FC236}">
                <a16:creationId xmlns:a16="http://schemas.microsoft.com/office/drawing/2014/main" id="{8B6B4B11-8E76-49F0-BA04-8B07B536D072}"/>
              </a:ext>
            </a:extLst>
          </p:cNvPr>
          <p:cNvSpPr/>
          <p:nvPr/>
        </p:nvSpPr>
        <p:spPr>
          <a:xfrm>
            <a:off x="9285821" y="5332891"/>
            <a:ext cx="396000"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9" name="Action Button: Custom 16">
            <a:hlinkClick r:id="" action="ppaction://noaction" highlightClick="1">
              <a:snd r:embed="rId9" name="9.1.1.1 Slide 27 3.wav"/>
            </a:hlinkClick>
            <a:extLst>
              <a:ext uri="{FF2B5EF4-FFF2-40B4-BE49-F238E27FC236}">
                <a16:creationId xmlns:a16="http://schemas.microsoft.com/office/drawing/2014/main" id="{CC0E7A7D-023C-4646-8312-81BCBDBE65B9}"/>
              </a:ext>
            </a:extLst>
          </p:cNvPr>
          <p:cNvSpPr/>
          <p:nvPr/>
        </p:nvSpPr>
        <p:spPr>
          <a:xfrm>
            <a:off x="9827414" y="5332890"/>
            <a:ext cx="396000" cy="35794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0" name="Action Button: Custom 16">
            <a:hlinkClick r:id="" action="ppaction://noaction" highlightClick="1">
              <a:snd r:embed="rId10" name="9.1.1.1 Slide 27 4.wav"/>
            </a:hlinkClick>
            <a:extLst>
              <a:ext uri="{FF2B5EF4-FFF2-40B4-BE49-F238E27FC236}">
                <a16:creationId xmlns:a16="http://schemas.microsoft.com/office/drawing/2014/main" id="{49F40170-9B24-4232-9395-06C41DFF4F82}"/>
              </a:ext>
            </a:extLst>
          </p:cNvPr>
          <p:cNvSpPr/>
          <p:nvPr/>
        </p:nvSpPr>
        <p:spPr>
          <a:xfrm>
            <a:off x="10369007" y="5332890"/>
            <a:ext cx="396000" cy="35794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1" name="Action Button: Custom 16">
            <a:hlinkClick r:id="" action="ppaction://noaction" highlightClick="1">
              <a:snd r:embed="rId11" name="9.1.1.1 Slide 27 5.wav"/>
            </a:hlinkClick>
            <a:extLst>
              <a:ext uri="{FF2B5EF4-FFF2-40B4-BE49-F238E27FC236}">
                <a16:creationId xmlns:a16="http://schemas.microsoft.com/office/drawing/2014/main" id="{A2F77B2A-B832-4BB8-A9EE-FE5437C8F519}"/>
              </a:ext>
            </a:extLst>
          </p:cNvPr>
          <p:cNvSpPr/>
          <p:nvPr/>
        </p:nvSpPr>
        <p:spPr>
          <a:xfrm>
            <a:off x="8744228" y="576929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2" name="Action Button: Custom 16">
            <a:hlinkClick r:id="" action="ppaction://noaction" highlightClick="1">
              <a:snd r:embed="rId12" name="9.1.1.1 Slide 27 6.wav"/>
            </a:hlinkClick>
            <a:extLst>
              <a:ext uri="{FF2B5EF4-FFF2-40B4-BE49-F238E27FC236}">
                <a16:creationId xmlns:a16="http://schemas.microsoft.com/office/drawing/2014/main" id="{C0ADD694-25F5-4471-BB82-594A9875256A}"/>
              </a:ext>
            </a:extLst>
          </p:cNvPr>
          <p:cNvSpPr/>
          <p:nvPr/>
        </p:nvSpPr>
        <p:spPr>
          <a:xfrm>
            <a:off x="9285821" y="576929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3" name="Action Button: Custom 16">
            <a:hlinkClick r:id="" action="ppaction://noaction" highlightClick="1">
              <a:snd r:embed="rId13" name="9.1.1.1 Slide 27 7.wav"/>
            </a:hlinkClick>
            <a:extLst>
              <a:ext uri="{FF2B5EF4-FFF2-40B4-BE49-F238E27FC236}">
                <a16:creationId xmlns:a16="http://schemas.microsoft.com/office/drawing/2014/main" id="{7A1979BA-8271-4A6B-B115-3A0A021FD818}"/>
              </a:ext>
            </a:extLst>
          </p:cNvPr>
          <p:cNvSpPr/>
          <p:nvPr/>
        </p:nvSpPr>
        <p:spPr>
          <a:xfrm>
            <a:off x="9827414" y="576929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4" name="Action Button: Custom 16">
            <a:hlinkClick r:id="" action="ppaction://noaction" highlightClick="1">
              <a:snd r:embed="rId14" name="9.1.1.1 Slide 27 8.wav"/>
            </a:hlinkClick>
            <a:extLst>
              <a:ext uri="{FF2B5EF4-FFF2-40B4-BE49-F238E27FC236}">
                <a16:creationId xmlns:a16="http://schemas.microsoft.com/office/drawing/2014/main" id="{1DDC4D8A-94EA-4372-B392-DE5CAD2162EA}"/>
              </a:ext>
            </a:extLst>
          </p:cNvPr>
          <p:cNvSpPr/>
          <p:nvPr/>
        </p:nvSpPr>
        <p:spPr>
          <a:xfrm>
            <a:off x="10369007" y="576929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16" name="9.1.1.1 Slide 28 story normal speed">
            <a:hlinkClick r:id="" action="ppaction://media"/>
            <a:extLst>
              <a:ext uri="{FF2B5EF4-FFF2-40B4-BE49-F238E27FC236}">
                <a16:creationId xmlns:a16="http://schemas.microsoft.com/office/drawing/2014/main" id="{1C91F3F6-F562-4F24-B48E-050E2D2D1E9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846282" y="5555018"/>
            <a:ext cx="719282" cy="719282"/>
          </a:xfrm>
          <a:prstGeom prst="rect">
            <a:avLst/>
          </a:prstGeom>
        </p:spPr>
      </p:pic>
      <p:pic>
        <p:nvPicPr>
          <p:cNvPr id="17" name="Picture 16" descr="A person holding a baby&#10;&#10;Description automatically generated">
            <a:extLst>
              <a:ext uri="{FF2B5EF4-FFF2-40B4-BE49-F238E27FC236}">
                <a16:creationId xmlns:a16="http://schemas.microsoft.com/office/drawing/2014/main" id="{7EE2FB71-A000-4301-A418-9E408CA7D56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989707" y="81665"/>
            <a:ext cx="1634986" cy="1082326"/>
          </a:xfrm>
          <a:prstGeom prst="rect">
            <a:avLst/>
          </a:prstGeom>
        </p:spPr>
      </p:pic>
      <p:sp>
        <p:nvSpPr>
          <p:cNvPr id="18" name="Speech Bubble: Rectangle with Corners Rounded 17">
            <a:extLst>
              <a:ext uri="{FF2B5EF4-FFF2-40B4-BE49-F238E27FC236}">
                <a16:creationId xmlns:a16="http://schemas.microsoft.com/office/drawing/2014/main" id="{DEE2672C-15B0-4F30-84C1-D288EEF9C312}"/>
              </a:ext>
            </a:extLst>
          </p:cNvPr>
          <p:cNvSpPr/>
          <p:nvPr/>
        </p:nvSpPr>
        <p:spPr>
          <a:xfrm>
            <a:off x="7597913" y="417841"/>
            <a:ext cx="3375815" cy="1281925"/>
          </a:xfrm>
          <a:prstGeom prst="wedgeRoundRectCallout">
            <a:avLst>
              <a:gd name="adj1" fmla="val -57948"/>
              <a:gd name="adj2" fmla="val -33182"/>
              <a:gd name="adj3" fmla="val 16667"/>
            </a:avLst>
          </a:prstGeom>
          <a:solidFill>
            <a:srgbClr val="FFFAF3"/>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F0302020204030204"/>
              </a:rPr>
              <a:t>Mein </a:t>
            </a:r>
            <a:r>
              <a:rPr lang="en-GB" sz="2000" dirty="0" err="1">
                <a:solidFill>
                  <a:schemeClr val="accent5">
                    <a:lumMod val="50000"/>
                  </a:schemeClr>
                </a:solidFill>
                <a:latin typeface="Century Gothic" panose="020F0302020204030204"/>
              </a:rPr>
              <a:t>Bruder</a:t>
            </a:r>
            <a:r>
              <a:rPr lang="en-GB" sz="2000" dirty="0">
                <a:solidFill>
                  <a:schemeClr val="accent5">
                    <a:lumMod val="50000"/>
                  </a:schemeClr>
                </a:solidFill>
                <a:latin typeface="Century Gothic" panose="020F0302020204030204"/>
              </a:rPr>
              <a:t> </a:t>
            </a:r>
            <a:r>
              <a:rPr lang="en-GB" sz="2000" dirty="0" err="1">
                <a:solidFill>
                  <a:schemeClr val="accent5">
                    <a:lumMod val="50000"/>
                  </a:schemeClr>
                </a:solidFill>
                <a:latin typeface="Century Gothic" panose="020F0302020204030204"/>
              </a:rPr>
              <a:t>ist</a:t>
            </a:r>
            <a:r>
              <a:rPr lang="en-GB" sz="2000" dirty="0">
                <a:solidFill>
                  <a:schemeClr val="accent5">
                    <a:lumMod val="50000"/>
                  </a:schemeClr>
                </a:solidFill>
                <a:latin typeface="Century Gothic" panose="020F0302020204030204"/>
              </a:rPr>
              <a:t> </a:t>
            </a:r>
            <a:r>
              <a:rPr lang="en-GB" sz="2000" dirty="0" err="1">
                <a:solidFill>
                  <a:schemeClr val="accent5">
                    <a:lumMod val="50000"/>
                  </a:schemeClr>
                </a:solidFill>
                <a:latin typeface="Century Gothic" panose="020F0302020204030204"/>
              </a:rPr>
              <a:t>kein</a:t>
            </a:r>
            <a:r>
              <a:rPr lang="en-GB" sz="2000" dirty="0">
                <a:solidFill>
                  <a:schemeClr val="accent5">
                    <a:lumMod val="50000"/>
                  </a:schemeClr>
                </a:solidFill>
                <a:latin typeface="Century Gothic" panose="020F0302020204030204"/>
              </a:rPr>
              <a:t> Superstar, </a:t>
            </a:r>
            <a:r>
              <a:rPr lang="en-GB" sz="2000" dirty="0" err="1">
                <a:solidFill>
                  <a:schemeClr val="accent5">
                    <a:lumMod val="50000"/>
                  </a:schemeClr>
                </a:solidFill>
                <a:latin typeface="Century Gothic" panose="020F0302020204030204"/>
              </a:rPr>
              <a:t>aber</a:t>
            </a:r>
            <a:r>
              <a:rPr lang="en-GB" sz="2000" dirty="0">
                <a:solidFill>
                  <a:schemeClr val="accent5">
                    <a:lumMod val="50000"/>
                  </a:schemeClr>
                </a:solidFill>
                <a:latin typeface="Century Gothic" panose="020F0302020204030204"/>
              </a:rPr>
              <a:t> ich mag </a:t>
            </a:r>
            <a:r>
              <a:rPr lang="en-GB" sz="2000" dirty="0" err="1">
                <a:solidFill>
                  <a:schemeClr val="accent5">
                    <a:lumMod val="50000"/>
                  </a:schemeClr>
                </a:solidFill>
                <a:latin typeface="Century Gothic" panose="020F0302020204030204"/>
              </a:rPr>
              <a:t>ihn</a:t>
            </a:r>
            <a:r>
              <a:rPr lang="en-GB" sz="2000" dirty="0">
                <a:solidFill>
                  <a:schemeClr val="accent5">
                    <a:lumMod val="50000"/>
                  </a:schemeClr>
                </a:solidFill>
                <a:latin typeface="Century Gothic" panose="020F0302020204030204"/>
              </a:rPr>
              <a:t> </a:t>
            </a:r>
            <a:r>
              <a:rPr lang="en-GB" sz="2000" dirty="0" err="1">
                <a:solidFill>
                  <a:schemeClr val="accent5">
                    <a:lumMod val="50000"/>
                  </a:schemeClr>
                </a:solidFill>
                <a:latin typeface="Century Gothic" panose="020F0302020204030204"/>
              </a:rPr>
              <a:t>sehr</a:t>
            </a:r>
            <a:r>
              <a:rPr lang="en-GB" sz="2000" dirty="0">
                <a:solidFill>
                  <a:schemeClr val="accent5">
                    <a:lumMod val="50000"/>
                  </a:schemeClr>
                </a:solidFill>
                <a:latin typeface="Century Gothic" panose="020F0302020204030204"/>
              </a:rPr>
              <a:t>! </a:t>
            </a:r>
            <a:r>
              <a:rPr lang="en-GB" sz="2000" dirty="0">
                <a:solidFill>
                  <a:schemeClr val="accent5">
                    <a:lumMod val="50000"/>
                  </a:schemeClr>
                </a:solidFill>
                <a:latin typeface="Century Gothic" panose="020F0302020204030204"/>
                <a:sym typeface="Wingdings" panose="05000000000000000000" pitchFamily="2" charset="2"/>
              </a:rPr>
              <a:t> </a:t>
            </a:r>
            <a:r>
              <a:rPr lang="en-GB" sz="2000" dirty="0">
                <a:solidFill>
                  <a:schemeClr val="accent5">
                    <a:lumMod val="50000"/>
                  </a:schemeClr>
                </a:solidFill>
                <a:latin typeface="Century Gothic" panose="020F0302020204030204"/>
              </a:rPr>
              <a:t>Auf </a:t>
            </a:r>
            <a:r>
              <a:rPr lang="en-GB" sz="2000" dirty="0" err="1">
                <a:solidFill>
                  <a:schemeClr val="accent5">
                    <a:lumMod val="50000"/>
                  </a:schemeClr>
                </a:solidFill>
                <a:latin typeface="Century Gothic" panose="020F0302020204030204"/>
              </a:rPr>
              <a:t>diesem</a:t>
            </a:r>
            <a:r>
              <a:rPr lang="en-GB" sz="2000" dirty="0">
                <a:solidFill>
                  <a:schemeClr val="accent5">
                    <a:lumMod val="50000"/>
                  </a:schemeClr>
                </a:solidFill>
                <a:latin typeface="Century Gothic" panose="020F0302020204030204"/>
              </a:rPr>
              <a:t> </a:t>
            </a:r>
            <a:r>
              <a:rPr lang="en-GB" sz="2000" dirty="0" err="1">
                <a:solidFill>
                  <a:schemeClr val="accent5">
                    <a:lumMod val="50000"/>
                  </a:schemeClr>
                </a:solidFill>
                <a:latin typeface="Century Gothic" panose="020F0302020204030204"/>
              </a:rPr>
              <a:t>Foto</a:t>
            </a:r>
            <a:r>
              <a:rPr lang="en-GB" sz="2000" dirty="0">
                <a:solidFill>
                  <a:schemeClr val="accent5">
                    <a:lumMod val="50000"/>
                  </a:schemeClr>
                </a:solidFill>
                <a:latin typeface="Century Gothic" panose="020F0302020204030204"/>
              </a:rPr>
              <a:t> war </a:t>
            </a:r>
            <a:r>
              <a:rPr lang="en-GB" sz="2000" dirty="0" err="1">
                <a:solidFill>
                  <a:schemeClr val="accent5">
                    <a:lumMod val="50000"/>
                  </a:schemeClr>
                </a:solidFill>
                <a:latin typeface="Century Gothic" panose="020F0302020204030204"/>
              </a:rPr>
              <a:t>er</a:t>
            </a:r>
            <a:r>
              <a:rPr lang="en-GB" sz="2000" dirty="0">
                <a:solidFill>
                  <a:schemeClr val="accent5">
                    <a:lumMod val="50000"/>
                  </a:schemeClr>
                </a:solidFill>
                <a:latin typeface="Century Gothic" panose="020F0302020204030204"/>
              </a:rPr>
              <a:t> </a:t>
            </a:r>
            <a:r>
              <a:rPr lang="en-GB" sz="2000" dirty="0" err="1">
                <a:solidFill>
                  <a:schemeClr val="accent5">
                    <a:lumMod val="50000"/>
                  </a:schemeClr>
                </a:solidFill>
                <a:latin typeface="Century Gothic" panose="020F0302020204030204"/>
              </a:rPr>
              <a:t>viel</a:t>
            </a:r>
            <a:r>
              <a:rPr lang="en-GB" sz="2000" dirty="0">
                <a:solidFill>
                  <a:schemeClr val="accent5">
                    <a:lumMod val="50000"/>
                  </a:schemeClr>
                </a:solidFill>
                <a:latin typeface="Century Gothic" panose="020F0302020204030204"/>
              </a:rPr>
              <a:t> </a:t>
            </a:r>
            <a:r>
              <a:rPr lang="en-GB" sz="2000" dirty="0" err="1">
                <a:solidFill>
                  <a:schemeClr val="accent5">
                    <a:lumMod val="50000"/>
                  </a:schemeClr>
                </a:solidFill>
                <a:latin typeface="Century Gothic" panose="020F0302020204030204"/>
              </a:rPr>
              <a:t>jünger</a:t>
            </a:r>
            <a:r>
              <a:rPr lang="en-GB" sz="2000" dirty="0">
                <a:solidFill>
                  <a:schemeClr val="accent5">
                    <a:lumMod val="50000"/>
                  </a:schemeClr>
                </a:solidFill>
                <a:latin typeface="Century Gothic" panose="020F0302020204030204"/>
              </a:rPr>
              <a:t>!</a:t>
            </a:r>
            <a:endParaRPr kumimoji="0" lang="en-GB"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50998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7093527" cy="869950"/>
          </a:xfrm>
          <a:prstGeom prst="rect">
            <a:avLst/>
          </a:prstGeom>
        </p:spPr>
      </p:pic>
      <p:sp>
        <p:nvSpPr>
          <p:cNvPr id="4" name="Title 3"/>
          <p:cNvSpPr>
            <a:spLocks noGrp="1"/>
          </p:cNvSpPr>
          <p:nvPr>
            <p:ph type="title"/>
          </p:nvPr>
        </p:nvSpPr>
        <p:spPr>
          <a:xfrm>
            <a:off x="-1" y="294041"/>
            <a:ext cx="5895975" cy="707849"/>
          </a:xfrm>
        </p:spPr>
        <p:txBody>
          <a:bodyPr>
            <a:normAutofit/>
          </a:bodyPr>
          <a:lstStyle/>
          <a:p>
            <a:r>
              <a:rPr lang="en-GB" sz="3600" b="1" dirty="0">
                <a:solidFill>
                  <a:schemeClr val="bg1"/>
                </a:solidFill>
              </a:rPr>
              <a:t>Mein </a:t>
            </a:r>
            <a:r>
              <a:rPr lang="en-GB" sz="3600" b="1" dirty="0" err="1">
                <a:solidFill>
                  <a:schemeClr val="bg1"/>
                </a:solidFill>
              </a:rPr>
              <a:t>Lieblingsmensch</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455442" y="247047"/>
            <a:ext cx="1501886" cy="472144"/>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82243274-2370-4B14-8438-FF17FDBD1C42}"/>
              </a:ext>
            </a:extLst>
          </p:cNvPr>
          <p:cNvSpPr txBox="1"/>
          <p:nvPr/>
        </p:nvSpPr>
        <p:spPr>
          <a:xfrm>
            <a:off x="125223" y="1211651"/>
            <a:ext cx="1196368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Beschreib</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andere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Person,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Freund /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Freundin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Person in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deiner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Familie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60-80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auf Deutsch.</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050" name="Picture 2" descr="Dictionary Clip Art">
            <a:extLst>
              <a:ext uri="{FF2B5EF4-FFF2-40B4-BE49-F238E27FC236}">
                <a16:creationId xmlns:a16="http://schemas.microsoft.com/office/drawing/2014/main" id="{854A1EC5-E53F-4A25-A945-470016104EB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5478" y="4084623"/>
            <a:ext cx="2121271" cy="2142700"/>
          </a:xfrm>
          <a:prstGeom prst="rect">
            <a:avLst/>
          </a:prstGeom>
          <a:noFill/>
          <a:extLst>
            <a:ext uri="{909E8E84-426E-40DD-AFC4-6F175D3DCCD1}">
              <a14:hiddenFill xmlns:a14="http://schemas.microsoft.com/office/drawing/2010/main">
                <a:solidFill>
                  <a:srgbClr val="FFFFFF"/>
                </a:solidFill>
              </a14:hiddenFill>
            </a:ext>
          </a:extLst>
        </p:spPr>
      </p:pic>
      <p:sp>
        <p:nvSpPr>
          <p:cNvPr id="7" name="Parallelogram 6"/>
          <p:cNvSpPr/>
          <p:nvPr/>
        </p:nvSpPr>
        <p:spPr>
          <a:xfrm rot="2275151">
            <a:off x="10482666" y="4354508"/>
            <a:ext cx="1173091" cy="661907"/>
          </a:xfrm>
          <a:prstGeom prst="parallelogram">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Wörter-buch</a:t>
            </a: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 name="Rectangle 5">
            <a:extLst>
              <a:ext uri="{FF2B5EF4-FFF2-40B4-BE49-F238E27FC236}">
                <a16:creationId xmlns:a16="http://schemas.microsoft.com/office/drawing/2014/main" id="{FD7BE50F-BE6A-4ACC-97EC-07047898878A}"/>
              </a:ext>
            </a:extLst>
          </p:cNvPr>
          <p:cNvSpPr/>
          <p:nvPr/>
        </p:nvSpPr>
        <p:spPr>
          <a:xfrm>
            <a:off x="443345" y="2232638"/>
            <a:ext cx="8118763" cy="2191947"/>
          </a:xfrm>
          <a:prstGeom prst="rect">
            <a:avLst/>
          </a:prstGeom>
        </p:spPr>
        <p:txBody>
          <a:bodyPr wrap="square">
            <a:spAutoFit/>
          </a:bodyPr>
          <a:lstStyle/>
          <a:p>
            <a:pPr marL="342900" lvl="0" indent="-342900">
              <a:lnSpc>
                <a:spcPct val="200000"/>
              </a:lnSpc>
              <a:buFont typeface="Wingdings 3" panose="05040102010807070707" pitchFamily="18" charset="2"/>
              <a:buChar char="a"/>
              <a:defRPr/>
            </a:pPr>
            <a:r>
              <a:rPr lang="en-GB" sz="2400" dirty="0">
                <a:solidFill>
                  <a:srgbClr val="4472C4">
                    <a:lumMod val="50000"/>
                  </a:srgbClr>
                </a:solidFill>
              </a:rPr>
              <a:t>Wie </a:t>
            </a:r>
            <a:r>
              <a:rPr lang="en-GB" sz="2400" dirty="0" err="1">
                <a:solidFill>
                  <a:srgbClr val="4472C4">
                    <a:lumMod val="50000"/>
                  </a:srgbClr>
                </a:solidFill>
              </a:rPr>
              <a:t>ist</a:t>
            </a:r>
            <a:r>
              <a:rPr lang="en-GB" sz="2400" dirty="0">
                <a:solidFill>
                  <a:srgbClr val="4472C4">
                    <a:lumMod val="50000"/>
                  </a:srgbClr>
                </a:solidFill>
              </a:rPr>
              <a:t> </a:t>
            </a:r>
            <a:r>
              <a:rPr lang="en-GB" sz="2400" dirty="0" err="1">
                <a:solidFill>
                  <a:srgbClr val="4472C4">
                    <a:lumMod val="50000"/>
                  </a:srgbClr>
                </a:solidFill>
              </a:rPr>
              <a:t>diese</a:t>
            </a:r>
            <a:r>
              <a:rPr lang="en-GB" sz="2400" dirty="0">
                <a:solidFill>
                  <a:srgbClr val="4472C4">
                    <a:lumMod val="50000"/>
                  </a:srgbClr>
                </a:solidFill>
              </a:rPr>
              <a:t> Person? </a:t>
            </a:r>
          </a:p>
          <a:p>
            <a:pPr marL="342900" lvl="0" indent="-342900">
              <a:lnSpc>
                <a:spcPct val="200000"/>
              </a:lnSpc>
              <a:buFont typeface="Wingdings 3" panose="05040102010807070707" pitchFamily="18" charset="2"/>
              <a:buChar char="a"/>
              <a:defRPr/>
            </a:pPr>
            <a:r>
              <a:rPr lang="en-GB" sz="2400" dirty="0">
                <a:solidFill>
                  <a:srgbClr val="4472C4">
                    <a:lumMod val="50000"/>
                  </a:srgbClr>
                </a:solidFill>
              </a:rPr>
              <a:t>Was </a:t>
            </a:r>
            <a:r>
              <a:rPr lang="en-GB" sz="2400" dirty="0" err="1">
                <a:solidFill>
                  <a:srgbClr val="4472C4">
                    <a:lumMod val="50000"/>
                  </a:srgbClr>
                </a:solidFill>
              </a:rPr>
              <a:t>macht</a:t>
            </a:r>
            <a:r>
              <a:rPr lang="en-GB" sz="2400" dirty="0">
                <a:solidFill>
                  <a:srgbClr val="4472C4">
                    <a:lumMod val="50000"/>
                  </a:srgbClr>
                </a:solidFill>
              </a:rPr>
              <a:t> </a:t>
            </a:r>
            <a:r>
              <a:rPr lang="en-GB" sz="2400" dirty="0" err="1">
                <a:solidFill>
                  <a:srgbClr val="4472C4">
                    <a:lumMod val="50000"/>
                  </a:srgbClr>
                </a:solidFill>
              </a:rPr>
              <a:t>er</a:t>
            </a:r>
            <a:r>
              <a:rPr lang="en-GB" sz="2400" dirty="0">
                <a:solidFill>
                  <a:srgbClr val="4472C4">
                    <a:lumMod val="50000"/>
                  </a:srgbClr>
                </a:solidFill>
              </a:rPr>
              <a:t>/</a:t>
            </a:r>
            <a:r>
              <a:rPr lang="en-GB" sz="2400" dirty="0" err="1">
                <a:solidFill>
                  <a:srgbClr val="4472C4">
                    <a:lumMod val="50000"/>
                  </a:srgbClr>
                </a:solidFill>
              </a:rPr>
              <a:t>sie</a:t>
            </a:r>
            <a:r>
              <a:rPr lang="en-GB" sz="2400" dirty="0">
                <a:solidFill>
                  <a:srgbClr val="4472C4">
                    <a:lumMod val="50000"/>
                  </a:srgbClr>
                </a:solidFill>
              </a:rPr>
              <a:t> </a:t>
            </a:r>
            <a:r>
              <a:rPr lang="en-GB" sz="2400" dirty="0" err="1">
                <a:solidFill>
                  <a:srgbClr val="4472C4">
                    <a:lumMod val="50000"/>
                  </a:srgbClr>
                </a:solidFill>
              </a:rPr>
              <a:t>gern</a:t>
            </a:r>
            <a:r>
              <a:rPr lang="en-GB" sz="2400" dirty="0">
                <a:solidFill>
                  <a:srgbClr val="4472C4">
                    <a:lumMod val="50000"/>
                  </a:srgbClr>
                </a:solidFill>
              </a:rPr>
              <a:t> </a:t>
            </a:r>
            <a:r>
              <a:rPr lang="en-GB" sz="2400" dirty="0" err="1">
                <a:solidFill>
                  <a:srgbClr val="4472C4">
                    <a:lumMod val="50000"/>
                  </a:srgbClr>
                </a:solidFill>
              </a:rPr>
              <a:t>oder</a:t>
            </a:r>
            <a:r>
              <a:rPr lang="en-GB" sz="2400" dirty="0">
                <a:solidFill>
                  <a:srgbClr val="4472C4">
                    <a:lumMod val="50000"/>
                  </a:srgbClr>
                </a:solidFill>
              </a:rPr>
              <a:t> </a:t>
            </a:r>
            <a:r>
              <a:rPr lang="en-GB" sz="2400" dirty="0" err="1">
                <a:solidFill>
                  <a:srgbClr val="4472C4">
                    <a:lumMod val="50000"/>
                  </a:srgbClr>
                </a:solidFill>
              </a:rPr>
              <a:t>nicht</a:t>
            </a:r>
            <a:r>
              <a:rPr lang="en-GB" sz="2400" dirty="0">
                <a:solidFill>
                  <a:srgbClr val="4472C4">
                    <a:lumMod val="50000"/>
                  </a:srgbClr>
                </a:solidFill>
              </a:rPr>
              <a:t> </a:t>
            </a:r>
            <a:r>
              <a:rPr lang="en-GB" sz="2400" dirty="0" err="1">
                <a:solidFill>
                  <a:srgbClr val="4472C4">
                    <a:lumMod val="50000"/>
                  </a:srgbClr>
                </a:solidFill>
              </a:rPr>
              <a:t>gern</a:t>
            </a:r>
            <a:r>
              <a:rPr lang="en-GB" sz="2400" dirty="0">
                <a:solidFill>
                  <a:srgbClr val="4472C4">
                    <a:lumMod val="50000"/>
                  </a:srgbClr>
                </a:solidFill>
              </a:rPr>
              <a:t>?</a:t>
            </a:r>
          </a:p>
          <a:p>
            <a:pPr marL="342900" lvl="0" indent="-342900">
              <a:lnSpc>
                <a:spcPct val="200000"/>
              </a:lnSpc>
              <a:buFont typeface="Wingdings 3" panose="05040102010807070707" pitchFamily="18" charset="2"/>
              <a:buChar char="a"/>
              <a:defRPr/>
            </a:pPr>
            <a:r>
              <a:rPr lang="en-GB" sz="2400" dirty="0" err="1">
                <a:solidFill>
                  <a:srgbClr val="4472C4">
                    <a:lumMod val="50000"/>
                  </a:srgbClr>
                </a:solidFill>
              </a:rPr>
              <a:t>Wann</a:t>
            </a:r>
            <a:r>
              <a:rPr lang="en-GB" sz="2400" dirty="0">
                <a:solidFill>
                  <a:srgbClr val="4472C4">
                    <a:lumMod val="50000"/>
                  </a:srgbClr>
                </a:solidFill>
              </a:rPr>
              <a:t>, </a:t>
            </a:r>
            <a:r>
              <a:rPr lang="en-GB" sz="2400" dirty="0" err="1">
                <a:solidFill>
                  <a:srgbClr val="4472C4">
                    <a:lumMod val="50000"/>
                  </a:srgbClr>
                </a:solidFill>
              </a:rPr>
              <a:t>wie</a:t>
            </a:r>
            <a:r>
              <a:rPr lang="en-GB" sz="2400" dirty="0">
                <a:solidFill>
                  <a:srgbClr val="4472C4">
                    <a:lumMod val="50000"/>
                  </a:srgbClr>
                </a:solidFill>
              </a:rPr>
              <a:t>, wo </a:t>
            </a:r>
            <a:r>
              <a:rPr lang="en-GB" sz="2400" dirty="0" err="1">
                <a:solidFill>
                  <a:srgbClr val="4472C4">
                    <a:lumMod val="50000"/>
                  </a:srgbClr>
                </a:solidFill>
              </a:rPr>
              <a:t>macht</a:t>
            </a:r>
            <a:r>
              <a:rPr lang="en-GB" sz="2400" dirty="0">
                <a:solidFill>
                  <a:srgbClr val="4472C4">
                    <a:lumMod val="50000"/>
                  </a:srgbClr>
                </a:solidFill>
              </a:rPr>
              <a:t> </a:t>
            </a:r>
            <a:r>
              <a:rPr lang="en-GB" sz="2400" dirty="0" err="1">
                <a:solidFill>
                  <a:srgbClr val="4472C4">
                    <a:lumMod val="50000"/>
                  </a:srgbClr>
                </a:solidFill>
              </a:rPr>
              <a:t>er</a:t>
            </a:r>
            <a:r>
              <a:rPr lang="en-GB" sz="2400" dirty="0">
                <a:solidFill>
                  <a:srgbClr val="4472C4">
                    <a:lumMod val="50000"/>
                  </a:srgbClr>
                </a:solidFill>
              </a:rPr>
              <a:t>/</a:t>
            </a:r>
            <a:r>
              <a:rPr lang="en-GB" sz="2400" dirty="0" err="1">
                <a:solidFill>
                  <a:srgbClr val="4472C4">
                    <a:lumMod val="50000"/>
                  </a:srgbClr>
                </a:solidFill>
              </a:rPr>
              <a:t>sie</a:t>
            </a:r>
            <a:r>
              <a:rPr lang="en-GB" sz="2400" dirty="0">
                <a:solidFill>
                  <a:srgbClr val="4472C4">
                    <a:lumMod val="50000"/>
                  </a:srgbClr>
                </a:solidFill>
              </a:rPr>
              <a:t> das?</a:t>
            </a:r>
          </a:p>
        </p:txBody>
      </p:sp>
    </p:spTree>
    <p:extLst>
      <p:ext uri="{BB962C8B-B14F-4D97-AF65-F5344CB8AC3E}">
        <p14:creationId xmlns:p14="http://schemas.microsoft.com/office/powerpoint/2010/main" val="12161281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924550" cy="869950"/>
          </a:xfrm>
          <a:prstGeom prst="rect">
            <a:avLst/>
          </a:prstGeom>
        </p:spPr>
      </p:pic>
      <p:sp>
        <p:nvSpPr>
          <p:cNvPr id="4" name="Title 3"/>
          <p:cNvSpPr>
            <a:spLocks noGrp="1"/>
          </p:cNvSpPr>
          <p:nvPr>
            <p:ph type="title"/>
          </p:nvPr>
        </p:nvSpPr>
        <p:spPr>
          <a:xfrm>
            <a:off x="0" y="294041"/>
            <a:ext cx="4410075" cy="707849"/>
          </a:xfrm>
        </p:spPr>
        <p:txBody>
          <a:bodyPr>
            <a:normAutofit/>
          </a:bodyPr>
          <a:lstStyle/>
          <a:p>
            <a:r>
              <a:rPr lang="en-GB" sz="3600" b="1" dirty="0">
                <a:solidFill>
                  <a:schemeClr val="bg1"/>
                </a:solidFill>
              </a:rPr>
              <a:t>Gaming Grammar</a:t>
            </a:r>
          </a:p>
        </p:txBody>
      </p:sp>
      <p:sp>
        <p:nvSpPr>
          <p:cNvPr id="12" name="TextBox 11">
            <a:extLst>
              <a:ext uri="{FF2B5EF4-FFF2-40B4-BE49-F238E27FC236}">
                <a16:creationId xmlns:a16="http://schemas.microsoft.com/office/drawing/2014/main" id="{BD3177A0-4242-4C61-991E-CAD3E8E7BAB5}"/>
              </a:ext>
            </a:extLst>
          </p:cNvPr>
          <p:cNvSpPr txBox="1"/>
          <p:nvPr/>
        </p:nvSpPr>
        <p:spPr>
          <a:xfrm>
            <a:off x="790575" y="1638300"/>
            <a:ext cx="85860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Try the following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hlinkClick r:id="rId5"/>
              </a:rPr>
              <a:t>Gaming Grammar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missions to practise: </a:t>
            </a:r>
          </a:p>
        </p:txBody>
      </p:sp>
      <p:pic>
        <p:nvPicPr>
          <p:cNvPr id="16" name="Picture 15" descr="A screenshot of a video game&#10;&#10;Description automatically generated">
            <a:extLst>
              <a:ext uri="{FF2B5EF4-FFF2-40B4-BE49-F238E27FC236}">
                <a16:creationId xmlns:a16="http://schemas.microsoft.com/office/drawing/2014/main" id="{9331F41B-8061-46CB-8466-C289AD9FD3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53475" y="95731"/>
            <a:ext cx="2937670" cy="1589727"/>
          </a:xfrm>
          <a:prstGeom prst="rect">
            <a:avLst/>
          </a:prstGeom>
        </p:spPr>
      </p:pic>
      <p:pic>
        <p:nvPicPr>
          <p:cNvPr id="6" name="Picture 5">
            <a:extLst>
              <a:ext uri="{FF2B5EF4-FFF2-40B4-BE49-F238E27FC236}">
                <a16:creationId xmlns:a16="http://schemas.microsoft.com/office/drawing/2014/main" id="{63B3089A-AD84-4298-97FD-702421665DC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8882" y="2313589"/>
            <a:ext cx="1280271" cy="1737511"/>
          </a:xfrm>
          <a:prstGeom prst="rect">
            <a:avLst/>
          </a:prstGeom>
        </p:spPr>
      </p:pic>
      <p:pic>
        <p:nvPicPr>
          <p:cNvPr id="7" name="Picture 6" descr="Text&#10;&#10;Description automatically generated">
            <a:extLst>
              <a:ext uri="{FF2B5EF4-FFF2-40B4-BE49-F238E27FC236}">
                <a16:creationId xmlns:a16="http://schemas.microsoft.com/office/drawing/2014/main" id="{EE029502-1E73-469D-B104-AEC85C4C266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7733" y="4264724"/>
            <a:ext cx="2602568" cy="1909949"/>
          </a:xfrm>
          <a:prstGeom prst="rect">
            <a:avLst/>
          </a:prstGeom>
        </p:spPr>
      </p:pic>
      <p:pic>
        <p:nvPicPr>
          <p:cNvPr id="8" name="Picture 7">
            <a:extLst>
              <a:ext uri="{FF2B5EF4-FFF2-40B4-BE49-F238E27FC236}">
                <a16:creationId xmlns:a16="http://schemas.microsoft.com/office/drawing/2014/main" id="{5EB9B9EC-A262-4445-A7F1-D705C20874C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21982" y="4264724"/>
            <a:ext cx="2602568" cy="1909949"/>
          </a:xfrm>
          <a:prstGeom prst="rect">
            <a:avLst/>
          </a:prstGeom>
        </p:spPr>
      </p:pic>
      <p:pic>
        <p:nvPicPr>
          <p:cNvPr id="9" name="Picture 8">
            <a:extLst>
              <a:ext uri="{FF2B5EF4-FFF2-40B4-BE49-F238E27FC236}">
                <a16:creationId xmlns:a16="http://schemas.microsoft.com/office/drawing/2014/main" id="{F342C4AD-8AA8-46D3-8789-D3924532526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83129" y="2313591"/>
            <a:ext cx="1280271" cy="1737511"/>
          </a:xfrm>
          <a:prstGeom prst="rect">
            <a:avLst/>
          </a:prstGeom>
        </p:spPr>
      </p:pic>
      <p:pic>
        <p:nvPicPr>
          <p:cNvPr id="10" name="Picture 9" descr="A picture containing text, sign&#10;&#10;Description automatically generated">
            <a:extLst>
              <a:ext uri="{FF2B5EF4-FFF2-40B4-BE49-F238E27FC236}">
                <a16:creationId xmlns:a16="http://schemas.microsoft.com/office/drawing/2014/main" id="{E85E5714-2D10-43C2-98B0-E43C0B83CC7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18391" y="2292609"/>
            <a:ext cx="1280271" cy="1737511"/>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646C41FA-0425-410C-BF1C-AF1B388CDDC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357242" y="4264725"/>
            <a:ext cx="2602568" cy="1909949"/>
          </a:xfrm>
          <a:prstGeom prst="rect">
            <a:avLst/>
          </a:prstGeom>
        </p:spPr>
      </p:pic>
    </p:spTree>
    <p:extLst>
      <p:ext uri="{BB962C8B-B14F-4D97-AF65-F5344CB8AC3E}">
        <p14:creationId xmlns:p14="http://schemas.microsoft.com/office/powerpoint/2010/main" val="15186082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2"/>
            <a:ext cx="4139900" cy="869951"/>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97649"/>
            <a:ext cx="5706319" cy="707849"/>
          </a:xfrm>
        </p:spPr>
        <p:txBody>
          <a:bodyPr>
            <a:normAutofit/>
          </a:bodyPr>
          <a:lstStyle/>
          <a:p>
            <a:r>
              <a:rPr lang="en-GB" sz="3600" b="1" dirty="0" err="1">
                <a:solidFill>
                  <a:schemeClr val="bg1"/>
                </a:solidFill>
                <a:latin typeface="Century Gothic" panose="020B0502020202020204" pitchFamily="34" charset="0"/>
              </a:rPr>
              <a:t>Hausaufgaben</a:t>
            </a:r>
            <a:endParaRPr lang="en-GB" sz="3600" b="1" dirty="0">
              <a:solidFill>
                <a:schemeClr val="bg1"/>
              </a:solidFill>
              <a:latin typeface="Century Gothic" panose="020B0502020202020204" pitchFamily="34" charset="0"/>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86636" y="1284856"/>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Calibri" panose="020F0502020204030204" pitchFamily="34" charset="0"/>
              </a:rPr>
              <a:t>Term 1.1, Week 2)</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5"/>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7" name="TextBox 6"/>
          <p:cNvSpPr txBox="1"/>
          <p:nvPr/>
        </p:nvSpPr>
        <p:spPr>
          <a:xfrm>
            <a:off x="175149" y="2461899"/>
            <a:ext cx="307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Audio file QR code:</a:t>
            </a:r>
          </a:p>
        </p:txBody>
      </p:sp>
      <p:sp>
        <p:nvSpPr>
          <p:cNvPr id="12" name="TextBox 11"/>
          <p:cNvSpPr txBox="1"/>
          <p:nvPr/>
        </p:nvSpPr>
        <p:spPr>
          <a:xfrm>
            <a:off x="175149" y="3466772"/>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6"/>
              </a:rPr>
              <a:t>Student worksheet</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92597" y="4374704"/>
            <a:ext cx="103384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7"/>
              </a:rPr>
              <a:t>Quizlet link</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 name="Rectangle 1"/>
          <p:cNvSpPr/>
          <p:nvPr/>
        </p:nvSpPr>
        <p:spPr>
          <a:xfrm>
            <a:off x="84640" y="4953207"/>
            <a:ext cx="1106680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Quizlet QR code:</a:t>
            </a: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8"/>
          <a:stretch>
            <a:fillRect/>
          </a:stretch>
        </p:blipFill>
        <p:spPr>
          <a:xfrm>
            <a:off x="10641925" y="4800601"/>
            <a:ext cx="1300638" cy="1300638"/>
          </a:xfrm>
          <a:prstGeom prst="rect">
            <a:avLst/>
          </a:prstGeom>
        </p:spPr>
      </p:pic>
      <p:pic>
        <p:nvPicPr>
          <p:cNvPr id="4" name="Picture 3" descr="Qr code&#10;&#10;Description automatically generated">
            <a:extLst>
              <a:ext uri="{FF2B5EF4-FFF2-40B4-BE49-F238E27FC236}">
                <a16:creationId xmlns:a16="http://schemas.microsoft.com/office/drawing/2014/main" id="{E0C88E52-CF53-4F82-B21B-C9043ECF5F1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50523" y="1785858"/>
            <a:ext cx="1272049" cy="1272049"/>
          </a:xfrm>
          <a:prstGeom prst="rect">
            <a:avLst/>
          </a:prstGeom>
        </p:spPr>
      </p:pic>
      <p:pic>
        <p:nvPicPr>
          <p:cNvPr id="18" name="Picture 17">
            <a:extLst>
              <a:ext uri="{FF2B5EF4-FFF2-40B4-BE49-F238E27FC236}">
                <a16:creationId xmlns:a16="http://schemas.microsoft.com/office/drawing/2014/main" id="{FEEDFF7E-0E81-4664-8F04-3F72D97CEA41}"/>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flipV="1">
            <a:off x="3097264" y="4192650"/>
            <a:ext cx="1300638" cy="1258270"/>
          </a:xfrm>
          <a:prstGeom prst="rect">
            <a:avLst/>
          </a:prstGeom>
          <a:noFill/>
          <a:ln>
            <a:noFill/>
          </a:ln>
        </p:spPr>
      </p:pic>
      <p:sp>
        <p:nvSpPr>
          <p:cNvPr id="20" name="Rectangle 19">
            <a:extLst>
              <a:ext uri="{FF2B5EF4-FFF2-40B4-BE49-F238E27FC236}">
                <a16:creationId xmlns:a16="http://schemas.microsoft.com/office/drawing/2014/main" id="{E4D7B86E-95DA-463D-8666-850E047066F3}"/>
              </a:ext>
            </a:extLst>
          </p:cNvPr>
          <p:cNvSpPr/>
          <p:nvPr/>
        </p:nvSpPr>
        <p:spPr>
          <a:xfrm>
            <a:off x="175149" y="5873115"/>
            <a:ext cx="11066804" cy="98488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 addition, revisit:	</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11"/>
              </a:rPr>
              <a:t>Year 8 Term 3.2 Week 4</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12"/>
              </a:rPr>
              <a:t>Year 8 Term 3.1 Week 1</a:t>
            </a:r>
            <a:b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7210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894614" cy="707849"/>
          </a:xfrm>
        </p:spPr>
        <p:txBody>
          <a:bodyPr>
            <a:normAutofit fontScale="90000"/>
          </a:bodyPr>
          <a:lstStyle/>
          <a:p>
            <a:r>
              <a:rPr lang="en-GB" sz="3600" b="1" dirty="0">
                <a:solidFill>
                  <a:schemeClr val="bg1"/>
                </a:solidFill>
              </a:rPr>
              <a:t>Der </a:t>
            </a:r>
            <a:r>
              <a:rPr lang="en-GB" sz="3600" b="1" dirty="0" err="1">
                <a:solidFill>
                  <a:schemeClr val="bg1"/>
                </a:solidFill>
              </a:rPr>
              <a:t>Traum</a:t>
            </a:r>
            <a:r>
              <a:rPr lang="en-GB" sz="3600" b="1" dirty="0">
                <a:solidFill>
                  <a:schemeClr val="bg1"/>
                </a:solidFill>
              </a:rPr>
              <a:t> von </a:t>
            </a:r>
            <a:r>
              <a:rPr lang="en-GB" sz="3600" b="1" dirty="0" err="1">
                <a:solidFill>
                  <a:schemeClr val="bg1"/>
                </a:solidFill>
              </a:rPr>
              <a:t>jeder</a:t>
            </a:r>
            <a:r>
              <a:rPr lang="en-GB" sz="3600" b="1" dirty="0">
                <a:solidFill>
                  <a:schemeClr val="bg1"/>
                </a:solidFill>
              </a:rPr>
              <a:t> Band</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128484" y="1270243"/>
            <a:ext cx="120635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Verb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jedem</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Satz</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7" name="Picture 6" descr="A crowd of people at a concert&#10;&#10;Description automatically generated">
            <a:extLst>
              <a:ext uri="{FF2B5EF4-FFF2-40B4-BE49-F238E27FC236}">
                <a16:creationId xmlns:a16="http://schemas.microsoft.com/office/drawing/2014/main" id="{447F3AF3-5B9F-4B86-8E0D-B8EC673566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19812" y="1838160"/>
            <a:ext cx="6472188" cy="4314792"/>
          </a:xfrm>
          <a:prstGeom prst="rect">
            <a:avLst/>
          </a:prstGeom>
        </p:spPr>
      </p:pic>
      <p:sp>
        <p:nvSpPr>
          <p:cNvPr id="8" name="Action Button: Custom 16">
            <a:hlinkClick r:id="" action="ppaction://noaction" highlightClick="1">
              <a:snd r:embed="rId6" name="9.1.1.1 Slide 4 1b .wav"/>
            </a:hlinkClick>
            <a:extLst>
              <a:ext uri="{FF2B5EF4-FFF2-40B4-BE49-F238E27FC236}">
                <a16:creationId xmlns:a16="http://schemas.microsoft.com/office/drawing/2014/main" id="{69E5DF63-C044-41F2-B426-E73AFBD916C3}"/>
              </a:ext>
            </a:extLst>
          </p:cNvPr>
          <p:cNvSpPr/>
          <p:nvPr/>
        </p:nvSpPr>
        <p:spPr>
          <a:xfrm>
            <a:off x="915476" y="1869357"/>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9" name="Action Button: Custom 16">
            <a:hlinkClick r:id="" action="ppaction://noaction" highlightClick="1">
              <a:snd r:embed="rId7" name="9.1.1.1 Slide 4 2b.wav"/>
            </a:hlinkClick>
            <a:extLst>
              <a:ext uri="{FF2B5EF4-FFF2-40B4-BE49-F238E27FC236}">
                <a16:creationId xmlns:a16="http://schemas.microsoft.com/office/drawing/2014/main" id="{7D9F3E84-45A4-49A2-B2AF-9C8204A4D0A0}"/>
              </a:ext>
            </a:extLst>
          </p:cNvPr>
          <p:cNvSpPr/>
          <p:nvPr/>
        </p:nvSpPr>
        <p:spPr>
          <a:xfrm>
            <a:off x="913398" y="226540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0" name="Action Button: Custom 16">
            <a:hlinkClick r:id="" action="ppaction://noaction" highlightClick="1">
              <a:snd r:embed="rId8" name="9.1.1.1 Slide 4 3b.wav"/>
            </a:hlinkClick>
            <a:extLst>
              <a:ext uri="{FF2B5EF4-FFF2-40B4-BE49-F238E27FC236}">
                <a16:creationId xmlns:a16="http://schemas.microsoft.com/office/drawing/2014/main" id="{6841E7D0-69EE-44C3-855B-0E63A68CD530}"/>
              </a:ext>
            </a:extLst>
          </p:cNvPr>
          <p:cNvSpPr/>
          <p:nvPr/>
        </p:nvSpPr>
        <p:spPr>
          <a:xfrm>
            <a:off x="913398" y="270975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1" name="Action Button: Custom 16">
            <a:hlinkClick r:id="" action="ppaction://noaction" highlightClick="1">
              <a:snd r:embed="rId9" name="9.1.1.1 Slide 4 4b.wav"/>
            </a:hlinkClick>
            <a:extLst>
              <a:ext uri="{FF2B5EF4-FFF2-40B4-BE49-F238E27FC236}">
                <a16:creationId xmlns:a16="http://schemas.microsoft.com/office/drawing/2014/main" id="{FEC17E88-B9F2-40D0-AF59-B62CD16BF1B6}"/>
              </a:ext>
            </a:extLst>
          </p:cNvPr>
          <p:cNvSpPr/>
          <p:nvPr/>
        </p:nvSpPr>
        <p:spPr>
          <a:xfrm>
            <a:off x="913398" y="316613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2" name="Action Button: Custom 16">
            <a:hlinkClick r:id="" action="ppaction://noaction" highlightClick="1">
              <a:snd r:embed="rId10" name="9.1.1.1 Slide 4 5b.wav"/>
            </a:hlinkClick>
            <a:extLst>
              <a:ext uri="{FF2B5EF4-FFF2-40B4-BE49-F238E27FC236}">
                <a16:creationId xmlns:a16="http://schemas.microsoft.com/office/drawing/2014/main" id="{48E7ED33-5D4D-4DF2-B882-8F0063311430}"/>
              </a:ext>
            </a:extLst>
          </p:cNvPr>
          <p:cNvSpPr/>
          <p:nvPr/>
        </p:nvSpPr>
        <p:spPr>
          <a:xfrm>
            <a:off x="913398" y="359955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3" name="Action Button: Custom 16">
            <a:hlinkClick r:id="" action="ppaction://noaction" highlightClick="1">
              <a:snd r:embed="rId11" name="9.1.1.1 Slide 4 6b.wav"/>
            </a:hlinkClick>
            <a:extLst>
              <a:ext uri="{FF2B5EF4-FFF2-40B4-BE49-F238E27FC236}">
                <a16:creationId xmlns:a16="http://schemas.microsoft.com/office/drawing/2014/main" id="{5E55DDE4-A32D-4860-B85D-AA762C704705}"/>
              </a:ext>
            </a:extLst>
          </p:cNvPr>
          <p:cNvSpPr/>
          <p:nvPr/>
        </p:nvSpPr>
        <p:spPr>
          <a:xfrm>
            <a:off x="913398" y="403494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4" name="Action Button: Custom 16">
            <a:hlinkClick r:id="" action="ppaction://noaction" highlightClick="1">
              <a:snd r:embed="rId12" name="9.1.1.1 Slide 4 7b.wav"/>
            </a:hlinkClick>
            <a:extLst>
              <a:ext uri="{FF2B5EF4-FFF2-40B4-BE49-F238E27FC236}">
                <a16:creationId xmlns:a16="http://schemas.microsoft.com/office/drawing/2014/main" id="{FF9EB90E-1B57-4F85-A04C-3038F6BC197C}"/>
              </a:ext>
            </a:extLst>
          </p:cNvPr>
          <p:cNvSpPr/>
          <p:nvPr/>
        </p:nvSpPr>
        <p:spPr>
          <a:xfrm>
            <a:off x="913398" y="445242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5" name="Action Button: Custom 16">
            <a:hlinkClick r:id="" action="ppaction://noaction" highlightClick="1">
              <a:snd r:embed="rId13" name="9.1.1.1 Slide 4 8b.wav"/>
            </a:hlinkClick>
            <a:extLst>
              <a:ext uri="{FF2B5EF4-FFF2-40B4-BE49-F238E27FC236}">
                <a16:creationId xmlns:a16="http://schemas.microsoft.com/office/drawing/2014/main" id="{49E20834-68EC-4FBA-B3DE-EAF8D5355D44}"/>
              </a:ext>
            </a:extLst>
          </p:cNvPr>
          <p:cNvSpPr/>
          <p:nvPr/>
        </p:nvSpPr>
        <p:spPr>
          <a:xfrm>
            <a:off x="913398" y="487665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graphicFrame>
        <p:nvGraphicFramePr>
          <p:cNvPr id="16" name="Table 7">
            <a:extLst>
              <a:ext uri="{FF2B5EF4-FFF2-40B4-BE49-F238E27FC236}">
                <a16:creationId xmlns:a16="http://schemas.microsoft.com/office/drawing/2014/main" id="{6FB8BD65-C44A-4C56-9436-05A239B60025}"/>
              </a:ext>
            </a:extLst>
          </p:cNvPr>
          <p:cNvGraphicFramePr>
            <a:graphicFrameLocks noGrp="1"/>
          </p:cNvGraphicFramePr>
          <p:nvPr>
            <p:extLst>
              <p:ext uri="{D42A27DB-BD31-4B8C-83A1-F6EECF244321}">
                <p14:modId xmlns:p14="http://schemas.microsoft.com/office/powerpoint/2010/main" val="6235151"/>
              </p:ext>
            </p:extLst>
          </p:nvPr>
        </p:nvGraphicFramePr>
        <p:xfrm>
          <a:off x="1387929" y="1838160"/>
          <a:ext cx="4214087" cy="4328940"/>
        </p:xfrm>
        <a:graphic>
          <a:graphicData uri="http://schemas.openxmlformats.org/drawingml/2006/table">
            <a:tbl>
              <a:tblPr firstRow="1" bandRow="1">
                <a:tableStyleId>{5940675A-B579-460E-94D1-54222C63F5DA}</a:tableStyleId>
              </a:tblPr>
              <a:tblGrid>
                <a:gridCol w="4214087">
                  <a:extLst>
                    <a:ext uri="{9D8B030D-6E8A-4147-A177-3AD203B41FA5}">
                      <a16:colId xmlns:a16="http://schemas.microsoft.com/office/drawing/2014/main" val="4104228244"/>
                    </a:ext>
                  </a:extLst>
                </a:gridCol>
              </a:tblGrid>
              <a:tr h="432894">
                <a:tc>
                  <a:txBody>
                    <a:bodyPr/>
                    <a:lstStyle/>
                    <a:p>
                      <a:r>
                        <a:rPr lang="en-GB"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Instrumente</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spielen</a:t>
                      </a:r>
                      <a:endParaRPr lang="en-GB" sz="2000" dirty="0"/>
                    </a:p>
                  </a:txBody>
                  <a:tcPr anchor="ctr">
                    <a:lnL w="12700" cap="flat" cmpd="sng" algn="ctr">
                      <a:solidFill>
                        <a:schemeClr val="accent5">
                          <a:lumMod val="50000"/>
                        </a:schemeClr>
                      </a:solidFill>
                      <a:prstDash val="sysDot"/>
                      <a:round/>
                      <a:headEnd type="none" w="med" len="med"/>
                      <a:tailEnd type="none" w="med" len="med"/>
                    </a:lnL>
                    <a:lnR w="12700" cap="flat" cmpd="sng" algn="ctr">
                      <a:solidFill>
                        <a:schemeClr val="accent5">
                          <a:lumMod val="50000"/>
                        </a:schemeClr>
                      </a:solidFill>
                      <a:prstDash val="sysDot"/>
                      <a:round/>
                      <a:headEnd type="none" w="med" len="med"/>
                      <a:tailEnd type="none" w="med" len="med"/>
                    </a:lnR>
                    <a:lnT w="12700" cap="flat" cmpd="sng" algn="ctr">
                      <a:solidFill>
                        <a:schemeClr val="accent5">
                          <a:lumMod val="50000"/>
                        </a:schemeClr>
                      </a:solidFill>
                      <a:prstDash val="sysDot"/>
                      <a:round/>
                      <a:headEnd type="none" w="med" len="med"/>
                      <a:tailEnd type="none" w="med" len="med"/>
                    </a:lnT>
                    <a:lnB w="12700" cap="flat" cmpd="sng" algn="ctr">
                      <a:solidFill>
                        <a:schemeClr val="accent5">
                          <a:lumMod val="50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37534676"/>
                  </a:ext>
                </a:extLst>
              </a:tr>
              <a:tr h="432894">
                <a:tc>
                  <a:txBody>
                    <a:bodyPr/>
                    <a:lstStyle/>
                    <a:p>
                      <a:r>
                        <a:rPr lang="en-GB" sz="2000" kern="1200" dirty="0" err="1">
                          <a:solidFill>
                            <a:srgbClr val="1F4E79"/>
                          </a:solidFill>
                          <a:latin typeface="Century Gothic" panose="020B0502020202020204" pitchFamily="34" charset="0"/>
                          <a:cs typeface="Times New Roman" panose="02020603050405020304" pitchFamily="18" charset="0"/>
                        </a:rPr>
                        <a:t>ein</a:t>
                      </a:r>
                      <a:r>
                        <a:rPr lang="en-GB" sz="2000" kern="1200" dirty="0">
                          <a:solidFill>
                            <a:srgbClr val="1F4E79"/>
                          </a:solidFill>
                          <a:latin typeface="Century Gothic" panose="020B0502020202020204" pitchFamily="34" charset="0"/>
                          <a:cs typeface="Times New Roman" panose="02020603050405020304" pitchFamily="18" charset="0"/>
                        </a:rPr>
                        <a:t> Lied </a:t>
                      </a:r>
                      <a:r>
                        <a:rPr lang="en-GB" sz="2000" kern="1200" dirty="0" err="1">
                          <a:solidFill>
                            <a:srgbClr val="1F4E79"/>
                          </a:solidFill>
                          <a:latin typeface="Century Gothic" panose="020B0502020202020204" pitchFamily="34" charset="0"/>
                          <a:cs typeface="Times New Roman" panose="02020603050405020304" pitchFamily="18" charset="0"/>
                        </a:rPr>
                        <a:t>schreiben</a:t>
                      </a:r>
                      <a:endParaRPr lang="en-GB" sz="2000" kern="1200" dirty="0">
                        <a:solidFill>
                          <a:srgbClr val="1F4E79"/>
                        </a:solidFill>
                        <a:latin typeface="Century Gothic" panose="020B0502020202020204" pitchFamily="34" charset="0"/>
                        <a:cs typeface="Times New Roman" panose="02020603050405020304" pitchFamily="18" charset="0"/>
                      </a:endParaRPr>
                    </a:p>
                  </a:txBody>
                  <a:tcPr anchor="ctr">
                    <a:lnL w="12700" cap="flat" cmpd="sng" algn="ctr">
                      <a:solidFill>
                        <a:schemeClr val="accent5">
                          <a:lumMod val="50000"/>
                        </a:schemeClr>
                      </a:solidFill>
                      <a:prstDash val="sysDot"/>
                      <a:round/>
                      <a:headEnd type="none" w="med" len="med"/>
                      <a:tailEnd type="none" w="med" len="med"/>
                    </a:lnL>
                    <a:lnR w="12700" cap="flat" cmpd="sng" algn="ctr">
                      <a:solidFill>
                        <a:schemeClr val="accent5">
                          <a:lumMod val="50000"/>
                        </a:schemeClr>
                      </a:solidFill>
                      <a:prstDash val="sysDot"/>
                      <a:round/>
                      <a:headEnd type="none" w="med" len="med"/>
                      <a:tailEnd type="none" w="med" len="med"/>
                    </a:lnR>
                    <a:lnT w="12700" cap="flat" cmpd="sng" algn="ctr">
                      <a:solidFill>
                        <a:schemeClr val="accent5">
                          <a:lumMod val="50000"/>
                        </a:schemeClr>
                      </a:solidFill>
                      <a:prstDash val="sysDot"/>
                      <a:round/>
                      <a:headEnd type="none" w="med" len="med"/>
                      <a:tailEnd type="none" w="med" len="med"/>
                    </a:lnT>
                    <a:lnB w="12700" cap="flat" cmpd="sng" algn="ctr">
                      <a:solidFill>
                        <a:schemeClr val="accent5">
                          <a:lumMod val="50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35391402"/>
                  </a:ext>
                </a:extLst>
              </a:tr>
              <a:tr h="432894">
                <a:tc>
                  <a:txBody>
                    <a:bodyPr/>
                    <a:lstStyle/>
                    <a:p>
                      <a:r>
                        <a:rPr lang="en-GB" sz="2000" kern="1200" dirty="0">
                          <a:solidFill>
                            <a:srgbClr val="1F4E79"/>
                          </a:solidFill>
                          <a:latin typeface="Century Gothic" panose="020B0502020202020204" pitchFamily="34" charset="0"/>
                          <a:cs typeface="Times New Roman" panose="02020603050405020304" pitchFamily="18" charset="0"/>
                        </a:rPr>
                        <a:t>in </a:t>
                      </a:r>
                      <a:r>
                        <a:rPr lang="en-GB" sz="2000" kern="1200" dirty="0" err="1">
                          <a:solidFill>
                            <a:srgbClr val="1F4E79"/>
                          </a:solidFill>
                          <a:latin typeface="Century Gothic" panose="020B0502020202020204" pitchFamily="34" charset="0"/>
                          <a:cs typeface="Times New Roman" panose="02020603050405020304" pitchFamily="18" charset="0"/>
                        </a:rPr>
                        <a:t>ein</a:t>
                      </a:r>
                      <a:r>
                        <a:rPr lang="en-GB" sz="2000" kern="1200" dirty="0">
                          <a:solidFill>
                            <a:srgbClr val="1F4E79"/>
                          </a:solidFill>
                          <a:latin typeface="Century Gothic" panose="020B0502020202020204" pitchFamily="34" charset="0"/>
                          <a:cs typeface="Times New Roman" panose="02020603050405020304" pitchFamily="18" charset="0"/>
                        </a:rPr>
                        <a:t> Studio </a:t>
                      </a:r>
                      <a:r>
                        <a:rPr lang="en-GB" sz="2000" kern="1200" dirty="0" err="1">
                          <a:solidFill>
                            <a:srgbClr val="1F4E79"/>
                          </a:solidFill>
                          <a:latin typeface="Century Gothic" panose="020B0502020202020204" pitchFamily="34" charset="0"/>
                          <a:cs typeface="Times New Roman" panose="02020603050405020304" pitchFamily="18" charset="0"/>
                        </a:rPr>
                        <a:t>gehen</a:t>
                      </a:r>
                      <a:endParaRPr lang="en-GB" sz="2000" kern="1200" dirty="0">
                        <a:solidFill>
                          <a:srgbClr val="1F4E79"/>
                        </a:solidFill>
                        <a:latin typeface="Century Gothic" panose="020B0502020202020204" pitchFamily="34" charset="0"/>
                        <a:cs typeface="Times New Roman" panose="02020603050405020304" pitchFamily="18" charset="0"/>
                      </a:endParaRPr>
                    </a:p>
                  </a:txBody>
                  <a:tcPr anchor="ctr">
                    <a:lnL w="12700" cap="flat" cmpd="sng" algn="ctr">
                      <a:solidFill>
                        <a:schemeClr val="accent5">
                          <a:lumMod val="50000"/>
                        </a:schemeClr>
                      </a:solidFill>
                      <a:prstDash val="sysDot"/>
                      <a:round/>
                      <a:headEnd type="none" w="med" len="med"/>
                      <a:tailEnd type="none" w="med" len="med"/>
                    </a:lnL>
                    <a:lnR w="12700" cap="flat" cmpd="sng" algn="ctr">
                      <a:solidFill>
                        <a:schemeClr val="accent5">
                          <a:lumMod val="50000"/>
                        </a:schemeClr>
                      </a:solidFill>
                      <a:prstDash val="sysDot"/>
                      <a:round/>
                      <a:headEnd type="none" w="med" len="med"/>
                      <a:tailEnd type="none" w="med" len="med"/>
                    </a:lnR>
                    <a:lnT w="12700" cap="flat" cmpd="sng" algn="ctr">
                      <a:solidFill>
                        <a:schemeClr val="accent5">
                          <a:lumMod val="50000"/>
                        </a:schemeClr>
                      </a:solidFill>
                      <a:prstDash val="sysDot"/>
                      <a:round/>
                      <a:headEnd type="none" w="med" len="med"/>
                      <a:tailEnd type="none" w="med" len="med"/>
                    </a:lnT>
                    <a:lnB w="12700" cap="flat" cmpd="sng" algn="ctr">
                      <a:solidFill>
                        <a:schemeClr val="accent5">
                          <a:lumMod val="50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3965382"/>
                  </a:ext>
                </a:extLst>
              </a:tr>
              <a:tr h="432894">
                <a:tc>
                  <a:txBody>
                    <a:bodyPr/>
                    <a:lstStyle/>
                    <a:p>
                      <a:r>
                        <a:rPr lang="en-GB" sz="2000" kern="1200" dirty="0" err="1">
                          <a:solidFill>
                            <a:srgbClr val="1F4E79"/>
                          </a:solidFill>
                          <a:latin typeface="Century Gothic" panose="020B0502020202020204" pitchFamily="34" charset="0"/>
                          <a:cs typeface="Times New Roman" panose="02020603050405020304" pitchFamily="18" charset="0"/>
                        </a:rPr>
                        <a:t>eine</a:t>
                      </a:r>
                      <a:r>
                        <a:rPr lang="en-GB" sz="2000" kern="1200" dirty="0">
                          <a:solidFill>
                            <a:srgbClr val="1F4E79"/>
                          </a:solidFill>
                          <a:latin typeface="Century Gothic" panose="020B0502020202020204" pitchFamily="34" charset="0"/>
                          <a:cs typeface="Times New Roman" panose="02020603050405020304" pitchFamily="18" charset="0"/>
                        </a:rPr>
                        <a:t> Single </a:t>
                      </a:r>
                      <a:r>
                        <a:rPr lang="en-GB" sz="2000" kern="1200" dirty="0" err="1">
                          <a:solidFill>
                            <a:srgbClr val="1F4E79"/>
                          </a:solidFill>
                          <a:latin typeface="Century Gothic" panose="020B0502020202020204" pitchFamily="34" charset="0"/>
                          <a:cs typeface="Times New Roman" panose="02020603050405020304" pitchFamily="18" charset="0"/>
                        </a:rPr>
                        <a:t>machen</a:t>
                      </a:r>
                      <a:endParaRPr lang="en-GB" sz="2000" kern="1200" dirty="0">
                        <a:solidFill>
                          <a:srgbClr val="1F4E79"/>
                        </a:solidFill>
                        <a:latin typeface="Century Gothic" panose="020B0502020202020204" pitchFamily="34" charset="0"/>
                        <a:cs typeface="Times New Roman" panose="02020603050405020304" pitchFamily="18" charset="0"/>
                      </a:endParaRPr>
                    </a:p>
                  </a:txBody>
                  <a:tcPr anchor="ctr">
                    <a:lnL w="12700" cap="flat" cmpd="sng" algn="ctr">
                      <a:solidFill>
                        <a:schemeClr val="accent5">
                          <a:lumMod val="50000"/>
                        </a:schemeClr>
                      </a:solidFill>
                      <a:prstDash val="sysDot"/>
                      <a:round/>
                      <a:headEnd type="none" w="med" len="med"/>
                      <a:tailEnd type="none" w="med" len="med"/>
                    </a:lnL>
                    <a:lnR w="12700" cap="flat" cmpd="sng" algn="ctr">
                      <a:solidFill>
                        <a:schemeClr val="accent5">
                          <a:lumMod val="50000"/>
                        </a:schemeClr>
                      </a:solidFill>
                      <a:prstDash val="sysDot"/>
                      <a:round/>
                      <a:headEnd type="none" w="med" len="med"/>
                      <a:tailEnd type="none" w="med" len="med"/>
                    </a:lnR>
                    <a:lnT w="12700" cap="flat" cmpd="sng" algn="ctr">
                      <a:solidFill>
                        <a:schemeClr val="accent5">
                          <a:lumMod val="50000"/>
                        </a:schemeClr>
                      </a:solidFill>
                      <a:prstDash val="sysDot"/>
                      <a:round/>
                      <a:headEnd type="none" w="med" len="med"/>
                      <a:tailEnd type="none" w="med" len="med"/>
                    </a:lnT>
                    <a:lnB w="12700" cap="flat" cmpd="sng" algn="ctr">
                      <a:solidFill>
                        <a:schemeClr val="accent5">
                          <a:lumMod val="50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77055798"/>
                  </a:ext>
                </a:extLst>
              </a:tr>
              <a:tr h="432894">
                <a:tc>
                  <a:txBody>
                    <a:bodyPr/>
                    <a:lstStyle/>
                    <a:p>
                      <a:r>
                        <a:rPr lang="en-GB" sz="2000" kern="1200" dirty="0">
                          <a:solidFill>
                            <a:srgbClr val="1F4E79"/>
                          </a:solidFill>
                          <a:latin typeface="Century Gothic" panose="020B0502020202020204" pitchFamily="34" charset="0"/>
                          <a:cs typeface="Times New Roman" panose="02020603050405020304" pitchFamily="18" charset="0"/>
                        </a:rPr>
                        <a:t>die </a:t>
                      </a:r>
                      <a:r>
                        <a:rPr lang="en-GB" sz="2000" kern="1200" dirty="0" err="1">
                          <a:solidFill>
                            <a:srgbClr val="1F4E79"/>
                          </a:solidFill>
                          <a:latin typeface="Century Gothic" panose="020B0502020202020204" pitchFamily="34" charset="0"/>
                          <a:cs typeface="Times New Roman" panose="02020603050405020304" pitchFamily="18" charset="0"/>
                        </a:rPr>
                        <a:t>Musik</a:t>
                      </a:r>
                      <a:r>
                        <a:rPr lang="en-GB" sz="2000" kern="1200" dirty="0">
                          <a:solidFill>
                            <a:srgbClr val="1F4E79"/>
                          </a:solidFill>
                          <a:latin typeface="Century Gothic" panose="020B0502020202020204" pitchFamily="34" charset="0"/>
                          <a:cs typeface="Times New Roman" panose="02020603050405020304" pitchFamily="18" charset="0"/>
                        </a:rPr>
                        <a:t> </a:t>
                      </a:r>
                      <a:r>
                        <a:rPr lang="en-GB" sz="2000" kern="1200" dirty="0" err="1">
                          <a:solidFill>
                            <a:srgbClr val="1F4E79"/>
                          </a:solidFill>
                          <a:latin typeface="Century Gothic" panose="020B0502020202020204" pitchFamily="34" charset="0"/>
                          <a:cs typeface="Times New Roman" panose="02020603050405020304" pitchFamily="18" charset="0"/>
                        </a:rPr>
                        <a:t>mischen</a:t>
                      </a:r>
                      <a:endParaRPr lang="en-GB" sz="2000" kern="1200" dirty="0">
                        <a:solidFill>
                          <a:srgbClr val="1F4E79"/>
                        </a:solidFill>
                        <a:latin typeface="Century Gothic" panose="020B0502020202020204" pitchFamily="34" charset="0"/>
                        <a:cs typeface="Times New Roman" panose="02020603050405020304" pitchFamily="18" charset="0"/>
                      </a:endParaRPr>
                    </a:p>
                  </a:txBody>
                  <a:tcPr anchor="ctr">
                    <a:lnL w="12700" cap="flat" cmpd="sng" algn="ctr">
                      <a:solidFill>
                        <a:schemeClr val="accent5">
                          <a:lumMod val="50000"/>
                        </a:schemeClr>
                      </a:solidFill>
                      <a:prstDash val="sysDot"/>
                      <a:round/>
                      <a:headEnd type="none" w="med" len="med"/>
                      <a:tailEnd type="none" w="med" len="med"/>
                    </a:lnL>
                    <a:lnR w="12700" cap="flat" cmpd="sng" algn="ctr">
                      <a:solidFill>
                        <a:schemeClr val="accent5">
                          <a:lumMod val="50000"/>
                        </a:schemeClr>
                      </a:solidFill>
                      <a:prstDash val="sysDot"/>
                      <a:round/>
                      <a:headEnd type="none" w="med" len="med"/>
                      <a:tailEnd type="none" w="med" len="med"/>
                    </a:lnR>
                    <a:lnT w="12700" cap="flat" cmpd="sng" algn="ctr">
                      <a:solidFill>
                        <a:schemeClr val="accent5">
                          <a:lumMod val="50000"/>
                        </a:schemeClr>
                      </a:solidFill>
                      <a:prstDash val="sysDot"/>
                      <a:round/>
                      <a:headEnd type="none" w="med" len="med"/>
                      <a:tailEnd type="none" w="med" len="med"/>
                    </a:lnT>
                    <a:lnB w="12700" cap="flat" cmpd="sng" algn="ctr">
                      <a:solidFill>
                        <a:schemeClr val="accent5">
                          <a:lumMod val="50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16459566"/>
                  </a:ext>
                </a:extLst>
              </a:tr>
              <a:tr h="432894">
                <a:tc>
                  <a:txBody>
                    <a:bodyPr/>
                    <a:lstStyle/>
                    <a:p>
                      <a:r>
                        <a:rPr lang="en-GB" sz="2000" kern="1200" dirty="0">
                          <a:solidFill>
                            <a:srgbClr val="1F4E79"/>
                          </a:solidFill>
                          <a:latin typeface="Century Gothic" panose="020B0502020202020204" pitchFamily="34" charset="0"/>
                          <a:cs typeface="Times New Roman" panose="02020603050405020304" pitchFamily="18" charset="0"/>
                        </a:rPr>
                        <a:t>die </a:t>
                      </a:r>
                      <a:r>
                        <a:rPr lang="en-GB" sz="2000" kern="1200" dirty="0" err="1">
                          <a:solidFill>
                            <a:srgbClr val="1F4E79"/>
                          </a:solidFill>
                          <a:latin typeface="Century Gothic" panose="020B0502020202020204" pitchFamily="34" charset="0"/>
                          <a:cs typeface="Times New Roman" panose="02020603050405020304" pitchFamily="18" charset="0"/>
                        </a:rPr>
                        <a:t>Musikkarriere</a:t>
                      </a:r>
                      <a:r>
                        <a:rPr lang="en-GB" sz="2000" kern="1200" dirty="0">
                          <a:solidFill>
                            <a:srgbClr val="1F4E79"/>
                          </a:solidFill>
                          <a:latin typeface="Century Gothic" panose="020B0502020202020204" pitchFamily="34" charset="0"/>
                          <a:cs typeface="Times New Roman" panose="02020603050405020304" pitchFamily="18" charset="0"/>
                        </a:rPr>
                        <a:t> </a:t>
                      </a:r>
                      <a:r>
                        <a:rPr lang="en-GB" sz="2000" kern="1200" dirty="0" err="1">
                          <a:solidFill>
                            <a:srgbClr val="1F4E79"/>
                          </a:solidFill>
                          <a:latin typeface="Century Gothic" panose="020B0502020202020204" pitchFamily="34" charset="0"/>
                          <a:cs typeface="Times New Roman" panose="02020603050405020304" pitchFamily="18" charset="0"/>
                        </a:rPr>
                        <a:t>beginnen</a:t>
                      </a:r>
                      <a:endParaRPr lang="en-GB" sz="2000" kern="1200" dirty="0">
                        <a:solidFill>
                          <a:srgbClr val="1F4E79"/>
                        </a:solidFill>
                        <a:latin typeface="Century Gothic" panose="020B0502020202020204" pitchFamily="34" charset="0"/>
                        <a:cs typeface="Times New Roman" panose="02020603050405020304" pitchFamily="18" charset="0"/>
                      </a:endParaRPr>
                    </a:p>
                  </a:txBody>
                  <a:tcPr anchor="ctr">
                    <a:lnL w="12700" cap="flat" cmpd="sng" algn="ctr">
                      <a:solidFill>
                        <a:schemeClr val="accent5">
                          <a:lumMod val="50000"/>
                        </a:schemeClr>
                      </a:solidFill>
                      <a:prstDash val="sysDot"/>
                      <a:round/>
                      <a:headEnd type="none" w="med" len="med"/>
                      <a:tailEnd type="none" w="med" len="med"/>
                    </a:lnL>
                    <a:lnR w="12700" cap="flat" cmpd="sng" algn="ctr">
                      <a:solidFill>
                        <a:schemeClr val="accent5">
                          <a:lumMod val="50000"/>
                        </a:schemeClr>
                      </a:solidFill>
                      <a:prstDash val="sysDot"/>
                      <a:round/>
                      <a:headEnd type="none" w="med" len="med"/>
                      <a:tailEnd type="none" w="med" len="med"/>
                    </a:lnR>
                    <a:lnT w="12700" cap="flat" cmpd="sng" algn="ctr">
                      <a:solidFill>
                        <a:schemeClr val="accent5">
                          <a:lumMod val="50000"/>
                        </a:schemeClr>
                      </a:solidFill>
                      <a:prstDash val="sysDot"/>
                      <a:round/>
                      <a:headEnd type="none" w="med" len="med"/>
                      <a:tailEnd type="none" w="med" len="med"/>
                    </a:lnT>
                    <a:lnB w="12700" cap="flat" cmpd="sng" algn="ctr">
                      <a:solidFill>
                        <a:schemeClr val="accent5">
                          <a:lumMod val="50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49579339"/>
                  </a:ext>
                </a:extLst>
              </a:tr>
              <a:tr h="432894">
                <a:tc>
                  <a:txBody>
                    <a:bodyPr/>
                    <a:lstStyle/>
                    <a:p>
                      <a:r>
                        <a:rPr lang="en-GB" sz="2000" kern="1200" dirty="0">
                          <a:solidFill>
                            <a:srgbClr val="1F4E79"/>
                          </a:solidFill>
                          <a:latin typeface="Century Gothic" panose="020B0502020202020204" pitchFamily="34" charset="0"/>
                          <a:cs typeface="Times New Roman" panose="02020603050405020304" pitchFamily="18" charset="0"/>
                        </a:rPr>
                        <a:t>die Fans </a:t>
                      </a:r>
                      <a:r>
                        <a:rPr lang="en-GB" sz="2000" kern="1200" dirty="0" err="1">
                          <a:solidFill>
                            <a:srgbClr val="1F4E79"/>
                          </a:solidFill>
                          <a:latin typeface="Century Gothic" panose="020B0502020202020204" pitchFamily="34" charset="0"/>
                          <a:cs typeface="Times New Roman" panose="02020603050405020304" pitchFamily="18" charset="0"/>
                        </a:rPr>
                        <a:t>erreichen</a:t>
                      </a:r>
                      <a:endParaRPr lang="en-GB" sz="2000" kern="1200" dirty="0">
                        <a:solidFill>
                          <a:srgbClr val="1F4E79"/>
                        </a:solidFill>
                        <a:latin typeface="Century Gothic" panose="020B0502020202020204" pitchFamily="34" charset="0"/>
                        <a:cs typeface="Times New Roman" panose="02020603050405020304" pitchFamily="18" charset="0"/>
                      </a:endParaRPr>
                    </a:p>
                  </a:txBody>
                  <a:tcPr anchor="ctr">
                    <a:lnL w="12700" cap="flat" cmpd="sng" algn="ctr">
                      <a:solidFill>
                        <a:schemeClr val="accent5">
                          <a:lumMod val="50000"/>
                        </a:schemeClr>
                      </a:solidFill>
                      <a:prstDash val="sysDot"/>
                      <a:round/>
                      <a:headEnd type="none" w="med" len="med"/>
                      <a:tailEnd type="none" w="med" len="med"/>
                    </a:lnL>
                    <a:lnR w="12700" cap="flat" cmpd="sng" algn="ctr">
                      <a:solidFill>
                        <a:schemeClr val="accent5">
                          <a:lumMod val="50000"/>
                        </a:schemeClr>
                      </a:solidFill>
                      <a:prstDash val="sysDot"/>
                      <a:round/>
                      <a:headEnd type="none" w="med" len="med"/>
                      <a:tailEnd type="none" w="med" len="med"/>
                    </a:lnR>
                    <a:lnT w="12700" cap="flat" cmpd="sng" algn="ctr">
                      <a:solidFill>
                        <a:schemeClr val="accent5">
                          <a:lumMod val="50000"/>
                        </a:schemeClr>
                      </a:solidFill>
                      <a:prstDash val="sysDot"/>
                      <a:round/>
                      <a:headEnd type="none" w="med" len="med"/>
                      <a:tailEnd type="none" w="med" len="med"/>
                    </a:lnT>
                    <a:lnB w="12700" cap="flat" cmpd="sng" algn="ctr">
                      <a:solidFill>
                        <a:schemeClr val="accent5">
                          <a:lumMod val="50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97809679"/>
                  </a:ext>
                </a:extLst>
              </a:tr>
              <a:tr h="432894">
                <a:tc>
                  <a:txBody>
                    <a:bodyPr/>
                    <a:lstStyle/>
                    <a:p>
                      <a:r>
                        <a:rPr lang="en-GB" sz="2000" kern="1200" dirty="0" err="1">
                          <a:solidFill>
                            <a:srgbClr val="1F4E79"/>
                          </a:solidFill>
                          <a:latin typeface="Century Gothic" panose="020B0502020202020204" pitchFamily="34" charset="0"/>
                          <a:cs typeface="Times New Roman" panose="02020603050405020304" pitchFamily="18" charset="0"/>
                        </a:rPr>
                        <a:t>viel</a:t>
                      </a:r>
                      <a:r>
                        <a:rPr lang="en-GB" sz="2000" kern="1200" dirty="0">
                          <a:solidFill>
                            <a:srgbClr val="1F4E79"/>
                          </a:solidFill>
                          <a:latin typeface="Century Gothic" panose="020B0502020202020204" pitchFamily="34" charset="0"/>
                          <a:cs typeface="Times New Roman" panose="02020603050405020304" pitchFamily="18" charset="0"/>
                        </a:rPr>
                        <a:t> Geld </a:t>
                      </a:r>
                      <a:r>
                        <a:rPr lang="en-GB" sz="2000" kern="1200" dirty="0" err="1">
                          <a:solidFill>
                            <a:srgbClr val="1F4E79"/>
                          </a:solidFill>
                          <a:latin typeface="Century Gothic" panose="020B0502020202020204" pitchFamily="34" charset="0"/>
                          <a:cs typeface="Times New Roman" panose="02020603050405020304" pitchFamily="18" charset="0"/>
                        </a:rPr>
                        <a:t>verdienen</a:t>
                      </a:r>
                      <a:endParaRPr lang="en-GB" sz="2000" kern="1200" dirty="0">
                        <a:solidFill>
                          <a:srgbClr val="1F4E79"/>
                        </a:solidFill>
                        <a:latin typeface="Century Gothic" panose="020B0502020202020204" pitchFamily="34" charset="0"/>
                        <a:cs typeface="Times New Roman" panose="02020603050405020304" pitchFamily="18" charset="0"/>
                      </a:endParaRPr>
                    </a:p>
                  </a:txBody>
                  <a:tcPr anchor="ctr">
                    <a:lnL w="12700" cap="flat" cmpd="sng" algn="ctr">
                      <a:solidFill>
                        <a:schemeClr val="accent5">
                          <a:lumMod val="50000"/>
                        </a:schemeClr>
                      </a:solidFill>
                      <a:prstDash val="sysDot"/>
                      <a:round/>
                      <a:headEnd type="none" w="med" len="med"/>
                      <a:tailEnd type="none" w="med" len="med"/>
                    </a:lnL>
                    <a:lnR w="12700" cap="flat" cmpd="sng" algn="ctr">
                      <a:solidFill>
                        <a:schemeClr val="accent5">
                          <a:lumMod val="50000"/>
                        </a:schemeClr>
                      </a:solidFill>
                      <a:prstDash val="sysDot"/>
                      <a:round/>
                      <a:headEnd type="none" w="med" len="med"/>
                      <a:tailEnd type="none" w="med" len="med"/>
                    </a:lnR>
                    <a:lnT w="12700" cap="flat" cmpd="sng" algn="ctr">
                      <a:solidFill>
                        <a:schemeClr val="accent5">
                          <a:lumMod val="50000"/>
                        </a:schemeClr>
                      </a:solidFill>
                      <a:prstDash val="sysDot"/>
                      <a:round/>
                      <a:headEnd type="none" w="med" len="med"/>
                      <a:tailEnd type="none" w="med" len="med"/>
                    </a:lnT>
                    <a:lnB w="12700" cap="flat" cmpd="sng" algn="ctr">
                      <a:solidFill>
                        <a:schemeClr val="accent5">
                          <a:lumMod val="50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664349"/>
                  </a:ext>
                </a:extLst>
              </a:tr>
              <a:tr h="432894">
                <a:tc>
                  <a:txBody>
                    <a:bodyPr/>
                    <a:lstStyle/>
                    <a:p>
                      <a:r>
                        <a:rPr lang="en-GB" sz="2000" kern="1200" dirty="0" err="1">
                          <a:solidFill>
                            <a:srgbClr val="1F4E79"/>
                          </a:solidFill>
                          <a:latin typeface="Century Gothic" panose="020B0502020202020204" pitchFamily="34" charset="0"/>
                          <a:cs typeface="Times New Roman" panose="02020603050405020304" pitchFamily="18" charset="0"/>
                        </a:rPr>
                        <a:t>ihre</a:t>
                      </a:r>
                      <a:r>
                        <a:rPr lang="en-GB" sz="2000" kern="1200" dirty="0">
                          <a:solidFill>
                            <a:srgbClr val="1F4E79"/>
                          </a:solidFill>
                          <a:latin typeface="Century Gothic" panose="020B0502020202020204" pitchFamily="34" charset="0"/>
                          <a:cs typeface="Times New Roman" panose="02020603050405020304" pitchFamily="18" charset="0"/>
                        </a:rPr>
                        <a:t> </a:t>
                      </a:r>
                      <a:r>
                        <a:rPr lang="en-GB" sz="2000" kern="1200" dirty="0" err="1">
                          <a:solidFill>
                            <a:srgbClr val="1F4E79"/>
                          </a:solidFill>
                          <a:latin typeface="Century Gothic" panose="020B0502020202020204" pitchFamily="34" charset="0"/>
                          <a:cs typeface="Times New Roman" panose="02020603050405020304" pitchFamily="18" charset="0"/>
                        </a:rPr>
                        <a:t>Geschichte</a:t>
                      </a:r>
                      <a:r>
                        <a:rPr lang="en-GB" sz="2000" kern="1200" dirty="0">
                          <a:solidFill>
                            <a:srgbClr val="1F4E79"/>
                          </a:solidFill>
                          <a:latin typeface="Century Gothic" panose="020B0502020202020204" pitchFamily="34" charset="0"/>
                          <a:cs typeface="Times New Roman" panose="02020603050405020304" pitchFamily="18" charset="0"/>
                        </a:rPr>
                        <a:t> </a:t>
                      </a:r>
                      <a:r>
                        <a:rPr lang="en-GB" sz="2000" kern="1200" dirty="0" err="1">
                          <a:solidFill>
                            <a:srgbClr val="1F4E79"/>
                          </a:solidFill>
                          <a:latin typeface="Century Gothic" panose="020B0502020202020204" pitchFamily="34" charset="0"/>
                          <a:cs typeface="Times New Roman" panose="02020603050405020304" pitchFamily="18" charset="0"/>
                        </a:rPr>
                        <a:t>erzählen</a:t>
                      </a:r>
                      <a:endParaRPr lang="en-GB" sz="2000" kern="1200" dirty="0">
                        <a:solidFill>
                          <a:srgbClr val="1F4E79"/>
                        </a:solidFill>
                        <a:latin typeface="Century Gothic" panose="020B0502020202020204" pitchFamily="34" charset="0"/>
                        <a:cs typeface="Times New Roman" panose="02020603050405020304" pitchFamily="18" charset="0"/>
                      </a:endParaRPr>
                    </a:p>
                  </a:txBody>
                  <a:tcPr anchor="ctr">
                    <a:lnL w="12700" cap="flat" cmpd="sng" algn="ctr">
                      <a:solidFill>
                        <a:schemeClr val="accent5">
                          <a:lumMod val="50000"/>
                        </a:schemeClr>
                      </a:solidFill>
                      <a:prstDash val="sysDot"/>
                      <a:round/>
                      <a:headEnd type="none" w="med" len="med"/>
                      <a:tailEnd type="none" w="med" len="med"/>
                    </a:lnL>
                    <a:lnR w="12700" cap="flat" cmpd="sng" algn="ctr">
                      <a:solidFill>
                        <a:schemeClr val="accent5">
                          <a:lumMod val="50000"/>
                        </a:schemeClr>
                      </a:solidFill>
                      <a:prstDash val="sysDot"/>
                      <a:round/>
                      <a:headEnd type="none" w="med" len="med"/>
                      <a:tailEnd type="none" w="med" len="med"/>
                    </a:lnR>
                    <a:lnT w="12700" cap="flat" cmpd="sng" algn="ctr">
                      <a:solidFill>
                        <a:schemeClr val="accent5">
                          <a:lumMod val="50000"/>
                        </a:schemeClr>
                      </a:solidFill>
                      <a:prstDash val="sysDot"/>
                      <a:round/>
                      <a:headEnd type="none" w="med" len="med"/>
                      <a:tailEnd type="none" w="med" len="med"/>
                    </a:lnT>
                    <a:lnB w="12700" cap="flat" cmpd="sng" algn="ctr">
                      <a:solidFill>
                        <a:schemeClr val="accent5">
                          <a:lumMod val="50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4247689"/>
                  </a:ext>
                </a:extLst>
              </a:tr>
              <a:tr h="432894">
                <a:tc>
                  <a:txBody>
                    <a:bodyPr/>
                    <a:lstStyle/>
                    <a:p>
                      <a:r>
                        <a:rPr lang="en-GB" sz="2000" kern="1200" dirty="0" err="1">
                          <a:solidFill>
                            <a:srgbClr val="1F4E79"/>
                          </a:solidFill>
                          <a:latin typeface="Century Gothic" panose="020B0502020202020204" pitchFamily="34" charset="0"/>
                          <a:cs typeface="Times New Roman" panose="02020603050405020304" pitchFamily="18" charset="0"/>
                        </a:rPr>
                        <a:t>glücklich</a:t>
                      </a:r>
                      <a:r>
                        <a:rPr lang="en-GB" sz="2000" kern="1200" dirty="0">
                          <a:solidFill>
                            <a:srgbClr val="1F4E79"/>
                          </a:solidFill>
                          <a:latin typeface="Century Gothic" panose="020B0502020202020204" pitchFamily="34" charset="0"/>
                          <a:cs typeface="Times New Roman" panose="02020603050405020304" pitchFamily="18" charset="0"/>
                        </a:rPr>
                        <a:t> </a:t>
                      </a:r>
                      <a:r>
                        <a:rPr lang="en-GB" sz="2000" kern="1200" dirty="0" err="1">
                          <a:solidFill>
                            <a:srgbClr val="1F4E79"/>
                          </a:solidFill>
                          <a:latin typeface="Century Gothic" panose="020B0502020202020204" pitchFamily="34" charset="0"/>
                          <a:cs typeface="Times New Roman" panose="02020603050405020304" pitchFamily="18" charset="0"/>
                        </a:rPr>
                        <a:t>für</a:t>
                      </a:r>
                      <a:r>
                        <a:rPr lang="en-GB" sz="2000" kern="1200" dirty="0">
                          <a:solidFill>
                            <a:srgbClr val="1F4E79"/>
                          </a:solidFill>
                          <a:latin typeface="Century Gothic" panose="020B0502020202020204" pitchFamily="34" charset="0"/>
                          <a:cs typeface="Times New Roman" panose="02020603050405020304" pitchFamily="18" charset="0"/>
                        </a:rPr>
                        <a:t> </a:t>
                      </a:r>
                      <a:r>
                        <a:rPr lang="en-GB" sz="2000" kern="1200" dirty="0" err="1">
                          <a:solidFill>
                            <a:srgbClr val="1F4E79"/>
                          </a:solidFill>
                          <a:latin typeface="Century Gothic" panose="020B0502020202020204" pitchFamily="34" charset="0"/>
                          <a:cs typeface="Times New Roman" panose="02020603050405020304" pitchFamily="18" charset="0"/>
                        </a:rPr>
                        <a:t>immer</a:t>
                      </a:r>
                      <a:r>
                        <a:rPr lang="en-GB" sz="2000" kern="1200" dirty="0">
                          <a:solidFill>
                            <a:srgbClr val="1F4E79"/>
                          </a:solidFill>
                          <a:latin typeface="Century Gothic" panose="020B0502020202020204" pitchFamily="34" charset="0"/>
                          <a:cs typeface="Times New Roman" panose="02020603050405020304" pitchFamily="18" charset="0"/>
                        </a:rPr>
                        <a:t> leben</a:t>
                      </a:r>
                    </a:p>
                  </a:txBody>
                  <a:tcPr anchor="ctr">
                    <a:lnL w="12700" cap="flat" cmpd="sng" algn="ctr">
                      <a:solidFill>
                        <a:schemeClr val="accent5">
                          <a:lumMod val="50000"/>
                        </a:schemeClr>
                      </a:solidFill>
                      <a:prstDash val="sysDot"/>
                      <a:round/>
                      <a:headEnd type="none" w="med" len="med"/>
                      <a:tailEnd type="none" w="med" len="med"/>
                    </a:lnL>
                    <a:lnR w="12700" cap="flat" cmpd="sng" algn="ctr">
                      <a:solidFill>
                        <a:schemeClr val="accent5">
                          <a:lumMod val="50000"/>
                        </a:schemeClr>
                      </a:solidFill>
                      <a:prstDash val="sysDot"/>
                      <a:round/>
                      <a:headEnd type="none" w="med" len="med"/>
                      <a:tailEnd type="none" w="med" len="med"/>
                    </a:lnR>
                    <a:lnT w="12700" cap="flat" cmpd="sng" algn="ctr">
                      <a:solidFill>
                        <a:schemeClr val="accent5">
                          <a:lumMod val="50000"/>
                        </a:schemeClr>
                      </a:solidFill>
                      <a:prstDash val="sysDot"/>
                      <a:round/>
                      <a:headEnd type="none" w="med" len="med"/>
                      <a:tailEnd type="none" w="med" len="med"/>
                    </a:lnT>
                    <a:lnB w="12700" cap="flat" cmpd="sng" algn="ctr">
                      <a:solidFill>
                        <a:schemeClr val="accent5">
                          <a:lumMod val="50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36359969"/>
                  </a:ext>
                </a:extLst>
              </a:tr>
            </a:tbl>
          </a:graphicData>
        </a:graphic>
      </p:graphicFrame>
      <p:graphicFrame>
        <p:nvGraphicFramePr>
          <p:cNvPr id="17" name="Table 17">
            <a:extLst>
              <a:ext uri="{FF2B5EF4-FFF2-40B4-BE49-F238E27FC236}">
                <a16:creationId xmlns:a16="http://schemas.microsoft.com/office/drawing/2014/main" id="{D2DBA7F7-D9FD-46B8-98F3-824CCA2BFA71}"/>
              </a:ext>
            </a:extLst>
          </p:cNvPr>
          <p:cNvGraphicFramePr>
            <a:graphicFrameLocks noGrp="1"/>
          </p:cNvGraphicFramePr>
          <p:nvPr/>
        </p:nvGraphicFramePr>
        <p:xfrm>
          <a:off x="5641281" y="5122727"/>
          <a:ext cx="6629250" cy="1024258"/>
        </p:xfrm>
        <a:graphic>
          <a:graphicData uri="http://schemas.openxmlformats.org/drawingml/2006/table">
            <a:tbl>
              <a:tblPr firstRow="1" bandRow="1">
                <a:tableStyleId>{5940675A-B579-460E-94D1-54222C63F5DA}</a:tableStyleId>
              </a:tblPr>
              <a:tblGrid>
                <a:gridCol w="1007487">
                  <a:extLst>
                    <a:ext uri="{9D8B030D-6E8A-4147-A177-3AD203B41FA5}">
                      <a16:colId xmlns:a16="http://schemas.microsoft.com/office/drawing/2014/main" val="3341335064"/>
                    </a:ext>
                  </a:extLst>
                </a:gridCol>
                <a:gridCol w="1398679">
                  <a:extLst>
                    <a:ext uri="{9D8B030D-6E8A-4147-A177-3AD203B41FA5}">
                      <a16:colId xmlns:a16="http://schemas.microsoft.com/office/drawing/2014/main" val="2114839063"/>
                    </a:ext>
                  </a:extLst>
                </a:gridCol>
                <a:gridCol w="1311442">
                  <a:extLst>
                    <a:ext uri="{9D8B030D-6E8A-4147-A177-3AD203B41FA5}">
                      <a16:colId xmlns:a16="http://schemas.microsoft.com/office/drawing/2014/main" val="156928823"/>
                    </a:ext>
                  </a:extLst>
                </a:gridCol>
                <a:gridCol w="1395663">
                  <a:extLst>
                    <a:ext uri="{9D8B030D-6E8A-4147-A177-3AD203B41FA5}">
                      <a16:colId xmlns:a16="http://schemas.microsoft.com/office/drawing/2014/main" val="2252497168"/>
                    </a:ext>
                  </a:extLst>
                </a:gridCol>
                <a:gridCol w="1515979">
                  <a:extLst>
                    <a:ext uri="{9D8B030D-6E8A-4147-A177-3AD203B41FA5}">
                      <a16:colId xmlns:a16="http://schemas.microsoft.com/office/drawing/2014/main" val="1189064046"/>
                    </a:ext>
                  </a:extLst>
                </a:gridCol>
              </a:tblGrid>
              <a:tr h="512129">
                <a:tc>
                  <a:txBody>
                    <a:bodyPr/>
                    <a:lstStyle/>
                    <a:p>
                      <a:pPr algn="ctr"/>
                      <a:r>
                        <a:rPr lang="en-GB" sz="2000" dirty="0">
                          <a:solidFill>
                            <a:schemeClr val="bg1"/>
                          </a:solidFill>
                        </a:rPr>
                        <a:t>leben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dirty="0" err="1">
                          <a:solidFill>
                            <a:schemeClr val="bg1"/>
                          </a:solidFill>
                        </a:rPr>
                        <a:t>machen</a:t>
                      </a:r>
                      <a:endParaRPr lang="en-GB" sz="2000" dirty="0">
                        <a:solidFill>
                          <a:schemeClr val="bg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dirty="0" err="1">
                          <a:solidFill>
                            <a:schemeClr val="bg1"/>
                          </a:solidFill>
                        </a:rPr>
                        <a:t>spielen</a:t>
                      </a:r>
                      <a:endParaRPr lang="en-GB" sz="2000" dirty="0">
                        <a:solidFill>
                          <a:schemeClr val="bg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dirty="0" err="1">
                          <a:solidFill>
                            <a:schemeClr val="bg1"/>
                          </a:solidFill>
                        </a:rPr>
                        <a:t>mischen</a:t>
                      </a:r>
                      <a:endParaRPr lang="en-GB" sz="2000" dirty="0">
                        <a:solidFill>
                          <a:schemeClr val="bg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dirty="0" err="1">
                          <a:solidFill>
                            <a:schemeClr val="bg1"/>
                          </a:solidFill>
                        </a:rPr>
                        <a:t>verdienen</a:t>
                      </a:r>
                      <a:endParaRPr lang="en-GB" sz="2000" dirty="0">
                        <a:solidFill>
                          <a:schemeClr val="bg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3431579"/>
                  </a:ext>
                </a:extLst>
              </a:tr>
              <a:tr h="512129">
                <a:tc>
                  <a:txBody>
                    <a:bodyPr/>
                    <a:lstStyle/>
                    <a:p>
                      <a:pPr algn="ctr"/>
                      <a:r>
                        <a:rPr lang="en-GB" sz="2000" dirty="0" err="1">
                          <a:solidFill>
                            <a:schemeClr val="bg1"/>
                          </a:solidFill>
                        </a:rPr>
                        <a:t>gehen</a:t>
                      </a:r>
                      <a:endParaRPr lang="en-GB" sz="2000" dirty="0">
                        <a:solidFill>
                          <a:schemeClr val="bg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dirty="0" err="1">
                          <a:solidFill>
                            <a:schemeClr val="bg1"/>
                          </a:solidFill>
                        </a:rPr>
                        <a:t>erreichen</a:t>
                      </a:r>
                      <a:endParaRPr lang="en-GB" sz="2000" dirty="0">
                        <a:solidFill>
                          <a:schemeClr val="bg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dirty="0" err="1">
                          <a:solidFill>
                            <a:schemeClr val="bg1"/>
                          </a:solidFill>
                        </a:rPr>
                        <a:t>erzählen</a:t>
                      </a:r>
                      <a:endParaRPr lang="en-GB" sz="2000" dirty="0">
                        <a:solidFill>
                          <a:schemeClr val="bg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dirty="0" err="1">
                          <a:solidFill>
                            <a:schemeClr val="bg1"/>
                          </a:solidFill>
                        </a:rPr>
                        <a:t>schreiben</a:t>
                      </a:r>
                      <a:endParaRPr lang="en-GB" sz="2000" dirty="0">
                        <a:solidFill>
                          <a:schemeClr val="bg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dirty="0" err="1">
                          <a:solidFill>
                            <a:schemeClr val="bg1"/>
                          </a:solidFill>
                        </a:rPr>
                        <a:t>beginnen</a:t>
                      </a:r>
                      <a:endParaRPr lang="en-GB" sz="2000" dirty="0">
                        <a:solidFill>
                          <a:schemeClr val="bg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85478980"/>
                  </a:ext>
                </a:extLst>
              </a:tr>
            </a:tbl>
          </a:graphicData>
        </a:graphic>
      </p:graphicFrame>
      <p:sp>
        <p:nvSpPr>
          <p:cNvPr id="19" name="Action Button: Custom 16">
            <a:hlinkClick r:id="" action="ppaction://noaction" highlightClick="1">
              <a:snd r:embed="rId14" name="9.1.1.1 Slide 4 9b.wav"/>
            </a:hlinkClick>
            <a:extLst>
              <a:ext uri="{FF2B5EF4-FFF2-40B4-BE49-F238E27FC236}">
                <a16:creationId xmlns:a16="http://schemas.microsoft.com/office/drawing/2014/main" id="{2A9B3C63-AFA1-4F10-9A6C-9A38243C5713}"/>
              </a:ext>
            </a:extLst>
          </p:cNvPr>
          <p:cNvSpPr/>
          <p:nvPr/>
        </p:nvSpPr>
        <p:spPr>
          <a:xfrm>
            <a:off x="913398" y="531887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20" name="Action Button: Custom 16">
            <a:hlinkClick r:id="" action="ppaction://noaction" highlightClick="1">
              <a:snd r:embed="rId15" name="9.1.1.1 Slide 4 10b.wav"/>
            </a:hlinkClick>
            <a:extLst>
              <a:ext uri="{FF2B5EF4-FFF2-40B4-BE49-F238E27FC236}">
                <a16:creationId xmlns:a16="http://schemas.microsoft.com/office/drawing/2014/main" id="{071F1FB4-6860-46F6-8573-CEA39FCDC116}"/>
              </a:ext>
            </a:extLst>
          </p:cNvPr>
          <p:cNvSpPr/>
          <p:nvPr/>
        </p:nvSpPr>
        <p:spPr>
          <a:xfrm>
            <a:off x="913398" y="577110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21" name="Action Button: Custom 16">
            <a:hlinkClick r:id="" action="ppaction://noaction" highlightClick="1">
              <a:snd r:embed="rId16" name="9.1.1.1 Slide 4 1 .wav"/>
            </a:hlinkClick>
            <a:extLst>
              <a:ext uri="{FF2B5EF4-FFF2-40B4-BE49-F238E27FC236}">
                <a16:creationId xmlns:a16="http://schemas.microsoft.com/office/drawing/2014/main" id="{1F42E3EF-C8EA-4A66-AACD-4C6D7AA81A2D}"/>
              </a:ext>
            </a:extLst>
          </p:cNvPr>
          <p:cNvSpPr/>
          <p:nvPr/>
        </p:nvSpPr>
        <p:spPr>
          <a:xfrm>
            <a:off x="418726" y="1869357"/>
            <a:ext cx="393922" cy="357939"/>
          </a:xfrm>
          <a:prstGeom prst="actionButtonBlank">
            <a:avLst/>
          </a:prstGeom>
          <a:solidFill>
            <a:srgbClr val="FFF4E7"/>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a:t>
            </a:r>
          </a:p>
        </p:txBody>
      </p:sp>
      <p:sp>
        <p:nvSpPr>
          <p:cNvPr id="22" name="Action Button: Custom 16">
            <a:hlinkClick r:id="" action="ppaction://noaction" highlightClick="1">
              <a:snd r:embed="rId17" name="9.1.1.1 Slide 4 2.wav"/>
            </a:hlinkClick>
            <a:extLst>
              <a:ext uri="{FF2B5EF4-FFF2-40B4-BE49-F238E27FC236}">
                <a16:creationId xmlns:a16="http://schemas.microsoft.com/office/drawing/2014/main" id="{81DD22E2-B214-45CA-95C9-521274BAF87F}"/>
              </a:ext>
            </a:extLst>
          </p:cNvPr>
          <p:cNvSpPr/>
          <p:nvPr/>
        </p:nvSpPr>
        <p:spPr>
          <a:xfrm>
            <a:off x="416648" y="2265400"/>
            <a:ext cx="396000" cy="396000"/>
          </a:xfrm>
          <a:prstGeom prst="actionButtonBlank">
            <a:avLst/>
          </a:prstGeom>
          <a:solidFill>
            <a:srgbClr val="FFF4E7"/>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2</a:t>
            </a:r>
          </a:p>
        </p:txBody>
      </p:sp>
      <p:sp>
        <p:nvSpPr>
          <p:cNvPr id="23" name="Action Button: Custom 16">
            <a:hlinkClick r:id="" action="ppaction://noaction" highlightClick="1">
              <a:snd r:embed="rId18" name="9.1.1.1 Slide 4 3.wav"/>
            </a:hlinkClick>
            <a:extLst>
              <a:ext uri="{FF2B5EF4-FFF2-40B4-BE49-F238E27FC236}">
                <a16:creationId xmlns:a16="http://schemas.microsoft.com/office/drawing/2014/main" id="{B1E6C1D4-8E37-4438-8A51-ADCEF8AFACBA}"/>
              </a:ext>
            </a:extLst>
          </p:cNvPr>
          <p:cNvSpPr/>
          <p:nvPr/>
        </p:nvSpPr>
        <p:spPr>
          <a:xfrm>
            <a:off x="416648" y="2709758"/>
            <a:ext cx="396000" cy="396000"/>
          </a:xfrm>
          <a:prstGeom prst="actionButtonBlank">
            <a:avLst/>
          </a:prstGeom>
          <a:solidFill>
            <a:srgbClr val="FFF4E7"/>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3</a:t>
            </a:r>
          </a:p>
        </p:txBody>
      </p:sp>
      <p:sp>
        <p:nvSpPr>
          <p:cNvPr id="24" name="Action Button: Custom 16">
            <a:hlinkClick r:id="" action="ppaction://noaction" highlightClick="1">
              <a:snd r:embed="rId19" name="9.1.1.1 Slide 4 4.wav"/>
            </a:hlinkClick>
            <a:extLst>
              <a:ext uri="{FF2B5EF4-FFF2-40B4-BE49-F238E27FC236}">
                <a16:creationId xmlns:a16="http://schemas.microsoft.com/office/drawing/2014/main" id="{9535B916-46A9-4A4E-B8D2-0F98E8823AED}"/>
              </a:ext>
            </a:extLst>
          </p:cNvPr>
          <p:cNvSpPr/>
          <p:nvPr/>
        </p:nvSpPr>
        <p:spPr>
          <a:xfrm>
            <a:off x="416648" y="3166133"/>
            <a:ext cx="396000" cy="396000"/>
          </a:xfrm>
          <a:prstGeom prst="actionButtonBlank">
            <a:avLst/>
          </a:prstGeom>
          <a:solidFill>
            <a:srgbClr val="FFF4E7"/>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4</a:t>
            </a:r>
          </a:p>
        </p:txBody>
      </p:sp>
      <p:sp>
        <p:nvSpPr>
          <p:cNvPr id="25" name="Action Button: Custom 16">
            <a:hlinkClick r:id="" action="ppaction://noaction" highlightClick="1">
              <a:snd r:embed="rId20" name="9.1.1.1 Slide 4 5.wav"/>
            </a:hlinkClick>
            <a:extLst>
              <a:ext uri="{FF2B5EF4-FFF2-40B4-BE49-F238E27FC236}">
                <a16:creationId xmlns:a16="http://schemas.microsoft.com/office/drawing/2014/main" id="{6FCFD35D-4B0F-41A5-9E1D-2AE164CA3851}"/>
              </a:ext>
            </a:extLst>
          </p:cNvPr>
          <p:cNvSpPr/>
          <p:nvPr/>
        </p:nvSpPr>
        <p:spPr>
          <a:xfrm>
            <a:off x="416648" y="3599556"/>
            <a:ext cx="396000" cy="396000"/>
          </a:xfrm>
          <a:prstGeom prst="actionButtonBlank">
            <a:avLst/>
          </a:prstGeom>
          <a:solidFill>
            <a:srgbClr val="FFF4E7"/>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5</a:t>
            </a:r>
          </a:p>
        </p:txBody>
      </p:sp>
      <p:sp>
        <p:nvSpPr>
          <p:cNvPr id="26" name="Action Button: Custom 16">
            <a:hlinkClick r:id="" action="ppaction://noaction" highlightClick="1">
              <a:snd r:embed="rId21" name="9.1.1.1 Slide 4 6.wav"/>
            </a:hlinkClick>
            <a:extLst>
              <a:ext uri="{FF2B5EF4-FFF2-40B4-BE49-F238E27FC236}">
                <a16:creationId xmlns:a16="http://schemas.microsoft.com/office/drawing/2014/main" id="{C57B66BC-B832-4211-9C6C-90C998B4DA6F}"/>
              </a:ext>
            </a:extLst>
          </p:cNvPr>
          <p:cNvSpPr/>
          <p:nvPr/>
        </p:nvSpPr>
        <p:spPr>
          <a:xfrm>
            <a:off x="416648" y="4030878"/>
            <a:ext cx="396000" cy="396000"/>
          </a:xfrm>
          <a:prstGeom prst="actionButtonBlank">
            <a:avLst/>
          </a:prstGeom>
          <a:solidFill>
            <a:srgbClr val="FFF4E7"/>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6</a:t>
            </a:r>
          </a:p>
        </p:txBody>
      </p:sp>
      <p:sp>
        <p:nvSpPr>
          <p:cNvPr id="27" name="Action Button: Custom 16">
            <a:hlinkClick r:id="" action="ppaction://noaction" highlightClick="1">
              <a:snd r:embed="rId22" name="9.1.1.1 Slide 4 7.wav"/>
            </a:hlinkClick>
            <a:extLst>
              <a:ext uri="{FF2B5EF4-FFF2-40B4-BE49-F238E27FC236}">
                <a16:creationId xmlns:a16="http://schemas.microsoft.com/office/drawing/2014/main" id="{D2EF58A7-F68D-481A-8B80-034B72BD4408}"/>
              </a:ext>
            </a:extLst>
          </p:cNvPr>
          <p:cNvSpPr/>
          <p:nvPr/>
        </p:nvSpPr>
        <p:spPr>
          <a:xfrm>
            <a:off x="416648" y="4452426"/>
            <a:ext cx="396000" cy="396000"/>
          </a:xfrm>
          <a:prstGeom prst="actionButtonBlank">
            <a:avLst/>
          </a:prstGeom>
          <a:solidFill>
            <a:srgbClr val="FFF4E7"/>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7</a:t>
            </a:r>
          </a:p>
        </p:txBody>
      </p:sp>
      <p:sp>
        <p:nvSpPr>
          <p:cNvPr id="28" name="Action Button: Custom 16">
            <a:hlinkClick r:id="" action="ppaction://noaction" highlightClick="1">
              <a:snd r:embed="rId23" name="9.1.1.1 Slide 4 8.wav"/>
            </a:hlinkClick>
            <a:extLst>
              <a:ext uri="{FF2B5EF4-FFF2-40B4-BE49-F238E27FC236}">
                <a16:creationId xmlns:a16="http://schemas.microsoft.com/office/drawing/2014/main" id="{89F91F8A-C533-4668-A560-DF1BC15F3B4C}"/>
              </a:ext>
            </a:extLst>
          </p:cNvPr>
          <p:cNvSpPr/>
          <p:nvPr/>
        </p:nvSpPr>
        <p:spPr>
          <a:xfrm>
            <a:off x="416648" y="4876656"/>
            <a:ext cx="396000" cy="396000"/>
          </a:xfrm>
          <a:prstGeom prst="actionButtonBlank">
            <a:avLst/>
          </a:prstGeom>
          <a:solidFill>
            <a:srgbClr val="FFF4E7"/>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8</a:t>
            </a:r>
          </a:p>
        </p:txBody>
      </p:sp>
      <p:sp>
        <p:nvSpPr>
          <p:cNvPr id="29" name="Action Button: Custom 16">
            <a:hlinkClick r:id="" action="ppaction://noaction" highlightClick="1">
              <a:snd r:embed="rId24" name="9.1.1.1 Slide 4 9.wav"/>
            </a:hlinkClick>
            <a:extLst>
              <a:ext uri="{FF2B5EF4-FFF2-40B4-BE49-F238E27FC236}">
                <a16:creationId xmlns:a16="http://schemas.microsoft.com/office/drawing/2014/main" id="{EAE0F6E0-F1A4-46F0-88E0-CC9AD88C1D0E}"/>
              </a:ext>
            </a:extLst>
          </p:cNvPr>
          <p:cNvSpPr/>
          <p:nvPr/>
        </p:nvSpPr>
        <p:spPr>
          <a:xfrm>
            <a:off x="416648" y="5318875"/>
            <a:ext cx="396000" cy="396000"/>
          </a:xfrm>
          <a:prstGeom prst="actionButtonBlank">
            <a:avLst/>
          </a:prstGeom>
          <a:solidFill>
            <a:srgbClr val="FFF4E7"/>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9</a:t>
            </a:r>
          </a:p>
        </p:txBody>
      </p:sp>
      <p:sp>
        <p:nvSpPr>
          <p:cNvPr id="30" name="Action Button: Custom 16">
            <a:hlinkClick r:id="" action="ppaction://noaction" highlightClick="1">
              <a:snd r:embed="rId25" name="9.1.1.1 Slide 4 10.wav"/>
            </a:hlinkClick>
            <a:extLst>
              <a:ext uri="{FF2B5EF4-FFF2-40B4-BE49-F238E27FC236}">
                <a16:creationId xmlns:a16="http://schemas.microsoft.com/office/drawing/2014/main" id="{5625430A-0003-454C-9B19-F60BB18D5FBC}"/>
              </a:ext>
            </a:extLst>
          </p:cNvPr>
          <p:cNvSpPr/>
          <p:nvPr/>
        </p:nvSpPr>
        <p:spPr>
          <a:xfrm>
            <a:off x="416648" y="5771100"/>
            <a:ext cx="396000" cy="396000"/>
          </a:xfrm>
          <a:prstGeom prst="actionButtonBlank">
            <a:avLst/>
          </a:prstGeom>
          <a:solidFill>
            <a:srgbClr val="FFF4E7"/>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10</a:t>
            </a:r>
          </a:p>
        </p:txBody>
      </p:sp>
      <p:sp>
        <p:nvSpPr>
          <p:cNvPr id="31" name="Rectangle: Rounded Corners 30">
            <a:extLst>
              <a:ext uri="{FF2B5EF4-FFF2-40B4-BE49-F238E27FC236}">
                <a16:creationId xmlns:a16="http://schemas.microsoft.com/office/drawing/2014/main" id="{024B1451-5EC3-4199-A045-4AC2B739E67A}"/>
              </a:ext>
            </a:extLst>
          </p:cNvPr>
          <p:cNvSpPr/>
          <p:nvPr/>
        </p:nvSpPr>
        <p:spPr>
          <a:xfrm>
            <a:off x="1427194" y="1869356"/>
            <a:ext cx="2562279" cy="3579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cxnSp>
        <p:nvCxnSpPr>
          <p:cNvPr id="33" name="Straight Connector 32">
            <a:extLst>
              <a:ext uri="{FF2B5EF4-FFF2-40B4-BE49-F238E27FC236}">
                <a16:creationId xmlns:a16="http://schemas.microsoft.com/office/drawing/2014/main" id="{560AA26D-F320-4A68-993F-38C3644E0D2B}"/>
              </a:ext>
            </a:extLst>
          </p:cNvPr>
          <p:cNvCxnSpPr/>
          <p:nvPr/>
        </p:nvCxnSpPr>
        <p:spPr>
          <a:xfrm>
            <a:off x="8168640" y="5404219"/>
            <a:ext cx="1011936" cy="0"/>
          </a:xfrm>
          <a:prstGeom prst="line">
            <a:avLst/>
          </a:prstGeom>
          <a:ln w="76200">
            <a:solidFill>
              <a:srgbClr val="DAA520"/>
            </a:solidFill>
          </a:ln>
        </p:spPr>
        <p:style>
          <a:lnRef idx="1">
            <a:schemeClr val="accent1"/>
          </a:lnRef>
          <a:fillRef idx="0">
            <a:schemeClr val="accent1"/>
          </a:fillRef>
          <a:effectRef idx="0">
            <a:schemeClr val="accent1"/>
          </a:effectRef>
          <a:fontRef idx="minor">
            <a:schemeClr val="tx1"/>
          </a:fontRef>
        </p:style>
      </p:cxnSp>
      <p:sp>
        <p:nvSpPr>
          <p:cNvPr id="32" name="Rectangle: Rounded Corners 31">
            <a:extLst>
              <a:ext uri="{FF2B5EF4-FFF2-40B4-BE49-F238E27FC236}">
                <a16:creationId xmlns:a16="http://schemas.microsoft.com/office/drawing/2014/main" id="{528A681C-F482-4294-912D-7CBA29F42B37}"/>
              </a:ext>
            </a:extLst>
          </p:cNvPr>
          <p:cNvSpPr/>
          <p:nvPr/>
        </p:nvSpPr>
        <p:spPr>
          <a:xfrm>
            <a:off x="1427194" y="2311788"/>
            <a:ext cx="2562279" cy="3579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4" name="Rectangle: Rounded Corners 33">
            <a:extLst>
              <a:ext uri="{FF2B5EF4-FFF2-40B4-BE49-F238E27FC236}">
                <a16:creationId xmlns:a16="http://schemas.microsoft.com/office/drawing/2014/main" id="{2A4035BA-C585-4C25-9087-44D67211EF4A}"/>
              </a:ext>
            </a:extLst>
          </p:cNvPr>
          <p:cNvSpPr/>
          <p:nvPr/>
        </p:nvSpPr>
        <p:spPr>
          <a:xfrm>
            <a:off x="1427194" y="2754219"/>
            <a:ext cx="2562279" cy="3579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5" name="Rectangle: Rounded Corners 34">
            <a:extLst>
              <a:ext uri="{FF2B5EF4-FFF2-40B4-BE49-F238E27FC236}">
                <a16:creationId xmlns:a16="http://schemas.microsoft.com/office/drawing/2014/main" id="{44DBA465-BC83-4030-B156-4B58B524EAE7}"/>
              </a:ext>
            </a:extLst>
          </p:cNvPr>
          <p:cNvSpPr/>
          <p:nvPr/>
        </p:nvSpPr>
        <p:spPr>
          <a:xfrm>
            <a:off x="1427194" y="3155250"/>
            <a:ext cx="2562279" cy="3579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6" name="Rectangle: Rounded Corners 35">
            <a:extLst>
              <a:ext uri="{FF2B5EF4-FFF2-40B4-BE49-F238E27FC236}">
                <a16:creationId xmlns:a16="http://schemas.microsoft.com/office/drawing/2014/main" id="{604120B6-6402-4E41-B4A4-DE0C41F221C5}"/>
              </a:ext>
            </a:extLst>
          </p:cNvPr>
          <p:cNvSpPr/>
          <p:nvPr/>
        </p:nvSpPr>
        <p:spPr>
          <a:xfrm>
            <a:off x="1427194" y="3599556"/>
            <a:ext cx="2562279" cy="3579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7" name="Rectangle: Rounded Corners 36">
            <a:extLst>
              <a:ext uri="{FF2B5EF4-FFF2-40B4-BE49-F238E27FC236}">
                <a16:creationId xmlns:a16="http://schemas.microsoft.com/office/drawing/2014/main" id="{568FD2E6-CE66-4914-A0D0-2EFC32B826AA}"/>
              </a:ext>
            </a:extLst>
          </p:cNvPr>
          <p:cNvSpPr/>
          <p:nvPr/>
        </p:nvSpPr>
        <p:spPr>
          <a:xfrm>
            <a:off x="1410148" y="4044976"/>
            <a:ext cx="3565430" cy="3579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8" name="Rectangle: Rounded Corners 37">
            <a:extLst>
              <a:ext uri="{FF2B5EF4-FFF2-40B4-BE49-F238E27FC236}">
                <a16:creationId xmlns:a16="http://schemas.microsoft.com/office/drawing/2014/main" id="{895DE158-687C-4DAA-BC4A-3AEDAB32CD8F}"/>
              </a:ext>
            </a:extLst>
          </p:cNvPr>
          <p:cNvSpPr/>
          <p:nvPr/>
        </p:nvSpPr>
        <p:spPr>
          <a:xfrm>
            <a:off x="1427194" y="4490487"/>
            <a:ext cx="2562279" cy="3579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9" name="Rectangle: Rounded Corners 38">
            <a:extLst>
              <a:ext uri="{FF2B5EF4-FFF2-40B4-BE49-F238E27FC236}">
                <a16:creationId xmlns:a16="http://schemas.microsoft.com/office/drawing/2014/main" id="{BCF323CE-BF53-461F-BB7F-3CD6F3462107}"/>
              </a:ext>
            </a:extLst>
          </p:cNvPr>
          <p:cNvSpPr/>
          <p:nvPr/>
        </p:nvSpPr>
        <p:spPr>
          <a:xfrm>
            <a:off x="1427194" y="4914717"/>
            <a:ext cx="2562279" cy="3579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0" name="Rectangle: Rounded Corners 39">
            <a:extLst>
              <a:ext uri="{FF2B5EF4-FFF2-40B4-BE49-F238E27FC236}">
                <a16:creationId xmlns:a16="http://schemas.microsoft.com/office/drawing/2014/main" id="{7B6B41D7-8566-4DA6-9EA0-840E15993B40}"/>
              </a:ext>
            </a:extLst>
          </p:cNvPr>
          <p:cNvSpPr/>
          <p:nvPr/>
        </p:nvSpPr>
        <p:spPr>
          <a:xfrm>
            <a:off x="1479270" y="5313844"/>
            <a:ext cx="3184072" cy="40103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1" name="Rectangle: Rounded Corners 40">
            <a:extLst>
              <a:ext uri="{FF2B5EF4-FFF2-40B4-BE49-F238E27FC236}">
                <a16:creationId xmlns:a16="http://schemas.microsoft.com/office/drawing/2014/main" id="{8EAE7322-4FB7-4C5A-991A-ECE426AFB673}"/>
              </a:ext>
            </a:extLst>
          </p:cNvPr>
          <p:cNvSpPr/>
          <p:nvPr/>
        </p:nvSpPr>
        <p:spPr>
          <a:xfrm>
            <a:off x="1436456" y="5777052"/>
            <a:ext cx="3184072" cy="3579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cxnSp>
        <p:nvCxnSpPr>
          <p:cNvPr id="42" name="Straight Connector 41">
            <a:extLst>
              <a:ext uri="{FF2B5EF4-FFF2-40B4-BE49-F238E27FC236}">
                <a16:creationId xmlns:a16="http://schemas.microsoft.com/office/drawing/2014/main" id="{40B7E454-61FB-4055-96EE-8EEF95E62FBD}"/>
              </a:ext>
            </a:extLst>
          </p:cNvPr>
          <p:cNvCxnSpPr/>
          <p:nvPr/>
        </p:nvCxnSpPr>
        <p:spPr>
          <a:xfrm>
            <a:off x="9546336" y="5928385"/>
            <a:ext cx="1011936" cy="0"/>
          </a:xfrm>
          <a:prstGeom prst="line">
            <a:avLst/>
          </a:prstGeom>
          <a:ln w="762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E88671B-E1E6-4487-82EE-6A9ACFC09AC3}"/>
              </a:ext>
            </a:extLst>
          </p:cNvPr>
          <p:cNvCxnSpPr>
            <a:cxnSpLocks/>
          </p:cNvCxnSpPr>
          <p:nvPr/>
        </p:nvCxnSpPr>
        <p:spPr>
          <a:xfrm>
            <a:off x="5719812" y="5956022"/>
            <a:ext cx="790716" cy="0"/>
          </a:xfrm>
          <a:prstGeom prst="line">
            <a:avLst/>
          </a:prstGeom>
          <a:ln w="762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AF03DD4-5075-4585-A5BE-EE1E92EE9056}"/>
              </a:ext>
            </a:extLst>
          </p:cNvPr>
          <p:cNvCxnSpPr/>
          <p:nvPr/>
        </p:nvCxnSpPr>
        <p:spPr>
          <a:xfrm>
            <a:off x="9546336" y="5397979"/>
            <a:ext cx="1011936" cy="0"/>
          </a:xfrm>
          <a:prstGeom prst="line">
            <a:avLst/>
          </a:prstGeom>
          <a:ln w="762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31ADB7A-AE0D-4F1F-9D89-F85AC4A4B252}"/>
              </a:ext>
            </a:extLst>
          </p:cNvPr>
          <p:cNvCxnSpPr>
            <a:cxnSpLocks/>
          </p:cNvCxnSpPr>
          <p:nvPr/>
        </p:nvCxnSpPr>
        <p:spPr>
          <a:xfrm>
            <a:off x="10859862" y="5923068"/>
            <a:ext cx="1245571" cy="0"/>
          </a:xfrm>
          <a:prstGeom prst="line">
            <a:avLst/>
          </a:prstGeom>
          <a:ln w="762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3418C0C-E684-489E-BBDD-CC0039A3962B}"/>
              </a:ext>
            </a:extLst>
          </p:cNvPr>
          <p:cNvCxnSpPr/>
          <p:nvPr/>
        </p:nvCxnSpPr>
        <p:spPr>
          <a:xfrm>
            <a:off x="6807200" y="5931868"/>
            <a:ext cx="1011936" cy="0"/>
          </a:xfrm>
          <a:prstGeom prst="line">
            <a:avLst/>
          </a:prstGeom>
          <a:ln w="762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D437F30-C705-4C03-BE6B-C79F36C1271C}"/>
              </a:ext>
            </a:extLst>
          </p:cNvPr>
          <p:cNvCxnSpPr>
            <a:cxnSpLocks/>
          </p:cNvCxnSpPr>
          <p:nvPr/>
        </p:nvCxnSpPr>
        <p:spPr>
          <a:xfrm>
            <a:off x="10945391" y="5419574"/>
            <a:ext cx="1246609" cy="0"/>
          </a:xfrm>
          <a:prstGeom prst="line">
            <a:avLst/>
          </a:prstGeom>
          <a:ln w="762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329131E-9327-442B-87B4-50F72764383C}"/>
              </a:ext>
            </a:extLst>
          </p:cNvPr>
          <p:cNvCxnSpPr/>
          <p:nvPr/>
        </p:nvCxnSpPr>
        <p:spPr>
          <a:xfrm>
            <a:off x="8168640" y="5931868"/>
            <a:ext cx="1011936" cy="0"/>
          </a:xfrm>
          <a:prstGeom prst="line">
            <a:avLst/>
          </a:prstGeom>
          <a:ln w="762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AD10C95-FB1B-4C2C-8697-9A451255D8A9}"/>
              </a:ext>
            </a:extLst>
          </p:cNvPr>
          <p:cNvCxnSpPr>
            <a:cxnSpLocks/>
          </p:cNvCxnSpPr>
          <p:nvPr/>
        </p:nvCxnSpPr>
        <p:spPr>
          <a:xfrm flipV="1">
            <a:off x="5742666" y="5419574"/>
            <a:ext cx="767862" cy="1"/>
          </a:xfrm>
          <a:prstGeom prst="line">
            <a:avLst/>
          </a:prstGeom>
          <a:ln w="762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3BCABEED-B428-41FA-9A0A-C7C90B11227F}"/>
              </a:ext>
            </a:extLst>
          </p:cNvPr>
          <p:cNvCxnSpPr/>
          <p:nvPr/>
        </p:nvCxnSpPr>
        <p:spPr>
          <a:xfrm>
            <a:off x="6807200" y="5419574"/>
            <a:ext cx="1011936" cy="0"/>
          </a:xfrm>
          <a:prstGeom prst="line">
            <a:avLst/>
          </a:prstGeom>
          <a:ln w="76200">
            <a:solidFill>
              <a:srgbClr val="DAA52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1535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32"/>
                                        </p:tgtEl>
                                      </p:cBhvr>
                                    </p:animEffect>
                                    <p:set>
                                      <p:cBhvr>
                                        <p:cTn id="14" dur="1" fill="hold">
                                          <p:stCondLst>
                                            <p:cond delay="499"/>
                                          </p:stCondLst>
                                        </p:cTn>
                                        <p:tgtEl>
                                          <p:spTgt spid="32"/>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34"/>
                                        </p:tgtEl>
                                      </p:cBhvr>
                                    </p:animEffect>
                                    <p:set>
                                      <p:cBhvr>
                                        <p:cTn id="21" dur="1" fill="hold">
                                          <p:stCondLst>
                                            <p:cond delay="499"/>
                                          </p:stCondLst>
                                        </p:cTn>
                                        <p:tgtEl>
                                          <p:spTgt spid="34"/>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4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35"/>
                                        </p:tgtEl>
                                      </p:cBhvr>
                                    </p:animEffect>
                                    <p:set>
                                      <p:cBhvr>
                                        <p:cTn id="28" dur="1" fill="hold">
                                          <p:stCondLst>
                                            <p:cond delay="499"/>
                                          </p:stCondLst>
                                        </p:cTn>
                                        <p:tgtEl>
                                          <p:spTgt spid="35"/>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36"/>
                                        </p:tgtEl>
                                      </p:cBhvr>
                                    </p:animEffect>
                                    <p:set>
                                      <p:cBhvr>
                                        <p:cTn id="35" dur="1" fill="hold">
                                          <p:stCondLst>
                                            <p:cond delay="499"/>
                                          </p:stCondLst>
                                        </p:cTn>
                                        <p:tgtEl>
                                          <p:spTgt spid="36"/>
                                        </p:tgtEl>
                                        <p:attrNameLst>
                                          <p:attrName>style.visibility</p:attrName>
                                        </p:attrNameLst>
                                      </p:cBhvr>
                                      <p:to>
                                        <p:strVal val="hidden"/>
                                      </p:to>
                                    </p:set>
                                  </p:childTnLst>
                                </p:cTn>
                              </p:par>
                              <p:par>
                                <p:cTn id="36" presetID="1" presetClass="entr" presetSubtype="0" fill="hold" nodeType="withEffect">
                                  <p:stCondLst>
                                    <p:cond delay="0"/>
                                  </p:stCondLst>
                                  <p:childTnLst>
                                    <p:set>
                                      <p:cBhvr>
                                        <p:cTn id="37" dur="1" fill="hold">
                                          <p:stCondLst>
                                            <p:cond delay="0"/>
                                          </p:stCondLst>
                                        </p:cTn>
                                        <p:tgtEl>
                                          <p:spTgt spid="44"/>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37"/>
                                        </p:tgtEl>
                                      </p:cBhvr>
                                    </p:animEffect>
                                    <p:set>
                                      <p:cBhvr>
                                        <p:cTn id="42" dur="1" fill="hold">
                                          <p:stCondLst>
                                            <p:cond delay="499"/>
                                          </p:stCondLst>
                                        </p:cTn>
                                        <p:tgtEl>
                                          <p:spTgt spid="37"/>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4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38"/>
                                        </p:tgtEl>
                                      </p:cBhvr>
                                    </p:animEffect>
                                    <p:set>
                                      <p:cBhvr>
                                        <p:cTn id="49" dur="1" fill="hold">
                                          <p:stCondLst>
                                            <p:cond delay="499"/>
                                          </p:stCondLst>
                                        </p:cTn>
                                        <p:tgtEl>
                                          <p:spTgt spid="38"/>
                                        </p:tgtEl>
                                        <p:attrNameLst>
                                          <p:attrName>style.visibility</p:attrName>
                                        </p:attrNameLst>
                                      </p:cBhvr>
                                      <p:to>
                                        <p:strVal val="hidden"/>
                                      </p:to>
                                    </p:set>
                                  </p:childTnLst>
                                </p:cTn>
                              </p:par>
                              <p:par>
                                <p:cTn id="50" presetID="1" presetClass="entr" presetSubtype="0" fill="hold" nodeType="withEffect">
                                  <p:stCondLst>
                                    <p:cond delay="0"/>
                                  </p:stCondLst>
                                  <p:childTnLst>
                                    <p:set>
                                      <p:cBhvr>
                                        <p:cTn id="51" dur="1" fill="hold">
                                          <p:stCondLst>
                                            <p:cond delay="0"/>
                                          </p:stCondLst>
                                        </p:cTn>
                                        <p:tgtEl>
                                          <p:spTgt spid="47"/>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39"/>
                                        </p:tgtEl>
                                      </p:cBhvr>
                                    </p:animEffect>
                                    <p:set>
                                      <p:cBhvr>
                                        <p:cTn id="56" dur="1" fill="hold">
                                          <p:stCondLst>
                                            <p:cond delay="499"/>
                                          </p:stCondLst>
                                        </p:cTn>
                                        <p:tgtEl>
                                          <p:spTgt spid="39"/>
                                        </p:tgtEl>
                                        <p:attrNameLst>
                                          <p:attrName>style.visibility</p:attrName>
                                        </p:attrNameLst>
                                      </p:cBhvr>
                                      <p:to>
                                        <p:strVal val="hidden"/>
                                      </p:to>
                                    </p:set>
                                  </p:childTnLst>
                                </p:cTn>
                              </p:par>
                              <p:par>
                                <p:cTn id="57" presetID="1" presetClass="entr" presetSubtype="0" fill="hold" nodeType="withEffect">
                                  <p:stCondLst>
                                    <p:cond delay="0"/>
                                  </p:stCondLst>
                                  <p:childTnLst>
                                    <p:set>
                                      <p:cBhvr>
                                        <p:cTn id="58" dur="1" fill="hold">
                                          <p:stCondLst>
                                            <p:cond delay="0"/>
                                          </p:stCondLst>
                                        </p:cTn>
                                        <p:tgtEl>
                                          <p:spTgt spid="4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0" nodeType="clickEffect">
                                  <p:stCondLst>
                                    <p:cond delay="0"/>
                                  </p:stCondLst>
                                  <p:childTnLst>
                                    <p:animEffect transition="out" filter="fade">
                                      <p:cBhvr>
                                        <p:cTn id="62" dur="500"/>
                                        <p:tgtEl>
                                          <p:spTgt spid="40"/>
                                        </p:tgtEl>
                                      </p:cBhvr>
                                    </p:animEffect>
                                    <p:set>
                                      <p:cBhvr>
                                        <p:cTn id="63" dur="1" fill="hold">
                                          <p:stCondLst>
                                            <p:cond delay="499"/>
                                          </p:stCondLst>
                                        </p:cTn>
                                        <p:tgtEl>
                                          <p:spTgt spid="40"/>
                                        </p:tgtEl>
                                        <p:attrNameLst>
                                          <p:attrName>style.visibility</p:attrName>
                                        </p:attrNameLst>
                                      </p:cBhvr>
                                      <p:to>
                                        <p:strVal val="hidden"/>
                                      </p:to>
                                    </p:set>
                                  </p:childTnLst>
                                </p:cTn>
                              </p:par>
                              <p:par>
                                <p:cTn id="64" presetID="1" presetClass="entr" presetSubtype="0" fill="hold" nodeType="withEffect">
                                  <p:stCondLst>
                                    <p:cond delay="0"/>
                                  </p:stCondLst>
                                  <p:childTnLst>
                                    <p:set>
                                      <p:cBhvr>
                                        <p:cTn id="65" dur="1" fill="hold">
                                          <p:stCondLst>
                                            <p:cond delay="0"/>
                                          </p:stCondLst>
                                        </p:cTn>
                                        <p:tgtEl>
                                          <p:spTgt spid="50"/>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0" nodeType="clickEffect">
                                  <p:stCondLst>
                                    <p:cond delay="0"/>
                                  </p:stCondLst>
                                  <p:childTnLst>
                                    <p:animEffect transition="out" filter="fade">
                                      <p:cBhvr>
                                        <p:cTn id="69" dur="500"/>
                                        <p:tgtEl>
                                          <p:spTgt spid="41"/>
                                        </p:tgtEl>
                                      </p:cBhvr>
                                    </p:animEffect>
                                    <p:set>
                                      <p:cBhvr>
                                        <p:cTn id="70" dur="1" fill="hold">
                                          <p:stCondLst>
                                            <p:cond delay="499"/>
                                          </p:stCondLst>
                                        </p:cTn>
                                        <p:tgtEl>
                                          <p:spTgt spid="41"/>
                                        </p:tgtEl>
                                        <p:attrNameLst>
                                          <p:attrName>style.visibility</p:attrName>
                                        </p:attrNameLst>
                                      </p:cBhvr>
                                      <p:to>
                                        <p:strVal val="hidden"/>
                                      </p:to>
                                    </p:set>
                                  </p:childTnLst>
                                </p:cTn>
                              </p:par>
                              <p:par>
                                <p:cTn id="71" presetID="1" presetClass="entr" presetSubtype="0" fill="hold" nodeType="withEffect">
                                  <p:stCondLst>
                                    <p:cond delay="0"/>
                                  </p:stCondLst>
                                  <p:childTnLst>
                                    <p:set>
                                      <p:cBhvr>
                                        <p:cTn id="72"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4" grpId="0" animBg="1"/>
      <p:bldP spid="35" grpId="0" animBg="1"/>
      <p:bldP spid="36" grpId="0" animBg="1"/>
      <p:bldP spid="37" grpId="0" animBg="1"/>
      <p:bldP spid="38" grpId="0" animBg="1"/>
      <p:bldP spid="39" grpId="0" animBg="1"/>
      <p:bldP spid="40" grpId="0" animBg="1"/>
      <p:bldP spid="4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396343"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das </a:t>
            </a:r>
            <a:r>
              <a:rPr lang="en-GB" sz="3600" b="1" dirty="0" err="1">
                <a:solidFill>
                  <a:schemeClr val="bg1"/>
                </a:solidFill>
              </a:rPr>
              <a:t>Präsens</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180000" y="1296000"/>
            <a:ext cx="11147363" cy="461665"/>
          </a:xfrm>
          <a:prstGeom prst="rect">
            <a:avLst/>
          </a:prstGeom>
          <a:noFill/>
        </p:spPr>
        <p:txBody>
          <a:bodyPr wrap="square" rtlCol="0">
            <a:spAutoFit/>
          </a:bodyPr>
          <a:lstStyle/>
          <a:p>
            <a:r>
              <a:rPr lang="en-US" sz="2400" dirty="0">
                <a:solidFill>
                  <a:schemeClr val="accent5">
                    <a:lumMod val="50000"/>
                  </a:schemeClr>
                </a:solidFill>
              </a:rPr>
              <a:t>Remember, in German the verb ending changes to match the subject. </a:t>
            </a:r>
          </a:p>
        </p:txBody>
      </p:sp>
      <p:pic>
        <p:nvPicPr>
          <p:cNvPr id="6" name="Picture 5">
            <a:extLst>
              <a:ext uri="{FF2B5EF4-FFF2-40B4-BE49-F238E27FC236}">
                <a16:creationId xmlns:a16="http://schemas.microsoft.com/office/drawing/2014/main" id="{9682B126-73D9-4E70-9C01-82D865E76E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31003" y="2943809"/>
            <a:ext cx="2260997" cy="3429000"/>
          </a:xfrm>
          <a:prstGeom prst="rect">
            <a:avLst/>
          </a:prstGeom>
        </p:spPr>
      </p:pic>
      <p:sp>
        <p:nvSpPr>
          <p:cNvPr id="8" name="TextBox 7">
            <a:extLst>
              <a:ext uri="{FF2B5EF4-FFF2-40B4-BE49-F238E27FC236}">
                <a16:creationId xmlns:a16="http://schemas.microsoft.com/office/drawing/2014/main" id="{EBBDA25E-4CE2-4491-ACD0-A4E4A54AA401}"/>
              </a:ext>
            </a:extLst>
          </p:cNvPr>
          <p:cNvSpPr txBox="1"/>
          <p:nvPr/>
        </p:nvSpPr>
        <p:spPr>
          <a:xfrm>
            <a:off x="180000" y="1778213"/>
            <a:ext cx="11147363" cy="461665"/>
          </a:xfrm>
          <a:prstGeom prst="rect">
            <a:avLst/>
          </a:prstGeom>
          <a:noFill/>
        </p:spPr>
        <p:txBody>
          <a:bodyPr wrap="square" rtlCol="0">
            <a:spAutoFit/>
          </a:bodyPr>
          <a:lstStyle/>
          <a:p>
            <a:r>
              <a:rPr lang="en-US" sz="2400" dirty="0">
                <a:solidFill>
                  <a:schemeClr val="accent5">
                    <a:lumMod val="50000"/>
                  </a:schemeClr>
                </a:solidFill>
              </a:rPr>
              <a:t>This also happens with verbs that are borrowed from other languages!</a:t>
            </a:r>
          </a:p>
        </p:txBody>
      </p:sp>
      <p:graphicFrame>
        <p:nvGraphicFramePr>
          <p:cNvPr id="9" name="Table 9">
            <a:extLst>
              <a:ext uri="{FF2B5EF4-FFF2-40B4-BE49-F238E27FC236}">
                <a16:creationId xmlns:a16="http://schemas.microsoft.com/office/drawing/2014/main" id="{9E44EECE-9E2D-4D30-A519-3507D0DC290E}"/>
              </a:ext>
            </a:extLst>
          </p:cNvPr>
          <p:cNvGraphicFramePr>
            <a:graphicFrameLocks noGrp="1"/>
          </p:cNvGraphicFramePr>
          <p:nvPr>
            <p:extLst>
              <p:ext uri="{D42A27DB-BD31-4B8C-83A1-F6EECF244321}">
                <p14:modId xmlns:p14="http://schemas.microsoft.com/office/powerpoint/2010/main" val="4099561440"/>
              </p:ext>
            </p:extLst>
          </p:nvPr>
        </p:nvGraphicFramePr>
        <p:xfrm>
          <a:off x="-346392" y="2385984"/>
          <a:ext cx="6701454" cy="3790878"/>
        </p:xfrm>
        <a:graphic>
          <a:graphicData uri="http://schemas.openxmlformats.org/drawingml/2006/table">
            <a:tbl>
              <a:tblPr firstRow="1" bandRow="1">
                <a:tableStyleId>{5940675A-B579-460E-94D1-54222C63F5DA}</a:tableStyleId>
              </a:tblPr>
              <a:tblGrid>
                <a:gridCol w="3435739">
                  <a:extLst>
                    <a:ext uri="{9D8B030D-6E8A-4147-A177-3AD203B41FA5}">
                      <a16:colId xmlns:a16="http://schemas.microsoft.com/office/drawing/2014/main" val="3272501527"/>
                    </a:ext>
                  </a:extLst>
                </a:gridCol>
                <a:gridCol w="3265715">
                  <a:extLst>
                    <a:ext uri="{9D8B030D-6E8A-4147-A177-3AD203B41FA5}">
                      <a16:colId xmlns:a16="http://schemas.microsoft.com/office/drawing/2014/main" val="4071071911"/>
                    </a:ext>
                  </a:extLst>
                </a:gridCol>
              </a:tblGrid>
              <a:tr h="541554">
                <a:tc>
                  <a:txBody>
                    <a:bodyPr/>
                    <a:lstStyle/>
                    <a:p>
                      <a:pPr algn="ctr"/>
                      <a:r>
                        <a:rPr lang="en-GB" sz="2400" b="1" dirty="0">
                          <a:solidFill>
                            <a:schemeClr val="accent5">
                              <a:lumMod val="50000"/>
                            </a:schemeClr>
                          </a:solidFill>
                        </a:rPr>
                        <a:t>to rap</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b="1" dirty="0" err="1">
                          <a:solidFill>
                            <a:schemeClr val="accent5">
                              <a:lumMod val="50000"/>
                            </a:schemeClr>
                          </a:solidFill>
                        </a:rPr>
                        <a:t>rappen</a:t>
                      </a:r>
                      <a:endParaRPr lang="en-GB" sz="2400" b="1" dirty="0">
                        <a:solidFill>
                          <a:schemeClr val="accent5">
                            <a:lumMod val="50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058147"/>
                  </a:ext>
                </a:extLst>
              </a:tr>
              <a:tr h="541554">
                <a:tc>
                  <a:txBody>
                    <a:bodyPr/>
                    <a:lstStyle/>
                    <a:p>
                      <a:pPr algn="ctr"/>
                      <a:r>
                        <a:rPr lang="en-GB" sz="2400" dirty="0">
                          <a:solidFill>
                            <a:schemeClr val="accent5">
                              <a:lumMod val="50000"/>
                            </a:schemeClr>
                          </a:solidFill>
                        </a:rPr>
                        <a:t>I rap</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a:solidFill>
                            <a:schemeClr val="accent5">
                              <a:lumMod val="50000"/>
                            </a:schemeClr>
                          </a:solidFill>
                        </a:rPr>
                        <a:t>ich </a:t>
                      </a:r>
                      <a:r>
                        <a:rPr lang="en-GB" sz="2400" dirty="0" err="1">
                          <a:solidFill>
                            <a:schemeClr val="accent5">
                              <a:lumMod val="50000"/>
                            </a:schemeClr>
                          </a:solidFill>
                        </a:rPr>
                        <a:t>rapp</a:t>
                      </a:r>
                      <a:r>
                        <a:rPr lang="en-GB" sz="2400" b="1" dirty="0" err="1">
                          <a:solidFill>
                            <a:schemeClr val="accent5">
                              <a:lumMod val="50000"/>
                            </a:schemeClr>
                          </a:solidFill>
                        </a:rPr>
                        <a:t>e</a:t>
                      </a:r>
                      <a:endParaRPr lang="en-GB" sz="2400" b="1" dirty="0">
                        <a:solidFill>
                          <a:schemeClr val="accent5">
                            <a:lumMod val="50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88241029"/>
                  </a:ext>
                </a:extLst>
              </a:tr>
              <a:tr h="541554">
                <a:tc>
                  <a:txBody>
                    <a:bodyPr/>
                    <a:lstStyle/>
                    <a:p>
                      <a:pPr algn="ctr"/>
                      <a:r>
                        <a:rPr lang="en-GB" sz="2400" dirty="0">
                          <a:solidFill>
                            <a:schemeClr val="accent5">
                              <a:lumMod val="50000"/>
                            </a:schemeClr>
                          </a:solidFill>
                        </a:rPr>
                        <a:t>you rap</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a:solidFill>
                            <a:schemeClr val="accent5">
                              <a:lumMod val="50000"/>
                            </a:schemeClr>
                          </a:solidFill>
                        </a:rPr>
                        <a:t>du </a:t>
                      </a:r>
                      <a:r>
                        <a:rPr lang="en-GB" sz="2400" dirty="0" err="1">
                          <a:solidFill>
                            <a:schemeClr val="accent5">
                              <a:lumMod val="50000"/>
                            </a:schemeClr>
                          </a:solidFill>
                        </a:rPr>
                        <a:t>rapp</a:t>
                      </a:r>
                      <a:r>
                        <a:rPr lang="en-GB" sz="2400" b="1" dirty="0" err="1">
                          <a:solidFill>
                            <a:schemeClr val="accent5">
                              <a:lumMod val="50000"/>
                            </a:schemeClr>
                          </a:solidFill>
                        </a:rPr>
                        <a:t>st</a:t>
                      </a:r>
                      <a:endParaRPr lang="en-GB" sz="2400" b="1" dirty="0">
                        <a:solidFill>
                          <a:schemeClr val="accent5">
                            <a:lumMod val="50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86617282"/>
                  </a:ext>
                </a:extLst>
              </a:tr>
              <a:tr h="541554">
                <a:tc>
                  <a:txBody>
                    <a:bodyPr/>
                    <a:lstStyle/>
                    <a:p>
                      <a:pPr algn="ctr"/>
                      <a:r>
                        <a:rPr lang="en-GB" sz="2400" dirty="0">
                          <a:solidFill>
                            <a:schemeClr val="accent5">
                              <a:lumMod val="50000"/>
                            </a:schemeClr>
                          </a:solidFill>
                        </a:rPr>
                        <a:t>s/he, it raps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err="1">
                          <a:solidFill>
                            <a:schemeClr val="accent5">
                              <a:lumMod val="50000"/>
                            </a:schemeClr>
                          </a:solidFill>
                        </a:rPr>
                        <a:t>er</a:t>
                      </a:r>
                      <a:r>
                        <a:rPr lang="en-GB" sz="2400" dirty="0">
                          <a:solidFill>
                            <a:schemeClr val="accent5">
                              <a:lumMod val="50000"/>
                            </a:schemeClr>
                          </a:solidFill>
                        </a:rPr>
                        <a:t>/</a:t>
                      </a:r>
                      <a:r>
                        <a:rPr lang="en-GB" sz="2400" dirty="0" err="1">
                          <a:solidFill>
                            <a:schemeClr val="accent5">
                              <a:lumMod val="50000"/>
                            </a:schemeClr>
                          </a:solidFill>
                        </a:rPr>
                        <a:t>sie</a:t>
                      </a:r>
                      <a:r>
                        <a:rPr lang="en-GB" sz="2400" dirty="0">
                          <a:solidFill>
                            <a:schemeClr val="accent5">
                              <a:lumMod val="50000"/>
                            </a:schemeClr>
                          </a:solidFill>
                        </a:rPr>
                        <a:t>/es </a:t>
                      </a:r>
                      <a:r>
                        <a:rPr lang="en-GB" sz="2400" dirty="0" err="1">
                          <a:solidFill>
                            <a:schemeClr val="accent5">
                              <a:lumMod val="50000"/>
                            </a:schemeClr>
                          </a:solidFill>
                        </a:rPr>
                        <a:t>rapp</a:t>
                      </a:r>
                      <a:r>
                        <a:rPr lang="en-GB" sz="2400" b="1" dirty="0" err="1">
                          <a:solidFill>
                            <a:schemeClr val="accent5">
                              <a:lumMod val="50000"/>
                            </a:schemeClr>
                          </a:solidFill>
                        </a:rPr>
                        <a:t>t</a:t>
                      </a:r>
                      <a:endParaRPr lang="en-GB" sz="2400" b="1" dirty="0">
                        <a:solidFill>
                          <a:schemeClr val="accent5">
                            <a:lumMod val="50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48494811"/>
                  </a:ext>
                </a:extLst>
              </a:tr>
              <a:tr h="541554">
                <a:tc>
                  <a:txBody>
                    <a:bodyPr/>
                    <a:lstStyle/>
                    <a:p>
                      <a:pPr algn="ctr"/>
                      <a:r>
                        <a:rPr lang="en-GB" sz="2400" dirty="0">
                          <a:solidFill>
                            <a:schemeClr val="accent5">
                              <a:lumMod val="50000"/>
                            </a:schemeClr>
                          </a:solidFill>
                        </a:rPr>
                        <a:t>we rap</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err="1">
                          <a:solidFill>
                            <a:schemeClr val="accent5">
                              <a:lumMod val="50000"/>
                            </a:schemeClr>
                          </a:solidFill>
                        </a:rPr>
                        <a:t>wir</a:t>
                      </a:r>
                      <a:r>
                        <a:rPr lang="en-GB" sz="2400" dirty="0">
                          <a:solidFill>
                            <a:schemeClr val="accent5">
                              <a:lumMod val="50000"/>
                            </a:schemeClr>
                          </a:solidFill>
                        </a:rPr>
                        <a:t> </a:t>
                      </a:r>
                      <a:r>
                        <a:rPr lang="en-GB" sz="2400" dirty="0" err="1">
                          <a:solidFill>
                            <a:schemeClr val="accent5">
                              <a:lumMod val="50000"/>
                            </a:schemeClr>
                          </a:solidFill>
                        </a:rPr>
                        <a:t>rapp</a:t>
                      </a:r>
                      <a:r>
                        <a:rPr lang="en-GB" sz="2400" b="1" dirty="0" err="1">
                          <a:solidFill>
                            <a:schemeClr val="accent5">
                              <a:lumMod val="50000"/>
                            </a:schemeClr>
                          </a:solidFill>
                        </a:rPr>
                        <a:t>en</a:t>
                      </a:r>
                      <a:endParaRPr lang="en-GB" sz="2400" b="1" dirty="0">
                        <a:solidFill>
                          <a:schemeClr val="accent5">
                            <a:lumMod val="50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36283037"/>
                  </a:ext>
                </a:extLst>
              </a:tr>
              <a:tr h="541554">
                <a:tc>
                  <a:txBody>
                    <a:bodyPr/>
                    <a:lstStyle/>
                    <a:p>
                      <a:pPr algn="ctr"/>
                      <a:r>
                        <a:rPr lang="en-GB" sz="2400" dirty="0">
                          <a:solidFill>
                            <a:schemeClr val="accent5">
                              <a:lumMod val="50000"/>
                            </a:schemeClr>
                          </a:solidFill>
                        </a:rPr>
                        <a:t>you (formal) rap</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a:solidFill>
                            <a:schemeClr val="accent5">
                              <a:lumMod val="50000"/>
                            </a:schemeClr>
                          </a:solidFill>
                        </a:rPr>
                        <a:t>Sie </a:t>
                      </a:r>
                      <a:r>
                        <a:rPr lang="en-GB" sz="2400" dirty="0" err="1">
                          <a:solidFill>
                            <a:schemeClr val="accent5">
                              <a:lumMod val="50000"/>
                            </a:schemeClr>
                          </a:solidFill>
                        </a:rPr>
                        <a:t>rapp</a:t>
                      </a:r>
                      <a:r>
                        <a:rPr lang="en-GB" sz="2400" b="1" dirty="0" err="1">
                          <a:solidFill>
                            <a:schemeClr val="accent5">
                              <a:lumMod val="50000"/>
                            </a:schemeClr>
                          </a:solidFill>
                        </a:rPr>
                        <a:t>en</a:t>
                      </a:r>
                      <a:endParaRPr lang="en-GB" sz="2400" b="1" dirty="0">
                        <a:solidFill>
                          <a:schemeClr val="accent5">
                            <a:lumMod val="50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74172489"/>
                  </a:ext>
                </a:extLst>
              </a:tr>
              <a:tr h="541554">
                <a:tc>
                  <a:txBody>
                    <a:bodyPr/>
                    <a:lstStyle/>
                    <a:p>
                      <a:pPr algn="ctr"/>
                      <a:r>
                        <a:rPr lang="en-GB" sz="2400" dirty="0">
                          <a:solidFill>
                            <a:schemeClr val="accent5">
                              <a:lumMod val="50000"/>
                            </a:schemeClr>
                          </a:solidFill>
                        </a:rPr>
                        <a:t>they rap</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err="1">
                          <a:solidFill>
                            <a:schemeClr val="accent5">
                              <a:lumMod val="50000"/>
                            </a:schemeClr>
                          </a:solidFill>
                        </a:rPr>
                        <a:t>sie</a:t>
                      </a:r>
                      <a:r>
                        <a:rPr lang="en-GB" sz="2400" dirty="0">
                          <a:solidFill>
                            <a:schemeClr val="accent5">
                              <a:lumMod val="50000"/>
                            </a:schemeClr>
                          </a:solidFill>
                        </a:rPr>
                        <a:t> </a:t>
                      </a:r>
                      <a:r>
                        <a:rPr lang="en-GB" sz="2400" dirty="0" err="1">
                          <a:solidFill>
                            <a:schemeClr val="accent5">
                              <a:lumMod val="50000"/>
                            </a:schemeClr>
                          </a:solidFill>
                        </a:rPr>
                        <a:t>rapp</a:t>
                      </a:r>
                      <a:r>
                        <a:rPr lang="en-GB" sz="2400" b="1" dirty="0" err="1">
                          <a:solidFill>
                            <a:schemeClr val="accent5">
                              <a:lumMod val="50000"/>
                            </a:schemeClr>
                          </a:solidFill>
                        </a:rPr>
                        <a:t>en</a:t>
                      </a:r>
                      <a:endParaRPr lang="en-GB" sz="2400" b="1" dirty="0">
                        <a:solidFill>
                          <a:schemeClr val="accent5">
                            <a:lumMod val="50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30615868"/>
                  </a:ext>
                </a:extLst>
              </a:tr>
            </a:tbl>
          </a:graphicData>
        </a:graphic>
      </p:graphicFrame>
      <p:sp>
        <p:nvSpPr>
          <p:cNvPr id="11" name="Rectangle: Rounded Corners 10">
            <a:extLst>
              <a:ext uri="{FF2B5EF4-FFF2-40B4-BE49-F238E27FC236}">
                <a16:creationId xmlns:a16="http://schemas.microsoft.com/office/drawing/2014/main" id="{EB55CD87-2A00-463A-921D-C31FA56AE45A}"/>
              </a:ext>
            </a:extLst>
          </p:cNvPr>
          <p:cNvSpPr/>
          <p:nvPr/>
        </p:nvSpPr>
        <p:spPr>
          <a:xfrm>
            <a:off x="3873119" y="2943809"/>
            <a:ext cx="1791477" cy="48519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___  _____</a:t>
            </a:r>
          </a:p>
        </p:txBody>
      </p:sp>
      <p:sp>
        <p:nvSpPr>
          <p:cNvPr id="12" name="Rectangle: Rounded Corners 11">
            <a:extLst>
              <a:ext uri="{FF2B5EF4-FFF2-40B4-BE49-F238E27FC236}">
                <a16:creationId xmlns:a16="http://schemas.microsoft.com/office/drawing/2014/main" id="{C3C5A192-6DD0-4FCD-9AC9-ACFC3B737982}"/>
              </a:ext>
            </a:extLst>
          </p:cNvPr>
          <p:cNvSpPr/>
          <p:nvPr/>
        </p:nvSpPr>
        <p:spPr>
          <a:xfrm>
            <a:off x="3837353" y="3429000"/>
            <a:ext cx="1791477" cy="48519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___  ______</a:t>
            </a:r>
          </a:p>
        </p:txBody>
      </p:sp>
      <p:sp>
        <p:nvSpPr>
          <p:cNvPr id="13" name="Rectangle: Rounded Corners 12">
            <a:extLst>
              <a:ext uri="{FF2B5EF4-FFF2-40B4-BE49-F238E27FC236}">
                <a16:creationId xmlns:a16="http://schemas.microsoft.com/office/drawing/2014/main" id="{CC69F4CF-B522-4CF4-AC6E-E56F04922DCF}"/>
              </a:ext>
            </a:extLst>
          </p:cNvPr>
          <p:cNvSpPr/>
          <p:nvPr/>
        </p:nvSpPr>
        <p:spPr>
          <a:xfrm>
            <a:off x="3436198" y="4060297"/>
            <a:ext cx="2911150" cy="48519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___/___/__  ______</a:t>
            </a:r>
          </a:p>
        </p:txBody>
      </p:sp>
      <p:sp>
        <p:nvSpPr>
          <p:cNvPr id="14" name="Rectangle: Rounded Corners 13">
            <a:extLst>
              <a:ext uri="{FF2B5EF4-FFF2-40B4-BE49-F238E27FC236}">
                <a16:creationId xmlns:a16="http://schemas.microsoft.com/office/drawing/2014/main" id="{81BAD19E-9205-4C77-9CC8-1E5E3550A149}"/>
              </a:ext>
            </a:extLst>
          </p:cNvPr>
          <p:cNvSpPr/>
          <p:nvPr/>
        </p:nvSpPr>
        <p:spPr>
          <a:xfrm>
            <a:off x="3873119" y="4556300"/>
            <a:ext cx="1791477" cy="48519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___  _______</a:t>
            </a:r>
          </a:p>
        </p:txBody>
      </p:sp>
      <p:sp>
        <p:nvSpPr>
          <p:cNvPr id="15" name="Rectangle: Rounded Corners 14">
            <a:extLst>
              <a:ext uri="{FF2B5EF4-FFF2-40B4-BE49-F238E27FC236}">
                <a16:creationId xmlns:a16="http://schemas.microsoft.com/office/drawing/2014/main" id="{E105F5EA-2FA2-4CB1-8576-7C0F062123F3}"/>
              </a:ext>
            </a:extLst>
          </p:cNvPr>
          <p:cNvSpPr/>
          <p:nvPr/>
        </p:nvSpPr>
        <p:spPr>
          <a:xfrm>
            <a:off x="3873119" y="5065774"/>
            <a:ext cx="1791477" cy="48519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___  _______</a:t>
            </a:r>
          </a:p>
        </p:txBody>
      </p:sp>
      <p:sp>
        <p:nvSpPr>
          <p:cNvPr id="16" name="Rectangle: Rounded Corners 15">
            <a:extLst>
              <a:ext uri="{FF2B5EF4-FFF2-40B4-BE49-F238E27FC236}">
                <a16:creationId xmlns:a16="http://schemas.microsoft.com/office/drawing/2014/main" id="{2040C985-25DE-495F-A4F7-20F1A300FE1E}"/>
              </a:ext>
            </a:extLst>
          </p:cNvPr>
          <p:cNvSpPr/>
          <p:nvPr/>
        </p:nvSpPr>
        <p:spPr>
          <a:xfrm>
            <a:off x="3873119" y="5621318"/>
            <a:ext cx="1791477" cy="48519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___  _______</a:t>
            </a:r>
          </a:p>
        </p:txBody>
      </p:sp>
      <p:sp>
        <p:nvSpPr>
          <p:cNvPr id="17" name="Speech Bubble: Rectangle with Corners Rounded 17">
            <a:extLst>
              <a:ext uri="{FF2B5EF4-FFF2-40B4-BE49-F238E27FC236}">
                <a16:creationId xmlns:a16="http://schemas.microsoft.com/office/drawing/2014/main" id="{3443579E-A76A-4CA6-8BAD-652646AB90DA}"/>
              </a:ext>
            </a:extLst>
          </p:cNvPr>
          <p:cNvSpPr/>
          <p:nvPr/>
        </p:nvSpPr>
        <p:spPr>
          <a:xfrm>
            <a:off x="6347348" y="366432"/>
            <a:ext cx="3083129" cy="707850"/>
          </a:xfrm>
          <a:prstGeom prst="wedgeRoundRectCallout">
            <a:avLst>
              <a:gd name="adj1" fmla="val -20029"/>
              <a:gd name="adj2" fmla="val 70552"/>
              <a:gd name="adj3" fmla="val 16667"/>
            </a:avLst>
          </a:prstGeom>
          <a:solidFill>
            <a:schemeClr val="accent5">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000" dirty="0">
                <a:solidFill>
                  <a:prstClr val="white"/>
                </a:solidFill>
                <a:latin typeface="Century Gothic" panose="020F0302020204030204"/>
              </a:rPr>
              <a:t>As you know, t</a:t>
            </a:r>
            <a:r>
              <a:rPr kumimoji="0" lang="de-DE" sz="2000" b="0" i="0" u="none" strike="noStrike" kern="1200" cap="none" spc="0" normalizeH="0" baseline="0" noProof="0" dirty="0">
                <a:ln>
                  <a:noFill/>
                </a:ln>
                <a:solidFill>
                  <a:prstClr val="white"/>
                </a:solidFill>
                <a:effectLst/>
                <a:uLnTx/>
                <a:uFillTx/>
                <a:latin typeface="Century Gothic" panose="020F0302020204030204"/>
                <a:ea typeface="+mn-ea"/>
                <a:cs typeface="+mn-cs"/>
              </a:rPr>
              <a:t>he verb </a:t>
            </a:r>
            <a:r>
              <a:rPr kumimoji="0" lang="de-DE" sz="2000" b="1" i="1" u="none" strike="noStrike" kern="1200" cap="none" spc="0" normalizeH="0" baseline="0" noProof="0" dirty="0">
                <a:ln>
                  <a:noFill/>
                </a:ln>
                <a:solidFill>
                  <a:prstClr val="white"/>
                </a:solidFill>
                <a:effectLst/>
                <a:uLnTx/>
                <a:uFillTx/>
                <a:latin typeface="Century Gothic" panose="020F0302020204030204"/>
                <a:ea typeface="+mn-ea"/>
                <a:cs typeface="+mn-cs"/>
              </a:rPr>
              <a:t>sein</a:t>
            </a:r>
            <a:r>
              <a:rPr kumimoji="0" lang="de-DE" sz="2000" b="0" i="0" u="none" strike="noStrike" kern="1200" cap="none" spc="0" normalizeH="0" baseline="0" noProof="0" dirty="0">
                <a:ln>
                  <a:noFill/>
                </a:ln>
                <a:solidFill>
                  <a:prstClr val="white"/>
                </a:solidFill>
                <a:effectLst/>
                <a:uLnTx/>
                <a:uFillTx/>
                <a:latin typeface="Century Gothic" panose="020F0302020204030204"/>
                <a:ea typeface="+mn-ea"/>
                <a:cs typeface="+mn-cs"/>
              </a:rPr>
              <a:t> (to be) is irregular:</a:t>
            </a:r>
          </a:p>
        </p:txBody>
      </p:sp>
      <p:graphicFrame>
        <p:nvGraphicFramePr>
          <p:cNvPr id="18" name="Table 9">
            <a:extLst>
              <a:ext uri="{FF2B5EF4-FFF2-40B4-BE49-F238E27FC236}">
                <a16:creationId xmlns:a16="http://schemas.microsoft.com/office/drawing/2014/main" id="{678846B0-4300-463E-AA02-E231E18F6E7D}"/>
              </a:ext>
            </a:extLst>
          </p:cNvPr>
          <p:cNvGraphicFramePr>
            <a:graphicFrameLocks noGrp="1"/>
          </p:cNvGraphicFramePr>
          <p:nvPr>
            <p:extLst>
              <p:ext uri="{D42A27DB-BD31-4B8C-83A1-F6EECF244321}">
                <p14:modId xmlns:p14="http://schemas.microsoft.com/office/powerpoint/2010/main" val="3282654152"/>
              </p:ext>
            </p:extLst>
          </p:nvPr>
        </p:nvGraphicFramePr>
        <p:xfrm>
          <a:off x="6647278" y="2407453"/>
          <a:ext cx="2593259" cy="3790878"/>
        </p:xfrm>
        <a:graphic>
          <a:graphicData uri="http://schemas.openxmlformats.org/drawingml/2006/table">
            <a:tbl>
              <a:tblPr firstRow="1" bandRow="1">
                <a:tableStyleId>{5940675A-B579-460E-94D1-54222C63F5DA}</a:tableStyleId>
              </a:tblPr>
              <a:tblGrid>
                <a:gridCol w="2593259">
                  <a:extLst>
                    <a:ext uri="{9D8B030D-6E8A-4147-A177-3AD203B41FA5}">
                      <a16:colId xmlns:a16="http://schemas.microsoft.com/office/drawing/2014/main" val="3272501527"/>
                    </a:ext>
                  </a:extLst>
                </a:gridCol>
              </a:tblGrid>
              <a:tr h="541554">
                <a:tc>
                  <a:txBody>
                    <a:bodyPr/>
                    <a:lstStyle/>
                    <a:p>
                      <a:pPr algn="ctr"/>
                      <a:r>
                        <a:rPr lang="en-GB" sz="2400" b="1" dirty="0">
                          <a:solidFill>
                            <a:schemeClr val="accent5">
                              <a:lumMod val="50000"/>
                            </a:schemeClr>
                          </a:solidFill>
                        </a:rPr>
                        <a:t>sein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058147"/>
                  </a:ext>
                </a:extLst>
              </a:tr>
              <a:tr h="541554">
                <a:tc>
                  <a:txBody>
                    <a:bodyPr/>
                    <a:lstStyle/>
                    <a:p>
                      <a:pPr algn="ctr"/>
                      <a:r>
                        <a:rPr lang="en-GB" sz="2400" dirty="0">
                          <a:solidFill>
                            <a:schemeClr val="accent5">
                              <a:lumMod val="50000"/>
                            </a:schemeClr>
                          </a:solidFill>
                        </a:rPr>
                        <a:t>ich bin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88241029"/>
                  </a:ext>
                </a:extLst>
              </a:tr>
              <a:tr h="541554">
                <a:tc>
                  <a:txBody>
                    <a:bodyPr/>
                    <a:lstStyle/>
                    <a:p>
                      <a:pPr algn="ctr"/>
                      <a:r>
                        <a:rPr lang="en-GB" sz="2400" dirty="0">
                          <a:solidFill>
                            <a:schemeClr val="accent5">
                              <a:lumMod val="50000"/>
                            </a:schemeClr>
                          </a:solidFill>
                        </a:rPr>
                        <a:t>du </a:t>
                      </a:r>
                      <a:r>
                        <a:rPr lang="en-GB" sz="2400" dirty="0" err="1">
                          <a:solidFill>
                            <a:schemeClr val="accent5">
                              <a:lumMod val="50000"/>
                            </a:schemeClr>
                          </a:solidFill>
                        </a:rPr>
                        <a:t>bist</a:t>
                      </a:r>
                      <a:endParaRPr lang="en-GB" sz="2400" dirty="0">
                        <a:solidFill>
                          <a:schemeClr val="accent5">
                            <a:lumMod val="50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86617282"/>
                  </a:ext>
                </a:extLst>
              </a:tr>
              <a:tr h="541554">
                <a:tc>
                  <a:txBody>
                    <a:bodyPr/>
                    <a:lstStyle/>
                    <a:p>
                      <a:pPr algn="ctr"/>
                      <a:r>
                        <a:rPr lang="en-GB" sz="2400" dirty="0" err="1">
                          <a:solidFill>
                            <a:schemeClr val="accent5">
                              <a:lumMod val="50000"/>
                            </a:schemeClr>
                          </a:solidFill>
                        </a:rPr>
                        <a:t>er</a:t>
                      </a:r>
                      <a:r>
                        <a:rPr lang="en-GB" sz="2400" dirty="0">
                          <a:solidFill>
                            <a:schemeClr val="accent5">
                              <a:lumMod val="50000"/>
                            </a:schemeClr>
                          </a:solidFill>
                        </a:rPr>
                        <a:t>/</a:t>
                      </a:r>
                      <a:r>
                        <a:rPr lang="en-GB" sz="2400" dirty="0" err="1">
                          <a:solidFill>
                            <a:schemeClr val="accent5">
                              <a:lumMod val="50000"/>
                            </a:schemeClr>
                          </a:solidFill>
                        </a:rPr>
                        <a:t>sie</a:t>
                      </a:r>
                      <a:r>
                        <a:rPr lang="en-GB" sz="2400" dirty="0">
                          <a:solidFill>
                            <a:schemeClr val="accent5">
                              <a:lumMod val="50000"/>
                            </a:schemeClr>
                          </a:solidFill>
                        </a:rPr>
                        <a:t>/es </a:t>
                      </a:r>
                      <a:r>
                        <a:rPr lang="en-GB" sz="2400" dirty="0" err="1">
                          <a:solidFill>
                            <a:schemeClr val="accent5">
                              <a:lumMod val="50000"/>
                            </a:schemeClr>
                          </a:solidFill>
                        </a:rPr>
                        <a:t>ist</a:t>
                      </a:r>
                      <a:endParaRPr lang="en-GB" sz="2400" dirty="0">
                        <a:solidFill>
                          <a:schemeClr val="accent5">
                            <a:lumMod val="50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48494811"/>
                  </a:ext>
                </a:extLst>
              </a:tr>
              <a:tr h="541554">
                <a:tc>
                  <a:txBody>
                    <a:bodyPr/>
                    <a:lstStyle/>
                    <a:p>
                      <a:pPr algn="ctr"/>
                      <a:r>
                        <a:rPr lang="en-GB" sz="2400" dirty="0" err="1">
                          <a:solidFill>
                            <a:schemeClr val="accent5">
                              <a:lumMod val="50000"/>
                            </a:schemeClr>
                          </a:solidFill>
                        </a:rPr>
                        <a:t>wir</a:t>
                      </a:r>
                      <a:r>
                        <a:rPr lang="en-GB" sz="2400" dirty="0">
                          <a:solidFill>
                            <a:schemeClr val="accent5">
                              <a:lumMod val="50000"/>
                            </a:schemeClr>
                          </a:solidFill>
                        </a:rPr>
                        <a:t> </a:t>
                      </a:r>
                      <a:r>
                        <a:rPr lang="en-GB" sz="2400" dirty="0" err="1">
                          <a:solidFill>
                            <a:schemeClr val="accent5">
                              <a:lumMod val="50000"/>
                            </a:schemeClr>
                          </a:solidFill>
                        </a:rPr>
                        <a:t>sind</a:t>
                      </a:r>
                      <a:endParaRPr lang="en-GB" sz="2400" dirty="0">
                        <a:solidFill>
                          <a:schemeClr val="accent5">
                            <a:lumMod val="50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36283037"/>
                  </a:ext>
                </a:extLst>
              </a:tr>
              <a:tr h="541554">
                <a:tc>
                  <a:txBody>
                    <a:bodyPr/>
                    <a:lstStyle/>
                    <a:p>
                      <a:pPr algn="ctr"/>
                      <a:r>
                        <a:rPr lang="en-GB" sz="2400" dirty="0">
                          <a:solidFill>
                            <a:schemeClr val="accent5">
                              <a:lumMod val="50000"/>
                            </a:schemeClr>
                          </a:solidFill>
                        </a:rPr>
                        <a:t>Sie </a:t>
                      </a:r>
                      <a:r>
                        <a:rPr lang="en-GB" sz="2400" dirty="0" err="1">
                          <a:solidFill>
                            <a:schemeClr val="accent5">
                              <a:lumMod val="50000"/>
                            </a:schemeClr>
                          </a:solidFill>
                        </a:rPr>
                        <a:t>sind</a:t>
                      </a:r>
                      <a:endParaRPr lang="en-GB" sz="2400" dirty="0">
                        <a:solidFill>
                          <a:schemeClr val="accent5">
                            <a:lumMod val="50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74172489"/>
                  </a:ext>
                </a:extLst>
              </a:tr>
              <a:tr h="541554">
                <a:tc>
                  <a:txBody>
                    <a:bodyPr/>
                    <a:lstStyle/>
                    <a:p>
                      <a:pPr algn="ctr"/>
                      <a:r>
                        <a:rPr lang="en-GB" sz="2400" dirty="0" err="1">
                          <a:solidFill>
                            <a:schemeClr val="accent5">
                              <a:lumMod val="50000"/>
                            </a:schemeClr>
                          </a:solidFill>
                        </a:rPr>
                        <a:t>sie</a:t>
                      </a:r>
                      <a:r>
                        <a:rPr lang="en-GB" sz="2400" dirty="0">
                          <a:solidFill>
                            <a:schemeClr val="accent5">
                              <a:lumMod val="50000"/>
                            </a:schemeClr>
                          </a:solidFill>
                        </a:rPr>
                        <a:t> </a:t>
                      </a:r>
                      <a:r>
                        <a:rPr lang="en-GB" sz="2400" dirty="0" err="1">
                          <a:solidFill>
                            <a:schemeClr val="accent5">
                              <a:lumMod val="50000"/>
                            </a:schemeClr>
                          </a:solidFill>
                        </a:rPr>
                        <a:t>sind</a:t>
                      </a:r>
                      <a:endParaRPr lang="en-GB" sz="2400" dirty="0">
                        <a:solidFill>
                          <a:schemeClr val="accent5">
                            <a:lumMod val="50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30615868"/>
                  </a:ext>
                </a:extLst>
              </a:tr>
            </a:tbl>
          </a:graphicData>
        </a:graphic>
      </p:graphicFrame>
      <p:sp>
        <p:nvSpPr>
          <p:cNvPr id="19" name="Rectangle: Rounded Corners 18">
            <a:extLst>
              <a:ext uri="{FF2B5EF4-FFF2-40B4-BE49-F238E27FC236}">
                <a16:creationId xmlns:a16="http://schemas.microsoft.com/office/drawing/2014/main" id="{49BECB9D-1198-421A-B0C6-398490556DCF}"/>
              </a:ext>
            </a:extLst>
          </p:cNvPr>
          <p:cNvSpPr/>
          <p:nvPr/>
        </p:nvSpPr>
        <p:spPr>
          <a:xfrm>
            <a:off x="7048168" y="2943808"/>
            <a:ext cx="1791477" cy="48519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___  _____</a:t>
            </a:r>
          </a:p>
        </p:txBody>
      </p:sp>
      <p:sp>
        <p:nvSpPr>
          <p:cNvPr id="20" name="Rectangle: Rounded Corners 19">
            <a:extLst>
              <a:ext uri="{FF2B5EF4-FFF2-40B4-BE49-F238E27FC236}">
                <a16:creationId xmlns:a16="http://schemas.microsoft.com/office/drawing/2014/main" id="{7AF62079-0A74-4A3D-A479-B84A62365904}"/>
              </a:ext>
            </a:extLst>
          </p:cNvPr>
          <p:cNvSpPr/>
          <p:nvPr/>
        </p:nvSpPr>
        <p:spPr>
          <a:xfrm>
            <a:off x="7041150" y="3475858"/>
            <a:ext cx="1791477" cy="48519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___  ______</a:t>
            </a:r>
          </a:p>
        </p:txBody>
      </p:sp>
      <p:sp>
        <p:nvSpPr>
          <p:cNvPr id="21" name="Rectangle: Rounded Corners 20">
            <a:extLst>
              <a:ext uri="{FF2B5EF4-FFF2-40B4-BE49-F238E27FC236}">
                <a16:creationId xmlns:a16="http://schemas.microsoft.com/office/drawing/2014/main" id="{B14CD3DB-FA24-434C-A624-89E2BBB070C2}"/>
              </a:ext>
            </a:extLst>
          </p:cNvPr>
          <p:cNvSpPr/>
          <p:nvPr/>
        </p:nvSpPr>
        <p:spPr>
          <a:xfrm>
            <a:off x="6639995" y="4107155"/>
            <a:ext cx="2911150" cy="48519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___/___/__  ______</a:t>
            </a:r>
          </a:p>
        </p:txBody>
      </p:sp>
      <p:sp>
        <p:nvSpPr>
          <p:cNvPr id="22" name="Rectangle: Rounded Corners 21">
            <a:extLst>
              <a:ext uri="{FF2B5EF4-FFF2-40B4-BE49-F238E27FC236}">
                <a16:creationId xmlns:a16="http://schemas.microsoft.com/office/drawing/2014/main" id="{075A3D6E-EEED-42AB-9C88-30E7F60E4F81}"/>
              </a:ext>
            </a:extLst>
          </p:cNvPr>
          <p:cNvSpPr/>
          <p:nvPr/>
        </p:nvSpPr>
        <p:spPr>
          <a:xfrm>
            <a:off x="7076916" y="4603158"/>
            <a:ext cx="1791477" cy="48519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___  _______</a:t>
            </a:r>
          </a:p>
        </p:txBody>
      </p:sp>
      <p:sp>
        <p:nvSpPr>
          <p:cNvPr id="23" name="Rectangle: Rounded Corners 22">
            <a:extLst>
              <a:ext uri="{FF2B5EF4-FFF2-40B4-BE49-F238E27FC236}">
                <a16:creationId xmlns:a16="http://schemas.microsoft.com/office/drawing/2014/main" id="{95A46648-01F0-4EDA-86B3-746561E56906}"/>
              </a:ext>
            </a:extLst>
          </p:cNvPr>
          <p:cNvSpPr/>
          <p:nvPr/>
        </p:nvSpPr>
        <p:spPr>
          <a:xfrm>
            <a:off x="7076916" y="5112632"/>
            <a:ext cx="1791477" cy="48519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___  _______</a:t>
            </a:r>
          </a:p>
        </p:txBody>
      </p:sp>
      <p:sp>
        <p:nvSpPr>
          <p:cNvPr id="24" name="Rectangle: Rounded Corners 23">
            <a:extLst>
              <a:ext uri="{FF2B5EF4-FFF2-40B4-BE49-F238E27FC236}">
                <a16:creationId xmlns:a16="http://schemas.microsoft.com/office/drawing/2014/main" id="{C86F6716-C481-4F8B-9195-CE63F2DDCA32}"/>
              </a:ext>
            </a:extLst>
          </p:cNvPr>
          <p:cNvSpPr/>
          <p:nvPr/>
        </p:nvSpPr>
        <p:spPr>
          <a:xfrm>
            <a:off x="7076916" y="5668176"/>
            <a:ext cx="1791477" cy="48519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___  _______</a:t>
            </a:r>
          </a:p>
        </p:txBody>
      </p:sp>
    </p:spTree>
    <p:extLst>
      <p:ext uri="{BB962C8B-B14F-4D97-AF65-F5344CB8AC3E}">
        <p14:creationId xmlns:p14="http://schemas.microsoft.com/office/powerpoint/2010/main" val="215717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12"/>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13"/>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14"/>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1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1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0"/>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2"/>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3"/>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19"/>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1" nodeType="clickEffect">
                                  <p:stCondLst>
                                    <p:cond delay="0"/>
                                  </p:stCondLst>
                                  <p:childTnLst>
                                    <p:set>
                                      <p:cBhvr>
                                        <p:cTn id="80" dur="1" fill="hold">
                                          <p:stCondLst>
                                            <p:cond delay="0"/>
                                          </p:stCondLst>
                                        </p:cTn>
                                        <p:tgtEl>
                                          <p:spTgt spid="20"/>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1" nodeType="clickEffect">
                                  <p:stCondLst>
                                    <p:cond delay="0"/>
                                  </p:stCondLst>
                                  <p:childTnLst>
                                    <p:set>
                                      <p:cBhvr>
                                        <p:cTn id="84" dur="1" fill="hold">
                                          <p:stCondLst>
                                            <p:cond delay="0"/>
                                          </p:stCondLst>
                                        </p:cTn>
                                        <p:tgtEl>
                                          <p:spTgt spid="21"/>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grpId="1" nodeType="clickEffect">
                                  <p:stCondLst>
                                    <p:cond delay="0"/>
                                  </p:stCondLst>
                                  <p:childTnLst>
                                    <p:set>
                                      <p:cBhvr>
                                        <p:cTn id="88" dur="1" fill="hold">
                                          <p:stCondLst>
                                            <p:cond delay="0"/>
                                          </p:stCondLst>
                                        </p:cTn>
                                        <p:tgtEl>
                                          <p:spTgt spid="22"/>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 presetClass="exit" presetSubtype="0" fill="hold" grpId="1" nodeType="clickEffect">
                                  <p:stCondLst>
                                    <p:cond delay="0"/>
                                  </p:stCondLst>
                                  <p:childTnLst>
                                    <p:set>
                                      <p:cBhvr>
                                        <p:cTn id="92" dur="1" fill="hold">
                                          <p:stCondLst>
                                            <p:cond delay="0"/>
                                          </p:stCondLst>
                                        </p:cTn>
                                        <p:tgtEl>
                                          <p:spTgt spid="23"/>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grpId="1" nodeType="clickEffect">
                                  <p:stCondLst>
                                    <p:cond delay="0"/>
                                  </p:stCondLst>
                                  <p:childTnLst>
                                    <p:set>
                                      <p:cBhvr>
                                        <p:cTn id="96"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9684327" cy="869950"/>
          </a:xfrm>
          <a:prstGeom prst="rect">
            <a:avLst/>
          </a:prstGeom>
        </p:spPr>
      </p:pic>
      <p:sp>
        <p:nvSpPr>
          <p:cNvPr id="4" name="Title 3"/>
          <p:cNvSpPr>
            <a:spLocks noGrp="1"/>
          </p:cNvSpPr>
          <p:nvPr>
            <p:ph type="title"/>
          </p:nvPr>
        </p:nvSpPr>
        <p:spPr>
          <a:xfrm>
            <a:off x="0" y="294041"/>
            <a:ext cx="9351818" cy="707849"/>
          </a:xfrm>
        </p:spPr>
        <p:txBody>
          <a:bodyPr>
            <a:normAutofit/>
          </a:bodyPr>
          <a:lstStyle/>
          <a:p>
            <a:r>
              <a:rPr lang="en-GB" sz="3600" b="1" dirty="0">
                <a:solidFill>
                  <a:schemeClr val="bg1"/>
                </a:solidFill>
              </a:rPr>
              <a:t>3A – </a:t>
            </a:r>
            <a:r>
              <a:rPr lang="en-GB" sz="3600" b="1" dirty="0" err="1">
                <a:solidFill>
                  <a:schemeClr val="bg1"/>
                </a:solidFill>
              </a:rPr>
              <a:t>eine</a:t>
            </a:r>
            <a:r>
              <a:rPr lang="en-GB" sz="3600" b="1" dirty="0">
                <a:solidFill>
                  <a:schemeClr val="bg1"/>
                </a:solidFill>
              </a:rPr>
              <a:t> Boyband </a:t>
            </a:r>
            <a:r>
              <a:rPr lang="en-GB" sz="3600" b="1" dirty="0" err="1">
                <a:solidFill>
                  <a:schemeClr val="bg1"/>
                </a:solidFill>
              </a:rPr>
              <a:t>aus</a:t>
            </a:r>
            <a:r>
              <a:rPr lang="en-GB" sz="3600" b="1" dirty="0">
                <a:solidFill>
                  <a:schemeClr val="bg1"/>
                </a:solidFill>
              </a:rPr>
              <a:t> Deutschland</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601200" y="247046"/>
            <a:ext cx="2358000" cy="459537"/>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180000" y="1296000"/>
            <a:ext cx="556389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1 – 14 und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Verb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jedem</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Satz</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7" name="Picture 6">
            <a:extLst>
              <a:ext uri="{FF2B5EF4-FFF2-40B4-BE49-F238E27FC236}">
                <a16:creationId xmlns:a16="http://schemas.microsoft.com/office/drawing/2014/main" id="{1E605FED-29B5-4142-8ABF-94AFBB9CC2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7064" y="1001890"/>
            <a:ext cx="2962136" cy="1851335"/>
          </a:xfrm>
          <a:prstGeom prst="rect">
            <a:avLst/>
          </a:prstGeom>
        </p:spPr>
      </p:pic>
      <p:sp>
        <p:nvSpPr>
          <p:cNvPr id="8" name="Speech Bubble: Rectangle with Corners Rounded 7">
            <a:extLst>
              <a:ext uri="{FF2B5EF4-FFF2-40B4-BE49-F238E27FC236}">
                <a16:creationId xmlns:a16="http://schemas.microsoft.com/office/drawing/2014/main" id="{F2D6F3FA-00A7-4360-B1EF-A757FD304B9B}"/>
              </a:ext>
            </a:extLst>
          </p:cNvPr>
          <p:cNvSpPr/>
          <p:nvPr/>
        </p:nvSpPr>
        <p:spPr>
          <a:xfrm>
            <a:off x="5091545" y="1001890"/>
            <a:ext cx="3694333" cy="2177728"/>
          </a:xfrm>
          <a:prstGeom prst="wedgeRoundRectCallout">
            <a:avLst>
              <a:gd name="adj1" fmla="val 63349"/>
              <a:gd name="adj2" fmla="val -19888"/>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Hallo!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[1]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sind</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drei</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Brüder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Adam, Aaron und Abel.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[2]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kommen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Deutschland.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[3]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machen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seit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16 Jahren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zusammen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Musik</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9" name="Rectangle: Rounded Corners 8">
            <a:extLst>
              <a:ext uri="{FF2B5EF4-FFF2-40B4-BE49-F238E27FC236}">
                <a16:creationId xmlns:a16="http://schemas.microsoft.com/office/drawing/2014/main" id="{6FE5FF76-47AB-4DC2-B7F3-BF647C947007}"/>
              </a:ext>
            </a:extLst>
          </p:cNvPr>
          <p:cNvSpPr/>
          <p:nvPr/>
        </p:nvSpPr>
        <p:spPr>
          <a:xfrm>
            <a:off x="7943088" y="3793100"/>
            <a:ext cx="590157" cy="2868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a:t>
            </a:r>
          </a:p>
        </p:txBody>
      </p:sp>
      <p:sp>
        <p:nvSpPr>
          <p:cNvPr id="10" name="Rectangle: Top Corners Rounded 9">
            <a:extLst>
              <a:ext uri="{FF2B5EF4-FFF2-40B4-BE49-F238E27FC236}">
                <a16:creationId xmlns:a16="http://schemas.microsoft.com/office/drawing/2014/main" id="{BCA7BFC6-182E-4672-9235-C028E40FFE26}"/>
              </a:ext>
            </a:extLst>
          </p:cNvPr>
          <p:cNvSpPr/>
          <p:nvPr/>
        </p:nvSpPr>
        <p:spPr>
          <a:xfrm>
            <a:off x="180000" y="2259006"/>
            <a:ext cx="5347964" cy="4099955"/>
          </a:xfrm>
          <a:prstGeom prst="round2Same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CD4CB519-C3F0-4AD1-8CFB-481B7183E620}"/>
              </a:ext>
            </a:extLst>
          </p:cNvPr>
          <p:cNvSpPr txBox="1"/>
          <p:nvPr/>
        </p:nvSpPr>
        <p:spPr>
          <a:xfrm>
            <a:off x="378273" y="2413337"/>
            <a:ext cx="514969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Adam [4]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Sänger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Gitarrist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seiner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Freizet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[5]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geht</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auch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gern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ins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Fitnessstudio</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12" name="TextBox 11">
            <a:extLst>
              <a:ext uri="{FF2B5EF4-FFF2-40B4-BE49-F238E27FC236}">
                <a16:creationId xmlns:a16="http://schemas.microsoft.com/office/drawing/2014/main" id="{122D7B29-9E84-415A-A0ED-20505003B3B5}"/>
              </a:ext>
            </a:extLst>
          </p:cNvPr>
          <p:cNvSpPr txBox="1"/>
          <p:nvPr/>
        </p:nvSpPr>
        <p:spPr>
          <a:xfrm>
            <a:off x="387099" y="3530949"/>
            <a:ext cx="514969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Aaron [6]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spielt</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Schlagzeug</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Seine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Lieblingsgruppen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sänger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[7]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sind</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Cro</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Bruno Mars und Red Hot Chili Peppers.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[8]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schreibt</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Songs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für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Band.</a:t>
            </a:r>
          </a:p>
        </p:txBody>
      </p:sp>
      <p:sp>
        <p:nvSpPr>
          <p:cNvPr id="13" name="TextBox 12">
            <a:extLst>
              <a:ext uri="{FF2B5EF4-FFF2-40B4-BE49-F238E27FC236}">
                <a16:creationId xmlns:a16="http://schemas.microsoft.com/office/drawing/2014/main" id="{9E0A9EBD-07D7-4AA6-889E-63E03655E248}"/>
              </a:ext>
            </a:extLst>
          </p:cNvPr>
          <p:cNvSpPr txBox="1"/>
          <p:nvPr/>
        </p:nvSpPr>
        <p:spPr>
          <a:xfrm>
            <a:off x="387099" y="4980185"/>
            <a:ext cx="514969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Abel [9]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lustig</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musikalisch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Seine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Brüder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[10]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sagen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dass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er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schnell [11]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redet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Sie [12]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leben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zusammen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Kerken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Nordrhein-Westfalen.</a:t>
            </a:r>
          </a:p>
        </p:txBody>
      </p:sp>
      <p:sp>
        <p:nvSpPr>
          <p:cNvPr id="14" name="Rectangle: Diagonal Corners Rounded 13">
            <a:extLst>
              <a:ext uri="{FF2B5EF4-FFF2-40B4-BE49-F238E27FC236}">
                <a16:creationId xmlns:a16="http://schemas.microsoft.com/office/drawing/2014/main" id="{49FB6745-D427-4F06-8B5C-BD827FD5F1AF}"/>
              </a:ext>
            </a:extLst>
          </p:cNvPr>
          <p:cNvSpPr/>
          <p:nvPr/>
        </p:nvSpPr>
        <p:spPr>
          <a:xfrm>
            <a:off x="5735063" y="3385401"/>
            <a:ext cx="6036382" cy="2620469"/>
          </a:xfrm>
          <a:prstGeom prst="round2Diag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2A1113AD-828E-4A32-98B0-C8F555895A01}"/>
              </a:ext>
            </a:extLst>
          </p:cNvPr>
          <p:cNvSpPr txBox="1"/>
          <p:nvPr/>
        </p:nvSpPr>
        <p:spPr>
          <a:xfrm>
            <a:off x="6095999" y="3625560"/>
            <a:ext cx="514969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erste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Single </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Sind </a:t>
            </a:r>
            <a:r>
              <a:rPr kumimoji="0" lang="en-GB" sz="20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Freunde? </a:t>
            </a:r>
            <a:b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[13]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erreicht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Platz 81 in den Charts.</a:t>
            </a:r>
          </a:p>
        </p:txBody>
      </p:sp>
      <p:sp>
        <p:nvSpPr>
          <p:cNvPr id="16" name="TextBox 15">
            <a:extLst>
              <a:ext uri="{FF2B5EF4-FFF2-40B4-BE49-F238E27FC236}">
                <a16:creationId xmlns:a16="http://schemas.microsoft.com/office/drawing/2014/main" id="{27D673BB-C182-4C01-A8FA-91A9A06521C7}"/>
              </a:ext>
            </a:extLst>
          </p:cNvPr>
          <p:cNvSpPr txBox="1"/>
          <p:nvPr/>
        </p:nvSpPr>
        <p:spPr>
          <a:xfrm>
            <a:off x="6095999" y="4332309"/>
            <a:ext cx="514969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Vielleicht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[14]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steigt</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Popularität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noch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höher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7" name="Rectangle: Rounded Corners 16">
            <a:extLst>
              <a:ext uri="{FF2B5EF4-FFF2-40B4-BE49-F238E27FC236}">
                <a16:creationId xmlns:a16="http://schemas.microsoft.com/office/drawing/2014/main" id="{EAA5C70B-2B3E-4DC4-9832-3086AC00EBCB}"/>
              </a:ext>
            </a:extLst>
          </p:cNvPr>
          <p:cNvSpPr/>
          <p:nvPr/>
        </p:nvSpPr>
        <p:spPr>
          <a:xfrm>
            <a:off x="6855906" y="1810314"/>
            <a:ext cx="1171171" cy="23448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a:t>
            </a:r>
          </a:p>
        </p:txBody>
      </p:sp>
      <p:sp>
        <p:nvSpPr>
          <p:cNvPr id="18" name="Rectangle: Rounded Corners 17">
            <a:extLst>
              <a:ext uri="{FF2B5EF4-FFF2-40B4-BE49-F238E27FC236}">
                <a16:creationId xmlns:a16="http://schemas.microsoft.com/office/drawing/2014/main" id="{B0389E4C-35D9-4319-B1DD-D11BE632BF6F}"/>
              </a:ext>
            </a:extLst>
          </p:cNvPr>
          <p:cNvSpPr/>
          <p:nvPr/>
        </p:nvSpPr>
        <p:spPr>
          <a:xfrm>
            <a:off x="5521017" y="2405142"/>
            <a:ext cx="1127248" cy="25964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a:t>
            </a:r>
          </a:p>
        </p:txBody>
      </p:sp>
      <p:sp>
        <p:nvSpPr>
          <p:cNvPr id="20" name="Rectangle: Rounded Corners 19">
            <a:extLst>
              <a:ext uri="{FF2B5EF4-FFF2-40B4-BE49-F238E27FC236}">
                <a16:creationId xmlns:a16="http://schemas.microsoft.com/office/drawing/2014/main" id="{F904C999-830D-4EB7-9CF6-30400365725D}"/>
              </a:ext>
            </a:extLst>
          </p:cNvPr>
          <p:cNvSpPr/>
          <p:nvPr/>
        </p:nvSpPr>
        <p:spPr>
          <a:xfrm>
            <a:off x="1657577" y="2500097"/>
            <a:ext cx="352108" cy="25774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Rectangle: Rounded Corners 20">
            <a:extLst>
              <a:ext uri="{FF2B5EF4-FFF2-40B4-BE49-F238E27FC236}">
                <a16:creationId xmlns:a16="http://schemas.microsoft.com/office/drawing/2014/main" id="{31076441-FD34-4CB7-9249-8AD73D68EEE9}"/>
              </a:ext>
            </a:extLst>
          </p:cNvPr>
          <p:cNvSpPr/>
          <p:nvPr/>
        </p:nvSpPr>
        <p:spPr>
          <a:xfrm>
            <a:off x="2455667" y="2777767"/>
            <a:ext cx="590157" cy="2868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a:t>
            </a:r>
          </a:p>
        </p:txBody>
      </p:sp>
      <p:sp>
        <p:nvSpPr>
          <p:cNvPr id="22" name="Rectangle: Rounded Corners 21">
            <a:extLst>
              <a:ext uri="{FF2B5EF4-FFF2-40B4-BE49-F238E27FC236}">
                <a16:creationId xmlns:a16="http://schemas.microsoft.com/office/drawing/2014/main" id="{253D197D-B3FE-409E-99FC-83C468FCB1B8}"/>
              </a:ext>
            </a:extLst>
          </p:cNvPr>
          <p:cNvSpPr/>
          <p:nvPr/>
        </p:nvSpPr>
        <p:spPr>
          <a:xfrm>
            <a:off x="1657577" y="3602989"/>
            <a:ext cx="714431" cy="28927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a:t>
            </a:r>
          </a:p>
        </p:txBody>
      </p:sp>
      <p:sp>
        <p:nvSpPr>
          <p:cNvPr id="23" name="Rectangle: Rounded Corners 22">
            <a:extLst>
              <a:ext uri="{FF2B5EF4-FFF2-40B4-BE49-F238E27FC236}">
                <a16:creationId xmlns:a16="http://schemas.microsoft.com/office/drawing/2014/main" id="{030A127B-9616-4616-A01F-E43DEE1C3A18}"/>
              </a:ext>
            </a:extLst>
          </p:cNvPr>
          <p:cNvSpPr/>
          <p:nvPr/>
        </p:nvSpPr>
        <p:spPr>
          <a:xfrm>
            <a:off x="3935427" y="3892263"/>
            <a:ext cx="584061" cy="2868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a:t>
            </a:r>
          </a:p>
        </p:txBody>
      </p:sp>
      <p:sp>
        <p:nvSpPr>
          <p:cNvPr id="24" name="Rectangle: Rounded Corners 23">
            <a:extLst>
              <a:ext uri="{FF2B5EF4-FFF2-40B4-BE49-F238E27FC236}">
                <a16:creationId xmlns:a16="http://schemas.microsoft.com/office/drawing/2014/main" id="{B5AD68BE-DC5F-431E-A565-1A98BD964A0F}"/>
              </a:ext>
            </a:extLst>
          </p:cNvPr>
          <p:cNvSpPr/>
          <p:nvPr/>
        </p:nvSpPr>
        <p:spPr>
          <a:xfrm>
            <a:off x="1083236" y="4496188"/>
            <a:ext cx="1111323" cy="31153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a:t>
            </a:r>
          </a:p>
        </p:txBody>
      </p:sp>
      <p:sp>
        <p:nvSpPr>
          <p:cNvPr id="25" name="Rectangle: Rounded Corners 24">
            <a:extLst>
              <a:ext uri="{FF2B5EF4-FFF2-40B4-BE49-F238E27FC236}">
                <a16:creationId xmlns:a16="http://schemas.microsoft.com/office/drawing/2014/main" id="{11EC748C-A70D-4E3C-9D5C-879E0E57AB3A}"/>
              </a:ext>
            </a:extLst>
          </p:cNvPr>
          <p:cNvSpPr/>
          <p:nvPr/>
        </p:nvSpPr>
        <p:spPr>
          <a:xfrm>
            <a:off x="1408405" y="5077593"/>
            <a:ext cx="460986" cy="24938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a:t>
            </a:r>
          </a:p>
        </p:txBody>
      </p:sp>
      <p:sp>
        <p:nvSpPr>
          <p:cNvPr id="26" name="Rectangle: Rounded Corners 25">
            <a:extLst>
              <a:ext uri="{FF2B5EF4-FFF2-40B4-BE49-F238E27FC236}">
                <a16:creationId xmlns:a16="http://schemas.microsoft.com/office/drawing/2014/main" id="{ED880C09-B745-44C2-AA6A-FE8272368C57}"/>
              </a:ext>
            </a:extLst>
          </p:cNvPr>
          <p:cNvSpPr/>
          <p:nvPr/>
        </p:nvSpPr>
        <p:spPr>
          <a:xfrm>
            <a:off x="1869391" y="5376210"/>
            <a:ext cx="800657" cy="24938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a:t>
            </a:r>
          </a:p>
        </p:txBody>
      </p:sp>
      <p:sp>
        <p:nvSpPr>
          <p:cNvPr id="27" name="Rectangle: Rounded Corners 26">
            <a:extLst>
              <a:ext uri="{FF2B5EF4-FFF2-40B4-BE49-F238E27FC236}">
                <a16:creationId xmlns:a16="http://schemas.microsoft.com/office/drawing/2014/main" id="{B66AD776-34B4-4F5C-97E5-01CFFE46580F}"/>
              </a:ext>
            </a:extLst>
          </p:cNvPr>
          <p:cNvSpPr/>
          <p:nvPr/>
        </p:nvSpPr>
        <p:spPr>
          <a:xfrm>
            <a:off x="420554" y="5645295"/>
            <a:ext cx="804741" cy="2868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a:t>
            </a:r>
          </a:p>
        </p:txBody>
      </p:sp>
      <p:sp>
        <p:nvSpPr>
          <p:cNvPr id="28" name="Rectangle: Rounded Corners 27">
            <a:extLst>
              <a:ext uri="{FF2B5EF4-FFF2-40B4-BE49-F238E27FC236}">
                <a16:creationId xmlns:a16="http://schemas.microsoft.com/office/drawing/2014/main" id="{516FEE15-7F3D-40B0-8E20-A08111ED02CC}"/>
              </a:ext>
            </a:extLst>
          </p:cNvPr>
          <p:cNvSpPr/>
          <p:nvPr/>
        </p:nvSpPr>
        <p:spPr>
          <a:xfrm>
            <a:off x="2194559" y="5625592"/>
            <a:ext cx="800657" cy="33047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a:t>
            </a:r>
          </a:p>
        </p:txBody>
      </p:sp>
      <p:sp>
        <p:nvSpPr>
          <p:cNvPr id="29" name="Rectangle: Rounded Corners 28">
            <a:extLst>
              <a:ext uri="{FF2B5EF4-FFF2-40B4-BE49-F238E27FC236}">
                <a16:creationId xmlns:a16="http://schemas.microsoft.com/office/drawing/2014/main" id="{F8A646C5-D118-4EF5-9F65-34566F087558}"/>
              </a:ext>
            </a:extLst>
          </p:cNvPr>
          <p:cNvSpPr/>
          <p:nvPr/>
        </p:nvSpPr>
        <p:spPr>
          <a:xfrm>
            <a:off x="6638236" y="3966428"/>
            <a:ext cx="1039103" cy="3294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a:t>
            </a:r>
          </a:p>
        </p:txBody>
      </p:sp>
      <p:sp>
        <p:nvSpPr>
          <p:cNvPr id="30" name="Rectangle: Rounded Corners 29">
            <a:extLst>
              <a:ext uri="{FF2B5EF4-FFF2-40B4-BE49-F238E27FC236}">
                <a16:creationId xmlns:a16="http://schemas.microsoft.com/office/drawing/2014/main" id="{042E267D-923B-4700-863F-5CA15AE2181B}"/>
              </a:ext>
            </a:extLst>
          </p:cNvPr>
          <p:cNvSpPr/>
          <p:nvPr/>
        </p:nvSpPr>
        <p:spPr>
          <a:xfrm>
            <a:off x="7874174" y="4369965"/>
            <a:ext cx="728806" cy="316855"/>
          </a:xfrm>
          <a:prstGeom prst="roundRect">
            <a:avLst>
              <a:gd name="adj"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a:t>
            </a:r>
          </a:p>
        </p:txBody>
      </p:sp>
      <p:sp>
        <p:nvSpPr>
          <p:cNvPr id="31" name="Rectangle: Rounded Corners 30">
            <a:extLst>
              <a:ext uri="{FF2B5EF4-FFF2-40B4-BE49-F238E27FC236}">
                <a16:creationId xmlns:a16="http://schemas.microsoft.com/office/drawing/2014/main" id="{B8D95935-CA5F-4FF9-8BD6-E59268AE3B58}"/>
              </a:ext>
            </a:extLst>
          </p:cNvPr>
          <p:cNvSpPr/>
          <p:nvPr/>
        </p:nvSpPr>
        <p:spPr>
          <a:xfrm>
            <a:off x="7215292" y="1208529"/>
            <a:ext cx="527476" cy="2868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a:t>
            </a:r>
          </a:p>
        </p:txBody>
      </p:sp>
    </p:spTree>
    <p:extLst>
      <p:ext uri="{BB962C8B-B14F-4D97-AF65-F5344CB8AC3E}">
        <p14:creationId xmlns:p14="http://schemas.microsoft.com/office/powerpoint/2010/main" val="1676571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5943601" cy="869950"/>
          </a:xfrm>
          <a:prstGeom prst="rect">
            <a:avLst/>
          </a:prstGeom>
        </p:spPr>
      </p:pic>
      <p:sp>
        <p:nvSpPr>
          <p:cNvPr id="3" name="TextBox 2">
            <a:extLst>
              <a:ext uri="{FF2B5EF4-FFF2-40B4-BE49-F238E27FC236}">
                <a16:creationId xmlns:a16="http://schemas.microsoft.com/office/drawing/2014/main" id="{5A93EC28-0F94-4DAE-9CF6-335A95A2B896}"/>
              </a:ext>
            </a:extLst>
          </p:cNvPr>
          <p:cNvSpPr txBox="1"/>
          <p:nvPr/>
        </p:nvSpPr>
        <p:spPr>
          <a:xfrm>
            <a:off x="215956" y="1886452"/>
            <a:ext cx="492436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Present simple – normally; routine</a:t>
            </a:r>
          </a:p>
        </p:txBody>
      </p:sp>
      <p:sp>
        <p:nvSpPr>
          <p:cNvPr id="10" name="TextBox 9">
            <a:extLst>
              <a:ext uri="{FF2B5EF4-FFF2-40B4-BE49-F238E27FC236}">
                <a16:creationId xmlns:a16="http://schemas.microsoft.com/office/drawing/2014/main" id="{DD3B3C74-D4C4-4D96-8A13-A1346445F201}"/>
              </a:ext>
            </a:extLst>
          </p:cNvPr>
          <p:cNvSpPr txBox="1"/>
          <p:nvPr/>
        </p:nvSpPr>
        <p:spPr>
          <a:xfrm>
            <a:off x="194531" y="2884369"/>
            <a:ext cx="724213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Present continuous </a:t>
            </a: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(BE +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ing</a:t>
            </a: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ongoing; current</a:t>
            </a:r>
          </a:p>
        </p:txBody>
      </p:sp>
      <p:sp>
        <p:nvSpPr>
          <p:cNvPr id="24" name="TextBox 23">
            <a:extLst>
              <a:ext uri="{FF2B5EF4-FFF2-40B4-BE49-F238E27FC236}">
                <a16:creationId xmlns:a16="http://schemas.microsoft.com/office/drawing/2014/main" id="{9772736D-C1C0-4F4F-A65C-AEB778AD4D28}"/>
              </a:ext>
            </a:extLst>
          </p:cNvPr>
          <p:cNvSpPr txBox="1"/>
          <p:nvPr/>
        </p:nvSpPr>
        <p:spPr>
          <a:xfrm>
            <a:off x="215956" y="5563327"/>
            <a:ext cx="914070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 German, the </a:t>
            </a:r>
            <a:r>
              <a:rPr kumimoji="0" lang="en-GB"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present</a:t>
            </a: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simple </a:t>
            </a: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is used with </a:t>
            </a:r>
            <a:r>
              <a:rPr kumimoji="0" lang="en-GB" sz="2200" b="1" i="0" u="none" strike="noStrike" kern="1200" cap="none" spc="0" normalizeH="0" baseline="0" noProof="0" dirty="0">
                <a:ln>
                  <a:noFill/>
                </a:ln>
                <a:solidFill>
                  <a:srgbClr val="DAA521"/>
                </a:solidFill>
                <a:effectLst/>
                <a:uLnTx/>
                <a:uFillTx/>
                <a:latin typeface="Century Gothic" panose="020B0502020202020204" pitchFamily="34" charset="0"/>
                <a:ea typeface="+mn-ea"/>
                <a:cs typeface="+mn-cs"/>
              </a:rPr>
              <a:t>all adverbs</a:t>
            </a:r>
            <a:r>
              <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a:t>
            </a:r>
          </a:p>
        </p:txBody>
      </p:sp>
      <p:sp>
        <p:nvSpPr>
          <p:cNvPr id="2" name="Title 1">
            <a:extLst>
              <a:ext uri="{FF2B5EF4-FFF2-40B4-BE49-F238E27FC236}">
                <a16:creationId xmlns:a16="http://schemas.microsoft.com/office/drawing/2014/main" id="{8C45CEA4-4553-0744-B2BB-CFA6153395A6}"/>
              </a:ext>
            </a:extLst>
          </p:cNvPr>
          <p:cNvSpPr>
            <a:spLocks noGrp="1"/>
          </p:cNvSpPr>
          <p:nvPr>
            <p:ph type="title"/>
          </p:nvPr>
        </p:nvSpPr>
        <p:spPr>
          <a:xfrm>
            <a:off x="17929" y="165977"/>
            <a:ext cx="6172200" cy="1018754"/>
          </a:xfrm>
        </p:spPr>
        <p:txBody>
          <a:bodyPr>
            <a:normAutofit/>
          </a:bodyPr>
          <a:lstStyle/>
          <a:p>
            <a:r>
              <a:rPr lang="en-GB" sz="3100" b="1" dirty="0">
                <a:solidFill>
                  <a:schemeClr val="bg1"/>
                </a:solidFill>
              </a:rPr>
              <a:t>Closed (yes/no) questions</a:t>
            </a:r>
            <a:endParaRPr lang="en-US" sz="3100" dirty="0"/>
          </a:p>
        </p:txBody>
      </p:sp>
      <p:sp>
        <p:nvSpPr>
          <p:cNvPr id="11" name="Speech Bubble: Rectangle with Corners Rounded 45">
            <a:extLst>
              <a:ext uri="{FF2B5EF4-FFF2-40B4-BE49-F238E27FC236}">
                <a16:creationId xmlns:a16="http://schemas.microsoft.com/office/drawing/2014/main" id="{EA0AC8F6-0150-4502-AC47-555EA16149B8}"/>
              </a:ext>
            </a:extLst>
          </p:cNvPr>
          <p:cNvSpPr/>
          <p:nvPr/>
        </p:nvSpPr>
        <p:spPr>
          <a:xfrm>
            <a:off x="8834018" y="806587"/>
            <a:ext cx="2571872" cy="1289826"/>
          </a:xfrm>
          <a:prstGeom prst="wedgeRoundRectCallout">
            <a:avLst>
              <a:gd name="adj1" fmla="val -78881"/>
              <a:gd name="adj2" fmla="val 41106"/>
              <a:gd name="adj3" fmla="val 16667"/>
            </a:avLst>
          </a:prstGeom>
          <a:solidFill>
            <a:schemeClr val="accent5">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0" i="1" u="none" strike="noStrike" kern="1200" cap="none" spc="0" normalizeH="0" baseline="0" noProof="0" dirty="0" err="1">
                <a:ln>
                  <a:noFill/>
                </a:ln>
                <a:solidFill>
                  <a:prstClr val="white"/>
                </a:solidFill>
                <a:effectLst/>
                <a:uLnTx/>
                <a:uFillTx/>
                <a:latin typeface="Century Gothic" panose="020F0302020204030204"/>
                <a:ea typeface="+mn-ea"/>
                <a:cs typeface="+mn-cs"/>
              </a:rPr>
              <a:t>Spielst</a:t>
            </a:r>
            <a:r>
              <a:rPr kumimoji="0" lang="en-GB" sz="2000" b="0" i="1" u="none" strike="noStrike" kern="1200" cap="none" spc="0" normalizeH="0" baseline="0" noProof="0" dirty="0">
                <a:ln>
                  <a:noFill/>
                </a:ln>
                <a:solidFill>
                  <a:prstClr val="white"/>
                </a:solidFill>
                <a:effectLst/>
                <a:uLnTx/>
                <a:uFillTx/>
                <a:latin typeface="Century Gothic" panose="020F0302020204030204"/>
                <a:ea typeface="+mn-ea"/>
                <a:cs typeface="+mn-cs"/>
              </a:rPr>
              <a:t> du? </a:t>
            </a:r>
            <a:r>
              <a:rPr lang="en-GB" sz="2000" dirty="0">
                <a:solidFill>
                  <a:prstClr val="white"/>
                </a:solidFill>
              </a:rPr>
              <a:t>–</a:t>
            </a:r>
            <a:r>
              <a:rPr kumimoji="0" lang="en-GB" sz="2000" b="0" i="1"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Do you play?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AND</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Are you playing?</a:t>
            </a:r>
          </a:p>
        </p:txBody>
      </p:sp>
      <p:sp>
        <p:nvSpPr>
          <p:cNvPr id="12"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4" name="Rectangle 3">
            <a:extLst>
              <a:ext uri="{FF2B5EF4-FFF2-40B4-BE49-F238E27FC236}">
                <a16:creationId xmlns:a16="http://schemas.microsoft.com/office/drawing/2014/main" id="{D707055B-75CD-48F5-8DFA-BE5BE3F60B46}"/>
              </a:ext>
            </a:extLst>
          </p:cNvPr>
          <p:cNvSpPr/>
          <p:nvPr/>
        </p:nvSpPr>
        <p:spPr>
          <a:xfrm>
            <a:off x="194531" y="3952856"/>
            <a:ext cx="10441161" cy="738664"/>
          </a:xfrm>
          <a:prstGeom prst="rect">
            <a:avLst/>
          </a:prstGeom>
        </p:spPr>
        <p:txBody>
          <a:bodyPr wrap="square">
            <a:spAutoFit/>
          </a:bodyPr>
          <a:lstStyle/>
          <a:p>
            <a:pPr lvl="0">
              <a:defRPr/>
            </a:pPr>
            <a:r>
              <a:rPr lang="en-GB" sz="2100" dirty="0">
                <a:solidFill>
                  <a:srgbClr val="5B9BD5">
                    <a:lumMod val="50000"/>
                  </a:srgbClr>
                </a:solidFill>
                <a:latin typeface="Century Gothic" panose="020B0502020202020204" pitchFamily="34" charset="0"/>
              </a:rPr>
              <a:t>Remember that English has </a:t>
            </a:r>
            <a:r>
              <a:rPr lang="en-GB" sz="2100" b="1" dirty="0">
                <a:solidFill>
                  <a:srgbClr val="5B9BD5">
                    <a:lumMod val="50000"/>
                  </a:srgbClr>
                </a:solidFill>
                <a:latin typeface="Century Gothic" panose="020B0502020202020204" pitchFamily="34" charset="0"/>
              </a:rPr>
              <a:t>two present tense forms. </a:t>
            </a:r>
          </a:p>
          <a:p>
            <a:pPr lvl="0">
              <a:defRPr/>
            </a:pPr>
            <a:endParaRPr lang="en-GB" sz="2100" b="1" dirty="0">
              <a:solidFill>
                <a:srgbClr val="5B9BD5">
                  <a:lumMod val="50000"/>
                </a:srgbClr>
              </a:solidFill>
              <a:latin typeface="Century Gothic" panose="020B0502020202020204" pitchFamily="34" charset="0"/>
            </a:endParaRPr>
          </a:p>
        </p:txBody>
      </p:sp>
      <p:sp>
        <p:nvSpPr>
          <p:cNvPr id="8" name="Rectangle 7">
            <a:extLst>
              <a:ext uri="{FF2B5EF4-FFF2-40B4-BE49-F238E27FC236}">
                <a16:creationId xmlns:a16="http://schemas.microsoft.com/office/drawing/2014/main" id="{01BF5359-F3B3-4D4B-B686-EA9C569F6415}"/>
              </a:ext>
            </a:extLst>
          </p:cNvPr>
          <p:cNvSpPr/>
          <p:nvPr/>
        </p:nvSpPr>
        <p:spPr>
          <a:xfrm>
            <a:off x="194531" y="4412631"/>
            <a:ext cx="9140702" cy="430887"/>
          </a:xfrm>
          <a:prstGeom prst="rect">
            <a:avLst/>
          </a:prstGeom>
        </p:spPr>
        <p:txBody>
          <a:bodyPr wrap="square">
            <a:spAutoFit/>
          </a:bodyPr>
          <a:lstStyle/>
          <a:p>
            <a:pPr lvl="0">
              <a:defRPr/>
            </a:pPr>
            <a:r>
              <a:rPr lang="en-GB" sz="2200" b="1" dirty="0">
                <a:solidFill>
                  <a:srgbClr val="DAA521"/>
                </a:solidFill>
                <a:latin typeface="Century Gothic" panose="020B0502020202020204" pitchFamily="34" charset="0"/>
              </a:rPr>
              <a:t>Adverbs of time</a:t>
            </a:r>
            <a:r>
              <a:rPr lang="en-GB" sz="2200" dirty="0">
                <a:solidFill>
                  <a:srgbClr val="DAA521"/>
                </a:solidFill>
                <a:latin typeface="Century Gothic" panose="020B0502020202020204" pitchFamily="34" charset="0"/>
              </a:rPr>
              <a:t> </a:t>
            </a:r>
            <a:r>
              <a:rPr lang="en-GB" sz="2200" dirty="0">
                <a:solidFill>
                  <a:srgbClr val="5B9BD5">
                    <a:lumMod val="50000"/>
                  </a:srgbClr>
                </a:solidFill>
                <a:latin typeface="Century Gothic" panose="020B0502020202020204" pitchFamily="34" charset="0"/>
              </a:rPr>
              <a:t>tell us which English tense to choose.</a:t>
            </a:r>
          </a:p>
        </p:txBody>
      </p:sp>
      <p:sp>
        <p:nvSpPr>
          <p:cNvPr id="9" name="Rectangle 8">
            <a:extLst>
              <a:ext uri="{FF2B5EF4-FFF2-40B4-BE49-F238E27FC236}">
                <a16:creationId xmlns:a16="http://schemas.microsoft.com/office/drawing/2014/main" id="{10A9EFD6-4354-4136-BC13-F4D266F1A80E}"/>
              </a:ext>
            </a:extLst>
          </p:cNvPr>
          <p:cNvSpPr/>
          <p:nvPr/>
        </p:nvSpPr>
        <p:spPr>
          <a:xfrm>
            <a:off x="194531" y="5128353"/>
            <a:ext cx="10260993" cy="415498"/>
          </a:xfrm>
          <a:prstGeom prst="rect">
            <a:avLst/>
          </a:prstGeom>
        </p:spPr>
        <p:txBody>
          <a:bodyPr wrap="square">
            <a:spAutoFit/>
          </a:bodyPr>
          <a:lstStyle/>
          <a:p>
            <a:pPr lvl="0">
              <a:defRPr/>
            </a:pPr>
            <a:r>
              <a:rPr lang="en-GB" sz="2100" dirty="0">
                <a:solidFill>
                  <a:srgbClr val="5B9BD5">
                    <a:lumMod val="50000"/>
                  </a:srgbClr>
                </a:solidFill>
                <a:latin typeface="Century Gothic" panose="020B0502020202020204" pitchFamily="34" charset="0"/>
              </a:rPr>
              <a:t>German has </a:t>
            </a:r>
            <a:r>
              <a:rPr lang="en-GB" sz="2100" b="1" dirty="0">
                <a:solidFill>
                  <a:srgbClr val="5B9BD5">
                    <a:lumMod val="50000"/>
                  </a:srgbClr>
                </a:solidFill>
                <a:latin typeface="Century Gothic" panose="020B0502020202020204" pitchFamily="34" charset="0"/>
              </a:rPr>
              <a:t>one present tense </a:t>
            </a:r>
            <a:r>
              <a:rPr lang="en-GB" sz="2100" dirty="0">
                <a:solidFill>
                  <a:srgbClr val="5B9BD5">
                    <a:lumMod val="50000"/>
                  </a:srgbClr>
                </a:solidFill>
                <a:latin typeface="Century Gothic" panose="020B0502020202020204" pitchFamily="34" charset="0"/>
              </a:rPr>
              <a:t>only. </a:t>
            </a:r>
          </a:p>
        </p:txBody>
      </p:sp>
      <p:sp>
        <p:nvSpPr>
          <p:cNvPr id="18" name="TextBox 17">
            <a:extLst>
              <a:ext uri="{FF2B5EF4-FFF2-40B4-BE49-F238E27FC236}">
                <a16:creationId xmlns:a16="http://schemas.microsoft.com/office/drawing/2014/main" id="{C85DCAA8-8764-40B8-8E9A-AFAA08B50C74}"/>
              </a:ext>
            </a:extLst>
          </p:cNvPr>
          <p:cNvSpPr txBox="1"/>
          <p:nvPr/>
        </p:nvSpPr>
        <p:spPr>
          <a:xfrm>
            <a:off x="194531" y="1216585"/>
            <a:ext cx="8542063" cy="53578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Create </a:t>
            </a:r>
            <a:r>
              <a:rPr kumimoji="0" lang="en-US" sz="2200" b="1"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closed</a:t>
            </a:r>
            <a:r>
              <a:rPr kumimoji="0" lang="en-US" sz="22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200" b="0"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questions</a:t>
            </a:r>
            <a:r>
              <a:rPr kumimoji="0" lang="en-US" sz="22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 by swapping the </a:t>
            </a:r>
            <a:r>
              <a:rPr kumimoji="0" lang="en-US" sz="2200" b="1"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verb</a:t>
            </a:r>
            <a:r>
              <a:rPr kumimoji="0" lang="en-US" sz="22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 and </a:t>
            </a:r>
            <a:r>
              <a:rPr kumimoji="0" lang="en-US" sz="2200" b="1"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subject</a:t>
            </a:r>
            <a:r>
              <a:rPr kumimoji="0" lang="en-US" sz="22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a:t>
            </a:r>
          </a:p>
        </p:txBody>
      </p:sp>
      <p:sp>
        <p:nvSpPr>
          <p:cNvPr id="20" name="Rectangle 19">
            <a:extLst>
              <a:ext uri="{FF2B5EF4-FFF2-40B4-BE49-F238E27FC236}">
                <a16:creationId xmlns:a16="http://schemas.microsoft.com/office/drawing/2014/main" id="{B853BD3F-7D8F-4A75-9538-07B1E28D1EE6}"/>
              </a:ext>
            </a:extLst>
          </p:cNvPr>
          <p:cNvSpPr/>
          <p:nvPr/>
        </p:nvSpPr>
        <p:spPr>
          <a:xfrm>
            <a:off x="194531" y="2242162"/>
            <a:ext cx="5724644" cy="415498"/>
          </a:xfrm>
          <a:prstGeom prst="rect">
            <a:avLst/>
          </a:prstGeom>
        </p:spPr>
        <p:txBody>
          <a:bodyPr wrap="none">
            <a:spAutoFit/>
          </a:bodyPr>
          <a:lstStyle/>
          <a:p>
            <a:r>
              <a:rPr lang="en-GB" sz="2100" dirty="0" err="1">
                <a:solidFill>
                  <a:srgbClr val="5B9BD5">
                    <a:lumMod val="50000"/>
                  </a:srgbClr>
                </a:solidFill>
                <a:latin typeface="Century Gothic" panose="020B0502020202020204" pitchFamily="34" charset="0"/>
              </a:rPr>
              <a:t>Spielst</a:t>
            </a:r>
            <a:r>
              <a:rPr lang="en-GB" sz="2100" dirty="0">
                <a:solidFill>
                  <a:srgbClr val="5B9BD5">
                    <a:lumMod val="50000"/>
                  </a:srgbClr>
                </a:solidFill>
                <a:latin typeface="Century Gothic" panose="020B0502020202020204" pitchFamily="34" charset="0"/>
              </a:rPr>
              <a:t> du </a:t>
            </a:r>
            <a:r>
              <a:rPr lang="en-GB" sz="2100" b="1" dirty="0" err="1">
                <a:solidFill>
                  <a:srgbClr val="DAA521"/>
                </a:solidFill>
                <a:latin typeface="Century Gothic" panose="020B0502020202020204" pitchFamily="34" charset="0"/>
              </a:rPr>
              <a:t>jede</a:t>
            </a:r>
            <a:r>
              <a:rPr lang="en-GB" sz="2100" b="1" dirty="0">
                <a:solidFill>
                  <a:srgbClr val="DAA521"/>
                </a:solidFill>
                <a:latin typeface="Century Gothic" panose="020B0502020202020204" pitchFamily="34" charset="0"/>
              </a:rPr>
              <a:t> </a:t>
            </a:r>
            <a:r>
              <a:rPr lang="en-GB" sz="2100" b="1" dirty="0" err="1">
                <a:solidFill>
                  <a:srgbClr val="DAA521"/>
                </a:solidFill>
                <a:latin typeface="Century Gothic" panose="020B0502020202020204" pitchFamily="34" charset="0"/>
              </a:rPr>
              <a:t>Woche</a:t>
            </a:r>
            <a:r>
              <a:rPr lang="en-GB" sz="2100" dirty="0">
                <a:solidFill>
                  <a:srgbClr val="DAA521"/>
                </a:solidFill>
                <a:latin typeface="Century Gothic" panose="020B0502020202020204" pitchFamily="34" charset="0"/>
              </a:rPr>
              <a:t> </a:t>
            </a:r>
            <a:r>
              <a:rPr lang="en-GB" sz="2100" dirty="0" err="1">
                <a:solidFill>
                  <a:srgbClr val="5B9BD5">
                    <a:lumMod val="50000"/>
                  </a:srgbClr>
                </a:solidFill>
                <a:latin typeface="Century Gothic" panose="020B0502020202020204" pitchFamily="34" charset="0"/>
              </a:rPr>
              <a:t>Schlagzeug</a:t>
            </a:r>
            <a:r>
              <a:rPr lang="en-GB" sz="2100" dirty="0">
                <a:solidFill>
                  <a:srgbClr val="5B9BD5">
                    <a:lumMod val="50000"/>
                  </a:srgbClr>
                </a:solidFill>
                <a:latin typeface="Century Gothic" panose="020B0502020202020204" pitchFamily="34" charset="0"/>
              </a:rPr>
              <a:t>?	</a:t>
            </a:r>
            <a:endParaRPr lang="en-GB" dirty="0"/>
          </a:p>
        </p:txBody>
      </p:sp>
      <p:sp>
        <p:nvSpPr>
          <p:cNvPr id="21" name="Rectangle 20">
            <a:extLst>
              <a:ext uri="{FF2B5EF4-FFF2-40B4-BE49-F238E27FC236}">
                <a16:creationId xmlns:a16="http://schemas.microsoft.com/office/drawing/2014/main" id="{7B3C4425-1FA0-411B-A90B-79AC587F7C78}"/>
              </a:ext>
            </a:extLst>
          </p:cNvPr>
          <p:cNvSpPr/>
          <p:nvPr/>
        </p:nvSpPr>
        <p:spPr>
          <a:xfrm>
            <a:off x="215956" y="3221915"/>
            <a:ext cx="4801314" cy="415498"/>
          </a:xfrm>
          <a:prstGeom prst="rect">
            <a:avLst/>
          </a:prstGeom>
        </p:spPr>
        <p:txBody>
          <a:bodyPr wrap="none">
            <a:spAutoFit/>
          </a:bodyPr>
          <a:lstStyle/>
          <a:p>
            <a:r>
              <a:rPr lang="en-GB" sz="2100" dirty="0" err="1">
                <a:solidFill>
                  <a:srgbClr val="5B9BD5">
                    <a:lumMod val="50000"/>
                  </a:srgbClr>
                </a:solidFill>
                <a:latin typeface="Century Gothic" panose="020B0502020202020204" pitchFamily="34" charset="0"/>
              </a:rPr>
              <a:t>Spielst</a:t>
            </a:r>
            <a:r>
              <a:rPr lang="en-GB" sz="2100" dirty="0">
                <a:solidFill>
                  <a:srgbClr val="5B9BD5">
                    <a:lumMod val="50000"/>
                  </a:srgbClr>
                </a:solidFill>
                <a:latin typeface="Century Gothic" panose="020B0502020202020204" pitchFamily="34" charset="0"/>
              </a:rPr>
              <a:t> du </a:t>
            </a:r>
            <a:r>
              <a:rPr lang="en-GB" sz="2100" b="1" dirty="0" err="1">
                <a:solidFill>
                  <a:srgbClr val="DAA521"/>
                </a:solidFill>
                <a:latin typeface="Century Gothic" panose="020B0502020202020204" pitchFamily="34" charset="0"/>
              </a:rPr>
              <a:t>im</a:t>
            </a:r>
            <a:r>
              <a:rPr lang="en-GB" sz="2100" b="1" dirty="0">
                <a:solidFill>
                  <a:srgbClr val="DAA521"/>
                </a:solidFill>
                <a:latin typeface="Century Gothic" panose="020B0502020202020204" pitchFamily="34" charset="0"/>
              </a:rPr>
              <a:t> Moment </a:t>
            </a:r>
            <a:r>
              <a:rPr lang="en-GB" sz="2100" dirty="0" err="1">
                <a:solidFill>
                  <a:srgbClr val="5B9BD5">
                    <a:lumMod val="50000"/>
                  </a:srgbClr>
                </a:solidFill>
                <a:latin typeface="Century Gothic" panose="020B0502020202020204" pitchFamily="34" charset="0"/>
              </a:rPr>
              <a:t>Schlagzeug</a:t>
            </a:r>
            <a:r>
              <a:rPr lang="en-GB" sz="2100" dirty="0">
                <a:solidFill>
                  <a:srgbClr val="5B9BD5">
                    <a:lumMod val="50000"/>
                  </a:srgbClr>
                </a:solidFill>
                <a:latin typeface="Century Gothic" panose="020B0502020202020204" pitchFamily="34" charset="0"/>
              </a:rPr>
              <a:t>?	</a:t>
            </a:r>
            <a:endParaRPr lang="en-GB" dirty="0"/>
          </a:p>
        </p:txBody>
      </p:sp>
      <p:sp>
        <p:nvSpPr>
          <p:cNvPr id="22" name="Rectangle 21">
            <a:extLst>
              <a:ext uri="{FF2B5EF4-FFF2-40B4-BE49-F238E27FC236}">
                <a16:creationId xmlns:a16="http://schemas.microsoft.com/office/drawing/2014/main" id="{118C12FF-76C9-425F-9015-896877F501E1}"/>
              </a:ext>
            </a:extLst>
          </p:cNvPr>
          <p:cNvSpPr/>
          <p:nvPr/>
        </p:nvSpPr>
        <p:spPr>
          <a:xfrm>
            <a:off x="5661682" y="2269509"/>
            <a:ext cx="4458272" cy="415498"/>
          </a:xfrm>
          <a:prstGeom prst="rect">
            <a:avLst/>
          </a:prstGeom>
        </p:spPr>
        <p:txBody>
          <a:bodyPr wrap="none">
            <a:spAutoFit/>
          </a:bodyPr>
          <a:lstStyle/>
          <a:p>
            <a:r>
              <a:rPr lang="en-GB" sz="2100" dirty="0">
                <a:solidFill>
                  <a:srgbClr val="5B9BD5">
                    <a:lumMod val="50000"/>
                  </a:srgbClr>
                </a:solidFill>
                <a:latin typeface="Century Gothic" panose="020B0502020202020204" pitchFamily="34" charset="0"/>
              </a:rPr>
              <a:t>Do you play drums </a:t>
            </a:r>
            <a:r>
              <a:rPr lang="en-GB" sz="2100" b="1" dirty="0">
                <a:solidFill>
                  <a:srgbClr val="DAA521"/>
                </a:solidFill>
                <a:latin typeface="Century Gothic" panose="020B0502020202020204" pitchFamily="34" charset="0"/>
              </a:rPr>
              <a:t>every week?</a:t>
            </a:r>
            <a:endParaRPr lang="en-GB" dirty="0"/>
          </a:p>
        </p:txBody>
      </p:sp>
      <p:sp>
        <p:nvSpPr>
          <p:cNvPr id="25" name="Rectangle 24">
            <a:extLst>
              <a:ext uri="{FF2B5EF4-FFF2-40B4-BE49-F238E27FC236}">
                <a16:creationId xmlns:a16="http://schemas.microsoft.com/office/drawing/2014/main" id="{4C97F1DD-F8CE-426C-99D1-0FC10CC36285}"/>
              </a:ext>
            </a:extLst>
          </p:cNvPr>
          <p:cNvSpPr/>
          <p:nvPr/>
        </p:nvSpPr>
        <p:spPr>
          <a:xfrm>
            <a:off x="5661682" y="3230561"/>
            <a:ext cx="5248553" cy="415498"/>
          </a:xfrm>
          <a:prstGeom prst="rect">
            <a:avLst/>
          </a:prstGeom>
        </p:spPr>
        <p:txBody>
          <a:bodyPr wrap="none">
            <a:spAutoFit/>
          </a:bodyPr>
          <a:lstStyle/>
          <a:p>
            <a:r>
              <a:rPr lang="en-GB" sz="2100" dirty="0">
                <a:solidFill>
                  <a:srgbClr val="5B9BD5">
                    <a:lumMod val="50000"/>
                  </a:srgbClr>
                </a:solidFill>
                <a:latin typeface="Century Gothic" panose="020B0502020202020204" pitchFamily="34" charset="0"/>
              </a:rPr>
              <a:t>Are you playing drums </a:t>
            </a:r>
            <a:r>
              <a:rPr lang="en-GB" sz="2100" b="1" dirty="0">
                <a:solidFill>
                  <a:srgbClr val="DAA521"/>
                </a:solidFill>
                <a:latin typeface="Century Gothic" panose="020B0502020202020204" pitchFamily="34" charset="0"/>
              </a:rPr>
              <a:t>at the moment?</a:t>
            </a:r>
            <a:endParaRPr lang="en-GB" dirty="0"/>
          </a:p>
        </p:txBody>
      </p:sp>
      <p:cxnSp>
        <p:nvCxnSpPr>
          <p:cNvPr id="17" name="Straight Connector 16">
            <a:extLst>
              <a:ext uri="{FF2B5EF4-FFF2-40B4-BE49-F238E27FC236}">
                <a16:creationId xmlns:a16="http://schemas.microsoft.com/office/drawing/2014/main" id="{CF9E5474-5980-4CE5-8708-FB85E6FAB580}"/>
              </a:ext>
            </a:extLst>
          </p:cNvPr>
          <p:cNvCxnSpPr>
            <a:cxnSpLocks/>
          </p:cNvCxnSpPr>
          <p:nvPr/>
        </p:nvCxnSpPr>
        <p:spPr>
          <a:xfrm>
            <a:off x="5744810" y="2616096"/>
            <a:ext cx="1570390" cy="0"/>
          </a:xfrm>
          <a:prstGeom prst="line">
            <a:avLst/>
          </a:prstGeom>
          <a:ln w="38100">
            <a:solidFill>
              <a:srgbClr val="FA65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CF763D-4F36-4A88-913B-BD505D37BFC4}"/>
              </a:ext>
            </a:extLst>
          </p:cNvPr>
          <p:cNvCxnSpPr>
            <a:cxnSpLocks/>
          </p:cNvCxnSpPr>
          <p:nvPr/>
        </p:nvCxnSpPr>
        <p:spPr>
          <a:xfrm>
            <a:off x="5744810" y="3595849"/>
            <a:ext cx="1986026" cy="0"/>
          </a:xfrm>
          <a:prstGeom prst="line">
            <a:avLst/>
          </a:prstGeom>
          <a:ln w="38100">
            <a:solidFill>
              <a:srgbClr val="FA65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14075CE-4E63-4130-BDB8-268D562F819A}"/>
              </a:ext>
            </a:extLst>
          </p:cNvPr>
          <p:cNvCxnSpPr>
            <a:cxnSpLocks/>
          </p:cNvCxnSpPr>
          <p:nvPr/>
        </p:nvCxnSpPr>
        <p:spPr>
          <a:xfrm>
            <a:off x="278302" y="2616096"/>
            <a:ext cx="1217989" cy="0"/>
          </a:xfrm>
          <a:prstGeom prst="line">
            <a:avLst/>
          </a:prstGeom>
          <a:ln w="38100">
            <a:solidFill>
              <a:srgbClr val="FA65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1A6D0DF-070C-4D74-AB52-8E52BC82647F}"/>
              </a:ext>
            </a:extLst>
          </p:cNvPr>
          <p:cNvCxnSpPr>
            <a:cxnSpLocks/>
          </p:cNvCxnSpPr>
          <p:nvPr/>
        </p:nvCxnSpPr>
        <p:spPr>
          <a:xfrm>
            <a:off x="278302" y="3595849"/>
            <a:ext cx="1217989" cy="0"/>
          </a:xfrm>
          <a:prstGeom prst="line">
            <a:avLst/>
          </a:prstGeom>
          <a:ln w="38100">
            <a:solidFill>
              <a:srgbClr val="FA65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9982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24" grpId="0"/>
      <p:bldP spid="11" grpId="0" animBg="1"/>
      <p:bldP spid="4" grpId="0"/>
      <p:bldP spid="8" grpId="0"/>
      <p:bldP spid="9" grpId="0"/>
      <p:bldP spid="18" grpId="0"/>
      <p:bldP spid="20" grpId="0"/>
      <p:bldP spid="21" grpId="0"/>
      <p:bldP spid="22"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342468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Ein Interview</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BA66137-5BC6-B54C-AFA6-AC9618E70ADD}"/>
              </a:ext>
            </a:extLst>
          </p:cNvPr>
          <p:cNvSpPr txBox="1"/>
          <p:nvPr/>
        </p:nvSpPr>
        <p:spPr>
          <a:xfrm>
            <a:off x="79068" y="1151023"/>
            <a:ext cx="78588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1-8.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Fragen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auf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Englisch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extLst>
              <p:ext uri="{D42A27DB-BD31-4B8C-83A1-F6EECF244321}">
                <p14:modId xmlns:p14="http://schemas.microsoft.com/office/powerpoint/2010/main" val="2098969405"/>
              </p:ext>
            </p:extLst>
          </p:nvPr>
        </p:nvGraphicFramePr>
        <p:xfrm>
          <a:off x="638415" y="1610337"/>
          <a:ext cx="11318913" cy="4473603"/>
        </p:xfrm>
        <a:graphic>
          <a:graphicData uri="http://schemas.openxmlformats.org/drawingml/2006/table">
            <a:tbl>
              <a:tblPr firstRow="1" bandRow="1">
                <a:tableStyleId>{00A15C55-8517-42AA-B614-E9B94910E393}</a:tableStyleId>
              </a:tblPr>
              <a:tblGrid>
                <a:gridCol w="793681">
                  <a:extLst>
                    <a:ext uri="{9D8B030D-6E8A-4147-A177-3AD203B41FA5}">
                      <a16:colId xmlns:a16="http://schemas.microsoft.com/office/drawing/2014/main" val="2607353726"/>
                    </a:ext>
                  </a:extLst>
                </a:gridCol>
                <a:gridCol w="3389286">
                  <a:extLst>
                    <a:ext uri="{9D8B030D-6E8A-4147-A177-3AD203B41FA5}">
                      <a16:colId xmlns:a16="http://schemas.microsoft.com/office/drawing/2014/main" val="2894180989"/>
                    </a:ext>
                  </a:extLst>
                </a:gridCol>
                <a:gridCol w="7135946">
                  <a:extLst>
                    <a:ext uri="{9D8B030D-6E8A-4147-A177-3AD203B41FA5}">
                      <a16:colId xmlns:a16="http://schemas.microsoft.com/office/drawing/2014/main" val="4128092149"/>
                    </a:ext>
                  </a:extLst>
                </a:gridCol>
              </a:tblGrid>
              <a:tr h="497067">
                <a:tc>
                  <a:txBody>
                    <a:bodyPr/>
                    <a:lstStyle/>
                    <a:p>
                      <a:endParaRPr lang="en-GB" dirty="0"/>
                    </a:p>
                  </a:txBody>
                  <a:tcPr>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t>Frage</a:t>
                      </a:r>
                      <a:r>
                        <a:rPr lang="en-GB" sz="2400" b="1" dirty="0"/>
                        <a:t> auf </a:t>
                      </a:r>
                      <a:r>
                        <a:rPr lang="en-GB" sz="2400" b="1" dirty="0" err="1"/>
                        <a:t>Englisch</a:t>
                      </a:r>
                      <a:endParaRPr lang="en-GB" sz="2400" b="0" dirty="0"/>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dirty="0"/>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pPr algn="ctr"/>
                      <a:r>
                        <a:rPr lang="en-GB" sz="2400" dirty="0">
                          <a:solidFill>
                            <a:schemeClr val="accent1">
                              <a:lumMod val="50000"/>
                            </a:schemeClr>
                          </a:solidFill>
                        </a:rPr>
                        <a:t>Do you / Are you…</a:t>
                      </a:r>
                    </a:p>
                  </a:txBody>
                  <a:tcPr/>
                </a:tc>
                <a:tc>
                  <a:txBody>
                    <a:bodyPr/>
                    <a:lstStyle/>
                    <a:p>
                      <a:pPr algn="l"/>
                      <a:r>
                        <a:rPr lang="en-GB" sz="2400" dirty="0">
                          <a:solidFill>
                            <a:schemeClr val="accent1">
                              <a:lumMod val="50000"/>
                            </a:schemeClr>
                          </a:solidFill>
                        </a:rPr>
                        <a:t>playing lots of gigs at the moment?</a:t>
                      </a: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pPr algn="ctr"/>
                      <a:r>
                        <a:rPr lang="en-GB" sz="2400" dirty="0">
                          <a:solidFill>
                            <a:schemeClr val="accent1">
                              <a:lumMod val="50000"/>
                            </a:schemeClr>
                          </a:solidFill>
                        </a:rPr>
                        <a:t>Are you / Do you…</a:t>
                      </a:r>
                    </a:p>
                  </a:txBody>
                  <a:tcPr/>
                </a:tc>
                <a:tc>
                  <a:txBody>
                    <a:bodyPr/>
                    <a:lstStyle/>
                    <a:p>
                      <a:pPr algn="l"/>
                      <a:r>
                        <a:rPr lang="en-GB" sz="2400" dirty="0">
                          <a:solidFill>
                            <a:schemeClr val="accent1">
                              <a:lumMod val="50000"/>
                            </a:schemeClr>
                          </a:solidFill>
                        </a:rPr>
                        <a:t>write the songs on your own?</a:t>
                      </a: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pPr algn="ctr"/>
                      <a:r>
                        <a:rPr lang="en-GB" sz="2400" dirty="0">
                          <a:solidFill>
                            <a:schemeClr val="accent1">
                              <a:lumMod val="50000"/>
                            </a:schemeClr>
                          </a:solidFill>
                        </a:rPr>
                        <a:t>Do you / Are you …</a:t>
                      </a:r>
                    </a:p>
                  </a:txBody>
                  <a:tcPr/>
                </a:tc>
                <a:tc>
                  <a:txBody>
                    <a:bodyPr/>
                    <a:lstStyle/>
                    <a:p>
                      <a:pPr algn="l"/>
                      <a:r>
                        <a:rPr lang="en-GB" sz="2400" dirty="0">
                          <a:solidFill>
                            <a:schemeClr val="accent1">
                              <a:lumMod val="50000"/>
                            </a:schemeClr>
                          </a:solidFill>
                        </a:rPr>
                        <a:t>use your own experience in the songs?</a:t>
                      </a: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pPr algn="ctr"/>
                      <a:r>
                        <a:rPr lang="en-GB" sz="2400" dirty="0">
                          <a:solidFill>
                            <a:schemeClr val="accent1">
                              <a:lumMod val="50000"/>
                            </a:schemeClr>
                          </a:solidFill>
                        </a:rPr>
                        <a:t>Do you / Are you…</a:t>
                      </a:r>
                    </a:p>
                  </a:txBody>
                  <a:tcPr/>
                </a:tc>
                <a:tc>
                  <a:txBody>
                    <a:bodyPr/>
                    <a:lstStyle/>
                    <a:p>
                      <a:pPr algn="l"/>
                      <a:r>
                        <a:rPr lang="en-GB" sz="2400" dirty="0">
                          <a:solidFill>
                            <a:schemeClr val="accent1">
                              <a:lumMod val="50000"/>
                            </a:schemeClr>
                          </a:solidFill>
                        </a:rPr>
                        <a:t>telling the truth now?</a:t>
                      </a: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pPr algn="ctr"/>
                      <a:r>
                        <a:rPr lang="en-GB" sz="2400" dirty="0">
                          <a:solidFill>
                            <a:schemeClr val="accent1">
                              <a:lumMod val="50000"/>
                            </a:schemeClr>
                          </a:solidFill>
                        </a:rPr>
                        <a:t>Do you / Are you…</a:t>
                      </a:r>
                    </a:p>
                  </a:txBody>
                  <a:tcPr/>
                </a:tc>
                <a:tc>
                  <a:txBody>
                    <a:bodyPr/>
                    <a:lstStyle/>
                    <a:p>
                      <a:pPr algn="l"/>
                      <a:r>
                        <a:rPr lang="en-GB" sz="2400" dirty="0">
                          <a:solidFill>
                            <a:schemeClr val="accent1">
                              <a:lumMod val="50000"/>
                            </a:schemeClr>
                          </a:solidFill>
                        </a:rPr>
                        <a:t>still living with your parents?</a:t>
                      </a: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algn="ctr"/>
                      <a:r>
                        <a:rPr lang="en-GB" sz="2400" dirty="0">
                          <a:solidFill>
                            <a:schemeClr val="accent1">
                              <a:lumMod val="50000"/>
                            </a:schemeClr>
                          </a:solidFill>
                        </a:rPr>
                        <a:t>Do you / Are you…</a:t>
                      </a:r>
                    </a:p>
                  </a:txBody>
                  <a:tcPr/>
                </a:tc>
                <a:tc>
                  <a:txBody>
                    <a:bodyPr/>
                    <a:lstStyle/>
                    <a:p>
                      <a:pPr algn="l"/>
                      <a:r>
                        <a:rPr lang="en-GB" sz="2400" dirty="0">
                          <a:solidFill>
                            <a:schemeClr val="accent1">
                              <a:lumMod val="50000"/>
                            </a:schemeClr>
                          </a:solidFill>
                        </a:rPr>
                        <a:t>lose contact with the fans sometimes?</a:t>
                      </a: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pPr algn="ctr"/>
                      <a:r>
                        <a:rPr lang="en-GB" sz="2400" dirty="0">
                          <a:solidFill>
                            <a:schemeClr val="accent1">
                              <a:lumMod val="50000"/>
                            </a:schemeClr>
                          </a:solidFill>
                        </a:rPr>
                        <a:t>Are you / Do you …</a:t>
                      </a:r>
                    </a:p>
                  </a:txBody>
                  <a:tcPr/>
                </a:tc>
                <a:tc>
                  <a:txBody>
                    <a:bodyPr/>
                    <a:lstStyle/>
                    <a:p>
                      <a:pPr algn="l"/>
                      <a:r>
                        <a:rPr lang="en-GB" sz="2400" dirty="0">
                          <a:solidFill>
                            <a:schemeClr val="accent1">
                              <a:lumMod val="50000"/>
                            </a:schemeClr>
                          </a:solidFill>
                        </a:rPr>
                        <a:t>shower every day?</a:t>
                      </a: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pPr algn="ctr"/>
                      <a:r>
                        <a:rPr lang="en-GB" sz="2400" dirty="0">
                          <a:solidFill>
                            <a:schemeClr val="accent1">
                              <a:lumMod val="50000"/>
                            </a:schemeClr>
                          </a:solidFill>
                        </a:rPr>
                        <a:t>Are you / Do you…</a:t>
                      </a:r>
                    </a:p>
                  </a:txBody>
                  <a:tcPr/>
                </a:tc>
                <a:tc>
                  <a:txBody>
                    <a:bodyPr/>
                    <a:lstStyle/>
                    <a:p>
                      <a:pPr algn="l"/>
                      <a:r>
                        <a:rPr lang="en-GB" sz="2400" dirty="0">
                          <a:solidFill>
                            <a:schemeClr val="accent1">
                              <a:lumMod val="50000"/>
                            </a:schemeClr>
                          </a:solidFill>
                        </a:rPr>
                        <a:t>afraid of the dark?</a:t>
                      </a:r>
                    </a:p>
                  </a:txBody>
                  <a:tcPr/>
                </a:tc>
                <a:extLst>
                  <a:ext uri="{0D108BD9-81ED-4DB2-BD59-A6C34878D82A}">
                    <a16:rowId xmlns:a16="http://schemas.microsoft.com/office/drawing/2014/main" val="1736239533"/>
                  </a:ext>
                </a:extLst>
              </a:tr>
            </a:tbl>
          </a:graphicData>
        </a:graphic>
      </p:graphicFrame>
      <p:sp>
        <p:nvSpPr>
          <p:cNvPr id="8" name="Action Button: Custom 16">
            <a:hlinkClick r:id="" action="ppaction://noaction" highlightClick="1">
              <a:snd r:embed="rId4" name="gigs.wav"/>
            </a:hlinkClick>
            <a:extLst>
              <a:ext uri="{FF2B5EF4-FFF2-40B4-BE49-F238E27FC236}">
                <a16:creationId xmlns:a16="http://schemas.microsoft.com/office/drawing/2014/main" id="{3B418770-1E72-B240-9307-3BBF955557C6}"/>
              </a:ext>
            </a:extLst>
          </p:cNvPr>
          <p:cNvSpPr/>
          <p:nvPr/>
        </p:nvSpPr>
        <p:spPr>
          <a:xfrm>
            <a:off x="808951" y="216105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9" name="TextBox 8" descr="text box hiding answer">
            <a:extLst>
              <a:ext uri="{FF2B5EF4-FFF2-40B4-BE49-F238E27FC236}">
                <a16:creationId xmlns:a16="http://schemas.microsoft.com/office/drawing/2014/main" id="{6A807415-9C4A-AD4D-9157-BCD5CFCAF36C}"/>
              </a:ext>
            </a:extLst>
          </p:cNvPr>
          <p:cNvSpPr txBox="1"/>
          <p:nvPr/>
        </p:nvSpPr>
        <p:spPr>
          <a:xfrm>
            <a:off x="1597913" y="2175421"/>
            <a:ext cx="1393277" cy="369332"/>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Action Button: Custom 16">
            <a:hlinkClick r:id="" action="ppaction://noaction" highlightClick="1">
              <a:snd r:embed="rId5" name="9.1.1.1 Slide 8 2 .wav"/>
            </a:hlinkClick>
            <a:extLst>
              <a:ext uri="{FF2B5EF4-FFF2-40B4-BE49-F238E27FC236}">
                <a16:creationId xmlns:a16="http://schemas.microsoft.com/office/drawing/2014/main" id="{F18D09F0-0D24-5B4F-A26E-132DCCD8073A}"/>
              </a:ext>
            </a:extLst>
          </p:cNvPr>
          <p:cNvSpPr/>
          <p:nvPr/>
        </p:nvSpPr>
        <p:spPr>
          <a:xfrm>
            <a:off x="808951" y="263368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2" name="TextBox 11" descr="text box hiding answer">
            <a:extLst>
              <a:ext uri="{FF2B5EF4-FFF2-40B4-BE49-F238E27FC236}">
                <a16:creationId xmlns:a16="http://schemas.microsoft.com/office/drawing/2014/main" id="{FC362F41-7976-B248-918C-E0C6199759A0}"/>
              </a:ext>
            </a:extLst>
          </p:cNvPr>
          <p:cNvSpPr txBox="1"/>
          <p:nvPr/>
        </p:nvSpPr>
        <p:spPr>
          <a:xfrm>
            <a:off x="4835250" y="2660357"/>
            <a:ext cx="4892740" cy="369331"/>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4" name="Action Button: Custom 16">
            <a:hlinkClick r:id="" action="ppaction://noaction" highlightClick="1">
              <a:snd r:embed="rId6" name="9.1.1.1 Slide 8 3 .wav"/>
            </a:hlinkClick>
            <a:extLst>
              <a:ext uri="{FF2B5EF4-FFF2-40B4-BE49-F238E27FC236}">
                <a16:creationId xmlns:a16="http://schemas.microsoft.com/office/drawing/2014/main" id="{747EFDEF-0DCF-DB44-BBF0-27990DDE521B}"/>
              </a:ext>
            </a:extLst>
          </p:cNvPr>
          <p:cNvSpPr/>
          <p:nvPr/>
        </p:nvSpPr>
        <p:spPr>
          <a:xfrm>
            <a:off x="806873" y="314438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7" name="Action Button: Custom 16">
            <a:hlinkClick r:id="" action="ppaction://noaction" highlightClick="1">
              <a:snd r:embed="rId7" name="9.1.1.1 Slide 8 4.wav"/>
            </a:hlinkClick>
            <a:extLst>
              <a:ext uri="{FF2B5EF4-FFF2-40B4-BE49-F238E27FC236}">
                <a16:creationId xmlns:a16="http://schemas.microsoft.com/office/drawing/2014/main" id="{408DED6B-8D00-7843-820C-3A35CED50594}"/>
              </a:ext>
            </a:extLst>
          </p:cNvPr>
          <p:cNvSpPr/>
          <p:nvPr/>
        </p:nvSpPr>
        <p:spPr>
          <a:xfrm>
            <a:off x="806873" y="362654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0" name="Action Button: Custom 16">
            <a:hlinkClick r:id="" action="ppaction://noaction" highlightClick="1">
              <a:snd r:embed="rId8" name="9.1.1.1 Slide 8 5.wav"/>
            </a:hlinkClick>
            <a:extLst>
              <a:ext uri="{FF2B5EF4-FFF2-40B4-BE49-F238E27FC236}">
                <a16:creationId xmlns:a16="http://schemas.microsoft.com/office/drawing/2014/main" id="{25121CCC-82F7-F14F-B30E-8A5AD31BE634}"/>
              </a:ext>
            </a:extLst>
          </p:cNvPr>
          <p:cNvSpPr/>
          <p:nvPr/>
        </p:nvSpPr>
        <p:spPr>
          <a:xfrm>
            <a:off x="806873" y="414408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3" name="Action Button: Custom 16">
            <a:hlinkClick r:id="" action="ppaction://noaction" highlightClick="1">
              <a:snd r:embed="rId9" name="9.1.1.1 Slide 8 7.wav"/>
            </a:hlinkClick>
            <a:extLst>
              <a:ext uri="{FF2B5EF4-FFF2-40B4-BE49-F238E27FC236}">
                <a16:creationId xmlns:a16="http://schemas.microsoft.com/office/drawing/2014/main" id="{DA5FAA28-0FFE-FD44-82BD-8BEA8CA05A2D}"/>
              </a:ext>
            </a:extLst>
          </p:cNvPr>
          <p:cNvSpPr/>
          <p:nvPr/>
        </p:nvSpPr>
        <p:spPr>
          <a:xfrm>
            <a:off x="811667" y="463001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6" name="Action Button: Custom 16">
            <a:hlinkClick r:id="" action="ppaction://noaction" highlightClick="1">
              <a:snd r:embed="rId10" name="9.1.1.1 Slide 8 6.wav"/>
            </a:hlinkClick>
            <a:extLst>
              <a:ext uri="{FF2B5EF4-FFF2-40B4-BE49-F238E27FC236}">
                <a16:creationId xmlns:a16="http://schemas.microsoft.com/office/drawing/2014/main" id="{B941CF18-9FF3-084E-9E12-F82721CE7509}"/>
              </a:ext>
            </a:extLst>
          </p:cNvPr>
          <p:cNvSpPr/>
          <p:nvPr/>
        </p:nvSpPr>
        <p:spPr>
          <a:xfrm>
            <a:off x="817067" y="513637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9" name="Action Button: Custom 16">
            <a:hlinkClick r:id="" action="ppaction://noaction" highlightClick="1">
              <a:snd r:embed="rId11" name="9.1.1.1 Slide 8 8.wav"/>
            </a:hlinkClick>
            <a:extLst>
              <a:ext uri="{FF2B5EF4-FFF2-40B4-BE49-F238E27FC236}">
                <a16:creationId xmlns:a16="http://schemas.microsoft.com/office/drawing/2014/main" id="{13F9AB66-2DAB-A849-89C4-7AF59987F5A8}"/>
              </a:ext>
            </a:extLst>
          </p:cNvPr>
          <p:cNvSpPr/>
          <p:nvPr/>
        </p:nvSpPr>
        <p:spPr>
          <a:xfrm>
            <a:off x="806873" y="562351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35" name="Speech Bubble: Rectangle with Corners Rounded 34">
            <a:extLst>
              <a:ext uri="{FF2B5EF4-FFF2-40B4-BE49-F238E27FC236}">
                <a16:creationId xmlns:a16="http://schemas.microsoft.com/office/drawing/2014/main" id="{D094CC86-9D0E-4841-997D-45D23A9E8BAC}"/>
              </a:ext>
            </a:extLst>
          </p:cNvPr>
          <p:cNvSpPr/>
          <p:nvPr/>
        </p:nvSpPr>
        <p:spPr>
          <a:xfrm>
            <a:off x="9754455" y="794842"/>
            <a:ext cx="2202872" cy="707849"/>
          </a:xfrm>
          <a:prstGeom prst="wedgeRoundRectCallout">
            <a:avLst>
              <a:gd name="adj1" fmla="val -29071"/>
              <a:gd name="adj2" fmla="val 75462"/>
              <a:gd name="adj3" fmla="val 16667"/>
            </a:avLst>
          </a:prstGeom>
          <a:solidFill>
            <a:schemeClr val="accent5">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die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Dunkelheit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dark</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9" name="TextBox 38" descr="text box hiding answer">
            <a:extLst>
              <a:ext uri="{FF2B5EF4-FFF2-40B4-BE49-F238E27FC236}">
                <a16:creationId xmlns:a16="http://schemas.microsoft.com/office/drawing/2014/main" id="{EF62651D-2547-4A08-A77E-3A93C3D72BD0}"/>
              </a:ext>
            </a:extLst>
          </p:cNvPr>
          <p:cNvSpPr txBox="1"/>
          <p:nvPr/>
        </p:nvSpPr>
        <p:spPr>
          <a:xfrm>
            <a:off x="4867811" y="2182180"/>
            <a:ext cx="5882485" cy="369332"/>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8" name="TextBox 47" descr="text box hiding answer">
            <a:extLst>
              <a:ext uri="{FF2B5EF4-FFF2-40B4-BE49-F238E27FC236}">
                <a16:creationId xmlns:a16="http://schemas.microsoft.com/office/drawing/2014/main" id="{970FCD45-1DBB-43CA-BF17-5EFE1423367F}"/>
              </a:ext>
            </a:extLst>
          </p:cNvPr>
          <p:cNvSpPr txBox="1"/>
          <p:nvPr/>
        </p:nvSpPr>
        <p:spPr>
          <a:xfrm>
            <a:off x="1639015" y="2704920"/>
            <a:ext cx="1540603" cy="313376"/>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57" name="Picture 56">
            <a:extLst>
              <a:ext uri="{FF2B5EF4-FFF2-40B4-BE49-F238E27FC236}">
                <a16:creationId xmlns:a16="http://schemas.microsoft.com/office/drawing/2014/main" id="{5ED284B7-87F7-4091-81C0-E7B9C57C6283}"/>
              </a:ext>
            </a:extLst>
          </p:cNvPr>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03748" y="-31019"/>
            <a:ext cx="1357967" cy="1357967"/>
          </a:xfrm>
          <a:prstGeom prst="rect">
            <a:avLst/>
          </a:prstGeom>
        </p:spPr>
      </p:pic>
      <p:sp>
        <p:nvSpPr>
          <p:cNvPr id="21" name="TextBox 20" descr="text box hiding answer">
            <a:extLst>
              <a:ext uri="{FF2B5EF4-FFF2-40B4-BE49-F238E27FC236}">
                <a16:creationId xmlns:a16="http://schemas.microsoft.com/office/drawing/2014/main" id="{065AFDD3-D8B9-488F-8022-AF72E0949329}"/>
              </a:ext>
            </a:extLst>
          </p:cNvPr>
          <p:cNvSpPr txBox="1"/>
          <p:nvPr/>
        </p:nvSpPr>
        <p:spPr>
          <a:xfrm>
            <a:off x="2793278" y="3148009"/>
            <a:ext cx="1452798" cy="395999"/>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2" name="TextBox 21" descr="text box hiding answer">
            <a:extLst>
              <a:ext uri="{FF2B5EF4-FFF2-40B4-BE49-F238E27FC236}">
                <a16:creationId xmlns:a16="http://schemas.microsoft.com/office/drawing/2014/main" id="{CB246F02-A442-4980-A416-42B4D5395516}"/>
              </a:ext>
            </a:extLst>
          </p:cNvPr>
          <p:cNvSpPr txBox="1"/>
          <p:nvPr/>
        </p:nvSpPr>
        <p:spPr>
          <a:xfrm>
            <a:off x="4867811" y="3164507"/>
            <a:ext cx="5882485" cy="369332"/>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4" name="TextBox 23" descr="text box hiding answer">
            <a:extLst>
              <a:ext uri="{FF2B5EF4-FFF2-40B4-BE49-F238E27FC236}">
                <a16:creationId xmlns:a16="http://schemas.microsoft.com/office/drawing/2014/main" id="{40ABB7B5-8C31-402B-8C48-E99ED922D432}"/>
              </a:ext>
            </a:extLst>
          </p:cNvPr>
          <p:cNvSpPr txBox="1"/>
          <p:nvPr/>
        </p:nvSpPr>
        <p:spPr>
          <a:xfrm>
            <a:off x="1551521" y="3699653"/>
            <a:ext cx="1540603" cy="313376"/>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5" name="TextBox 24" descr="text box hiding answer">
            <a:extLst>
              <a:ext uri="{FF2B5EF4-FFF2-40B4-BE49-F238E27FC236}">
                <a16:creationId xmlns:a16="http://schemas.microsoft.com/office/drawing/2014/main" id="{B086B168-1F9C-426E-B4F4-CD2AE9EA063B}"/>
              </a:ext>
            </a:extLst>
          </p:cNvPr>
          <p:cNvSpPr txBox="1"/>
          <p:nvPr/>
        </p:nvSpPr>
        <p:spPr>
          <a:xfrm>
            <a:off x="4849523" y="3653215"/>
            <a:ext cx="4892740" cy="369331"/>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7" name="TextBox 26" descr="text box hiding answer">
            <a:extLst>
              <a:ext uri="{FF2B5EF4-FFF2-40B4-BE49-F238E27FC236}">
                <a16:creationId xmlns:a16="http://schemas.microsoft.com/office/drawing/2014/main" id="{280E5236-D78A-4CB6-886C-B97157051B7D}"/>
              </a:ext>
            </a:extLst>
          </p:cNvPr>
          <p:cNvSpPr txBox="1"/>
          <p:nvPr/>
        </p:nvSpPr>
        <p:spPr>
          <a:xfrm>
            <a:off x="1643624" y="4189255"/>
            <a:ext cx="1420940" cy="395999"/>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8" name="TextBox 27" descr="text box hiding answer">
            <a:extLst>
              <a:ext uri="{FF2B5EF4-FFF2-40B4-BE49-F238E27FC236}">
                <a16:creationId xmlns:a16="http://schemas.microsoft.com/office/drawing/2014/main" id="{7551420E-D196-49B5-9DC7-10BD3A04C8AA}"/>
              </a:ext>
            </a:extLst>
          </p:cNvPr>
          <p:cNvSpPr txBox="1"/>
          <p:nvPr/>
        </p:nvSpPr>
        <p:spPr>
          <a:xfrm>
            <a:off x="4867811" y="4147092"/>
            <a:ext cx="5882485" cy="369332"/>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0" name="TextBox 29" descr="text box hiding answer">
            <a:extLst>
              <a:ext uri="{FF2B5EF4-FFF2-40B4-BE49-F238E27FC236}">
                <a16:creationId xmlns:a16="http://schemas.microsoft.com/office/drawing/2014/main" id="{EA7B76C7-F1E1-469F-AA62-9A8C23EE833B}"/>
              </a:ext>
            </a:extLst>
          </p:cNvPr>
          <p:cNvSpPr txBox="1"/>
          <p:nvPr/>
        </p:nvSpPr>
        <p:spPr>
          <a:xfrm>
            <a:off x="2852934" y="4654789"/>
            <a:ext cx="1784309" cy="351451"/>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1" name="TextBox 30" descr="text box hiding answer">
            <a:extLst>
              <a:ext uri="{FF2B5EF4-FFF2-40B4-BE49-F238E27FC236}">
                <a16:creationId xmlns:a16="http://schemas.microsoft.com/office/drawing/2014/main" id="{95D3D3B9-1B69-4D38-9890-CD4A7280BEB7}"/>
              </a:ext>
            </a:extLst>
          </p:cNvPr>
          <p:cNvSpPr txBox="1"/>
          <p:nvPr/>
        </p:nvSpPr>
        <p:spPr>
          <a:xfrm>
            <a:off x="4835249" y="4692550"/>
            <a:ext cx="5882485" cy="342098"/>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2" name="TextBox 31" descr="text box hiding answer">
            <a:extLst>
              <a:ext uri="{FF2B5EF4-FFF2-40B4-BE49-F238E27FC236}">
                <a16:creationId xmlns:a16="http://schemas.microsoft.com/office/drawing/2014/main" id="{CBADE4C3-3898-4DFB-A340-ECE711D4596F}"/>
              </a:ext>
            </a:extLst>
          </p:cNvPr>
          <p:cNvSpPr txBox="1"/>
          <p:nvPr/>
        </p:nvSpPr>
        <p:spPr>
          <a:xfrm>
            <a:off x="1616019" y="5133655"/>
            <a:ext cx="1420940" cy="395999"/>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3" name="TextBox 32" descr="text box hiding answer">
            <a:extLst>
              <a:ext uri="{FF2B5EF4-FFF2-40B4-BE49-F238E27FC236}">
                <a16:creationId xmlns:a16="http://schemas.microsoft.com/office/drawing/2014/main" id="{7753EC86-B5DB-4025-93F2-5CC425013E84}"/>
              </a:ext>
            </a:extLst>
          </p:cNvPr>
          <p:cNvSpPr txBox="1"/>
          <p:nvPr/>
        </p:nvSpPr>
        <p:spPr>
          <a:xfrm>
            <a:off x="4835249" y="5158009"/>
            <a:ext cx="5882485" cy="369332"/>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4" name="TextBox 33" descr="text box hiding answer">
            <a:extLst>
              <a:ext uri="{FF2B5EF4-FFF2-40B4-BE49-F238E27FC236}">
                <a16:creationId xmlns:a16="http://schemas.microsoft.com/office/drawing/2014/main" id="{30EFC673-1F10-44C7-AD37-84C4C0ECBE6A}"/>
              </a:ext>
            </a:extLst>
          </p:cNvPr>
          <p:cNvSpPr txBox="1"/>
          <p:nvPr/>
        </p:nvSpPr>
        <p:spPr>
          <a:xfrm>
            <a:off x="2913853" y="5644031"/>
            <a:ext cx="1784309" cy="351451"/>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6" name="TextBox 35" descr="text box hiding answer">
            <a:extLst>
              <a:ext uri="{FF2B5EF4-FFF2-40B4-BE49-F238E27FC236}">
                <a16:creationId xmlns:a16="http://schemas.microsoft.com/office/drawing/2014/main" id="{77BB58DC-F4F4-4738-8089-D9B9EAB6AF0B}"/>
              </a:ext>
            </a:extLst>
          </p:cNvPr>
          <p:cNvSpPr txBox="1"/>
          <p:nvPr/>
        </p:nvSpPr>
        <p:spPr>
          <a:xfrm>
            <a:off x="4835250" y="5648707"/>
            <a:ext cx="5882485" cy="342098"/>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027911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1"/>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3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39" grpId="0" animBg="1"/>
      <p:bldP spid="48" grpId="0" animBg="1"/>
      <p:bldP spid="21" grpId="0" animBg="1"/>
      <p:bldP spid="22" grpId="0" animBg="1"/>
      <p:bldP spid="24" grpId="0" animBg="1"/>
      <p:bldP spid="25" grpId="0" animBg="1"/>
      <p:bldP spid="27" grpId="0" animBg="1"/>
      <p:bldP spid="28" grpId="0" animBg="1"/>
      <p:bldP spid="30" grpId="0" animBg="1"/>
      <p:bldP spid="31" grpId="0" animBg="1"/>
      <p:bldP spid="32" grpId="0" animBg="1"/>
      <p:bldP spid="33" grpId="0" animBg="1"/>
      <p:bldP spid="34" grpId="0" animBg="1"/>
      <p:bldP spid="3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096000" cy="707849"/>
          </a:xfrm>
        </p:spPr>
        <p:txBody>
          <a:bodyPr>
            <a:normAutofit/>
          </a:bodyPr>
          <a:lstStyle/>
          <a:p>
            <a:r>
              <a:rPr lang="en-GB" sz="3600" b="1" dirty="0">
                <a:solidFill>
                  <a:schemeClr val="bg1"/>
                </a:solidFill>
              </a:rPr>
              <a:t>Ein Interview </a:t>
            </a:r>
            <a:r>
              <a:rPr lang="en-GB" sz="3600" b="1" dirty="0" err="1">
                <a:solidFill>
                  <a:schemeClr val="bg1"/>
                </a:solidFill>
              </a:rPr>
              <a:t>vorbereiten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166D8552-626C-6E44-91CB-C1B20389A00F}"/>
              </a:ext>
            </a:extLst>
          </p:cNvPr>
          <p:cNvSpPr txBox="1"/>
          <p:nvPr/>
        </p:nvSpPr>
        <p:spPr>
          <a:xfrm>
            <a:off x="6807200" y="246443"/>
            <a:ext cx="3589679" cy="830997"/>
          </a:xfrm>
          <a:prstGeom prst="rect">
            <a:avLst/>
          </a:prstGeom>
          <a:noFill/>
        </p:spPr>
        <p:txBody>
          <a:bodyPr wrap="square" rtlCol="0">
            <a:spAutoFit/>
          </a:bodyPr>
          <a:lstStyle/>
          <a:p>
            <a:r>
              <a:rPr lang="en-US" sz="2400" dirty="0" err="1">
                <a:solidFill>
                  <a:schemeClr val="accent5">
                    <a:lumMod val="50000"/>
                  </a:schemeClr>
                </a:solidFill>
              </a:rPr>
              <a:t>Schreib</a:t>
            </a:r>
            <a:r>
              <a:rPr lang="en-US" sz="2400" dirty="0">
                <a:solidFill>
                  <a:schemeClr val="accent5">
                    <a:lumMod val="50000"/>
                  </a:schemeClr>
                </a:solidFill>
              </a:rPr>
              <a:t> die </a:t>
            </a:r>
            <a:r>
              <a:rPr lang="en-US" sz="2400" dirty="0" err="1">
                <a:solidFill>
                  <a:schemeClr val="accent5">
                    <a:lumMod val="50000"/>
                  </a:schemeClr>
                </a:solidFill>
              </a:rPr>
              <a:t>Fragen</a:t>
            </a:r>
            <a:r>
              <a:rPr lang="en-US" sz="2400" dirty="0">
                <a:solidFill>
                  <a:schemeClr val="accent5">
                    <a:lumMod val="50000"/>
                  </a:schemeClr>
                </a:solidFill>
              </a:rPr>
              <a:t> auf Deutsch.</a:t>
            </a:r>
          </a:p>
        </p:txBody>
      </p:sp>
      <p:pic>
        <p:nvPicPr>
          <p:cNvPr id="11" name="Picture 10">
            <a:extLst>
              <a:ext uri="{FF2B5EF4-FFF2-40B4-BE49-F238E27FC236}">
                <a16:creationId xmlns:a16="http://schemas.microsoft.com/office/drawing/2014/main" id="{A81EBDB2-7D65-4D6A-92CA-A22AD8DA51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34032" y="157996"/>
            <a:ext cx="1061073" cy="907715"/>
          </a:xfrm>
          <a:prstGeom prst="rect">
            <a:avLst/>
          </a:prstGeom>
        </p:spPr>
      </p:pic>
      <p:pic>
        <p:nvPicPr>
          <p:cNvPr id="13" name="Picture 12" descr="Shape&#10;&#10;Description automatically generated">
            <a:extLst>
              <a:ext uri="{FF2B5EF4-FFF2-40B4-BE49-F238E27FC236}">
                <a16:creationId xmlns:a16="http://schemas.microsoft.com/office/drawing/2014/main" id="{48FCA2C2-979C-4F0A-A46A-32628117B5D8}"/>
              </a:ext>
            </a:extLst>
          </p:cNvPr>
          <p:cNvPicPr>
            <a:picLocks noChangeAspect="1"/>
          </p:cNvPicPr>
          <p:nvPr/>
        </p:nvPicPr>
        <p:blipFill>
          <a:blip r:embed="rId6" cstate="print">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818909" y="908020"/>
            <a:ext cx="6618246" cy="5809046"/>
          </a:xfrm>
          <a:prstGeom prst="rect">
            <a:avLst/>
          </a:prstGeom>
        </p:spPr>
      </p:pic>
      <p:pic>
        <p:nvPicPr>
          <p:cNvPr id="15" name="Picture 14" descr="Shape&#10;&#10;Description automatically generated">
            <a:extLst>
              <a:ext uri="{FF2B5EF4-FFF2-40B4-BE49-F238E27FC236}">
                <a16:creationId xmlns:a16="http://schemas.microsoft.com/office/drawing/2014/main" id="{CF50B86C-E7A5-493A-B4C7-62E816023B77}"/>
              </a:ext>
            </a:extLst>
          </p:cNvPr>
          <p:cNvPicPr>
            <a:picLocks noChangeAspect="1"/>
          </p:cNvPicPr>
          <p:nvPr/>
        </p:nvPicPr>
        <p:blipFill>
          <a:blip r:embed="rId7"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77091" y="939545"/>
            <a:ext cx="6618246" cy="5809046"/>
          </a:xfrm>
          <a:prstGeom prst="rect">
            <a:avLst/>
          </a:prstGeom>
        </p:spPr>
      </p:pic>
      <p:sp>
        <p:nvSpPr>
          <p:cNvPr id="16" name="TextBox 15">
            <a:extLst>
              <a:ext uri="{FF2B5EF4-FFF2-40B4-BE49-F238E27FC236}">
                <a16:creationId xmlns:a16="http://schemas.microsoft.com/office/drawing/2014/main" id="{66C55EE1-FF82-4DC1-B873-640D7C0420AB}"/>
              </a:ext>
            </a:extLst>
          </p:cNvPr>
          <p:cNvSpPr txBox="1"/>
          <p:nvPr/>
        </p:nvSpPr>
        <p:spPr>
          <a:xfrm>
            <a:off x="172088" y="2263352"/>
            <a:ext cx="5918079" cy="400110"/>
          </a:xfrm>
          <a:prstGeom prst="rect">
            <a:avLst/>
          </a:prstGeom>
          <a:noFill/>
        </p:spPr>
        <p:txBody>
          <a:bodyPr wrap="square" rtlCol="0">
            <a:spAutoFit/>
          </a:bodyPr>
          <a:lstStyle/>
          <a:p>
            <a:pPr algn="l"/>
            <a:r>
              <a:rPr lang="en-GB" sz="2000" dirty="0">
                <a:solidFill>
                  <a:schemeClr val="accent5">
                    <a:lumMod val="50000"/>
                  </a:schemeClr>
                </a:solidFill>
              </a:rPr>
              <a:t>1 Are you doing / do you do other interviews?</a:t>
            </a:r>
          </a:p>
        </p:txBody>
      </p:sp>
      <p:sp>
        <p:nvSpPr>
          <p:cNvPr id="17" name="TextBox 16">
            <a:extLst>
              <a:ext uri="{FF2B5EF4-FFF2-40B4-BE49-F238E27FC236}">
                <a16:creationId xmlns:a16="http://schemas.microsoft.com/office/drawing/2014/main" id="{F8A18D54-A656-4CC7-8889-D7C42E9EC46A}"/>
              </a:ext>
            </a:extLst>
          </p:cNvPr>
          <p:cNvSpPr txBox="1"/>
          <p:nvPr/>
        </p:nvSpPr>
        <p:spPr>
          <a:xfrm>
            <a:off x="172087" y="2783109"/>
            <a:ext cx="5918079" cy="707886"/>
          </a:xfrm>
          <a:prstGeom prst="rect">
            <a:avLst/>
          </a:prstGeom>
          <a:noFill/>
        </p:spPr>
        <p:txBody>
          <a:bodyPr wrap="square" rtlCol="0">
            <a:spAutoFit/>
          </a:bodyPr>
          <a:lstStyle/>
          <a:p>
            <a:pPr algn="l"/>
            <a:r>
              <a:rPr lang="en-GB" sz="2000" dirty="0">
                <a:solidFill>
                  <a:schemeClr val="accent5">
                    <a:lumMod val="50000"/>
                  </a:schemeClr>
                </a:solidFill>
              </a:rPr>
              <a:t>2 Are you understanding / do you understand my English?</a:t>
            </a:r>
          </a:p>
        </p:txBody>
      </p:sp>
      <p:sp>
        <p:nvSpPr>
          <p:cNvPr id="18" name="TextBox 17">
            <a:extLst>
              <a:ext uri="{FF2B5EF4-FFF2-40B4-BE49-F238E27FC236}">
                <a16:creationId xmlns:a16="http://schemas.microsoft.com/office/drawing/2014/main" id="{AA236C78-52C8-4A07-826A-EAED6C99A664}"/>
              </a:ext>
            </a:extLst>
          </p:cNvPr>
          <p:cNvSpPr txBox="1"/>
          <p:nvPr/>
        </p:nvSpPr>
        <p:spPr>
          <a:xfrm>
            <a:off x="172087" y="3642193"/>
            <a:ext cx="5918079" cy="707886"/>
          </a:xfrm>
          <a:prstGeom prst="rect">
            <a:avLst/>
          </a:prstGeom>
          <a:noFill/>
        </p:spPr>
        <p:txBody>
          <a:bodyPr wrap="square" rtlCol="0">
            <a:spAutoFit/>
          </a:bodyPr>
          <a:lstStyle/>
          <a:p>
            <a:pPr algn="l"/>
            <a:r>
              <a:rPr lang="en-GB" sz="2000" dirty="0">
                <a:solidFill>
                  <a:schemeClr val="accent5">
                    <a:lumMod val="50000"/>
                  </a:schemeClr>
                </a:solidFill>
              </a:rPr>
              <a:t>3 Do you use / are you using the computer for your music?</a:t>
            </a:r>
          </a:p>
        </p:txBody>
      </p:sp>
      <p:sp>
        <p:nvSpPr>
          <p:cNvPr id="19" name="TextBox 18">
            <a:extLst>
              <a:ext uri="{FF2B5EF4-FFF2-40B4-BE49-F238E27FC236}">
                <a16:creationId xmlns:a16="http://schemas.microsoft.com/office/drawing/2014/main" id="{0C2BA4B9-594B-423A-812B-E7BFA47C5D93}"/>
              </a:ext>
            </a:extLst>
          </p:cNvPr>
          <p:cNvSpPr txBox="1"/>
          <p:nvPr/>
        </p:nvSpPr>
        <p:spPr>
          <a:xfrm>
            <a:off x="213651" y="4438649"/>
            <a:ext cx="5918079" cy="400110"/>
          </a:xfrm>
          <a:prstGeom prst="rect">
            <a:avLst/>
          </a:prstGeom>
          <a:noFill/>
        </p:spPr>
        <p:txBody>
          <a:bodyPr wrap="square" rtlCol="0">
            <a:spAutoFit/>
          </a:bodyPr>
          <a:lstStyle/>
          <a:p>
            <a:pPr algn="l"/>
            <a:r>
              <a:rPr lang="en-GB" sz="2000" dirty="0">
                <a:solidFill>
                  <a:schemeClr val="accent5">
                    <a:lumMod val="50000"/>
                  </a:schemeClr>
                </a:solidFill>
              </a:rPr>
              <a:t>4 Are you coming / do you come to Berlin?</a:t>
            </a:r>
          </a:p>
        </p:txBody>
      </p:sp>
      <p:sp>
        <p:nvSpPr>
          <p:cNvPr id="20" name="TextBox 19">
            <a:extLst>
              <a:ext uri="{FF2B5EF4-FFF2-40B4-BE49-F238E27FC236}">
                <a16:creationId xmlns:a16="http://schemas.microsoft.com/office/drawing/2014/main" id="{78B17114-BACA-4864-AD20-642F2061091D}"/>
              </a:ext>
            </a:extLst>
          </p:cNvPr>
          <p:cNvSpPr txBox="1"/>
          <p:nvPr/>
        </p:nvSpPr>
        <p:spPr>
          <a:xfrm>
            <a:off x="213651" y="5007974"/>
            <a:ext cx="5918079" cy="400110"/>
          </a:xfrm>
          <a:prstGeom prst="rect">
            <a:avLst/>
          </a:prstGeom>
          <a:noFill/>
        </p:spPr>
        <p:txBody>
          <a:bodyPr wrap="square" rtlCol="0">
            <a:spAutoFit/>
          </a:bodyPr>
          <a:lstStyle/>
          <a:p>
            <a:pPr algn="l"/>
            <a:r>
              <a:rPr lang="en-GB" sz="2000" dirty="0">
                <a:solidFill>
                  <a:schemeClr val="accent5">
                    <a:lumMod val="50000"/>
                  </a:schemeClr>
                </a:solidFill>
              </a:rPr>
              <a:t>5 Do you lose / are you losing things?</a:t>
            </a:r>
          </a:p>
        </p:txBody>
      </p:sp>
      <p:sp>
        <p:nvSpPr>
          <p:cNvPr id="21" name="TextBox 20">
            <a:extLst>
              <a:ext uri="{FF2B5EF4-FFF2-40B4-BE49-F238E27FC236}">
                <a16:creationId xmlns:a16="http://schemas.microsoft.com/office/drawing/2014/main" id="{5745679D-1D79-423C-BB80-D76384F7893B}"/>
              </a:ext>
            </a:extLst>
          </p:cNvPr>
          <p:cNvSpPr txBox="1"/>
          <p:nvPr/>
        </p:nvSpPr>
        <p:spPr>
          <a:xfrm>
            <a:off x="246489" y="5527731"/>
            <a:ext cx="5918079" cy="707886"/>
          </a:xfrm>
          <a:prstGeom prst="rect">
            <a:avLst/>
          </a:prstGeom>
          <a:noFill/>
        </p:spPr>
        <p:txBody>
          <a:bodyPr wrap="square" rtlCol="0">
            <a:spAutoFit/>
          </a:bodyPr>
          <a:lstStyle/>
          <a:p>
            <a:pPr algn="l"/>
            <a:r>
              <a:rPr lang="en-GB" sz="2000" dirty="0">
                <a:solidFill>
                  <a:schemeClr val="accent5">
                    <a:lumMod val="50000"/>
                  </a:schemeClr>
                </a:solidFill>
              </a:rPr>
              <a:t>6 Are you having / do you have problems in the band?</a:t>
            </a:r>
          </a:p>
        </p:txBody>
      </p:sp>
      <p:sp>
        <p:nvSpPr>
          <p:cNvPr id="22" name="TextBox 21">
            <a:extLst>
              <a:ext uri="{FF2B5EF4-FFF2-40B4-BE49-F238E27FC236}">
                <a16:creationId xmlns:a16="http://schemas.microsoft.com/office/drawing/2014/main" id="{7E9D4E8D-E036-480D-B93C-3BE1C334EDFA}"/>
              </a:ext>
            </a:extLst>
          </p:cNvPr>
          <p:cNvSpPr txBox="1"/>
          <p:nvPr/>
        </p:nvSpPr>
        <p:spPr>
          <a:xfrm>
            <a:off x="6200642" y="2143705"/>
            <a:ext cx="5918079" cy="400110"/>
          </a:xfrm>
          <a:prstGeom prst="rect">
            <a:avLst/>
          </a:prstGeom>
          <a:noFill/>
        </p:spPr>
        <p:txBody>
          <a:bodyPr wrap="square" rtlCol="0">
            <a:spAutoFit/>
          </a:bodyPr>
          <a:lstStyle/>
          <a:p>
            <a:pPr algn="l"/>
            <a:r>
              <a:rPr lang="en-GB" sz="2000" dirty="0">
                <a:solidFill>
                  <a:schemeClr val="accent5">
                    <a:lumMod val="50000"/>
                  </a:schemeClr>
                </a:solidFill>
              </a:rPr>
              <a:t>1 Do you play / are you playing here?</a:t>
            </a:r>
          </a:p>
        </p:txBody>
      </p:sp>
      <p:sp>
        <p:nvSpPr>
          <p:cNvPr id="23" name="TextBox 22">
            <a:extLst>
              <a:ext uri="{FF2B5EF4-FFF2-40B4-BE49-F238E27FC236}">
                <a16:creationId xmlns:a16="http://schemas.microsoft.com/office/drawing/2014/main" id="{561DB037-171B-4D1F-95D9-8AC8589020E1}"/>
              </a:ext>
            </a:extLst>
          </p:cNvPr>
          <p:cNvSpPr txBox="1"/>
          <p:nvPr/>
        </p:nvSpPr>
        <p:spPr>
          <a:xfrm>
            <a:off x="6200641" y="2663462"/>
            <a:ext cx="5918079" cy="707886"/>
          </a:xfrm>
          <a:prstGeom prst="rect">
            <a:avLst/>
          </a:prstGeom>
          <a:noFill/>
        </p:spPr>
        <p:txBody>
          <a:bodyPr wrap="square" rtlCol="0">
            <a:spAutoFit/>
          </a:bodyPr>
          <a:lstStyle/>
          <a:p>
            <a:pPr algn="l"/>
            <a:r>
              <a:rPr lang="en-GB" sz="2000" dirty="0">
                <a:solidFill>
                  <a:schemeClr val="accent5">
                    <a:lumMod val="50000"/>
                  </a:schemeClr>
                </a:solidFill>
              </a:rPr>
              <a:t>2 Are you using / do you use other instruments in the band?</a:t>
            </a:r>
          </a:p>
        </p:txBody>
      </p:sp>
      <p:sp>
        <p:nvSpPr>
          <p:cNvPr id="24" name="TextBox 23">
            <a:extLst>
              <a:ext uri="{FF2B5EF4-FFF2-40B4-BE49-F238E27FC236}">
                <a16:creationId xmlns:a16="http://schemas.microsoft.com/office/drawing/2014/main" id="{FA66A0A4-381E-42B4-9F29-17C1EFF10B84}"/>
              </a:ext>
            </a:extLst>
          </p:cNvPr>
          <p:cNvSpPr txBox="1"/>
          <p:nvPr/>
        </p:nvSpPr>
        <p:spPr>
          <a:xfrm>
            <a:off x="6200641" y="3522546"/>
            <a:ext cx="5918079" cy="707886"/>
          </a:xfrm>
          <a:prstGeom prst="rect">
            <a:avLst/>
          </a:prstGeom>
          <a:noFill/>
        </p:spPr>
        <p:txBody>
          <a:bodyPr wrap="square" rtlCol="0">
            <a:spAutoFit/>
          </a:bodyPr>
          <a:lstStyle/>
          <a:p>
            <a:pPr algn="l"/>
            <a:r>
              <a:rPr lang="en-GB" sz="2000" dirty="0">
                <a:solidFill>
                  <a:schemeClr val="accent5">
                    <a:lumMod val="50000"/>
                  </a:schemeClr>
                </a:solidFill>
              </a:rPr>
              <a:t>3 Do you talk / are you talking with your family?</a:t>
            </a:r>
          </a:p>
        </p:txBody>
      </p:sp>
      <p:sp>
        <p:nvSpPr>
          <p:cNvPr id="25" name="TextBox 24">
            <a:extLst>
              <a:ext uri="{FF2B5EF4-FFF2-40B4-BE49-F238E27FC236}">
                <a16:creationId xmlns:a16="http://schemas.microsoft.com/office/drawing/2014/main" id="{46E7FBC0-3CB5-442D-87BE-9BA51F10CC21}"/>
              </a:ext>
            </a:extLst>
          </p:cNvPr>
          <p:cNvSpPr txBox="1"/>
          <p:nvPr/>
        </p:nvSpPr>
        <p:spPr>
          <a:xfrm>
            <a:off x="6242205" y="4260722"/>
            <a:ext cx="5918079" cy="707886"/>
          </a:xfrm>
          <a:prstGeom prst="rect">
            <a:avLst/>
          </a:prstGeom>
          <a:noFill/>
        </p:spPr>
        <p:txBody>
          <a:bodyPr wrap="square" rtlCol="0">
            <a:spAutoFit/>
          </a:bodyPr>
          <a:lstStyle/>
          <a:p>
            <a:pPr algn="l"/>
            <a:r>
              <a:rPr lang="en-GB" sz="2000" dirty="0">
                <a:solidFill>
                  <a:schemeClr val="accent5">
                    <a:lumMod val="50000"/>
                  </a:schemeClr>
                </a:solidFill>
              </a:rPr>
              <a:t>4 Do you live / are you living together with friends?</a:t>
            </a:r>
          </a:p>
        </p:txBody>
      </p:sp>
      <p:sp>
        <p:nvSpPr>
          <p:cNvPr id="26" name="TextBox 25">
            <a:extLst>
              <a:ext uri="{FF2B5EF4-FFF2-40B4-BE49-F238E27FC236}">
                <a16:creationId xmlns:a16="http://schemas.microsoft.com/office/drawing/2014/main" id="{05CDEEBD-838A-4727-99E1-7710D911A3D2}"/>
              </a:ext>
            </a:extLst>
          </p:cNvPr>
          <p:cNvSpPr txBox="1"/>
          <p:nvPr/>
        </p:nvSpPr>
        <p:spPr>
          <a:xfrm>
            <a:off x="6242205" y="4888327"/>
            <a:ext cx="5918079" cy="707886"/>
          </a:xfrm>
          <a:prstGeom prst="rect">
            <a:avLst/>
          </a:prstGeom>
          <a:noFill/>
        </p:spPr>
        <p:txBody>
          <a:bodyPr wrap="square" rtlCol="0">
            <a:spAutoFit/>
          </a:bodyPr>
          <a:lstStyle/>
          <a:p>
            <a:pPr algn="l"/>
            <a:r>
              <a:rPr lang="en-GB" sz="2000" dirty="0">
                <a:solidFill>
                  <a:schemeClr val="accent5">
                    <a:lumMod val="50000"/>
                  </a:schemeClr>
                </a:solidFill>
              </a:rPr>
              <a:t>5 Are you earning / do you earn lots of money?</a:t>
            </a:r>
          </a:p>
        </p:txBody>
      </p:sp>
      <p:sp>
        <p:nvSpPr>
          <p:cNvPr id="27" name="TextBox 26">
            <a:extLst>
              <a:ext uri="{FF2B5EF4-FFF2-40B4-BE49-F238E27FC236}">
                <a16:creationId xmlns:a16="http://schemas.microsoft.com/office/drawing/2014/main" id="{F78AB835-76CB-4125-BF01-CAE42D003CBE}"/>
              </a:ext>
            </a:extLst>
          </p:cNvPr>
          <p:cNvSpPr txBox="1"/>
          <p:nvPr/>
        </p:nvSpPr>
        <p:spPr>
          <a:xfrm>
            <a:off x="6273921" y="5527731"/>
            <a:ext cx="5918079" cy="707886"/>
          </a:xfrm>
          <a:prstGeom prst="rect">
            <a:avLst/>
          </a:prstGeom>
          <a:noFill/>
        </p:spPr>
        <p:txBody>
          <a:bodyPr wrap="square" rtlCol="0">
            <a:spAutoFit/>
          </a:bodyPr>
          <a:lstStyle/>
          <a:p>
            <a:pPr algn="l"/>
            <a:r>
              <a:rPr lang="en-GB" sz="2000" dirty="0">
                <a:solidFill>
                  <a:schemeClr val="accent5">
                    <a:lumMod val="50000"/>
                  </a:schemeClr>
                </a:solidFill>
              </a:rPr>
              <a:t>6 Do you do / are you doing something special there?</a:t>
            </a:r>
          </a:p>
        </p:txBody>
      </p:sp>
    </p:spTree>
    <p:extLst>
      <p:ext uri="{BB962C8B-B14F-4D97-AF65-F5344CB8AC3E}">
        <p14:creationId xmlns:p14="http://schemas.microsoft.com/office/powerpoint/2010/main" val="1113475163"/>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2.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DE201B1D-F283-4761-B109-34C1B42736A8}" vid="{4FD433AE-AD99-42F2-91AA-464A1A1B2D7C}"/>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4.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3" id="{ED67C606-AF9C-7242-AF89-7E0EA20FADA6}" vid="{57BDA786-453C-1140-BFAB-14CE2D2BCFCB}"/>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German_skeleton_template (1)</Template>
  <TotalTime>295</TotalTime>
  <Words>9836</Words>
  <Application>Microsoft Macintosh PowerPoint</Application>
  <PresentationFormat>Widescreen</PresentationFormat>
  <Paragraphs>931</Paragraphs>
  <Slides>35</Slides>
  <Notes>35</Notes>
  <HiddenSlides>0</HiddenSlides>
  <MMClips>5</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35</vt:i4>
      </vt:variant>
    </vt:vector>
  </HeadingPairs>
  <TitlesOfParts>
    <vt:vector size="47" baseType="lpstr">
      <vt:lpstr>arial</vt:lpstr>
      <vt:lpstr>Calibri</vt:lpstr>
      <vt:lpstr>Calibri Light</vt:lpstr>
      <vt:lpstr>Century Gothic</vt:lpstr>
      <vt:lpstr>Forte</vt:lpstr>
      <vt:lpstr>Tw Cen MT</vt:lpstr>
      <vt:lpstr>Wingdings 3</vt:lpstr>
      <vt:lpstr>1_Office Theme</vt:lpstr>
      <vt:lpstr>6_Office Theme</vt:lpstr>
      <vt:lpstr>2_Office Theme</vt:lpstr>
      <vt:lpstr>9_Office Theme</vt:lpstr>
      <vt:lpstr>Office Theme</vt:lpstr>
      <vt:lpstr>Deutschland sucht den Superstar! </vt:lpstr>
      <vt:lpstr>Auftakt</vt:lpstr>
      <vt:lpstr>Phonetik</vt:lpstr>
      <vt:lpstr>Der Traum von jeder Band</vt:lpstr>
      <vt:lpstr>das Präsens</vt:lpstr>
      <vt:lpstr>3A – eine Boyband aus Deutschland</vt:lpstr>
      <vt:lpstr>Closed (yes/no) questions</vt:lpstr>
      <vt:lpstr>Ein Interview</vt:lpstr>
      <vt:lpstr>Ein Interview vorbereiten</vt:lpstr>
      <vt:lpstr>Person A</vt:lpstr>
      <vt:lpstr>Person B</vt:lpstr>
      <vt:lpstr>Ein Interview machen</vt:lpstr>
      <vt:lpstr>ein Interview machen</vt:lpstr>
      <vt:lpstr>ein Interview machen</vt:lpstr>
      <vt:lpstr>Hausaufgaben</vt:lpstr>
      <vt:lpstr>Deutschland sucht den Superstar! </vt:lpstr>
      <vt:lpstr>Auftakt</vt:lpstr>
      <vt:lpstr>Phonetik</vt:lpstr>
      <vt:lpstr>Phonetik</vt:lpstr>
      <vt:lpstr>sie and ihr</vt:lpstr>
      <vt:lpstr>Wer ist das?</vt:lpstr>
      <vt:lpstr>Antworten</vt:lpstr>
      <vt:lpstr>Fragen</vt:lpstr>
      <vt:lpstr>Antworten</vt:lpstr>
      <vt:lpstr>das Adverb gern</vt:lpstr>
      <vt:lpstr>Word order 1 and 2</vt:lpstr>
      <vt:lpstr>Was, wann, wie, wo? [1-4]</vt:lpstr>
      <vt:lpstr>Was, wann, wie, wo? [5-8]</vt:lpstr>
      <vt:lpstr>Was, wann, wie, wo? [8-9]</vt:lpstr>
      <vt:lpstr>Julia beschreibt ihren Bruder</vt:lpstr>
      <vt:lpstr>Julia beschreibt ihren Bruder</vt:lpstr>
      <vt:lpstr>Julia beschreibt ihren Bruder</vt:lpstr>
      <vt:lpstr>Mein Lieblingsmensch</vt:lpstr>
      <vt:lpstr>Gaming Grammar</vt:lpstr>
      <vt:lpstr>Hausaufgaben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Mary Richardson</cp:lastModifiedBy>
  <cp:revision>135</cp:revision>
  <dcterms:created xsi:type="dcterms:W3CDTF">2020-07-18T21:51:12Z</dcterms:created>
  <dcterms:modified xsi:type="dcterms:W3CDTF">2021-12-20T15:39:41Z</dcterms:modified>
</cp:coreProperties>
</file>