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699" r:id="rId3"/>
  </p:sldMasterIdLst>
  <p:notesMasterIdLst>
    <p:notesMasterId r:id="rId18"/>
  </p:notesMasterIdLst>
  <p:sldIdLst>
    <p:sldId id="268" r:id="rId4"/>
    <p:sldId id="447" r:id="rId5"/>
    <p:sldId id="535" r:id="rId6"/>
    <p:sldId id="570" r:id="rId7"/>
    <p:sldId id="571" r:id="rId8"/>
    <p:sldId id="600" r:id="rId9"/>
    <p:sldId id="525" r:id="rId10"/>
    <p:sldId id="526" r:id="rId11"/>
    <p:sldId id="527" r:id="rId12"/>
    <p:sldId id="528" r:id="rId13"/>
    <p:sldId id="598" r:id="rId14"/>
    <p:sldId id="599" r:id="rId15"/>
    <p:sldId id="596" r:id="rId16"/>
    <p:sldId id="4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77348" autoAdjust="0"/>
  </p:normalViewPr>
  <p:slideViewPr>
    <p:cSldViewPr snapToGrid="0">
      <p:cViewPr varScale="1">
        <p:scale>
          <a:sx n="56" d="100"/>
          <a:sy n="56" d="100"/>
        </p:scale>
        <p:origin x="1308"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17/04/2020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Introducing subject-verb inversion in questions</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37863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0" baseline="0" dirty="0">
                <a:solidFill>
                  <a:schemeClr val="accent5">
                    <a:lumMod val="50000"/>
                  </a:schemeClr>
                </a:solidFill>
                <a:latin typeface="Century Gothic" panose="020B0502020202020204" pitchFamily="34" charset="0"/>
              </a:rPr>
              <a:t>Students listen to their Partner and determine whether s/he is asking a question or making a statement for each item 1-5.</a:t>
            </a:r>
          </a:p>
          <a:p>
            <a:pPr marL="0" indent="0"/>
            <a:r>
              <a:rPr lang="en-GB" sz="1200" b="0" baseline="0" dirty="0">
                <a:solidFill>
                  <a:schemeClr val="accent5">
                    <a:lumMod val="50000"/>
                  </a:schemeClr>
                </a:solidFill>
                <a:latin typeface="Century Gothic" panose="020B0502020202020204" pitchFamily="34" charset="0"/>
              </a:rPr>
              <a:t>They write a question mark if it is a question, answering yes/no, as they feel, in French. They simply say ‘OK’ in response to the statements.</a:t>
            </a:r>
          </a:p>
          <a:p>
            <a:pPr marL="0" indent="0"/>
            <a:r>
              <a:rPr lang="en-GB" sz="1200" b="0" baseline="0" dirty="0">
                <a:solidFill>
                  <a:schemeClr val="accent5">
                    <a:lumMod val="50000"/>
                  </a:schemeClr>
                </a:solidFill>
                <a:latin typeface="Century Gothic" panose="020B0502020202020204" pitchFamily="34" charset="0"/>
              </a:rPr>
              <a:t>They then translate the question/statement into English.</a:t>
            </a:r>
          </a:p>
          <a:p>
            <a:pPr marL="0" indent="0"/>
            <a:endParaRPr lang="en-GB" sz="1200" b="0" baseline="0" dirty="0">
              <a:solidFill>
                <a:schemeClr val="accent5">
                  <a:lumMod val="50000"/>
                </a:schemeClr>
              </a:solidFill>
              <a:latin typeface="Century Gothic" panose="020B0502020202020204" pitchFamily="34" charset="0"/>
            </a:endParaRPr>
          </a:p>
          <a:p>
            <a:r>
              <a:rPr lang="en-US" b="0" i="0" baseline="0" dirty="0"/>
              <a:t>The statements and questions (i.e. what Partner B should have said in French) are animated and appear upon successive mouse clicks, as do the English translations and the question mark for the question items.</a:t>
            </a:r>
          </a:p>
          <a:p>
            <a:pPr marL="0" indent="0"/>
            <a:endParaRPr lang="en-GB" sz="1200" b="0" baseline="0" dirty="0">
              <a:solidFill>
                <a:schemeClr val="accent5">
                  <a:lumMod val="50000"/>
                </a:schemeClr>
              </a:solidFill>
              <a:latin typeface="Century Gothic" panose="020B0502020202020204" pitchFamily="34" charset="0"/>
            </a:endParaRP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89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0" baseline="0" dirty="0">
                <a:solidFill>
                  <a:schemeClr val="accent5">
                    <a:lumMod val="50000"/>
                  </a:schemeClr>
                </a:solidFill>
                <a:latin typeface="Century Gothic" panose="020B0502020202020204" pitchFamily="34" charset="0"/>
              </a:rPr>
              <a:t>In this version of the task, students click to listen to the response, and say the corresponding question or statement. Responses beginning with “</a:t>
            </a: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indicate that a question is required, while responses beginning with “</a:t>
            </a:r>
            <a:r>
              <a:rPr lang="en-GB" sz="1200" b="0" baseline="0" dirty="0" err="1">
                <a:solidFill>
                  <a:schemeClr val="accent5">
                    <a:lumMod val="50000"/>
                  </a:schemeClr>
                </a:solidFill>
                <a:latin typeface="Century Gothic" panose="020B0502020202020204" pitchFamily="34" charset="0"/>
              </a:rPr>
              <a:t>c’est</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indicate a description. Click the yellow boxes to view the correct question/statement.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94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0" baseline="0" dirty="0">
                <a:solidFill>
                  <a:schemeClr val="accent5">
                    <a:lumMod val="50000"/>
                  </a:schemeClr>
                </a:solidFill>
                <a:latin typeface="Century Gothic" panose="020B0502020202020204" pitchFamily="34" charset="0"/>
              </a:rPr>
              <a:t>In this speaking activity, students have to guess each others’ answers to a set of questions, then ask them the question to find out if their guess was correct. The questions can be written out before speaking if the group would benefit from the extra support and processing time.</a:t>
            </a:r>
          </a:p>
          <a:p>
            <a:pPr marL="0" indent="0"/>
            <a:endParaRPr lang="en-GB" sz="1200" b="0" baseline="0" dirty="0">
              <a:solidFill>
                <a:schemeClr val="accent5">
                  <a:lumMod val="50000"/>
                </a:schemeClr>
              </a:solidFill>
              <a:latin typeface="Century Gothic" panose="020B0502020202020204" pitchFamily="34" charset="0"/>
            </a:endParaRPr>
          </a:p>
          <a:p>
            <a:pPr marL="0" indent="0"/>
            <a:r>
              <a:rPr lang="en-GB" sz="1200" b="0" baseline="0" dirty="0">
                <a:solidFill>
                  <a:schemeClr val="accent5">
                    <a:lumMod val="50000"/>
                  </a:schemeClr>
                </a:solidFill>
                <a:latin typeface="Century Gothic" panose="020B0502020202020204" pitchFamily="34" charset="0"/>
              </a:rPr>
              <a:t>This could be done in several ways:</a:t>
            </a:r>
          </a:p>
          <a:p>
            <a:pPr marL="0" indent="0"/>
            <a:endParaRPr lang="en-GB" sz="1200" b="0" baseline="0" dirty="0">
              <a:solidFill>
                <a:schemeClr val="accent5">
                  <a:lumMod val="50000"/>
                </a:schemeClr>
              </a:solidFill>
              <a:latin typeface="Century Gothic" panose="020B0502020202020204" pitchFamily="34" charset="0"/>
            </a:endParaRPr>
          </a:p>
          <a:p>
            <a:pPr marL="228600" indent="-228600">
              <a:buAutoNum type="arabicParenR"/>
            </a:pPr>
            <a:r>
              <a:rPr lang="en-GB" sz="1200" b="0" baseline="0" dirty="0">
                <a:solidFill>
                  <a:schemeClr val="accent5">
                    <a:lumMod val="50000"/>
                  </a:schemeClr>
                </a:solidFill>
                <a:latin typeface="Century Gothic" panose="020B0502020202020204" pitchFamily="34" charset="0"/>
              </a:rPr>
              <a:t>In groups (ideally of 8): students write 1-8 and the name of a different group member for each statement, and predict their answer by writing ‘</a:t>
            </a: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 ‘non’. They then take turns to ask each other the questions, marking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if their guess was correct and ‘faux’ if not. One point for each correct guess.</a:t>
            </a:r>
          </a:p>
          <a:p>
            <a:pPr marL="228600" indent="-228600">
              <a:buAutoNum type="arabicParenR"/>
            </a:pPr>
            <a:r>
              <a:rPr lang="en-GB" sz="1200" b="0" baseline="0" dirty="0">
                <a:solidFill>
                  <a:schemeClr val="accent5">
                    <a:lumMod val="50000"/>
                  </a:schemeClr>
                </a:solidFill>
                <a:latin typeface="Century Gothic" panose="020B0502020202020204" pitchFamily="34" charset="0"/>
              </a:rPr>
              <a:t>In pairs: students simply guess their partner’s answer to each question and ask each other the questions to check.</a:t>
            </a:r>
          </a:p>
          <a:p>
            <a:pPr marL="228600" indent="-228600">
              <a:buAutoNum type="arabicParenR"/>
            </a:pPr>
            <a:endParaRPr lang="en-GB" sz="1200" b="0" baseline="0" dirty="0">
              <a:solidFill>
                <a:schemeClr val="accent5">
                  <a:lumMod val="50000"/>
                </a:schemeClr>
              </a:solidFill>
              <a:latin typeface="Century Gothic" panose="020B0502020202020204" pitchFamily="34" charset="0"/>
            </a:endParaRPr>
          </a:p>
          <a:p>
            <a:pPr marL="0" indent="0">
              <a:buNone/>
            </a:pPr>
            <a:r>
              <a:rPr lang="en-GB" sz="1200" b="0" baseline="0" dirty="0">
                <a:solidFill>
                  <a:schemeClr val="accent5">
                    <a:lumMod val="50000"/>
                  </a:schemeClr>
                </a:solidFill>
                <a:latin typeface="Century Gothic" panose="020B0502020202020204" pitchFamily="34" charset="0"/>
              </a:rPr>
              <a:t>The next slide includes a more challenging version of this task, where the statements are written in the 3</a:t>
            </a:r>
            <a:r>
              <a:rPr lang="en-GB" sz="1200" b="0" baseline="30000" dirty="0">
                <a:solidFill>
                  <a:schemeClr val="accent5">
                    <a:lumMod val="50000"/>
                  </a:schemeClr>
                </a:solidFill>
                <a:latin typeface="Century Gothic" panose="020B0502020202020204" pitchFamily="34" charset="0"/>
              </a:rPr>
              <a:t>rd</a:t>
            </a:r>
            <a:r>
              <a:rPr lang="en-GB" sz="1200" b="0" baseline="0" dirty="0">
                <a:solidFill>
                  <a:schemeClr val="accent5">
                    <a:lumMod val="50000"/>
                  </a:schemeClr>
                </a:solidFill>
                <a:latin typeface="Century Gothic" panose="020B0502020202020204" pitchFamily="34" charset="0"/>
              </a:rPr>
              <a:t> person, so students must change the verb form as well as the word order – delete as necessary.</a:t>
            </a:r>
          </a:p>
          <a:p>
            <a:pPr marL="228600" indent="-228600">
              <a:buAutoNum type="arabicParenR"/>
            </a:pPr>
            <a:endParaRPr lang="en-GB" sz="1200" b="0" baseline="0" dirty="0">
              <a:solidFill>
                <a:schemeClr val="accent5">
                  <a:lumMod val="50000"/>
                </a:schemeClr>
              </a:solidFill>
              <a:latin typeface="Century Gothic" panose="020B0502020202020204" pitchFamily="34" charset="0"/>
            </a:endParaRPr>
          </a:p>
          <a:p>
            <a:pPr marL="0" indent="0">
              <a:buNone/>
            </a:pPr>
            <a:r>
              <a:rPr lang="en-GB" sz="1200" b="0" baseline="0" dirty="0">
                <a:solidFill>
                  <a:schemeClr val="accent5">
                    <a:lumMod val="50000"/>
                  </a:schemeClr>
                </a:solidFill>
                <a:latin typeface="Century Gothic" panose="020B0502020202020204" pitchFamily="34" charset="0"/>
              </a:rPr>
              <a:t>The task contains previously taught vocabulary and some cognates:</a:t>
            </a:r>
          </a:p>
          <a:p>
            <a:pPr marL="0" indent="0">
              <a:buNone/>
            </a:pPr>
            <a:endParaRPr lang="en-GB" sz="1200" b="0"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non-SOW (near-cognates) (1 is the most common word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musique [1139], tennis [3867], weekend [2475 (week-end)], rock [4081]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014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0" baseline="0" dirty="0">
                <a:solidFill>
                  <a:schemeClr val="accent5">
                    <a:lumMod val="50000"/>
                  </a:schemeClr>
                </a:solidFill>
                <a:latin typeface="Century Gothic" panose="020B0502020202020204" pitchFamily="34" charset="0"/>
              </a:rPr>
              <a:t>In this speaking activity, students have to guess each others’ answers to a set of questions, then ask them the question to find out if their guess was correct. The questions can be written out before speaking if the group would benefit from the extra support and processing time.</a:t>
            </a:r>
          </a:p>
          <a:p>
            <a:pPr marL="0" indent="0"/>
            <a:endParaRPr lang="en-GB" sz="1200" b="0" baseline="0" dirty="0">
              <a:solidFill>
                <a:schemeClr val="accent5">
                  <a:lumMod val="50000"/>
                </a:schemeClr>
              </a:solidFill>
              <a:latin typeface="Century Gothic" panose="020B0502020202020204" pitchFamily="34" charset="0"/>
            </a:endParaRPr>
          </a:p>
          <a:p>
            <a:pPr marL="0" indent="0"/>
            <a:r>
              <a:rPr lang="en-GB" sz="1200" b="0" baseline="0" dirty="0">
                <a:solidFill>
                  <a:schemeClr val="accent5">
                    <a:lumMod val="50000"/>
                  </a:schemeClr>
                </a:solidFill>
                <a:latin typeface="Century Gothic" panose="020B0502020202020204" pitchFamily="34" charset="0"/>
              </a:rPr>
              <a:t>This could be done in several ways:</a:t>
            </a:r>
          </a:p>
          <a:p>
            <a:pPr marL="0" indent="0"/>
            <a:endParaRPr lang="en-GB" sz="1200" b="0" baseline="0" dirty="0">
              <a:solidFill>
                <a:schemeClr val="accent5">
                  <a:lumMod val="50000"/>
                </a:schemeClr>
              </a:solidFill>
              <a:latin typeface="Century Gothic" panose="020B0502020202020204" pitchFamily="34" charset="0"/>
            </a:endParaRPr>
          </a:p>
          <a:p>
            <a:pPr marL="228600" indent="-228600">
              <a:buAutoNum type="arabicParenR"/>
            </a:pPr>
            <a:r>
              <a:rPr lang="en-GB" sz="1200" b="0" baseline="0" dirty="0">
                <a:solidFill>
                  <a:schemeClr val="accent5">
                    <a:lumMod val="50000"/>
                  </a:schemeClr>
                </a:solidFill>
                <a:latin typeface="Century Gothic" panose="020B0502020202020204" pitchFamily="34" charset="0"/>
              </a:rPr>
              <a:t>In groups (ideally of 8): students write 1-8 and the name of a different group member for each statement, and predict their answer by writing ‘</a:t>
            </a: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 ‘non’. They then take turns to ask each other the questions, marking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if their guess was correct and ‘faux’ if not. One point for each correct guess.</a:t>
            </a:r>
          </a:p>
          <a:p>
            <a:pPr marL="228600" indent="-228600">
              <a:buAutoNum type="arabicParenR"/>
            </a:pPr>
            <a:r>
              <a:rPr lang="en-GB" sz="1200" b="0" baseline="0" dirty="0">
                <a:solidFill>
                  <a:schemeClr val="accent5">
                    <a:lumMod val="50000"/>
                  </a:schemeClr>
                </a:solidFill>
                <a:latin typeface="Century Gothic" panose="020B0502020202020204" pitchFamily="34" charset="0"/>
              </a:rPr>
              <a:t>In pairs: students simply guess their partner’s answer to each question and ask each other the questions to check.</a:t>
            </a:r>
          </a:p>
          <a:p>
            <a:pPr marL="228600" indent="-228600">
              <a:buAutoNum type="arabicParenR"/>
            </a:pPr>
            <a:endParaRPr lang="en-GB" sz="1200" b="0" baseline="0" dirty="0">
              <a:solidFill>
                <a:schemeClr val="accent5">
                  <a:lumMod val="50000"/>
                </a:schemeClr>
              </a:solidFill>
              <a:latin typeface="Century Gothic" panose="020B0502020202020204" pitchFamily="34" charset="0"/>
            </a:endParaRPr>
          </a:p>
          <a:p>
            <a:pPr marL="0" indent="0">
              <a:buNone/>
            </a:pPr>
            <a:r>
              <a:rPr lang="en-GB" sz="1200" b="0" baseline="0">
                <a:solidFill>
                  <a:schemeClr val="accent5">
                    <a:lumMod val="50000"/>
                  </a:schemeClr>
                </a:solidFill>
                <a:latin typeface="Century Gothic" panose="020B0502020202020204" pitchFamily="34" charset="0"/>
              </a:rPr>
              <a:t>The previous </a:t>
            </a:r>
            <a:r>
              <a:rPr lang="en-GB" sz="1200" b="0" baseline="0" dirty="0">
                <a:solidFill>
                  <a:schemeClr val="accent5">
                    <a:lumMod val="50000"/>
                  </a:schemeClr>
                </a:solidFill>
                <a:latin typeface="Century Gothic" panose="020B0502020202020204" pitchFamily="34" charset="0"/>
              </a:rPr>
              <a:t>slide includes a less challenging version of this task, where the statements are already written in the second person, so the student only needs to swap the word order – delete as necessary.</a:t>
            </a:r>
          </a:p>
          <a:p>
            <a:pPr marL="228600" indent="-228600">
              <a:buAutoNum type="arabicParenR"/>
            </a:pPr>
            <a:endParaRPr lang="en-GB" sz="1200" b="0" baseline="0" dirty="0">
              <a:solidFill>
                <a:schemeClr val="accent5">
                  <a:lumMod val="50000"/>
                </a:schemeClr>
              </a:solidFill>
              <a:latin typeface="Century Gothic" panose="020B0502020202020204" pitchFamily="34" charset="0"/>
            </a:endParaRPr>
          </a:p>
          <a:p>
            <a:pPr marL="0" indent="0">
              <a:buNone/>
            </a:pPr>
            <a:r>
              <a:rPr lang="en-GB" sz="1200" b="0" baseline="0" dirty="0">
                <a:solidFill>
                  <a:schemeClr val="accent5">
                    <a:lumMod val="50000"/>
                  </a:schemeClr>
                </a:solidFill>
                <a:latin typeface="Century Gothic" panose="020B0502020202020204" pitchFamily="34" charset="0"/>
              </a:rPr>
              <a:t>The task contains previously taught vocabulary and some cognates:</a:t>
            </a:r>
          </a:p>
          <a:p>
            <a:pPr marL="0" indent="0">
              <a:buNone/>
            </a:pPr>
            <a:endParaRPr lang="en-GB" sz="1200" b="0"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non-SOW (near-cognates) (1 is the most common word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musique [1139], tennis [3867], weekend [2475 (week-end)], rock [4081]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687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r>
              <a:rPr lang="en-US" b="0" dirty="0"/>
              <a:t>Mission</a:t>
            </a:r>
            <a:r>
              <a:rPr lang="en-US" b="0" baseline="0" dirty="0"/>
              <a:t> 8 deals with subject-verb inversion in questions, providing interactive practice in this grammar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intonation method of question formation is first revised.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416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subject-verb inversion method of question formation is now presented. </a:t>
            </a:r>
            <a:br>
              <a:rPr lang="en-GB" dirty="0"/>
            </a:br>
            <a:r>
              <a:rPr lang="en-GB" dirty="0"/>
              <a:t>It will be practised in the activities that follow.</a:t>
            </a:r>
          </a:p>
          <a:p>
            <a:r>
              <a:rPr lang="en-GB" dirty="0"/>
              <a:t>After presenting the statement prompt students to identify the ‘subject’ and the ‘verb’ in both the French and English statements.</a:t>
            </a:r>
            <a:br>
              <a:rPr lang="en-GB" dirty="0"/>
            </a:br>
            <a:r>
              <a:rPr lang="en-GB" dirty="0"/>
              <a:t>Then present the question with inversion.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593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reinforces that in French, subject-verb inversion applies to the main verb in the present tense, regardless of the English tense (simple or continuous).</a:t>
            </a:r>
          </a:p>
          <a:p>
            <a:r>
              <a:rPr lang="en-GB" dirty="0"/>
              <a:t>The most appropriate translation into English will depend on the context.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720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In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reading</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activity</a:t>
            </a:r>
            <a:r>
              <a:rPr lang="fr-FR" sz="1200" b="0" i="0" u="none" strike="noStrike" kern="1200" cap="none" dirty="0">
                <a:solidFill>
                  <a:schemeClr val="tx1"/>
                </a:solidFill>
                <a:effectLst/>
                <a:latin typeface="+mn-lt"/>
                <a:ea typeface="Calibri"/>
                <a:cs typeface="Calibri"/>
                <a:sym typeface="Calibri"/>
              </a:rPr>
              <a:t>, the </a:t>
            </a:r>
            <a:r>
              <a:rPr lang="fr-FR" sz="1200" b="0" i="0" u="none" strike="noStrike" kern="1200" cap="none" dirty="0" err="1">
                <a:solidFill>
                  <a:schemeClr val="tx1"/>
                </a:solidFill>
                <a:effectLst/>
                <a:latin typeface="+mn-lt"/>
                <a:ea typeface="Calibri"/>
                <a:cs typeface="Calibri"/>
                <a:sym typeface="Calibri"/>
              </a:rPr>
              <a:t>punctuation</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removed</a:t>
            </a:r>
            <a:r>
              <a:rPr lang="fr-FR" sz="1200" b="0" i="0" u="none" strike="noStrike" kern="1200" cap="none" dirty="0">
                <a:solidFill>
                  <a:schemeClr val="tx1"/>
                </a:solidFill>
                <a:effectLst/>
                <a:latin typeface="+mn-lt"/>
                <a:ea typeface="Calibri"/>
                <a:cs typeface="Calibri"/>
                <a:sym typeface="Calibri"/>
              </a:rPr>
              <a:t> to focus </a:t>
            </a: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attention on the </a:t>
            </a:r>
            <a:r>
              <a:rPr lang="fr-FR" sz="1200" b="0" i="0" u="none" strike="noStrike" kern="1200" cap="none" dirty="0" err="1">
                <a:solidFill>
                  <a:schemeClr val="tx1"/>
                </a:solidFill>
                <a:effectLst/>
                <a:latin typeface="+mn-lt"/>
                <a:ea typeface="Calibri"/>
                <a:cs typeface="Calibri"/>
                <a:sym typeface="Calibri"/>
              </a:rPr>
              <a:t>word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order</a:t>
            </a:r>
            <a:r>
              <a:rPr lang="fr-FR" sz="1200" b="0" i="0" u="none" strike="noStrike" kern="1200" cap="none" dirty="0">
                <a:solidFill>
                  <a:schemeClr val="tx1"/>
                </a:solidFill>
                <a:effectLst/>
                <a:latin typeface="+mn-lt"/>
                <a:ea typeface="Calibri"/>
                <a:cs typeface="Calibri"/>
                <a:sym typeface="Calibri"/>
              </a:rPr>
              <a:t> – prompt </a:t>
            </a:r>
            <a:r>
              <a:rPr lang="fr-FR" sz="1200" b="0" i="0" u="none" strike="noStrike" kern="1200" cap="none" dirty="0" err="1">
                <a:solidFill>
                  <a:schemeClr val="tx1"/>
                </a:solidFill>
                <a:effectLst/>
                <a:latin typeface="+mn-lt"/>
                <a:ea typeface="Calibri"/>
                <a:cs typeface="Calibri"/>
                <a:sym typeface="Calibri"/>
              </a:rPr>
              <a:t>them</a:t>
            </a:r>
            <a:r>
              <a:rPr lang="fr-FR" sz="1200" b="0" i="0" u="none" strike="noStrike" kern="1200" cap="none" dirty="0">
                <a:solidFill>
                  <a:schemeClr val="tx1"/>
                </a:solidFill>
                <a:effectLst/>
                <a:latin typeface="+mn-lt"/>
                <a:ea typeface="Calibri"/>
                <a:cs typeface="Calibri"/>
                <a:sym typeface="Calibri"/>
              </a:rPr>
              <a:t> to do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when</a:t>
            </a:r>
            <a:r>
              <a:rPr lang="fr-FR" sz="1200" b="0" i="0" u="none" strike="noStrike" kern="1200" cap="none" dirty="0">
                <a:solidFill>
                  <a:schemeClr val="tx1"/>
                </a:solidFill>
                <a:effectLst/>
                <a:latin typeface="+mn-lt"/>
                <a:ea typeface="Calibri"/>
                <a:cs typeface="Calibri"/>
                <a:sym typeface="Calibri"/>
              </a:rPr>
              <a:t> setting up the </a:t>
            </a:r>
            <a:r>
              <a:rPr lang="fr-FR" sz="1200" b="0" i="0" u="none" strike="noStrike" kern="1200" cap="none" dirty="0" err="1">
                <a:solidFill>
                  <a:schemeClr val="tx1"/>
                </a:solidFill>
                <a:effectLst/>
                <a:latin typeface="+mn-lt"/>
                <a:ea typeface="Calibri"/>
                <a:cs typeface="Calibri"/>
                <a:sym typeface="Calibri"/>
              </a:rPr>
              <a:t>task</a:t>
            </a:r>
            <a:r>
              <a:rPr lang="fr-FR"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write</a:t>
            </a:r>
            <a:r>
              <a:rPr lang="fr-FR" sz="1200" b="0" i="0" u="none" strike="noStrike" kern="1200" cap="none" dirty="0">
                <a:solidFill>
                  <a:schemeClr val="tx1"/>
                </a:solidFill>
                <a:effectLst/>
                <a:latin typeface="+mn-lt"/>
                <a:ea typeface="Calibri"/>
                <a:cs typeface="Calibri"/>
                <a:sym typeface="Calibri"/>
              </a:rPr>
              <a:t> 1-8 and the </a:t>
            </a:r>
            <a:r>
              <a:rPr lang="fr-FR" sz="1200" b="0" i="0" u="none" strike="noStrike" kern="1200" cap="none" dirty="0" err="1">
                <a:solidFill>
                  <a:schemeClr val="tx1"/>
                </a:solidFill>
                <a:effectLst/>
                <a:latin typeface="+mn-lt"/>
                <a:ea typeface="Calibri"/>
                <a:cs typeface="Calibri"/>
                <a:sym typeface="Calibri"/>
              </a:rPr>
              <a:t>letter</a:t>
            </a:r>
            <a:r>
              <a:rPr lang="fr-FR" sz="1200" b="0" i="0" u="none" strike="noStrike" kern="1200" cap="none" dirty="0">
                <a:solidFill>
                  <a:schemeClr val="tx1"/>
                </a:solidFill>
                <a:effectLst/>
                <a:latin typeface="+mn-lt"/>
                <a:ea typeface="Calibri"/>
                <a:cs typeface="Calibri"/>
                <a:sym typeface="Calibri"/>
              </a:rPr>
              <a:t> ‘Q’ or ‘D’. If time </a:t>
            </a:r>
            <a:r>
              <a:rPr lang="fr-FR" sz="1200" b="0" i="0" u="none" strike="noStrike" kern="1200" cap="none" dirty="0" err="1">
                <a:solidFill>
                  <a:schemeClr val="tx1"/>
                </a:solidFill>
                <a:effectLst/>
                <a:latin typeface="+mn-lt"/>
                <a:ea typeface="Calibri"/>
                <a:cs typeface="Calibri"/>
                <a:sym typeface="Calibri"/>
              </a:rPr>
              <a:t>permits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they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could</a:t>
            </a:r>
            <a:r>
              <a:rPr lang="fr-FR" sz="1200" b="0" i="0" u="none" strike="noStrike" kern="1200" cap="none" dirty="0">
                <a:solidFill>
                  <a:schemeClr val="tx1"/>
                </a:solidFill>
                <a:effectLst/>
                <a:latin typeface="+mn-lt"/>
                <a:ea typeface="Calibri"/>
                <a:cs typeface="Calibri"/>
                <a:sym typeface="Calibri"/>
              </a:rPr>
              <a:t> translate the questions </a:t>
            </a:r>
            <a:r>
              <a:rPr lang="fr-FR" sz="1200" b="0" i="0" u="none" strike="noStrike" kern="1200" cap="none" dirty="0" err="1">
                <a:solidFill>
                  <a:schemeClr val="tx1"/>
                </a:solidFill>
                <a:effectLst/>
                <a:latin typeface="+mn-lt"/>
                <a:ea typeface="Calibri"/>
                <a:cs typeface="Calibri"/>
                <a:sym typeface="Calibri"/>
              </a:rPr>
              <a:t>into</a:t>
            </a:r>
            <a:r>
              <a:rPr lang="fr-FR" sz="1200" b="0" i="0" u="none" strike="noStrike" kern="1200" cap="none" dirty="0">
                <a:solidFill>
                  <a:schemeClr val="tx1"/>
                </a:solidFill>
                <a:effectLst/>
                <a:latin typeface="+mn-lt"/>
                <a:ea typeface="Calibri"/>
                <a:cs typeface="Calibri"/>
                <a:sym typeface="Calibri"/>
              </a:rPr>
              <a:t> English, </a:t>
            </a:r>
            <a:r>
              <a:rPr lang="fr-FR" sz="1200" b="0" i="0" u="none" strike="noStrike" kern="1200" cap="none" dirty="0" err="1">
                <a:solidFill>
                  <a:schemeClr val="tx1"/>
                </a:solidFill>
                <a:effectLst/>
                <a:latin typeface="+mn-lt"/>
                <a:ea typeface="Calibri"/>
                <a:cs typeface="Calibri"/>
                <a:sym typeface="Calibri"/>
              </a:rPr>
              <a:t>reflecting</a:t>
            </a:r>
            <a:r>
              <a:rPr lang="fr-FR" sz="1200" b="0" i="0" u="none" strike="noStrike" kern="1200" cap="none" dirty="0">
                <a:solidFill>
                  <a:schemeClr val="tx1"/>
                </a:solidFill>
                <a:effectLst/>
                <a:latin typeface="+mn-lt"/>
                <a:ea typeface="Calibri"/>
                <a:cs typeface="Calibri"/>
                <a:sym typeface="Calibri"/>
              </a:rPr>
              <a:t> on </a:t>
            </a:r>
            <a:r>
              <a:rPr lang="fr-FR" sz="1200" b="0" i="0" u="none" strike="noStrike" kern="1200" cap="none" dirty="0" err="1">
                <a:solidFill>
                  <a:schemeClr val="tx1"/>
                </a:solidFill>
                <a:effectLst/>
                <a:latin typeface="+mn-lt"/>
                <a:ea typeface="Calibri"/>
                <a:cs typeface="Calibri"/>
                <a:sym typeface="Calibri"/>
              </a:rPr>
              <a:t>which</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ones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sound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better</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with</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is</a:t>
            </a:r>
            <a:r>
              <a:rPr lang="fr-FR" sz="1200" b="0" i="0" u="none" strike="noStrike" kern="1200" cap="none" dirty="0">
                <a:solidFill>
                  <a:schemeClr val="tx1"/>
                </a:solidFill>
                <a:effectLst/>
                <a:latin typeface="+mn-lt"/>
                <a:ea typeface="Calibri"/>
                <a:cs typeface="Calibri"/>
                <a:sym typeface="Calibri"/>
              </a:rPr>
              <a:t>’ or ‘</a:t>
            </a:r>
            <a:r>
              <a:rPr lang="fr-FR" sz="1200" b="0" i="0" u="none" strike="noStrike" kern="1200" cap="none" dirty="0" err="1">
                <a:solidFill>
                  <a:schemeClr val="tx1"/>
                </a:solidFill>
                <a:effectLst/>
                <a:latin typeface="+mn-lt"/>
                <a:ea typeface="Calibri"/>
                <a:cs typeface="Calibri"/>
                <a:sym typeface="Calibri"/>
              </a:rPr>
              <a:t>does</a:t>
            </a:r>
            <a:r>
              <a:rPr lang="fr-FR" sz="1200" b="0" i="0" u="none" strike="noStrike" kern="1200" cap="none" dirty="0">
                <a:solidFill>
                  <a:schemeClr val="tx1"/>
                </a:solidFill>
                <a:effectLst/>
                <a:latin typeface="+mn-lt"/>
                <a:ea typeface="Calibri"/>
                <a:cs typeface="Calibri"/>
                <a:sym typeface="Calibri"/>
              </a:rPr>
              <a:t>’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The </a:t>
            </a:r>
            <a:r>
              <a:rPr lang="fr-FR" sz="1200" b="0" i="0" u="none" strike="noStrike" kern="1200" cap="none" dirty="0" err="1">
                <a:solidFill>
                  <a:schemeClr val="tx1"/>
                </a:solidFill>
                <a:effectLst/>
                <a:latin typeface="+mn-lt"/>
                <a:ea typeface="Calibri"/>
                <a:cs typeface="Calibri"/>
                <a:sym typeface="Calibri"/>
              </a:rPr>
              <a:t>task</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incorporates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further</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revision</a:t>
            </a:r>
            <a:r>
              <a:rPr lang="fr-FR" sz="1200" b="0" i="0" u="none" strike="noStrike" kern="1200" cap="none" dirty="0">
                <a:solidFill>
                  <a:schemeClr val="tx1"/>
                </a:solidFill>
                <a:effectLst/>
                <a:latin typeface="+mn-lt"/>
                <a:ea typeface="Calibri"/>
                <a:cs typeface="Calibri"/>
                <a:sym typeface="Calibri"/>
              </a:rPr>
              <a:t> of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week’s</a:t>
            </a:r>
            <a:r>
              <a:rPr lang="fr-FR" sz="1200" b="0" i="0" u="none" strike="noStrike" kern="1200" cap="none" dirty="0">
                <a:solidFill>
                  <a:schemeClr val="tx1"/>
                </a:solidFill>
                <a:effectLst/>
                <a:latin typeface="+mn-lt"/>
                <a:ea typeface="Calibri"/>
                <a:cs typeface="Calibri"/>
                <a:sym typeface="Calibri"/>
              </a:rPr>
              <a:t> new </a:t>
            </a:r>
            <a:r>
              <a:rPr lang="fr-FR" sz="1200" b="0" i="0" u="none" strike="noStrike" kern="1200" cap="none" dirty="0" err="1">
                <a:solidFill>
                  <a:schemeClr val="tx1"/>
                </a:solidFill>
                <a:effectLst/>
                <a:latin typeface="+mn-lt"/>
                <a:ea typeface="Calibri"/>
                <a:cs typeface="Calibri"/>
                <a:sym typeface="Calibri"/>
              </a:rPr>
              <a:t>vocabulary</a:t>
            </a:r>
            <a:r>
              <a:rPr lang="fr-FR" sz="1200" b="0" i="0" u="none" strike="noStrike" kern="1200" cap="none" dirty="0">
                <a:solidFill>
                  <a:schemeClr val="tx1"/>
                </a:solidFill>
                <a:effectLst/>
                <a:latin typeface="+mn-lt"/>
                <a:ea typeface="Calibri"/>
                <a:cs typeface="Calibri"/>
                <a:sym typeface="Calibri"/>
              </a:rPr>
              <a:t>, as </a:t>
            </a:r>
            <a:r>
              <a:rPr lang="fr-FR" sz="1200" b="0" i="0" u="none" strike="noStrike" kern="1200" cap="none" dirty="0" err="1">
                <a:solidFill>
                  <a:schemeClr val="tx1"/>
                </a:solidFill>
                <a:effectLst/>
                <a:latin typeface="+mn-lt"/>
                <a:ea typeface="Calibri"/>
                <a:cs typeface="Calibri"/>
                <a:sym typeface="Calibri"/>
              </a:rPr>
              <a:t>well</a:t>
            </a:r>
            <a:r>
              <a:rPr lang="fr-FR" sz="1200" b="0" i="0" u="none" strike="noStrike" kern="1200" cap="none" dirty="0">
                <a:solidFill>
                  <a:schemeClr val="tx1"/>
                </a:solidFill>
                <a:effectLst/>
                <a:latin typeface="+mn-lt"/>
                <a:ea typeface="Calibri"/>
                <a:cs typeface="Calibri"/>
                <a:sym typeface="Calibri"/>
              </a:rPr>
              <a:t> as </a:t>
            </a:r>
            <a:r>
              <a:rPr lang="fr-FR" sz="1200" b="0" i="0" u="none" strike="noStrike" kern="1200" cap="none" dirty="0" err="1">
                <a:solidFill>
                  <a:schemeClr val="tx1"/>
                </a:solidFill>
                <a:effectLst/>
                <a:latin typeface="+mn-lt"/>
                <a:ea typeface="Calibri"/>
                <a:cs typeface="Calibri"/>
                <a:sym typeface="Calibri"/>
              </a:rPr>
              <a:t>vocabulary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taught</a:t>
            </a:r>
            <a:r>
              <a:rPr lang="fr-FR" sz="1200" b="0" i="0" u="none" strike="noStrike" kern="1200" cap="none" dirty="0">
                <a:solidFill>
                  <a:schemeClr val="tx1"/>
                </a:solidFill>
                <a:effectLst/>
                <a:latin typeface="+mn-lt"/>
                <a:ea typeface="Calibri"/>
                <a:cs typeface="Calibri"/>
                <a:sym typeface="Calibri"/>
              </a:rPr>
              <a:t> in </a:t>
            </a:r>
            <a:r>
              <a:rPr lang="fr-FR" sz="1200" b="0" i="0" u="none" strike="noStrike" kern="1200" cap="none" dirty="0" err="1">
                <a:solidFill>
                  <a:schemeClr val="tx1"/>
                </a:solidFill>
                <a:effectLst/>
                <a:latin typeface="+mn-lt"/>
                <a:ea typeface="Calibri"/>
                <a:cs typeface="Calibri"/>
                <a:sym typeface="Calibri"/>
              </a:rPr>
              <a:t>previous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weeks</a:t>
            </a:r>
            <a:r>
              <a:rPr lang="fr-FR"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r>
              <a:rPr lang="en-GB" sz="1200" b="1" kern="1200" dirty="0">
                <a:solidFill>
                  <a:schemeClr val="tx1"/>
                </a:solidFill>
                <a:effectLst/>
                <a:latin typeface="+mn-lt"/>
                <a:ea typeface="+mn-ea"/>
                <a:cs typeface="+mn-cs"/>
              </a:rPr>
              <a:t>Frequency rankings of vocabulary </a:t>
            </a:r>
            <a:r>
              <a:rPr lang="en-GB" sz="1200" b="1" u="sng" kern="1200" dirty="0">
                <a:solidFill>
                  <a:schemeClr val="tx1"/>
                </a:solidFill>
                <a:effectLst/>
                <a:latin typeface="+mn-lt"/>
                <a:ea typeface="+mn-ea"/>
                <a:cs typeface="+mn-cs"/>
              </a:rPr>
              <a:t>introduced</a:t>
            </a:r>
            <a:r>
              <a:rPr lang="en-GB" sz="1200" b="1" kern="1200" dirty="0">
                <a:solidFill>
                  <a:schemeClr val="tx1"/>
                </a:solidFill>
                <a:effectLst/>
                <a:latin typeface="+mn-lt"/>
                <a:ea typeface="+mn-ea"/>
                <a:cs typeface="+mn-cs"/>
              </a:rPr>
              <a:t> this week (1 is the most common word in French):</a:t>
            </a:r>
          </a:p>
          <a:p>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3.1.1 - </a:t>
            </a:r>
            <a:r>
              <a:rPr lang="fr-FR" sz="1200" kern="1200" dirty="0">
                <a:solidFill>
                  <a:schemeClr val="tx1"/>
                </a:solidFill>
                <a:effectLst/>
                <a:latin typeface="+mn-lt"/>
                <a:ea typeface="+mn-ea"/>
                <a:cs typeface="+mn-cs"/>
              </a:rPr>
              <a:t>apprendre [327], apprends [327], </a:t>
            </a:r>
            <a:r>
              <a:rPr lang="fr-FR" sz="1200" b="1" kern="1200" dirty="0">
                <a:solidFill>
                  <a:schemeClr val="tx1"/>
                </a:solidFill>
                <a:effectLst/>
                <a:latin typeface="+mn-lt"/>
                <a:ea typeface="+mn-ea"/>
                <a:cs typeface="+mn-cs"/>
              </a:rPr>
              <a:t>apprend</a:t>
            </a:r>
            <a:r>
              <a:rPr lang="fr-FR" sz="1200" kern="1200" dirty="0">
                <a:solidFill>
                  <a:schemeClr val="tx1"/>
                </a:solidFill>
                <a:effectLst/>
                <a:latin typeface="+mn-lt"/>
                <a:ea typeface="+mn-ea"/>
                <a:cs typeface="+mn-cs"/>
              </a:rPr>
              <a:t> [327] comprendre [95], comprends [43], </a:t>
            </a:r>
            <a:r>
              <a:rPr lang="fr-FR" sz="1200" b="1" kern="1200" dirty="0">
                <a:solidFill>
                  <a:schemeClr val="tx1"/>
                </a:solidFill>
                <a:effectLst/>
                <a:latin typeface="+mn-lt"/>
                <a:ea typeface="+mn-ea"/>
                <a:cs typeface="+mn-cs"/>
              </a:rPr>
              <a:t>comprend</a:t>
            </a:r>
            <a:r>
              <a:rPr lang="fr-FR" sz="1200" kern="1200" dirty="0">
                <a:solidFill>
                  <a:schemeClr val="tx1"/>
                </a:solidFill>
                <a:effectLst/>
                <a:latin typeface="+mn-lt"/>
                <a:ea typeface="+mn-ea"/>
                <a:cs typeface="+mn-cs"/>
              </a:rPr>
              <a:t> [43] prendre [43], prends [43], </a:t>
            </a:r>
            <a:r>
              <a:rPr lang="fr-FR" sz="1200" b="1" kern="1200" dirty="0">
                <a:solidFill>
                  <a:schemeClr val="tx1"/>
                </a:solidFill>
                <a:effectLst/>
                <a:latin typeface="+mn-lt"/>
                <a:ea typeface="+mn-ea"/>
                <a:cs typeface="+mn-cs"/>
              </a:rPr>
              <a:t>prend</a:t>
            </a:r>
            <a:r>
              <a:rPr lang="fr-FR" sz="1200" kern="1200" dirty="0">
                <a:solidFill>
                  <a:schemeClr val="tx1"/>
                </a:solidFill>
                <a:effectLst/>
                <a:latin typeface="+mn-lt"/>
                <a:ea typeface="+mn-ea"/>
                <a:cs typeface="+mn-cs"/>
              </a:rPr>
              <a:t> [43], </a:t>
            </a:r>
            <a:r>
              <a:rPr lang="fr-FR" sz="1200" b="1" kern="1200" dirty="0">
                <a:solidFill>
                  <a:schemeClr val="tx1"/>
                </a:solidFill>
                <a:effectLst/>
                <a:latin typeface="+mn-lt"/>
                <a:ea typeface="+mn-ea"/>
                <a:cs typeface="+mn-cs"/>
              </a:rPr>
              <a:t>erreur</a:t>
            </a:r>
            <a:r>
              <a:rPr lang="fr-FR" sz="1200" kern="1200" dirty="0">
                <a:solidFill>
                  <a:schemeClr val="tx1"/>
                </a:solidFill>
                <a:effectLst/>
                <a:latin typeface="+mn-lt"/>
                <a:ea typeface="+mn-ea"/>
                <a:cs typeface="+mn-cs"/>
              </a:rPr>
              <a:t> [612], </a:t>
            </a:r>
            <a:r>
              <a:rPr lang="fr-FR" sz="1200" b="1" kern="1200" dirty="0">
                <a:solidFill>
                  <a:schemeClr val="tx1"/>
                </a:solidFill>
                <a:effectLst/>
                <a:latin typeface="+mn-lt"/>
                <a:ea typeface="+mn-ea"/>
                <a:cs typeface="+mn-cs"/>
              </a:rPr>
              <a:t>facile</a:t>
            </a:r>
            <a:r>
              <a:rPr lang="fr-FR" sz="1200" kern="1200" dirty="0">
                <a:solidFill>
                  <a:schemeClr val="tx1"/>
                </a:solidFill>
                <a:effectLst/>
                <a:latin typeface="+mn-lt"/>
                <a:ea typeface="+mn-ea"/>
                <a:cs typeface="+mn-cs"/>
              </a:rPr>
              <a:t> [822]</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2.2.3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pourquoi [193], frapper [745], ressembler [1398], cœur [568], temps [65], </a:t>
            </a:r>
            <a:r>
              <a:rPr lang="fr-FR" sz="1200" b="1" i="0" u="none" strike="noStrike" kern="1200" cap="none" dirty="0">
                <a:solidFill>
                  <a:schemeClr val="tx1"/>
                </a:solidFill>
                <a:effectLst/>
                <a:latin typeface="+mn-lt"/>
                <a:ea typeface="Calibri"/>
                <a:cs typeface="Calibri"/>
                <a:sym typeface="Calibri"/>
              </a:rPr>
              <a:t>si</a:t>
            </a:r>
            <a:r>
              <a:rPr lang="fr-FR" sz="1200" b="0" i="0" u="none" strike="noStrike" kern="1200" cap="none" dirty="0">
                <a:solidFill>
                  <a:schemeClr val="tx1"/>
                </a:solidFill>
                <a:effectLst/>
                <a:latin typeface="+mn-lt"/>
                <a:ea typeface="Calibri"/>
                <a:cs typeface="Calibri"/>
                <a:sym typeface="Calibri"/>
              </a:rPr>
              <a:t> [34], noir [572], blanc [708]</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2.1.2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êtes [5], sommes [5], sont [5], frère [1043], parent [546], sœur [1558], jeune [152], ouvert [897], sage [2643], strict [1859]</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non-SOW (near-)cognates (1 is the most common word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décider</a:t>
            </a:r>
            <a:r>
              <a:rPr lang="en-GB" sz="1200" b="0" i="0" u="none" strike="noStrike" kern="1200" cap="none" dirty="0">
                <a:solidFill>
                  <a:schemeClr val="tx1"/>
                </a:solidFill>
                <a:effectLst/>
                <a:latin typeface="+mn-lt"/>
                <a:ea typeface="Calibri"/>
                <a:cs typeface="Calibri"/>
                <a:sym typeface="Calibri"/>
              </a:rPr>
              <a:t> [165], description [2779], note [1161]</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05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This </a:t>
            </a:r>
            <a:r>
              <a:rPr lang="fr-FR" sz="1200" b="0" i="0" u="none" strike="noStrike" kern="1200" cap="none" dirty="0" err="1">
                <a:solidFill>
                  <a:schemeClr val="tx1"/>
                </a:solidFill>
                <a:effectLst/>
                <a:latin typeface="+mn-lt"/>
                <a:ea typeface="Calibri"/>
                <a:cs typeface="Calibri"/>
                <a:sym typeface="Calibri"/>
              </a:rPr>
              <a:t>listening</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activity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practises</a:t>
            </a:r>
            <a:r>
              <a:rPr lang="fr-FR" sz="1200" b="0" i="0" u="none" strike="noStrike" kern="1200" cap="none" dirty="0">
                <a:solidFill>
                  <a:schemeClr val="tx1"/>
                </a:solidFill>
                <a:effectLst/>
                <a:latin typeface="+mn-lt"/>
                <a:ea typeface="Calibri"/>
                <a:cs typeface="Calibri"/>
                <a:sym typeface="Calibri"/>
              </a:rPr>
              <a:t> recognition of </a:t>
            </a:r>
            <a:r>
              <a:rPr lang="fr-FR" sz="1200" b="0" i="0" u="none" strike="noStrike" kern="1200" cap="none" dirty="0" err="1">
                <a:solidFill>
                  <a:schemeClr val="tx1"/>
                </a:solidFill>
                <a:effectLst/>
                <a:latin typeface="+mn-lt"/>
                <a:ea typeface="Calibri"/>
                <a:cs typeface="Calibri"/>
                <a:sym typeface="Calibri"/>
              </a:rPr>
              <a:t>subject-verb</a:t>
            </a:r>
            <a:r>
              <a:rPr lang="fr-FR" sz="1200" b="0" i="0" u="none" strike="noStrike" kern="1200" cap="none" dirty="0">
                <a:solidFill>
                  <a:schemeClr val="tx1"/>
                </a:solidFill>
                <a:effectLst/>
                <a:latin typeface="+mn-lt"/>
                <a:ea typeface="Calibri"/>
                <a:cs typeface="Calibri"/>
                <a:sym typeface="Calibri"/>
              </a:rPr>
              <a:t> inversion questions </a:t>
            </a:r>
            <a:r>
              <a:rPr lang="fr-FR" sz="1200" b="0" i="0" u="none" strike="noStrike" kern="1200" cap="none" dirty="0" err="1">
                <a:solidFill>
                  <a:schemeClr val="tx1"/>
                </a:solidFill>
                <a:effectLst/>
                <a:latin typeface="+mn-lt"/>
                <a:ea typeface="Calibri"/>
                <a:cs typeface="Calibri"/>
                <a:sym typeface="Calibri"/>
              </a:rPr>
              <a:t>with</a:t>
            </a:r>
            <a:r>
              <a:rPr lang="fr-FR" sz="1200" b="0" i="0" u="none" strike="noStrike" kern="1200" cap="none" dirty="0">
                <a:solidFill>
                  <a:schemeClr val="tx1"/>
                </a:solidFill>
                <a:effectLst/>
                <a:latin typeface="+mn-lt"/>
                <a:ea typeface="Calibri"/>
                <a:cs typeface="Calibri"/>
                <a:sym typeface="Calibri"/>
              </a:rPr>
              <a:t> a range of </a:t>
            </a:r>
            <a:r>
              <a:rPr lang="fr-FR" sz="1200" b="0" i="0" u="none" strike="noStrike" kern="1200" cap="none" dirty="0" err="1">
                <a:solidFill>
                  <a:schemeClr val="tx1"/>
                </a:solidFill>
                <a:effectLst/>
                <a:latin typeface="+mn-lt"/>
                <a:ea typeface="Calibri"/>
                <a:cs typeface="Calibri"/>
                <a:sym typeface="Calibri"/>
              </a:rPr>
              <a:t>previously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learned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vocabulary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incorporating</a:t>
            </a:r>
            <a:r>
              <a:rPr lang="fr-FR" sz="1200" b="0" i="0" u="none" strike="noStrike" kern="1200" cap="none" dirty="0">
                <a:solidFill>
                  <a:schemeClr val="tx1"/>
                </a:solidFill>
                <a:effectLst/>
                <a:latin typeface="+mn-lt"/>
                <a:ea typeface="Calibri"/>
                <a:cs typeface="Calibri"/>
                <a:sym typeface="Calibri"/>
              </a:rPr>
              <a:t> the sets </a:t>
            </a:r>
            <a:r>
              <a:rPr lang="fr-FR" sz="1200" b="0" i="0" u="none" strike="noStrike" kern="1200" cap="none" dirty="0" err="1">
                <a:solidFill>
                  <a:schemeClr val="tx1"/>
                </a:solidFill>
                <a:effectLst/>
                <a:latin typeface="+mn-lt"/>
                <a:ea typeface="Calibri"/>
                <a:cs typeface="Calibri"/>
                <a:sym typeface="Calibri"/>
              </a:rPr>
              <a:t>revisited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week</a:t>
            </a:r>
            <a:r>
              <a:rPr lang="fr-FR" sz="1200" b="0" i="0" u="none" strike="noStrike" kern="1200" cap="none" dirty="0">
                <a:solidFill>
                  <a:schemeClr val="tx1"/>
                </a:solidFill>
                <a:effectLst/>
                <a:latin typeface="+mn-lt"/>
                <a:ea typeface="Calibri"/>
                <a:cs typeface="Calibri"/>
                <a:sym typeface="Calibri"/>
              </a:rPr>
              <a:t>. A ‘robot </a:t>
            </a:r>
            <a:r>
              <a:rPr lang="fr-FR" sz="1200" b="0" i="0" u="none" strike="noStrike" kern="1200" cap="none" dirty="0" err="1">
                <a:solidFill>
                  <a:schemeClr val="tx1"/>
                </a:solidFill>
                <a:effectLst/>
                <a:latin typeface="+mn-lt"/>
                <a:ea typeface="Calibri"/>
                <a:cs typeface="Calibri"/>
                <a:sym typeface="Calibri"/>
              </a:rPr>
              <a:t>voice</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used</a:t>
            </a:r>
            <a:r>
              <a:rPr lang="fr-FR" sz="1200" b="0" i="0" u="none" strike="noStrike" kern="1200" cap="none" dirty="0">
                <a:solidFill>
                  <a:schemeClr val="tx1"/>
                </a:solidFill>
                <a:effectLst/>
                <a:latin typeface="+mn-lt"/>
                <a:ea typeface="Calibri"/>
                <a:cs typeface="Calibri"/>
                <a:sym typeface="Calibri"/>
              </a:rPr>
              <a:t> to </a:t>
            </a:r>
            <a:r>
              <a:rPr lang="fr-FR" sz="1200" b="0" i="0" u="none" strike="noStrike" kern="1200" cap="none" dirty="0" err="1">
                <a:solidFill>
                  <a:schemeClr val="tx1"/>
                </a:solidFill>
                <a:effectLst/>
                <a:latin typeface="+mn-lt"/>
                <a:ea typeface="Calibri"/>
                <a:cs typeface="Calibri"/>
                <a:sym typeface="Calibri"/>
              </a:rPr>
              <a:t>remove</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any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cues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from</a:t>
            </a:r>
            <a:r>
              <a:rPr lang="fr-FR" sz="1200" b="0" i="0" u="none" strike="noStrike" kern="1200" cap="none" dirty="0">
                <a:solidFill>
                  <a:schemeClr val="tx1"/>
                </a:solidFill>
                <a:effectLst/>
                <a:latin typeface="+mn-lt"/>
                <a:ea typeface="Calibri"/>
                <a:cs typeface="Calibri"/>
                <a:sym typeface="Calibri"/>
              </a:rPr>
              <a:t> intonation.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write</a:t>
            </a:r>
            <a:r>
              <a:rPr lang="fr-FR" sz="1200" b="0" i="0" u="none" strike="noStrike" kern="1200" cap="none" dirty="0">
                <a:solidFill>
                  <a:schemeClr val="tx1"/>
                </a:solidFill>
                <a:effectLst/>
                <a:latin typeface="+mn-lt"/>
                <a:ea typeface="Calibri"/>
                <a:cs typeface="Calibri"/>
                <a:sym typeface="Calibri"/>
              </a:rPr>
              <a:t> 1-12 and the </a:t>
            </a:r>
            <a:r>
              <a:rPr lang="fr-FR" sz="1200" b="0" i="0" u="none" strike="noStrike" kern="1200" cap="none" dirty="0" err="1">
                <a:solidFill>
                  <a:schemeClr val="tx1"/>
                </a:solidFill>
                <a:effectLst/>
                <a:latin typeface="+mn-lt"/>
                <a:ea typeface="Calibri"/>
                <a:cs typeface="Calibri"/>
                <a:sym typeface="Calibri"/>
              </a:rPr>
              <a:t>letter</a:t>
            </a:r>
            <a:r>
              <a:rPr lang="fr-FR" sz="1200" b="0" i="0" u="none" strike="noStrike" kern="1200" cap="none" dirty="0">
                <a:solidFill>
                  <a:schemeClr val="tx1"/>
                </a:solidFill>
                <a:effectLst/>
                <a:latin typeface="+mn-lt"/>
                <a:ea typeface="Calibri"/>
                <a:cs typeface="Calibri"/>
                <a:sym typeface="Calibri"/>
              </a:rPr>
              <a:t> ‘Q’ or ‘D’. The English translation can </a:t>
            </a:r>
            <a:r>
              <a:rPr lang="fr-FR" sz="1200" b="0" i="0" u="none" strike="noStrike" kern="1200" cap="none" dirty="0" err="1">
                <a:solidFill>
                  <a:schemeClr val="tx1"/>
                </a:solidFill>
                <a:effectLst/>
                <a:latin typeface="+mn-lt"/>
                <a:ea typeface="Calibri"/>
                <a:cs typeface="Calibri"/>
                <a:sym typeface="Calibri"/>
              </a:rPr>
              <a:t>be</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elicited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when</a:t>
            </a:r>
            <a:r>
              <a:rPr lang="fr-FR" sz="1200" b="0" i="0" u="none" strike="noStrike" kern="1200" cap="none" dirty="0">
                <a:solidFill>
                  <a:schemeClr val="tx1"/>
                </a:solidFill>
                <a:effectLst/>
                <a:latin typeface="+mn-lt"/>
                <a:ea typeface="Calibri"/>
                <a:cs typeface="Calibri"/>
                <a:sym typeface="Calibri"/>
              </a:rPr>
              <a:t> checking </a:t>
            </a:r>
            <a:r>
              <a:rPr lang="fr-FR" sz="1200" b="0" i="0" u="none" strike="noStrike" kern="1200" cap="none" dirty="0" err="1">
                <a:solidFill>
                  <a:schemeClr val="tx1"/>
                </a:solidFill>
                <a:effectLst/>
                <a:latin typeface="+mn-lt"/>
                <a:ea typeface="Calibri"/>
                <a:cs typeface="Calibri"/>
                <a:sym typeface="Calibri"/>
              </a:rPr>
              <a:t>answers</a:t>
            </a:r>
            <a:r>
              <a:rPr lang="fr-FR"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TRANSCRIPT:</a:t>
            </a:r>
          </a:p>
          <a:p>
            <a:pPr marL="228600" indent="-228600">
              <a:buFont typeface="+mj-lt"/>
              <a:buAutoNum type="arabicPeriod"/>
            </a:pPr>
            <a:r>
              <a:rPr lang="fr-FR" sz="1200" kern="1200" dirty="0">
                <a:solidFill>
                  <a:schemeClr val="tx1"/>
                </a:solidFill>
                <a:effectLst/>
                <a:latin typeface="+mn-lt"/>
                <a:ea typeface="+mn-ea"/>
                <a:cs typeface="+mn-cs"/>
              </a:rPr>
              <a:t>Il y a deux frères.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Sont-ils sages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Ont-ils un vélo blanc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ressemble à la sœur.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Est-elle jeune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parle avec les parents.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êtes stricts.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Frappes-tu à la porte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Portes-tu une chemise noire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Sommes-nous amis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J’ai un cœur ouvert.</a:t>
            </a:r>
            <a:endParaRPr lang="en-GB" sz="1200" kern="1200" dirty="0">
              <a:solidFill>
                <a:schemeClr val="tx1"/>
              </a:solidFill>
              <a:effectLst/>
              <a:latin typeface="+mn-lt"/>
              <a:ea typeface="+mn-ea"/>
              <a:cs typeface="+mn-cs"/>
            </a:endParaRPr>
          </a:p>
          <a:p>
            <a:pPr marL="0" indent="0">
              <a:buFont typeface="+mj-lt"/>
              <a:buNone/>
            </a:pPr>
            <a:r>
              <a:rPr lang="fr-FR" sz="1200" kern="1200" dirty="0">
                <a:solidFill>
                  <a:schemeClr val="tx1"/>
                </a:solidFill>
                <a:effectLst/>
                <a:latin typeface="+mn-lt"/>
                <a:ea typeface="+mn-ea"/>
                <a:cs typeface="+mn-cs"/>
              </a:rPr>
              <a:t>12. Je suis content ici.</a:t>
            </a:r>
          </a:p>
          <a:p>
            <a:pPr marL="0" indent="0">
              <a:buFont typeface="+mj-lt"/>
              <a:buNone/>
            </a:pPr>
            <a:endParaRPr lang="fr-FR"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Frequency rankings of vocabulary </a:t>
            </a:r>
            <a:r>
              <a:rPr lang="en-GB" sz="1200" b="1" u="sng" kern="1200" dirty="0">
                <a:solidFill>
                  <a:schemeClr val="tx1"/>
                </a:solidFill>
                <a:effectLst/>
                <a:latin typeface="+mn-lt"/>
                <a:ea typeface="+mn-ea"/>
                <a:cs typeface="+mn-cs"/>
              </a:rPr>
              <a:t>introduced</a:t>
            </a:r>
            <a:r>
              <a:rPr lang="en-GB" sz="1200" b="1" kern="1200" dirty="0">
                <a:solidFill>
                  <a:schemeClr val="tx1"/>
                </a:solidFill>
                <a:effectLst/>
                <a:latin typeface="+mn-lt"/>
                <a:ea typeface="+mn-ea"/>
                <a:cs typeface="+mn-cs"/>
              </a:rPr>
              <a:t> this week (1 is the most common word in French):</a:t>
            </a:r>
          </a:p>
          <a:p>
            <a:endParaRPr lang="en-GB"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3.1.1 - </a:t>
            </a:r>
            <a:r>
              <a:rPr lang="fr-FR" sz="1200" kern="1200" dirty="0">
                <a:solidFill>
                  <a:schemeClr val="tx1"/>
                </a:solidFill>
                <a:effectLst/>
                <a:latin typeface="+mn-lt"/>
                <a:ea typeface="+mn-ea"/>
                <a:cs typeface="+mn-cs"/>
              </a:rPr>
              <a:t>apprendre [327], apprends [327], </a:t>
            </a:r>
            <a:r>
              <a:rPr lang="fr-FR" sz="1200" b="1" kern="1200" dirty="0">
                <a:solidFill>
                  <a:schemeClr val="tx1"/>
                </a:solidFill>
                <a:effectLst/>
                <a:latin typeface="+mn-lt"/>
                <a:ea typeface="+mn-ea"/>
                <a:cs typeface="+mn-cs"/>
              </a:rPr>
              <a:t>apprend</a:t>
            </a:r>
            <a:r>
              <a:rPr lang="fr-FR" sz="1200" kern="1200" dirty="0">
                <a:solidFill>
                  <a:schemeClr val="tx1"/>
                </a:solidFill>
                <a:effectLst/>
                <a:latin typeface="+mn-lt"/>
                <a:ea typeface="+mn-ea"/>
                <a:cs typeface="+mn-cs"/>
              </a:rPr>
              <a:t> [327] comprendre [95], comprends [43], </a:t>
            </a:r>
            <a:r>
              <a:rPr lang="fr-FR" sz="1200" b="0" kern="1200" dirty="0">
                <a:solidFill>
                  <a:schemeClr val="tx1"/>
                </a:solidFill>
                <a:effectLst/>
                <a:latin typeface="+mn-lt"/>
                <a:ea typeface="+mn-ea"/>
                <a:cs typeface="+mn-cs"/>
              </a:rPr>
              <a:t>comprend</a:t>
            </a:r>
            <a:r>
              <a:rPr lang="fr-FR" sz="1200" kern="1200" dirty="0">
                <a:solidFill>
                  <a:schemeClr val="tx1"/>
                </a:solidFill>
                <a:effectLst/>
                <a:latin typeface="+mn-lt"/>
                <a:ea typeface="+mn-ea"/>
                <a:cs typeface="+mn-cs"/>
              </a:rPr>
              <a:t> [43] prendre [43], prends [43], </a:t>
            </a:r>
            <a:r>
              <a:rPr lang="fr-FR" sz="1200" b="0" kern="1200" dirty="0">
                <a:solidFill>
                  <a:schemeClr val="tx1"/>
                </a:solidFill>
                <a:effectLst/>
                <a:latin typeface="+mn-lt"/>
                <a:ea typeface="+mn-ea"/>
                <a:cs typeface="+mn-cs"/>
              </a:rPr>
              <a:t>prend</a:t>
            </a:r>
            <a:r>
              <a:rPr lang="fr-FR" sz="1200" kern="1200" dirty="0">
                <a:solidFill>
                  <a:schemeClr val="tx1"/>
                </a:solidFill>
                <a:effectLst/>
                <a:latin typeface="+mn-lt"/>
                <a:ea typeface="+mn-ea"/>
                <a:cs typeface="+mn-cs"/>
              </a:rPr>
              <a:t> [43], </a:t>
            </a:r>
            <a:r>
              <a:rPr lang="fr-FR" sz="1200" b="0" kern="1200" dirty="0">
                <a:solidFill>
                  <a:schemeClr val="tx1"/>
                </a:solidFill>
                <a:effectLst/>
                <a:latin typeface="+mn-lt"/>
                <a:ea typeface="+mn-ea"/>
                <a:cs typeface="+mn-cs"/>
              </a:rPr>
              <a:t>erreur</a:t>
            </a:r>
            <a:r>
              <a:rPr lang="fr-FR" sz="1200" kern="1200" dirty="0">
                <a:solidFill>
                  <a:schemeClr val="tx1"/>
                </a:solidFill>
                <a:effectLst/>
                <a:latin typeface="+mn-lt"/>
                <a:ea typeface="+mn-ea"/>
                <a:cs typeface="+mn-cs"/>
              </a:rPr>
              <a:t> [612], </a:t>
            </a:r>
            <a:r>
              <a:rPr lang="fr-FR" sz="1200" b="0" kern="1200" dirty="0">
                <a:solidFill>
                  <a:schemeClr val="tx1"/>
                </a:solidFill>
                <a:effectLst/>
                <a:latin typeface="+mn-lt"/>
                <a:ea typeface="+mn-ea"/>
                <a:cs typeface="+mn-cs"/>
              </a:rPr>
              <a:t>facile</a:t>
            </a:r>
            <a:r>
              <a:rPr lang="fr-FR" sz="1200" kern="1200" dirty="0">
                <a:solidFill>
                  <a:schemeClr val="tx1"/>
                </a:solidFill>
                <a:effectLst/>
                <a:latin typeface="+mn-lt"/>
                <a:ea typeface="+mn-ea"/>
                <a:cs typeface="+mn-cs"/>
              </a:rPr>
              <a:t> [822]</a:t>
            </a:r>
            <a:endParaRPr lang="fr-FR" sz="1200" b="1" kern="1200" dirty="0">
              <a:solidFill>
                <a:schemeClr val="tx1"/>
              </a:solidFill>
              <a:effectLst/>
              <a:latin typeface="+mn-lt"/>
              <a:ea typeface="+mn-ea"/>
              <a:cs typeface="+mn-cs"/>
            </a:endParaRPr>
          </a:p>
          <a:p>
            <a:pPr marL="0" indent="0">
              <a:buFont typeface="+mj-lt"/>
              <a:buNone/>
            </a:pPr>
            <a:endParaRPr lang="fr-FR" sz="1200" b="1" kern="1200" dirty="0">
              <a:solidFill>
                <a:schemeClr val="tx1"/>
              </a:solidFill>
              <a:effectLst/>
              <a:latin typeface="+mn-lt"/>
              <a:ea typeface="+mn-ea"/>
              <a:cs typeface="+mn-cs"/>
            </a:endParaRPr>
          </a:p>
          <a:p>
            <a:pPr marL="0" indent="0">
              <a:buFont typeface="+mj-lt"/>
              <a:buNone/>
            </a:pPr>
            <a:r>
              <a:rPr lang="fr-FR" sz="1200" b="1" kern="1200" dirty="0">
                <a:solidFill>
                  <a:schemeClr val="tx1"/>
                </a:solidFill>
                <a:effectLst/>
                <a:latin typeface="+mn-lt"/>
                <a:ea typeface="+mn-ea"/>
                <a:cs typeface="+mn-cs"/>
              </a:rPr>
              <a:t>Frequency </a:t>
            </a:r>
            <a:r>
              <a:rPr lang="fr-FR" sz="1200" b="1" kern="1200" dirty="0" err="1">
                <a:solidFill>
                  <a:schemeClr val="tx1"/>
                </a:solidFill>
                <a:effectLst/>
                <a:latin typeface="+mn-lt"/>
                <a:ea typeface="+mn-ea"/>
                <a:cs typeface="+mn-cs"/>
              </a:rPr>
              <a:t>rankings</a:t>
            </a:r>
            <a:r>
              <a:rPr lang="fr-FR" sz="1200" b="1" kern="1200" dirty="0">
                <a:solidFill>
                  <a:schemeClr val="tx1"/>
                </a:solidFill>
                <a:effectLst/>
                <a:latin typeface="+mn-lt"/>
                <a:ea typeface="+mn-ea"/>
                <a:cs typeface="+mn-cs"/>
              </a:rPr>
              <a:t> of </a:t>
            </a:r>
            <a:r>
              <a:rPr lang="fr-FR" sz="1200" b="1" kern="1200" dirty="0" err="1">
                <a:solidFill>
                  <a:schemeClr val="tx1"/>
                </a:solidFill>
                <a:effectLst/>
                <a:latin typeface="+mn-lt"/>
                <a:ea typeface="+mn-ea"/>
                <a:cs typeface="+mn-cs"/>
              </a:rPr>
              <a:t>vocabulary</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revisited</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this</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week</a:t>
            </a:r>
            <a:r>
              <a:rPr lang="fr-FR" sz="1200" b="1" kern="1200" dirty="0">
                <a:solidFill>
                  <a:schemeClr val="tx1"/>
                </a:solidFill>
                <a:effectLst/>
                <a:latin typeface="+mn-lt"/>
                <a:ea typeface="+mn-ea"/>
                <a:cs typeface="+mn-cs"/>
              </a:rPr>
              <a:t> (1 </a:t>
            </a:r>
            <a:r>
              <a:rPr lang="fr-FR" sz="1200" b="1" kern="1200" dirty="0" err="1">
                <a:solidFill>
                  <a:schemeClr val="tx1"/>
                </a:solidFill>
                <a:effectLst/>
                <a:latin typeface="+mn-lt"/>
                <a:ea typeface="+mn-ea"/>
                <a:cs typeface="+mn-cs"/>
              </a:rPr>
              <a:t>is</a:t>
            </a:r>
            <a:r>
              <a:rPr lang="fr-FR" sz="1200" b="1" kern="1200" dirty="0">
                <a:solidFill>
                  <a:schemeClr val="tx1"/>
                </a:solidFill>
                <a:effectLst/>
                <a:latin typeface="+mn-lt"/>
                <a:ea typeface="+mn-ea"/>
                <a:cs typeface="+mn-cs"/>
              </a:rPr>
              <a:t> the </a:t>
            </a:r>
            <a:r>
              <a:rPr lang="fr-FR" sz="1200" b="1" kern="1200" dirty="0" err="1">
                <a:solidFill>
                  <a:schemeClr val="tx1"/>
                </a:solidFill>
                <a:effectLst/>
                <a:latin typeface="+mn-lt"/>
                <a:ea typeface="+mn-ea"/>
                <a:cs typeface="+mn-cs"/>
              </a:rPr>
              <a:t>most</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common</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word</a:t>
            </a:r>
            <a:r>
              <a:rPr lang="fr-FR" sz="1200" b="1" kern="1200" dirty="0">
                <a:solidFill>
                  <a:schemeClr val="tx1"/>
                </a:solidFill>
                <a:effectLst/>
                <a:latin typeface="+mn-lt"/>
                <a:ea typeface="+mn-ea"/>
                <a:cs typeface="+mn-cs"/>
              </a:rPr>
              <a:t> in French): </a:t>
            </a:r>
          </a:p>
          <a:p>
            <a:pPr marL="0" indent="0">
              <a:buFont typeface="+mj-lt"/>
              <a:buNone/>
            </a:pPr>
            <a:endParaRPr lang="fr-FR" sz="1200" b="1" kern="1200" dirty="0">
              <a:solidFill>
                <a:schemeClr val="tx1"/>
              </a:solidFill>
              <a:effectLst/>
              <a:latin typeface="+mn-lt"/>
              <a:ea typeface="+mn-ea"/>
              <a:cs typeface="+mn-cs"/>
            </a:endParaRPr>
          </a:p>
          <a:p>
            <a:pPr marL="0" indent="0">
              <a:buFont typeface="+mj-lt"/>
              <a:buNone/>
            </a:pPr>
            <a:r>
              <a:rPr lang="fr-FR" sz="1200" b="1" kern="1200" dirty="0">
                <a:solidFill>
                  <a:schemeClr val="tx1"/>
                </a:solidFill>
                <a:effectLst/>
                <a:latin typeface="+mn-lt"/>
                <a:ea typeface="+mn-ea"/>
                <a:cs typeface="+mn-cs"/>
              </a:rPr>
              <a:t>2.2.3</a:t>
            </a:r>
            <a:r>
              <a:rPr lang="fr-FR" sz="1200" kern="1200" dirty="0">
                <a:solidFill>
                  <a:schemeClr val="tx1"/>
                </a:solidFill>
                <a:effectLst/>
                <a:latin typeface="+mn-lt"/>
                <a:ea typeface="+mn-ea"/>
                <a:cs typeface="+mn-cs"/>
              </a:rPr>
              <a:t> - pourquoi [193], </a:t>
            </a:r>
            <a:r>
              <a:rPr lang="fr-FR" sz="1200" b="1" kern="1200" dirty="0">
                <a:solidFill>
                  <a:schemeClr val="tx1"/>
                </a:solidFill>
                <a:effectLst/>
                <a:latin typeface="+mn-lt"/>
                <a:ea typeface="+mn-ea"/>
                <a:cs typeface="+mn-cs"/>
              </a:rPr>
              <a:t>frapper</a:t>
            </a:r>
            <a:r>
              <a:rPr lang="fr-FR" sz="1200" kern="1200" dirty="0">
                <a:solidFill>
                  <a:schemeClr val="tx1"/>
                </a:solidFill>
                <a:effectLst/>
                <a:latin typeface="+mn-lt"/>
                <a:ea typeface="+mn-ea"/>
                <a:cs typeface="+mn-cs"/>
              </a:rPr>
              <a:t> [745], </a:t>
            </a:r>
            <a:r>
              <a:rPr lang="fr-FR" sz="1200" b="1" kern="1200" dirty="0">
                <a:solidFill>
                  <a:schemeClr val="tx1"/>
                </a:solidFill>
                <a:effectLst/>
                <a:latin typeface="+mn-lt"/>
                <a:ea typeface="+mn-ea"/>
                <a:cs typeface="+mn-cs"/>
              </a:rPr>
              <a:t>ressembler</a:t>
            </a:r>
            <a:r>
              <a:rPr lang="fr-FR" sz="1200" kern="1200" dirty="0">
                <a:solidFill>
                  <a:schemeClr val="tx1"/>
                </a:solidFill>
                <a:effectLst/>
                <a:latin typeface="+mn-lt"/>
                <a:ea typeface="+mn-ea"/>
                <a:cs typeface="+mn-cs"/>
              </a:rPr>
              <a:t> [1398], </a:t>
            </a:r>
            <a:r>
              <a:rPr lang="fr-FR" sz="1200" b="1" kern="1200" dirty="0">
                <a:solidFill>
                  <a:schemeClr val="tx1"/>
                </a:solidFill>
                <a:effectLst/>
                <a:latin typeface="+mn-lt"/>
                <a:ea typeface="+mn-ea"/>
                <a:cs typeface="+mn-cs"/>
              </a:rPr>
              <a:t>cœur</a:t>
            </a:r>
            <a:r>
              <a:rPr lang="fr-FR" sz="1200" kern="1200" dirty="0">
                <a:solidFill>
                  <a:schemeClr val="tx1"/>
                </a:solidFill>
                <a:effectLst/>
                <a:latin typeface="+mn-lt"/>
                <a:ea typeface="+mn-ea"/>
                <a:cs typeface="+mn-cs"/>
              </a:rPr>
              <a:t> [568], temps [65], </a:t>
            </a:r>
            <a:r>
              <a:rPr lang="fr-FR" sz="1200" b="1" kern="1200" dirty="0">
                <a:solidFill>
                  <a:schemeClr val="tx1"/>
                </a:solidFill>
                <a:effectLst/>
                <a:latin typeface="+mn-lt"/>
                <a:ea typeface="+mn-ea"/>
                <a:cs typeface="+mn-cs"/>
              </a:rPr>
              <a:t>si</a:t>
            </a:r>
            <a:r>
              <a:rPr lang="fr-FR" sz="1200" kern="1200" dirty="0">
                <a:solidFill>
                  <a:schemeClr val="tx1"/>
                </a:solidFill>
                <a:effectLst/>
                <a:latin typeface="+mn-lt"/>
                <a:ea typeface="+mn-ea"/>
                <a:cs typeface="+mn-cs"/>
              </a:rPr>
              <a:t> [34], </a:t>
            </a:r>
            <a:r>
              <a:rPr lang="fr-FR" sz="1200" b="1" kern="1200" dirty="0">
                <a:solidFill>
                  <a:schemeClr val="tx1"/>
                </a:solidFill>
                <a:effectLst/>
                <a:latin typeface="+mn-lt"/>
                <a:ea typeface="+mn-ea"/>
                <a:cs typeface="+mn-cs"/>
              </a:rPr>
              <a:t>noir</a:t>
            </a:r>
            <a:r>
              <a:rPr lang="fr-FR" sz="1200" kern="1200" dirty="0">
                <a:solidFill>
                  <a:schemeClr val="tx1"/>
                </a:solidFill>
                <a:effectLst/>
                <a:latin typeface="+mn-lt"/>
                <a:ea typeface="+mn-ea"/>
                <a:cs typeface="+mn-cs"/>
              </a:rPr>
              <a:t> [572], </a:t>
            </a:r>
            <a:r>
              <a:rPr lang="fr-FR" sz="1200" b="1" kern="1200" dirty="0">
                <a:solidFill>
                  <a:schemeClr val="tx1"/>
                </a:solidFill>
                <a:effectLst/>
                <a:latin typeface="+mn-lt"/>
                <a:ea typeface="+mn-ea"/>
                <a:cs typeface="+mn-cs"/>
              </a:rPr>
              <a:t>blanc</a:t>
            </a:r>
            <a:r>
              <a:rPr lang="fr-FR" sz="1200" kern="1200" dirty="0">
                <a:solidFill>
                  <a:schemeClr val="tx1"/>
                </a:solidFill>
                <a:effectLst/>
                <a:latin typeface="+mn-lt"/>
                <a:ea typeface="+mn-ea"/>
                <a:cs typeface="+mn-cs"/>
              </a:rPr>
              <a:t> [708]</a:t>
            </a:r>
          </a:p>
          <a:p>
            <a:pPr marL="0" indent="0">
              <a:buFont typeface="+mj-lt"/>
              <a:buNone/>
            </a:pPr>
            <a:r>
              <a:rPr lang="fr-FR" sz="1200" b="1" kern="1200" dirty="0">
                <a:solidFill>
                  <a:schemeClr val="tx1"/>
                </a:solidFill>
                <a:effectLst/>
                <a:latin typeface="+mn-lt"/>
                <a:ea typeface="+mn-ea"/>
                <a:cs typeface="+mn-cs"/>
              </a:rPr>
              <a:t>2.1.2</a:t>
            </a:r>
            <a:r>
              <a:rPr lang="fr-FR" sz="1200" kern="1200" dirty="0">
                <a:solidFill>
                  <a:schemeClr val="tx1"/>
                </a:solidFill>
                <a:effectLst/>
                <a:latin typeface="+mn-lt"/>
                <a:ea typeface="+mn-ea"/>
                <a:cs typeface="+mn-cs"/>
              </a:rPr>
              <a:t> - </a:t>
            </a:r>
            <a:r>
              <a:rPr lang="fr-FR" sz="1200" b="1" kern="1200" dirty="0">
                <a:solidFill>
                  <a:schemeClr val="tx1"/>
                </a:solidFill>
                <a:effectLst/>
                <a:latin typeface="+mn-lt"/>
                <a:ea typeface="+mn-ea"/>
                <a:cs typeface="+mn-cs"/>
              </a:rPr>
              <a:t>êtes</a:t>
            </a:r>
            <a:r>
              <a:rPr lang="fr-FR" sz="1200" kern="1200" dirty="0">
                <a:solidFill>
                  <a:schemeClr val="tx1"/>
                </a:solidFill>
                <a:effectLst/>
                <a:latin typeface="+mn-lt"/>
                <a:ea typeface="+mn-ea"/>
                <a:cs typeface="+mn-cs"/>
              </a:rPr>
              <a:t> [5], </a:t>
            </a:r>
            <a:r>
              <a:rPr lang="fr-FR" sz="1200" b="1" kern="1200" dirty="0">
                <a:solidFill>
                  <a:schemeClr val="tx1"/>
                </a:solidFill>
                <a:effectLst/>
                <a:latin typeface="+mn-lt"/>
                <a:ea typeface="+mn-ea"/>
                <a:cs typeface="+mn-cs"/>
              </a:rPr>
              <a:t>sommes</a:t>
            </a:r>
            <a:r>
              <a:rPr lang="fr-FR" sz="1200" kern="1200" dirty="0">
                <a:solidFill>
                  <a:schemeClr val="tx1"/>
                </a:solidFill>
                <a:effectLst/>
                <a:latin typeface="+mn-lt"/>
                <a:ea typeface="+mn-ea"/>
                <a:cs typeface="+mn-cs"/>
              </a:rPr>
              <a:t> [5], </a:t>
            </a:r>
            <a:r>
              <a:rPr lang="fr-FR" sz="1200" b="1" kern="1200" dirty="0">
                <a:solidFill>
                  <a:schemeClr val="tx1"/>
                </a:solidFill>
                <a:effectLst/>
                <a:latin typeface="+mn-lt"/>
                <a:ea typeface="+mn-ea"/>
                <a:cs typeface="+mn-cs"/>
              </a:rPr>
              <a:t>sont</a:t>
            </a:r>
            <a:r>
              <a:rPr lang="fr-FR" sz="1200" kern="1200" dirty="0">
                <a:solidFill>
                  <a:schemeClr val="tx1"/>
                </a:solidFill>
                <a:effectLst/>
                <a:latin typeface="+mn-lt"/>
                <a:ea typeface="+mn-ea"/>
                <a:cs typeface="+mn-cs"/>
              </a:rPr>
              <a:t> [5], </a:t>
            </a:r>
            <a:r>
              <a:rPr lang="fr-FR" sz="1200" b="1" kern="1200" dirty="0">
                <a:solidFill>
                  <a:schemeClr val="tx1"/>
                </a:solidFill>
                <a:effectLst/>
                <a:latin typeface="+mn-lt"/>
                <a:ea typeface="+mn-ea"/>
                <a:cs typeface="+mn-cs"/>
              </a:rPr>
              <a:t>frère</a:t>
            </a:r>
            <a:r>
              <a:rPr lang="fr-FR" sz="1200" kern="1200" dirty="0">
                <a:solidFill>
                  <a:schemeClr val="tx1"/>
                </a:solidFill>
                <a:effectLst/>
                <a:latin typeface="+mn-lt"/>
                <a:ea typeface="+mn-ea"/>
                <a:cs typeface="+mn-cs"/>
              </a:rPr>
              <a:t> [1043], </a:t>
            </a:r>
            <a:r>
              <a:rPr lang="fr-FR" sz="1200" b="1" kern="1200" dirty="0">
                <a:solidFill>
                  <a:schemeClr val="tx1"/>
                </a:solidFill>
                <a:effectLst/>
                <a:latin typeface="+mn-lt"/>
                <a:ea typeface="+mn-ea"/>
                <a:cs typeface="+mn-cs"/>
              </a:rPr>
              <a:t>parent</a:t>
            </a:r>
            <a:r>
              <a:rPr lang="fr-FR" sz="1200" kern="1200" dirty="0">
                <a:solidFill>
                  <a:schemeClr val="tx1"/>
                </a:solidFill>
                <a:effectLst/>
                <a:latin typeface="+mn-lt"/>
                <a:ea typeface="+mn-ea"/>
                <a:cs typeface="+mn-cs"/>
              </a:rPr>
              <a:t> [546], </a:t>
            </a:r>
            <a:r>
              <a:rPr lang="fr-FR" sz="1200" b="1" kern="1200" dirty="0">
                <a:solidFill>
                  <a:schemeClr val="tx1"/>
                </a:solidFill>
                <a:effectLst/>
                <a:latin typeface="+mn-lt"/>
                <a:ea typeface="+mn-ea"/>
                <a:cs typeface="+mn-cs"/>
              </a:rPr>
              <a:t>sœur</a:t>
            </a:r>
            <a:r>
              <a:rPr lang="fr-FR" sz="1200" kern="1200" dirty="0">
                <a:solidFill>
                  <a:schemeClr val="tx1"/>
                </a:solidFill>
                <a:effectLst/>
                <a:latin typeface="+mn-lt"/>
                <a:ea typeface="+mn-ea"/>
                <a:cs typeface="+mn-cs"/>
              </a:rPr>
              <a:t> [1558], </a:t>
            </a:r>
            <a:r>
              <a:rPr lang="fr-FR" sz="1200" b="1" kern="1200" dirty="0">
                <a:solidFill>
                  <a:schemeClr val="tx1"/>
                </a:solidFill>
                <a:effectLst/>
                <a:latin typeface="+mn-lt"/>
                <a:ea typeface="+mn-ea"/>
                <a:cs typeface="+mn-cs"/>
              </a:rPr>
              <a:t>jeune</a:t>
            </a:r>
            <a:r>
              <a:rPr lang="fr-FR" sz="1200" kern="1200" dirty="0">
                <a:solidFill>
                  <a:schemeClr val="tx1"/>
                </a:solidFill>
                <a:effectLst/>
                <a:latin typeface="+mn-lt"/>
                <a:ea typeface="+mn-ea"/>
                <a:cs typeface="+mn-cs"/>
              </a:rPr>
              <a:t> [152], </a:t>
            </a:r>
            <a:r>
              <a:rPr lang="fr-FR" sz="1200" b="1" kern="1200" dirty="0">
                <a:solidFill>
                  <a:schemeClr val="tx1"/>
                </a:solidFill>
                <a:effectLst/>
                <a:latin typeface="+mn-lt"/>
                <a:ea typeface="+mn-ea"/>
                <a:cs typeface="+mn-cs"/>
              </a:rPr>
              <a:t>ouvert</a:t>
            </a:r>
            <a:r>
              <a:rPr lang="fr-FR" sz="1200" kern="1200" dirty="0">
                <a:solidFill>
                  <a:schemeClr val="tx1"/>
                </a:solidFill>
                <a:effectLst/>
                <a:latin typeface="+mn-lt"/>
                <a:ea typeface="+mn-ea"/>
                <a:cs typeface="+mn-cs"/>
              </a:rPr>
              <a:t> [897], </a:t>
            </a:r>
            <a:r>
              <a:rPr lang="fr-FR" sz="1200" b="1" kern="1200" dirty="0">
                <a:solidFill>
                  <a:schemeClr val="tx1"/>
                </a:solidFill>
                <a:effectLst/>
                <a:latin typeface="+mn-lt"/>
                <a:ea typeface="+mn-ea"/>
                <a:cs typeface="+mn-cs"/>
              </a:rPr>
              <a:t>sage</a:t>
            </a:r>
            <a:r>
              <a:rPr lang="fr-FR" sz="1200" kern="1200" dirty="0">
                <a:solidFill>
                  <a:schemeClr val="tx1"/>
                </a:solidFill>
                <a:effectLst/>
                <a:latin typeface="+mn-lt"/>
                <a:ea typeface="+mn-ea"/>
                <a:cs typeface="+mn-cs"/>
              </a:rPr>
              <a:t> [2643], </a:t>
            </a:r>
            <a:r>
              <a:rPr lang="fr-FR" sz="1200" b="1" kern="1200" dirty="0">
                <a:solidFill>
                  <a:schemeClr val="tx1"/>
                </a:solidFill>
                <a:effectLst/>
                <a:latin typeface="+mn-lt"/>
                <a:ea typeface="+mn-ea"/>
                <a:cs typeface="+mn-cs"/>
              </a:rPr>
              <a:t>strict</a:t>
            </a:r>
            <a:r>
              <a:rPr lang="fr-FR" sz="1200" kern="1200" dirty="0">
                <a:solidFill>
                  <a:schemeClr val="tx1"/>
                </a:solidFill>
                <a:effectLst/>
                <a:latin typeface="+mn-lt"/>
                <a:ea typeface="+mn-ea"/>
                <a:cs typeface="+mn-cs"/>
              </a:rPr>
              <a:t> [1859]</a:t>
            </a:r>
          </a:p>
          <a:p>
            <a:pPr marL="0" indent="0">
              <a:buFont typeface="+mj-lt"/>
              <a:buNone/>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non-SOW (near-)cognates (1 is the most common word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r>
              <a:rPr lang="fr-FR" sz="1200" kern="1200" dirty="0">
                <a:solidFill>
                  <a:schemeClr val="tx1"/>
                </a:solidFill>
                <a:effectLst/>
                <a:latin typeface="+mn-lt"/>
                <a:ea typeface="+mn-ea"/>
                <a:cs typeface="+mn-cs"/>
              </a:rPr>
              <a:t>décider [165], robot [&gt;5000], humain [286]</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kern="1200" dirty="0">
              <a:solidFill>
                <a:schemeClr val="tx1"/>
              </a:solidFill>
              <a:effectLst/>
              <a:latin typeface="+mn-lt"/>
              <a:ea typeface="+mn-ea"/>
              <a:cs typeface="+mn-cs"/>
            </a:endParaRP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62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Where there is a question mark, students use the words provided to ask their partner a question. Where there is no question mark, they use the words to make a statement about what their partner does/is doing. They say</a:t>
            </a:r>
            <a:r>
              <a:rPr lang="en-GB" sz="1200" baseline="0" dirty="0">
                <a:solidFill>
                  <a:schemeClr val="accent5">
                    <a:lumMod val="50000"/>
                  </a:schemeClr>
                </a:solidFill>
                <a:latin typeface="Century Gothic" panose="020B0502020202020204" pitchFamily="34" charset="0"/>
              </a:rPr>
              <a:t> thei</a:t>
            </a:r>
            <a:r>
              <a:rPr lang="en-GB" sz="1200" dirty="0">
                <a:solidFill>
                  <a:schemeClr val="accent5">
                    <a:lumMod val="50000"/>
                  </a:schemeClr>
                </a:solidFill>
                <a:latin typeface="Century Gothic" panose="020B0502020202020204" pitchFamily="34" charset="0"/>
              </a:rPr>
              <a:t>r questions/ statements to their partner to get his/her response. They then write them down in French. </a:t>
            </a:r>
            <a:r>
              <a:rPr lang="en-GB" sz="1200" b="1" dirty="0">
                <a:solidFill>
                  <a:schemeClr val="accent5">
                    <a:lumMod val="50000"/>
                  </a:schemeClr>
                </a:solidFill>
                <a:latin typeface="Century Gothic" panose="020B0502020202020204" pitchFamily="34" charset="0"/>
              </a:rPr>
              <a:t>Remind them to use subject-verb inversion to make their questions</a:t>
            </a:r>
            <a:r>
              <a:rPr lang="en-GB" sz="1200" b="0" baseline="0" dirty="0">
                <a:solidFill>
                  <a:schemeClr val="accent5">
                    <a:lumMod val="50000"/>
                  </a:schemeClr>
                </a:solidFill>
                <a:latin typeface="Century Gothic" panose="020B0502020202020204" pitchFamily="34" charset="0"/>
              </a:rPr>
              <a:t> (rather than just intonation alone).</a:t>
            </a:r>
          </a:p>
          <a:p>
            <a:endParaRPr lang="en-GB" sz="1200" b="1" dirty="0">
              <a:solidFill>
                <a:schemeClr val="accent5">
                  <a:lumMod val="50000"/>
                </a:schemeClr>
              </a:solidFill>
              <a:latin typeface="Century Gothic" panose="020B0502020202020204" pitchFamily="34" charset="0"/>
            </a:endParaRPr>
          </a:p>
          <a:p>
            <a:r>
              <a:rPr lang="en-US" b="0" i="0" baseline="0" dirty="0"/>
              <a:t>The answers (i.e. what Partner A should have said/written) are animated and appear upon successive mouse clicks.</a:t>
            </a:r>
          </a:p>
          <a:p>
            <a:endParaRPr lang="en-US" b="0" i="0" baseline="0" dirty="0"/>
          </a:p>
          <a:p>
            <a:r>
              <a:rPr lang="en-US" b="1" i="1" baseline="0" dirty="0"/>
              <a:t>Note: </a:t>
            </a:r>
            <a:r>
              <a:rPr lang="en-US" b="0" i="0" baseline="0" dirty="0"/>
              <a:t>Slide 45 contains an alternative version of this task which is adapted to independent study – delete slides as appropriate.</a:t>
            </a:r>
          </a:p>
          <a:p>
            <a:pPr marL="0" indent="0"/>
            <a:endParaRPr lang="en-GB" sz="1200" b="0" baseline="0" dirty="0">
              <a:solidFill>
                <a:schemeClr val="accent5">
                  <a:lumMod val="50000"/>
                </a:schemeClr>
              </a:solidFill>
              <a:latin typeface="Century Gothic" panose="020B0502020202020204" pitchFamily="34" charset="0"/>
            </a:endParaRP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80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0" baseline="0">
                <a:solidFill>
                  <a:schemeClr val="accent5">
                    <a:lumMod val="50000"/>
                  </a:schemeClr>
                </a:solidFill>
                <a:latin typeface="Century Gothic" panose="020B0502020202020204" pitchFamily="34" charset="0"/>
              </a:rPr>
              <a:t>Students listen to their Partner and determine whether s/he is asking a question or making a statement for each item 1-5.</a:t>
            </a:r>
          </a:p>
          <a:p>
            <a:pPr marL="0" indent="0"/>
            <a:r>
              <a:rPr lang="en-GB" sz="1200" b="0" baseline="0">
                <a:solidFill>
                  <a:schemeClr val="accent5">
                    <a:lumMod val="50000"/>
                  </a:schemeClr>
                </a:solidFill>
                <a:latin typeface="Century Gothic" panose="020B0502020202020204" pitchFamily="34" charset="0"/>
              </a:rPr>
              <a:t>They write a question mark if it is a question, answering yes/no, as they feel, in French. They simply say ‘OK’ in response to the statements.</a:t>
            </a:r>
          </a:p>
          <a:p>
            <a:pPr marL="0" indent="0"/>
            <a:r>
              <a:rPr lang="en-GB" sz="1200" b="0" baseline="0">
                <a:solidFill>
                  <a:schemeClr val="accent5">
                    <a:lumMod val="50000"/>
                  </a:schemeClr>
                </a:solidFill>
                <a:latin typeface="Century Gothic" panose="020B0502020202020204" pitchFamily="34" charset="0"/>
              </a:rPr>
              <a:t>They then translate the question/statement into English.</a:t>
            </a:r>
          </a:p>
          <a:p>
            <a:pPr marL="0" indent="0"/>
            <a:endParaRPr lang="en-GB" sz="1200" b="0" baseline="0">
              <a:solidFill>
                <a:schemeClr val="accent5">
                  <a:lumMod val="50000"/>
                </a:schemeClr>
              </a:solidFill>
              <a:latin typeface="Century Gothic" panose="020B0502020202020204" pitchFamily="34" charset="0"/>
            </a:endParaRPr>
          </a:p>
          <a:p>
            <a:r>
              <a:rPr lang="en-US" b="0" i="0" baseline="0"/>
              <a:t>The statements and questions (i.e. what Partner A should have said in French) are animated and appear upon successive mouse clicks, as do the English translations and the question mark for the question items.</a:t>
            </a:r>
          </a:p>
          <a:p>
            <a:pPr marL="0" indent="0"/>
            <a:endParaRPr lang="en-GB" sz="1200" b="0" baseline="0">
              <a:solidFill>
                <a:schemeClr val="accent5">
                  <a:lumMod val="50000"/>
                </a:schemeClr>
              </a:solidFill>
              <a:latin typeface="Century Gothic" panose="020B0502020202020204" pitchFamily="34" charset="0"/>
            </a:endParaRPr>
          </a:p>
          <a:p>
            <a:pPr marL="0" indent="0"/>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295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Partners swap roles for this second version of the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Where there is a question mark, students use the words provided to ask their partner a question. Where there is no question mark, they use the words to make a statement about what their partner does/is doing. They say</a:t>
            </a:r>
            <a:r>
              <a:rPr lang="en-GB" sz="1200" baseline="0" dirty="0">
                <a:solidFill>
                  <a:schemeClr val="accent5">
                    <a:lumMod val="50000"/>
                  </a:schemeClr>
                </a:solidFill>
                <a:latin typeface="Century Gothic" panose="020B0502020202020204" pitchFamily="34" charset="0"/>
              </a:rPr>
              <a:t> thei</a:t>
            </a:r>
            <a:r>
              <a:rPr lang="en-GB" sz="1200" dirty="0">
                <a:solidFill>
                  <a:schemeClr val="accent5">
                    <a:lumMod val="50000"/>
                  </a:schemeClr>
                </a:solidFill>
                <a:latin typeface="Century Gothic" panose="020B0502020202020204" pitchFamily="34" charset="0"/>
              </a:rPr>
              <a:t>r questions/ statements to their partner to get his/her response. They then write them down in French. </a:t>
            </a:r>
            <a:r>
              <a:rPr lang="en-GB" sz="1200" b="1" dirty="0">
                <a:solidFill>
                  <a:schemeClr val="accent5">
                    <a:lumMod val="50000"/>
                  </a:schemeClr>
                </a:solidFill>
                <a:latin typeface="Century Gothic" panose="020B0502020202020204" pitchFamily="34" charset="0"/>
              </a:rPr>
              <a:t>Remind them to use subject-verb inversion to make their questions</a:t>
            </a:r>
            <a:r>
              <a:rPr lang="en-GB" sz="1200" b="0" baseline="0" dirty="0">
                <a:solidFill>
                  <a:schemeClr val="accent5">
                    <a:lumMod val="50000"/>
                  </a:schemeClr>
                </a:solidFill>
                <a:latin typeface="Century Gothic" panose="020B0502020202020204" pitchFamily="34" charset="0"/>
              </a:rPr>
              <a:t> (rather than just intonation alone).</a:t>
            </a:r>
          </a:p>
          <a:p>
            <a:endParaRPr lang="en-GB" sz="1200" b="1" dirty="0">
              <a:solidFill>
                <a:schemeClr val="accent5">
                  <a:lumMod val="50000"/>
                </a:schemeClr>
              </a:solidFill>
              <a:latin typeface="Century Gothic" panose="020B0502020202020204" pitchFamily="34" charset="0"/>
            </a:endParaRPr>
          </a:p>
          <a:p>
            <a:r>
              <a:rPr lang="en-US" b="0" i="0" baseline="0" dirty="0"/>
              <a:t>The answers (i.e. what Partner B should have said/written) are animated and appear upon successive mouse clicks.</a:t>
            </a:r>
          </a:p>
          <a:p>
            <a:pPr marL="0" indent="0"/>
            <a:endParaRPr lang="en-GB" sz="1200" b="0" baseline="0" dirty="0">
              <a:solidFill>
                <a:schemeClr val="accent5">
                  <a:lumMod val="50000"/>
                </a:schemeClr>
              </a:solidFill>
              <a:latin typeface="Century Gothic" panose="020B0502020202020204" pitchFamily="34" charset="0"/>
            </a:endParaRP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568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3055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424071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953303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48594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9309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9949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4034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599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66048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462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56575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471921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89459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4079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3424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17/04/2020</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98308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087456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25467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709167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560121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53200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7575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4554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922398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464580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26271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9059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17/04/2020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60423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17/04/2020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7231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17/04/2020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5606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17/04/2020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126075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22693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77342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jp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17/04/2020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5706253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90228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069711316"/>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3.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6.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143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5044CCBB-4163-804F-A894-CFAA691F0EAD}"/>
              </a:ext>
            </a:extLst>
          </p:cNvPr>
          <p:cNvSpPr>
            <a:spLocks noGrp="1"/>
          </p:cNvSpPr>
          <p:nvPr>
            <p:ph type="ctrTitle"/>
          </p:nvPr>
        </p:nvSpPr>
        <p:spPr>
          <a:xfrm>
            <a:off x="182548" y="2033492"/>
            <a:ext cx="5545979" cy="1671669"/>
          </a:xfrm>
        </p:spPr>
        <p:txBody>
          <a:bodyPr>
            <a:normAutofit/>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br>
              <a:rPr lang="en-GB" sz="4000" b="1" dirty="0">
                <a:solidFill>
                  <a:prstClr val="white"/>
                </a:solidFill>
                <a:latin typeface="Century Gothic" panose="020B0502020202020204" pitchFamily="34" charset="0"/>
                <a:ea typeface="+mn-ea"/>
                <a:cs typeface="+mn-cs"/>
              </a:rPr>
            </a:br>
            <a:endParaRPr lang="en-US" dirty="0"/>
          </a:p>
        </p:txBody>
      </p:sp>
      <p:sp>
        <p:nvSpPr>
          <p:cNvPr id="6" name="Subtitle 5">
            <a:extLst>
              <a:ext uri="{FF2B5EF4-FFF2-40B4-BE49-F238E27FC236}">
                <a16:creationId xmlns:a16="http://schemas.microsoft.com/office/drawing/2014/main" id="{04EEAAF6-8224-B84C-9791-2E52851ED7E8}"/>
              </a:ext>
            </a:extLst>
          </p:cNvPr>
          <p:cNvSpPr>
            <a:spLocks noGrp="1"/>
          </p:cNvSpPr>
          <p:nvPr>
            <p:ph type="subTitle" idx="1"/>
          </p:nvPr>
        </p:nvSpPr>
        <p:spPr>
          <a:xfrm>
            <a:off x="227215" y="2877280"/>
            <a:ext cx="9144000" cy="1655762"/>
          </a:xfrm>
        </p:spPr>
        <p:txBody>
          <a:bodyPr/>
          <a:lstStyle/>
          <a:p>
            <a:pPr lvl="0" algn="l"/>
            <a:r>
              <a:rPr lang="en-GB" dirty="0">
                <a:solidFill>
                  <a:prstClr val="white"/>
                </a:solidFill>
                <a:latin typeface="Century Gothic" panose="020B0502020202020204" pitchFamily="34" charset="0"/>
              </a:rPr>
              <a:t>Introduction to subject-verb inversion</a:t>
            </a:r>
            <a:endParaRPr lang="en-US" dirty="0">
              <a:solidFill>
                <a:srgbClr val="4472C4">
                  <a:lumMod val="50000"/>
                </a:srgbClr>
              </a:solidFill>
              <a:latin typeface="Century Gothic" panose="020B0502020202020204" pitchFamily="34" charset="0"/>
            </a:endParaRPr>
          </a:p>
          <a:p>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1</a:t>
            </a:r>
          </a:p>
        </p:txBody>
      </p:sp>
      <p:sp>
        <p:nvSpPr>
          <p:cNvPr id="16" name="Title 3">
            <a:extLst>
              <a:ext uri="{FF2B5EF4-FFF2-40B4-BE49-F238E27FC236}">
                <a16:creationId xmlns:a16="http://schemas.microsoft.com/office/drawing/2014/main" id="{C0508B9B-5891-4D3C-9F6E-ECDA43B43AC2}"/>
              </a:ext>
            </a:extLst>
          </p:cNvPr>
          <p:cNvSpPr txBox="1">
            <a:spLocks/>
          </p:cNvSpPr>
          <p:nvPr/>
        </p:nvSpPr>
        <p:spPr>
          <a:xfrm>
            <a:off x="294412"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Stephen Owen / Kirsten Somerville / Natalie Finlayson</a:t>
            </a: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17/04/20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58062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9336506" y="104993"/>
            <a:ext cx="2660964"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et écrire</a:t>
            </a:r>
          </a:p>
        </p:txBody>
      </p:sp>
      <p:sp>
        <p:nvSpPr>
          <p:cNvPr id="5" name="TextBox 4"/>
          <p:cNvSpPr txBox="1"/>
          <p:nvPr/>
        </p:nvSpPr>
        <p:spPr>
          <a:xfrm>
            <a:off x="685897" y="279972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extBox 13"/>
          <p:cNvSpPr txBox="1"/>
          <p:nvPr/>
        </p:nvSpPr>
        <p:spPr>
          <a:xfrm>
            <a:off x="700807" y="352934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16" name="TextBox 15"/>
          <p:cNvSpPr txBox="1"/>
          <p:nvPr/>
        </p:nvSpPr>
        <p:spPr>
          <a:xfrm>
            <a:off x="616756" y="431011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3" name="TextBox 22"/>
          <p:cNvSpPr txBox="1"/>
          <p:nvPr/>
        </p:nvSpPr>
        <p:spPr>
          <a:xfrm>
            <a:off x="685897" y="500336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5" name="TextBox 24"/>
          <p:cNvSpPr txBox="1"/>
          <p:nvPr/>
        </p:nvSpPr>
        <p:spPr>
          <a:xfrm>
            <a:off x="685897" y="574858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31" name="TextBox 30"/>
          <p:cNvSpPr txBox="1"/>
          <p:nvPr/>
        </p:nvSpPr>
        <p:spPr>
          <a:xfrm>
            <a:off x="7883979" y="2825215"/>
            <a:ext cx="3404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Tu apprends l’anglais.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7883979" y="3564917"/>
            <a:ext cx="3076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Es-tu sage ?</a:t>
            </a:r>
          </a:p>
        </p:txBody>
      </p:sp>
      <p:sp>
        <p:nvSpPr>
          <p:cNvPr id="36" name="TextBox 35"/>
          <p:cNvSpPr txBox="1"/>
          <p:nvPr/>
        </p:nvSpPr>
        <p:spPr>
          <a:xfrm>
            <a:off x="7897686" y="4312394"/>
            <a:ext cx="3049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Aimes-tu l’histoire ?</a:t>
            </a:r>
          </a:p>
        </p:txBody>
      </p:sp>
      <p:sp>
        <p:nvSpPr>
          <p:cNvPr id="37" name="TextBox 36"/>
          <p:cNvSpPr txBox="1"/>
          <p:nvPr/>
        </p:nvSpPr>
        <p:spPr>
          <a:xfrm>
            <a:off x="7897686" y="5003362"/>
            <a:ext cx="4484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comprends le professeur.</a:t>
            </a:r>
          </a:p>
        </p:txBody>
      </p:sp>
      <p:sp>
        <p:nvSpPr>
          <p:cNvPr id="38" name="TextBox 37"/>
          <p:cNvSpPr txBox="1"/>
          <p:nvPr/>
        </p:nvSpPr>
        <p:spPr>
          <a:xfrm>
            <a:off x="7897686" y="5701174"/>
            <a:ext cx="2928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6652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Parle</a:t>
            </a:r>
            <a:r>
              <a:rPr lang="en-GB" sz="3200" b="1" i="0" spc="0" dirty="0">
                <a:ln>
                  <a:noFill/>
                </a:ln>
                <a:solidFill>
                  <a:srgbClr val="FFFFFF"/>
                </a:solidFill>
                <a:effectLst/>
                <a:latin typeface="Century Gothic" panose="020B0502020202020204" pitchFamily="34" charset="0"/>
                <a:ea typeface="+mn-ea"/>
                <a:cs typeface="+mn-cs"/>
              </a:rPr>
              <a:t> et </a:t>
            </a:r>
            <a:r>
              <a:rPr lang="en-GB" sz="3200" b="1" i="0" spc="0" dirty="0" err="1">
                <a:ln>
                  <a:noFill/>
                </a:ln>
                <a:solidFill>
                  <a:srgbClr val="FFFFFF"/>
                </a:solidFill>
                <a:effectLst/>
                <a:latin typeface="Century Gothic" panose="020B0502020202020204" pitchFamily="34" charset="0"/>
                <a:ea typeface="+mn-ea"/>
                <a:cs typeface="+mn-cs"/>
              </a:rPr>
              <a:t>é</a:t>
            </a:r>
            <a:r>
              <a:rPr lang="en-GB" sz="3200" b="1" i="0" spc="0" baseline="0" dirty="0" err="1">
                <a:ln>
                  <a:noFill/>
                </a:ln>
                <a:solidFill>
                  <a:srgbClr val="FFFFFF"/>
                </a:solidFill>
                <a:effectLst/>
                <a:latin typeface="Century Gothic" panose="020B0502020202020204" pitchFamily="34" charset="0"/>
                <a:ea typeface="+mn-ea"/>
                <a:cs typeface="+mn-cs"/>
              </a:rPr>
              <a:t>cris</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dirty="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dirty="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sp>
        <p:nvSpPr>
          <p:cNvPr id="28" name="Rectangle 27"/>
          <p:cNvSpPr/>
          <p:nvPr/>
        </p:nvSpPr>
        <p:spPr>
          <a:xfrm>
            <a:off x="203141" y="116210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Tu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D’accord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(‘Okay’). </a:t>
            </a:r>
          </a:p>
        </p:txBody>
      </p:sp>
      <p:sp>
        <p:nvSpPr>
          <p:cNvPr id="3" name="TextBox 2"/>
          <p:cNvSpPr txBox="1"/>
          <p:nvPr/>
        </p:nvSpPr>
        <p:spPr>
          <a:xfrm>
            <a:off x="1227220" y="5649575"/>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26" name="TextBox 25"/>
          <p:cNvSpPr txBox="1"/>
          <p:nvPr/>
        </p:nvSpPr>
        <p:spPr>
          <a:xfrm>
            <a:off x="1201445" y="4215255"/>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27" name="TextBox 26"/>
          <p:cNvSpPr txBox="1"/>
          <p:nvPr/>
        </p:nvSpPr>
        <p:spPr>
          <a:xfrm>
            <a:off x="1201445" y="3487392"/>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2" name="Rectangle 31"/>
          <p:cNvSpPr/>
          <p:nvPr/>
        </p:nvSpPr>
        <p:spPr>
          <a:xfrm>
            <a:off x="6267885" y="46001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A Task 2</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39" name="Rectangle 38"/>
          <p:cNvSpPr/>
          <p:nvPr/>
        </p:nvSpPr>
        <p:spPr>
          <a:xfrm>
            <a:off x="6267885" y="84490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40" name="TextBox 39"/>
          <p:cNvSpPr txBox="1"/>
          <p:nvPr/>
        </p:nvSpPr>
        <p:spPr>
          <a:xfrm>
            <a:off x="1819557" y="5026286"/>
            <a:ext cx="53512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understand the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1" name="TextBox 40"/>
          <p:cNvSpPr txBox="1"/>
          <p:nvPr/>
        </p:nvSpPr>
        <p:spPr>
          <a:xfrm>
            <a:off x="1764241" y="2859205"/>
            <a:ext cx="64493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are learning/you learn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2" name="TextBox 41"/>
          <p:cNvSpPr txBox="1"/>
          <p:nvPr/>
        </p:nvSpPr>
        <p:spPr>
          <a:xfrm>
            <a:off x="1870867" y="3575510"/>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well-behaved?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3" name="TextBox 42"/>
          <p:cNvSpPr txBox="1"/>
          <p:nvPr/>
        </p:nvSpPr>
        <p:spPr>
          <a:xfrm>
            <a:off x="1845212" y="4332665"/>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Do you like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44" name="TextBox 43"/>
          <p:cNvSpPr txBox="1"/>
          <p:nvPr/>
        </p:nvSpPr>
        <p:spPr>
          <a:xfrm>
            <a:off x="1852936" y="5688536"/>
            <a:ext cx="57922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taking/do you take the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14544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P spid="38" grpId="0"/>
      <p:bldP spid="3" grpId="0"/>
      <p:bldP spid="26" grpId="0"/>
      <p:bldP spid="27" grpId="0"/>
      <p:bldP spid="39" grpId="0"/>
      <p:bldP spid="40" grpId="0"/>
      <p:bldP spid="41"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591686" y="117359"/>
            <a:ext cx="1481870" cy="63630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685897" y="2446547"/>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extBox 13"/>
          <p:cNvSpPr txBox="1"/>
          <p:nvPr/>
        </p:nvSpPr>
        <p:spPr>
          <a:xfrm>
            <a:off x="700807" y="3176170"/>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a:t>
            </a:r>
          </a:p>
        </p:txBody>
      </p:sp>
      <p:sp>
        <p:nvSpPr>
          <p:cNvPr id="31" name="TextBox 30"/>
          <p:cNvSpPr txBox="1"/>
          <p:nvPr/>
        </p:nvSpPr>
        <p:spPr>
          <a:xfrm>
            <a:off x="1332908" y="2450383"/>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Apprends-tu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p:cNvSpPr txBox="1"/>
          <p:nvPr/>
        </p:nvSpPr>
        <p:spPr>
          <a:xfrm>
            <a:off x="1332907" y="3175714"/>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es jeune.</a:t>
            </a:r>
          </a:p>
        </p:txBody>
      </p:sp>
      <p:sp>
        <p:nvSpPr>
          <p:cNvPr id="36" name="TextBox 35"/>
          <p:cNvSpPr txBox="1"/>
          <p:nvPr/>
        </p:nvSpPr>
        <p:spPr>
          <a:xfrm>
            <a:off x="1332908" y="395648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vas au collège.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p:cNvSpPr txBox="1"/>
          <p:nvPr/>
        </p:nvSpPr>
        <p:spPr>
          <a:xfrm>
            <a:off x="1332907" y="4650188"/>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Comprends-tu la question ?</a:t>
            </a:r>
          </a:p>
        </p:txBody>
      </p:sp>
      <p:sp>
        <p:nvSpPr>
          <p:cNvPr id="38" name="TextBox 37"/>
          <p:cNvSpPr txBox="1"/>
          <p:nvPr/>
        </p:nvSpPr>
        <p:spPr>
          <a:xfrm>
            <a:off x="1332908" y="5395407"/>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Prends-tu le déjeuner ?</a:t>
            </a:r>
          </a:p>
        </p:txBody>
      </p:sp>
      <p:sp>
        <p:nvSpPr>
          <p:cNvPr id="4" name="Title 3"/>
          <p:cNvSpPr>
            <a:spLocks noGrp="1"/>
          </p:cNvSpPr>
          <p:nvPr>
            <p:ph type="title"/>
          </p:nvPr>
        </p:nvSpPr>
        <p:spPr>
          <a:xfrm>
            <a:off x="0" y="-6652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Écoute</a:t>
            </a:r>
            <a:r>
              <a:rPr lang="en-GB" sz="3200" b="1" i="0" spc="0" baseline="0" dirty="0">
                <a:ln>
                  <a:noFill/>
                </a:ln>
                <a:solidFill>
                  <a:srgbClr val="FFFFFF"/>
                </a:solidFill>
                <a:effectLst/>
                <a:latin typeface="Century Gothic" panose="020B0502020202020204" pitchFamily="34" charset="0"/>
                <a:ea typeface="+mn-ea"/>
                <a:cs typeface="+mn-cs"/>
              </a:rPr>
              <a:t> et </a:t>
            </a:r>
            <a:r>
              <a:rPr lang="en-GB" sz="3200" b="1" dirty="0" err="1">
                <a:solidFill>
                  <a:srgbClr val="FFFFFF"/>
                </a:solidFill>
                <a:ea typeface="+mn-ea"/>
                <a:cs typeface="+mn-cs"/>
              </a:rPr>
              <a:t>parle</a:t>
            </a:r>
            <a:r>
              <a:rPr lang="en-GB" sz="3200" b="1" dirty="0">
                <a:solidFill>
                  <a:srgbClr val="FFFFFF"/>
                </a:solidFill>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dirty="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dirty="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sp>
        <p:nvSpPr>
          <p:cNvPr id="27" name="Rectangle 26">
            <a:extLst>
              <a:ext uri="{FF2B5EF4-FFF2-40B4-BE49-F238E27FC236}">
                <a16:creationId xmlns:a16="http://schemas.microsoft.com/office/drawing/2014/main" id="{0B1F36B9-1D76-4AFE-BA8C-5A324611D575}"/>
              </a:ext>
            </a:extLst>
          </p:cNvPr>
          <p:cNvSpPr/>
          <p:nvPr/>
        </p:nvSpPr>
        <p:spPr>
          <a:xfrm>
            <a:off x="-1" y="1373107"/>
            <a:ext cx="1219200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réponses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de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Dis la </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question</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description</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de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B5EA1BB2-78F8-4083-BC26-E9DAC2D7DEA8}"/>
              </a:ext>
            </a:extLst>
          </p:cNvPr>
          <p:cNvSpPr txBox="1"/>
          <p:nvPr/>
        </p:nvSpPr>
        <p:spPr>
          <a:xfrm>
            <a:off x="6729960" y="248911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apprends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l’anglais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712BB71F-A817-4A1A-B20D-E920F73E6C91}"/>
              </a:ext>
            </a:extLst>
          </p:cNvPr>
          <p:cNvSpPr txBox="1"/>
          <p:nvPr/>
        </p:nvSpPr>
        <p:spPr>
          <a:xfrm>
            <a:off x="6729960" y="3211108"/>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Es-tu sage ?</a:t>
            </a:r>
          </a:p>
        </p:txBody>
      </p:sp>
      <p:sp>
        <p:nvSpPr>
          <p:cNvPr id="40" name="TextBox 39">
            <a:extLst>
              <a:ext uri="{FF2B5EF4-FFF2-40B4-BE49-F238E27FC236}">
                <a16:creationId xmlns:a16="http://schemas.microsoft.com/office/drawing/2014/main" id="{49E7DFB8-2AAA-4587-B10D-C1A516F756A6}"/>
              </a:ext>
            </a:extLst>
          </p:cNvPr>
          <p:cNvSpPr txBox="1"/>
          <p:nvPr/>
        </p:nvSpPr>
        <p:spPr>
          <a:xfrm>
            <a:off x="6736344" y="3974531"/>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Aimes-tu l’histoire ?</a:t>
            </a:r>
          </a:p>
        </p:txBody>
      </p:sp>
      <p:sp>
        <p:nvSpPr>
          <p:cNvPr id="41" name="TextBox 40">
            <a:extLst>
              <a:ext uri="{FF2B5EF4-FFF2-40B4-BE49-F238E27FC236}">
                <a16:creationId xmlns:a16="http://schemas.microsoft.com/office/drawing/2014/main" id="{83704DA8-76A7-4198-842D-03AC86FAC33F}"/>
              </a:ext>
            </a:extLst>
          </p:cNvPr>
          <p:cNvSpPr txBox="1"/>
          <p:nvPr/>
        </p:nvSpPr>
        <p:spPr>
          <a:xfrm>
            <a:off x="6736345" y="4647291"/>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comprends le professeur.</a:t>
            </a:r>
          </a:p>
        </p:txBody>
      </p:sp>
      <p:sp>
        <p:nvSpPr>
          <p:cNvPr id="42" name="TextBox 41">
            <a:extLst>
              <a:ext uri="{FF2B5EF4-FFF2-40B4-BE49-F238E27FC236}">
                <a16:creationId xmlns:a16="http://schemas.microsoft.com/office/drawing/2014/main" id="{C73A5F6B-5EA7-44DD-9C0E-7B2787FD4CFC}"/>
              </a:ext>
            </a:extLst>
          </p:cNvPr>
          <p:cNvSpPr txBox="1"/>
          <p:nvPr/>
        </p:nvSpPr>
        <p:spPr>
          <a:xfrm>
            <a:off x="6729959" y="5340539"/>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 ?</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7DA196AF-E960-4388-B0EB-C2CC84C0884B}"/>
              </a:ext>
            </a:extLst>
          </p:cNvPr>
          <p:cNvSpPr/>
          <p:nvPr/>
        </p:nvSpPr>
        <p:spPr>
          <a:xfrm>
            <a:off x="1437623" y="2427547"/>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4714D81B-7155-4112-A4AB-1606BF2BC5E7}"/>
              </a:ext>
            </a:extLst>
          </p:cNvPr>
          <p:cNvSpPr/>
          <p:nvPr/>
        </p:nvSpPr>
        <p:spPr>
          <a:xfrm>
            <a:off x="1437623" y="3191766"/>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2E821E23-AFFE-4E19-8BB8-61A2AAD44D2F}"/>
              </a:ext>
            </a:extLst>
          </p:cNvPr>
          <p:cNvSpPr/>
          <p:nvPr/>
        </p:nvSpPr>
        <p:spPr>
          <a:xfrm>
            <a:off x="1437623" y="3956028"/>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0AD8E114-F96C-4F17-AD14-B15B38A6FBB0}"/>
              </a:ext>
            </a:extLst>
          </p:cNvPr>
          <p:cNvSpPr/>
          <p:nvPr/>
        </p:nvSpPr>
        <p:spPr>
          <a:xfrm>
            <a:off x="1437623" y="4683319"/>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9A177C78-13E7-4717-8B6E-BCA231333A02}"/>
              </a:ext>
            </a:extLst>
          </p:cNvPr>
          <p:cNvSpPr/>
          <p:nvPr/>
        </p:nvSpPr>
        <p:spPr>
          <a:xfrm>
            <a:off x="1437623" y="5412486"/>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4E7AD6B1-8231-419B-835C-0E748B87F225}"/>
              </a:ext>
            </a:extLst>
          </p:cNvPr>
          <p:cNvSpPr/>
          <p:nvPr/>
        </p:nvSpPr>
        <p:spPr>
          <a:xfrm>
            <a:off x="6736344" y="2498150"/>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368D6ED8-3FD2-493A-BD7F-398843E6BAB0}"/>
              </a:ext>
            </a:extLst>
          </p:cNvPr>
          <p:cNvSpPr/>
          <p:nvPr/>
        </p:nvSpPr>
        <p:spPr>
          <a:xfrm>
            <a:off x="6733633" y="3227317"/>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A47DEAC3-1E8C-4090-A0DF-48B1430FF094}"/>
              </a:ext>
            </a:extLst>
          </p:cNvPr>
          <p:cNvSpPr/>
          <p:nvPr/>
        </p:nvSpPr>
        <p:spPr>
          <a:xfrm>
            <a:off x="6733633" y="3990583"/>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11B14DF1-D998-45E5-94DB-1F0643476A3C}"/>
              </a:ext>
            </a:extLst>
          </p:cNvPr>
          <p:cNvSpPr/>
          <p:nvPr/>
        </p:nvSpPr>
        <p:spPr>
          <a:xfrm>
            <a:off x="6733632" y="4692712"/>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0994D4D5-417C-4C24-B906-CCE645E38CB3}"/>
              </a:ext>
            </a:extLst>
          </p:cNvPr>
          <p:cNvSpPr/>
          <p:nvPr/>
        </p:nvSpPr>
        <p:spPr>
          <a:xfrm>
            <a:off x="6736344" y="5390226"/>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7" name="Action Button: Custom 21">
            <a:hlinkClick r:id="" action="ppaction://noaction" highlightClick="1">
              <a:snd r:embed="rId4" name="S-1.wav"/>
            </a:hlinkClick>
            <a:extLst>
              <a:ext uri="{FF2B5EF4-FFF2-40B4-BE49-F238E27FC236}">
                <a16:creationId xmlns:a16="http://schemas.microsoft.com/office/drawing/2014/main" id="{35065E6F-56B8-4EC0-9928-633EDD1BC496}"/>
              </a:ext>
            </a:extLst>
          </p:cNvPr>
          <p:cNvSpPr/>
          <p:nvPr/>
        </p:nvSpPr>
        <p:spPr>
          <a:xfrm>
            <a:off x="875781" y="2429802"/>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8" name="Action Button: Custom 21">
            <a:hlinkClick r:id="" action="ppaction://noaction" highlightClick="1">
              <a:snd r:embed="rId5" name="S-2.wav"/>
            </a:hlinkClick>
            <a:extLst>
              <a:ext uri="{FF2B5EF4-FFF2-40B4-BE49-F238E27FC236}">
                <a16:creationId xmlns:a16="http://schemas.microsoft.com/office/drawing/2014/main" id="{4F6062F6-44F2-41D0-B3D6-B06B4FE5B3AB}"/>
              </a:ext>
            </a:extLst>
          </p:cNvPr>
          <p:cNvSpPr/>
          <p:nvPr/>
        </p:nvSpPr>
        <p:spPr>
          <a:xfrm>
            <a:off x="873036" y="3202287"/>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9" name="Action Button: Custom 21">
            <a:hlinkClick r:id="" action="ppaction://noaction" highlightClick="1">
              <a:snd r:embed="rId6" name="S-3.wav"/>
            </a:hlinkClick>
            <a:extLst>
              <a:ext uri="{FF2B5EF4-FFF2-40B4-BE49-F238E27FC236}">
                <a16:creationId xmlns:a16="http://schemas.microsoft.com/office/drawing/2014/main" id="{F77DA49D-55D4-4039-B509-1D14C481A77C}"/>
              </a:ext>
            </a:extLst>
          </p:cNvPr>
          <p:cNvSpPr/>
          <p:nvPr/>
        </p:nvSpPr>
        <p:spPr>
          <a:xfrm>
            <a:off x="875781" y="3942799"/>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60" name="Action Button: Custom 21">
            <a:hlinkClick r:id="" action="ppaction://noaction" highlightClick="1">
              <a:snd r:embed="rId7" name="S-4.wav"/>
            </a:hlinkClick>
            <a:extLst>
              <a:ext uri="{FF2B5EF4-FFF2-40B4-BE49-F238E27FC236}">
                <a16:creationId xmlns:a16="http://schemas.microsoft.com/office/drawing/2014/main" id="{E9C83C83-63B5-4067-9F8D-F89CE824911B}"/>
              </a:ext>
            </a:extLst>
          </p:cNvPr>
          <p:cNvSpPr/>
          <p:nvPr/>
        </p:nvSpPr>
        <p:spPr>
          <a:xfrm>
            <a:off x="881281" y="4713859"/>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61" name="Action Button: Custom 21">
            <a:hlinkClick r:id="" action="ppaction://noaction" highlightClick="1">
              <a:snd r:embed="rId8" name="S-5.wav"/>
            </a:hlinkClick>
            <a:extLst>
              <a:ext uri="{FF2B5EF4-FFF2-40B4-BE49-F238E27FC236}">
                <a16:creationId xmlns:a16="http://schemas.microsoft.com/office/drawing/2014/main" id="{13C1F206-A64A-4C43-85D3-8357985E2C07}"/>
              </a:ext>
            </a:extLst>
          </p:cNvPr>
          <p:cNvSpPr/>
          <p:nvPr/>
        </p:nvSpPr>
        <p:spPr>
          <a:xfrm>
            <a:off x="881188" y="5407765"/>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62" name="Action Button: Custom 21">
            <a:hlinkClick r:id="" action="ppaction://noaction" highlightClick="1">
              <a:snd r:embed="rId9" name="S-6.wav"/>
            </a:hlinkClick>
            <a:extLst>
              <a:ext uri="{FF2B5EF4-FFF2-40B4-BE49-F238E27FC236}">
                <a16:creationId xmlns:a16="http://schemas.microsoft.com/office/drawing/2014/main" id="{D3E3EA23-0CAB-4BCF-9AB1-29F172C0564B}"/>
              </a:ext>
            </a:extLst>
          </p:cNvPr>
          <p:cNvSpPr/>
          <p:nvPr/>
        </p:nvSpPr>
        <p:spPr>
          <a:xfrm>
            <a:off x="6182593" y="2487666"/>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63" name="Action Button: Custom 21">
            <a:hlinkClick r:id="" action="ppaction://noaction" highlightClick="1">
              <a:snd r:embed="rId10" name="S-7.wav"/>
            </a:hlinkClick>
            <a:extLst>
              <a:ext uri="{FF2B5EF4-FFF2-40B4-BE49-F238E27FC236}">
                <a16:creationId xmlns:a16="http://schemas.microsoft.com/office/drawing/2014/main" id="{7E02671D-DCFE-46C0-A4E4-3525862B1C70}"/>
              </a:ext>
            </a:extLst>
          </p:cNvPr>
          <p:cNvSpPr/>
          <p:nvPr/>
        </p:nvSpPr>
        <p:spPr>
          <a:xfrm>
            <a:off x="6182593" y="3219070"/>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64" name="Action Button: Custom 21">
            <a:hlinkClick r:id="" action="ppaction://noaction" highlightClick="1">
              <a:snd r:embed="rId11" name="S-8.wav"/>
            </a:hlinkClick>
            <a:extLst>
              <a:ext uri="{FF2B5EF4-FFF2-40B4-BE49-F238E27FC236}">
                <a16:creationId xmlns:a16="http://schemas.microsoft.com/office/drawing/2014/main" id="{D06A198D-A3FF-4217-AD93-91ED8FDE4D84}"/>
              </a:ext>
            </a:extLst>
          </p:cNvPr>
          <p:cNvSpPr/>
          <p:nvPr/>
        </p:nvSpPr>
        <p:spPr>
          <a:xfrm>
            <a:off x="6177101" y="4023781"/>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65" name="Action Button: Custom 21">
            <a:hlinkClick r:id="" action="ppaction://noaction" highlightClick="1">
              <a:snd r:embed="rId12" name="S-9.wav"/>
            </a:hlinkClick>
            <a:extLst>
              <a:ext uri="{FF2B5EF4-FFF2-40B4-BE49-F238E27FC236}">
                <a16:creationId xmlns:a16="http://schemas.microsoft.com/office/drawing/2014/main" id="{78E49BFD-1284-438A-BE08-AD046D69AB24}"/>
              </a:ext>
            </a:extLst>
          </p:cNvPr>
          <p:cNvSpPr/>
          <p:nvPr/>
        </p:nvSpPr>
        <p:spPr>
          <a:xfrm>
            <a:off x="6177101" y="4692712"/>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66" name="Action Button: Custom 21">
            <a:hlinkClick r:id="" action="ppaction://noaction" highlightClick="1">
              <a:snd r:embed="rId13" name="S-10.wav"/>
            </a:hlinkClick>
            <a:extLst>
              <a:ext uri="{FF2B5EF4-FFF2-40B4-BE49-F238E27FC236}">
                <a16:creationId xmlns:a16="http://schemas.microsoft.com/office/drawing/2014/main" id="{310E54E3-EE9D-4DA9-8158-534A806DEC83}"/>
              </a:ext>
            </a:extLst>
          </p:cNvPr>
          <p:cNvSpPr/>
          <p:nvPr/>
        </p:nvSpPr>
        <p:spPr>
          <a:xfrm>
            <a:off x="6169277" y="5407765"/>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8" name="TextBox 7">
            <a:extLst>
              <a:ext uri="{FF2B5EF4-FFF2-40B4-BE49-F238E27FC236}">
                <a16:creationId xmlns:a16="http://schemas.microsoft.com/office/drawing/2014/main" id="{D5226867-1AEE-444B-BB17-D34A96DFD54B}"/>
              </a:ext>
            </a:extLst>
          </p:cNvPr>
          <p:cNvSpPr txBox="1"/>
          <p:nvPr/>
        </p:nvSpPr>
        <p:spPr>
          <a:xfrm>
            <a:off x="10153317" y="843911"/>
            <a:ext cx="1962372" cy="1464231"/>
          </a:xfrm>
          <a:prstGeom prst="wedgeRoundRectCallout">
            <a:avLst>
              <a:gd name="adj1" fmla="val -108295"/>
              <a:gd name="adj2" fmla="val 27840"/>
              <a:gd name="adj3" fmla="val 16667"/>
            </a:avLst>
          </a:prstGeom>
          <a:solidFill>
            <a:srgbClr val="115076"/>
          </a:solidFill>
          <a:ln>
            <a:solidFill>
              <a:srgbClr val="EE6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oui » = </a:t>
            </a:r>
            <a:r>
              <a:rPr kumimoji="0" lang="fr" sz="2000" b="1" i="0" u="none" strike="noStrike" kern="1200" cap="none" spc="0" normalizeH="0" baseline="0" noProof="0" dirty="0">
                <a:ln>
                  <a:noFill/>
                </a:ln>
                <a:solidFill>
                  <a:prstClr val="white"/>
                </a:solidFill>
                <a:effectLst/>
                <a:uLnTx/>
                <a:uFillTx/>
                <a:latin typeface="Century Gothic" panose="020F0302020204030204"/>
                <a:ea typeface="+mn-ea"/>
                <a:cs typeface="+mn-cs"/>
              </a:rPr>
              <a:t>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dirty="0">
                <a:ln>
                  <a:noFill/>
                </a:ln>
                <a:solidFill>
                  <a:prstClr val="white"/>
                </a:solidFill>
                <a:effectLst/>
                <a:uLnTx/>
                <a:uFillTx/>
                <a:latin typeface="Century Gothic" panose="020F0302020204030204"/>
                <a:ea typeface="+mn-ea"/>
                <a:cs typeface="+mn-cs"/>
              </a:rPr>
              <a:t>« c’est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vrai »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description</a:t>
            </a:r>
            <a:endParaRPr kumimoji="0" lang="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1DD4D187-19CD-496C-B303-AC4E2AD7234C}"/>
              </a:ext>
            </a:extLst>
          </p:cNvPr>
          <p:cNvSpPr/>
          <p:nvPr/>
        </p:nvSpPr>
        <p:spPr>
          <a:xfrm>
            <a:off x="6457245" y="126919"/>
            <a:ext cx="3987973" cy="1631216"/>
          </a:xfrm>
          <a:prstGeom prst="rect">
            <a:avLst/>
          </a:prstGeom>
          <a:ln>
            <a:solidFill>
              <a:srgbClr val="11507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Fais-tu</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vrai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Tu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p:txBody>
      </p:sp>
    </p:spTree>
    <p:extLst>
      <p:ext uri="{BB962C8B-B14F-4D97-AF65-F5344CB8AC3E}">
        <p14:creationId xmlns:p14="http://schemas.microsoft.com/office/powerpoint/2010/main" val="218354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7" restart="whenNotActive" fill="hold" evtFilter="cancelBubble" nodeType="interactiveSeq">
                <p:stCondLst>
                  <p:cond evt="onClick" delay="0">
                    <p:tgtEl>
                      <p:spTgt spid="4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2" restart="whenNotActive" fill="hold" evtFilter="cancelBubble" nodeType="interactiveSeq">
                <p:stCondLst>
                  <p:cond evt="onClick" delay="0">
                    <p:tgtEl>
                      <p:spTgt spid="5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2" restart="whenNotActive" fill="hold" evtFilter="cancelBubble" nodeType="interactiveSeq">
                <p:stCondLst>
                  <p:cond evt="onClick" delay="0">
                    <p:tgtEl>
                      <p:spTgt spid="5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7" restart="whenNotActive" fill="hold" evtFilter="cancelBubble" nodeType="interactiveSeq">
                <p:stCondLst>
                  <p:cond evt="onClick" delay="0">
                    <p:tgtEl>
                      <p:spTgt spid="5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7" grpId="0" animBg="1"/>
      <p:bldP spid="48" grpId="0" animBg="1"/>
      <p:bldP spid="49" grpId="0" animBg="1"/>
      <p:bldP spid="50" grpId="0" animBg="1"/>
      <p:bldP spid="51" grpId="0" animBg="1"/>
      <p:bldP spid="52" grpId="0" animBg="1"/>
      <p:bldP spid="53" grpId="0" animBg="1"/>
      <p:bldP spid="54" grpId="0" animBg="1"/>
      <p:bldP spid="55" grpId="0" animBg="1"/>
      <p:bldP spid="5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515598" y="104993"/>
            <a:ext cx="1481871" cy="35220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0"/>
            <a:ext cx="10515600" cy="1325563"/>
          </a:xfrm>
        </p:spPr>
        <p:txBody>
          <a:bodyPr/>
          <a:lstStyle/>
          <a:p>
            <a:pPr rtl="0" eaLnBrk="1" latinLnBrk="0" hangingPunct="1"/>
            <a:r>
              <a:rPr lang="en-GB" sz="3600" b="1" i="0" spc="0" baseline="0" dirty="0" err="1">
                <a:ln>
                  <a:noFill/>
                </a:ln>
                <a:solidFill>
                  <a:srgbClr val="FFFFFF"/>
                </a:solidFill>
                <a:effectLst/>
                <a:latin typeface="Century Gothic" panose="020B0502020202020204" pitchFamily="34" charset="0"/>
                <a:ea typeface="+mn-ea"/>
                <a:cs typeface="+mn-cs"/>
              </a:rPr>
              <a:t>Vrai</a:t>
            </a:r>
            <a:r>
              <a:rPr lang="en-GB" sz="3600" b="1" i="0" spc="0" baseline="0" dirty="0">
                <a:ln>
                  <a:noFill/>
                </a:ln>
                <a:solidFill>
                  <a:srgbClr val="FFFFFF"/>
                </a:solidFill>
                <a:effectLst/>
                <a:latin typeface="Century Gothic" panose="020B0502020202020204" pitchFamily="34" charset="0"/>
                <a:ea typeface="+mn-ea"/>
                <a:cs typeface="+mn-cs"/>
              </a:rPr>
              <a:t> </a:t>
            </a:r>
            <a:r>
              <a:rPr lang="en-GB" sz="3600" b="1" i="0" spc="0" baseline="0" dirty="0" err="1">
                <a:ln>
                  <a:noFill/>
                </a:ln>
                <a:solidFill>
                  <a:srgbClr val="FFFFFF"/>
                </a:solidFill>
                <a:effectLst/>
                <a:latin typeface="Century Gothic" panose="020B0502020202020204" pitchFamily="34" charset="0"/>
                <a:ea typeface="+mn-ea"/>
                <a:cs typeface="+mn-cs"/>
              </a:rPr>
              <a:t>ou</a:t>
            </a:r>
            <a:r>
              <a:rPr lang="en-GB" sz="3600" b="1" i="0" spc="0" baseline="0" dirty="0">
                <a:ln>
                  <a:noFill/>
                </a:ln>
                <a:solidFill>
                  <a:srgbClr val="FFFFFF"/>
                </a:solidFill>
                <a:effectLst/>
                <a:latin typeface="Century Gothic" panose="020B0502020202020204" pitchFamily="34" charset="0"/>
                <a:ea typeface="+mn-ea"/>
                <a:cs typeface="+mn-cs"/>
              </a:rPr>
              <a:t> faux ?</a:t>
            </a:r>
            <a:endParaRPr lang="en-GB" sz="4000" dirty="0">
              <a:effectLst/>
            </a:endParaRPr>
          </a:p>
        </p:txBody>
      </p:sp>
      <p:graphicFrame>
        <p:nvGraphicFramePr>
          <p:cNvPr id="7" name="Table 6">
            <a:extLst>
              <a:ext uri="{FF2B5EF4-FFF2-40B4-BE49-F238E27FC236}">
                <a16:creationId xmlns:a16="http://schemas.microsoft.com/office/drawing/2014/main" id="{399C4538-52BA-4F9D-B4C9-AA2662F47F0F}"/>
              </a:ext>
            </a:extLst>
          </p:cNvPr>
          <p:cNvGraphicFramePr>
            <a:graphicFrameLocks noGrp="1"/>
          </p:cNvGraphicFramePr>
          <p:nvPr>
            <p:extLst/>
          </p:nvPr>
        </p:nvGraphicFramePr>
        <p:xfrm>
          <a:off x="516000" y="1636138"/>
          <a:ext cx="11160000" cy="4114800"/>
        </p:xfrm>
        <a:graphic>
          <a:graphicData uri="http://schemas.openxmlformats.org/drawingml/2006/table">
            <a:tbl>
              <a:tblPr firstRow="1" bandRow="1">
                <a:tableStyleId>{BC89EF96-8CEA-46FF-86C4-4CE0E7609802}</a:tableStyleId>
              </a:tblPr>
              <a:tblGrid>
                <a:gridCol w="720000">
                  <a:extLst>
                    <a:ext uri="{9D8B030D-6E8A-4147-A177-3AD203B41FA5}">
                      <a16:colId xmlns:a16="http://schemas.microsoft.com/office/drawing/2014/main" val="1201900561"/>
                    </a:ext>
                  </a:extLst>
                </a:gridCol>
                <a:gridCol w="6840000">
                  <a:extLst>
                    <a:ext uri="{9D8B030D-6E8A-4147-A177-3AD203B41FA5}">
                      <a16:colId xmlns:a16="http://schemas.microsoft.com/office/drawing/2014/main" val="1873575314"/>
                    </a:ext>
                  </a:extLst>
                </a:gridCol>
                <a:gridCol w="1800000">
                  <a:extLst>
                    <a:ext uri="{9D8B030D-6E8A-4147-A177-3AD203B41FA5}">
                      <a16:colId xmlns:a16="http://schemas.microsoft.com/office/drawing/2014/main" val="2271249759"/>
                    </a:ext>
                  </a:extLst>
                </a:gridCol>
                <a:gridCol w="1800000">
                  <a:extLst>
                    <a:ext uri="{9D8B030D-6E8A-4147-A177-3AD203B41FA5}">
                      <a16:colId xmlns:a16="http://schemas.microsoft.com/office/drawing/2014/main" val="2005171949"/>
                    </a:ext>
                  </a:extLst>
                </a:gridCol>
              </a:tblGrid>
              <a:tr h="370840">
                <a:tc>
                  <a:txBody>
                    <a:bodyPr/>
                    <a:lstStyle/>
                    <a:p>
                      <a:pPr algn="ctr"/>
                      <a:endParaRPr lang="en-GB" sz="2400" b="1" dirty="0">
                        <a:solidFill>
                          <a:srgbClr val="115076"/>
                        </a:solidFill>
                      </a:endParaRPr>
                    </a:p>
                  </a:txBody>
                  <a:tcPr anchor="ctr"/>
                </a:tc>
                <a:tc>
                  <a:txBody>
                    <a:bodyPr/>
                    <a:lstStyle/>
                    <a:p>
                      <a:endParaRPr lang="en-GB" sz="2400" dirty="0">
                        <a:solidFill>
                          <a:srgbClr val="115076"/>
                        </a:solidFill>
                      </a:endParaRPr>
                    </a:p>
                  </a:txBody>
                  <a:tcPr anchor="ctr"/>
                </a:tc>
                <a:tc>
                  <a:txBody>
                    <a:bodyPr/>
                    <a:lstStyle/>
                    <a:p>
                      <a:pPr algn="ctr"/>
                      <a:r>
                        <a:rPr lang="en-GB" sz="2400" dirty="0" err="1">
                          <a:solidFill>
                            <a:srgbClr val="115076"/>
                          </a:solidFill>
                        </a:rPr>
                        <a:t>oui</a:t>
                      </a:r>
                      <a:r>
                        <a:rPr lang="en-GB" sz="2400" dirty="0">
                          <a:solidFill>
                            <a:srgbClr val="115076"/>
                          </a:solidFill>
                        </a:rPr>
                        <a:t> / non</a:t>
                      </a:r>
                    </a:p>
                  </a:txBody>
                  <a:tcPr anchor="ctr"/>
                </a:tc>
                <a:tc>
                  <a:txBody>
                    <a:bodyPr/>
                    <a:lstStyle/>
                    <a:p>
                      <a:pPr algn="ctr"/>
                      <a:r>
                        <a:rPr lang="en-GB" sz="2400" dirty="0" err="1">
                          <a:solidFill>
                            <a:srgbClr val="115076"/>
                          </a:solidFill>
                        </a:rPr>
                        <a:t>vrai</a:t>
                      </a:r>
                      <a:r>
                        <a:rPr lang="en-GB" sz="2400" dirty="0">
                          <a:solidFill>
                            <a:srgbClr val="115076"/>
                          </a:solidFill>
                        </a:rPr>
                        <a:t> / faux</a:t>
                      </a:r>
                    </a:p>
                  </a:txBody>
                  <a:tcPr anchor="ctr"/>
                </a:tc>
                <a:extLst>
                  <a:ext uri="{0D108BD9-81ED-4DB2-BD59-A6C34878D82A}">
                    <a16:rowId xmlns:a16="http://schemas.microsoft.com/office/drawing/2014/main" val="3604009205"/>
                  </a:ext>
                </a:extLst>
              </a:tr>
              <a:tr h="370840">
                <a:tc>
                  <a:txBody>
                    <a:bodyPr/>
                    <a:lstStyle/>
                    <a:p>
                      <a:pPr algn="ctr"/>
                      <a:r>
                        <a:rPr lang="en-GB" sz="2400" b="1" dirty="0">
                          <a:solidFill>
                            <a:srgbClr val="115076"/>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es content(e) aujourd’hui.</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662045443"/>
                  </a:ext>
                </a:extLst>
              </a:tr>
              <a:tr h="370840">
                <a:tc>
                  <a:txBody>
                    <a:bodyPr/>
                    <a:lstStyle/>
                    <a:p>
                      <a:pPr algn="ctr"/>
                      <a:r>
                        <a:rPr lang="en-GB" sz="2400" b="1"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as un animal.</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499892077"/>
                  </a:ext>
                </a:extLst>
              </a:tr>
              <a:tr h="370840">
                <a:tc>
                  <a:txBody>
                    <a:bodyPr/>
                    <a:lstStyle/>
                    <a:p>
                      <a:pPr algn="ctr"/>
                      <a:r>
                        <a:rPr lang="en-GB" sz="2400" b="1" dirty="0">
                          <a:solidFill>
                            <a:srgbClr val="115076"/>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aimes la couleur rouge.</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819747307"/>
                  </a:ext>
                </a:extLst>
              </a:tr>
              <a:tr h="370840">
                <a:tc>
                  <a:txBody>
                    <a:bodyPr/>
                    <a:lstStyle/>
                    <a:p>
                      <a:pPr algn="ctr"/>
                      <a:r>
                        <a:rPr lang="en-GB" sz="2400" b="1" dirty="0">
                          <a:solidFill>
                            <a:srgbClr val="115076"/>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regardes un film ce weekend.</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06981199"/>
                  </a:ext>
                </a:extLst>
              </a:tr>
              <a:tr h="370840">
                <a:tc>
                  <a:txBody>
                    <a:bodyPr/>
                    <a:lstStyle/>
                    <a:p>
                      <a:pPr algn="ctr"/>
                      <a:r>
                        <a:rPr lang="en-GB" sz="2400" b="1" dirty="0">
                          <a:solidFill>
                            <a:srgbClr val="115076"/>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écoutes la musique rock.</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832836712"/>
                  </a:ext>
                </a:extLst>
              </a:tr>
              <a:tr h="370840">
                <a:tc>
                  <a:txBody>
                    <a:bodyPr/>
                    <a:lstStyle/>
                    <a:p>
                      <a:pPr algn="ctr"/>
                      <a:r>
                        <a:rPr lang="en-GB" sz="2400" b="1" dirty="0">
                          <a:solidFill>
                            <a:srgbClr val="115076"/>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joues au tennis.</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672371685"/>
                  </a:ext>
                </a:extLst>
              </a:tr>
              <a:tr h="370840">
                <a:tc>
                  <a:txBody>
                    <a:bodyPr/>
                    <a:lstStyle/>
                    <a:p>
                      <a:pPr algn="ctr"/>
                      <a:r>
                        <a:rPr lang="en-GB" sz="2400" b="1" dirty="0">
                          <a:solidFill>
                            <a:srgbClr val="115076"/>
                          </a:solidFill>
                        </a:rPr>
                        <a:t>7)</a:t>
                      </a:r>
                    </a:p>
                  </a:txBody>
                  <a:tcPr anchor="ctr"/>
                </a:tc>
                <a:tc>
                  <a:txBody>
                    <a:bodyPr/>
                    <a:lstStyle/>
                    <a:p>
                      <a:r>
                        <a:rPr lang="fr-FR" sz="2400" dirty="0">
                          <a:solidFill>
                            <a:srgbClr val="115076"/>
                          </a:solidFill>
                        </a:rPr>
                        <a:t>__________: tu manges un fruit chaque jour.</a:t>
                      </a: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892377078"/>
                  </a:ext>
                </a:extLst>
              </a:tr>
              <a:tr h="370840">
                <a:tc>
                  <a:txBody>
                    <a:bodyPr/>
                    <a:lstStyle/>
                    <a:p>
                      <a:pPr algn="ctr"/>
                      <a:r>
                        <a:rPr lang="en-GB" sz="2400" b="1" dirty="0">
                          <a:solidFill>
                            <a:srgbClr val="115076"/>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lis un livre intéressant.</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108694938"/>
                  </a:ext>
                </a:extLst>
              </a:tr>
            </a:tbl>
          </a:graphicData>
        </a:graphic>
      </p:graphicFrame>
    </p:spTree>
    <p:extLst>
      <p:ext uri="{BB962C8B-B14F-4D97-AF65-F5344CB8AC3E}">
        <p14:creationId xmlns:p14="http://schemas.microsoft.com/office/powerpoint/2010/main" val="2014468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515598" y="104993"/>
            <a:ext cx="1481871" cy="35220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0"/>
            <a:ext cx="10515600" cy="1325563"/>
          </a:xfrm>
        </p:spPr>
        <p:txBody>
          <a:bodyPr/>
          <a:lstStyle/>
          <a:p>
            <a:pPr rtl="0" eaLnBrk="1" latinLnBrk="0" hangingPunct="1"/>
            <a:r>
              <a:rPr lang="en-GB" sz="3600" b="1" i="0" spc="0" baseline="0" dirty="0" err="1">
                <a:ln>
                  <a:noFill/>
                </a:ln>
                <a:solidFill>
                  <a:srgbClr val="FFFFFF"/>
                </a:solidFill>
                <a:effectLst/>
                <a:latin typeface="Century Gothic" panose="020B0502020202020204" pitchFamily="34" charset="0"/>
                <a:ea typeface="+mn-ea"/>
                <a:cs typeface="+mn-cs"/>
              </a:rPr>
              <a:t>Vrai</a:t>
            </a:r>
            <a:r>
              <a:rPr lang="en-GB" sz="3600" b="1" i="0" spc="0" baseline="0" dirty="0">
                <a:ln>
                  <a:noFill/>
                </a:ln>
                <a:solidFill>
                  <a:srgbClr val="FFFFFF"/>
                </a:solidFill>
                <a:effectLst/>
                <a:latin typeface="Century Gothic" panose="020B0502020202020204" pitchFamily="34" charset="0"/>
                <a:ea typeface="+mn-ea"/>
                <a:cs typeface="+mn-cs"/>
              </a:rPr>
              <a:t> </a:t>
            </a:r>
            <a:r>
              <a:rPr lang="en-GB" sz="3600" b="1" i="0" spc="0" baseline="0" dirty="0" err="1">
                <a:ln>
                  <a:noFill/>
                </a:ln>
                <a:solidFill>
                  <a:srgbClr val="FFFFFF"/>
                </a:solidFill>
                <a:effectLst/>
                <a:latin typeface="Century Gothic" panose="020B0502020202020204" pitchFamily="34" charset="0"/>
                <a:ea typeface="+mn-ea"/>
                <a:cs typeface="+mn-cs"/>
              </a:rPr>
              <a:t>ou</a:t>
            </a:r>
            <a:r>
              <a:rPr lang="en-GB" sz="3600" b="1" i="0" spc="0" baseline="0" dirty="0">
                <a:ln>
                  <a:noFill/>
                </a:ln>
                <a:solidFill>
                  <a:srgbClr val="FFFFFF"/>
                </a:solidFill>
                <a:effectLst/>
                <a:latin typeface="Century Gothic" panose="020B0502020202020204" pitchFamily="34" charset="0"/>
                <a:ea typeface="+mn-ea"/>
                <a:cs typeface="+mn-cs"/>
              </a:rPr>
              <a:t> faux ?</a:t>
            </a:r>
            <a:endParaRPr lang="en-GB" sz="4000" dirty="0">
              <a:effectLst/>
            </a:endParaRPr>
          </a:p>
        </p:txBody>
      </p:sp>
      <p:graphicFrame>
        <p:nvGraphicFramePr>
          <p:cNvPr id="7" name="Table 6">
            <a:extLst>
              <a:ext uri="{FF2B5EF4-FFF2-40B4-BE49-F238E27FC236}">
                <a16:creationId xmlns:a16="http://schemas.microsoft.com/office/drawing/2014/main" id="{399C4538-52BA-4F9D-B4C9-AA2662F47F0F}"/>
              </a:ext>
            </a:extLst>
          </p:cNvPr>
          <p:cNvGraphicFramePr>
            <a:graphicFrameLocks noGrp="1"/>
          </p:cNvGraphicFramePr>
          <p:nvPr>
            <p:extLst/>
          </p:nvPr>
        </p:nvGraphicFramePr>
        <p:xfrm>
          <a:off x="696000" y="1636138"/>
          <a:ext cx="10800000" cy="4114800"/>
        </p:xfrm>
        <a:graphic>
          <a:graphicData uri="http://schemas.openxmlformats.org/drawingml/2006/table">
            <a:tbl>
              <a:tblPr firstRow="1" bandRow="1">
                <a:tableStyleId>{BC89EF96-8CEA-46FF-86C4-4CE0E7609802}</a:tableStyleId>
              </a:tblPr>
              <a:tblGrid>
                <a:gridCol w="720000">
                  <a:extLst>
                    <a:ext uri="{9D8B030D-6E8A-4147-A177-3AD203B41FA5}">
                      <a16:colId xmlns:a16="http://schemas.microsoft.com/office/drawing/2014/main" val="1201900561"/>
                    </a:ext>
                  </a:extLst>
                </a:gridCol>
                <a:gridCol w="6480000">
                  <a:extLst>
                    <a:ext uri="{9D8B030D-6E8A-4147-A177-3AD203B41FA5}">
                      <a16:colId xmlns:a16="http://schemas.microsoft.com/office/drawing/2014/main" val="1873575314"/>
                    </a:ext>
                  </a:extLst>
                </a:gridCol>
                <a:gridCol w="1800000">
                  <a:extLst>
                    <a:ext uri="{9D8B030D-6E8A-4147-A177-3AD203B41FA5}">
                      <a16:colId xmlns:a16="http://schemas.microsoft.com/office/drawing/2014/main" val="2271249759"/>
                    </a:ext>
                  </a:extLst>
                </a:gridCol>
                <a:gridCol w="1800000">
                  <a:extLst>
                    <a:ext uri="{9D8B030D-6E8A-4147-A177-3AD203B41FA5}">
                      <a16:colId xmlns:a16="http://schemas.microsoft.com/office/drawing/2014/main" val="2005171949"/>
                    </a:ext>
                  </a:extLst>
                </a:gridCol>
              </a:tblGrid>
              <a:tr h="370840">
                <a:tc>
                  <a:txBody>
                    <a:bodyPr/>
                    <a:lstStyle/>
                    <a:p>
                      <a:pPr algn="ctr"/>
                      <a:endParaRPr lang="en-GB" sz="2400" b="1" dirty="0">
                        <a:solidFill>
                          <a:srgbClr val="115076"/>
                        </a:solidFill>
                      </a:endParaRPr>
                    </a:p>
                  </a:txBody>
                  <a:tcPr anchor="ctr"/>
                </a:tc>
                <a:tc>
                  <a:txBody>
                    <a:bodyPr/>
                    <a:lstStyle/>
                    <a:p>
                      <a:endParaRPr lang="en-GB" sz="2400" dirty="0">
                        <a:solidFill>
                          <a:srgbClr val="115076"/>
                        </a:solidFill>
                      </a:endParaRPr>
                    </a:p>
                  </a:txBody>
                  <a:tcPr anchor="ctr"/>
                </a:tc>
                <a:tc>
                  <a:txBody>
                    <a:bodyPr/>
                    <a:lstStyle/>
                    <a:p>
                      <a:pPr algn="ctr"/>
                      <a:r>
                        <a:rPr lang="en-GB" sz="2400" dirty="0" err="1">
                          <a:solidFill>
                            <a:srgbClr val="115076"/>
                          </a:solidFill>
                        </a:rPr>
                        <a:t>oui</a:t>
                      </a:r>
                      <a:r>
                        <a:rPr lang="en-GB" sz="2400" dirty="0">
                          <a:solidFill>
                            <a:srgbClr val="115076"/>
                          </a:solidFill>
                        </a:rPr>
                        <a:t> / non</a:t>
                      </a:r>
                    </a:p>
                  </a:txBody>
                  <a:tcPr anchor="ctr"/>
                </a:tc>
                <a:tc>
                  <a:txBody>
                    <a:bodyPr/>
                    <a:lstStyle/>
                    <a:p>
                      <a:pPr algn="ctr"/>
                      <a:r>
                        <a:rPr lang="en-GB" sz="2400" dirty="0" err="1">
                          <a:solidFill>
                            <a:srgbClr val="115076"/>
                          </a:solidFill>
                        </a:rPr>
                        <a:t>vrai</a:t>
                      </a:r>
                      <a:r>
                        <a:rPr lang="en-GB" sz="2400" dirty="0">
                          <a:solidFill>
                            <a:srgbClr val="115076"/>
                          </a:solidFill>
                        </a:rPr>
                        <a:t> / faux</a:t>
                      </a:r>
                    </a:p>
                  </a:txBody>
                  <a:tcPr anchor="ctr"/>
                </a:tc>
                <a:extLst>
                  <a:ext uri="{0D108BD9-81ED-4DB2-BD59-A6C34878D82A}">
                    <a16:rowId xmlns:a16="http://schemas.microsoft.com/office/drawing/2014/main" val="3604009205"/>
                  </a:ext>
                </a:extLst>
              </a:tr>
              <a:tr h="370840">
                <a:tc>
                  <a:txBody>
                    <a:bodyPr/>
                    <a:lstStyle/>
                    <a:p>
                      <a:pPr algn="ctr"/>
                      <a:r>
                        <a:rPr lang="en-GB" sz="2400" b="1" dirty="0">
                          <a:solidFill>
                            <a:srgbClr val="115076"/>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est content(e) aujourd’hui.</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662045443"/>
                  </a:ext>
                </a:extLst>
              </a:tr>
              <a:tr h="370840">
                <a:tc>
                  <a:txBody>
                    <a:bodyPr/>
                    <a:lstStyle/>
                    <a:p>
                      <a:pPr algn="ctr"/>
                      <a:r>
                        <a:rPr lang="en-GB" sz="2400" b="1"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a un animal.</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499892077"/>
                  </a:ext>
                </a:extLst>
              </a:tr>
              <a:tr h="370840">
                <a:tc>
                  <a:txBody>
                    <a:bodyPr/>
                    <a:lstStyle/>
                    <a:p>
                      <a:pPr algn="ctr"/>
                      <a:r>
                        <a:rPr lang="en-GB" sz="2400" b="1" dirty="0">
                          <a:solidFill>
                            <a:srgbClr val="115076"/>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aime la couleur rouge.</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819747307"/>
                  </a:ext>
                </a:extLst>
              </a:tr>
              <a:tr h="370840">
                <a:tc>
                  <a:txBody>
                    <a:bodyPr/>
                    <a:lstStyle/>
                    <a:p>
                      <a:pPr algn="ctr"/>
                      <a:r>
                        <a:rPr lang="en-GB" sz="2400" b="1" dirty="0">
                          <a:solidFill>
                            <a:srgbClr val="115076"/>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regarde un film ce weekend.</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06981199"/>
                  </a:ext>
                </a:extLst>
              </a:tr>
              <a:tr h="370840">
                <a:tc>
                  <a:txBody>
                    <a:bodyPr/>
                    <a:lstStyle/>
                    <a:p>
                      <a:pPr algn="ctr"/>
                      <a:r>
                        <a:rPr lang="en-GB" sz="2400" b="1" dirty="0">
                          <a:solidFill>
                            <a:srgbClr val="115076"/>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écoute la musique rock.</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832836712"/>
                  </a:ext>
                </a:extLst>
              </a:tr>
              <a:tr h="370840">
                <a:tc>
                  <a:txBody>
                    <a:bodyPr/>
                    <a:lstStyle/>
                    <a:p>
                      <a:pPr algn="ctr"/>
                      <a:r>
                        <a:rPr lang="en-GB" sz="2400" b="1" dirty="0">
                          <a:solidFill>
                            <a:srgbClr val="115076"/>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joue au tennis.</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672371685"/>
                  </a:ext>
                </a:extLst>
              </a:tr>
              <a:tr h="370840">
                <a:tc>
                  <a:txBody>
                    <a:bodyPr/>
                    <a:lstStyle/>
                    <a:p>
                      <a:pPr algn="ctr"/>
                      <a:r>
                        <a:rPr lang="en-GB" sz="2400" b="1" dirty="0">
                          <a:solidFill>
                            <a:srgbClr val="115076"/>
                          </a:solidFill>
                        </a:rPr>
                        <a:t>7)</a:t>
                      </a:r>
                    </a:p>
                  </a:txBody>
                  <a:tcPr anchor="ctr"/>
                </a:tc>
                <a:tc>
                  <a:txBody>
                    <a:bodyPr/>
                    <a:lstStyle/>
                    <a:p>
                      <a:r>
                        <a:rPr lang="fr-FR" sz="2400" dirty="0">
                          <a:solidFill>
                            <a:srgbClr val="115076"/>
                          </a:solidFill>
                        </a:rPr>
                        <a:t>__________ mange un fruit chaque jour.</a:t>
                      </a: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892377078"/>
                  </a:ext>
                </a:extLst>
              </a:tr>
              <a:tr h="370840">
                <a:tc>
                  <a:txBody>
                    <a:bodyPr/>
                    <a:lstStyle/>
                    <a:p>
                      <a:pPr algn="ctr"/>
                      <a:r>
                        <a:rPr lang="en-GB" sz="2400" b="1" dirty="0">
                          <a:solidFill>
                            <a:srgbClr val="115076"/>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lit un livre intéressant.</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108694938"/>
                  </a:ext>
                </a:extLst>
              </a:tr>
            </a:tbl>
          </a:graphicData>
        </a:graphic>
      </p:graphicFrame>
      <p:sp>
        <p:nvSpPr>
          <p:cNvPr id="2" name="TextBox 1">
            <a:extLst>
              <a:ext uri="{FF2B5EF4-FFF2-40B4-BE49-F238E27FC236}">
                <a16:creationId xmlns:a16="http://schemas.microsoft.com/office/drawing/2014/main" id="{0181F200-1F3D-4B33-A4C6-93E854DC32C3}"/>
              </a:ext>
            </a:extLst>
          </p:cNvPr>
          <p:cNvSpPr txBox="1"/>
          <p:nvPr/>
        </p:nvSpPr>
        <p:spPr>
          <a:xfrm>
            <a:off x="5407994" y="66914"/>
            <a:ext cx="4899638" cy="1464231"/>
          </a:xfrm>
          <a:prstGeom prst="wedgeRoundRectCallout">
            <a:avLst>
              <a:gd name="adj1" fmla="val -91306"/>
              <a:gd name="adj2" fmla="val 87219"/>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verbs are in the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il</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elle</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form – remember to change them to the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form when you ask the questions.</a:t>
            </a:r>
          </a:p>
        </p:txBody>
      </p:sp>
    </p:spTree>
    <p:extLst>
      <p:ext uri="{BB962C8B-B14F-4D97-AF65-F5344CB8AC3E}">
        <p14:creationId xmlns:p14="http://schemas.microsoft.com/office/powerpoint/2010/main" val="203151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Gaming Grammar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Mission 8: </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Canine Conundrum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deals with subject-verb inversion.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10226351" y="250828"/>
            <a:ext cx="1706467" cy="51323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informatique</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6864"/>
            <a:ext cx="6853733" cy="867128"/>
          </a:xfrm>
          <a:prstGeom prst="rect">
            <a:avLst/>
          </a:prstGeom>
        </p:spPr>
      </p:pic>
      <p:sp>
        <p:nvSpPr>
          <p:cNvPr id="5" name="Title 4"/>
          <p:cNvSpPr>
            <a:spLocks noGrp="1"/>
          </p:cNvSpPr>
          <p:nvPr>
            <p:ph type="title"/>
          </p:nvPr>
        </p:nvSpPr>
        <p:spPr>
          <a:xfrm>
            <a:off x="0" y="0"/>
            <a:ext cx="10515600" cy="1325563"/>
          </a:xfrm>
        </p:spPr>
        <p:txBody>
          <a:bodyPr/>
          <a:lstStyle/>
          <a:p>
            <a:r>
              <a:rPr lang="en-GB" b="1">
                <a:solidFill>
                  <a:schemeClr val="bg1"/>
                </a:solidFill>
              </a:rPr>
              <a:t>Gaming Grammar</a:t>
            </a:r>
            <a:endParaRPr lang="en-GB"/>
          </a:p>
        </p:txBody>
      </p:sp>
      <p:pic>
        <p:nvPicPr>
          <p:cNvPr id="30" name="Picture 29"/>
          <p:cNvPicPr>
            <a:picLocks noChangeAspect="1"/>
          </p:cNvPicPr>
          <p:nvPr/>
        </p:nvPicPr>
        <p:blipFill rotWithShape="1">
          <a:blip r:embed="rId5"/>
          <a:srcRect l="18879" t="22690" r="18901" b="12074"/>
          <a:stretch/>
        </p:blipFill>
        <p:spPr bwMode="auto">
          <a:xfrm>
            <a:off x="2375182" y="1950635"/>
            <a:ext cx="7396216" cy="4362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6744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0892"/>
            <a:ext cx="8874178" cy="867128"/>
          </a:xfrm>
          <a:prstGeom prst="rect">
            <a:avLst/>
          </a:prstGeom>
        </p:spPr>
      </p:pic>
      <p:sp>
        <p:nvSpPr>
          <p:cNvPr id="4" name="Title 3"/>
          <p:cNvSpPr>
            <a:spLocks noGrp="1"/>
          </p:cNvSpPr>
          <p:nvPr>
            <p:ph type="title"/>
          </p:nvPr>
        </p:nvSpPr>
        <p:spPr>
          <a:xfrm>
            <a:off x="232343" y="255403"/>
            <a:ext cx="7577531" cy="707849"/>
          </a:xfrm>
        </p:spPr>
        <p:txBody>
          <a:bodyPr>
            <a:noAutofit/>
          </a:bodyPr>
          <a:lstStyle/>
          <a:p>
            <a:r>
              <a:rPr lang="en-GB" sz="2800" b="1">
                <a:solidFill>
                  <a:schemeClr val="bg1"/>
                </a:solidFill>
              </a:rPr>
              <a:t>Asking questions – revision</a:t>
            </a:r>
            <a:endParaRPr lang="en-GB" sz="2800" b="1" i="1" dirty="0">
              <a:solidFill>
                <a:schemeClr val="bg1"/>
              </a:solidFill>
            </a:endParaRPr>
          </a:p>
        </p:txBody>
      </p:sp>
      <p:sp>
        <p:nvSpPr>
          <p:cNvPr id="7" name="TextBox 6"/>
          <p:cNvSpPr txBox="1"/>
          <p:nvPr/>
        </p:nvSpPr>
        <p:spPr>
          <a:xfrm>
            <a:off x="232343" y="1214516"/>
            <a:ext cx="120399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 - we can use voice</a:t>
            </a:r>
            <a:r>
              <a:rPr kumimoji="0" lang="en-GB" sz="2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intonation </a:t>
            </a:r>
            <a:r>
              <a:rPr kumimoji="0" lang="en-GB"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ask a question:</a:t>
            </a:r>
          </a:p>
        </p:txBody>
      </p:sp>
      <p:sp>
        <p:nvSpPr>
          <p:cNvPr id="9" name="TextBox 8"/>
          <p:cNvSpPr txBox="1"/>
          <p:nvPr/>
        </p:nvSpPr>
        <p:spPr>
          <a:xfrm>
            <a:off x="975845" y="2293537"/>
            <a:ext cx="6342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p:cNvSpPr txBox="1"/>
          <p:nvPr/>
        </p:nvSpPr>
        <p:spPr>
          <a:xfrm>
            <a:off x="5396825" y="2393531"/>
            <a:ext cx="58254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understand.</a:t>
            </a:r>
          </a:p>
        </p:txBody>
      </p:sp>
      <p:sp>
        <p:nvSpPr>
          <p:cNvPr id="3" name="Rectangle 2"/>
          <p:cNvSpPr/>
          <p:nvPr/>
        </p:nvSpPr>
        <p:spPr>
          <a:xfrm>
            <a:off x="989690" y="1801043"/>
            <a:ext cx="1999265"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Statement</a:t>
            </a:r>
          </a:p>
        </p:txBody>
      </p:sp>
      <p:sp>
        <p:nvSpPr>
          <p:cNvPr id="11" name="TextBox 10"/>
          <p:cNvSpPr txBox="1"/>
          <p:nvPr/>
        </p:nvSpPr>
        <p:spPr>
          <a:xfrm>
            <a:off x="975846" y="3781530"/>
            <a:ext cx="63420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5396825" y="3877692"/>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 you understand?</a:t>
            </a:r>
          </a:p>
        </p:txBody>
      </p:sp>
      <p:sp>
        <p:nvSpPr>
          <p:cNvPr id="13" name="Rectangle 12"/>
          <p:cNvSpPr/>
          <p:nvPr/>
        </p:nvSpPr>
        <p:spPr>
          <a:xfrm>
            <a:off x="975846" y="3293861"/>
            <a:ext cx="1819146"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Question</a:t>
            </a:r>
          </a:p>
        </p:txBody>
      </p:sp>
      <p:sp>
        <p:nvSpPr>
          <p:cNvPr id="5" name="Oval Callout 4"/>
          <p:cNvSpPr/>
          <p:nvPr/>
        </p:nvSpPr>
        <p:spPr>
          <a:xfrm>
            <a:off x="127507" y="4833153"/>
            <a:ext cx="6206504" cy="1459830"/>
          </a:xfrm>
          <a:prstGeom prst="wedgeEllipseCallout">
            <a:avLst>
              <a:gd name="adj1" fmla="val 22057"/>
              <a:gd name="adj2" fmla="val -61944"/>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p:cNvSpPr txBox="1"/>
          <p:nvPr/>
        </p:nvSpPr>
        <p:spPr>
          <a:xfrm>
            <a:off x="550853" y="4997656"/>
            <a:ext cx="5359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pitch of your voice rises at the end of a question. This is called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intonation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4" name="Rounded Rectangle 46">
            <a:extLst>
              <a:ext uri="{FF2B5EF4-FFF2-40B4-BE49-F238E27FC236}">
                <a16:creationId xmlns:a16="http://schemas.microsoft.com/office/drawing/2014/main" id="{01F03E95-CC49-4EA3-ADA4-970425A076B5}"/>
              </a:ext>
            </a:extLst>
          </p:cNvPr>
          <p:cNvSpPr/>
          <p:nvPr/>
        </p:nvSpPr>
        <p:spPr>
          <a:xfrm>
            <a:off x="10447020" y="104993"/>
            <a:ext cx="1550449" cy="46669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grammaire</a:t>
            </a:r>
          </a:p>
        </p:txBody>
      </p:sp>
      <p:cxnSp>
        <p:nvCxnSpPr>
          <p:cNvPr id="6" name="Straight Arrow Connector 5"/>
          <p:cNvCxnSpPr>
            <a:cxnSpLocks/>
          </p:cNvCxnSpPr>
          <p:nvPr/>
        </p:nvCxnSpPr>
        <p:spPr>
          <a:xfrm>
            <a:off x="1791683" y="3062905"/>
            <a:ext cx="2700000" cy="0"/>
          </a:xfrm>
          <a:prstGeom prst="straightConnector1">
            <a:avLst/>
          </a:prstGeom>
          <a:ln w="76200">
            <a:solidFill>
              <a:srgbClr val="EE6000"/>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a:cxnSpLocks/>
          </p:cNvCxnSpPr>
          <p:nvPr/>
        </p:nvCxnSpPr>
        <p:spPr>
          <a:xfrm flipV="1">
            <a:off x="1885419" y="4559771"/>
            <a:ext cx="2606264" cy="275632"/>
          </a:xfrm>
          <a:prstGeom prst="straightConnector1">
            <a:avLst/>
          </a:prstGeom>
          <a:ln w="76200">
            <a:solidFill>
              <a:srgbClr val="EE6000"/>
            </a:solidFill>
            <a:tailEnd type="triangle"/>
          </a:ln>
        </p:spPr>
        <p:style>
          <a:lnRef idx="3">
            <a:schemeClr val="dk1"/>
          </a:lnRef>
          <a:fillRef idx="0">
            <a:schemeClr val="dk1"/>
          </a:fillRef>
          <a:effectRef idx="2">
            <a:schemeClr val="dk1"/>
          </a:effectRef>
          <a:fontRef idx="minor">
            <a:schemeClr val="tx1"/>
          </a:fontRef>
        </p:style>
      </p:cxnSp>
      <p:sp>
        <p:nvSpPr>
          <p:cNvPr id="16" name="Oval Callout 4">
            <a:extLst>
              <a:ext uri="{FF2B5EF4-FFF2-40B4-BE49-F238E27FC236}">
                <a16:creationId xmlns:a16="http://schemas.microsoft.com/office/drawing/2014/main" id="{7DB10439-45FE-433E-8C6C-06A1E1669FDF}"/>
              </a:ext>
            </a:extLst>
          </p:cNvPr>
          <p:cNvSpPr/>
          <p:nvPr/>
        </p:nvSpPr>
        <p:spPr>
          <a:xfrm>
            <a:off x="6588775" y="4661768"/>
            <a:ext cx="4570805" cy="1631215"/>
          </a:xfrm>
          <a:prstGeom prst="wedgeEllipseCallout">
            <a:avLst>
              <a:gd name="adj1" fmla="val -87972"/>
              <a:gd name="adj2" fmla="val -65448"/>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2EC5701-C4C3-407E-B8B6-F8D912AF078D}"/>
              </a:ext>
            </a:extLst>
          </p:cNvPr>
          <p:cNvSpPr txBox="1"/>
          <p:nvPr/>
        </p:nvSpPr>
        <p:spPr>
          <a:xfrm>
            <a:off x="7029345" y="4809109"/>
            <a:ext cx="36896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French, we leave a space before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question mark</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This is different from English!</a:t>
            </a:r>
          </a:p>
        </p:txBody>
      </p:sp>
    </p:spTree>
    <p:extLst>
      <p:ext uri="{BB962C8B-B14F-4D97-AF65-F5344CB8AC3E}">
        <p14:creationId xmlns:p14="http://schemas.microsoft.com/office/powerpoint/2010/main" val="152772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P spid="11" grpId="0"/>
      <p:bldP spid="12" grpId="0"/>
      <p:bldP spid="13" grpId="0"/>
      <p:bldP spid="5" grpId="0" animBg="1"/>
      <p:bldP spid="15" grpId="0"/>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0892"/>
            <a:ext cx="8874178" cy="867128"/>
          </a:xfrm>
          <a:prstGeom prst="rect">
            <a:avLst/>
          </a:prstGeom>
        </p:spPr>
      </p:pic>
      <p:sp>
        <p:nvSpPr>
          <p:cNvPr id="4" name="Title 3"/>
          <p:cNvSpPr>
            <a:spLocks noGrp="1"/>
          </p:cNvSpPr>
          <p:nvPr>
            <p:ph type="title"/>
          </p:nvPr>
        </p:nvSpPr>
        <p:spPr>
          <a:xfrm>
            <a:off x="232343" y="255403"/>
            <a:ext cx="7577531" cy="707849"/>
          </a:xfrm>
        </p:spPr>
        <p:txBody>
          <a:bodyPr>
            <a:noAutofit/>
          </a:bodyPr>
          <a:lstStyle/>
          <a:p>
            <a:r>
              <a:rPr lang="en-GB" sz="2800" b="1">
                <a:solidFill>
                  <a:schemeClr val="bg1"/>
                </a:solidFill>
              </a:rPr>
              <a:t>Asking questions – subject-verb inversion</a:t>
            </a:r>
            <a:endParaRPr lang="en-GB" sz="2800" b="1" i="1" dirty="0">
              <a:solidFill>
                <a:schemeClr val="bg1"/>
              </a:solidFill>
            </a:endParaRPr>
          </a:p>
        </p:txBody>
      </p:sp>
      <p:sp>
        <p:nvSpPr>
          <p:cNvPr id="7" name="TextBox 6"/>
          <p:cNvSpPr txBox="1"/>
          <p:nvPr/>
        </p:nvSpPr>
        <p:spPr>
          <a:xfrm>
            <a:off x="232343" y="1200158"/>
            <a:ext cx="12039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ask a question, we can also swap the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subject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and the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verb</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around:</a:t>
            </a:r>
          </a:p>
        </p:txBody>
      </p:sp>
      <p:sp>
        <p:nvSpPr>
          <p:cNvPr id="14" name="Rounded Rectangle 46">
            <a:extLst>
              <a:ext uri="{FF2B5EF4-FFF2-40B4-BE49-F238E27FC236}">
                <a16:creationId xmlns:a16="http://schemas.microsoft.com/office/drawing/2014/main" id="{01F03E95-CC49-4EA3-ADA4-970425A076B5}"/>
              </a:ext>
            </a:extLst>
          </p:cNvPr>
          <p:cNvSpPr/>
          <p:nvPr/>
        </p:nvSpPr>
        <p:spPr>
          <a:xfrm>
            <a:off x="10447020" y="104993"/>
            <a:ext cx="1550449" cy="46669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grammaire</a:t>
            </a:r>
          </a:p>
        </p:txBody>
      </p:sp>
      <p:grpSp>
        <p:nvGrpSpPr>
          <p:cNvPr id="2" name="Group 1">
            <a:extLst>
              <a:ext uri="{FF2B5EF4-FFF2-40B4-BE49-F238E27FC236}">
                <a16:creationId xmlns:a16="http://schemas.microsoft.com/office/drawing/2014/main" id="{0E4A3C99-F71C-4091-8F5A-C8F3D12C4729}"/>
              </a:ext>
            </a:extLst>
          </p:cNvPr>
          <p:cNvGrpSpPr/>
          <p:nvPr/>
        </p:nvGrpSpPr>
        <p:grpSpPr>
          <a:xfrm>
            <a:off x="2422767" y="4716467"/>
            <a:ext cx="5387107" cy="1507713"/>
            <a:chOff x="349781" y="4862949"/>
            <a:chExt cx="3891099" cy="1507713"/>
          </a:xfrm>
          <a:solidFill>
            <a:schemeClr val="accent1">
              <a:lumMod val="50000"/>
            </a:schemeClr>
          </a:solidFill>
        </p:grpSpPr>
        <p:sp>
          <p:nvSpPr>
            <p:cNvPr id="16" name="Oval Callout 15"/>
            <p:cNvSpPr/>
            <p:nvPr/>
          </p:nvSpPr>
          <p:spPr>
            <a:xfrm>
              <a:off x="349781" y="4862949"/>
              <a:ext cx="3891099" cy="1507713"/>
            </a:xfrm>
            <a:prstGeom prst="wedgeEllipseCallout">
              <a:avLst>
                <a:gd name="adj1" fmla="val -17042"/>
                <a:gd name="adj2" fmla="val -66503"/>
              </a:avLst>
            </a:prstGeom>
            <a:grp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758738" y="5123567"/>
              <a:ext cx="31268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Swapping round the subject and verb is called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inversion.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add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hyphen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between them.</a:t>
              </a:r>
            </a:p>
          </p:txBody>
        </p:sp>
      </p:grpSp>
      <p:sp>
        <p:nvSpPr>
          <p:cNvPr id="32" name="TextBox 31">
            <a:extLst>
              <a:ext uri="{FF2B5EF4-FFF2-40B4-BE49-F238E27FC236}">
                <a16:creationId xmlns:a16="http://schemas.microsoft.com/office/drawing/2014/main" id="{3FD4A8D2-78A8-4796-BC5A-1CE82E476A9D}"/>
              </a:ext>
            </a:extLst>
          </p:cNvPr>
          <p:cNvSpPr txBox="1"/>
          <p:nvPr/>
        </p:nvSpPr>
        <p:spPr>
          <a:xfrm>
            <a:off x="975845" y="2293537"/>
            <a:ext cx="6342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E6F2B7C2-8AB7-4F77-8408-1F3C091D360F}"/>
              </a:ext>
            </a:extLst>
          </p:cNvPr>
          <p:cNvSpPr txBox="1"/>
          <p:nvPr/>
        </p:nvSpPr>
        <p:spPr>
          <a:xfrm>
            <a:off x="5396825" y="2393531"/>
            <a:ext cx="58254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understand.</a:t>
            </a:r>
          </a:p>
        </p:txBody>
      </p:sp>
      <p:sp>
        <p:nvSpPr>
          <p:cNvPr id="34" name="Rectangle 33">
            <a:extLst>
              <a:ext uri="{FF2B5EF4-FFF2-40B4-BE49-F238E27FC236}">
                <a16:creationId xmlns:a16="http://schemas.microsoft.com/office/drawing/2014/main" id="{1CC784D1-DFB9-4542-90D9-CD721665A00D}"/>
              </a:ext>
            </a:extLst>
          </p:cNvPr>
          <p:cNvSpPr/>
          <p:nvPr/>
        </p:nvSpPr>
        <p:spPr>
          <a:xfrm>
            <a:off x="989690" y="1801043"/>
            <a:ext cx="1999265"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Statement</a:t>
            </a:r>
          </a:p>
        </p:txBody>
      </p:sp>
      <p:sp>
        <p:nvSpPr>
          <p:cNvPr id="35" name="TextBox 34">
            <a:extLst>
              <a:ext uri="{FF2B5EF4-FFF2-40B4-BE49-F238E27FC236}">
                <a16:creationId xmlns:a16="http://schemas.microsoft.com/office/drawing/2014/main" id="{5EC8E522-985E-4EED-87EC-D9B56A34EBE9}"/>
              </a:ext>
            </a:extLst>
          </p:cNvPr>
          <p:cNvSpPr txBox="1"/>
          <p:nvPr/>
        </p:nvSpPr>
        <p:spPr>
          <a:xfrm>
            <a:off x="975846" y="3781530"/>
            <a:ext cx="63420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29D883FC-C54B-41DB-B483-7508476BB2B4}"/>
              </a:ext>
            </a:extLst>
          </p:cNvPr>
          <p:cNvSpPr txBox="1"/>
          <p:nvPr/>
        </p:nvSpPr>
        <p:spPr>
          <a:xfrm>
            <a:off x="5396825" y="3877692"/>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 you understand?</a:t>
            </a:r>
          </a:p>
        </p:txBody>
      </p:sp>
      <p:sp>
        <p:nvSpPr>
          <p:cNvPr id="37" name="Rectangle 36">
            <a:extLst>
              <a:ext uri="{FF2B5EF4-FFF2-40B4-BE49-F238E27FC236}">
                <a16:creationId xmlns:a16="http://schemas.microsoft.com/office/drawing/2014/main" id="{5A65EC10-E615-48E9-A55B-9B22BF1774DE}"/>
              </a:ext>
            </a:extLst>
          </p:cNvPr>
          <p:cNvSpPr/>
          <p:nvPr/>
        </p:nvSpPr>
        <p:spPr>
          <a:xfrm>
            <a:off x="975846" y="3293861"/>
            <a:ext cx="1819146"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Question</a:t>
            </a:r>
          </a:p>
        </p:txBody>
      </p:sp>
    </p:spTree>
    <p:extLst>
      <p:ext uri="{BB962C8B-B14F-4D97-AF65-F5344CB8AC3E}">
        <p14:creationId xmlns:p14="http://schemas.microsoft.com/office/powerpoint/2010/main" val="322223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0892"/>
            <a:ext cx="8874178" cy="867128"/>
          </a:xfrm>
          <a:prstGeom prst="rect">
            <a:avLst/>
          </a:prstGeom>
        </p:spPr>
      </p:pic>
      <p:sp>
        <p:nvSpPr>
          <p:cNvPr id="4" name="Title 3"/>
          <p:cNvSpPr>
            <a:spLocks noGrp="1"/>
          </p:cNvSpPr>
          <p:nvPr>
            <p:ph type="title"/>
          </p:nvPr>
        </p:nvSpPr>
        <p:spPr>
          <a:xfrm>
            <a:off x="232343" y="255403"/>
            <a:ext cx="7577531" cy="707849"/>
          </a:xfrm>
        </p:spPr>
        <p:txBody>
          <a:bodyPr>
            <a:noAutofit/>
          </a:bodyPr>
          <a:lstStyle/>
          <a:p>
            <a:r>
              <a:rPr lang="en-GB" sz="2800" b="1">
                <a:solidFill>
                  <a:schemeClr val="bg1"/>
                </a:solidFill>
              </a:rPr>
              <a:t>Asking questions – subject-verb inversion</a:t>
            </a:r>
            <a:endParaRPr lang="en-GB" sz="2800" b="1" i="1" dirty="0">
              <a:solidFill>
                <a:schemeClr val="bg1"/>
              </a:solidFill>
            </a:endParaRPr>
          </a:p>
        </p:txBody>
      </p:sp>
      <p:sp>
        <p:nvSpPr>
          <p:cNvPr id="7" name="TextBox 6"/>
          <p:cNvSpPr txBox="1"/>
          <p:nvPr/>
        </p:nvSpPr>
        <p:spPr>
          <a:xfrm>
            <a:off x="246188" y="1318341"/>
            <a:ext cx="12039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 use inversion to form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do/does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questions and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am/are/is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questions.</a:t>
            </a:r>
          </a:p>
        </p:txBody>
      </p:sp>
      <p:sp>
        <p:nvSpPr>
          <p:cNvPr id="14" name="Rounded Rectangle 46">
            <a:extLst>
              <a:ext uri="{FF2B5EF4-FFF2-40B4-BE49-F238E27FC236}">
                <a16:creationId xmlns:a16="http://schemas.microsoft.com/office/drawing/2014/main" id="{01F03E95-CC49-4EA3-ADA4-970425A076B5}"/>
              </a:ext>
            </a:extLst>
          </p:cNvPr>
          <p:cNvSpPr/>
          <p:nvPr/>
        </p:nvSpPr>
        <p:spPr>
          <a:xfrm>
            <a:off x="10447020" y="104993"/>
            <a:ext cx="1550449" cy="46669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grammaire</a:t>
            </a:r>
          </a:p>
        </p:txBody>
      </p:sp>
      <p:sp>
        <p:nvSpPr>
          <p:cNvPr id="32" name="TextBox 31">
            <a:extLst>
              <a:ext uri="{FF2B5EF4-FFF2-40B4-BE49-F238E27FC236}">
                <a16:creationId xmlns:a16="http://schemas.microsoft.com/office/drawing/2014/main" id="{3FD4A8D2-78A8-4796-BC5A-1CE82E476A9D}"/>
              </a:ext>
            </a:extLst>
          </p:cNvPr>
          <p:cNvSpPr txBox="1"/>
          <p:nvPr/>
        </p:nvSpPr>
        <p:spPr>
          <a:xfrm>
            <a:off x="232343" y="2264170"/>
            <a:ext cx="6342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E6F2B7C2-8AB7-4F77-8408-1F3C091D360F}"/>
              </a:ext>
            </a:extLst>
          </p:cNvPr>
          <p:cNvSpPr txBox="1"/>
          <p:nvPr/>
        </p:nvSpPr>
        <p:spPr>
          <a:xfrm>
            <a:off x="4530972" y="2299774"/>
            <a:ext cx="7632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understand / are understanding.</a:t>
            </a:r>
          </a:p>
        </p:txBody>
      </p:sp>
      <p:sp>
        <p:nvSpPr>
          <p:cNvPr id="35" name="TextBox 34">
            <a:extLst>
              <a:ext uri="{FF2B5EF4-FFF2-40B4-BE49-F238E27FC236}">
                <a16:creationId xmlns:a16="http://schemas.microsoft.com/office/drawing/2014/main" id="{5EC8E522-985E-4EED-87EC-D9B56A34EBE9}"/>
              </a:ext>
            </a:extLst>
          </p:cNvPr>
          <p:cNvSpPr txBox="1"/>
          <p:nvPr/>
        </p:nvSpPr>
        <p:spPr>
          <a:xfrm>
            <a:off x="232344" y="3034473"/>
            <a:ext cx="63420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29D883FC-C54B-41DB-B483-7508476BB2B4}"/>
              </a:ext>
            </a:extLst>
          </p:cNvPr>
          <p:cNvSpPr txBox="1"/>
          <p:nvPr/>
        </p:nvSpPr>
        <p:spPr>
          <a:xfrm>
            <a:off x="4530972" y="3011047"/>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Do</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you understand?</a:t>
            </a:r>
          </a:p>
        </p:txBody>
      </p:sp>
      <p:sp>
        <p:nvSpPr>
          <p:cNvPr id="15" name="TextBox 14">
            <a:extLst>
              <a:ext uri="{FF2B5EF4-FFF2-40B4-BE49-F238E27FC236}">
                <a16:creationId xmlns:a16="http://schemas.microsoft.com/office/drawing/2014/main" id="{912FFD3F-812A-4558-BF61-41F332A9291A}"/>
              </a:ext>
            </a:extLst>
          </p:cNvPr>
          <p:cNvSpPr txBox="1"/>
          <p:nvPr/>
        </p:nvSpPr>
        <p:spPr>
          <a:xfrm>
            <a:off x="232343" y="4408102"/>
            <a:ext cx="6342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apprends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français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64E95697-2FC6-4856-BFA2-DBC6043592E6}"/>
              </a:ext>
            </a:extLst>
          </p:cNvPr>
          <p:cNvSpPr txBox="1"/>
          <p:nvPr/>
        </p:nvSpPr>
        <p:spPr>
          <a:xfrm>
            <a:off x="5434644" y="4408102"/>
            <a:ext cx="651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learn / are learning French.</a:t>
            </a:r>
          </a:p>
        </p:txBody>
      </p:sp>
      <p:sp>
        <p:nvSpPr>
          <p:cNvPr id="19" name="TextBox 18">
            <a:extLst>
              <a:ext uri="{FF2B5EF4-FFF2-40B4-BE49-F238E27FC236}">
                <a16:creationId xmlns:a16="http://schemas.microsoft.com/office/drawing/2014/main" id="{8A427B55-B30F-40B6-99B4-6D00D2FB08E5}"/>
              </a:ext>
            </a:extLst>
          </p:cNvPr>
          <p:cNvSpPr txBox="1"/>
          <p:nvPr/>
        </p:nvSpPr>
        <p:spPr>
          <a:xfrm>
            <a:off x="183618" y="5178405"/>
            <a:ext cx="651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Apprends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français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B307A0B-F9CD-4A69-ADE8-4A48B17D662F}"/>
              </a:ext>
            </a:extLst>
          </p:cNvPr>
          <p:cNvSpPr txBox="1"/>
          <p:nvPr/>
        </p:nvSpPr>
        <p:spPr>
          <a:xfrm>
            <a:off x="5434644" y="5173969"/>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Are</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you learning French?</a:t>
            </a:r>
          </a:p>
        </p:txBody>
      </p:sp>
      <p:grpSp>
        <p:nvGrpSpPr>
          <p:cNvPr id="21" name="Group 20">
            <a:extLst>
              <a:ext uri="{FF2B5EF4-FFF2-40B4-BE49-F238E27FC236}">
                <a16:creationId xmlns:a16="http://schemas.microsoft.com/office/drawing/2014/main" id="{EC890F6E-6424-4EB0-A340-411F27220A32}"/>
              </a:ext>
            </a:extLst>
          </p:cNvPr>
          <p:cNvGrpSpPr/>
          <p:nvPr/>
        </p:nvGrpSpPr>
        <p:grpSpPr>
          <a:xfrm>
            <a:off x="7077695" y="3011048"/>
            <a:ext cx="4286992" cy="2867237"/>
            <a:chOff x="1049408" y="4923633"/>
            <a:chExt cx="3891099" cy="1507713"/>
          </a:xfrm>
          <a:solidFill>
            <a:schemeClr val="accent1">
              <a:lumMod val="50000"/>
            </a:schemeClr>
          </a:solidFill>
        </p:grpSpPr>
        <p:sp>
          <p:nvSpPr>
            <p:cNvPr id="22" name="Oval Callout 15">
              <a:extLst>
                <a:ext uri="{FF2B5EF4-FFF2-40B4-BE49-F238E27FC236}">
                  <a16:creationId xmlns:a16="http://schemas.microsoft.com/office/drawing/2014/main" id="{629A9E45-A3D8-49A6-A0C2-2853AC68B188}"/>
                </a:ext>
              </a:extLst>
            </p:cNvPr>
            <p:cNvSpPr/>
            <p:nvPr/>
          </p:nvSpPr>
          <p:spPr>
            <a:xfrm>
              <a:off x="1049408" y="4923633"/>
              <a:ext cx="3891099" cy="1507713"/>
            </a:xfrm>
            <a:prstGeom prst="wedgeEllipseCallout">
              <a:avLst>
                <a:gd name="adj1" fmla="val -41988"/>
                <a:gd name="adj2" fmla="val 49299"/>
              </a:avLst>
            </a:prstGeom>
            <a:grp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FC58D987-E1F6-415E-A6F4-C0D10FD99570}"/>
                </a:ext>
              </a:extLst>
            </p:cNvPr>
            <p:cNvSpPr txBox="1"/>
            <p:nvPr/>
          </p:nvSpPr>
          <p:spPr>
            <a:xfrm>
              <a:off x="1624246" y="5170769"/>
              <a:ext cx="2743932" cy="106815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There are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no question words</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for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do</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are</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in French! </a:t>
              </a:r>
              <a:b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br>
              <a:endPar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Inversion</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tells us these are questions.</a:t>
              </a:r>
            </a:p>
          </p:txBody>
        </p:sp>
      </p:grpSp>
    </p:spTree>
    <p:extLst>
      <p:ext uri="{BB962C8B-B14F-4D97-AF65-F5344CB8AC3E}">
        <p14:creationId xmlns:p14="http://schemas.microsoft.com/office/powerpoint/2010/main" val="381064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15" grpId="0"/>
      <p:bldP spid="17"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0892"/>
            <a:ext cx="8874178" cy="867128"/>
          </a:xfrm>
          <a:prstGeom prst="rect">
            <a:avLst/>
          </a:prstGeom>
        </p:spPr>
      </p:pic>
      <p:sp>
        <p:nvSpPr>
          <p:cNvPr id="4" name="Title 3"/>
          <p:cNvSpPr>
            <a:spLocks noGrp="1"/>
          </p:cNvSpPr>
          <p:nvPr>
            <p:ph type="title"/>
          </p:nvPr>
        </p:nvSpPr>
        <p:spPr>
          <a:xfrm>
            <a:off x="232343" y="255403"/>
            <a:ext cx="7577531" cy="707849"/>
          </a:xfrm>
        </p:spPr>
        <p:txBody>
          <a:bodyPr>
            <a:noAutofit/>
          </a:bodyPr>
          <a:lstStyle/>
          <a:p>
            <a:r>
              <a:rPr lang="en-GB" sz="3600" b="1" dirty="0">
                <a:solidFill>
                  <a:schemeClr val="bg1"/>
                </a:solidFill>
              </a:rPr>
              <a:t>Les parents et la </a:t>
            </a:r>
            <a:r>
              <a:rPr lang="en-GB" sz="3600" b="1" dirty="0" err="1">
                <a:solidFill>
                  <a:schemeClr val="bg1"/>
                </a:solidFill>
              </a:rPr>
              <a:t>professeure</a:t>
            </a:r>
            <a:endParaRPr lang="en-GB" sz="3600" b="1" i="1" dirty="0">
              <a:solidFill>
                <a:schemeClr val="bg1"/>
              </a:solidFill>
            </a:endParaRPr>
          </a:p>
        </p:txBody>
      </p:sp>
      <p:sp>
        <p:nvSpPr>
          <p:cNvPr id="14" name="Rounded Rectangle 46">
            <a:extLst>
              <a:ext uri="{FF2B5EF4-FFF2-40B4-BE49-F238E27FC236}">
                <a16:creationId xmlns:a16="http://schemas.microsoft.com/office/drawing/2014/main" id="{01F03E95-CC49-4EA3-ADA4-970425A076B5}"/>
              </a:ext>
            </a:extLst>
          </p:cNvPr>
          <p:cNvSpPr/>
          <p:nvPr/>
        </p:nvSpPr>
        <p:spPr>
          <a:xfrm>
            <a:off x="10447020" y="104993"/>
            <a:ext cx="1550449" cy="46669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3C9BE066-F3CA-4EF5-8537-22DEF6A00489}"/>
              </a:ext>
            </a:extLst>
          </p:cNvPr>
          <p:cNvSpPr txBox="1"/>
          <p:nvPr/>
        </p:nvSpPr>
        <p:spPr>
          <a:xfrm>
            <a:off x="232343" y="1212084"/>
            <a:ext cx="1176512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Les parents de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parlent</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à la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Décide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si</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la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description (D)</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si</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les parents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ont</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question (Q)</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pour la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5" name="Table 4">
            <a:extLst>
              <a:ext uri="{FF2B5EF4-FFF2-40B4-BE49-F238E27FC236}">
                <a16:creationId xmlns:a16="http://schemas.microsoft.com/office/drawing/2014/main" id="{DDAE5710-0CE2-48B8-B08E-1E8B8FFF75DB}"/>
              </a:ext>
            </a:extLst>
          </p:cNvPr>
          <p:cNvGraphicFramePr>
            <a:graphicFrameLocks noGrp="1"/>
          </p:cNvGraphicFramePr>
          <p:nvPr>
            <p:extLst/>
          </p:nvPr>
        </p:nvGraphicFramePr>
        <p:xfrm>
          <a:off x="232343" y="2147148"/>
          <a:ext cx="6480000" cy="4114800"/>
        </p:xfrm>
        <a:graphic>
          <a:graphicData uri="http://schemas.openxmlformats.org/drawingml/2006/table">
            <a:tbl>
              <a:tblPr firstRow="1" bandRow="1">
                <a:tableStyleId>{BC89EF96-8CEA-46FF-86C4-4CE0E7609802}</a:tableStyleId>
              </a:tblPr>
              <a:tblGrid>
                <a:gridCol w="1080000">
                  <a:extLst>
                    <a:ext uri="{9D8B030D-6E8A-4147-A177-3AD203B41FA5}">
                      <a16:colId xmlns:a16="http://schemas.microsoft.com/office/drawing/2014/main" val="1105717449"/>
                    </a:ext>
                  </a:extLst>
                </a:gridCol>
                <a:gridCol w="4320000">
                  <a:extLst>
                    <a:ext uri="{9D8B030D-6E8A-4147-A177-3AD203B41FA5}">
                      <a16:colId xmlns:a16="http://schemas.microsoft.com/office/drawing/2014/main" val="3591478862"/>
                    </a:ext>
                  </a:extLst>
                </a:gridCol>
                <a:gridCol w="1080000">
                  <a:extLst>
                    <a:ext uri="{9D8B030D-6E8A-4147-A177-3AD203B41FA5}">
                      <a16:colId xmlns:a16="http://schemas.microsoft.com/office/drawing/2014/main" val="3671855265"/>
                    </a:ext>
                  </a:extLst>
                </a:gridCol>
              </a:tblGrid>
              <a:tr h="370840">
                <a:tc>
                  <a:txBody>
                    <a:bodyPr/>
                    <a:lstStyle/>
                    <a:p>
                      <a:pPr algn="ctr"/>
                      <a:endParaRPr lang="en-GB" sz="2400" b="1" dirty="0">
                        <a:solidFill>
                          <a:srgbClr val="115076"/>
                        </a:solidFill>
                      </a:endParaRPr>
                    </a:p>
                  </a:txBody>
                  <a:tcPr anchor="ctr"/>
                </a:tc>
                <a:tc>
                  <a:txBody>
                    <a:bodyPr/>
                    <a:lstStyle/>
                    <a:p>
                      <a:pPr algn="ctr"/>
                      <a:endParaRPr lang="en-GB" sz="2400" dirty="0">
                        <a:solidFill>
                          <a:srgbClr val="115076"/>
                        </a:solidFill>
                        <a:latin typeface="Lucida Handwriting" panose="03010101010101010101" pitchFamily="66" charset="0"/>
                      </a:endParaRPr>
                    </a:p>
                  </a:txBody>
                  <a:tcPr anchor="ctr"/>
                </a:tc>
                <a:tc>
                  <a:txBody>
                    <a:bodyPr/>
                    <a:lstStyle/>
                    <a:p>
                      <a:pPr algn="ctr"/>
                      <a:r>
                        <a:rPr lang="en-GB" sz="2400" dirty="0">
                          <a:solidFill>
                            <a:srgbClr val="115076"/>
                          </a:solidFill>
                        </a:rPr>
                        <a:t>D / Q</a:t>
                      </a:r>
                    </a:p>
                  </a:txBody>
                  <a:tcPr anchor="ctr"/>
                </a:tc>
                <a:extLst>
                  <a:ext uri="{0D108BD9-81ED-4DB2-BD59-A6C34878D82A}">
                    <a16:rowId xmlns:a16="http://schemas.microsoft.com/office/drawing/2014/main" val="1120634300"/>
                  </a:ext>
                </a:extLst>
              </a:tr>
              <a:tr h="370840">
                <a:tc>
                  <a:txBody>
                    <a:bodyPr/>
                    <a:lstStyle/>
                    <a:p>
                      <a:pPr algn="r"/>
                      <a:r>
                        <a:rPr lang="en-GB" sz="2400" b="1" dirty="0">
                          <a:solidFill>
                            <a:srgbClr val="115076"/>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travaille bien</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086747191"/>
                  </a:ext>
                </a:extLst>
              </a:tr>
              <a:tr h="370840">
                <a:tc>
                  <a:txBody>
                    <a:bodyPr/>
                    <a:lstStyle/>
                    <a:p>
                      <a:pPr algn="r"/>
                      <a:r>
                        <a:rPr lang="en-GB" sz="2400" b="1"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Elle </a:t>
                      </a:r>
                      <a:r>
                        <a:rPr lang="en-GB" sz="2400" dirty="0" err="1">
                          <a:solidFill>
                            <a:srgbClr val="115076"/>
                          </a:solidFill>
                          <a:latin typeface="Ink Free" panose="03080402000500000000" pitchFamily="66" charset="0"/>
                        </a:rPr>
                        <a:t>apprend</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l’anglais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358563167"/>
                  </a:ext>
                </a:extLst>
              </a:tr>
              <a:tr h="370840">
                <a:tc>
                  <a:txBody>
                    <a:bodyPr/>
                    <a:lstStyle/>
                    <a:p>
                      <a:pPr algn="r"/>
                      <a:r>
                        <a:rPr lang="en-GB" sz="2400" b="1" dirty="0">
                          <a:solidFill>
                            <a:srgbClr val="115076"/>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Est </a:t>
                      </a:r>
                      <a:r>
                        <a:rPr lang="en-GB" sz="2400" dirty="0" err="1">
                          <a:solidFill>
                            <a:srgbClr val="115076"/>
                          </a:solidFill>
                          <a:latin typeface="Ink Free" panose="03080402000500000000" pitchFamily="66" charset="0"/>
                        </a:rPr>
                        <a:t>elle</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calme</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en</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classe</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712532567"/>
                  </a:ext>
                </a:extLst>
              </a:tr>
              <a:tr h="370840">
                <a:tc>
                  <a:txBody>
                    <a:bodyPr/>
                    <a:lstStyle/>
                    <a:p>
                      <a:pPr algn="r"/>
                      <a:r>
                        <a:rPr lang="en-GB" sz="2400" b="1" dirty="0">
                          <a:solidFill>
                            <a:srgbClr val="115076"/>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Prend elle une règle au collège</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357523725"/>
                  </a:ext>
                </a:extLst>
              </a:tr>
              <a:tr h="370840">
                <a:tc>
                  <a:txBody>
                    <a:bodyPr/>
                    <a:lstStyle/>
                    <a:p>
                      <a:pPr algn="r"/>
                      <a:r>
                        <a:rPr lang="en-GB" sz="2400" b="1" dirty="0">
                          <a:solidFill>
                            <a:srgbClr val="115076"/>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a des problèmes en maths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991504075"/>
                  </a:ext>
                </a:extLst>
              </a:tr>
              <a:tr h="370840">
                <a:tc>
                  <a:txBody>
                    <a:bodyPr/>
                    <a:lstStyle/>
                    <a:p>
                      <a:pPr algn="r"/>
                      <a:r>
                        <a:rPr lang="en-GB" sz="2400" b="1" dirty="0">
                          <a:solidFill>
                            <a:srgbClr val="115076"/>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Fait </a:t>
                      </a:r>
                      <a:r>
                        <a:rPr lang="en-GB" sz="2400" dirty="0" err="1">
                          <a:solidFill>
                            <a:srgbClr val="115076"/>
                          </a:solidFill>
                          <a:latin typeface="Ink Free" panose="03080402000500000000" pitchFamily="66" charset="0"/>
                        </a:rPr>
                        <a:t>elle</a:t>
                      </a:r>
                      <a:r>
                        <a:rPr lang="en-GB" sz="2400" dirty="0">
                          <a:solidFill>
                            <a:srgbClr val="115076"/>
                          </a:solidFill>
                          <a:latin typeface="Ink Free" panose="03080402000500000000" pitchFamily="66" charset="0"/>
                        </a:rPr>
                        <a:t> des </a:t>
                      </a:r>
                      <a:r>
                        <a:rPr lang="en-GB" sz="2400" dirty="0" err="1">
                          <a:solidFill>
                            <a:srgbClr val="115076"/>
                          </a:solidFill>
                          <a:latin typeface="Ink Free" panose="03080402000500000000" pitchFamily="66" charset="0"/>
                        </a:rPr>
                        <a:t>erreurs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4150111378"/>
                  </a:ext>
                </a:extLst>
              </a:tr>
              <a:tr h="370840">
                <a:tc>
                  <a:txBody>
                    <a:bodyPr/>
                    <a:lstStyle/>
                    <a:p>
                      <a:pPr algn="r"/>
                      <a:r>
                        <a:rPr lang="en-GB" sz="2400" b="1" dirty="0">
                          <a:solidFill>
                            <a:srgbClr val="115076"/>
                          </a:solidFill>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latin typeface="Ink Free" panose="03080402000500000000" pitchFamily="66" charset="0"/>
                        </a:rPr>
                        <a:t>Comprend</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elle</a:t>
                      </a:r>
                      <a:r>
                        <a:rPr lang="en-GB" sz="2400" dirty="0">
                          <a:solidFill>
                            <a:srgbClr val="115076"/>
                          </a:solidFill>
                          <a:latin typeface="Ink Free" panose="03080402000500000000" pitchFamily="66" charset="0"/>
                        </a:rPr>
                        <a:t> les solutions</a:t>
                      </a: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85698272"/>
                  </a:ext>
                </a:extLst>
              </a:tr>
              <a:tr h="370840">
                <a:tc>
                  <a:txBody>
                    <a:bodyPr/>
                    <a:lstStyle/>
                    <a:p>
                      <a:pPr algn="r"/>
                      <a:r>
                        <a:rPr lang="en-GB" sz="2400" b="1" dirty="0">
                          <a:solidFill>
                            <a:srgbClr val="115076"/>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trouve la géographie facile</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914100704"/>
                  </a:ext>
                </a:extLst>
              </a:tr>
            </a:tbl>
          </a:graphicData>
        </a:graphic>
      </p:graphicFrame>
      <p:sp>
        <p:nvSpPr>
          <p:cNvPr id="6" name="TextBox 5">
            <a:extLst>
              <a:ext uri="{FF2B5EF4-FFF2-40B4-BE49-F238E27FC236}">
                <a16:creationId xmlns:a16="http://schemas.microsoft.com/office/drawing/2014/main" id="{A5A2E3AD-A157-4F2F-848D-C0151B9431AC}"/>
              </a:ext>
            </a:extLst>
          </p:cNvPr>
          <p:cNvSpPr txBox="1"/>
          <p:nvPr/>
        </p:nvSpPr>
        <p:spPr>
          <a:xfrm>
            <a:off x="5943600" y="2606186"/>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28" name="TextBox 27">
            <a:extLst>
              <a:ext uri="{FF2B5EF4-FFF2-40B4-BE49-F238E27FC236}">
                <a16:creationId xmlns:a16="http://schemas.microsoft.com/office/drawing/2014/main" id="{7D19D77E-7522-4184-80C7-D013C4005F9D}"/>
              </a:ext>
            </a:extLst>
          </p:cNvPr>
          <p:cNvSpPr txBox="1"/>
          <p:nvPr/>
        </p:nvSpPr>
        <p:spPr>
          <a:xfrm>
            <a:off x="5943600" y="3042860"/>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29" name="TextBox 28">
            <a:extLst>
              <a:ext uri="{FF2B5EF4-FFF2-40B4-BE49-F238E27FC236}">
                <a16:creationId xmlns:a16="http://schemas.microsoft.com/office/drawing/2014/main" id="{FE3964EC-E425-44AF-AF75-FBC2B4CCC7F1}"/>
              </a:ext>
            </a:extLst>
          </p:cNvPr>
          <p:cNvSpPr txBox="1"/>
          <p:nvPr/>
        </p:nvSpPr>
        <p:spPr>
          <a:xfrm>
            <a:off x="5943600" y="4390794"/>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30" name="TextBox 29">
            <a:extLst>
              <a:ext uri="{FF2B5EF4-FFF2-40B4-BE49-F238E27FC236}">
                <a16:creationId xmlns:a16="http://schemas.microsoft.com/office/drawing/2014/main" id="{64A667FE-1EF0-4E8B-9B31-76E97622366E}"/>
              </a:ext>
            </a:extLst>
          </p:cNvPr>
          <p:cNvSpPr txBox="1"/>
          <p:nvPr/>
        </p:nvSpPr>
        <p:spPr>
          <a:xfrm>
            <a:off x="5943600" y="5775888"/>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31" name="TextBox 30">
            <a:extLst>
              <a:ext uri="{FF2B5EF4-FFF2-40B4-BE49-F238E27FC236}">
                <a16:creationId xmlns:a16="http://schemas.microsoft.com/office/drawing/2014/main" id="{4DA34489-7B16-491F-B98D-79AF3D8F0ED6}"/>
              </a:ext>
            </a:extLst>
          </p:cNvPr>
          <p:cNvSpPr txBox="1"/>
          <p:nvPr/>
        </p:nvSpPr>
        <p:spPr>
          <a:xfrm>
            <a:off x="5943599" y="3479534"/>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Q</a:t>
            </a:r>
          </a:p>
        </p:txBody>
      </p:sp>
      <p:sp>
        <p:nvSpPr>
          <p:cNvPr id="39" name="TextBox 38">
            <a:extLst>
              <a:ext uri="{FF2B5EF4-FFF2-40B4-BE49-F238E27FC236}">
                <a16:creationId xmlns:a16="http://schemas.microsoft.com/office/drawing/2014/main" id="{FD5228FF-CF3F-460B-BDF1-83C47B8896C4}"/>
              </a:ext>
            </a:extLst>
          </p:cNvPr>
          <p:cNvSpPr txBox="1"/>
          <p:nvPr/>
        </p:nvSpPr>
        <p:spPr>
          <a:xfrm>
            <a:off x="5943599" y="3935164"/>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Q</a:t>
            </a:r>
          </a:p>
        </p:txBody>
      </p:sp>
      <p:sp>
        <p:nvSpPr>
          <p:cNvPr id="40" name="TextBox 39">
            <a:extLst>
              <a:ext uri="{FF2B5EF4-FFF2-40B4-BE49-F238E27FC236}">
                <a16:creationId xmlns:a16="http://schemas.microsoft.com/office/drawing/2014/main" id="{76EEFB9B-FD96-426E-B87F-B7BD36C7BBC4}"/>
              </a:ext>
            </a:extLst>
          </p:cNvPr>
          <p:cNvSpPr txBox="1"/>
          <p:nvPr/>
        </p:nvSpPr>
        <p:spPr>
          <a:xfrm>
            <a:off x="5943599" y="4855526"/>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Q</a:t>
            </a:r>
          </a:p>
        </p:txBody>
      </p:sp>
      <p:sp>
        <p:nvSpPr>
          <p:cNvPr id="41" name="TextBox 40">
            <a:extLst>
              <a:ext uri="{FF2B5EF4-FFF2-40B4-BE49-F238E27FC236}">
                <a16:creationId xmlns:a16="http://schemas.microsoft.com/office/drawing/2014/main" id="{1D2769C6-B97F-4612-98A7-EB222797F8C5}"/>
              </a:ext>
            </a:extLst>
          </p:cNvPr>
          <p:cNvSpPr txBox="1"/>
          <p:nvPr/>
        </p:nvSpPr>
        <p:spPr>
          <a:xfrm>
            <a:off x="5943599" y="5313816"/>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Q</a:t>
            </a:r>
          </a:p>
        </p:txBody>
      </p:sp>
      <p:sp>
        <p:nvSpPr>
          <p:cNvPr id="10" name="TextBox 9">
            <a:extLst>
              <a:ext uri="{FF2B5EF4-FFF2-40B4-BE49-F238E27FC236}">
                <a16:creationId xmlns:a16="http://schemas.microsoft.com/office/drawing/2014/main" id="{36CFF6E8-36DA-4BB5-BC93-F785A49A9A93}"/>
              </a:ext>
            </a:extLst>
          </p:cNvPr>
          <p:cNvSpPr txBox="1"/>
          <p:nvPr/>
        </p:nvSpPr>
        <p:spPr>
          <a:xfrm>
            <a:off x="7105362" y="2147148"/>
            <a:ext cx="4892107" cy="1123712"/>
          </a:xfrm>
          <a:prstGeom prst="wedgeRoundRectCallout">
            <a:avLst>
              <a:gd name="adj1" fmla="val -55005"/>
              <a:gd name="adj2" fmla="val -22967"/>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Léa’s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parents took notes quickly and missed out the punctuation!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Pay attention to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7" name="Picture 6" descr="A picture containing toy, doll, clock&#10;&#10;Description automatically generated">
            <a:extLst>
              <a:ext uri="{FF2B5EF4-FFF2-40B4-BE49-F238E27FC236}">
                <a16:creationId xmlns:a16="http://schemas.microsoft.com/office/drawing/2014/main" id="{1CC1AE30-96AD-4337-910C-4B75437A3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528" y="3479534"/>
            <a:ext cx="2696353" cy="2696353"/>
          </a:xfrm>
          <a:prstGeom prst="rect">
            <a:avLst/>
          </a:prstGeom>
        </p:spPr>
      </p:pic>
    </p:spTree>
    <p:extLst>
      <p:ext uri="{BB962C8B-B14F-4D97-AF65-F5344CB8AC3E}">
        <p14:creationId xmlns:p14="http://schemas.microsoft.com/office/powerpoint/2010/main" val="77272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P spid="29" grpId="0"/>
      <p:bldP spid="30" grpId="0"/>
      <p:bldP spid="31"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0892"/>
            <a:ext cx="8874178" cy="867128"/>
          </a:xfrm>
          <a:prstGeom prst="rect">
            <a:avLst/>
          </a:prstGeom>
        </p:spPr>
      </p:pic>
      <p:sp>
        <p:nvSpPr>
          <p:cNvPr id="4" name="Title 3"/>
          <p:cNvSpPr>
            <a:spLocks noGrp="1"/>
          </p:cNvSpPr>
          <p:nvPr>
            <p:ph type="title"/>
          </p:nvPr>
        </p:nvSpPr>
        <p:spPr>
          <a:xfrm>
            <a:off x="232343" y="255403"/>
            <a:ext cx="7577531" cy="707849"/>
          </a:xfrm>
        </p:spPr>
        <p:txBody>
          <a:bodyPr>
            <a:noAutofit/>
          </a:bodyPr>
          <a:lstStyle/>
          <a:p>
            <a:r>
              <a:rPr lang="en-GB" sz="3600" b="1" dirty="0">
                <a:solidFill>
                  <a:schemeClr val="bg1"/>
                </a:solidFill>
              </a:rPr>
              <a:t>Un robot à la </a:t>
            </a:r>
            <a:r>
              <a:rPr lang="en-GB" sz="3600" b="1" dirty="0" err="1">
                <a:solidFill>
                  <a:schemeClr val="bg1"/>
                </a:solidFill>
              </a:rPr>
              <a:t>maison</a:t>
            </a:r>
            <a:r>
              <a:rPr lang="en-GB" sz="3600" b="1" dirty="0">
                <a:solidFill>
                  <a:schemeClr val="bg1"/>
                </a:solidFill>
              </a:rPr>
              <a:t> !</a:t>
            </a:r>
            <a:endParaRPr lang="en-GB" sz="3600" b="1" i="1" dirty="0">
              <a:solidFill>
                <a:schemeClr val="bg1"/>
              </a:solidFill>
            </a:endParaRPr>
          </a:p>
        </p:txBody>
      </p:sp>
      <p:sp>
        <p:nvSpPr>
          <p:cNvPr id="14" name="Rounded Rectangle 46">
            <a:extLst>
              <a:ext uri="{FF2B5EF4-FFF2-40B4-BE49-F238E27FC236}">
                <a16:creationId xmlns:a16="http://schemas.microsoft.com/office/drawing/2014/main" id="{01F03E95-CC49-4EA3-ADA4-970425A076B5}"/>
              </a:ext>
            </a:extLst>
          </p:cNvPr>
          <p:cNvSpPr/>
          <p:nvPr/>
        </p:nvSpPr>
        <p:spPr>
          <a:xfrm>
            <a:off x="10447020" y="104993"/>
            <a:ext cx="1550449" cy="46669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3C9BE066-F3CA-4EF5-8537-22DEF6A00489}"/>
              </a:ext>
            </a:extLst>
          </p:cNvPr>
          <p:cNvSpPr txBox="1"/>
          <p:nvPr/>
        </p:nvSpPr>
        <p:spPr>
          <a:xfrm>
            <a:off x="0" y="1212085"/>
            <a:ext cx="1219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Un robot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apprend</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comment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habiter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humaine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Décide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description (D)</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question (Q)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pour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7" name="Content Placeholder 4">
            <a:extLst>
              <a:ext uri="{FF2B5EF4-FFF2-40B4-BE49-F238E27FC236}">
                <a16:creationId xmlns:a16="http://schemas.microsoft.com/office/drawing/2014/main" id="{E889D158-81AF-4504-A311-E3608B504DF9}"/>
              </a:ext>
            </a:extLst>
          </p:cNvPr>
          <p:cNvGraphicFramePr>
            <a:graphicFrameLocks noGrp="1"/>
          </p:cNvGraphicFramePr>
          <p:nvPr>
            <p:ph idx="1"/>
            <p:extLst/>
          </p:nvPr>
        </p:nvGraphicFramePr>
        <p:xfrm>
          <a:off x="696000" y="2517109"/>
          <a:ext cx="5400000" cy="347472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2548973513"/>
                    </a:ext>
                  </a:extLst>
                </a:gridCol>
                <a:gridCol w="180000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3028703937"/>
                    </a:ext>
                  </a:extLst>
                </a:gridCol>
                <a:gridCol w="1800000">
                  <a:extLst>
                    <a:ext uri="{9D8B030D-6E8A-4147-A177-3AD203B41FA5}">
                      <a16:colId xmlns:a16="http://schemas.microsoft.com/office/drawing/2014/main" val="1859025906"/>
                    </a:ext>
                  </a:extLst>
                </a:gridCol>
              </a:tblGrid>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661245337"/>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133114728"/>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67591263"/>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904809608"/>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70815028"/>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974937827"/>
                  </a:ext>
                </a:extLst>
              </a:tr>
            </a:tbl>
          </a:graphicData>
        </a:graphic>
      </p:graphicFrame>
      <p:sp>
        <p:nvSpPr>
          <p:cNvPr id="19" name="Rectangle 18">
            <a:extLst>
              <a:ext uri="{FF2B5EF4-FFF2-40B4-BE49-F238E27FC236}">
                <a16:creationId xmlns:a16="http://schemas.microsoft.com/office/drawing/2014/main" id="{9B1BB1C7-91EB-40E3-8773-31D1D11020A9}"/>
              </a:ext>
            </a:extLst>
          </p:cNvPr>
          <p:cNvSpPr/>
          <p:nvPr/>
        </p:nvSpPr>
        <p:spPr>
          <a:xfrm>
            <a:off x="2166637" y="2367652"/>
            <a:ext cx="69923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20" name="Rectangle 19">
            <a:extLst>
              <a:ext uri="{FF2B5EF4-FFF2-40B4-BE49-F238E27FC236}">
                <a16:creationId xmlns:a16="http://schemas.microsoft.com/office/drawing/2014/main" id="{BDFAA76A-53D0-476D-8EA4-0B95303869E2}"/>
              </a:ext>
            </a:extLst>
          </p:cNvPr>
          <p:cNvSpPr/>
          <p:nvPr/>
        </p:nvSpPr>
        <p:spPr>
          <a:xfrm>
            <a:off x="2157019" y="2960319"/>
            <a:ext cx="7184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21" name="Rectangle 20">
            <a:extLst>
              <a:ext uri="{FF2B5EF4-FFF2-40B4-BE49-F238E27FC236}">
                <a16:creationId xmlns:a16="http://schemas.microsoft.com/office/drawing/2014/main" id="{A9C33C63-537B-449D-AF56-1CE134A66E76}"/>
              </a:ext>
            </a:extLst>
          </p:cNvPr>
          <p:cNvSpPr/>
          <p:nvPr/>
        </p:nvSpPr>
        <p:spPr>
          <a:xfrm>
            <a:off x="2122554" y="3510008"/>
            <a:ext cx="787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22" name="Rectangle 21">
            <a:extLst>
              <a:ext uri="{FF2B5EF4-FFF2-40B4-BE49-F238E27FC236}">
                <a16:creationId xmlns:a16="http://schemas.microsoft.com/office/drawing/2014/main" id="{AC767EF7-E6AA-45C1-B96E-5DC3E1184661}"/>
              </a:ext>
            </a:extLst>
          </p:cNvPr>
          <p:cNvSpPr/>
          <p:nvPr/>
        </p:nvSpPr>
        <p:spPr>
          <a:xfrm>
            <a:off x="2157019" y="4102675"/>
            <a:ext cx="7184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23" name="Rectangle 22">
            <a:extLst>
              <a:ext uri="{FF2B5EF4-FFF2-40B4-BE49-F238E27FC236}">
                <a16:creationId xmlns:a16="http://schemas.microsoft.com/office/drawing/2014/main" id="{080130A8-0671-48D7-B27C-DC523037F9B9}"/>
              </a:ext>
            </a:extLst>
          </p:cNvPr>
          <p:cNvSpPr/>
          <p:nvPr/>
        </p:nvSpPr>
        <p:spPr>
          <a:xfrm>
            <a:off x="2122554" y="4652364"/>
            <a:ext cx="787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24" name="Rectangle 23">
            <a:extLst>
              <a:ext uri="{FF2B5EF4-FFF2-40B4-BE49-F238E27FC236}">
                <a16:creationId xmlns:a16="http://schemas.microsoft.com/office/drawing/2014/main" id="{C87A2B5B-5714-4E9F-ADA6-5AD99A9B77BF}"/>
              </a:ext>
            </a:extLst>
          </p:cNvPr>
          <p:cNvSpPr/>
          <p:nvPr/>
        </p:nvSpPr>
        <p:spPr>
          <a:xfrm>
            <a:off x="2166637" y="5245031"/>
            <a:ext cx="69923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25" name="Rectangle 24">
            <a:extLst>
              <a:ext uri="{FF2B5EF4-FFF2-40B4-BE49-F238E27FC236}">
                <a16:creationId xmlns:a16="http://schemas.microsoft.com/office/drawing/2014/main" id="{BA426C9D-398F-4DCF-A59C-3518AF8B9875}"/>
              </a:ext>
            </a:extLst>
          </p:cNvPr>
          <p:cNvSpPr/>
          <p:nvPr/>
        </p:nvSpPr>
        <p:spPr>
          <a:xfrm>
            <a:off x="4811942" y="2337647"/>
            <a:ext cx="7184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26" name="Rectangle 25">
            <a:extLst>
              <a:ext uri="{FF2B5EF4-FFF2-40B4-BE49-F238E27FC236}">
                <a16:creationId xmlns:a16="http://schemas.microsoft.com/office/drawing/2014/main" id="{F3EEFE6F-BAC0-462C-A7A3-BD0F630EE6F3}"/>
              </a:ext>
            </a:extLst>
          </p:cNvPr>
          <p:cNvSpPr/>
          <p:nvPr/>
        </p:nvSpPr>
        <p:spPr>
          <a:xfrm>
            <a:off x="4777477" y="2930314"/>
            <a:ext cx="787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27" name="Rectangle 26">
            <a:extLst>
              <a:ext uri="{FF2B5EF4-FFF2-40B4-BE49-F238E27FC236}">
                <a16:creationId xmlns:a16="http://schemas.microsoft.com/office/drawing/2014/main" id="{1B20A1BB-A6BE-40EB-A781-3CE734C785DE}"/>
              </a:ext>
            </a:extLst>
          </p:cNvPr>
          <p:cNvSpPr/>
          <p:nvPr/>
        </p:nvSpPr>
        <p:spPr>
          <a:xfrm>
            <a:off x="4787213" y="3509261"/>
            <a:ext cx="787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32" name="Rectangle 31">
            <a:extLst>
              <a:ext uri="{FF2B5EF4-FFF2-40B4-BE49-F238E27FC236}">
                <a16:creationId xmlns:a16="http://schemas.microsoft.com/office/drawing/2014/main" id="{6B0A4AB5-000F-400C-9F6F-A55958608B72}"/>
              </a:ext>
            </a:extLst>
          </p:cNvPr>
          <p:cNvSpPr/>
          <p:nvPr/>
        </p:nvSpPr>
        <p:spPr>
          <a:xfrm>
            <a:off x="4798824" y="4072670"/>
            <a:ext cx="787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33" name="Rectangle 32">
            <a:extLst>
              <a:ext uri="{FF2B5EF4-FFF2-40B4-BE49-F238E27FC236}">
                <a16:creationId xmlns:a16="http://schemas.microsoft.com/office/drawing/2014/main" id="{A7D5E4CE-5959-4F59-8F17-0E55B69A1720}"/>
              </a:ext>
            </a:extLst>
          </p:cNvPr>
          <p:cNvSpPr/>
          <p:nvPr/>
        </p:nvSpPr>
        <p:spPr>
          <a:xfrm>
            <a:off x="4840975" y="4651617"/>
            <a:ext cx="7184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34" name="Rectangle 33">
            <a:extLst>
              <a:ext uri="{FF2B5EF4-FFF2-40B4-BE49-F238E27FC236}">
                <a16:creationId xmlns:a16="http://schemas.microsoft.com/office/drawing/2014/main" id="{6A8FCE20-648D-4BE7-AC3D-9EFE7E7B4E81}"/>
              </a:ext>
            </a:extLst>
          </p:cNvPr>
          <p:cNvSpPr/>
          <p:nvPr/>
        </p:nvSpPr>
        <p:spPr>
          <a:xfrm>
            <a:off x="4840975" y="5245031"/>
            <a:ext cx="7184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35" name="Action Button: Custom 21">
            <a:hlinkClick r:id="" action="ppaction://noaction" highlightClick="1">
              <a:snd r:embed="rId4" name="R1-1.wav"/>
            </a:hlinkClick>
            <a:extLst>
              <a:ext uri="{FF2B5EF4-FFF2-40B4-BE49-F238E27FC236}">
                <a16:creationId xmlns:a16="http://schemas.microsoft.com/office/drawing/2014/main" id="{140C505B-8350-4CA3-AD4D-458FF39EE94A}"/>
              </a:ext>
            </a:extLst>
          </p:cNvPr>
          <p:cNvSpPr/>
          <p:nvPr/>
        </p:nvSpPr>
        <p:spPr>
          <a:xfrm>
            <a:off x="912794" y="2582347"/>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6" name="Action Button: Custom 21">
            <a:hlinkClick r:id="" action="ppaction://noaction" highlightClick="1">
              <a:snd r:embed="rId5" name="R1-2.wav"/>
            </a:hlinkClick>
            <a:extLst>
              <a:ext uri="{FF2B5EF4-FFF2-40B4-BE49-F238E27FC236}">
                <a16:creationId xmlns:a16="http://schemas.microsoft.com/office/drawing/2014/main" id="{6668BD10-7EED-4410-B62C-976A9B902305}"/>
              </a:ext>
            </a:extLst>
          </p:cNvPr>
          <p:cNvSpPr/>
          <p:nvPr/>
        </p:nvSpPr>
        <p:spPr>
          <a:xfrm>
            <a:off x="910874" y="3162638"/>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7" name="Action Button: Custom 21">
            <a:hlinkClick r:id="" action="ppaction://noaction" highlightClick="1">
              <a:snd r:embed="rId6" name="R1-3.wav"/>
            </a:hlinkClick>
            <a:extLst>
              <a:ext uri="{FF2B5EF4-FFF2-40B4-BE49-F238E27FC236}">
                <a16:creationId xmlns:a16="http://schemas.microsoft.com/office/drawing/2014/main" id="{17DD8A24-795E-4E41-AE8E-CCE29E6716E4}"/>
              </a:ext>
            </a:extLst>
          </p:cNvPr>
          <p:cNvSpPr/>
          <p:nvPr/>
        </p:nvSpPr>
        <p:spPr>
          <a:xfrm>
            <a:off x="913983" y="3750334"/>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8" name="Action Button: Custom 21">
            <a:hlinkClick r:id="" action="ppaction://noaction" highlightClick="1">
              <a:snd r:embed="rId7" name="R1-4.wav"/>
            </a:hlinkClick>
            <a:extLst>
              <a:ext uri="{FF2B5EF4-FFF2-40B4-BE49-F238E27FC236}">
                <a16:creationId xmlns:a16="http://schemas.microsoft.com/office/drawing/2014/main" id="{792D438A-8C18-4F79-9F9C-F51F259ABE90}"/>
              </a:ext>
            </a:extLst>
          </p:cNvPr>
          <p:cNvSpPr/>
          <p:nvPr/>
        </p:nvSpPr>
        <p:spPr>
          <a:xfrm>
            <a:off x="920048" y="4330625"/>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2" name="Action Button: Custom 21">
            <a:hlinkClick r:id="" action="ppaction://noaction" highlightClick="1">
              <a:snd r:embed="rId8" name="R1-5.wav"/>
            </a:hlinkClick>
            <a:extLst>
              <a:ext uri="{FF2B5EF4-FFF2-40B4-BE49-F238E27FC236}">
                <a16:creationId xmlns:a16="http://schemas.microsoft.com/office/drawing/2014/main" id="{594F00E7-387A-48DC-86E5-C42B2F4F4552}"/>
              </a:ext>
            </a:extLst>
          </p:cNvPr>
          <p:cNvSpPr/>
          <p:nvPr/>
        </p:nvSpPr>
        <p:spPr>
          <a:xfrm>
            <a:off x="920048" y="4890279"/>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5</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Action Button: Custom 21">
            <a:hlinkClick r:id="" action="ppaction://noaction" highlightClick="1">
              <a:snd r:embed="rId9" name="elle parle.wav"/>
            </a:hlinkClick>
            <a:extLst>
              <a:ext uri="{FF2B5EF4-FFF2-40B4-BE49-F238E27FC236}">
                <a16:creationId xmlns:a16="http://schemas.microsoft.com/office/drawing/2014/main" id="{15BE58A8-48F6-42FA-BFF5-1287567E2637}"/>
              </a:ext>
            </a:extLst>
          </p:cNvPr>
          <p:cNvSpPr/>
          <p:nvPr/>
        </p:nvSpPr>
        <p:spPr>
          <a:xfrm>
            <a:off x="912794" y="5481696"/>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6</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Action Button: Custom 21">
            <a:hlinkClick r:id="" action="ppaction://noaction" highlightClick="1">
              <a:snd r:embed="rId10" name="R1-7.wav"/>
            </a:hlinkClick>
            <a:extLst>
              <a:ext uri="{FF2B5EF4-FFF2-40B4-BE49-F238E27FC236}">
                <a16:creationId xmlns:a16="http://schemas.microsoft.com/office/drawing/2014/main" id="{BFB3685B-632B-4395-9EC9-8DEEDA77CF14}"/>
              </a:ext>
            </a:extLst>
          </p:cNvPr>
          <p:cNvSpPr/>
          <p:nvPr/>
        </p:nvSpPr>
        <p:spPr>
          <a:xfrm>
            <a:off x="3621590" y="2586323"/>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Action Button: Custom 21">
            <a:hlinkClick r:id="" action="ppaction://noaction" highlightClick="1">
              <a:snd r:embed="rId11" name="R1-8.wav"/>
            </a:hlinkClick>
            <a:extLst>
              <a:ext uri="{FF2B5EF4-FFF2-40B4-BE49-F238E27FC236}">
                <a16:creationId xmlns:a16="http://schemas.microsoft.com/office/drawing/2014/main" id="{2F35ED02-5E2C-40B6-9B4F-90D5A29B3076}"/>
              </a:ext>
            </a:extLst>
          </p:cNvPr>
          <p:cNvSpPr/>
          <p:nvPr/>
        </p:nvSpPr>
        <p:spPr>
          <a:xfrm>
            <a:off x="3622681" y="3166613"/>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8</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Action Button: Custom 21">
            <a:hlinkClick r:id="" action="ppaction://noaction" highlightClick="1">
              <a:snd r:embed="rId12" name="R1-9.wav"/>
            </a:hlinkClick>
            <a:extLst>
              <a:ext uri="{FF2B5EF4-FFF2-40B4-BE49-F238E27FC236}">
                <a16:creationId xmlns:a16="http://schemas.microsoft.com/office/drawing/2014/main" id="{FE0E0F04-46E3-4B72-8556-C22975169AF9}"/>
              </a:ext>
            </a:extLst>
          </p:cNvPr>
          <p:cNvSpPr/>
          <p:nvPr/>
        </p:nvSpPr>
        <p:spPr>
          <a:xfrm>
            <a:off x="3628421" y="3732728"/>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9</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Action Button: Custom 21">
            <a:hlinkClick r:id="" action="ppaction://noaction" highlightClick="1">
              <a:snd r:embed="rId13" name="R1-10.wav"/>
            </a:hlinkClick>
            <a:extLst>
              <a:ext uri="{FF2B5EF4-FFF2-40B4-BE49-F238E27FC236}">
                <a16:creationId xmlns:a16="http://schemas.microsoft.com/office/drawing/2014/main" id="{ED4E20D1-6C0E-4F67-8C26-ED489A72D5FF}"/>
              </a:ext>
            </a:extLst>
          </p:cNvPr>
          <p:cNvSpPr/>
          <p:nvPr/>
        </p:nvSpPr>
        <p:spPr>
          <a:xfrm>
            <a:off x="3623268" y="4329846"/>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48" name="Action Button: Custom 21">
            <a:hlinkClick r:id="" action="ppaction://noaction" highlightClick="1">
              <a:snd r:embed="rId14" name="R1-11.wav"/>
            </a:hlinkClick>
            <a:extLst>
              <a:ext uri="{FF2B5EF4-FFF2-40B4-BE49-F238E27FC236}">
                <a16:creationId xmlns:a16="http://schemas.microsoft.com/office/drawing/2014/main" id="{4198DD34-9EF9-4C19-BDD1-155D69FAD66A}"/>
              </a:ext>
            </a:extLst>
          </p:cNvPr>
          <p:cNvSpPr/>
          <p:nvPr/>
        </p:nvSpPr>
        <p:spPr>
          <a:xfrm>
            <a:off x="3628421" y="4893722"/>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rPr>
              <a:t>11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Action Button: Custom 21">
            <a:hlinkClick r:id="" action="ppaction://noaction" highlightClick="1">
              <a:snd r:embed="rId15" name="R1-12.wav"/>
            </a:hlinkClick>
            <a:extLst>
              <a:ext uri="{FF2B5EF4-FFF2-40B4-BE49-F238E27FC236}">
                <a16:creationId xmlns:a16="http://schemas.microsoft.com/office/drawing/2014/main" id="{1BE43081-663D-4C7A-8ACD-7AF7A9BB3F0A}"/>
              </a:ext>
            </a:extLst>
          </p:cNvPr>
          <p:cNvSpPr/>
          <p:nvPr/>
        </p:nvSpPr>
        <p:spPr>
          <a:xfrm>
            <a:off x="3635708" y="5481696"/>
            <a:ext cx="450000" cy="450000"/>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pic>
        <p:nvPicPr>
          <p:cNvPr id="50" name="Picture 49">
            <a:extLst>
              <a:ext uri="{FF2B5EF4-FFF2-40B4-BE49-F238E27FC236}">
                <a16:creationId xmlns:a16="http://schemas.microsoft.com/office/drawing/2014/main" id="{D7F416CA-25F6-4250-B192-EED51C52A07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41710" y="3458815"/>
            <a:ext cx="1884635" cy="2393187"/>
          </a:xfrm>
          <a:prstGeom prst="rect">
            <a:avLst/>
          </a:prstGeom>
        </p:spPr>
      </p:pic>
      <p:sp>
        <p:nvSpPr>
          <p:cNvPr id="51" name="Rounded Rectangular Callout 1">
            <a:extLst>
              <a:ext uri="{FF2B5EF4-FFF2-40B4-BE49-F238E27FC236}">
                <a16:creationId xmlns:a16="http://schemas.microsoft.com/office/drawing/2014/main" id="{FE95D6D2-3496-45D9-B76A-5C39478030E4}"/>
              </a:ext>
            </a:extLst>
          </p:cNvPr>
          <p:cNvSpPr/>
          <p:nvPr/>
        </p:nvSpPr>
        <p:spPr>
          <a:xfrm>
            <a:off x="6843196" y="2362149"/>
            <a:ext cx="2636780" cy="3474720"/>
          </a:xfrm>
          <a:prstGeom prst="wedgeRoundRectCallout">
            <a:avLst>
              <a:gd name="adj1" fmla="val 65155"/>
              <a:gd name="adj2" fmla="val 15006"/>
              <a:gd name="adj3" fmla="val 16667"/>
            </a:avLst>
          </a:prstGeom>
          <a:solidFill>
            <a:schemeClr val="accent1">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haven’t learned to use intonation yet! Pay attention to the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word order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Forms of </a:t>
            </a:r>
            <a:r>
              <a:rPr kumimoji="0" lang="en-GB" sz="2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être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2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avoir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are verbs, too!</a:t>
            </a:r>
          </a:p>
        </p:txBody>
      </p:sp>
    </p:spTree>
    <p:extLst>
      <p:ext uri="{BB962C8B-B14F-4D97-AF65-F5344CB8AC3E}">
        <p14:creationId xmlns:p14="http://schemas.microsoft.com/office/powerpoint/2010/main" val="264835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9336506" y="104993"/>
            <a:ext cx="2660964"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685897" y="279972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6" name="Rectangle 5"/>
          <p:cNvSpPr/>
          <p:nvPr/>
        </p:nvSpPr>
        <p:spPr>
          <a:xfrm>
            <a:off x="6267885" y="46001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A Task 1</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extBox 13"/>
          <p:cNvSpPr txBox="1"/>
          <p:nvPr/>
        </p:nvSpPr>
        <p:spPr>
          <a:xfrm>
            <a:off x="700807" y="352934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16" name="TextBox 15"/>
          <p:cNvSpPr txBox="1"/>
          <p:nvPr/>
        </p:nvSpPr>
        <p:spPr>
          <a:xfrm>
            <a:off x="616756" y="431011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3" name="TextBox 22"/>
          <p:cNvSpPr txBox="1"/>
          <p:nvPr/>
        </p:nvSpPr>
        <p:spPr>
          <a:xfrm>
            <a:off x="685897" y="500336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5" name="TextBox 24"/>
          <p:cNvSpPr txBox="1"/>
          <p:nvPr/>
        </p:nvSpPr>
        <p:spPr>
          <a:xfrm>
            <a:off x="685897" y="574858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2" name="TextBox 1"/>
          <p:cNvSpPr txBox="1"/>
          <p:nvPr/>
        </p:nvSpPr>
        <p:spPr>
          <a:xfrm>
            <a:off x="1354821" y="282767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apprendre – le 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a:t>
            </a: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20" name="TextBox 19"/>
          <p:cNvSpPr txBox="1"/>
          <p:nvPr/>
        </p:nvSpPr>
        <p:spPr>
          <a:xfrm>
            <a:off x="1362276" y="3552115"/>
            <a:ext cx="5291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jeune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p:cNvSpPr txBox="1"/>
          <p:nvPr/>
        </p:nvSpPr>
        <p:spPr>
          <a:xfrm>
            <a:off x="1347366" y="501577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comprendre – la question</a:t>
            </a:r>
          </a:p>
        </p:txBody>
      </p:sp>
      <p:sp>
        <p:nvSpPr>
          <p:cNvPr id="22" name="TextBox 21"/>
          <p:cNvSpPr txBox="1"/>
          <p:nvPr/>
        </p:nvSpPr>
        <p:spPr>
          <a:xfrm>
            <a:off x="1354821" y="432770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p:cNvSpPr txBox="1"/>
          <p:nvPr/>
        </p:nvSpPr>
        <p:spPr>
          <a:xfrm>
            <a:off x="1347366" y="575581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prendre – le déjeuner</a:t>
            </a:r>
          </a:p>
        </p:txBody>
      </p:sp>
      <p:sp>
        <p:nvSpPr>
          <p:cNvPr id="31" name="TextBox 30"/>
          <p:cNvSpPr txBox="1"/>
          <p:nvPr/>
        </p:nvSpPr>
        <p:spPr>
          <a:xfrm>
            <a:off x="6729960" y="2842288"/>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Apprends-tu le </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 ?</a:t>
            </a: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6729960" y="3564282"/>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es jeune.</a:t>
            </a:r>
          </a:p>
        </p:txBody>
      </p:sp>
      <p:sp>
        <p:nvSpPr>
          <p:cNvPr id="36" name="TextBox 35"/>
          <p:cNvSpPr txBox="1"/>
          <p:nvPr/>
        </p:nvSpPr>
        <p:spPr>
          <a:xfrm>
            <a:off x="6736344" y="432770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vas au collège.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p:cNvSpPr txBox="1"/>
          <p:nvPr/>
        </p:nvSpPr>
        <p:spPr>
          <a:xfrm>
            <a:off x="6736345" y="5000465"/>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Comprends-tu la question ?</a:t>
            </a:r>
          </a:p>
        </p:txBody>
      </p:sp>
      <p:sp>
        <p:nvSpPr>
          <p:cNvPr id="38" name="TextBox 37"/>
          <p:cNvSpPr txBox="1"/>
          <p:nvPr/>
        </p:nvSpPr>
        <p:spPr>
          <a:xfrm>
            <a:off x="6736345" y="5688536"/>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Prends-tu le déjeuner ?</a:t>
            </a:r>
          </a:p>
        </p:txBody>
      </p:sp>
      <p:sp>
        <p:nvSpPr>
          <p:cNvPr id="4" name="Title 3"/>
          <p:cNvSpPr>
            <a:spLocks noGrp="1"/>
          </p:cNvSpPr>
          <p:nvPr>
            <p:ph type="title"/>
          </p:nvPr>
        </p:nvSpPr>
        <p:spPr>
          <a:xfrm>
            <a:off x="0" y="-66520"/>
            <a:ext cx="10515600" cy="1325563"/>
          </a:xfrm>
        </p:spPr>
        <p:txBody>
          <a:bodyPr/>
          <a:lstStyle/>
          <a:p>
            <a:pPr rtl="0" eaLnBrk="1" latinLnBrk="0" hangingPunct="1"/>
            <a:r>
              <a:rPr lang="en-GB" sz="3600" b="1" i="0" spc="0" baseline="0">
                <a:ln>
                  <a:noFill/>
                </a:ln>
                <a:solidFill>
                  <a:srgbClr val="FFFFFF"/>
                </a:solidFill>
                <a:effectLst/>
                <a:latin typeface="Century Gothic" panose="020B0502020202020204" pitchFamily="34" charset="0"/>
                <a:ea typeface="+mn-ea"/>
                <a:cs typeface="+mn-cs"/>
              </a:rPr>
              <a:t> </a:t>
            </a:r>
            <a:r>
              <a:rPr lang="en-GB" sz="3200" b="1" i="0" spc="0" baseline="0">
                <a:ln>
                  <a:noFill/>
                </a:ln>
                <a:solidFill>
                  <a:srgbClr val="FFFFFF"/>
                </a:solidFill>
                <a:effectLst/>
                <a:latin typeface="Century Gothic" panose="020B0502020202020204" pitchFamily="34" charset="0"/>
                <a:ea typeface="+mn-ea"/>
                <a:cs typeface="+mn-cs"/>
              </a:rPr>
              <a:t>Parle</a:t>
            </a:r>
            <a:r>
              <a:rPr lang="en-GB" sz="3200" b="1" i="0" spc="0">
                <a:ln>
                  <a:noFill/>
                </a:ln>
                <a:solidFill>
                  <a:srgbClr val="FFFFFF"/>
                </a:solidFill>
                <a:effectLst/>
                <a:latin typeface="Century Gothic" panose="020B0502020202020204" pitchFamily="34" charset="0"/>
                <a:ea typeface="+mn-ea"/>
                <a:cs typeface="+mn-cs"/>
              </a:rPr>
              <a:t> et é</a:t>
            </a:r>
            <a:r>
              <a:rPr lang="en-GB" sz="3200" b="1" i="0" spc="0" baseline="0">
                <a:ln>
                  <a:noFill/>
                </a:ln>
                <a:solidFill>
                  <a:srgbClr val="FFFFFF"/>
                </a:solidFill>
                <a:effectLst/>
                <a:latin typeface="Century Gothic" panose="020B0502020202020204" pitchFamily="34" charset="0"/>
                <a:ea typeface="+mn-ea"/>
                <a:cs typeface="+mn-cs"/>
              </a:rPr>
              <a:t>cris </a:t>
            </a:r>
            <a:r>
              <a:rPr lang="en-GB" sz="3200" b="1" i="0" spc="0" baseline="0" err="1">
                <a:ln>
                  <a:noFill/>
                </a:ln>
                <a:solidFill>
                  <a:srgbClr val="FFFFFF"/>
                </a:solidFill>
                <a:effectLst/>
                <a:latin typeface="Century Gothic" panose="020B0502020202020204" pitchFamily="34" charset="0"/>
                <a:ea typeface="+mn-ea"/>
                <a:cs typeface="+mn-cs"/>
              </a:rPr>
              <a:t>en</a:t>
            </a:r>
            <a:r>
              <a:rPr lang="en-GB" sz="3200" b="1" i="0" spc="0" baseline="0">
                <a:ln>
                  <a:noFill/>
                </a:ln>
                <a:solidFill>
                  <a:srgbClr val="FFFFFF"/>
                </a:solidFill>
                <a:effectLst/>
                <a:latin typeface="Century Gothic" panose="020B0502020202020204" pitchFamily="34" charset="0"/>
                <a:ea typeface="+mn-ea"/>
                <a:cs typeface="+mn-cs"/>
              </a:rPr>
              <a:t> </a:t>
            </a:r>
            <a:r>
              <a:rPr lang="en-GB" sz="3200" b="1" i="0" spc="0" baseline="0" err="1">
                <a:ln>
                  <a:noFill/>
                </a:ln>
                <a:solidFill>
                  <a:srgbClr val="FFFFFF"/>
                </a:solidFill>
                <a:effectLst/>
                <a:latin typeface="Century Gothic" panose="020B0502020202020204" pitchFamily="34" charset="0"/>
                <a:ea typeface="+mn-ea"/>
                <a:cs typeface="+mn-cs"/>
              </a:rPr>
              <a:t>fran</a:t>
            </a:r>
            <a:r>
              <a:rPr lang="en-GB" sz="3200" b="1" i="0" spc="0" baseline="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a:ln>
                  <a:noFill/>
                </a:ln>
                <a:solidFill>
                  <a:srgbClr val="FFFFFF"/>
                </a:solidFill>
                <a:effectLst/>
                <a:latin typeface="Century Gothic" panose="020B0502020202020204" pitchFamily="34" charset="0"/>
                <a:ea typeface="+mn-ea"/>
                <a:cs typeface="Calibri" panose="020F0502020204030204" pitchFamily="34" charset="0"/>
              </a:rPr>
              <a:t> !</a:t>
            </a:r>
            <a:endParaRPr lang="en-GB" sz="4000">
              <a:effectLst/>
            </a:endParaRPr>
          </a:p>
        </p:txBody>
      </p:sp>
      <p:sp>
        <p:nvSpPr>
          <p:cNvPr id="3" name="TextBox 2"/>
          <p:cNvSpPr txBox="1"/>
          <p:nvPr/>
        </p:nvSpPr>
        <p:spPr>
          <a:xfrm>
            <a:off x="4690807" y="5656247"/>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9" name="TextBox 28"/>
          <p:cNvSpPr txBox="1"/>
          <p:nvPr/>
        </p:nvSpPr>
        <p:spPr>
          <a:xfrm>
            <a:off x="5231348" y="4908131"/>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30" name="TextBox 29"/>
          <p:cNvSpPr txBox="1"/>
          <p:nvPr/>
        </p:nvSpPr>
        <p:spPr>
          <a:xfrm>
            <a:off x="4889912" y="2684292"/>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3" name="Rectangle 32"/>
          <p:cNvSpPr/>
          <p:nvPr/>
        </p:nvSpPr>
        <p:spPr>
          <a:xfrm>
            <a:off x="6267885" y="84490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26" name="Rectangle 25"/>
          <p:cNvSpPr/>
          <p:nvPr/>
        </p:nvSpPr>
        <p:spPr>
          <a:xfrm>
            <a:off x="203141" y="116210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Fais-tu l’activité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 oui / non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Tu fais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 D’accord (‘Okay’). </a:t>
            </a:r>
          </a:p>
        </p:txBody>
      </p:sp>
    </p:spTree>
    <p:extLst>
      <p:ext uri="{BB962C8B-B14F-4D97-AF65-F5344CB8AC3E}">
        <p14:creationId xmlns:p14="http://schemas.microsoft.com/office/powerpoint/2010/main" val="35683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P spid="38"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9336506" y="104993"/>
            <a:ext cx="2660964"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et écrire</a:t>
            </a:r>
          </a:p>
        </p:txBody>
      </p:sp>
      <p:sp>
        <p:nvSpPr>
          <p:cNvPr id="5" name="TextBox 4"/>
          <p:cNvSpPr txBox="1"/>
          <p:nvPr/>
        </p:nvSpPr>
        <p:spPr>
          <a:xfrm>
            <a:off x="685897" y="279972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extBox 13"/>
          <p:cNvSpPr txBox="1"/>
          <p:nvPr/>
        </p:nvSpPr>
        <p:spPr>
          <a:xfrm>
            <a:off x="700807" y="352934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16" name="TextBox 15"/>
          <p:cNvSpPr txBox="1"/>
          <p:nvPr/>
        </p:nvSpPr>
        <p:spPr>
          <a:xfrm>
            <a:off x="616756" y="431011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3" name="TextBox 22"/>
          <p:cNvSpPr txBox="1"/>
          <p:nvPr/>
        </p:nvSpPr>
        <p:spPr>
          <a:xfrm>
            <a:off x="685897" y="500336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5" name="TextBox 24"/>
          <p:cNvSpPr txBox="1"/>
          <p:nvPr/>
        </p:nvSpPr>
        <p:spPr>
          <a:xfrm>
            <a:off x="685897" y="574858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31" name="TextBox 30"/>
          <p:cNvSpPr txBox="1"/>
          <p:nvPr/>
        </p:nvSpPr>
        <p:spPr>
          <a:xfrm>
            <a:off x="7883979" y="2825215"/>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Apprends-tu le </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 ?</a:t>
            </a: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7883979" y="3564917"/>
            <a:ext cx="3076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es jeune.</a:t>
            </a:r>
          </a:p>
        </p:txBody>
      </p:sp>
      <p:sp>
        <p:nvSpPr>
          <p:cNvPr id="36" name="TextBox 35"/>
          <p:cNvSpPr txBox="1"/>
          <p:nvPr/>
        </p:nvSpPr>
        <p:spPr>
          <a:xfrm>
            <a:off x="7897686" y="4312394"/>
            <a:ext cx="3049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vas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7" name="TextBox 36"/>
          <p:cNvSpPr txBox="1"/>
          <p:nvPr/>
        </p:nvSpPr>
        <p:spPr>
          <a:xfrm>
            <a:off x="7837494" y="5000465"/>
            <a:ext cx="44610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Comprends-tu la question ?</a:t>
            </a:r>
          </a:p>
        </p:txBody>
      </p:sp>
      <p:sp>
        <p:nvSpPr>
          <p:cNvPr id="38" name="TextBox 37"/>
          <p:cNvSpPr txBox="1"/>
          <p:nvPr/>
        </p:nvSpPr>
        <p:spPr>
          <a:xfrm>
            <a:off x="7897686" y="5701174"/>
            <a:ext cx="3608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déjeuner ?</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66520"/>
            <a:ext cx="10515600" cy="1325563"/>
          </a:xfrm>
        </p:spPr>
        <p:txBody>
          <a:bodyPr/>
          <a:lstStyle/>
          <a:p>
            <a:pPr rtl="0" eaLnBrk="1" latinLnBrk="0" hangingPunct="1"/>
            <a:r>
              <a:rPr lang="en-GB" sz="3600" b="1" i="0" spc="0" baseline="0">
                <a:ln>
                  <a:noFill/>
                </a:ln>
                <a:solidFill>
                  <a:srgbClr val="FFFFFF"/>
                </a:solidFill>
                <a:effectLst/>
                <a:latin typeface="Century Gothic" panose="020B0502020202020204" pitchFamily="34" charset="0"/>
                <a:ea typeface="+mn-ea"/>
                <a:cs typeface="+mn-cs"/>
              </a:rPr>
              <a:t> </a:t>
            </a:r>
            <a:r>
              <a:rPr lang="en-GB" sz="3200" b="1" i="0" spc="0" baseline="0">
                <a:ln>
                  <a:noFill/>
                </a:ln>
                <a:solidFill>
                  <a:srgbClr val="FFFFFF"/>
                </a:solidFill>
                <a:effectLst/>
                <a:latin typeface="Century Gothic" panose="020B0502020202020204" pitchFamily="34" charset="0"/>
                <a:ea typeface="+mn-ea"/>
                <a:cs typeface="+mn-cs"/>
              </a:rPr>
              <a:t>Parle</a:t>
            </a:r>
            <a:r>
              <a:rPr lang="en-GB" sz="3200" b="1" i="0" spc="0">
                <a:ln>
                  <a:noFill/>
                </a:ln>
                <a:solidFill>
                  <a:srgbClr val="FFFFFF"/>
                </a:solidFill>
                <a:effectLst/>
                <a:latin typeface="Century Gothic" panose="020B0502020202020204" pitchFamily="34" charset="0"/>
                <a:ea typeface="+mn-ea"/>
                <a:cs typeface="+mn-cs"/>
              </a:rPr>
              <a:t> et é</a:t>
            </a:r>
            <a:r>
              <a:rPr lang="en-GB" sz="3200" b="1" i="0" spc="0" baseline="0">
                <a:ln>
                  <a:noFill/>
                </a:ln>
                <a:solidFill>
                  <a:srgbClr val="FFFFFF"/>
                </a:solidFill>
                <a:effectLst/>
                <a:latin typeface="Century Gothic" panose="020B0502020202020204" pitchFamily="34" charset="0"/>
                <a:ea typeface="+mn-ea"/>
                <a:cs typeface="+mn-cs"/>
              </a:rPr>
              <a:t>cris </a:t>
            </a:r>
            <a:r>
              <a:rPr lang="en-GB" sz="3200" b="1" i="0" spc="0" baseline="0" err="1">
                <a:ln>
                  <a:noFill/>
                </a:ln>
                <a:solidFill>
                  <a:srgbClr val="FFFFFF"/>
                </a:solidFill>
                <a:effectLst/>
                <a:latin typeface="Century Gothic" panose="020B0502020202020204" pitchFamily="34" charset="0"/>
                <a:ea typeface="+mn-ea"/>
                <a:cs typeface="+mn-cs"/>
              </a:rPr>
              <a:t>en</a:t>
            </a:r>
            <a:r>
              <a:rPr lang="en-GB" sz="3200" b="1" i="0" spc="0" baseline="0">
                <a:ln>
                  <a:noFill/>
                </a:ln>
                <a:solidFill>
                  <a:srgbClr val="FFFFFF"/>
                </a:solidFill>
                <a:effectLst/>
                <a:latin typeface="Century Gothic" panose="020B0502020202020204" pitchFamily="34" charset="0"/>
                <a:ea typeface="+mn-ea"/>
                <a:cs typeface="+mn-cs"/>
              </a:rPr>
              <a:t> </a:t>
            </a:r>
            <a:r>
              <a:rPr lang="en-GB" sz="3200" b="1" i="0" spc="0" baseline="0" err="1">
                <a:ln>
                  <a:noFill/>
                </a:ln>
                <a:solidFill>
                  <a:srgbClr val="FFFFFF"/>
                </a:solidFill>
                <a:effectLst/>
                <a:latin typeface="Century Gothic" panose="020B0502020202020204" pitchFamily="34" charset="0"/>
                <a:ea typeface="+mn-ea"/>
                <a:cs typeface="+mn-cs"/>
              </a:rPr>
              <a:t>fran</a:t>
            </a:r>
            <a:r>
              <a:rPr lang="en-GB" sz="3200" b="1" i="0" spc="0" baseline="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a:ln>
                  <a:noFill/>
                </a:ln>
                <a:solidFill>
                  <a:srgbClr val="FFFFFF"/>
                </a:solidFill>
                <a:effectLst/>
                <a:latin typeface="Century Gothic" panose="020B0502020202020204" pitchFamily="34" charset="0"/>
                <a:ea typeface="+mn-ea"/>
                <a:cs typeface="Calibri" panose="020F0502020204030204" pitchFamily="34" charset="0"/>
              </a:rPr>
              <a:t> !</a:t>
            </a:r>
            <a:endParaRPr lang="en-GB" sz="4000">
              <a:effectLst/>
            </a:endParaRPr>
          </a:p>
        </p:txBody>
      </p:sp>
      <p:sp>
        <p:nvSpPr>
          <p:cNvPr id="3" name="TextBox 2"/>
          <p:cNvSpPr txBox="1"/>
          <p:nvPr/>
        </p:nvSpPr>
        <p:spPr>
          <a:xfrm>
            <a:off x="1227220" y="5649575"/>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26" name="TextBox 25"/>
          <p:cNvSpPr txBox="1"/>
          <p:nvPr/>
        </p:nvSpPr>
        <p:spPr>
          <a:xfrm>
            <a:off x="1227220" y="4911694"/>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27" name="TextBox 26"/>
          <p:cNvSpPr txBox="1"/>
          <p:nvPr/>
        </p:nvSpPr>
        <p:spPr>
          <a:xfrm>
            <a:off x="1158081" y="2707387"/>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2" name="Rectangle 31"/>
          <p:cNvSpPr/>
          <p:nvPr/>
        </p:nvSpPr>
        <p:spPr>
          <a:xfrm>
            <a:off x="6267885" y="46001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B Task 1</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39" name="Rectangle 38"/>
          <p:cNvSpPr/>
          <p:nvPr/>
        </p:nvSpPr>
        <p:spPr>
          <a:xfrm>
            <a:off x="6267885" y="84490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40" name="TextBox 39"/>
          <p:cNvSpPr txBox="1"/>
          <p:nvPr/>
        </p:nvSpPr>
        <p:spPr>
          <a:xfrm>
            <a:off x="1819557" y="5026286"/>
            <a:ext cx="53512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Do you understand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41" name="TextBox 40"/>
          <p:cNvSpPr txBox="1"/>
          <p:nvPr/>
        </p:nvSpPr>
        <p:spPr>
          <a:xfrm>
            <a:off x="1764241" y="2859205"/>
            <a:ext cx="64493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Are you learning/do you learn French</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a:t>
            </a: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42" name="TextBox 41"/>
          <p:cNvSpPr txBox="1"/>
          <p:nvPr/>
        </p:nvSpPr>
        <p:spPr>
          <a:xfrm>
            <a:off x="1870867" y="3575510"/>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are young.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3" name="TextBox 42"/>
          <p:cNvSpPr txBox="1"/>
          <p:nvPr/>
        </p:nvSpPr>
        <p:spPr>
          <a:xfrm>
            <a:off x="1845212" y="4332665"/>
            <a:ext cx="57397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are going/you go to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4" name="TextBox 43"/>
          <p:cNvSpPr txBox="1"/>
          <p:nvPr/>
        </p:nvSpPr>
        <p:spPr>
          <a:xfrm>
            <a:off x="1852936" y="5688536"/>
            <a:ext cx="57320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having/do you have lunch?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9" name="Rectangle 28"/>
          <p:cNvSpPr/>
          <p:nvPr/>
        </p:nvSpPr>
        <p:spPr>
          <a:xfrm>
            <a:off x="203141" y="116210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Fais-tu l’activité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non</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Tu fais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D’accord</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(‘Okay’). </a:t>
            </a:r>
          </a:p>
        </p:txBody>
      </p:sp>
    </p:spTree>
    <p:extLst>
      <p:ext uri="{BB962C8B-B14F-4D97-AF65-F5344CB8AC3E}">
        <p14:creationId xmlns:p14="http://schemas.microsoft.com/office/powerpoint/2010/main" val="129261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P spid="38" grpId="0"/>
      <p:bldP spid="3" grpId="0"/>
      <p:bldP spid="26" grpId="0"/>
      <p:bldP spid="27" grpId="0"/>
      <p:bldP spid="39" grpId="0"/>
      <p:bldP spid="40" grpId="0"/>
      <p:bldP spid="41" grpId="0"/>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9336506" y="171513"/>
            <a:ext cx="2660964"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 et écrire</a:t>
            </a:r>
          </a:p>
        </p:txBody>
      </p:sp>
      <p:sp>
        <p:nvSpPr>
          <p:cNvPr id="5" name="TextBox 4"/>
          <p:cNvSpPr txBox="1"/>
          <p:nvPr/>
        </p:nvSpPr>
        <p:spPr>
          <a:xfrm>
            <a:off x="685897" y="286624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6" name="Rectangle 5"/>
          <p:cNvSpPr/>
          <p:nvPr/>
        </p:nvSpPr>
        <p:spPr>
          <a:xfrm>
            <a:off x="6267885" y="52653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B Task 2</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pic>
        <p:nvPicPr>
          <p:cNvPr id="12" name="Picture 11" descr="background rectangle ">
            <a:extLst>
              <a:ext uri="{FF2B5EF4-FFF2-40B4-BE49-F238E27FC236}">
                <a16:creationId xmlns:a16="http://schemas.microsoft.com/office/drawing/2014/main" id="{774264CD-D3E6-43C6-96F5-94494D0D8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extBox 13"/>
          <p:cNvSpPr txBox="1"/>
          <p:nvPr/>
        </p:nvSpPr>
        <p:spPr>
          <a:xfrm>
            <a:off x="700807" y="359586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16" name="TextBox 15"/>
          <p:cNvSpPr txBox="1"/>
          <p:nvPr/>
        </p:nvSpPr>
        <p:spPr>
          <a:xfrm>
            <a:off x="616756" y="437663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3" name="TextBox 22"/>
          <p:cNvSpPr txBox="1"/>
          <p:nvPr/>
        </p:nvSpPr>
        <p:spPr>
          <a:xfrm>
            <a:off x="685897" y="506988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5" name="TextBox 24"/>
          <p:cNvSpPr txBox="1"/>
          <p:nvPr/>
        </p:nvSpPr>
        <p:spPr>
          <a:xfrm>
            <a:off x="685897" y="581510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2" name="TextBox 1"/>
          <p:cNvSpPr txBox="1"/>
          <p:nvPr/>
        </p:nvSpPr>
        <p:spPr>
          <a:xfrm>
            <a:off x="1354821" y="289419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apprendre – l’anglais</a:t>
            </a:r>
          </a:p>
        </p:txBody>
      </p:sp>
      <p:sp>
        <p:nvSpPr>
          <p:cNvPr id="20" name="TextBox 19"/>
          <p:cNvSpPr txBox="1"/>
          <p:nvPr/>
        </p:nvSpPr>
        <p:spPr>
          <a:xfrm>
            <a:off x="1362276" y="3618635"/>
            <a:ext cx="5291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sage</a:t>
            </a:r>
          </a:p>
        </p:txBody>
      </p:sp>
      <p:sp>
        <p:nvSpPr>
          <p:cNvPr id="21" name="TextBox 20"/>
          <p:cNvSpPr txBox="1"/>
          <p:nvPr/>
        </p:nvSpPr>
        <p:spPr>
          <a:xfrm>
            <a:off x="1347366" y="508229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comprendre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p:cNvSpPr txBox="1"/>
          <p:nvPr/>
        </p:nvSpPr>
        <p:spPr>
          <a:xfrm>
            <a:off x="1354821" y="439422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aimer –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l’histoire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p:cNvSpPr txBox="1"/>
          <p:nvPr/>
        </p:nvSpPr>
        <p:spPr>
          <a:xfrm>
            <a:off x="1347366" y="582233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prendre – train</a:t>
            </a:r>
          </a:p>
        </p:txBody>
      </p:sp>
      <p:sp>
        <p:nvSpPr>
          <p:cNvPr id="31" name="TextBox 30"/>
          <p:cNvSpPr txBox="1"/>
          <p:nvPr/>
        </p:nvSpPr>
        <p:spPr>
          <a:xfrm>
            <a:off x="6729960" y="2908808"/>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Tu apprends l’anglais.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6729960" y="3630802"/>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Es-tu sage ?</a:t>
            </a:r>
          </a:p>
        </p:txBody>
      </p:sp>
      <p:sp>
        <p:nvSpPr>
          <p:cNvPr id="36" name="TextBox 35"/>
          <p:cNvSpPr txBox="1"/>
          <p:nvPr/>
        </p:nvSpPr>
        <p:spPr>
          <a:xfrm>
            <a:off x="6736344" y="439422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Aimes-tu l’histoire ?</a:t>
            </a:r>
          </a:p>
        </p:txBody>
      </p:sp>
      <p:sp>
        <p:nvSpPr>
          <p:cNvPr id="37" name="TextBox 36"/>
          <p:cNvSpPr txBox="1"/>
          <p:nvPr/>
        </p:nvSpPr>
        <p:spPr>
          <a:xfrm>
            <a:off x="6736345" y="5066985"/>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comprends le professeur.</a:t>
            </a:r>
          </a:p>
        </p:txBody>
      </p:sp>
      <p:sp>
        <p:nvSpPr>
          <p:cNvPr id="38" name="TextBox 37"/>
          <p:cNvSpPr txBox="1"/>
          <p:nvPr/>
        </p:nvSpPr>
        <p:spPr>
          <a:xfrm>
            <a:off x="6736344" y="5731419"/>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 ?</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0"/>
            <a:ext cx="10515600" cy="1325563"/>
          </a:xfrm>
        </p:spPr>
        <p:txBody>
          <a:bodyPr/>
          <a:lstStyle/>
          <a:p>
            <a:pPr rtl="0" eaLnBrk="1" latinLnBrk="0" hangingPunct="1"/>
            <a:r>
              <a:rPr lang="en-GB" sz="3600" b="1" i="0" spc="0" baseline="0">
                <a:ln>
                  <a:noFill/>
                </a:ln>
                <a:solidFill>
                  <a:srgbClr val="FFFFFF"/>
                </a:solidFill>
                <a:effectLst/>
                <a:latin typeface="Century Gothic" panose="020B0502020202020204" pitchFamily="34" charset="0"/>
                <a:ea typeface="+mn-ea"/>
                <a:cs typeface="+mn-cs"/>
              </a:rPr>
              <a:t> </a:t>
            </a:r>
            <a:r>
              <a:rPr lang="en-GB" sz="3200" b="1" i="0" spc="0" baseline="0">
                <a:ln>
                  <a:noFill/>
                </a:ln>
                <a:solidFill>
                  <a:srgbClr val="FFFFFF"/>
                </a:solidFill>
                <a:effectLst/>
                <a:latin typeface="Century Gothic" panose="020B0502020202020204" pitchFamily="34" charset="0"/>
                <a:ea typeface="+mn-ea"/>
                <a:cs typeface="+mn-cs"/>
              </a:rPr>
              <a:t>Parle</a:t>
            </a:r>
            <a:r>
              <a:rPr lang="en-GB" sz="3200" b="1" i="0" spc="0">
                <a:ln>
                  <a:noFill/>
                </a:ln>
                <a:solidFill>
                  <a:srgbClr val="FFFFFF"/>
                </a:solidFill>
                <a:effectLst/>
                <a:latin typeface="Century Gothic" panose="020B0502020202020204" pitchFamily="34" charset="0"/>
                <a:ea typeface="+mn-ea"/>
                <a:cs typeface="+mn-cs"/>
              </a:rPr>
              <a:t> et é</a:t>
            </a:r>
            <a:r>
              <a:rPr lang="en-GB" sz="3200" b="1" i="0" spc="0" baseline="0">
                <a:ln>
                  <a:noFill/>
                </a:ln>
                <a:solidFill>
                  <a:srgbClr val="FFFFFF"/>
                </a:solidFill>
                <a:effectLst/>
                <a:latin typeface="Century Gothic" panose="020B0502020202020204" pitchFamily="34" charset="0"/>
                <a:ea typeface="+mn-ea"/>
                <a:cs typeface="+mn-cs"/>
              </a:rPr>
              <a:t>cris </a:t>
            </a:r>
            <a:r>
              <a:rPr lang="en-GB" sz="3200" b="1" i="0" spc="0" baseline="0" err="1">
                <a:ln>
                  <a:noFill/>
                </a:ln>
                <a:solidFill>
                  <a:srgbClr val="FFFFFF"/>
                </a:solidFill>
                <a:effectLst/>
                <a:latin typeface="Century Gothic" panose="020B0502020202020204" pitchFamily="34" charset="0"/>
                <a:ea typeface="+mn-ea"/>
                <a:cs typeface="+mn-cs"/>
              </a:rPr>
              <a:t>en</a:t>
            </a:r>
            <a:r>
              <a:rPr lang="en-GB" sz="3200" b="1" i="0" spc="0" baseline="0">
                <a:ln>
                  <a:noFill/>
                </a:ln>
                <a:solidFill>
                  <a:srgbClr val="FFFFFF"/>
                </a:solidFill>
                <a:effectLst/>
                <a:latin typeface="Century Gothic" panose="020B0502020202020204" pitchFamily="34" charset="0"/>
                <a:ea typeface="+mn-ea"/>
                <a:cs typeface="+mn-cs"/>
              </a:rPr>
              <a:t> </a:t>
            </a:r>
            <a:r>
              <a:rPr lang="en-GB" sz="3200" b="1" i="0" spc="0" baseline="0" err="1">
                <a:ln>
                  <a:noFill/>
                </a:ln>
                <a:solidFill>
                  <a:srgbClr val="FFFFFF"/>
                </a:solidFill>
                <a:effectLst/>
                <a:latin typeface="Century Gothic" panose="020B0502020202020204" pitchFamily="34" charset="0"/>
                <a:ea typeface="+mn-ea"/>
                <a:cs typeface="+mn-cs"/>
              </a:rPr>
              <a:t>fran</a:t>
            </a:r>
            <a:r>
              <a:rPr lang="en-GB" sz="3200" b="1" i="0" spc="0" baseline="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a:ln>
                  <a:noFill/>
                </a:ln>
                <a:solidFill>
                  <a:srgbClr val="FFFFFF"/>
                </a:solidFill>
                <a:effectLst/>
                <a:latin typeface="Century Gothic" panose="020B0502020202020204" pitchFamily="34" charset="0"/>
                <a:ea typeface="+mn-ea"/>
                <a:cs typeface="Calibri" panose="020F0502020204030204" pitchFamily="34" charset="0"/>
              </a:rPr>
              <a:t> !</a:t>
            </a:r>
            <a:endParaRPr lang="en-GB" sz="4000">
              <a:effectLst/>
            </a:endParaRPr>
          </a:p>
        </p:txBody>
      </p:sp>
      <p:sp>
        <p:nvSpPr>
          <p:cNvPr id="3" name="TextBox 2"/>
          <p:cNvSpPr txBox="1"/>
          <p:nvPr/>
        </p:nvSpPr>
        <p:spPr>
          <a:xfrm>
            <a:off x="3642561" y="5731419"/>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29" name="TextBox 28"/>
          <p:cNvSpPr txBox="1"/>
          <p:nvPr/>
        </p:nvSpPr>
        <p:spPr>
          <a:xfrm>
            <a:off x="3855068" y="4267760"/>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30" name="TextBox 29"/>
          <p:cNvSpPr txBox="1"/>
          <p:nvPr/>
        </p:nvSpPr>
        <p:spPr>
          <a:xfrm>
            <a:off x="3289783" y="3495520"/>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3" name="Rectangle 32"/>
          <p:cNvSpPr/>
          <p:nvPr/>
        </p:nvSpPr>
        <p:spPr>
          <a:xfrm>
            <a:off x="6267885" y="91142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26" name="Rectangle 25"/>
          <p:cNvSpPr/>
          <p:nvPr/>
        </p:nvSpPr>
        <p:spPr>
          <a:xfrm>
            <a:off x="203141" y="122862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Fais-tu</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non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Tu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D’accord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(‘Okay’). </a:t>
            </a:r>
          </a:p>
        </p:txBody>
      </p:sp>
    </p:spTree>
    <p:extLst>
      <p:ext uri="{BB962C8B-B14F-4D97-AF65-F5344CB8AC3E}">
        <p14:creationId xmlns:p14="http://schemas.microsoft.com/office/powerpoint/2010/main" val="416484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P spid="38"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 id="{A584392A-2C27-EF4E-BE7A-23E569A15FEE}" vid="{0F4D3EAD-005C-D745-BD1E-0E7FB5CD2B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3.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8</TotalTime>
  <Words>3124</Words>
  <Application>Microsoft Office PowerPoint</Application>
  <PresentationFormat>Widescreen</PresentationFormat>
  <Paragraphs>431</Paragraphs>
  <Slides>14</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Arial</vt:lpstr>
      <vt:lpstr>Calibri</vt:lpstr>
      <vt:lpstr>Calibri Light</vt:lpstr>
      <vt:lpstr>Century Gothic</vt:lpstr>
      <vt:lpstr>Ink Free</vt:lpstr>
      <vt:lpstr>Lucida Handwriting</vt:lpstr>
      <vt:lpstr>Wingdings</vt:lpstr>
      <vt:lpstr>Office Theme</vt:lpstr>
      <vt:lpstr>2_Office Theme</vt:lpstr>
      <vt:lpstr>6_Office Theme</vt:lpstr>
      <vt:lpstr>Grammar </vt:lpstr>
      <vt:lpstr>Asking questions – revision</vt:lpstr>
      <vt:lpstr>Asking questions – subject-verb inversion</vt:lpstr>
      <vt:lpstr>Asking questions – subject-verb inversion</vt:lpstr>
      <vt:lpstr>Les parents et la professeure</vt:lpstr>
      <vt:lpstr>Un robot à la maison !</vt:lpstr>
      <vt:lpstr> Parle et écris en français !</vt:lpstr>
      <vt:lpstr> Parle et écris en français !</vt:lpstr>
      <vt:lpstr> Parle et écris en français !</vt:lpstr>
      <vt:lpstr> Parle et écris en français !</vt:lpstr>
      <vt:lpstr> Écoute et parle en français !</vt:lpstr>
      <vt:lpstr>Vrai ou faux ?</vt:lpstr>
      <vt:lpstr>Vrai ou faux ?</vt:lpstr>
      <vt:lpstr>Gaming Grammar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 </dc:title>
  <dc:creator>Kirsten Somerville</dc:creator>
  <cp:lastModifiedBy>Kirsten Somerville</cp:lastModifiedBy>
  <cp:revision>3</cp:revision>
  <dcterms:created xsi:type="dcterms:W3CDTF">2020-04-15T14:40:17Z</dcterms:created>
  <dcterms:modified xsi:type="dcterms:W3CDTF">2020-04-17T17:12:28Z</dcterms:modified>
</cp:coreProperties>
</file>