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46" r:id="rId2"/>
    <p:sldMasterId id="2147483759" r:id="rId3"/>
  </p:sldMasterIdLst>
  <p:notesMasterIdLst>
    <p:notesMasterId r:id="rId15"/>
  </p:notesMasterIdLst>
  <p:sldIdLst>
    <p:sldId id="260" r:id="rId4"/>
    <p:sldId id="295" r:id="rId5"/>
    <p:sldId id="290" r:id="rId6"/>
    <p:sldId id="296" r:id="rId7"/>
    <p:sldId id="297" r:id="rId8"/>
    <p:sldId id="298" r:id="rId9"/>
    <p:sldId id="299" r:id="rId10"/>
    <p:sldId id="300" r:id="rId11"/>
    <p:sldId id="301" r:id="rId12"/>
    <p:sldId id="294" r:id="rId13"/>
    <p:sldId id="31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5" clrIdx="0">
    <p:extLst>
      <p:ext uri="{19B8F6BF-5375-455C-9EA6-DF929625EA0E}">
        <p15:presenceInfo xmlns:p15="http://schemas.microsoft.com/office/powerpoint/2012/main" userId="Natalie Finlayson" providerId="None"/>
      </p:ext>
    </p:extLst>
  </p:cmAuthor>
  <p:cmAuthor id="2" name="falafalie@gmail.com" initials="f" lastIdx="1" clrIdx="1">
    <p:extLst>
      <p:ext uri="{19B8F6BF-5375-455C-9EA6-DF929625EA0E}">
        <p15:presenceInfo xmlns:p15="http://schemas.microsoft.com/office/powerpoint/2012/main" userId="1dbfc56e662127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0"/>
    <a:srgbClr val="115076"/>
    <a:srgbClr val="FBC1F7"/>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A4B95-7172-442C-BB77-510F93E4DF27}" v="10" dt="2020-04-01T13:14:46.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86291" autoAdjust="0"/>
  </p:normalViewPr>
  <p:slideViewPr>
    <p:cSldViewPr snapToGrid="0">
      <p:cViewPr varScale="1">
        <p:scale>
          <a:sx n="54" d="100"/>
          <a:sy n="54" d="100"/>
        </p:scale>
        <p:origin x="1208"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19/04/2020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Learning outcomes (lesson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Consolidation of a selection of SSCs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9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This phonics exercise contrasts two SSCs which were not revisited above - [s] and [z].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Students sketch the Venn-diagram in their answer books, listen to the pronunciation of these unknown words, and assign each to the appropriate part of the diagram.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Audio plays on clicking the </a:t>
            </a:r>
            <a:r>
              <a:rPr lang="en-GB" b="1" baseline="0" dirty="0"/>
              <a:t>images</a:t>
            </a:r>
            <a:r>
              <a:rPr lang="en-GB"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Answers are revealed (clockwise) on clicks, starting with </a:t>
            </a:r>
            <a:r>
              <a:rPr lang="en-GB" sz="1200" i="1" dirty="0" err="1">
                <a:solidFill>
                  <a:schemeClr val="accent5">
                    <a:lumMod val="50000"/>
                  </a:schemeClr>
                </a:solidFill>
              </a:rPr>
              <a:t>Zahnbürste</a:t>
            </a:r>
            <a:r>
              <a:rPr lang="en-GB" sz="1200" i="1" dirty="0">
                <a:solidFill>
                  <a:schemeClr val="accent5">
                    <a:lumMod val="50000"/>
                  </a:schemeClr>
                </a:solidFill>
              </a:rPr>
              <a:t> </a:t>
            </a:r>
            <a:r>
              <a:rPr lang="en-GB" sz="1200" i="0" dirty="0">
                <a:solidFill>
                  <a:schemeClr val="accent5">
                    <a:lumMod val="50000"/>
                  </a:schemeClr>
                </a:solidFill>
              </a:rPr>
              <a:t>and finishing with </a:t>
            </a:r>
            <a:r>
              <a:rPr lang="en-GB" sz="1200" i="1" dirty="0" err="1">
                <a:solidFill>
                  <a:schemeClr val="accent5">
                    <a:lumMod val="50000"/>
                  </a:schemeClr>
                </a:solidFill>
              </a:rPr>
              <a:t>Pilze</a:t>
            </a:r>
            <a:endParaRPr lang="en-GB" sz="1200" i="1"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accent5">
                    <a:lumMod val="50000"/>
                  </a:schemeClr>
                </a:solidFill>
              </a:rPr>
              <a:t>Frequency values of words used</a:t>
            </a:r>
            <a:r>
              <a:rPr lang="en-GB" sz="1200" i="0" dirty="0">
                <a:solidFill>
                  <a:schemeClr val="accent5">
                    <a:lumMod val="50000"/>
                  </a:schemeClr>
                </a:solidFill>
              </a:rPr>
              <a:t>: </a:t>
            </a:r>
            <a:r>
              <a:rPr lang="en-GB" sz="1200" b="0" dirty="0" err="1">
                <a:solidFill>
                  <a:schemeClr val="accent5">
                    <a:lumMod val="50000"/>
                  </a:schemeClr>
                </a:solidFill>
              </a:rPr>
              <a:t>Z</a:t>
            </a:r>
            <a:r>
              <a:rPr lang="en-GB" sz="1200" dirty="0" err="1">
                <a:solidFill>
                  <a:schemeClr val="accent5">
                    <a:lumMod val="50000"/>
                  </a:schemeClr>
                </a:solidFill>
              </a:rPr>
              <a:t>ahnbürste</a:t>
            </a:r>
            <a:r>
              <a:rPr lang="en-GB" sz="1200" dirty="0">
                <a:solidFill>
                  <a:schemeClr val="accent5">
                    <a:lumMod val="50000"/>
                  </a:schemeClr>
                </a:solidFill>
              </a:rPr>
              <a:t> [2449/&gt;4034], </a:t>
            </a:r>
            <a:r>
              <a:rPr lang="en-GB" sz="1200" dirty="0" err="1">
                <a:solidFill>
                  <a:schemeClr val="accent5">
                    <a:lumMod val="50000"/>
                  </a:schemeClr>
                </a:solidFill>
              </a:rPr>
              <a:t>Osterha</a:t>
            </a:r>
            <a:r>
              <a:rPr lang="en-GB" sz="1200" b="0" dirty="0" err="1">
                <a:solidFill>
                  <a:schemeClr val="accent5">
                    <a:lumMod val="50000"/>
                  </a:schemeClr>
                </a:solidFill>
              </a:rPr>
              <a:t>s</a:t>
            </a:r>
            <a:r>
              <a:rPr lang="en-GB" sz="1200" dirty="0" err="1">
                <a:solidFill>
                  <a:schemeClr val="accent5">
                    <a:lumMod val="50000"/>
                  </a:schemeClr>
                </a:solidFill>
              </a:rPr>
              <a:t>e</a:t>
            </a:r>
            <a:r>
              <a:rPr lang="en-GB" sz="1200" dirty="0">
                <a:solidFill>
                  <a:schemeClr val="accent5">
                    <a:lumMod val="50000"/>
                  </a:schemeClr>
                </a:solidFill>
              </a:rPr>
              <a:t> [&gt;4034], </a:t>
            </a:r>
            <a:r>
              <a:rPr lang="en-GB" sz="1200" b="0" dirty="0" err="1">
                <a:solidFill>
                  <a:schemeClr val="accent5">
                    <a:lumMod val="50000"/>
                  </a:schemeClr>
                </a:solidFill>
              </a:rPr>
              <a:t>Sonnenschutz</a:t>
            </a:r>
            <a:r>
              <a:rPr lang="en-GB" sz="1200" b="0" dirty="0">
                <a:solidFill>
                  <a:schemeClr val="accent5">
                    <a:lumMod val="50000"/>
                  </a:schemeClr>
                </a:solidFill>
              </a:rPr>
              <a:t> [953/1094], </a:t>
            </a:r>
            <a:r>
              <a:rPr lang="en-GB" sz="1200" b="0" dirty="0" err="1">
                <a:solidFill>
                  <a:schemeClr val="accent5">
                    <a:lumMod val="50000"/>
                  </a:schemeClr>
                </a:solidFill>
              </a:rPr>
              <a:t>Säge</a:t>
            </a:r>
            <a:r>
              <a:rPr lang="en-GB" sz="1200" b="0" dirty="0">
                <a:solidFill>
                  <a:schemeClr val="accent5">
                    <a:lumMod val="50000"/>
                  </a:schemeClr>
                </a:solidFill>
              </a:rPr>
              <a:t> [&gt;4034], </a:t>
            </a:r>
            <a:r>
              <a:rPr lang="en-GB" sz="1200" b="0" dirty="0" err="1">
                <a:solidFill>
                  <a:schemeClr val="accent5">
                    <a:lumMod val="50000"/>
                  </a:schemeClr>
                </a:solidFill>
              </a:rPr>
              <a:t>Z</a:t>
            </a:r>
            <a:r>
              <a:rPr lang="en-GB" sz="1200" dirty="0" err="1">
                <a:solidFill>
                  <a:schemeClr val="accent5">
                    <a:lumMod val="50000"/>
                  </a:schemeClr>
                </a:solidFill>
              </a:rPr>
              <a:t>itrone</a:t>
            </a:r>
            <a:r>
              <a:rPr lang="en-GB" sz="1200" dirty="0">
                <a:solidFill>
                  <a:schemeClr val="accent5">
                    <a:lumMod val="50000"/>
                  </a:schemeClr>
                </a:solidFill>
              </a:rPr>
              <a:t> [&gt;4034], </a:t>
            </a:r>
            <a:r>
              <a:rPr lang="en-GB" sz="1200" dirty="0" err="1">
                <a:solidFill>
                  <a:schemeClr val="accent5">
                    <a:lumMod val="50000"/>
                  </a:schemeClr>
                </a:solidFill>
              </a:rPr>
              <a:t>Zelt</a:t>
            </a:r>
            <a:r>
              <a:rPr lang="en-GB" sz="1200" dirty="0">
                <a:solidFill>
                  <a:schemeClr val="accent5">
                    <a:lumMod val="50000"/>
                  </a:schemeClr>
                </a:solidFill>
              </a:rPr>
              <a:t> [2969], </a:t>
            </a:r>
            <a:r>
              <a:rPr lang="en-GB" sz="1200" dirty="0" err="1">
                <a:solidFill>
                  <a:schemeClr val="accent5">
                    <a:lumMod val="50000"/>
                  </a:schemeClr>
                </a:solidFill>
              </a:rPr>
              <a:t>Salz</a:t>
            </a:r>
            <a:r>
              <a:rPr lang="en-GB" sz="1200" dirty="0">
                <a:solidFill>
                  <a:schemeClr val="accent5">
                    <a:lumMod val="50000"/>
                  </a:schemeClr>
                </a:solidFill>
              </a:rPr>
              <a:t> [2437], Seife [</a:t>
            </a:r>
            <a:r>
              <a:rPr lang="en-GB" sz="1200" b="0" dirty="0">
                <a:solidFill>
                  <a:schemeClr val="accent5">
                    <a:lumMod val="50000"/>
                  </a:schemeClr>
                </a:solidFill>
              </a:rPr>
              <a:t>&gt;4034</a:t>
            </a:r>
            <a:r>
              <a:rPr lang="en-GB" sz="1200" dirty="0">
                <a:solidFill>
                  <a:schemeClr val="accent5">
                    <a:lumMod val="50000"/>
                  </a:schemeClr>
                </a:solidFill>
              </a:rPr>
              <a:t>], </a:t>
            </a:r>
            <a:r>
              <a:rPr lang="en-GB" sz="1200" dirty="0" err="1">
                <a:solidFill>
                  <a:schemeClr val="accent5">
                    <a:lumMod val="50000"/>
                  </a:schemeClr>
                </a:solidFill>
              </a:rPr>
              <a:t>Pilz</a:t>
            </a:r>
            <a:r>
              <a:rPr lang="en-GB" sz="1200" dirty="0">
                <a:solidFill>
                  <a:schemeClr val="accent5">
                    <a:lumMod val="50000"/>
                  </a:schemeClr>
                </a:solidFill>
              </a:rPr>
              <a:t> [</a:t>
            </a:r>
            <a:r>
              <a:rPr lang="en-GB" sz="1200" b="0" dirty="0">
                <a:solidFill>
                  <a:schemeClr val="accent5">
                    <a:lumMod val="50000"/>
                  </a:schemeClr>
                </a:solidFill>
              </a:rPr>
              <a:t>&gt;4034</a:t>
            </a:r>
            <a:r>
              <a:rPr lang="en-GB" sz="1200" dirty="0">
                <a:solidFill>
                  <a:schemeClr val="accent5">
                    <a:lumMod val="50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chemeClr val="accent5">
                  <a:lumMod val="50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039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This phonics exercise contrasts for SSCs which were not revisited above - long [o], short [o], long [ö] and short [ö].</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Students sketch the Venn-diagram in their answer books, listen to the pronunciation of these unknown words, and assign each to the appropriate part of the diagram.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Audio plays on clicking the </a:t>
            </a:r>
            <a:r>
              <a:rPr lang="en-GB" b="1" baseline="0" dirty="0"/>
              <a:t>images</a:t>
            </a:r>
            <a:r>
              <a:rPr lang="en-GB"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Answers are revealed (clockwise) on clicks, starting with </a:t>
            </a:r>
            <a:r>
              <a:rPr lang="en-GB" sz="1200" i="1" dirty="0" err="1">
                <a:solidFill>
                  <a:schemeClr val="accent5">
                    <a:lumMod val="50000"/>
                  </a:schemeClr>
                </a:solidFill>
              </a:rPr>
              <a:t>Schokolade</a:t>
            </a:r>
            <a:r>
              <a:rPr lang="en-GB" sz="1200" i="1" dirty="0">
                <a:solidFill>
                  <a:schemeClr val="accent5">
                    <a:lumMod val="50000"/>
                  </a:schemeClr>
                </a:solidFill>
              </a:rPr>
              <a:t> </a:t>
            </a:r>
            <a:r>
              <a:rPr lang="en-GB" sz="1200" i="0" dirty="0">
                <a:solidFill>
                  <a:schemeClr val="accent5">
                    <a:lumMod val="50000"/>
                  </a:schemeClr>
                </a:solidFill>
              </a:rPr>
              <a:t>and finishing with </a:t>
            </a:r>
            <a:r>
              <a:rPr lang="en-GB" sz="1200" i="1" dirty="0" err="1">
                <a:solidFill>
                  <a:schemeClr val="accent5">
                    <a:lumMod val="50000"/>
                  </a:schemeClr>
                </a:solidFill>
              </a:rPr>
              <a:t>L</a:t>
            </a:r>
            <a:r>
              <a:rPr lang="en-GB" sz="1200" b="0" i="1" dirty="0" err="1">
                <a:solidFill>
                  <a:schemeClr val="accent5">
                    <a:lumMod val="50000"/>
                  </a:schemeClr>
                </a:solidFill>
              </a:rPr>
              <a:t>öffel</a:t>
            </a:r>
            <a:r>
              <a:rPr lang="en-GB" sz="1200" b="0" i="0" dirty="0">
                <a:solidFill>
                  <a:schemeClr val="accent5">
                    <a:lumMod val="50000"/>
                  </a:schemeClr>
                </a:solidFill>
              </a:rPr>
              <a:t>.</a:t>
            </a: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During the feedback, teacher could break down the word </a:t>
            </a:r>
            <a:r>
              <a:rPr lang="en-GB" sz="1200" i="1" dirty="0" err="1">
                <a:solidFill>
                  <a:schemeClr val="accent5">
                    <a:lumMod val="50000"/>
                  </a:schemeClr>
                </a:solidFill>
              </a:rPr>
              <a:t>K</a:t>
            </a:r>
            <a:r>
              <a:rPr lang="en-GB" sz="1200" b="0" i="1" dirty="0" err="1">
                <a:solidFill>
                  <a:schemeClr val="accent5">
                    <a:lumMod val="50000"/>
                  </a:schemeClr>
                </a:solidFill>
              </a:rPr>
              <a:t>o</a:t>
            </a:r>
            <a:r>
              <a:rPr lang="en-GB" sz="1200" i="1" dirty="0" err="1">
                <a:solidFill>
                  <a:schemeClr val="accent5">
                    <a:lumMod val="50000"/>
                  </a:schemeClr>
                </a:solidFill>
              </a:rPr>
              <a:t>pfh</a:t>
            </a:r>
            <a:r>
              <a:rPr lang="en-GB" sz="1200" b="0" i="1" dirty="0" err="1">
                <a:solidFill>
                  <a:schemeClr val="accent5">
                    <a:lumMod val="50000"/>
                  </a:schemeClr>
                </a:solidFill>
              </a:rPr>
              <a:t>ö</a:t>
            </a:r>
            <a:r>
              <a:rPr lang="en-GB" sz="1200" i="1" dirty="0" err="1">
                <a:solidFill>
                  <a:schemeClr val="accent5">
                    <a:lumMod val="50000"/>
                  </a:schemeClr>
                </a:solidFill>
              </a:rPr>
              <a:t>rer</a:t>
            </a:r>
            <a:r>
              <a:rPr lang="en-GB" sz="1200" i="0" dirty="0">
                <a:solidFill>
                  <a:schemeClr val="accent5">
                    <a:lumMod val="50000"/>
                  </a:schemeClr>
                </a:solidFill>
              </a:rPr>
              <a:t>, asking students which noun and verb they recognise in the compound.</a:t>
            </a:r>
            <a:endParaRPr lang="en-GB"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Frequency values of words used: </a:t>
            </a:r>
            <a:r>
              <a:rPr lang="en-GB" b="0" baseline="0" dirty="0" err="1"/>
              <a:t>Schokolade</a:t>
            </a:r>
            <a:r>
              <a:rPr lang="en-GB" b="0" baseline="0" dirty="0"/>
              <a:t> [&gt;4034], </a:t>
            </a:r>
            <a:r>
              <a:rPr lang="en-GB" b="0" baseline="0" dirty="0" err="1"/>
              <a:t>Socke</a:t>
            </a:r>
            <a:r>
              <a:rPr lang="en-GB" b="0" baseline="0" dirty="0"/>
              <a:t> [&gt;4034], Knopf [&gt;4034], </a:t>
            </a:r>
            <a:r>
              <a:rPr lang="en-GB" b="0" baseline="0" dirty="0" err="1"/>
              <a:t>Tomate</a:t>
            </a:r>
            <a:r>
              <a:rPr lang="en-GB" b="0" baseline="0" dirty="0"/>
              <a:t> [&gt;4034], </a:t>
            </a:r>
            <a:r>
              <a:rPr lang="en-GB" b="0" baseline="0" dirty="0" err="1"/>
              <a:t>Olivenöl</a:t>
            </a:r>
            <a:r>
              <a:rPr lang="en-GB" b="0" baseline="0" dirty="0"/>
              <a:t> [&gt;4034], </a:t>
            </a:r>
            <a:r>
              <a:rPr lang="en-GB" b="0" baseline="0" dirty="0" err="1"/>
              <a:t>Sonnenbrille</a:t>
            </a:r>
            <a:r>
              <a:rPr lang="en-GB" b="0" baseline="0" dirty="0"/>
              <a:t> [953/3423],</a:t>
            </a:r>
            <a:r>
              <a:rPr lang="en-GB" b="0" i="0" u="none" baseline="0" dirty="0">
                <a:solidFill>
                  <a:schemeClr val="tx1"/>
                </a:solidFill>
                <a:effectLst/>
                <a:latin typeface="+mn-lt"/>
              </a:rPr>
              <a:t> </a:t>
            </a:r>
            <a:r>
              <a:rPr lang="en-GB" b="0" i="0" u="none" dirty="0" err="1">
                <a:solidFill>
                  <a:srgbClr val="FFFFFF"/>
                </a:solidFill>
                <a:effectLst/>
                <a:latin typeface="arial" panose="020B0604020202020204" pitchFamily="34" charset="0"/>
              </a:rPr>
              <a:t>Lö</a:t>
            </a:r>
            <a:r>
              <a:rPr lang="en-GB" b="0" i="0" dirty="0" err="1">
                <a:solidFill>
                  <a:srgbClr val="FFFFFF"/>
                </a:solidFill>
                <a:effectLst/>
                <a:latin typeface="arial" panose="020B0604020202020204" pitchFamily="34" charset="0"/>
              </a:rPr>
              <a:t>ffel</a:t>
            </a:r>
            <a:r>
              <a:rPr lang="en-GB" b="0" baseline="0" dirty="0"/>
              <a:t>[&gt;4034],</a:t>
            </a:r>
            <a:r>
              <a:rPr lang="en-GB" b="0" i="0" baseline="0" dirty="0">
                <a:solidFill>
                  <a:srgbClr val="FFFFFF"/>
                </a:solidFill>
                <a:effectLst/>
                <a:latin typeface="arial" panose="020B0604020202020204" pitchFamily="34" charset="0"/>
              </a:rPr>
              <a:t> </a:t>
            </a:r>
            <a:r>
              <a:rPr lang="en-GB" b="0" baseline="0" dirty="0" err="1"/>
              <a:t>Kopfhörer</a:t>
            </a:r>
            <a:r>
              <a:rPr lang="en-GB" b="0" i="0" baseline="0" dirty="0">
                <a:solidFill>
                  <a:srgbClr val="FFFFFF"/>
                </a:solidFill>
                <a:effectLst/>
                <a:latin typeface="arial" panose="020B0604020202020204" pitchFamily="34" charset="0"/>
              </a:rPr>
              <a:t> [279/1557], </a:t>
            </a:r>
            <a:r>
              <a:rPr lang="en-GB" b="0" baseline="0" dirty="0" err="1"/>
              <a:t>Brötchen</a:t>
            </a:r>
            <a:r>
              <a:rPr lang="en-GB" b="0" baseline="0" dirty="0"/>
              <a:t> [&gt;4034]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79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In slides 4-11, students encounter a range of known SSCs contrasted in minimal pairs. By correctly identifying the word they hear, they complete the story of Wolfgang and Heidi’s very different Saturday afternoons. The activity aims to show how a single SSC can change the meaning of a full sentence! Point out to students how differently the story would unfold if they had heard the other SSC instead!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The following SSCs are revisited in this activity: [</a:t>
            </a:r>
            <a:r>
              <a:rPr lang="en-GB" b="0" baseline="0" dirty="0" err="1"/>
              <a:t>sch</a:t>
            </a:r>
            <a:r>
              <a:rPr lang="en-GB" b="0" baseline="0" dirty="0"/>
              <a:t>], [</a:t>
            </a:r>
            <a:r>
              <a:rPr lang="en-GB" b="0" baseline="0" dirty="0" err="1"/>
              <a:t>ch</a:t>
            </a:r>
            <a:r>
              <a:rPr lang="en-GB" b="0" baseline="0" dirty="0"/>
              <a:t>], short [</a:t>
            </a:r>
            <a:r>
              <a:rPr lang="en-GB" b="0" baseline="0" dirty="0" err="1"/>
              <a:t>i</a:t>
            </a:r>
            <a:r>
              <a:rPr lang="en-GB" b="0" baseline="0" dirty="0"/>
              <a:t>], short [e], [</a:t>
            </a:r>
            <a:r>
              <a:rPr lang="en-GB" b="0" baseline="0" dirty="0" err="1"/>
              <a:t>ei</a:t>
            </a:r>
            <a:r>
              <a:rPr lang="en-GB" b="0" baseline="0" dirty="0"/>
              <a:t>], [</a:t>
            </a:r>
            <a:r>
              <a:rPr lang="en-GB" b="0" baseline="0" dirty="0" err="1"/>
              <a:t>ie</a:t>
            </a:r>
            <a:r>
              <a:rPr lang="en-GB" b="0" baseline="0" dirty="0"/>
              <a:t>], [ü], [u], [</a:t>
            </a:r>
            <a:r>
              <a:rPr lang="en-GB" b="0" baseline="0" dirty="0" err="1"/>
              <a:t>äu</a:t>
            </a:r>
            <a:r>
              <a:rPr lang="en-GB" b="0" baseline="0" dirty="0"/>
              <a:t>], [v] and [w].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Students are also encouraged to write short summaries of each slide in English. A range of vocabulary and key grammar points from across terms 1 and 2 are revisited.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 for each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1/ Teacher clicks on the loudspeaker to play the audio.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 Students hear </a:t>
            </a:r>
            <a:r>
              <a:rPr lang="en-GB" b="1" baseline="0" dirty="0"/>
              <a:t>one </a:t>
            </a:r>
            <a:r>
              <a:rPr lang="en-GB" b="0" baseline="0" dirty="0"/>
              <a:t>of the options and circle a) or b) to complete the sentence.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Students write a one sentence summary </a:t>
            </a:r>
            <a:r>
              <a:rPr lang="en-GB" b="1" baseline="0" dirty="0"/>
              <a:t>in English </a:t>
            </a:r>
            <a:r>
              <a:rPr lang="en-GB" b="0" baseline="0" dirty="0"/>
              <a:t>(at more advanced levels, the teacher might wish to ask for the summary </a:t>
            </a:r>
            <a:r>
              <a:rPr lang="en-GB" b="1" baseline="0" dirty="0"/>
              <a:t>in German</a:t>
            </a:r>
            <a:r>
              <a:rPr lang="en-GB"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4/ The answer is revealed on a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5/ Teacher elicits example translations from one or two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6/ Teacher elicits oral pronunciation of the other word using “Wie </a:t>
            </a:r>
            <a:r>
              <a:rPr lang="en-GB" b="0" baseline="0" dirty="0" err="1"/>
              <a:t>sagt</a:t>
            </a:r>
            <a:r>
              <a:rPr lang="en-GB" b="0" baseline="0" dirty="0"/>
              <a:t> man …” to create the alternative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Here, SSCs [</a:t>
            </a:r>
            <a:r>
              <a:rPr lang="en-GB" b="0" baseline="0" dirty="0" err="1"/>
              <a:t>ch</a:t>
            </a:r>
            <a:r>
              <a:rPr lang="en-GB" b="0" baseline="0" dirty="0"/>
              <a:t>] and [</a:t>
            </a:r>
            <a:r>
              <a:rPr lang="en-GB" b="0" baseline="0" dirty="0" err="1"/>
              <a:t>sch</a:t>
            </a:r>
            <a:r>
              <a:rPr lang="en-GB" b="0" baseline="0" dirty="0"/>
              <a:t>] are contrasted.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Teacher to draw attention to compound ‘</a:t>
            </a:r>
            <a:r>
              <a:rPr lang="en-GB" b="0" baseline="0" dirty="0" err="1"/>
              <a:t>Samstagnachmittag</a:t>
            </a:r>
            <a:r>
              <a:rPr lang="en-GB" b="0" baseline="0" dirty="0"/>
              <a:t>’ and help students break it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Students have encountered </a:t>
            </a:r>
            <a:r>
              <a:rPr lang="en-GB" b="0" i="1" baseline="0" dirty="0" err="1"/>
              <a:t>träumen</a:t>
            </a:r>
            <a:r>
              <a:rPr lang="en-GB" b="0" baseline="0" dirty="0"/>
              <a:t> [1907] as an SSC cluster word, but not as a vocabulary item. Teacher to remind students of its meaning. Students have not yet met preposition </a:t>
            </a:r>
            <a:r>
              <a:rPr lang="en-GB" b="0" i="1" baseline="0" dirty="0"/>
              <a:t>von </a:t>
            </a:r>
            <a:r>
              <a:rPr lang="en-GB" b="0" i="0" baseline="0" dirty="0"/>
              <a:t>[11]. Teacher to explain its use here to of mean </a:t>
            </a:r>
            <a:r>
              <a:rPr lang="en-GB" b="0" i="1" baseline="0" dirty="0"/>
              <a:t>of</a:t>
            </a:r>
            <a:r>
              <a:rPr lang="en-GB" b="0"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Frequencies of unknown vocabulary: </a:t>
            </a:r>
            <a:r>
              <a:rPr lang="en-GB" b="0" i="0" baseline="0" dirty="0" err="1"/>
              <a:t>Kirsche</a:t>
            </a:r>
            <a:r>
              <a:rPr lang="en-GB" b="0" i="0" baseline="0" dirty="0"/>
              <a:t> [4034]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baseline="0"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err="1"/>
              <a:t>Kirschen</a:t>
            </a: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13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Here, SSCs short [e] and short [</a:t>
            </a:r>
            <a:r>
              <a:rPr lang="en-GB" b="0" baseline="0" dirty="0" err="1"/>
              <a:t>i</a:t>
            </a:r>
            <a:r>
              <a:rPr lang="en-GB" b="0" baseline="0" dirty="0"/>
              <a:t>] are contrasted.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Teacher to draw attention to use of word order 2 in the second sentence, which starts with a time phrase. Before eliciting the English translation, remind students that the time phrase normally appears at the end of the sentence in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Students have not yet met the cognate </a:t>
            </a:r>
            <a:r>
              <a:rPr lang="en-GB" b="0" i="1" baseline="0" dirty="0" err="1"/>
              <a:t>aktiv</a:t>
            </a:r>
            <a:r>
              <a:rPr lang="en-GB" b="0" i="0" baseline="0" dirty="0"/>
              <a:t> [859]. Teacher to elicit pronunciation of this word, asking students to draw on their knowledge of SSC [v].</a:t>
            </a:r>
            <a:br>
              <a:rPr lang="en-GB" b="0" i="0" baseline="0" dirty="0"/>
            </a:b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Students have not yet encountered </a:t>
            </a:r>
            <a:r>
              <a:rPr lang="en-GB" b="0" i="1" baseline="0" dirty="0" err="1"/>
              <a:t>malen</a:t>
            </a:r>
            <a:r>
              <a:rPr lang="en-GB" b="0" baseline="0" dirty="0"/>
              <a:t> [1851]. Teacher to draw attention to the third person form </a:t>
            </a:r>
            <a:r>
              <a:rPr lang="en-GB" b="0" i="1" baseline="0" dirty="0"/>
              <a:t>malt</a:t>
            </a:r>
            <a:r>
              <a:rPr lang="en-GB" b="0" i="0" baseline="0" dirty="0"/>
              <a:t>, and ask students what the infinitive ‘to paint’ must be.</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Frequencies of unknown vocabulary: </a:t>
            </a:r>
            <a:r>
              <a:rPr lang="en-GB" b="0" i="0" baseline="0" dirty="0" err="1"/>
              <a:t>Stirn</a:t>
            </a:r>
            <a:r>
              <a:rPr lang="en-GB" b="0" i="0" baseline="0" dirty="0"/>
              <a:t> [1943], Stern [1446]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baseline="0"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err="1"/>
              <a:t>Stirn</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84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Here, SSCs [</a:t>
            </a:r>
            <a:r>
              <a:rPr lang="en-GB" b="0" baseline="0" dirty="0" err="1"/>
              <a:t>ei</a:t>
            </a:r>
            <a:r>
              <a:rPr lang="en-GB" b="0" baseline="0" dirty="0"/>
              <a:t>] and [</a:t>
            </a:r>
            <a:r>
              <a:rPr lang="en-GB" b="0" baseline="0" dirty="0" err="1"/>
              <a:t>ei</a:t>
            </a:r>
            <a:r>
              <a:rPr lang="en-GB" b="0" baseline="0" dirty="0"/>
              <a:t>] are contrasted.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Frequencies of unknown vocabulary: </a:t>
            </a:r>
            <a:r>
              <a:rPr lang="en-GB" b="0" i="0" baseline="0" dirty="0" err="1"/>
              <a:t>Bein</a:t>
            </a:r>
            <a:r>
              <a:rPr lang="en-GB" b="0" i="0" baseline="0" dirty="0"/>
              <a:t> [937], </a:t>
            </a:r>
            <a:r>
              <a:rPr lang="en-GB" b="0" i="0" baseline="0" dirty="0" err="1"/>
              <a:t>Biene</a:t>
            </a:r>
            <a:r>
              <a:rPr lang="en-GB" b="0" i="0" baseline="0" dirty="0"/>
              <a:t> [&gt;4034]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baseline="0"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err="1"/>
              <a:t>Beinen</a:t>
            </a: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53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Here, SSCs short [</a:t>
            </a:r>
            <a:r>
              <a:rPr lang="en-GB" b="0" baseline="0" dirty="0" err="1"/>
              <a:t>i</a:t>
            </a:r>
            <a:r>
              <a:rPr lang="en-GB" b="0" baseline="0" dirty="0"/>
              <a:t>] and [ü] are contrasted.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Teacher to draw attention to strong verb stem in </a:t>
            </a:r>
            <a:r>
              <a:rPr lang="en-GB" b="0" i="1" baseline="0" dirty="0" err="1"/>
              <a:t>l</a:t>
            </a:r>
            <a:r>
              <a:rPr lang="en-GB" b="1" i="1" baseline="0" dirty="0" err="1"/>
              <a:t>ie</a:t>
            </a:r>
            <a:r>
              <a:rPr lang="en-GB" b="0" i="1" baseline="0" dirty="0" err="1"/>
              <a:t>st</a:t>
            </a:r>
            <a:r>
              <a:rPr lang="en-GB" b="0" i="0" baseline="0" dirty="0"/>
              <a:t>, eliciting the infinitive form and meaning from students.</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Students met cognate </a:t>
            </a:r>
            <a:r>
              <a:rPr lang="en-GB" i="1" baseline="0" dirty="0" err="1"/>
              <a:t>chillen</a:t>
            </a:r>
            <a:r>
              <a:rPr lang="en-GB" i="0" baseline="0" dirty="0"/>
              <a:t> [&gt;4034] in week 3.1.1.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Students should also be asked to suggest the singular for these plural nouns and their gender.  The 3</a:t>
            </a:r>
            <a:r>
              <a:rPr lang="en-GB" b="0" i="0" baseline="30000" dirty="0"/>
              <a:t>rd</a:t>
            </a:r>
            <a:r>
              <a:rPr lang="en-GB" b="0" i="0" baseline="0" dirty="0"/>
              <a:t> plural rule they learnt [1.2.7] - die </a:t>
            </a:r>
            <a:r>
              <a:rPr lang="en-GB" b="0" i="0" baseline="0" dirty="0">
                <a:sym typeface="Wingdings" panose="05000000000000000000" pitchFamily="2" charset="2"/>
              </a:rPr>
              <a:t> (e)n.</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Frequencies of unknown vocabulary: </a:t>
            </a:r>
            <a:r>
              <a:rPr lang="en-GB" b="0" i="0" baseline="0" dirty="0" err="1"/>
              <a:t>Kiste</a:t>
            </a:r>
            <a:r>
              <a:rPr lang="en-GB" b="0" i="0" baseline="0" dirty="0"/>
              <a:t> [1943], </a:t>
            </a:r>
            <a:r>
              <a:rPr lang="en-GB" b="0" i="0" baseline="0" dirty="0" err="1"/>
              <a:t>K</a:t>
            </a:r>
            <a:r>
              <a:rPr lang="en-GB" b="0" baseline="0" dirty="0" err="1"/>
              <a:t>üste</a:t>
            </a:r>
            <a:r>
              <a:rPr lang="en-GB" b="0" i="0" baseline="0" dirty="0"/>
              <a:t> [1446]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baseline="0"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err="1"/>
              <a:t>Kisten</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68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Here, SSCs [u] and [ü] are contrasted.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Teacher to draw attention to the strong verb stems in </a:t>
            </a:r>
            <a:r>
              <a:rPr lang="en-GB" b="0" i="1" baseline="0" dirty="0" err="1"/>
              <a:t>s</a:t>
            </a:r>
            <a:r>
              <a:rPr lang="en-GB" b="1" i="1" baseline="0" dirty="0" err="1"/>
              <a:t>ie</a:t>
            </a:r>
            <a:r>
              <a:rPr lang="en-GB" b="0" i="1" baseline="0" dirty="0" err="1"/>
              <a:t>ht</a:t>
            </a:r>
            <a:r>
              <a:rPr lang="en-GB" b="0" i="0" baseline="0" dirty="0"/>
              <a:t> and</a:t>
            </a:r>
            <a:r>
              <a:rPr lang="en-GB" b="0" baseline="0" dirty="0"/>
              <a:t> </a:t>
            </a:r>
            <a:r>
              <a:rPr lang="en-GB" b="0" i="1" baseline="0" dirty="0" err="1"/>
              <a:t>w</a:t>
            </a:r>
            <a:r>
              <a:rPr lang="en-GB" b="1" i="1" baseline="0" dirty="0" err="1"/>
              <a:t>i</a:t>
            </a:r>
            <a:r>
              <a:rPr lang="en-GB" b="0" i="1" baseline="0" dirty="0" err="1"/>
              <a:t>rd</a:t>
            </a:r>
            <a:r>
              <a:rPr lang="en-GB" b="0" i="1" baseline="0" dirty="0"/>
              <a:t>, </a:t>
            </a:r>
            <a:r>
              <a:rPr lang="en-GB" b="0" i="0" baseline="0" dirty="0"/>
              <a:t>eliciting the infinitive form and meaning from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Teacher to students how they might translate ‘es </a:t>
            </a:r>
            <a:r>
              <a:rPr lang="en-US" sz="1200" b="1" dirty="0" err="1">
                <a:solidFill>
                  <a:srgbClr val="4472C4">
                    <a:lumMod val="50000"/>
                  </a:srgbClr>
                </a:solidFill>
                <a:latin typeface="Century Gothic" panose="020B0502020202020204" pitchFamily="34" charset="0"/>
                <a:ea typeface="SimSun" panose="02010600030101010101" pitchFamily="2" charset="-122"/>
                <a:cs typeface="Times New Roman" panose="02020603050405020304" pitchFamily="18" charset="0"/>
              </a:rPr>
              <a:t>wird</a:t>
            </a:r>
            <a:r>
              <a:rPr lang="en-US" sz="1200" b="1" dirty="0">
                <a:solidFill>
                  <a:srgbClr val="4472C4">
                    <a:lumMod val="50000"/>
                  </a:srgbClr>
                </a:solidFill>
                <a:latin typeface="Century Gothic" panose="020B0502020202020204" pitchFamily="34" charset="0"/>
                <a:ea typeface="SimSun" panose="02010600030101010101" pitchFamily="2" charset="-122"/>
                <a:cs typeface="Times New Roman" panose="02020603050405020304" pitchFamily="18" charset="0"/>
              </a:rPr>
              <a:t> </a:t>
            </a:r>
            <a:r>
              <a:rPr lang="en-US" sz="1200" dirty="0" err="1">
                <a:solidFill>
                  <a:srgbClr val="4472C4">
                    <a:lumMod val="50000"/>
                  </a:srgbClr>
                </a:solidFill>
                <a:latin typeface="Century Gothic" panose="020B0502020202020204" pitchFamily="34" charset="0"/>
                <a:ea typeface="SimSun" panose="02010600030101010101" pitchFamily="2" charset="-122"/>
                <a:cs typeface="Times New Roman" panose="02020603050405020304" pitchFamily="18" charset="0"/>
              </a:rPr>
              <a:t>spät</a:t>
            </a:r>
            <a:r>
              <a:rPr lang="en-US" sz="1200" dirty="0">
                <a:solidFill>
                  <a:srgbClr val="4472C4">
                    <a:lumMod val="50000"/>
                  </a:srgbClr>
                </a:solidFill>
                <a:latin typeface="Century Gothic" panose="020B0502020202020204" pitchFamily="34" charset="0"/>
                <a:ea typeface="SimSun" panose="02010600030101010101" pitchFamily="2" charset="-122"/>
                <a:cs typeface="Times New Roman" panose="02020603050405020304" pitchFamily="18" charset="0"/>
              </a:rPr>
              <a:t>’ </a:t>
            </a:r>
            <a:r>
              <a:rPr lang="en-GB" b="0" i="0" baseline="0" dirty="0"/>
              <a:t>- ‘it is </a:t>
            </a:r>
            <a:r>
              <a:rPr lang="en-GB" b="0" i="1" baseline="0" dirty="0"/>
              <a:t>getting</a:t>
            </a:r>
            <a:r>
              <a:rPr lang="en-GB" b="0" i="0" baseline="0" dirty="0"/>
              <a:t> late’ in English, rather than </a:t>
            </a:r>
            <a:r>
              <a:rPr lang="en-GB" b="0" i="1" baseline="0" dirty="0"/>
              <a:t>becoming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Teacher to point out cross-linguistic differences in punctuation conventions (speech marks)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Students have not yet met the cognate </a:t>
            </a:r>
            <a:r>
              <a:rPr lang="en-GB" b="0" i="1" baseline="0" dirty="0" err="1"/>
              <a:t>surfen</a:t>
            </a:r>
            <a:r>
              <a:rPr lang="en-GB" b="0" i="1" baseline="0" dirty="0"/>
              <a:t> </a:t>
            </a:r>
            <a:r>
              <a:rPr lang="en-GB" b="0" i="0" baseline="0" dirty="0"/>
              <a:t>[&gt;4034]. Teacher to elicit pronunciation of this word, asking students to draw on their knowledge of SSC [s-].</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Frequencies of unknown vocabulary: Tour [2474]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baseline="0"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accent5">
                    <a:lumMod val="50000"/>
                  </a:schemeClr>
                </a:solidFill>
              </a:rPr>
              <a:t>T</a:t>
            </a:r>
            <a:r>
              <a:rPr lang="en-GB" b="0" baseline="0" dirty="0" err="1"/>
              <a:t>ü</a:t>
            </a:r>
            <a:r>
              <a:rPr lang="en-GB" sz="1200" dirty="0" err="1">
                <a:solidFill>
                  <a:schemeClr val="accent5">
                    <a:lumMod val="50000"/>
                  </a:schemeClr>
                </a:solidFill>
              </a:rPr>
              <a:t>r</a:t>
            </a: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Here, SSCs short [e] and [u] are contrasted.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Students have not yet met cognates </a:t>
            </a:r>
            <a:r>
              <a:rPr lang="en-GB" i="1" baseline="0" dirty="0" err="1"/>
              <a:t>relaxen</a:t>
            </a:r>
            <a:r>
              <a:rPr lang="en-GB" i="0" baseline="0" dirty="0"/>
              <a:t> [&gt;4034] or </a:t>
            </a:r>
            <a:r>
              <a:rPr lang="en-GB" i="1" baseline="0" dirty="0"/>
              <a:t>Moment </a:t>
            </a:r>
            <a:r>
              <a:rPr lang="en-GB" i="0" baseline="0" dirty="0"/>
              <a:t>[383]. They have met cognate </a:t>
            </a:r>
            <a:r>
              <a:rPr lang="en-GB" i="1" baseline="0" dirty="0"/>
              <a:t>Minute </a:t>
            </a:r>
            <a:r>
              <a:rPr lang="en-GB" i="0" baseline="0" dirty="0"/>
              <a:t>[360] as an SSC cluster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Frequencies of unknown vocabulary: Berg [1134], Burg [2984]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baseline="0"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Burg</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76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Here, SSCs [</a:t>
            </a:r>
            <a:r>
              <a:rPr lang="en-GB" b="0" baseline="0" dirty="0" err="1"/>
              <a:t>ei</a:t>
            </a:r>
            <a:r>
              <a:rPr lang="en-GB" b="0" baseline="0" dirty="0"/>
              <a:t>] and [</a:t>
            </a:r>
            <a:r>
              <a:rPr lang="en-GB" b="0" baseline="0" dirty="0" err="1"/>
              <a:t>äu</a:t>
            </a:r>
            <a:r>
              <a:rPr lang="en-GB" b="0" baseline="0" dirty="0"/>
              <a:t>] are contrasted.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Teacher to draw attention to the strong verb stem in </a:t>
            </a:r>
            <a:r>
              <a:rPr lang="en-GB" b="0" i="1" baseline="0" dirty="0" err="1"/>
              <a:t>l</a:t>
            </a:r>
            <a:r>
              <a:rPr lang="en-GB" b="1" i="1" baseline="0" dirty="0" err="1"/>
              <a:t>äu</a:t>
            </a:r>
            <a:r>
              <a:rPr lang="en-GB" b="0" i="1" baseline="0" dirty="0" err="1"/>
              <a:t>ft</a:t>
            </a:r>
            <a:r>
              <a:rPr lang="en-GB" b="0" i="1" baseline="0" dirty="0"/>
              <a:t>, </a:t>
            </a:r>
            <a:r>
              <a:rPr lang="en-GB" b="0" i="0" baseline="0" dirty="0"/>
              <a:t>eliciting the infinitive form and meaning from students.</a:t>
            </a:r>
            <a:br>
              <a:rPr lang="en-GB" b="0" i="0" baseline="0" dirty="0"/>
            </a:br>
            <a:r>
              <a:rPr lang="en-GB" b="0" i="0" baseline="0" dirty="0"/>
              <a:t>Students have not yet been taught ‘in’ and its use with/without movement, but this will be taught next week.  The use of ‘den’ here will not be a barrier to understanding, as students know its meaning.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Students have not yet met the cognate </a:t>
            </a:r>
            <a:r>
              <a:rPr lang="en-GB" b="0" i="1" baseline="0" dirty="0"/>
              <a:t>Stress </a:t>
            </a:r>
            <a:r>
              <a:rPr lang="en-GB" b="0" i="0" baseline="0" dirty="0"/>
              <a:t>[2566]. They will need some guidance with pronunciation, as they have not yet encountered SSC [</a:t>
            </a:r>
            <a:r>
              <a:rPr lang="en-GB" b="0" i="0" baseline="0" dirty="0" err="1"/>
              <a:t>st</a:t>
            </a:r>
            <a:r>
              <a:rPr lang="en-GB" b="0" i="0" baseline="0" dirty="0"/>
              <a:t>-].  This is the SSC for next week.</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Frequencies of unknown vocabulary: </a:t>
            </a:r>
            <a:r>
              <a:rPr lang="en-GB" b="0" i="0" baseline="0" dirty="0" err="1"/>
              <a:t>Seil</a:t>
            </a:r>
            <a:r>
              <a:rPr lang="en-GB" b="0" i="0" baseline="0" dirty="0"/>
              <a:t> [&gt;4034], </a:t>
            </a:r>
            <a:r>
              <a:rPr lang="en-GB" sz="1200" dirty="0" err="1">
                <a:solidFill>
                  <a:srgbClr val="4472C4">
                    <a:lumMod val="50000"/>
                  </a:srgbClr>
                </a:solidFill>
              </a:rPr>
              <a:t>S</a:t>
            </a:r>
            <a:r>
              <a:rPr lang="en-GB" sz="1200" b="0" dirty="0" err="1">
                <a:solidFill>
                  <a:srgbClr val="4472C4">
                    <a:lumMod val="50000"/>
                  </a:srgbClr>
                </a:solidFill>
              </a:rPr>
              <a:t>äu</a:t>
            </a:r>
            <a:r>
              <a:rPr lang="en-GB" sz="1200" dirty="0" err="1">
                <a:solidFill>
                  <a:srgbClr val="4472C4">
                    <a:lumMod val="50000"/>
                  </a:srgbClr>
                </a:solidFill>
              </a:rPr>
              <a:t>le</a:t>
            </a:r>
            <a:r>
              <a:rPr lang="en-GB" sz="1200" dirty="0">
                <a:solidFill>
                  <a:srgbClr val="4472C4">
                    <a:lumMod val="50000"/>
                  </a:srgbClr>
                </a:solidFill>
              </a:rPr>
              <a:t> </a:t>
            </a:r>
            <a:r>
              <a:rPr lang="en-GB" b="0" i="0" baseline="0" dirty="0"/>
              <a:t>[3778]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baseline="0"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rgbClr val="4472C4">
                    <a:lumMod val="50000"/>
                  </a:srgbClr>
                </a:solidFill>
              </a:rPr>
              <a:t>S</a:t>
            </a:r>
            <a:r>
              <a:rPr lang="en-GB" sz="1200" b="0" dirty="0" err="1">
                <a:solidFill>
                  <a:srgbClr val="4472C4">
                    <a:lumMod val="50000"/>
                  </a:srgbClr>
                </a:solidFill>
              </a:rPr>
              <a:t>äu</a:t>
            </a:r>
            <a:r>
              <a:rPr lang="en-GB" sz="1200" dirty="0" err="1">
                <a:solidFill>
                  <a:srgbClr val="4472C4">
                    <a:lumMod val="50000"/>
                  </a:srgbClr>
                </a:solidFill>
              </a:rPr>
              <a:t>le</a:t>
            </a: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24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Here, SSCs [w] and [</a:t>
            </a:r>
            <a:r>
              <a:rPr lang="en-GB" b="0" baseline="0" dirty="0" err="1"/>
              <a:t>ei</a:t>
            </a:r>
            <a:r>
              <a:rPr lang="en-GB" b="0" baseline="0" dirty="0"/>
              <a:t>] are contrasted with SSCs [v] and [</a:t>
            </a:r>
            <a:r>
              <a:rPr lang="en-GB" b="0" baseline="0" dirty="0" err="1"/>
              <a:t>ie</a:t>
            </a:r>
            <a:r>
              <a:rPr lang="en-GB"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Teacher to draw attention to use of word order 2 in the first sentence, which starts with a time phrase. Before eliciting the English translation, remind students that the time phrase normally appears at the end of the sentence in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Students have not yet met cognate </a:t>
            </a:r>
            <a:r>
              <a:rPr lang="en-GB" i="1" baseline="0" dirty="0" err="1"/>
              <a:t>telefonieren</a:t>
            </a:r>
            <a:r>
              <a:rPr lang="en-GB" i="0" baseline="0" dirty="0"/>
              <a:t> [3352].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As no pictures are provided here, teacher to elicit meaning by asking students what English word </a:t>
            </a:r>
            <a:r>
              <a:rPr lang="en-GB" b="0" i="1" baseline="0" dirty="0" err="1"/>
              <a:t>Weile</a:t>
            </a:r>
            <a:r>
              <a:rPr lang="en-GB" b="0" i="0" baseline="0" dirty="0"/>
              <a:t> sounds like.</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Frequencies of unknown vocabulary: </a:t>
            </a:r>
            <a:r>
              <a:rPr lang="en-GB" b="0" i="0" baseline="0" dirty="0" err="1"/>
              <a:t>Weile</a:t>
            </a:r>
            <a:r>
              <a:rPr lang="en-GB" b="0" i="0" baseline="0" dirty="0"/>
              <a:t> [1807]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baseline="0"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err="1"/>
              <a:t>Weile</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9223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744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540773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3749141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6272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794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0359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5005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06117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580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0892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57794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2737078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6097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7615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067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2545475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790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6799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9345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3793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5755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202553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40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21595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2865865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7116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998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80016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19/04/2020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19130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19/04/2020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95502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19/04/2020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30029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7471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2049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19/04/2020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55232871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952156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365670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18" Type="http://schemas.openxmlformats.org/officeDocument/2006/relationships/audio" Target="../media/audio15.wav"/><Relationship Id="rId3" Type="http://schemas.openxmlformats.org/officeDocument/2006/relationships/image" Target="../media/image3.png"/><Relationship Id="rId21" Type="http://schemas.openxmlformats.org/officeDocument/2006/relationships/image" Target="../media/image43.png"/><Relationship Id="rId7" Type="http://schemas.openxmlformats.org/officeDocument/2006/relationships/audio" Target="../media/audio10.wav"/><Relationship Id="rId12" Type="http://schemas.openxmlformats.org/officeDocument/2006/relationships/audio" Target="../media/audio12.wav"/><Relationship Id="rId17" Type="http://schemas.openxmlformats.org/officeDocument/2006/relationships/image" Target="../media/image41.png"/><Relationship Id="rId2" Type="http://schemas.openxmlformats.org/officeDocument/2006/relationships/notesSlide" Target="../notesSlides/notesSlide10.xml"/><Relationship Id="rId16" Type="http://schemas.openxmlformats.org/officeDocument/2006/relationships/audio" Target="../media/audio14.wav"/><Relationship Id="rId20" Type="http://schemas.openxmlformats.org/officeDocument/2006/relationships/audio" Target="../media/audio16.wav"/><Relationship Id="rId1" Type="http://schemas.openxmlformats.org/officeDocument/2006/relationships/slideLayout" Target="../slideLayouts/slideLayout13.xml"/><Relationship Id="rId6" Type="http://schemas.openxmlformats.org/officeDocument/2006/relationships/image" Target="../media/image35.png"/><Relationship Id="rId11" Type="http://schemas.openxmlformats.org/officeDocument/2006/relationships/image" Target="../media/image38.png"/><Relationship Id="rId5" Type="http://schemas.openxmlformats.org/officeDocument/2006/relationships/audio" Target="../media/audio9.wav"/><Relationship Id="rId15" Type="http://schemas.openxmlformats.org/officeDocument/2006/relationships/image" Target="../media/image40.png"/><Relationship Id="rId23" Type="http://schemas.openxmlformats.org/officeDocument/2006/relationships/image" Target="../media/image44.png"/><Relationship Id="rId10" Type="http://schemas.openxmlformats.org/officeDocument/2006/relationships/audio" Target="../media/audio11.wav"/><Relationship Id="rId19" Type="http://schemas.openxmlformats.org/officeDocument/2006/relationships/image" Target="../media/image42.png"/><Relationship Id="rId4" Type="http://schemas.openxmlformats.org/officeDocument/2006/relationships/image" Target="../media/image8.gif"/><Relationship Id="rId9" Type="http://schemas.openxmlformats.org/officeDocument/2006/relationships/image" Target="../media/image37.svg"/><Relationship Id="rId14" Type="http://schemas.openxmlformats.org/officeDocument/2006/relationships/audio" Target="../media/audio13.wav"/><Relationship Id="rId22" Type="http://schemas.openxmlformats.org/officeDocument/2006/relationships/audio" Target="../media/audio17.wav"/></Relationships>
</file>

<file path=ppt/slides/_rels/slide11.xml.rels><?xml version="1.0" encoding="UTF-8" standalone="yes"?>
<Relationships xmlns="http://schemas.openxmlformats.org/package/2006/relationships"><Relationship Id="rId8" Type="http://schemas.openxmlformats.org/officeDocument/2006/relationships/audio" Target="../media/audio20.wav"/><Relationship Id="rId13" Type="http://schemas.openxmlformats.org/officeDocument/2006/relationships/image" Target="../media/image49.png"/><Relationship Id="rId18" Type="http://schemas.openxmlformats.org/officeDocument/2006/relationships/image" Target="../media/image52.png"/><Relationship Id="rId3" Type="http://schemas.openxmlformats.org/officeDocument/2006/relationships/image" Target="../media/image3.png"/><Relationship Id="rId21" Type="http://schemas.openxmlformats.org/officeDocument/2006/relationships/image" Target="../media/image54.svg"/><Relationship Id="rId7" Type="http://schemas.openxmlformats.org/officeDocument/2006/relationships/image" Target="../media/image46.png"/><Relationship Id="rId12" Type="http://schemas.openxmlformats.org/officeDocument/2006/relationships/audio" Target="../media/audio22.wav"/><Relationship Id="rId17" Type="http://schemas.openxmlformats.org/officeDocument/2006/relationships/audio" Target="../media/audio24.wav"/><Relationship Id="rId25" Type="http://schemas.openxmlformats.org/officeDocument/2006/relationships/image" Target="../media/image57.gif"/><Relationship Id="rId2" Type="http://schemas.openxmlformats.org/officeDocument/2006/relationships/notesSlide" Target="../notesSlides/notesSlide11.xml"/><Relationship Id="rId16" Type="http://schemas.openxmlformats.org/officeDocument/2006/relationships/image" Target="../media/image51.svg"/><Relationship Id="rId20"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audio" Target="../media/audio19.wav"/><Relationship Id="rId11" Type="http://schemas.openxmlformats.org/officeDocument/2006/relationships/image" Target="../media/image48.png"/><Relationship Id="rId24" Type="http://schemas.openxmlformats.org/officeDocument/2006/relationships/image" Target="../media/image56.svg"/><Relationship Id="rId5" Type="http://schemas.openxmlformats.org/officeDocument/2006/relationships/image" Target="../media/image45.png"/><Relationship Id="rId15" Type="http://schemas.openxmlformats.org/officeDocument/2006/relationships/image" Target="../media/image50.png"/><Relationship Id="rId23" Type="http://schemas.openxmlformats.org/officeDocument/2006/relationships/image" Target="../media/image55.png"/><Relationship Id="rId10" Type="http://schemas.openxmlformats.org/officeDocument/2006/relationships/audio" Target="../media/audio21.wav"/><Relationship Id="rId19" Type="http://schemas.openxmlformats.org/officeDocument/2006/relationships/audio" Target="../media/audio25.wav"/><Relationship Id="rId4" Type="http://schemas.openxmlformats.org/officeDocument/2006/relationships/audio" Target="../media/audio18.wav"/><Relationship Id="rId9" Type="http://schemas.openxmlformats.org/officeDocument/2006/relationships/image" Target="../media/image47.png"/><Relationship Id="rId14" Type="http://schemas.openxmlformats.org/officeDocument/2006/relationships/audio" Target="../media/audio23.wav"/><Relationship Id="rId22" Type="http://schemas.openxmlformats.org/officeDocument/2006/relationships/audio" Target="../media/audio26.wav"/></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 Id="rId9"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3.png"/><Relationship Id="rId7"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audio" Target="../media/audio3.wav"/><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audio" Target="../media/audio4.wav"/><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audio" Target="../media/audio5.wav"/><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gif"/><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audio" Target="../media/audio6.wav"/></Relationships>
</file>

<file path=ppt/slides/_rels/slide8.xml.rels><?xml version="1.0" encoding="UTF-8" standalone="yes"?>
<Relationships xmlns="http://schemas.openxmlformats.org/package/2006/relationships"><Relationship Id="rId3" Type="http://schemas.openxmlformats.org/officeDocument/2006/relationships/image" Target="../media/image31.gif"/><Relationship Id="rId7" Type="http://schemas.openxmlformats.org/officeDocument/2006/relationships/image" Target="../media/image33.gif"/><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audio" Target="../media/audio7.wav"/><Relationship Id="rId5" Type="http://schemas.openxmlformats.org/officeDocument/2006/relationships/image" Target="../media/image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2A9254CA-1C9D-784A-8697-DD901F995502}"/>
              </a:ext>
            </a:extLst>
          </p:cNvPr>
          <p:cNvSpPr>
            <a:spLocks noGrp="1"/>
          </p:cNvSpPr>
          <p:nvPr>
            <p:ph type="ctrTitle"/>
          </p:nvPr>
        </p:nvSpPr>
        <p:spPr>
          <a:xfrm>
            <a:off x="172596" y="2281470"/>
            <a:ext cx="9144000" cy="651870"/>
          </a:xfrm>
        </p:spPr>
        <p:txBody>
          <a:bodyPr>
            <a:normAutofit fontScale="90000"/>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CBB8A00A-48D9-AB48-9CBA-CDB26E6210D8}"/>
              </a:ext>
            </a:extLst>
          </p:cNvPr>
          <p:cNvSpPr>
            <a:spLocks noGrp="1"/>
          </p:cNvSpPr>
          <p:nvPr>
            <p:ph type="subTitle" idx="1"/>
          </p:nvPr>
        </p:nvSpPr>
        <p:spPr>
          <a:xfrm>
            <a:off x="172596" y="3015420"/>
            <a:ext cx="5900928" cy="768794"/>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SSCs [revisited]</a:t>
            </a:r>
            <a:endParaRPr lang="en-GB" dirty="0">
              <a:solidFill>
                <a:prstClr val="white"/>
              </a:solidFill>
              <a:latin typeface="Century Gothic" panose="020B0502020202020204" pitchFamily="34" charset="0"/>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3" name="Title 3">
            <a:extLst>
              <a:ext uri="{FF2B5EF4-FFF2-40B4-BE49-F238E27FC236}">
                <a16:creationId xmlns:a16="http://schemas.microsoft.com/office/drawing/2014/main" id="{2353EC8D-FBC7-498D-8462-7600D94F448D}"/>
              </a:ext>
            </a:extLst>
          </p:cNvPr>
          <p:cNvSpPr txBox="1">
            <a:spLocks/>
          </p:cNvSpPr>
          <p:nvPr/>
        </p:nvSpPr>
        <p:spPr>
          <a:xfrm>
            <a:off x="166350" y="50113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3.1 - Week 2</a:t>
            </a:r>
          </a:p>
        </p:txBody>
      </p:sp>
      <p:sp>
        <p:nvSpPr>
          <p:cNvPr id="14" name="Title 3">
            <a:extLst>
              <a:ext uri="{FF2B5EF4-FFF2-40B4-BE49-F238E27FC236}">
                <a16:creationId xmlns:a16="http://schemas.microsoft.com/office/drawing/2014/main" id="{DD709A35-8A67-477B-B4E2-66A8131B1190}"/>
              </a:ext>
            </a:extLst>
          </p:cNvPr>
          <p:cNvSpPr txBox="1">
            <a:spLocks/>
          </p:cNvSpPr>
          <p:nvPr/>
        </p:nvSpPr>
        <p:spPr>
          <a:xfrm>
            <a:off x="166350" y="5864255"/>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Natalie Finlayson / Rachel Hawkes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lang="en-GB" sz="1400" dirty="0">
                <a:solidFill>
                  <a:prstClr val="white"/>
                </a:solidFill>
                <a:latin typeface="Century Gothic" panose="020B0502020202020204" pitchFamily="34" charset="0"/>
              </a:rPr>
              <a:t>19</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/04/20</a:t>
            </a:r>
          </a:p>
        </p:txBody>
      </p:sp>
    </p:spTree>
    <p:extLst>
      <p:ext uri="{BB962C8B-B14F-4D97-AF65-F5344CB8AC3E}">
        <p14:creationId xmlns:p14="http://schemas.microsoft.com/office/powerpoint/2010/main" val="3888370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FEF14C2-F266-4B10-AF68-76EC3E9023DD}"/>
              </a:ext>
            </a:extLst>
          </p:cNvPr>
          <p:cNvGrpSpPr/>
          <p:nvPr/>
        </p:nvGrpSpPr>
        <p:grpSpPr>
          <a:xfrm>
            <a:off x="3172857" y="2126255"/>
            <a:ext cx="5837104" cy="3448280"/>
            <a:chOff x="3172857" y="2126255"/>
            <a:chExt cx="5837104" cy="3448280"/>
          </a:xfrm>
        </p:grpSpPr>
        <p:sp>
          <p:nvSpPr>
            <p:cNvPr id="5" name="Oval 4">
              <a:extLst>
                <a:ext uri="{FF2B5EF4-FFF2-40B4-BE49-F238E27FC236}">
                  <a16:creationId xmlns:a16="http://schemas.microsoft.com/office/drawing/2014/main" id="{941CA68A-E2B3-4CB9-A597-5749A1F22FD2}"/>
                </a:ext>
              </a:extLst>
            </p:cNvPr>
            <p:cNvSpPr/>
            <p:nvPr/>
          </p:nvSpPr>
          <p:spPr>
            <a:xfrm>
              <a:off x="3172857" y="2126256"/>
              <a:ext cx="3393195" cy="3448279"/>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2" name="Oval 11">
              <a:extLst>
                <a:ext uri="{FF2B5EF4-FFF2-40B4-BE49-F238E27FC236}">
                  <a16:creationId xmlns:a16="http://schemas.microsoft.com/office/drawing/2014/main" id="{1216B817-25D2-49F1-AA8D-B0031EBA63CA}"/>
                </a:ext>
              </a:extLst>
            </p:cNvPr>
            <p:cNvSpPr/>
            <p:nvPr/>
          </p:nvSpPr>
          <p:spPr>
            <a:xfrm>
              <a:off x="5616766" y="2126255"/>
              <a:ext cx="3393195" cy="3448279"/>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7" name="Title 3">
            <a:extLst>
              <a:ext uri="{FF2B5EF4-FFF2-40B4-BE49-F238E27FC236}">
                <a16:creationId xmlns:a16="http://schemas.microsoft.com/office/drawing/2014/main" id="{7BDC1FD7-616D-45F7-9886-47FA05A680B3}"/>
              </a:ext>
            </a:extLst>
          </p:cNvPr>
          <p:cNvSpPr>
            <a:spLocks noGrp="1"/>
          </p:cNvSpPr>
          <p:nvPr>
            <p:ph type="title"/>
          </p:nvPr>
        </p:nvSpPr>
        <p:spPr>
          <a:xfrm>
            <a:off x="0" y="313809"/>
            <a:ext cx="5706319" cy="707849"/>
          </a:xfrm>
        </p:spPr>
        <p:txBody>
          <a:bodyPr>
            <a:normAutofit/>
          </a:bodyPr>
          <a:lstStyle/>
          <a:p>
            <a:r>
              <a:rPr lang="en-GB" sz="3600" b="1" dirty="0" err="1">
                <a:solidFill>
                  <a:schemeClr val="bg1"/>
                </a:solidFill>
              </a:rPr>
              <a:t>Heidis</a:t>
            </a:r>
            <a:r>
              <a:rPr lang="en-GB" sz="3600" b="1" dirty="0">
                <a:solidFill>
                  <a:schemeClr val="bg1"/>
                </a:solidFill>
              </a:rPr>
              <a:t> </a:t>
            </a:r>
            <a:r>
              <a:rPr lang="en-GB" sz="3600" b="1" dirty="0" err="1">
                <a:solidFill>
                  <a:schemeClr val="bg1"/>
                </a:solidFill>
              </a:rPr>
              <a:t>Shoppingliste</a:t>
            </a:r>
            <a:endParaRPr lang="en-GB" sz="3600" b="1" dirty="0">
              <a:solidFill>
                <a:schemeClr val="bg1"/>
              </a:solidFill>
            </a:endParaRPr>
          </a:p>
        </p:txBody>
      </p:sp>
      <p:sp>
        <p:nvSpPr>
          <p:cNvPr id="15" name="TextBox 14">
            <a:extLst>
              <a:ext uri="{FF2B5EF4-FFF2-40B4-BE49-F238E27FC236}">
                <a16:creationId xmlns:a16="http://schemas.microsoft.com/office/drawing/2014/main" id="{05EEA7AC-EC9F-46C6-8118-E9FA4F2BF60B}"/>
              </a:ext>
            </a:extLst>
          </p:cNvPr>
          <p:cNvSpPr txBox="1"/>
          <p:nvPr/>
        </p:nvSpPr>
        <p:spPr>
          <a:xfrm>
            <a:off x="115746" y="1183759"/>
            <a:ext cx="11719875" cy="53469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Was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braucht</a:t>
            </a:r>
            <a:r>
              <a:rPr kumimoji="0" lang="en-US"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Heide?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Ordne</a:t>
            </a:r>
            <a:r>
              <a:rPr kumimoji="0" lang="en-US"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die Dinge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zu</a:t>
            </a:r>
            <a:r>
              <a:rPr kumimoji="0" lang="en-US"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a:t>
            </a:r>
          </a:p>
        </p:txBody>
      </p:sp>
      <p:pic>
        <p:nvPicPr>
          <p:cNvPr id="14" name="Picture 13">
            <a:extLst>
              <a:ext uri="{FF2B5EF4-FFF2-40B4-BE49-F238E27FC236}">
                <a16:creationId xmlns:a16="http://schemas.microsoft.com/office/drawing/2014/main" id="{D111918A-8261-44D7-B18B-E52D316402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5678" y="143844"/>
            <a:ext cx="1170576" cy="1574614"/>
          </a:xfrm>
          <a:prstGeom prst="rect">
            <a:avLst/>
          </a:prstGeom>
        </p:spPr>
      </p:pic>
      <p:sp>
        <p:nvSpPr>
          <p:cNvPr id="7" name="TextBox 6">
            <a:extLst>
              <a:ext uri="{FF2B5EF4-FFF2-40B4-BE49-F238E27FC236}">
                <a16:creationId xmlns:a16="http://schemas.microsoft.com/office/drawing/2014/main" id="{AA84C0AC-2EB7-4F39-8748-48F040121A3E}"/>
              </a:ext>
            </a:extLst>
          </p:cNvPr>
          <p:cNvSpPr txBox="1"/>
          <p:nvPr/>
        </p:nvSpPr>
        <p:spPr>
          <a:xfrm>
            <a:off x="4566490" y="3481062"/>
            <a:ext cx="60592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a:t>
            </a:r>
          </a:p>
        </p:txBody>
      </p:sp>
      <p:sp>
        <p:nvSpPr>
          <p:cNvPr id="16" name="TextBox 15">
            <a:extLst>
              <a:ext uri="{FF2B5EF4-FFF2-40B4-BE49-F238E27FC236}">
                <a16:creationId xmlns:a16="http://schemas.microsoft.com/office/drawing/2014/main" id="{06D06862-605E-4CE3-98CA-B31240B236BE}"/>
              </a:ext>
            </a:extLst>
          </p:cNvPr>
          <p:cNvSpPr txBox="1"/>
          <p:nvPr/>
        </p:nvSpPr>
        <p:spPr>
          <a:xfrm>
            <a:off x="7010401" y="3494833"/>
            <a:ext cx="60592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3" name="TextBox 12">
            <a:extLst>
              <a:ext uri="{FF2B5EF4-FFF2-40B4-BE49-F238E27FC236}">
                <a16:creationId xmlns:a16="http://schemas.microsoft.com/office/drawing/2014/main" id="{848EC3D0-EF8F-43E4-8A66-59C086979593}"/>
              </a:ext>
            </a:extLst>
          </p:cNvPr>
          <p:cNvSpPr txBox="1"/>
          <p:nvPr/>
        </p:nvSpPr>
        <p:spPr>
          <a:xfrm>
            <a:off x="7010401" y="3498056"/>
            <a:ext cx="60592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z</a:t>
            </a:r>
          </a:p>
        </p:txBody>
      </p:sp>
      <p:sp>
        <p:nvSpPr>
          <p:cNvPr id="18" name="TextBox 17">
            <a:extLst>
              <a:ext uri="{FF2B5EF4-FFF2-40B4-BE49-F238E27FC236}">
                <a16:creationId xmlns:a16="http://schemas.microsoft.com/office/drawing/2014/main" id="{A5489BB8-2A3B-44BF-859B-6AB36F50DA32}"/>
              </a:ext>
            </a:extLst>
          </p:cNvPr>
          <p:cNvSpPr txBox="1"/>
          <p:nvPr/>
        </p:nvSpPr>
        <p:spPr>
          <a:xfrm>
            <a:off x="5831872" y="2848502"/>
            <a:ext cx="56249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s/z</a:t>
            </a:r>
          </a:p>
        </p:txBody>
      </p:sp>
      <p:grpSp>
        <p:nvGrpSpPr>
          <p:cNvPr id="25" name="Group 24">
            <a:extLst>
              <a:ext uri="{FF2B5EF4-FFF2-40B4-BE49-F238E27FC236}">
                <a16:creationId xmlns:a16="http://schemas.microsoft.com/office/drawing/2014/main" id="{BD9AD702-D9BD-4349-8AF7-9CFF5B781BCB}"/>
              </a:ext>
            </a:extLst>
          </p:cNvPr>
          <p:cNvGrpSpPr/>
          <p:nvPr/>
        </p:nvGrpSpPr>
        <p:grpSpPr>
          <a:xfrm>
            <a:off x="7175649" y="703994"/>
            <a:ext cx="1680789" cy="919993"/>
            <a:chOff x="10395465" y="2302912"/>
            <a:chExt cx="1680789" cy="919993"/>
          </a:xfrm>
        </p:grpSpPr>
        <p:pic>
          <p:nvPicPr>
            <p:cNvPr id="1026" name="Picture 2" descr="Toothbrush With Toothpaste Clip Art">
              <a:hlinkClick r:id="" action="ppaction://noaction">
                <a:snd r:embed="rId5" name="zahnb.wav"/>
              </a:hlinkClick>
              <a:extLst>
                <a:ext uri="{FF2B5EF4-FFF2-40B4-BE49-F238E27FC236}">
                  <a16:creationId xmlns:a16="http://schemas.microsoft.com/office/drawing/2014/main" id="{EFA21546-6159-41A5-A5F0-C01F0255A0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10921" y="2302912"/>
              <a:ext cx="849876" cy="4079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9BAD5D5-6C71-4918-8EB0-338D52127631}"/>
                </a:ext>
              </a:extLst>
            </p:cNvPr>
            <p:cNvSpPr txBox="1"/>
            <p:nvPr/>
          </p:nvSpPr>
          <p:spPr>
            <a:xfrm>
              <a:off x="10395465" y="2814964"/>
              <a:ext cx="1680789" cy="407941"/>
            </a:xfrm>
            <a:prstGeom prst="rect">
              <a:avLst/>
            </a:prstGeom>
            <a:solidFill>
              <a:schemeClr val="bg1"/>
            </a:solidFill>
            <a:ln w="1905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Z</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ahnbürste</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grpSp>
      <p:grpSp>
        <p:nvGrpSpPr>
          <p:cNvPr id="9" name="Group 8">
            <a:extLst>
              <a:ext uri="{FF2B5EF4-FFF2-40B4-BE49-F238E27FC236}">
                <a16:creationId xmlns:a16="http://schemas.microsoft.com/office/drawing/2014/main" id="{6320A5EA-19BF-4886-A145-D5203130BBF0}"/>
              </a:ext>
            </a:extLst>
          </p:cNvPr>
          <p:cNvGrpSpPr/>
          <p:nvPr/>
        </p:nvGrpSpPr>
        <p:grpSpPr>
          <a:xfrm>
            <a:off x="8912606" y="1921016"/>
            <a:ext cx="2787848" cy="1079653"/>
            <a:chOff x="660469" y="1890024"/>
            <a:chExt cx="2787848" cy="1079653"/>
          </a:xfrm>
        </p:grpSpPr>
        <p:pic>
          <p:nvPicPr>
            <p:cNvPr id="1030" name="Picture 6">
              <a:hlinkClick r:id="" action="ppaction://noaction">
                <a:snd r:embed="rId7" name="osterhase.wav"/>
              </a:hlinkClick>
              <a:extLst>
                <a:ext uri="{FF2B5EF4-FFF2-40B4-BE49-F238E27FC236}">
                  <a16:creationId xmlns:a16="http://schemas.microsoft.com/office/drawing/2014/main" id="{D273796A-2983-4986-AF04-2FB94536C5B0}"/>
                </a:ext>
              </a:extLst>
            </p:cNvPr>
            <p:cNvPicPr>
              <a:picLocks noChangeAspect="1" noChangeArrowheads="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bwMode="auto">
            <a:xfrm>
              <a:off x="660469" y="1890024"/>
              <a:ext cx="1079653" cy="107965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27CCC22-AE76-4B59-99C1-1B1A6815FCAA}"/>
                </a:ext>
              </a:extLst>
            </p:cNvPr>
            <p:cNvSpPr txBox="1"/>
            <p:nvPr/>
          </p:nvSpPr>
          <p:spPr>
            <a:xfrm>
              <a:off x="1405802" y="2552889"/>
              <a:ext cx="2042515" cy="400110"/>
            </a:xfrm>
            <a:prstGeom prst="rect">
              <a:avLst/>
            </a:prstGeom>
            <a:solidFill>
              <a:schemeClr val="bg1"/>
            </a:solidFill>
            <a:ln w="1905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Osterha</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grpSp>
      <p:grpSp>
        <p:nvGrpSpPr>
          <p:cNvPr id="11" name="Group 10">
            <a:extLst>
              <a:ext uri="{FF2B5EF4-FFF2-40B4-BE49-F238E27FC236}">
                <a16:creationId xmlns:a16="http://schemas.microsoft.com/office/drawing/2014/main" id="{53CCB12A-83CF-4B4D-9E64-F6D6BE876101}"/>
              </a:ext>
            </a:extLst>
          </p:cNvPr>
          <p:cNvGrpSpPr/>
          <p:nvPr/>
        </p:nvGrpSpPr>
        <p:grpSpPr>
          <a:xfrm>
            <a:off x="1617997" y="3203228"/>
            <a:ext cx="1277001" cy="849848"/>
            <a:chOff x="1393668" y="3255209"/>
            <a:chExt cx="1277001" cy="849848"/>
          </a:xfrm>
        </p:grpSpPr>
        <p:pic>
          <p:nvPicPr>
            <p:cNvPr id="1032" name="Picture 8" descr="Foaming Soap Dispenser Clip Art">
              <a:hlinkClick r:id="" action="ppaction://noaction">
                <a:snd r:embed="rId10" name="seife.wav"/>
              </a:hlinkClick>
              <a:extLst>
                <a:ext uri="{FF2B5EF4-FFF2-40B4-BE49-F238E27FC236}">
                  <a16:creationId xmlns:a16="http://schemas.microsoft.com/office/drawing/2014/main" id="{CF2CFF4E-534B-44DB-9ACA-B57DAF3E6CA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93668" y="3255209"/>
              <a:ext cx="492085" cy="60895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307CCAF-BC7A-4061-81D4-39DBC8C9DFA2}"/>
                </a:ext>
              </a:extLst>
            </p:cNvPr>
            <p:cNvSpPr txBox="1"/>
            <p:nvPr/>
          </p:nvSpPr>
          <p:spPr>
            <a:xfrm>
              <a:off x="1657186" y="3704947"/>
              <a:ext cx="1013483" cy="400110"/>
            </a:xfrm>
            <a:prstGeom prst="rect">
              <a:avLst/>
            </a:prstGeom>
            <a:solidFill>
              <a:schemeClr val="bg1"/>
            </a:solidFill>
            <a:ln w="1905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eife </a:t>
              </a:r>
            </a:p>
          </p:txBody>
        </p:sp>
      </p:grpSp>
      <p:grpSp>
        <p:nvGrpSpPr>
          <p:cNvPr id="26" name="Group 25">
            <a:extLst>
              <a:ext uri="{FF2B5EF4-FFF2-40B4-BE49-F238E27FC236}">
                <a16:creationId xmlns:a16="http://schemas.microsoft.com/office/drawing/2014/main" id="{9012E229-8B9A-4017-9A4B-F7F885BD984B}"/>
              </a:ext>
            </a:extLst>
          </p:cNvPr>
          <p:cNvGrpSpPr/>
          <p:nvPr/>
        </p:nvGrpSpPr>
        <p:grpSpPr>
          <a:xfrm>
            <a:off x="10153934" y="3322956"/>
            <a:ext cx="1917253" cy="1352186"/>
            <a:chOff x="10156753" y="4872343"/>
            <a:chExt cx="1917253" cy="1352186"/>
          </a:xfrm>
        </p:grpSpPr>
        <p:pic>
          <p:nvPicPr>
            <p:cNvPr id="1034" name="Picture 10" descr="Sunblock, Sun, Sunscreen, Vacation, Summer, Protection">
              <a:hlinkClick r:id="" action="ppaction://noaction">
                <a:snd r:embed="rId12" name="Sonnenschutz.wav"/>
              </a:hlinkClick>
              <a:extLst>
                <a:ext uri="{FF2B5EF4-FFF2-40B4-BE49-F238E27FC236}">
                  <a16:creationId xmlns:a16="http://schemas.microsoft.com/office/drawing/2014/main" id="{C507AB93-DEF5-420D-88F8-B6070AD36F1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370418" y="4872343"/>
              <a:ext cx="465203" cy="135218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3987E54F-FE83-45FD-AC07-07BD783963E3}"/>
                </a:ext>
              </a:extLst>
            </p:cNvPr>
            <p:cNvSpPr txBox="1"/>
            <p:nvPr/>
          </p:nvSpPr>
          <p:spPr>
            <a:xfrm>
              <a:off x="10156753" y="5619339"/>
              <a:ext cx="1917253" cy="400110"/>
            </a:xfrm>
            <a:prstGeom prst="rect">
              <a:avLst/>
            </a:prstGeom>
            <a:solidFill>
              <a:schemeClr val="bg1"/>
            </a:solidFill>
            <a:ln w="1905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onnenschut</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z</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grpSp>
      <p:grpSp>
        <p:nvGrpSpPr>
          <p:cNvPr id="30" name="Group 29">
            <a:extLst>
              <a:ext uri="{FF2B5EF4-FFF2-40B4-BE49-F238E27FC236}">
                <a16:creationId xmlns:a16="http://schemas.microsoft.com/office/drawing/2014/main" id="{E4161421-120F-46B5-BFB0-C5925C62879F}"/>
              </a:ext>
            </a:extLst>
          </p:cNvPr>
          <p:cNvGrpSpPr/>
          <p:nvPr/>
        </p:nvGrpSpPr>
        <p:grpSpPr>
          <a:xfrm>
            <a:off x="326654" y="2012601"/>
            <a:ext cx="1390660" cy="939320"/>
            <a:chOff x="1379842" y="2232834"/>
            <a:chExt cx="1390660" cy="939320"/>
          </a:xfrm>
        </p:grpSpPr>
        <p:pic>
          <p:nvPicPr>
            <p:cNvPr id="1036" name="Picture 12" descr="Mushrooms Clip Art">
              <a:hlinkClick r:id="" action="ppaction://noaction">
                <a:snd r:embed="rId14" name="pilze.wav"/>
              </a:hlinkClick>
              <a:extLst>
                <a:ext uri="{FF2B5EF4-FFF2-40B4-BE49-F238E27FC236}">
                  <a16:creationId xmlns:a16="http://schemas.microsoft.com/office/drawing/2014/main" id="{C45D94E4-7D25-4452-849A-89F595645AB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66048" y="2232834"/>
              <a:ext cx="1004454" cy="63950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E05978EF-37A8-4566-8A49-78436DAAAAB4}"/>
                </a:ext>
              </a:extLst>
            </p:cNvPr>
            <p:cNvSpPr txBox="1"/>
            <p:nvPr/>
          </p:nvSpPr>
          <p:spPr>
            <a:xfrm>
              <a:off x="1379842" y="2772044"/>
              <a:ext cx="1013483" cy="400110"/>
            </a:xfrm>
            <a:prstGeom prst="rect">
              <a:avLst/>
            </a:prstGeom>
            <a:solidFill>
              <a:schemeClr val="bg1"/>
            </a:solidFill>
            <a:ln w="1905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Pil</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z</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grpSp>
      <p:grpSp>
        <p:nvGrpSpPr>
          <p:cNvPr id="31" name="Group 30">
            <a:extLst>
              <a:ext uri="{FF2B5EF4-FFF2-40B4-BE49-F238E27FC236}">
                <a16:creationId xmlns:a16="http://schemas.microsoft.com/office/drawing/2014/main" id="{A4C05977-8FC9-445B-8203-13D14BA04456}"/>
              </a:ext>
            </a:extLst>
          </p:cNvPr>
          <p:cNvGrpSpPr/>
          <p:nvPr/>
        </p:nvGrpSpPr>
        <p:grpSpPr>
          <a:xfrm>
            <a:off x="9013911" y="5131048"/>
            <a:ext cx="1626795" cy="995957"/>
            <a:chOff x="9100368" y="5076555"/>
            <a:chExt cx="1626795" cy="995957"/>
          </a:xfrm>
        </p:grpSpPr>
        <p:pic>
          <p:nvPicPr>
            <p:cNvPr id="1040" name="Picture 16" descr="Saw Clip Art">
              <a:hlinkClick r:id="" action="ppaction://noaction">
                <a:snd r:embed="rId16" name="säge.wav"/>
              </a:hlinkClick>
              <a:extLst>
                <a:ext uri="{FF2B5EF4-FFF2-40B4-BE49-F238E27FC236}">
                  <a16:creationId xmlns:a16="http://schemas.microsoft.com/office/drawing/2014/main" id="{FA61FE3D-2A93-49E4-AF79-BB73CA0747A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21253810">
              <a:off x="9100368" y="5076555"/>
              <a:ext cx="932457" cy="99595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31EA7458-0451-4117-A573-D0D6FE0A0675}"/>
                </a:ext>
              </a:extLst>
            </p:cNvPr>
            <p:cNvSpPr txBox="1"/>
            <p:nvPr/>
          </p:nvSpPr>
          <p:spPr>
            <a:xfrm>
              <a:off x="9713680" y="5239355"/>
              <a:ext cx="1013483" cy="400110"/>
            </a:xfrm>
            <a:prstGeom prst="rect">
              <a:avLst/>
            </a:prstGeom>
            <a:solidFill>
              <a:schemeClr val="bg1"/>
            </a:solidFill>
            <a:ln w="1905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äge</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grpSp>
      <p:grpSp>
        <p:nvGrpSpPr>
          <p:cNvPr id="32" name="Group 31">
            <a:extLst>
              <a:ext uri="{FF2B5EF4-FFF2-40B4-BE49-F238E27FC236}">
                <a16:creationId xmlns:a16="http://schemas.microsoft.com/office/drawing/2014/main" id="{F05A8CB4-E14D-4E91-AFB7-C76F215984D2}"/>
              </a:ext>
            </a:extLst>
          </p:cNvPr>
          <p:cNvGrpSpPr/>
          <p:nvPr/>
        </p:nvGrpSpPr>
        <p:grpSpPr>
          <a:xfrm>
            <a:off x="1627480" y="5019165"/>
            <a:ext cx="1806008" cy="1189553"/>
            <a:chOff x="1795701" y="4992836"/>
            <a:chExt cx="1806008" cy="1189553"/>
          </a:xfrm>
        </p:grpSpPr>
        <p:pic>
          <p:nvPicPr>
            <p:cNvPr id="1046" name="Picture 22" descr="Tent, Camping, Outdoor, Leisure, Equipment, Tourism">
              <a:hlinkClick r:id="" action="ppaction://noaction">
                <a:snd r:embed="rId18" name="zelt.wav"/>
              </a:hlinkClick>
              <a:extLst>
                <a:ext uri="{FF2B5EF4-FFF2-40B4-BE49-F238E27FC236}">
                  <a16:creationId xmlns:a16="http://schemas.microsoft.com/office/drawing/2014/main" id="{7780C302-3F12-461B-858F-B39F4D1D248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795701" y="4992836"/>
              <a:ext cx="1735128" cy="867565"/>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41BA37F9-F9A0-4312-AD96-B3AFD6CE11DC}"/>
                </a:ext>
              </a:extLst>
            </p:cNvPr>
            <p:cNvSpPr txBox="1"/>
            <p:nvPr/>
          </p:nvSpPr>
          <p:spPr>
            <a:xfrm>
              <a:off x="2588226" y="5782279"/>
              <a:ext cx="1013483" cy="400110"/>
            </a:xfrm>
            <a:prstGeom prst="rect">
              <a:avLst/>
            </a:prstGeom>
            <a:solidFill>
              <a:schemeClr val="bg1"/>
            </a:solidFill>
            <a:ln w="1905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Z</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elt</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grpSp>
      <p:sp>
        <p:nvSpPr>
          <p:cNvPr id="37" name="TextBox 36">
            <a:extLst>
              <a:ext uri="{FF2B5EF4-FFF2-40B4-BE49-F238E27FC236}">
                <a16:creationId xmlns:a16="http://schemas.microsoft.com/office/drawing/2014/main" id="{269596ED-9317-4289-8903-71277D90A04D}"/>
              </a:ext>
            </a:extLst>
          </p:cNvPr>
          <p:cNvSpPr txBox="1"/>
          <p:nvPr/>
        </p:nvSpPr>
        <p:spPr>
          <a:xfrm>
            <a:off x="7283451" y="1256792"/>
            <a:ext cx="165099"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53" name="TextBox 52">
            <a:extLst>
              <a:ext uri="{FF2B5EF4-FFF2-40B4-BE49-F238E27FC236}">
                <a16:creationId xmlns:a16="http://schemas.microsoft.com/office/drawing/2014/main" id="{EE2D643B-E6E9-44B7-B63D-1A07683349F6}"/>
              </a:ext>
            </a:extLst>
          </p:cNvPr>
          <p:cNvSpPr txBox="1"/>
          <p:nvPr/>
        </p:nvSpPr>
        <p:spPr>
          <a:xfrm>
            <a:off x="11032791" y="2604483"/>
            <a:ext cx="111210"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54" name="TextBox 53">
            <a:extLst>
              <a:ext uri="{FF2B5EF4-FFF2-40B4-BE49-F238E27FC236}">
                <a16:creationId xmlns:a16="http://schemas.microsoft.com/office/drawing/2014/main" id="{53D9120D-7E60-4CFE-A746-6479290D63A1}"/>
              </a:ext>
            </a:extLst>
          </p:cNvPr>
          <p:cNvSpPr txBox="1"/>
          <p:nvPr/>
        </p:nvSpPr>
        <p:spPr>
          <a:xfrm>
            <a:off x="10223626" y="4101317"/>
            <a:ext cx="165099"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55" name="TextBox 54">
            <a:extLst>
              <a:ext uri="{FF2B5EF4-FFF2-40B4-BE49-F238E27FC236}">
                <a16:creationId xmlns:a16="http://schemas.microsoft.com/office/drawing/2014/main" id="{88A3E0B0-1C44-4699-A228-FA2B18B26C26}"/>
              </a:ext>
            </a:extLst>
          </p:cNvPr>
          <p:cNvSpPr txBox="1"/>
          <p:nvPr/>
        </p:nvSpPr>
        <p:spPr>
          <a:xfrm>
            <a:off x="11832802" y="4101317"/>
            <a:ext cx="165099"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56" name="TextBox 55">
            <a:extLst>
              <a:ext uri="{FF2B5EF4-FFF2-40B4-BE49-F238E27FC236}">
                <a16:creationId xmlns:a16="http://schemas.microsoft.com/office/drawing/2014/main" id="{DD97FC94-0657-4160-8727-FE46446C8164}"/>
              </a:ext>
            </a:extLst>
          </p:cNvPr>
          <p:cNvSpPr txBox="1"/>
          <p:nvPr/>
        </p:nvSpPr>
        <p:spPr>
          <a:xfrm>
            <a:off x="9772058" y="5321249"/>
            <a:ext cx="165099"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57" name="TextBox 56">
            <a:extLst>
              <a:ext uri="{FF2B5EF4-FFF2-40B4-BE49-F238E27FC236}">
                <a16:creationId xmlns:a16="http://schemas.microsoft.com/office/drawing/2014/main" id="{32DF6396-376B-4723-9E3D-2888CE0921CB}"/>
              </a:ext>
            </a:extLst>
          </p:cNvPr>
          <p:cNvSpPr txBox="1"/>
          <p:nvPr/>
        </p:nvSpPr>
        <p:spPr>
          <a:xfrm>
            <a:off x="2688060" y="5843331"/>
            <a:ext cx="165099"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58" name="TextBox 57">
            <a:extLst>
              <a:ext uri="{FF2B5EF4-FFF2-40B4-BE49-F238E27FC236}">
                <a16:creationId xmlns:a16="http://schemas.microsoft.com/office/drawing/2014/main" id="{D4D4AC28-1E57-4268-AA9E-36F416F00AC3}"/>
              </a:ext>
            </a:extLst>
          </p:cNvPr>
          <p:cNvSpPr txBox="1"/>
          <p:nvPr/>
        </p:nvSpPr>
        <p:spPr>
          <a:xfrm>
            <a:off x="859724" y="4816276"/>
            <a:ext cx="165099"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59" name="TextBox 58">
            <a:extLst>
              <a:ext uri="{FF2B5EF4-FFF2-40B4-BE49-F238E27FC236}">
                <a16:creationId xmlns:a16="http://schemas.microsoft.com/office/drawing/2014/main" id="{A176932A-B625-46EB-A8FC-457F008D4C82}"/>
              </a:ext>
            </a:extLst>
          </p:cNvPr>
          <p:cNvSpPr txBox="1"/>
          <p:nvPr/>
        </p:nvSpPr>
        <p:spPr>
          <a:xfrm>
            <a:off x="1243602" y="4816276"/>
            <a:ext cx="165099"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60" name="TextBox 59">
            <a:extLst>
              <a:ext uri="{FF2B5EF4-FFF2-40B4-BE49-F238E27FC236}">
                <a16:creationId xmlns:a16="http://schemas.microsoft.com/office/drawing/2014/main" id="{AEDCD4EE-13E0-4880-9219-7510B32BF9C7}"/>
              </a:ext>
            </a:extLst>
          </p:cNvPr>
          <p:cNvSpPr txBox="1"/>
          <p:nvPr/>
        </p:nvSpPr>
        <p:spPr>
          <a:xfrm>
            <a:off x="2064175" y="3696505"/>
            <a:ext cx="165099"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61" name="TextBox 60">
            <a:extLst>
              <a:ext uri="{FF2B5EF4-FFF2-40B4-BE49-F238E27FC236}">
                <a16:creationId xmlns:a16="http://schemas.microsoft.com/office/drawing/2014/main" id="{6A8C048B-4A1F-4158-AEE2-B837B98E0255}"/>
              </a:ext>
            </a:extLst>
          </p:cNvPr>
          <p:cNvSpPr txBox="1"/>
          <p:nvPr/>
        </p:nvSpPr>
        <p:spPr>
          <a:xfrm>
            <a:off x="815219" y="2586670"/>
            <a:ext cx="123415"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grpSp>
        <p:nvGrpSpPr>
          <p:cNvPr id="40" name="Group 39">
            <a:extLst>
              <a:ext uri="{FF2B5EF4-FFF2-40B4-BE49-F238E27FC236}">
                <a16:creationId xmlns:a16="http://schemas.microsoft.com/office/drawing/2014/main" id="{1A40CC8A-E415-42C2-8B10-2D71927A0636}"/>
              </a:ext>
            </a:extLst>
          </p:cNvPr>
          <p:cNvGrpSpPr/>
          <p:nvPr/>
        </p:nvGrpSpPr>
        <p:grpSpPr>
          <a:xfrm>
            <a:off x="5646430" y="5550299"/>
            <a:ext cx="2119701" cy="693142"/>
            <a:chOff x="5646430" y="5550299"/>
            <a:chExt cx="2119701" cy="693142"/>
          </a:xfrm>
        </p:grpSpPr>
        <p:pic>
          <p:nvPicPr>
            <p:cNvPr id="1050" name="Picture 26" descr="Lemon Clip Art">
              <a:hlinkClick r:id="" action="ppaction://noaction">
                <a:snd r:embed="rId20" name="zitrone.wav"/>
              </a:hlinkClick>
              <a:extLst>
                <a:ext uri="{FF2B5EF4-FFF2-40B4-BE49-F238E27FC236}">
                  <a16:creationId xmlns:a16="http://schemas.microsoft.com/office/drawing/2014/main" id="{9DA6669D-8949-47B2-89CA-98948BF5935D}"/>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646430" y="5550299"/>
              <a:ext cx="920100" cy="693142"/>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C931C394-4992-435E-9303-ADD671606266}"/>
                </a:ext>
              </a:extLst>
            </p:cNvPr>
            <p:cNvSpPr txBox="1"/>
            <p:nvPr/>
          </p:nvSpPr>
          <p:spPr>
            <a:xfrm>
              <a:off x="6510941" y="5843331"/>
              <a:ext cx="1255190" cy="400110"/>
            </a:xfrm>
            <a:prstGeom prst="rect">
              <a:avLst/>
            </a:prstGeom>
            <a:solidFill>
              <a:schemeClr val="bg1"/>
            </a:solidFill>
            <a:ln w="1905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Z</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itrone</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grpSp>
      <p:sp>
        <p:nvSpPr>
          <p:cNvPr id="65" name="TextBox 64">
            <a:extLst>
              <a:ext uri="{FF2B5EF4-FFF2-40B4-BE49-F238E27FC236}">
                <a16:creationId xmlns:a16="http://schemas.microsoft.com/office/drawing/2014/main" id="{C32A202F-FB05-4D2E-B836-71314190B79E}"/>
              </a:ext>
            </a:extLst>
          </p:cNvPr>
          <p:cNvSpPr txBox="1"/>
          <p:nvPr/>
        </p:nvSpPr>
        <p:spPr>
          <a:xfrm>
            <a:off x="6683376" y="5863577"/>
            <a:ext cx="165099"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grpSp>
        <p:nvGrpSpPr>
          <p:cNvPr id="22" name="Group 21">
            <a:extLst>
              <a:ext uri="{FF2B5EF4-FFF2-40B4-BE49-F238E27FC236}">
                <a16:creationId xmlns:a16="http://schemas.microsoft.com/office/drawing/2014/main" id="{9465612E-2EFD-4BA9-83FB-A9467E952863}"/>
              </a:ext>
            </a:extLst>
          </p:cNvPr>
          <p:cNvGrpSpPr/>
          <p:nvPr/>
        </p:nvGrpSpPr>
        <p:grpSpPr>
          <a:xfrm>
            <a:off x="326654" y="4136874"/>
            <a:ext cx="1304447" cy="1033988"/>
            <a:chOff x="1076787" y="4659749"/>
            <a:chExt cx="1304447" cy="1035498"/>
          </a:xfrm>
        </p:grpSpPr>
        <p:pic>
          <p:nvPicPr>
            <p:cNvPr id="21" name="Picture 20">
              <a:hlinkClick r:id="" action="ppaction://noaction">
                <a:snd r:embed="rId22" name="salz.wav"/>
              </a:hlinkClick>
              <a:extLst>
                <a:ext uri="{FF2B5EF4-FFF2-40B4-BE49-F238E27FC236}">
                  <a16:creationId xmlns:a16="http://schemas.microsoft.com/office/drawing/2014/main" id="{600DC547-EBD9-41D9-B813-0F8A929D7928}"/>
                </a:ext>
              </a:extLst>
            </p:cNvPr>
            <p:cNvPicPr>
              <a:picLocks noChangeAspect="1"/>
            </p:cNvPicPr>
            <p:nvPr/>
          </p:nvPicPr>
          <p:blipFill>
            <a:blip r:embed="rId23"/>
            <a:stretch>
              <a:fillRect/>
            </a:stretch>
          </p:blipFill>
          <p:spPr>
            <a:xfrm>
              <a:off x="1076787" y="4659749"/>
              <a:ext cx="616880" cy="959590"/>
            </a:xfrm>
            <a:prstGeom prst="rect">
              <a:avLst/>
            </a:prstGeom>
          </p:spPr>
        </p:pic>
        <p:sp>
          <p:nvSpPr>
            <p:cNvPr id="29" name="TextBox 28">
              <a:extLst>
                <a:ext uri="{FF2B5EF4-FFF2-40B4-BE49-F238E27FC236}">
                  <a16:creationId xmlns:a16="http://schemas.microsoft.com/office/drawing/2014/main" id="{A2D59C16-D135-43EE-A3C6-7259938368E7}"/>
                </a:ext>
              </a:extLst>
            </p:cNvPr>
            <p:cNvSpPr txBox="1"/>
            <p:nvPr/>
          </p:nvSpPr>
          <p:spPr>
            <a:xfrm>
              <a:off x="1367751" y="5295137"/>
              <a:ext cx="1013483" cy="400110"/>
            </a:xfrm>
            <a:prstGeom prst="rect">
              <a:avLst/>
            </a:prstGeom>
            <a:solidFill>
              <a:schemeClr val="bg1"/>
            </a:solidFill>
            <a:ln w="1905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al</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z</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grpSp>
      <p:sp>
        <p:nvSpPr>
          <p:cNvPr id="52" name="TextBox 51">
            <a:extLst>
              <a:ext uri="{FF2B5EF4-FFF2-40B4-BE49-F238E27FC236}">
                <a16:creationId xmlns:a16="http://schemas.microsoft.com/office/drawing/2014/main" id="{0A14F0E6-6D73-409E-BF4B-7551A11994EA}"/>
              </a:ext>
            </a:extLst>
          </p:cNvPr>
          <p:cNvSpPr txBox="1"/>
          <p:nvPr/>
        </p:nvSpPr>
        <p:spPr>
          <a:xfrm>
            <a:off x="856084" y="4816275"/>
            <a:ext cx="165099"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62" name="TextBox 61">
            <a:extLst>
              <a:ext uri="{FF2B5EF4-FFF2-40B4-BE49-F238E27FC236}">
                <a16:creationId xmlns:a16="http://schemas.microsoft.com/office/drawing/2014/main" id="{4B409F49-FADE-40C6-97BF-02D3713D6881}"/>
              </a:ext>
            </a:extLst>
          </p:cNvPr>
          <p:cNvSpPr txBox="1"/>
          <p:nvPr/>
        </p:nvSpPr>
        <p:spPr>
          <a:xfrm>
            <a:off x="1241782" y="4808403"/>
            <a:ext cx="165099"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Tree>
    <p:extLst>
      <p:ext uri="{BB962C8B-B14F-4D97-AF65-F5344CB8AC3E}">
        <p14:creationId xmlns:p14="http://schemas.microsoft.com/office/powerpoint/2010/main" val="203291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07407E-6 L -0.01653 0.19652 " pathEditMode="relative" rAng="0" ptsTypes="AA">
                                      <p:cBhvr>
                                        <p:cTn id="6" dur="2000" fill="hold"/>
                                        <p:tgtEl>
                                          <p:spTgt spid="25"/>
                                        </p:tgtEl>
                                        <p:attrNameLst>
                                          <p:attrName>ppt_x</p:attrName>
                                          <p:attrName>ppt_y</p:attrName>
                                        </p:attrNameLst>
                                      </p:cBhvr>
                                      <p:rCtr x="-833" y="9815"/>
                                    </p:animMotion>
                                  </p:childTnLst>
                                </p:cTn>
                              </p:par>
                              <p:par>
                                <p:cTn id="7" presetID="1" presetClass="exit"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3.33333E-6 -3.33333E-6 L -0.43125 -0.02129 " pathEditMode="relative" rAng="0" ptsTypes="AA">
                                      <p:cBhvr>
                                        <p:cTn id="12" dur="2000" fill="hold"/>
                                        <p:tgtEl>
                                          <p:spTgt spid="9"/>
                                        </p:tgtEl>
                                        <p:attrNameLst>
                                          <p:attrName>ppt_x</p:attrName>
                                          <p:attrName>ppt_y</p:attrName>
                                        </p:attrNameLst>
                                      </p:cBhvr>
                                      <p:rCtr x="-21563" y="-1065"/>
                                    </p:animMotion>
                                  </p:childTnLst>
                                </p:cTn>
                              </p:par>
                              <p:par>
                                <p:cTn id="13" presetID="1" presetClass="exit"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6.25E-7 -1.85185E-6 L -0.44479 -0.12847 " pathEditMode="relative" rAng="0" ptsTypes="AA">
                                      <p:cBhvr>
                                        <p:cTn id="18" dur="2000" fill="hold"/>
                                        <p:tgtEl>
                                          <p:spTgt spid="26"/>
                                        </p:tgtEl>
                                        <p:attrNameLst>
                                          <p:attrName>ppt_x</p:attrName>
                                          <p:attrName>ppt_y</p:attrName>
                                        </p:attrNameLst>
                                      </p:cBhvr>
                                      <p:rCtr x="-22240" y="-6435"/>
                                    </p:animMotion>
                                  </p:childTnLst>
                                </p:cTn>
                              </p:par>
                              <p:par>
                                <p:cTn id="19" presetID="1" presetClass="exit"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16667E-7 -3.33333E-6 L -0.39753 -0.04884 " pathEditMode="relative" rAng="0" ptsTypes="AA">
                                      <p:cBhvr>
                                        <p:cTn id="26" dur="2000" fill="hold"/>
                                        <p:tgtEl>
                                          <p:spTgt spid="31"/>
                                        </p:tgtEl>
                                        <p:attrNameLst>
                                          <p:attrName>ppt_x</p:attrName>
                                          <p:attrName>ppt_y</p:attrName>
                                        </p:attrNameLst>
                                      </p:cBhvr>
                                      <p:rCtr x="-19883" y="-2454"/>
                                    </p:animMotion>
                                  </p:childTnLst>
                                </p:cTn>
                              </p:par>
                              <p:par>
                                <p:cTn id="27" presetID="1" presetClass="exit"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0 -2.22222E-6 L 0.10299 -0.16157 " pathEditMode="relative" rAng="0" ptsTypes="AA">
                                      <p:cBhvr>
                                        <p:cTn id="32" dur="2000" fill="hold"/>
                                        <p:tgtEl>
                                          <p:spTgt spid="40"/>
                                        </p:tgtEl>
                                        <p:attrNameLst>
                                          <p:attrName>ppt_x</p:attrName>
                                          <p:attrName>ppt_y</p:attrName>
                                        </p:attrNameLst>
                                      </p:cBhvr>
                                      <p:rCtr x="5143" y="-8079"/>
                                    </p:animMotion>
                                  </p:childTnLst>
                                </p:cTn>
                              </p:par>
                              <p:par>
                                <p:cTn id="33" presetID="1" presetClass="exit"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2.08333E-6 1.48148E-6 L 0.41719 -0.31088 " pathEditMode="relative" rAng="0" ptsTypes="AA">
                                      <p:cBhvr>
                                        <p:cTn id="38" dur="2000" fill="hold"/>
                                        <p:tgtEl>
                                          <p:spTgt spid="32"/>
                                        </p:tgtEl>
                                        <p:attrNameLst>
                                          <p:attrName>ppt_x</p:attrName>
                                          <p:attrName>ppt_y</p:attrName>
                                        </p:attrNameLst>
                                      </p:cBhvr>
                                      <p:rCtr x="20859" y="-15556"/>
                                    </p:animMotion>
                                  </p:childTnLst>
                                </p:cTn>
                              </p:par>
                              <p:par>
                                <p:cTn id="39" presetID="1" presetClass="exit"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1.66667E-6 -2.22222E-6 L 0.41979 -0.04213 " pathEditMode="relative" rAng="0" ptsTypes="AA">
                                      <p:cBhvr>
                                        <p:cTn id="44" dur="2000" fill="hold"/>
                                        <p:tgtEl>
                                          <p:spTgt spid="22"/>
                                        </p:tgtEl>
                                        <p:attrNameLst>
                                          <p:attrName>ppt_x</p:attrName>
                                          <p:attrName>ppt_y</p:attrName>
                                        </p:attrNameLst>
                                      </p:cBhvr>
                                      <p:rCtr x="20990" y="-2106"/>
                                    </p:animMotion>
                                  </p:childTnLst>
                                </p:cTn>
                              </p:par>
                              <p:par>
                                <p:cTn id="45" presetID="1" presetClass="exit"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3.95833E-6 4.81481E-6 L 0.14231 -0.01945 " pathEditMode="relative" rAng="0" ptsTypes="AA">
                                      <p:cBhvr>
                                        <p:cTn id="56" dur="2000" fill="hold"/>
                                        <p:tgtEl>
                                          <p:spTgt spid="11"/>
                                        </p:tgtEl>
                                        <p:attrNameLst>
                                          <p:attrName>ppt_x</p:attrName>
                                          <p:attrName>ppt_y</p:attrName>
                                        </p:attrNameLst>
                                      </p:cBhvr>
                                      <p:rCtr x="7109" y="-972"/>
                                    </p:animMotion>
                                  </p:childTnLst>
                                </p:cTn>
                              </p:par>
                              <p:par>
                                <p:cTn id="57" presetID="1" presetClass="exit"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4.16667E-6 4.44444E-6 L 0.66563 0.17731 " pathEditMode="relative" rAng="0" ptsTypes="AA">
                                      <p:cBhvr>
                                        <p:cTn id="62" dur="2000" fill="hold"/>
                                        <p:tgtEl>
                                          <p:spTgt spid="30"/>
                                        </p:tgtEl>
                                        <p:attrNameLst>
                                          <p:attrName>ppt_x</p:attrName>
                                          <p:attrName>ppt_y</p:attrName>
                                        </p:attrNameLst>
                                      </p:cBhvr>
                                      <p:rCtr x="33281" y="8866"/>
                                    </p:animMotion>
                                  </p:childTnLst>
                                </p:cTn>
                              </p:par>
                              <p:par>
                                <p:cTn id="63" presetID="1" presetClass="exit"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3" grpId="0" animBg="1"/>
      <p:bldP spid="54" grpId="0" animBg="1"/>
      <p:bldP spid="55" grpId="0" animBg="1"/>
      <p:bldP spid="56" grpId="0" animBg="1"/>
      <p:bldP spid="57" grpId="0" animBg="1"/>
      <p:bldP spid="58" grpId="0" animBg="1"/>
      <p:bldP spid="59" grpId="0" animBg="1"/>
      <p:bldP spid="60" grpId="0" animBg="1"/>
      <p:bldP spid="61" grpId="0" animBg="1"/>
      <p:bldP spid="65" grpId="0" animBg="1"/>
      <p:bldP spid="52"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F910BF46-3725-496B-B654-A402F94692B9}"/>
              </a:ext>
            </a:extLst>
          </p:cNvPr>
          <p:cNvSpPr txBox="1"/>
          <p:nvPr/>
        </p:nvSpPr>
        <p:spPr>
          <a:xfrm>
            <a:off x="5831872" y="2848502"/>
            <a:ext cx="56249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o/ö</a:t>
            </a:r>
          </a:p>
        </p:txBody>
      </p:sp>
      <p:grpSp>
        <p:nvGrpSpPr>
          <p:cNvPr id="62" name="Group 61">
            <a:extLst>
              <a:ext uri="{FF2B5EF4-FFF2-40B4-BE49-F238E27FC236}">
                <a16:creationId xmlns:a16="http://schemas.microsoft.com/office/drawing/2014/main" id="{ED7411D4-5C84-4B0B-9C56-A35C690E8D94}"/>
              </a:ext>
            </a:extLst>
          </p:cNvPr>
          <p:cNvGrpSpPr/>
          <p:nvPr/>
        </p:nvGrpSpPr>
        <p:grpSpPr>
          <a:xfrm>
            <a:off x="3172857" y="2126255"/>
            <a:ext cx="5837104" cy="3448280"/>
            <a:chOff x="3172857" y="2126255"/>
            <a:chExt cx="5837104" cy="3448280"/>
          </a:xfrm>
        </p:grpSpPr>
        <p:sp>
          <p:nvSpPr>
            <p:cNvPr id="64" name="Oval 63">
              <a:extLst>
                <a:ext uri="{FF2B5EF4-FFF2-40B4-BE49-F238E27FC236}">
                  <a16:creationId xmlns:a16="http://schemas.microsoft.com/office/drawing/2014/main" id="{8F789757-A4A4-4B45-8DE2-1B5474FDC4C0}"/>
                </a:ext>
              </a:extLst>
            </p:cNvPr>
            <p:cNvSpPr/>
            <p:nvPr/>
          </p:nvSpPr>
          <p:spPr>
            <a:xfrm>
              <a:off x="3172857" y="2126256"/>
              <a:ext cx="3393195" cy="3448279"/>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6" name="Oval 65">
              <a:extLst>
                <a:ext uri="{FF2B5EF4-FFF2-40B4-BE49-F238E27FC236}">
                  <a16:creationId xmlns:a16="http://schemas.microsoft.com/office/drawing/2014/main" id="{EC248DFE-91CE-4996-B043-9833FCFC6B68}"/>
                </a:ext>
              </a:extLst>
            </p:cNvPr>
            <p:cNvSpPr/>
            <p:nvPr/>
          </p:nvSpPr>
          <p:spPr>
            <a:xfrm>
              <a:off x="5616766" y="2126255"/>
              <a:ext cx="3393195" cy="3448279"/>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7" name="Title 3">
            <a:extLst>
              <a:ext uri="{FF2B5EF4-FFF2-40B4-BE49-F238E27FC236}">
                <a16:creationId xmlns:a16="http://schemas.microsoft.com/office/drawing/2014/main" id="{7BDC1FD7-616D-45F7-9886-47FA05A680B3}"/>
              </a:ext>
            </a:extLst>
          </p:cNvPr>
          <p:cNvSpPr>
            <a:spLocks noGrp="1"/>
          </p:cNvSpPr>
          <p:nvPr>
            <p:ph type="title"/>
          </p:nvPr>
        </p:nvSpPr>
        <p:spPr>
          <a:xfrm>
            <a:off x="0" y="313809"/>
            <a:ext cx="5706319" cy="707849"/>
          </a:xfrm>
        </p:spPr>
        <p:txBody>
          <a:bodyPr>
            <a:normAutofit/>
          </a:bodyPr>
          <a:lstStyle/>
          <a:p>
            <a:r>
              <a:rPr lang="en-GB" sz="3600" b="1" dirty="0" err="1">
                <a:solidFill>
                  <a:schemeClr val="bg1"/>
                </a:solidFill>
              </a:rPr>
              <a:t>Wolfgangs</a:t>
            </a:r>
            <a:r>
              <a:rPr lang="en-GB" sz="3600" b="1" dirty="0">
                <a:solidFill>
                  <a:schemeClr val="bg1"/>
                </a:solidFill>
              </a:rPr>
              <a:t> </a:t>
            </a:r>
            <a:r>
              <a:rPr lang="en-GB" sz="3600" b="1" dirty="0" err="1">
                <a:solidFill>
                  <a:schemeClr val="bg1"/>
                </a:solidFill>
              </a:rPr>
              <a:t>Shoppingliste</a:t>
            </a:r>
            <a:endParaRPr lang="en-GB" sz="3600" b="1" dirty="0">
              <a:solidFill>
                <a:schemeClr val="bg1"/>
              </a:solidFill>
            </a:endParaRPr>
          </a:p>
        </p:txBody>
      </p:sp>
      <p:sp>
        <p:nvSpPr>
          <p:cNvPr id="15" name="TextBox 14">
            <a:extLst>
              <a:ext uri="{FF2B5EF4-FFF2-40B4-BE49-F238E27FC236}">
                <a16:creationId xmlns:a16="http://schemas.microsoft.com/office/drawing/2014/main" id="{05EEA7AC-EC9F-46C6-8118-E9FA4F2BF60B}"/>
              </a:ext>
            </a:extLst>
          </p:cNvPr>
          <p:cNvSpPr txBox="1"/>
          <p:nvPr/>
        </p:nvSpPr>
        <p:spPr>
          <a:xfrm>
            <a:off x="115746" y="1183759"/>
            <a:ext cx="11719875" cy="53469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Und was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braucht</a:t>
            </a:r>
            <a:r>
              <a:rPr kumimoji="0" lang="en-US"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Wolfgang?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Ordne</a:t>
            </a:r>
            <a:r>
              <a:rPr kumimoji="0" lang="en-US"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die Dinge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zu</a:t>
            </a:r>
            <a:r>
              <a:rPr kumimoji="0" lang="en-US"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a:t>
            </a:r>
          </a:p>
        </p:txBody>
      </p:sp>
      <p:sp>
        <p:nvSpPr>
          <p:cNvPr id="16" name="TextBox 15">
            <a:extLst>
              <a:ext uri="{FF2B5EF4-FFF2-40B4-BE49-F238E27FC236}">
                <a16:creationId xmlns:a16="http://schemas.microsoft.com/office/drawing/2014/main" id="{06D06862-605E-4CE3-98CA-B31240B236BE}"/>
              </a:ext>
            </a:extLst>
          </p:cNvPr>
          <p:cNvSpPr txBox="1"/>
          <p:nvPr/>
        </p:nvSpPr>
        <p:spPr>
          <a:xfrm>
            <a:off x="7010401" y="3494833"/>
            <a:ext cx="60592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grpSp>
        <p:nvGrpSpPr>
          <p:cNvPr id="25" name="Group 24">
            <a:extLst>
              <a:ext uri="{FF2B5EF4-FFF2-40B4-BE49-F238E27FC236}">
                <a16:creationId xmlns:a16="http://schemas.microsoft.com/office/drawing/2014/main" id="{BD9AD702-D9BD-4349-8AF7-9CFF5B781BCB}"/>
              </a:ext>
            </a:extLst>
          </p:cNvPr>
          <p:cNvGrpSpPr/>
          <p:nvPr/>
        </p:nvGrpSpPr>
        <p:grpSpPr>
          <a:xfrm>
            <a:off x="7760619" y="261216"/>
            <a:ext cx="1897320" cy="1222551"/>
            <a:chOff x="10395465" y="2000354"/>
            <a:chExt cx="1897320" cy="1222551"/>
          </a:xfrm>
        </p:grpSpPr>
        <p:pic>
          <p:nvPicPr>
            <p:cNvPr id="1026" name="Picture 2">
              <a:hlinkClick r:id="" action="ppaction://noaction">
                <a:snd r:embed="rId4" name="schokolade.wav"/>
              </a:hlinkClick>
              <a:extLst>
                <a:ext uri="{FF2B5EF4-FFF2-40B4-BE49-F238E27FC236}">
                  <a16:creationId xmlns:a16="http://schemas.microsoft.com/office/drawing/2014/main" id="{EFA21546-6159-41A5-A5F0-C01F0255A0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0572297" y="2000354"/>
              <a:ext cx="1350858" cy="11598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9BAD5D5-6C71-4918-8EB0-338D52127631}"/>
                </a:ext>
              </a:extLst>
            </p:cNvPr>
            <p:cNvSpPr txBox="1"/>
            <p:nvPr/>
          </p:nvSpPr>
          <p:spPr>
            <a:xfrm>
              <a:off x="10395465" y="2814964"/>
              <a:ext cx="1897320" cy="407941"/>
            </a:xfrm>
            <a:prstGeom prst="rect">
              <a:avLst/>
            </a:prstGeom>
            <a:solidFill>
              <a:schemeClr val="bg1"/>
            </a:solidFill>
            <a:ln w="1905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Sch</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k</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lade</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grpSp>
      <p:grpSp>
        <p:nvGrpSpPr>
          <p:cNvPr id="9" name="Group 8">
            <a:extLst>
              <a:ext uri="{FF2B5EF4-FFF2-40B4-BE49-F238E27FC236}">
                <a16:creationId xmlns:a16="http://schemas.microsoft.com/office/drawing/2014/main" id="{6320A5EA-19BF-4886-A145-D5203130BBF0}"/>
              </a:ext>
            </a:extLst>
          </p:cNvPr>
          <p:cNvGrpSpPr/>
          <p:nvPr/>
        </p:nvGrpSpPr>
        <p:grpSpPr>
          <a:xfrm>
            <a:off x="9125947" y="2144088"/>
            <a:ext cx="2018054" cy="844493"/>
            <a:chOff x="778505" y="2108506"/>
            <a:chExt cx="2018054" cy="844493"/>
          </a:xfrm>
        </p:grpSpPr>
        <p:pic>
          <p:nvPicPr>
            <p:cNvPr id="1030" name="Picture 6">
              <a:hlinkClick r:id="" action="ppaction://noaction">
                <a:snd r:embed="rId6" name="broetchen.wav"/>
              </a:hlinkClick>
              <a:extLst>
                <a:ext uri="{FF2B5EF4-FFF2-40B4-BE49-F238E27FC236}">
                  <a16:creationId xmlns:a16="http://schemas.microsoft.com/office/drawing/2014/main" id="{D273796A-2983-4986-AF04-2FB94536C5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78505" y="2108506"/>
              <a:ext cx="1079653" cy="64273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27CCC22-AE76-4B59-99C1-1B1A6815FCAA}"/>
                </a:ext>
              </a:extLst>
            </p:cNvPr>
            <p:cNvSpPr txBox="1"/>
            <p:nvPr/>
          </p:nvSpPr>
          <p:spPr>
            <a:xfrm>
              <a:off x="1405803" y="2552889"/>
              <a:ext cx="1390756" cy="400110"/>
            </a:xfrm>
            <a:prstGeom prst="rect">
              <a:avLst/>
            </a:prstGeom>
            <a:solidFill>
              <a:schemeClr val="bg1"/>
            </a:solidFill>
            <a:ln w="1905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Br</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ö</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tchen</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grpSp>
      <p:grpSp>
        <p:nvGrpSpPr>
          <p:cNvPr id="11" name="Group 10">
            <a:extLst>
              <a:ext uri="{FF2B5EF4-FFF2-40B4-BE49-F238E27FC236}">
                <a16:creationId xmlns:a16="http://schemas.microsoft.com/office/drawing/2014/main" id="{53CCB12A-83CF-4B4D-9E64-F6D6BE876101}"/>
              </a:ext>
            </a:extLst>
          </p:cNvPr>
          <p:cNvGrpSpPr/>
          <p:nvPr/>
        </p:nvGrpSpPr>
        <p:grpSpPr>
          <a:xfrm>
            <a:off x="1181502" y="3242611"/>
            <a:ext cx="1810847" cy="827341"/>
            <a:chOff x="1101087" y="3277716"/>
            <a:chExt cx="1810847" cy="827341"/>
          </a:xfrm>
        </p:grpSpPr>
        <p:pic>
          <p:nvPicPr>
            <p:cNvPr id="1032" name="Picture 8">
              <a:hlinkClick r:id="" action="ppaction://noaction">
                <a:snd r:embed="rId8" name="knupfe.wav"/>
              </a:hlinkClick>
              <a:extLst>
                <a:ext uri="{FF2B5EF4-FFF2-40B4-BE49-F238E27FC236}">
                  <a16:creationId xmlns:a16="http://schemas.microsoft.com/office/drawing/2014/main" id="{CF2CFF4E-534B-44DB-9ACA-B57DAF3E6CA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1101087" y="3277716"/>
              <a:ext cx="1810847" cy="51821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307CCAF-BC7A-4061-81D4-39DBC8C9DFA2}"/>
                </a:ext>
              </a:extLst>
            </p:cNvPr>
            <p:cNvSpPr txBox="1"/>
            <p:nvPr/>
          </p:nvSpPr>
          <p:spPr>
            <a:xfrm>
              <a:off x="1552968" y="3704947"/>
              <a:ext cx="1117702" cy="400110"/>
            </a:xfrm>
            <a:prstGeom prst="rect">
              <a:avLst/>
            </a:prstGeom>
            <a:solidFill>
              <a:schemeClr val="bg1"/>
            </a:solidFill>
            <a:ln w="1905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Kn</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ö</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pfe</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grpSp>
      <p:grpSp>
        <p:nvGrpSpPr>
          <p:cNvPr id="26" name="Group 25">
            <a:extLst>
              <a:ext uri="{FF2B5EF4-FFF2-40B4-BE49-F238E27FC236}">
                <a16:creationId xmlns:a16="http://schemas.microsoft.com/office/drawing/2014/main" id="{9012E229-8B9A-4017-9A4B-F7F885BD984B}"/>
              </a:ext>
            </a:extLst>
          </p:cNvPr>
          <p:cNvGrpSpPr/>
          <p:nvPr/>
        </p:nvGrpSpPr>
        <p:grpSpPr>
          <a:xfrm>
            <a:off x="10309863" y="3519907"/>
            <a:ext cx="1459802" cy="1165165"/>
            <a:chOff x="9996888" y="4854284"/>
            <a:chExt cx="1459802" cy="1165165"/>
          </a:xfrm>
        </p:grpSpPr>
        <p:pic>
          <p:nvPicPr>
            <p:cNvPr id="1034" name="Picture 10">
              <a:hlinkClick r:id="" action="ppaction://noaction">
                <a:snd r:embed="rId10" name="kopfhoere.wav"/>
              </a:hlinkClick>
              <a:extLst>
                <a:ext uri="{FF2B5EF4-FFF2-40B4-BE49-F238E27FC236}">
                  <a16:creationId xmlns:a16="http://schemas.microsoft.com/office/drawing/2014/main" id="{C507AB93-DEF5-420D-88F8-B6070AD36F1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57450" y="4854284"/>
              <a:ext cx="800011" cy="91185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3987E54F-FE83-45FD-AC07-07BD783963E3}"/>
                </a:ext>
              </a:extLst>
            </p:cNvPr>
            <p:cNvSpPr txBox="1"/>
            <p:nvPr/>
          </p:nvSpPr>
          <p:spPr>
            <a:xfrm>
              <a:off x="9996888" y="5619339"/>
              <a:ext cx="1459802" cy="400110"/>
            </a:xfrm>
            <a:prstGeom prst="rect">
              <a:avLst/>
            </a:prstGeom>
            <a:solidFill>
              <a:schemeClr val="bg1"/>
            </a:solidFill>
            <a:ln w="1905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K</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pfh</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ö</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rer</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grpSp>
      <p:grpSp>
        <p:nvGrpSpPr>
          <p:cNvPr id="30" name="Group 29">
            <a:extLst>
              <a:ext uri="{FF2B5EF4-FFF2-40B4-BE49-F238E27FC236}">
                <a16:creationId xmlns:a16="http://schemas.microsoft.com/office/drawing/2014/main" id="{E4161421-120F-46B5-BFB0-C5925C62879F}"/>
              </a:ext>
            </a:extLst>
          </p:cNvPr>
          <p:cNvGrpSpPr/>
          <p:nvPr/>
        </p:nvGrpSpPr>
        <p:grpSpPr>
          <a:xfrm>
            <a:off x="384251" y="1894268"/>
            <a:ext cx="1522201" cy="1017992"/>
            <a:chOff x="1230721" y="2154162"/>
            <a:chExt cx="1522201" cy="1017992"/>
          </a:xfrm>
        </p:grpSpPr>
        <p:pic>
          <p:nvPicPr>
            <p:cNvPr id="1036" name="Picture 12">
              <a:hlinkClick r:id="" action="ppaction://noaction">
                <a:snd r:embed="rId12" name="loeffel.wav"/>
              </a:hlinkClick>
              <a:extLst>
                <a:ext uri="{FF2B5EF4-FFF2-40B4-BE49-F238E27FC236}">
                  <a16:creationId xmlns:a16="http://schemas.microsoft.com/office/drawing/2014/main" id="{C45D94E4-7D25-4452-849A-89F595645AB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1230721" y="2154162"/>
              <a:ext cx="1522201" cy="761101"/>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E05978EF-37A8-4566-8A49-78436DAAAAB4}"/>
                </a:ext>
              </a:extLst>
            </p:cNvPr>
            <p:cNvSpPr txBox="1"/>
            <p:nvPr/>
          </p:nvSpPr>
          <p:spPr>
            <a:xfrm>
              <a:off x="1379842" y="2772044"/>
              <a:ext cx="1013483" cy="400110"/>
            </a:xfrm>
            <a:prstGeom prst="rect">
              <a:avLst/>
            </a:prstGeom>
            <a:solidFill>
              <a:schemeClr val="bg1"/>
            </a:solidFill>
            <a:ln w="1905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ö</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ffel</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grpSp>
      <p:grpSp>
        <p:nvGrpSpPr>
          <p:cNvPr id="31" name="Group 30">
            <a:extLst>
              <a:ext uri="{FF2B5EF4-FFF2-40B4-BE49-F238E27FC236}">
                <a16:creationId xmlns:a16="http://schemas.microsoft.com/office/drawing/2014/main" id="{A4C05977-8FC9-445B-8203-13D14BA04456}"/>
              </a:ext>
            </a:extLst>
          </p:cNvPr>
          <p:cNvGrpSpPr/>
          <p:nvPr/>
        </p:nvGrpSpPr>
        <p:grpSpPr>
          <a:xfrm>
            <a:off x="9275265" y="5093880"/>
            <a:ext cx="2073275" cy="792850"/>
            <a:chOff x="9236085" y="4846615"/>
            <a:chExt cx="2073275" cy="792850"/>
          </a:xfrm>
        </p:grpSpPr>
        <p:pic>
          <p:nvPicPr>
            <p:cNvPr id="1040" name="Picture 16">
              <a:hlinkClick r:id="" action="ppaction://noaction">
                <a:snd r:embed="rId14" name="tomaten.wav"/>
              </a:hlinkClick>
              <a:extLst>
                <a:ext uri="{FF2B5EF4-FFF2-40B4-BE49-F238E27FC236}">
                  <a16:creationId xmlns:a16="http://schemas.microsoft.com/office/drawing/2014/main" id="{FA61FE3D-2A93-49E4-AF79-BB73CA0747A5}"/>
                </a:ext>
              </a:extLst>
            </p:cNvPr>
            <p:cNvPicPr>
              <a:picLocks noChangeAspect="1" noChangeArrowheads="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bwMode="auto">
            <a:xfrm rot="21253810">
              <a:off x="9236085" y="4846615"/>
              <a:ext cx="932457" cy="663546"/>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31EA7458-0451-4117-A573-D0D6FE0A0675}"/>
                </a:ext>
              </a:extLst>
            </p:cNvPr>
            <p:cNvSpPr txBox="1"/>
            <p:nvPr/>
          </p:nvSpPr>
          <p:spPr>
            <a:xfrm>
              <a:off x="9713680" y="5239355"/>
              <a:ext cx="1595680" cy="400110"/>
            </a:xfrm>
            <a:prstGeom prst="rect">
              <a:avLst/>
            </a:prstGeom>
            <a:solidFill>
              <a:schemeClr val="bg1"/>
            </a:solidFill>
            <a:ln w="1905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maten</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grpSp>
      <p:grpSp>
        <p:nvGrpSpPr>
          <p:cNvPr id="32" name="Group 31">
            <a:extLst>
              <a:ext uri="{FF2B5EF4-FFF2-40B4-BE49-F238E27FC236}">
                <a16:creationId xmlns:a16="http://schemas.microsoft.com/office/drawing/2014/main" id="{F05A8CB4-E14D-4E91-AFB7-C76F215984D2}"/>
              </a:ext>
            </a:extLst>
          </p:cNvPr>
          <p:cNvGrpSpPr/>
          <p:nvPr/>
        </p:nvGrpSpPr>
        <p:grpSpPr>
          <a:xfrm>
            <a:off x="2164714" y="5232812"/>
            <a:ext cx="1735128" cy="976184"/>
            <a:chOff x="2232396" y="5206204"/>
            <a:chExt cx="1735128" cy="976184"/>
          </a:xfrm>
        </p:grpSpPr>
        <p:pic>
          <p:nvPicPr>
            <p:cNvPr id="1046" name="Picture 22">
              <a:hlinkClick r:id="" action="ppaction://noaction">
                <a:snd r:embed="rId17" name="sonnenbrille.wav"/>
              </a:hlinkClick>
              <a:extLst>
                <a:ext uri="{FF2B5EF4-FFF2-40B4-BE49-F238E27FC236}">
                  <a16:creationId xmlns:a16="http://schemas.microsoft.com/office/drawing/2014/main" id="{7780C302-3F12-461B-858F-B39F4D1D248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p:blipFill>
          <p:spPr bwMode="auto">
            <a:xfrm>
              <a:off x="2536943" y="5206204"/>
              <a:ext cx="1117702" cy="558851"/>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41BA37F9-F9A0-4312-AD96-B3AFD6CE11DC}"/>
                </a:ext>
              </a:extLst>
            </p:cNvPr>
            <p:cNvSpPr txBox="1"/>
            <p:nvPr/>
          </p:nvSpPr>
          <p:spPr>
            <a:xfrm>
              <a:off x="2232396" y="5782278"/>
              <a:ext cx="1735128" cy="400110"/>
            </a:xfrm>
            <a:prstGeom prst="rect">
              <a:avLst/>
            </a:prstGeom>
            <a:solidFill>
              <a:schemeClr val="bg1"/>
            </a:solidFill>
            <a:ln w="1905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nnenbrille</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grpSp>
      <p:sp>
        <p:nvSpPr>
          <p:cNvPr id="37" name="TextBox 36">
            <a:extLst>
              <a:ext uri="{FF2B5EF4-FFF2-40B4-BE49-F238E27FC236}">
                <a16:creationId xmlns:a16="http://schemas.microsoft.com/office/drawing/2014/main" id="{269596ED-9317-4289-8903-71277D90A04D}"/>
              </a:ext>
            </a:extLst>
          </p:cNvPr>
          <p:cNvSpPr txBox="1"/>
          <p:nvPr/>
        </p:nvSpPr>
        <p:spPr>
          <a:xfrm>
            <a:off x="8411346" y="1099965"/>
            <a:ext cx="192904"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53" name="TextBox 52">
            <a:extLst>
              <a:ext uri="{FF2B5EF4-FFF2-40B4-BE49-F238E27FC236}">
                <a16:creationId xmlns:a16="http://schemas.microsoft.com/office/drawing/2014/main" id="{EE2D643B-E6E9-44B7-B63D-1A07683349F6}"/>
              </a:ext>
            </a:extLst>
          </p:cNvPr>
          <p:cNvSpPr txBox="1"/>
          <p:nvPr/>
        </p:nvSpPr>
        <p:spPr>
          <a:xfrm>
            <a:off x="10125075" y="2614466"/>
            <a:ext cx="147007"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54" name="TextBox 53">
            <a:extLst>
              <a:ext uri="{FF2B5EF4-FFF2-40B4-BE49-F238E27FC236}">
                <a16:creationId xmlns:a16="http://schemas.microsoft.com/office/drawing/2014/main" id="{53D9120D-7E60-4CFE-A746-6479290D63A1}"/>
              </a:ext>
            </a:extLst>
          </p:cNvPr>
          <p:cNvSpPr txBox="1"/>
          <p:nvPr/>
        </p:nvSpPr>
        <p:spPr>
          <a:xfrm>
            <a:off x="10587876" y="4312078"/>
            <a:ext cx="165099"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56" name="TextBox 55">
            <a:extLst>
              <a:ext uri="{FF2B5EF4-FFF2-40B4-BE49-F238E27FC236}">
                <a16:creationId xmlns:a16="http://schemas.microsoft.com/office/drawing/2014/main" id="{DD97FC94-0657-4160-8727-FE46446C8164}"/>
              </a:ext>
            </a:extLst>
          </p:cNvPr>
          <p:cNvSpPr txBox="1"/>
          <p:nvPr/>
        </p:nvSpPr>
        <p:spPr>
          <a:xfrm>
            <a:off x="10123050" y="5532786"/>
            <a:ext cx="165099"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57" name="TextBox 56">
            <a:extLst>
              <a:ext uri="{FF2B5EF4-FFF2-40B4-BE49-F238E27FC236}">
                <a16:creationId xmlns:a16="http://schemas.microsoft.com/office/drawing/2014/main" id="{32DF6396-376B-4723-9E3D-2888CE0921CB}"/>
              </a:ext>
            </a:extLst>
          </p:cNvPr>
          <p:cNvSpPr txBox="1"/>
          <p:nvPr/>
        </p:nvSpPr>
        <p:spPr>
          <a:xfrm>
            <a:off x="2405692" y="5840563"/>
            <a:ext cx="165099"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60" name="TextBox 59">
            <a:extLst>
              <a:ext uri="{FF2B5EF4-FFF2-40B4-BE49-F238E27FC236}">
                <a16:creationId xmlns:a16="http://schemas.microsoft.com/office/drawing/2014/main" id="{AEDCD4EE-13E0-4880-9219-7510B32BF9C7}"/>
              </a:ext>
            </a:extLst>
          </p:cNvPr>
          <p:cNvSpPr txBox="1"/>
          <p:nvPr/>
        </p:nvSpPr>
        <p:spPr>
          <a:xfrm>
            <a:off x="2064175" y="3696505"/>
            <a:ext cx="165099"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61" name="TextBox 60">
            <a:extLst>
              <a:ext uri="{FF2B5EF4-FFF2-40B4-BE49-F238E27FC236}">
                <a16:creationId xmlns:a16="http://schemas.microsoft.com/office/drawing/2014/main" id="{6A8C048B-4A1F-4158-AEE2-B837B98E0255}"/>
              </a:ext>
            </a:extLst>
          </p:cNvPr>
          <p:cNvSpPr txBox="1"/>
          <p:nvPr/>
        </p:nvSpPr>
        <p:spPr>
          <a:xfrm>
            <a:off x="819150" y="2548260"/>
            <a:ext cx="187325"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grpSp>
        <p:nvGrpSpPr>
          <p:cNvPr id="40" name="Group 39">
            <a:extLst>
              <a:ext uri="{FF2B5EF4-FFF2-40B4-BE49-F238E27FC236}">
                <a16:creationId xmlns:a16="http://schemas.microsoft.com/office/drawing/2014/main" id="{1A40CC8A-E415-42C2-8B10-2D71927A0636}"/>
              </a:ext>
            </a:extLst>
          </p:cNvPr>
          <p:cNvGrpSpPr/>
          <p:nvPr/>
        </p:nvGrpSpPr>
        <p:grpSpPr>
          <a:xfrm>
            <a:off x="5731388" y="5345517"/>
            <a:ext cx="2286515" cy="995628"/>
            <a:chOff x="5731388" y="5345517"/>
            <a:chExt cx="2286515" cy="995628"/>
          </a:xfrm>
        </p:grpSpPr>
        <p:pic>
          <p:nvPicPr>
            <p:cNvPr id="1050" name="Picture 26">
              <a:hlinkClick r:id="" action="ppaction://noaction">
                <a:snd r:embed="rId19" name="olivenoel.wav"/>
              </a:hlinkClick>
              <a:extLst>
                <a:ext uri="{FF2B5EF4-FFF2-40B4-BE49-F238E27FC236}">
                  <a16:creationId xmlns:a16="http://schemas.microsoft.com/office/drawing/2014/main" id="{9DA6669D-8949-47B2-89CA-98948BF5935D}"/>
                </a:ext>
              </a:extLst>
            </p:cNvPr>
            <p:cNvPicPr>
              <a:picLocks noChangeAspect="1" noChangeArrowheads="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bwMode="auto">
            <a:xfrm>
              <a:off x="5731388" y="5345517"/>
              <a:ext cx="594476" cy="995628"/>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C931C394-4992-435E-9303-ADD671606266}"/>
                </a:ext>
              </a:extLst>
            </p:cNvPr>
            <p:cNvSpPr txBox="1"/>
            <p:nvPr/>
          </p:nvSpPr>
          <p:spPr>
            <a:xfrm>
              <a:off x="6251118" y="5843331"/>
              <a:ext cx="1766785" cy="400110"/>
            </a:xfrm>
            <a:prstGeom prst="rect">
              <a:avLst/>
            </a:prstGeom>
            <a:solidFill>
              <a:schemeClr val="bg1"/>
            </a:solidFill>
            <a:ln w="1905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liven</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ö</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grpSp>
      <p:sp>
        <p:nvSpPr>
          <p:cNvPr id="65" name="TextBox 64">
            <a:extLst>
              <a:ext uri="{FF2B5EF4-FFF2-40B4-BE49-F238E27FC236}">
                <a16:creationId xmlns:a16="http://schemas.microsoft.com/office/drawing/2014/main" id="{C32A202F-FB05-4D2E-B836-71314190B79E}"/>
              </a:ext>
            </a:extLst>
          </p:cNvPr>
          <p:cNvSpPr txBox="1"/>
          <p:nvPr/>
        </p:nvSpPr>
        <p:spPr>
          <a:xfrm>
            <a:off x="6641904" y="5879272"/>
            <a:ext cx="203689"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67" name="TextBox 66">
            <a:extLst>
              <a:ext uri="{FF2B5EF4-FFF2-40B4-BE49-F238E27FC236}">
                <a16:creationId xmlns:a16="http://schemas.microsoft.com/office/drawing/2014/main" id="{A0667E10-742A-474D-859F-720FFF3CD6F5}"/>
              </a:ext>
            </a:extLst>
          </p:cNvPr>
          <p:cNvSpPr txBox="1"/>
          <p:nvPr/>
        </p:nvSpPr>
        <p:spPr>
          <a:xfrm>
            <a:off x="4566490" y="3481062"/>
            <a:ext cx="60592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o</a:t>
            </a:r>
          </a:p>
        </p:txBody>
      </p:sp>
      <p:sp>
        <p:nvSpPr>
          <p:cNvPr id="68" name="TextBox 67">
            <a:extLst>
              <a:ext uri="{FF2B5EF4-FFF2-40B4-BE49-F238E27FC236}">
                <a16:creationId xmlns:a16="http://schemas.microsoft.com/office/drawing/2014/main" id="{4AB65251-DFE7-4935-8779-8E1EB9700F6F}"/>
              </a:ext>
            </a:extLst>
          </p:cNvPr>
          <p:cNvSpPr txBox="1"/>
          <p:nvPr/>
        </p:nvSpPr>
        <p:spPr>
          <a:xfrm>
            <a:off x="7010401" y="3498056"/>
            <a:ext cx="60592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ö</a:t>
            </a:r>
          </a:p>
        </p:txBody>
      </p:sp>
      <p:grpSp>
        <p:nvGrpSpPr>
          <p:cNvPr id="4" name="Group 3">
            <a:extLst>
              <a:ext uri="{FF2B5EF4-FFF2-40B4-BE49-F238E27FC236}">
                <a16:creationId xmlns:a16="http://schemas.microsoft.com/office/drawing/2014/main" id="{B03ED57C-0A68-4453-B65B-709BAE3B6209}"/>
              </a:ext>
            </a:extLst>
          </p:cNvPr>
          <p:cNvGrpSpPr/>
          <p:nvPr/>
        </p:nvGrpSpPr>
        <p:grpSpPr>
          <a:xfrm>
            <a:off x="88731" y="4270007"/>
            <a:ext cx="1817721" cy="1131585"/>
            <a:chOff x="-40424" y="4221701"/>
            <a:chExt cx="1817721" cy="1131585"/>
          </a:xfrm>
        </p:grpSpPr>
        <p:pic>
          <p:nvPicPr>
            <p:cNvPr id="21" name="Picture 20">
              <a:hlinkClick r:id="" action="ppaction://noaction">
                <a:snd r:embed="rId22" name="socken.wav"/>
              </a:hlinkClick>
              <a:extLst>
                <a:ext uri="{FF2B5EF4-FFF2-40B4-BE49-F238E27FC236}">
                  <a16:creationId xmlns:a16="http://schemas.microsoft.com/office/drawing/2014/main" id="{600DC547-EBD9-41D9-B813-0F8A929D7928}"/>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rot="1583723">
              <a:off x="-40424" y="4221701"/>
              <a:ext cx="1508780" cy="1131585"/>
            </a:xfrm>
            <a:prstGeom prst="rect">
              <a:avLst/>
            </a:prstGeom>
          </p:spPr>
        </p:pic>
        <p:sp>
          <p:nvSpPr>
            <p:cNvPr id="70" name="TextBox 69">
              <a:extLst>
                <a:ext uri="{FF2B5EF4-FFF2-40B4-BE49-F238E27FC236}">
                  <a16:creationId xmlns:a16="http://schemas.microsoft.com/office/drawing/2014/main" id="{E5096B76-4963-4B01-99CE-C24B38AF0061}"/>
                </a:ext>
              </a:extLst>
            </p:cNvPr>
            <p:cNvSpPr txBox="1"/>
            <p:nvPr/>
          </p:nvSpPr>
          <p:spPr>
            <a:xfrm>
              <a:off x="617618" y="4771336"/>
              <a:ext cx="1159679" cy="400111"/>
            </a:xfrm>
            <a:prstGeom prst="rect">
              <a:avLst/>
            </a:prstGeom>
            <a:solidFill>
              <a:schemeClr val="bg1"/>
            </a:solidFill>
            <a:ln w="19050">
              <a:solidFill>
                <a:srgbClr val="DAA5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cken</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grpSp>
      <p:sp>
        <p:nvSpPr>
          <p:cNvPr id="51" name="TextBox 50">
            <a:extLst>
              <a:ext uri="{FF2B5EF4-FFF2-40B4-BE49-F238E27FC236}">
                <a16:creationId xmlns:a16="http://schemas.microsoft.com/office/drawing/2014/main" id="{DE5AAC4E-2D9B-43C6-8D54-07A5D2BC992D}"/>
              </a:ext>
            </a:extLst>
          </p:cNvPr>
          <p:cNvSpPr txBox="1"/>
          <p:nvPr/>
        </p:nvSpPr>
        <p:spPr>
          <a:xfrm>
            <a:off x="8722823" y="1099965"/>
            <a:ext cx="148971"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55" name="TextBox 54">
            <a:extLst>
              <a:ext uri="{FF2B5EF4-FFF2-40B4-BE49-F238E27FC236}">
                <a16:creationId xmlns:a16="http://schemas.microsoft.com/office/drawing/2014/main" id="{3E1BDE92-35D1-4A6A-9342-DA3EE5478EC1}"/>
              </a:ext>
            </a:extLst>
          </p:cNvPr>
          <p:cNvSpPr txBox="1"/>
          <p:nvPr/>
        </p:nvSpPr>
        <p:spPr>
          <a:xfrm>
            <a:off x="11159376" y="4312077"/>
            <a:ext cx="165099"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71" name="TextBox 70">
            <a:extLst>
              <a:ext uri="{FF2B5EF4-FFF2-40B4-BE49-F238E27FC236}">
                <a16:creationId xmlns:a16="http://schemas.microsoft.com/office/drawing/2014/main" id="{F747C782-6B7F-4E0D-B752-8CC888A46101}"/>
              </a:ext>
            </a:extLst>
          </p:cNvPr>
          <p:cNvSpPr txBox="1"/>
          <p:nvPr/>
        </p:nvSpPr>
        <p:spPr>
          <a:xfrm>
            <a:off x="7397750" y="5879273"/>
            <a:ext cx="179822"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59" name="TextBox 58">
            <a:extLst>
              <a:ext uri="{FF2B5EF4-FFF2-40B4-BE49-F238E27FC236}">
                <a16:creationId xmlns:a16="http://schemas.microsoft.com/office/drawing/2014/main" id="{A176932A-B625-46EB-A8FC-457F008D4C82}"/>
              </a:ext>
            </a:extLst>
          </p:cNvPr>
          <p:cNvSpPr txBox="1"/>
          <p:nvPr/>
        </p:nvSpPr>
        <p:spPr>
          <a:xfrm>
            <a:off x="1006475" y="4842183"/>
            <a:ext cx="148803" cy="307777"/>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pic>
        <p:nvPicPr>
          <p:cNvPr id="72" name="Picture 71" descr="A picture containing shirt&#10;&#10;Description automatically generated">
            <a:extLst>
              <a:ext uri="{FF2B5EF4-FFF2-40B4-BE49-F238E27FC236}">
                <a16:creationId xmlns:a16="http://schemas.microsoft.com/office/drawing/2014/main" id="{34AECD57-AB2B-4BA4-B7DC-6B02A3065627}"/>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729125" y="102201"/>
            <a:ext cx="1206287" cy="2025400"/>
          </a:xfrm>
          <a:prstGeom prst="rect">
            <a:avLst/>
          </a:prstGeom>
        </p:spPr>
      </p:pic>
    </p:spTree>
    <p:extLst>
      <p:ext uri="{BB962C8B-B14F-4D97-AF65-F5344CB8AC3E}">
        <p14:creationId xmlns:p14="http://schemas.microsoft.com/office/powerpoint/2010/main" val="358286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4.81481E-6 L -0.37369 0.22477 " pathEditMode="relative" rAng="0" ptsTypes="AA">
                                      <p:cBhvr>
                                        <p:cTn id="6" dur="2000" fill="hold"/>
                                        <p:tgtEl>
                                          <p:spTgt spid="25"/>
                                        </p:tgtEl>
                                        <p:attrNameLst>
                                          <p:attrName>ppt_x</p:attrName>
                                          <p:attrName>ppt_y</p:attrName>
                                        </p:attrNameLst>
                                      </p:cBhvr>
                                      <p:rCtr x="-18685" y="11227"/>
                                    </p:animMotion>
                                  </p:childTnLst>
                                </p:cTn>
                              </p:par>
                              <p:par>
                                <p:cTn id="7" presetID="1" presetClass="exit"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11022E-16 4.44444E-6 L -0.17357 0.09861 " pathEditMode="relative" rAng="0" ptsTypes="AA">
                                      <p:cBhvr>
                                        <p:cTn id="14" dur="2000" fill="hold"/>
                                        <p:tgtEl>
                                          <p:spTgt spid="9"/>
                                        </p:tgtEl>
                                        <p:attrNameLst>
                                          <p:attrName>ppt_x</p:attrName>
                                          <p:attrName>ppt_y</p:attrName>
                                        </p:attrNameLst>
                                      </p:cBhvr>
                                      <p:rCtr x="-8685" y="4931"/>
                                    </p:animMotion>
                                  </p:childTnLst>
                                </p:cTn>
                              </p:par>
                              <p:par>
                                <p:cTn id="15" presetID="1" presetClass="exit"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25E-6 1.85185E-6 L -0.38099 -0.10996 " pathEditMode="relative" rAng="0" ptsTypes="AA">
                                      <p:cBhvr>
                                        <p:cTn id="20" dur="2000" fill="hold"/>
                                        <p:tgtEl>
                                          <p:spTgt spid="26"/>
                                        </p:tgtEl>
                                        <p:attrNameLst>
                                          <p:attrName>ppt_x</p:attrName>
                                          <p:attrName>ppt_y</p:attrName>
                                        </p:attrNameLst>
                                      </p:cBhvr>
                                      <p:rCtr x="-19049" y="-5509"/>
                                    </p:animMotion>
                                  </p:childTnLst>
                                </p:cTn>
                              </p:par>
                              <p:par>
                                <p:cTn id="21" presetID="1" presetClass="exit"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4.16667E-7 -3.33333E-6 L -0.39753 -0.04884 " pathEditMode="relative" rAng="0" ptsTypes="AA">
                                      <p:cBhvr>
                                        <p:cTn id="28" dur="2000" fill="hold"/>
                                        <p:tgtEl>
                                          <p:spTgt spid="31"/>
                                        </p:tgtEl>
                                        <p:attrNameLst>
                                          <p:attrName>ppt_x</p:attrName>
                                          <p:attrName>ppt_y</p:attrName>
                                        </p:attrNameLst>
                                      </p:cBhvr>
                                      <p:rCtr x="-19883" y="-2454"/>
                                    </p:animMotion>
                                  </p:childTnLst>
                                </p:cTn>
                              </p:par>
                              <p:par>
                                <p:cTn id="29" presetID="1" presetClass="exit"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08333E-6 -1.85185E-6 L -0.08151 -0.25833 " pathEditMode="relative" rAng="0" ptsTypes="AA">
                                      <p:cBhvr>
                                        <p:cTn id="34" dur="2000" fill="hold"/>
                                        <p:tgtEl>
                                          <p:spTgt spid="40"/>
                                        </p:tgtEl>
                                        <p:attrNameLst>
                                          <p:attrName>ppt_x</p:attrName>
                                          <p:attrName>ppt_y</p:attrName>
                                        </p:attrNameLst>
                                      </p:cBhvr>
                                      <p:rCtr x="-4076" y="-12917"/>
                                    </p:animMotion>
                                  </p:childTnLst>
                                </p:cTn>
                              </p:par>
                              <p:par>
                                <p:cTn id="35" presetID="1" presetClass="exit"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2.08333E-6 2.22222E-6 L 0.15573 -0.12801 " pathEditMode="relative" rAng="0" ptsTypes="AA">
                                      <p:cBhvr>
                                        <p:cTn id="42" dur="2000" fill="hold"/>
                                        <p:tgtEl>
                                          <p:spTgt spid="32"/>
                                        </p:tgtEl>
                                        <p:attrNameLst>
                                          <p:attrName>ppt_x</p:attrName>
                                          <p:attrName>ppt_y</p:attrName>
                                        </p:attrNameLst>
                                      </p:cBhvr>
                                      <p:rCtr x="7786" y="-6412"/>
                                    </p:animMotion>
                                  </p:childTnLst>
                                </p:cTn>
                              </p:par>
                              <p:par>
                                <p:cTn id="43" presetID="1" presetClass="exit"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8.33333E-7 -2.59259E-6 L 0.26823 -0.1699 " pathEditMode="relative" rAng="0" ptsTypes="AA">
                                      <p:cBhvr>
                                        <p:cTn id="50" dur="2000" fill="hold"/>
                                        <p:tgtEl>
                                          <p:spTgt spid="4"/>
                                        </p:tgtEl>
                                        <p:attrNameLst>
                                          <p:attrName>ppt_x</p:attrName>
                                          <p:attrName>ppt_y</p:attrName>
                                        </p:attrNameLst>
                                      </p:cBhvr>
                                      <p:rCtr x="13411" y="-8495"/>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3.75E-6 -1.85185E-6 L 0.41849 -0.18102 " pathEditMode="relative" rAng="0" ptsTypes="AA">
                                      <p:cBhvr>
                                        <p:cTn id="54" dur="2000" fill="hold"/>
                                        <p:tgtEl>
                                          <p:spTgt spid="11"/>
                                        </p:tgtEl>
                                        <p:attrNameLst>
                                          <p:attrName>ppt_x</p:attrName>
                                          <p:attrName>ppt_y</p:attrName>
                                        </p:attrNameLst>
                                      </p:cBhvr>
                                      <p:rCtr x="20924" y="-9051"/>
                                    </p:animMotion>
                                  </p:childTnLst>
                                </p:cTn>
                              </p:par>
                              <p:par>
                                <p:cTn id="55" presetID="1" presetClass="exit"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2.08333E-7 -1.48148E-6 L 0.58307 0.30093 " pathEditMode="relative" rAng="0" ptsTypes="AA">
                                      <p:cBhvr>
                                        <p:cTn id="60" dur="2000" fill="hold"/>
                                        <p:tgtEl>
                                          <p:spTgt spid="30"/>
                                        </p:tgtEl>
                                        <p:attrNameLst>
                                          <p:attrName>ppt_x</p:attrName>
                                          <p:attrName>ppt_y</p:attrName>
                                        </p:attrNameLst>
                                      </p:cBhvr>
                                      <p:rCtr x="29154" y="15046"/>
                                    </p:animMotion>
                                  </p:childTnLst>
                                </p:cTn>
                              </p:par>
                              <p:par>
                                <p:cTn id="61" presetID="1" presetClass="exit"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3" grpId="0" animBg="1"/>
      <p:bldP spid="54" grpId="0" animBg="1"/>
      <p:bldP spid="56" grpId="0" animBg="1"/>
      <p:bldP spid="57" grpId="0" animBg="1"/>
      <p:bldP spid="60" grpId="0" animBg="1"/>
      <p:bldP spid="61" grpId="0" animBg="1"/>
      <p:bldP spid="65" grpId="0" animBg="1"/>
      <p:bldP spid="51" grpId="0" animBg="1"/>
      <p:bldP spid="55" grpId="0" animBg="1"/>
      <p:bldP spid="71" grpId="0" animBg="1"/>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7" name="Title 3">
            <a:extLst>
              <a:ext uri="{FF2B5EF4-FFF2-40B4-BE49-F238E27FC236}">
                <a16:creationId xmlns:a16="http://schemas.microsoft.com/office/drawing/2014/main" id="{7BDC1FD7-616D-45F7-9886-47FA05A680B3}"/>
              </a:ext>
            </a:extLst>
          </p:cNvPr>
          <p:cNvSpPr>
            <a:spLocks noGrp="1"/>
          </p:cNvSpPr>
          <p:nvPr>
            <p:ph type="title"/>
          </p:nvPr>
        </p:nvSpPr>
        <p:spPr>
          <a:xfrm>
            <a:off x="0" y="313809"/>
            <a:ext cx="5706319" cy="707849"/>
          </a:xfrm>
        </p:spPr>
        <p:txBody>
          <a:bodyPr>
            <a:normAutofit/>
          </a:bodyPr>
          <a:lstStyle/>
          <a:p>
            <a:r>
              <a:rPr lang="en-GB" sz="3600" b="1" dirty="0" err="1">
                <a:solidFill>
                  <a:schemeClr val="bg1"/>
                </a:solidFill>
              </a:rPr>
              <a:t>Samstagnachmittag</a:t>
            </a:r>
            <a:endParaRPr lang="en-GB" sz="3600" b="1" dirty="0">
              <a:solidFill>
                <a:schemeClr val="bg1"/>
              </a:solidFill>
            </a:endParaRPr>
          </a:p>
        </p:txBody>
      </p:sp>
      <p:sp>
        <p:nvSpPr>
          <p:cNvPr id="15" name="TextBox 14">
            <a:extLst>
              <a:ext uri="{FF2B5EF4-FFF2-40B4-BE49-F238E27FC236}">
                <a16:creationId xmlns:a16="http://schemas.microsoft.com/office/drawing/2014/main" id="{05EEA7AC-EC9F-46C6-8118-E9FA4F2BF60B}"/>
              </a:ext>
            </a:extLst>
          </p:cNvPr>
          <p:cNvSpPr txBox="1"/>
          <p:nvPr/>
        </p:nvSpPr>
        <p:spPr>
          <a:xfrm>
            <a:off x="104730" y="1166672"/>
            <a:ext cx="11719875" cy="49545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Es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ist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Samstagnachmittag</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und Wolfgang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schläft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Er</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träumt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von …</a:t>
            </a:r>
          </a:p>
        </p:txBody>
      </p:sp>
      <p:pic>
        <p:nvPicPr>
          <p:cNvPr id="5" name="Picture 4" descr="A close up of a logo&#10;&#10;Description automatically generated">
            <a:extLst>
              <a:ext uri="{FF2B5EF4-FFF2-40B4-BE49-F238E27FC236}">
                <a16:creationId xmlns:a16="http://schemas.microsoft.com/office/drawing/2014/main" id="{50EDFB67-D217-4F70-93E6-3B358D6906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140" y="2532582"/>
            <a:ext cx="2881460" cy="2912970"/>
          </a:xfrm>
          <a:prstGeom prst="rect">
            <a:avLst/>
          </a:prstGeom>
        </p:spPr>
      </p:pic>
      <p:sp>
        <p:nvSpPr>
          <p:cNvPr id="7" name="TextBox 6">
            <a:extLst>
              <a:ext uri="{FF2B5EF4-FFF2-40B4-BE49-F238E27FC236}">
                <a16:creationId xmlns:a16="http://schemas.microsoft.com/office/drawing/2014/main" id="{CA246430-0D23-43DF-9BCB-F5B74C9D352D}"/>
              </a:ext>
            </a:extLst>
          </p:cNvPr>
          <p:cNvSpPr txBox="1"/>
          <p:nvPr/>
        </p:nvSpPr>
        <p:spPr>
          <a:xfrm>
            <a:off x="5197616" y="3140242"/>
            <a:ext cx="6103957" cy="1754326"/>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Kir</a:t>
            </a: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sch</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en</a:t>
            </a:r>
            <a:r>
              <a:rPr kumimoji="0" lang="en-GB" sz="3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endParaRPr kumimoji="0" lang="en-GB" sz="3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Kir</a:t>
            </a: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ch</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en</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3074" name="Picture 2" descr="Digital Clock 12:30 Clip Art">
            <a:extLst>
              <a:ext uri="{FF2B5EF4-FFF2-40B4-BE49-F238E27FC236}">
                <a16:creationId xmlns:a16="http://schemas.microsoft.com/office/drawing/2014/main" id="{F1A623FC-F871-4237-B5C6-CEEAA4B4D4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984" y="5151217"/>
            <a:ext cx="2247698" cy="8466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ear Clip Art">
            <a:extLst>
              <a:ext uri="{FF2B5EF4-FFF2-40B4-BE49-F238E27FC236}">
                <a16:creationId xmlns:a16="http://schemas.microsoft.com/office/drawing/2014/main" id="{B2E5552F-EE93-4471-B3AF-D60AF7BAF3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30372" y="3114087"/>
            <a:ext cx="687668" cy="7788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hurch Clip Art">
            <a:extLst>
              <a:ext uri="{FF2B5EF4-FFF2-40B4-BE49-F238E27FC236}">
                <a16:creationId xmlns:a16="http://schemas.microsoft.com/office/drawing/2014/main" id="{393E6CBD-EDCC-49E8-9CA9-D982CB6188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8348" y="4267969"/>
            <a:ext cx="505857" cy="70297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C5FBA539-8843-477D-9F5D-698BC4282C88}"/>
              </a:ext>
            </a:extLst>
          </p:cNvPr>
          <p:cNvGrpSpPr/>
          <p:nvPr/>
        </p:nvGrpSpPr>
        <p:grpSpPr>
          <a:xfrm>
            <a:off x="4133112" y="2163974"/>
            <a:ext cx="6632153" cy="3908381"/>
            <a:chOff x="3957107" y="2093948"/>
            <a:chExt cx="6632153" cy="4070267"/>
          </a:xfrm>
        </p:grpSpPr>
        <p:sp>
          <p:nvSpPr>
            <p:cNvPr id="6" name="Thought Bubble: Cloud 5">
              <a:extLst>
                <a:ext uri="{FF2B5EF4-FFF2-40B4-BE49-F238E27FC236}">
                  <a16:creationId xmlns:a16="http://schemas.microsoft.com/office/drawing/2014/main" id="{045AF0E7-702C-4D7C-9322-F69BB6BF7F2B}"/>
                </a:ext>
              </a:extLst>
            </p:cNvPr>
            <p:cNvSpPr/>
            <p:nvPr/>
          </p:nvSpPr>
          <p:spPr>
            <a:xfrm rot="584006">
              <a:off x="3957107" y="2093948"/>
              <a:ext cx="6632153" cy="4070267"/>
            </a:xfrm>
            <a:prstGeom prst="cloudCallout">
              <a:avLst>
                <a:gd name="adj1" fmla="val -60374"/>
                <a:gd name="adj2" fmla="val -274"/>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8" name="Rectangle 7">
              <a:extLst>
                <a:ext uri="{FF2B5EF4-FFF2-40B4-BE49-F238E27FC236}">
                  <a16:creationId xmlns:a16="http://schemas.microsoft.com/office/drawing/2014/main" id="{85196C44-6C86-49A0-92D6-596132C5766F}"/>
                </a:ext>
              </a:extLst>
            </p:cNvPr>
            <p:cNvSpPr/>
            <p:nvPr/>
          </p:nvSpPr>
          <p:spPr>
            <a:xfrm>
              <a:off x="9086193" y="4362680"/>
              <a:ext cx="505857" cy="788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pic>
        <p:nvPicPr>
          <p:cNvPr id="24" name="Picture 6" descr="Church Clip Art">
            <a:extLst>
              <a:ext uri="{FF2B5EF4-FFF2-40B4-BE49-F238E27FC236}">
                <a16:creationId xmlns:a16="http://schemas.microsoft.com/office/drawing/2014/main" id="{AF99B4EF-7DCE-4407-A430-BF6537DC22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65111" y="4267969"/>
            <a:ext cx="505857" cy="70297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8141A814-1343-4D3D-BDD8-1B8BF402B58E}"/>
              </a:ext>
            </a:extLst>
          </p:cNvPr>
          <p:cNvSpPr/>
          <p:nvPr/>
        </p:nvSpPr>
        <p:spPr>
          <a:xfrm>
            <a:off x="4938139" y="3114087"/>
            <a:ext cx="3233504" cy="778836"/>
          </a:xfrm>
          <a:prstGeom prst="ellipse">
            <a:avLst/>
          </a:prstGeom>
          <a:noFill/>
          <a:ln w="3810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7" name="Action Button: Sound 16">
            <a:hlinkClick r:id="" action="ppaction://noaction" highlightClick="1">
              <a:snd r:embed="rId8" name="Kirschen.wav"/>
            </a:hlinkClick>
            <a:extLst>
              <a:ext uri="{FF2B5EF4-FFF2-40B4-BE49-F238E27FC236}">
                <a16:creationId xmlns:a16="http://schemas.microsoft.com/office/drawing/2014/main" id="{6A37C294-96EB-4F23-A683-C7D96B5928CA}"/>
              </a:ext>
            </a:extLst>
          </p:cNvPr>
          <p:cNvSpPr/>
          <p:nvPr/>
        </p:nvSpPr>
        <p:spPr>
          <a:xfrm>
            <a:off x="11203593" y="5503300"/>
            <a:ext cx="688369" cy="667821"/>
          </a:xfrm>
          <a:prstGeom prst="actionButtonSound">
            <a:avLst/>
          </a:prstGeom>
          <a:solidFill>
            <a:srgbClr val="DAA52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8" name="Rounded Rectangle 11">
            <a:extLst>
              <a:ext uri="{FF2B5EF4-FFF2-40B4-BE49-F238E27FC236}">
                <a16:creationId xmlns:a16="http://schemas.microsoft.com/office/drawing/2014/main" id="{89258B2B-CE64-4432-83BE-552636461A93}"/>
              </a:ext>
            </a:extLst>
          </p:cNvPr>
          <p:cNvSpPr/>
          <p:nvPr/>
        </p:nvSpPr>
        <p:spPr>
          <a:xfrm>
            <a:off x="9545053" y="213709"/>
            <a:ext cx="2454888" cy="487918"/>
          </a:xfrm>
          <a:prstGeom prst="roundRect">
            <a:avLst/>
          </a:prstGeom>
          <a:solidFill>
            <a:srgbClr val="DAA520"/>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lesen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und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3069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7" name="Title 3">
            <a:extLst>
              <a:ext uri="{FF2B5EF4-FFF2-40B4-BE49-F238E27FC236}">
                <a16:creationId xmlns:a16="http://schemas.microsoft.com/office/drawing/2014/main" id="{7BDC1FD7-616D-45F7-9886-47FA05A680B3}"/>
              </a:ext>
            </a:extLst>
          </p:cNvPr>
          <p:cNvSpPr>
            <a:spLocks noGrp="1"/>
          </p:cNvSpPr>
          <p:nvPr>
            <p:ph type="title"/>
          </p:nvPr>
        </p:nvSpPr>
        <p:spPr>
          <a:xfrm>
            <a:off x="0" y="313809"/>
            <a:ext cx="5706319" cy="707849"/>
          </a:xfrm>
        </p:spPr>
        <p:txBody>
          <a:bodyPr>
            <a:normAutofit/>
          </a:bodyPr>
          <a:lstStyle/>
          <a:p>
            <a:r>
              <a:rPr lang="en-GB" sz="3600" b="1" dirty="0" err="1">
                <a:solidFill>
                  <a:schemeClr val="bg1"/>
                </a:solidFill>
              </a:rPr>
              <a:t>Samstagnachmittag</a:t>
            </a:r>
            <a:endParaRPr lang="en-GB" sz="3600" b="1" dirty="0">
              <a:solidFill>
                <a:schemeClr val="bg1"/>
              </a:solidFill>
            </a:endParaRPr>
          </a:p>
        </p:txBody>
      </p:sp>
      <p:sp>
        <p:nvSpPr>
          <p:cNvPr id="15" name="TextBox 14">
            <a:extLst>
              <a:ext uri="{FF2B5EF4-FFF2-40B4-BE49-F238E27FC236}">
                <a16:creationId xmlns:a16="http://schemas.microsoft.com/office/drawing/2014/main" id="{05EEA7AC-EC9F-46C6-8118-E9FA4F2BF60B}"/>
              </a:ext>
            </a:extLst>
          </p:cNvPr>
          <p:cNvSpPr txBox="1"/>
          <p:nvPr/>
        </p:nvSpPr>
        <p:spPr>
          <a:xfrm>
            <a:off x="104730" y="1179369"/>
            <a:ext cx="11885212" cy="49545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Heidi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schläft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nicht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Am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Wochenende</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ist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sie</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sehr</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aktiv</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Heidi mag Kunst. Sie malt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eine</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(n) …  </a:t>
            </a:r>
          </a:p>
        </p:txBody>
      </p:sp>
      <p:pic>
        <p:nvPicPr>
          <p:cNvPr id="28" name="Picture 27">
            <a:extLst>
              <a:ext uri="{FF2B5EF4-FFF2-40B4-BE49-F238E27FC236}">
                <a16:creationId xmlns:a16="http://schemas.microsoft.com/office/drawing/2014/main" id="{3F391FC8-7B4D-415A-AC93-54921505C6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4150" y="2381261"/>
            <a:ext cx="2100918" cy="2969729"/>
          </a:xfrm>
          <a:prstGeom prst="rect">
            <a:avLst/>
          </a:prstGeom>
        </p:spPr>
      </p:pic>
      <p:pic>
        <p:nvPicPr>
          <p:cNvPr id="3082" name="Picture 10" descr="Painter Color Palette With Brush Cartoon Clip Art">
            <a:extLst>
              <a:ext uri="{FF2B5EF4-FFF2-40B4-BE49-F238E27FC236}">
                <a16:creationId xmlns:a16="http://schemas.microsoft.com/office/drawing/2014/main" id="{59963CEB-CDF6-427D-8C6C-628A53E52E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1835" y="4338436"/>
            <a:ext cx="1431864" cy="141277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BFC8B713-8833-4FBD-91AB-F3C39FCB8F02}"/>
              </a:ext>
            </a:extLst>
          </p:cNvPr>
          <p:cNvGrpSpPr/>
          <p:nvPr/>
        </p:nvGrpSpPr>
        <p:grpSpPr>
          <a:xfrm>
            <a:off x="7033359" y="1695023"/>
            <a:ext cx="2659925" cy="3841311"/>
            <a:chOff x="6992135" y="1864517"/>
            <a:chExt cx="2659927" cy="3841311"/>
          </a:xfrm>
        </p:grpSpPr>
        <p:pic>
          <p:nvPicPr>
            <p:cNvPr id="30" name="Picture 29">
              <a:extLst>
                <a:ext uri="{FF2B5EF4-FFF2-40B4-BE49-F238E27FC236}">
                  <a16:creationId xmlns:a16="http://schemas.microsoft.com/office/drawing/2014/main" id="{D9AF5CBB-DF3B-421D-A6B0-26D2FFB05028}"/>
                </a:ext>
              </a:extLst>
            </p:cNvPr>
            <p:cNvPicPr>
              <a:picLocks noChangeAspect="1"/>
            </p:cNvPicPr>
            <p:nvPr/>
          </p:nvPicPr>
          <p:blipFill>
            <a:blip r:embed="rId6"/>
            <a:stretch>
              <a:fillRect/>
            </a:stretch>
          </p:blipFill>
          <p:spPr>
            <a:xfrm>
              <a:off x="6992135" y="1864517"/>
              <a:ext cx="2659927" cy="3841311"/>
            </a:xfrm>
            <a:prstGeom prst="rect">
              <a:avLst/>
            </a:prstGeom>
          </p:spPr>
        </p:pic>
        <p:pic>
          <p:nvPicPr>
            <p:cNvPr id="3086" name="Picture 14" descr="Yellow Star Clip Art">
              <a:extLst>
                <a:ext uri="{FF2B5EF4-FFF2-40B4-BE49-F238E27FC236}">
                  <a16:creationId xmlns:a16="http://schemas.microsoft.com/office/drawing/2014/main" id="{BFE1FEEF-7C23-4654-A744-169F91FE5C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8886" y="2806046"/>
              <a:ext cx="1306895" cy="124590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24DE4C35-3379-4897-A7DD-1CDA83543417}"/>
              </a:ext>
            </a:extLst>
          </p:cNvPr>
          <p:cNvSpPr txBox="1"/>
          <p:nvPr/>
        </p:nvSpPr>
        <p:spPr>
          <a:xfrm>
            <a:off x="4877119" y="5537187"/>
            <a:ext cx="16525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St</a:t>
            </a: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rn</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grpSp>
        <p:nvGrpSpPr>
          <p:cNvPr id="20" name="Group 19">
            <a:extLst>
              <a:ext uri="{FF2B5EF4-FFF2-40B4-BE49-F238E27FC236}">
                <a16:creationId xmlns:a16="http://schemas.microsoft.com/office/drawing/2014/main" id="{64C7B571-AF1E-4C54-B66D-ABDD9B4E8126}"/>
              </a:ext>
            </a:extLst>
          </p:cNvPr>
          <p:cNvGrpSpPr/>
          <p:nvPr/>
        </p:nvGrpSpPr>
        <p:grpSpPr>
          <a:xfrm>
            <a:off x="4373433" y="1768196"/>
            <a:ext cx="2659925" cy="3788891"/>
            <a:chOff x="4372678" y="1888552"/>
            <a:chExt cx="2659927" cy="3841311"/>
          </a:xfrm>
        </p:grpSpPr>
        <p:pic>
          <p:nvPicPr>
            <p:cNvPr id="14" name="Picture 13">
              <a:extLst>
                <a:ext uri="{FF2B5EF4-FFF2-40B4-BE49-F238E27FC236}">
                  <a16:creationId xmlns:a16="http://schemas.microsoft.com/office/drawing/2014/main" id="{F62C152E-E995-4ADD-BAFA-692E4D3B42DE}"/>
                </a:ext>
              </a:extLst>
            </p:cNvPr>
            <p:cNvPicPr>
              <a:picLocks noChangeAspect="1"/>
            </p:cNvPicPr>
            <p:nvPr/>
          </p:nvPicPr>
          <p:blipFill>
            <a:blip r:embed="rId6"/>
            <a:stretch>
              <a:fillRect/>
            </a:stretch>
          </p:blipFill>
          <p:spPr>
            <a:xfrm>
              <a:off x="4372678" y="1888552"/>
              <a:ext cx="2659927" cy="3841311"/>
            </a:xfrm>
            <a:prstGeom prst="rect">
              <a:avLst/>
            </a:prstGeom>
          </p:spPr>
        </p:pic>
        <p:pic>
          <p:nvPicPr>
            <p:cNvPr id="3084" name="Picture 12" descr="Man Clip Art">
              <a:extLst>
                <a:ext uri="{FF2B5EF4-FFF2-40B4-BE49-F238E27FC236}">
                  <a16:creationId xmlns:a16="http://schemas.microsoft.com/office/drawing/2014/main" id="{CBDFC8C1-530E-4BC2-80AC-1CD09A7994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9562" y="2667430"/>
              <a:ext cx="1009333" cy="1671006"/>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Right 15">
              <a:extLst>
                <a:ext uri="{FF2B5EF4-FFF2-40B4-BE49-F238E27FC236}">
                  <a16:creationId xmlns:a16="http://schemas.microsoft.com/office/drawing/2014/main" id="{D0525AE6-2AE4-4971-9B16-AA9ED01C8BDC}"/>
                </a:ext>
              </a:extLst>
            </p:cNvPr>
            <p:cNvSpPr/>
            <p:nvPr/>
          </p:nvSpPr>
          <p:spPr>
            <a:xfrm rot="1000354">
              <a:off x="4579784" y="2902399"/>
              <a:ext cx="971107" cy="3057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1" name="TextBox 40">
            <a:extLst>
              <a:ext uri="{FF2B5EF4-FFF2-40B4-BE49-F238E27FC236}">
                <a16:creationId xmlns:a16="http://schemas.microsoft.com/office/drawing/2014/main" id="{D31685EC-B4CB-489D-AF60-0A64F70AF7B5}"/>
              </a:ext>
            </a:extLst>
          </p:cNvPr>
          <p:cNvSpPr txBox="1"/>
          <p:nvPr/>
        </p:nvSpPr>
        <p:spPr>
          <a:xfrm>
            <a:off x="7438659" y="5536334"/>
            <a:ext cx="18493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b) St</a:t>
            </a:r>
            <a:r>
              <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rn</a:t>
            </a:r>
          </a:p>
        </p:txBody>
      </p:sp>
      <p:sp>
        <p:nvSpPr>
          <p:cNvPr id="43" name="Oval 42">
            <a:extLst>
              <a:ext uri="{FF2B5EF4-FFF2-40B4-BE49-F238E27FC236}">
                <a16:creationId xmlns:a16="http://schemas.microsoft.com/office/drawing/2014/main" id="{EF9001DA-9CAF-4C2E-BF6A-4351305817C8}"/>
              </a:ext>
            </a:extLst>
          </p:cNvPr>
          <p:cNvSpPr/>
          <p:nvPr/>
        </p:nvSpPr>
        <p:spPr>
          <a:xfrm>
            <a:off x="4616408" y="5464014"/>
            <a:ext cx="2214302" cy="778836"/>
          </a:xfrm>
          <a:prstGeom prst="ellipse">
            <a:avLst/>
          </a:prstGeom>
          <a:noFill/>
          <a:ln w="3810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9" name="Action Button: Sound 18">
            <a:hlinkClick r:id="" action="ppaction://noaction" highlightClick="1">
              <a:snd r:embed="rId9" name="stehen.wav"/>
            </a:hlinkClick>
            <a:extLst>
              <a:ext uri="{FF2B5EF4-FFF2-40B4-BE49-F238E27FC236}">
                <a16:creationId xmlns:a16="http://schemas.microsoft.com/office/drawing/2014/main" id="{7FE08A0E-D2DF-41F4-ABE3-B23B81720598}"/>
              </a:ext>
            </a:extLst>
          </p:cNvPr>
          <p:cNvSpPr/>
          <p:nvPr/>
        </p:nvSpPr>
        <p:spPr>
          <a:xfrm>
            <a:off x="11203593" y="5488552"/>
            <a:ext cx="688369" cy="667821"/>
          </a:xfrm>
          <a:prstGeom prst="actionButtonSound">
            <a:avLst/>
          </a:prstGeom>
          <a:solidFill>
            <a:srgbClr val="DAA52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2" name="Rounded Rectangle 11">
            <a:extLst>
              <a:ext uri="{FF2B5EF4-FFF2-40B4-BE49-F238E27FC236}">
                <a16:creationId xmlns:a16="http://schemas.microsoft.com/office/drawing/2014/main" id="{BB927481-F91E-455B-9657-E1E7CCF7FAD8}"/>
              </a:ext>
            </a:extLst>
          </p:cNvPr>
          <p:cNvSpPr/>
          <p:nvPr/>
        </p:nvSpPr>
        <p:spPr>
          <a:xfrm>
            <a:off x="9545053" y="213709"/>
            <a:ext cx="2454888" cy="487918"/>
          </a:xfrm>
          <a:prstGeom prst="roundRect">
            <a:avLst/>
          </a:prstGeom>
          <a:solidFill>
            <a:srgbClr val="DAA520"/>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lesen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und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23" name="Straight Connector 22">
            <a:extLst>
              <a:ext uri="{FF2B5EF4-FFF2-40B4-BE49-F238E27FC236}">
                <a16:creationId xmlns:a16="http://schemas.microsoft.com/office/drawing/2014/main" id="{9F8928A6-F2E4-4EB8-8FCC-482BD917A831}"/>
              </a:ext>
            </a:extLst>
          </p:cNvPr>
          <p:cNvCxnSpPr>
            <a:cxnSpLocks/>
          </p:cNvCxnSpPr>
          <p:nvPr/>
        </p:nvCxnSpPr>
        <p:spPr>
          <a:xfrm>
            <a:off x="10474265" y="1483898"/>
            <a:ext cx="28588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71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7" name="Title 3">
            <a:extLst>
              <a:ext uri="{FF2B5EF4-FFF2-40B4-BE49-F238E27FC236}">
                <a16:creationId xmlns:a16="http://schemas.microsoft.com/office/drawing/2014/main" id="{7BDC1FD7-616D-45F7-9886-47FA05A680B3}"/>
              </a:ext>
            </a:extLst>
          </p:cNvPr>
          <p:cNvSpPr>
            <a:spLocks noGrp="1"/>
          </p:cNvSpPr>
          <p:nvPr>
            <p:ph type="title"/>
          </p:nvPr>
        </p:nvSpPr>
        <p:spPr>
          <a:xfrm>
            <a:off x="0" y="313809"/>
            <a:ext cx="5706319" cy="707849"/>
          </a:xfrm>
        </p:spPr>
        <p:txBody>
          <a:bodyPr>
            <a:normAutofit/>
          </a:bodyPr>
          <a:lstStyle/>
          <a:p>
            <a:r>
              <a:rPr lang="en-GB" sz="3600" b="1" dirty="0" err="1">
                <a:solidFill>
                  <a:schemeClr val="bg1"/>
                </a:solidFill>
              </a:rPr>
              <a:t>Samstagnachmittag</a:t>
            </a:r>
            <a:endParaRPr lang="en-GB" sz="3600" b="1" dirty="0">
              <a:solidFill>
                <a:schemeClr val="bg1"/>
              </a:solidFill>
            </a:endParaRPr>
          </a:p>
        </p:txBody>
      </p:sp>
      <p:sp>
        <p:nvSpPr>
          <p:cNvPr id="15" name="TextBox 14">
            <a:extLst>
              <a:ext uri="{FF2B5EF4-FFF2-40B4-BE49-F238E27FC236}">
                <a16:creationId xmlns:a16="http://schemas.microsoft.com/office/drawing/2014/main" id="{05EEA7AC-EC9F-46C6-8118-E9FA4F2BF60B}"/>
              </a:ext>
            </a:extLst>
          </p:cNvPr>
          <p:cNvSpPr txBox="1"/>
          <p:nvPr/>
        </p:nvSpPr>
        <p:spPr>
          <a:xfrm>
            <a:off x="104730" y="1166672"/>
            <a:ext cx="11719875" cy="55399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Mieze</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ist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auch</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sehr</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aktiv</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Sie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spielt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mit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Wolfgangs</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p>
        </p:txBody>
      </p:sp>
      <p:pic>
        <p:nvPicPr>
          <p:cNvPr id="5126" name="Picture 6" descr="Bee Clip Art">
            <a:extLst>
              <a:ext uri="{FF2B5EF4-FFF2-40B4-BE49-F238E27FC236}">
                <a16:creationId xmlns:a16="http://schemas.microsoft.com/office/drawing/2014/main" id="{03F2ED79-1453-4B79-A92D-E729574DE6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7772" y="2415362"/>
            <a:ext cx="896156" cy="60938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Bee Clip Art">
            <a:extLst>
              <a:ext uri="{FF2B5EF4-FFF2-40B4-BE49-F238E27FC236}">
                <a16:creationId xmlns:a16="http://schemas.microsoft.com/office/drawing/2014/main" id="{BAFFC865-A906-42D5-94C9-3FB0AAB753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944617">
            <a:off x="9100687" y="1129327"/>
            <a:ext cx="896156" cy="60938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Bee Clip Art">
            <a:extLst>
              <a:ext uri="{FF2B5EF4-FFF2-40B4-BE49-F238E27FC236}">
                <a16:creationId xmlns:a16="http://schemas.microsoft.com/office/drawing/2014/main" id="{1DF1D24F-5397-4174-9C2E-78A9746560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73244" flipH="1">
            <a:off x="9495587" y="3818945"/>
            <a:ext cx="811682" cy="55194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Bee Clip Art">
            <a:extLst>
              <a:ext uri="{FF2B5EF4-FFF2-40B4-BE49-F238E27FC236}">
                <a16:creationId xmlns:a16="http://schemas.microsoft.com/office/drawing/2014/main" id="{EC7A06B6-8E49-4649-B0F8-FB383D44DB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0145" flipH="1">
            <a:off x="10554314" y="2139390"/>
            <a:ext cx="811682" cy="5519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Bee Clip Art">
            <a:extLst>
              <a:ext uri="{FF2B5EF4-FFF2-40B4-BE49-F238E27FC236}">
                <a16:creationId xmlns:a16="http://schemas.microsoft.com/office/drawing/2014/main" id="{34D031A8-4265-434C-83B8-7459186BC4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120729" flipH="1">
            <a:off x="7621636" y="1308192"/>
            <a:ext cx="811682" cy="55194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A57D6C78-1A5D-4DC0-B222-73E30AFE495D}"/>
              </a:ext>
            </a:extLst>
          </p:cNvPr>
          <p:cNvSpPr txBox="1"/>
          <p:nvPr/>
        </p:nvSpPr>
        <p:spPr>
          <a:xfrm>
            <a:off x="1483380" y="5106553"/>
            <a:ext cx="21818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a:t>
            </a: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ei</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nen</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9" name="TextBox 28">
            <a:extLst>
              <a:ext uri="{FF2B5EF4-FFF2-40B4-BE49-F238E27FC236}">
                <a16:creationId xmlns:a16="http://schemas.microsoft.com/office/drawing/2014/main" id="{9ABE3FEB-7D20-415C-81A3-224EB347C567}"/>
              </a:ext>
            </a:extLst>
          </p:cNvPr>
          <p:cNvSpPr txBox="1"/>
          <p:nvPr/>
        </p:nvSpPr>
        <p:spPr>
          <a:xfrm>
            <a:off x="8321324" y="5148686"/>
            <a:ext cx="21818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b)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a:t>
            </a: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ie</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nen</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0" name="Oval 29">
            <a:extLst>
              <a:ext uri="{FF2B5EF4-FFF2-40B4-BE49-F238E27FC236}">
                <a16:creationId xmlns:a16="http://schemas.microsoft.com/office/drawing/2014/main" id="{5864C000-F75E-4E1A-905A-AE0BC99E6D79}"/>
              </a:ext>
            </a:extLst>
          </p:cNvPr>
          <p:cNvSpPr/>
          <p:nvPr/>
        </p:nvSpPr>
        <p:spPr>
          <a:xfrm>
            <a:off x="957572" y="5060596"/>
            <a:ext cx="3233504" cy="778836"/>
          </a:xfrm>
          <a:prstGeom prst="ellipse">
            <a:avLst/>
          </a:prstGeom>
          <a:noFill/>
          <a:ln w="3810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0" name="Action Button: Sound 19">
            <a:hlinkClick r:id="" action="ppaction://noaction" highlightClick="1">
              <a:snd r:embed="rId6" name="beinen.wav"/>
            </a:hlinkClick>
            <a:extLst>
              <a:ext uri="{FF2B5EF4-FFF2-40B4-BE49-F238E27FC236}">
                <a16:creationId xmlns:a16="http://schemas.microsoft.com/office/drawing/2014/main" id="{5BA1D3F2-74B2-4446-8FCF-500991F2D8DC}"/>
              </a:ext>
            </a:extLst>
          </p:cNvPr>
          <p:cNvSpPr/>
          <p:nvPr/>
        </p:nvSpPr>
        <p:spPr>
          <a:xfrm>
            <a:off x="11203593" y="5488552"/>
            <a:ext cx="688369" cy="667821"/>
          </a:xfrm>
          <a:prstGeom prst="actionButtonSound">
            <a:avLst/>
          </a:prstGeom>
          <a:solidFill>
            <a:srgbClr val="DAA52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4" name="Rounded Rectangle 11">
            <a:extLst>
              <a:ext uri="{FF2B5EF4-FFF2-40B4-BE49-F238E27FC236}">
                <a16:creationId xmlns:a16="http://schemas.microsoft.com/office/drawing/2014/main" id="{87A53600-F304-4014-BC75-A642CC6C82D1}"/>
              </a:ext>
            </a:extLst>
          </p:cNvPr>
          <p:cNvSpPr/>
          <p:nvPr/>
        </p:nvSpPr>
        <p:spPr>
          <a:xfrm>
            <a:off x="9545053" y="213709"/>
            <a:ext cx="2454888" cy="487918"/>
          </a:xfrm>
          <a:prstGeom prst="roundRect">
            <a:avLst/>
          </a:prstGeom>
          <a:solidFill>
            <a:srgbClr val="DAA520"/>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lesen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und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6" name="Picture 5" descr="A close up of a logo&#10;&#10;Description automatically generated">
            <a:extLst>
              <a:ext uri="{FF2B5EF4-FFF2-40B4-BE49-F238E27FC236}">
                <a16:creationId xmlns:a16="http://schemas.microsoft.com/office/drawing/2014/main" id="{5D074EC9-7387-4BDD-8AB7-ABB4FD2F53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493" y="2062570"/>
            <a:ext cx="3967661" cy="2849922"/>
          </a:xfrm>
          <a:prstGeom prst="rect">
            <a:avLst/>
          </a:prstGeom>
        </p:spPr>
      </p:pic>
      <p:pic>
        <p:nvPicPr>
          <p:cNvPr id="8" name="Picture 7">
            <a:extLst>
              <a:ext uri="{FF2B5EF4-FFF2-40B4-BE49-F238E27FC236}">
                <a16:creationId xmlns:a16="http://schemas.microsoft.com/office/drawing/2014/main" id="{3227EB6A-066E-412E-996F-1E2F38C353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2831" y="2326057"/>
            <a:ext cx="1241906" cy="2480728"/>
          </a:xfrm>
          <a:prstGeom prst="rect">
            <a:avLst/>
          </a:prstGeom>
        </p:spPr>
      </p:pic>
    </p:spTree>
    <p:extLst>
      <p:ext uri="{BB962C8B-B14F-4D97-AF65-F5344CB8AC3E}">
        <p14:creationId xmlns:p14="http://schemas.microsoft.com/office/powerpoint/2010/main" val="262912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7" name="Title 3">
            <a:extLst>
              <a:ext uri="{FF2B5EF4-FFF2-40B4-BE49-F238E27FC236}">
                <a16:creationId xmlns:a16="http://schemas.microsoft.com/office/drawing/2014/main" id="{7BDC1FD7-616D-45F7-9886-47FA05A680B3}"/>
              </a:ext>
            </a:extLst>
          </p:cNvPr>
          <p:cNvSpPr>
            <a:spLocks noGrp="1"/>
          </p:cNvSpPr>
          <p:nvPr>
            <p:ph type="title"/>
          </p:nvPr>
        </p:nvSpPr>
        <p:spPr>
          <a:xfrm>
            <a:off x="0" y="313809"/>
            <a:ext cx="5706319" cy="707849"/>
          </a:xfrm>
        </p:spPr>
        <p:txBody>
          <a:bodyPr>
            <a:normAutofit/>
          </a:bodyPr>
          <a:lstStyle/>
          <a:p>
            <a:r>
              <a:rPr lang="en-GB" sz="3600" b="1" dirty="0" err="1">
                <a:solidFill>
                  <a:schemeClr val="bg1"/>
                </a:solidFill>
              </a:rPr>
              <a:t>Samstagnachmittag</a:t>
            </a:r>
            <a:endParaRPr lang="en-GB" sz="3600" b="1" dirty="0">
              <a:solidFill>
                <a:schemeClr val="bg1"/>
              </a:solidFill>
            </a:endParaRPr>
          </a:p>
        </p:txBody>
      </p:sp>
      <p:sp>
        <p:nvSpPr>
          <p:cNvPr id="15" name="TextBox 14">
            <a:extLst>
              <a:ext uri="{FF2B5EF4-FFF2-40B4-BE49-F238E27FC236}">
                <a16:creationId xmlns:a16="http://schemas.microsoft.com/office/drawing/2014/main" id="{05EEA7AC-EC9F-46C6-8118-E9FA4F2BF60B}"/>
              </a:ext>
            </a:extLst>
          </p:cNvPr>
          <p:cNvSpPr txBox="1"/>
          <p:nvPr/>
        </p:nvSpPr>
        <p:spPr>
          <a:xfrm>
            <a:off x="104730" y="1179369"/>
            <a:ext cx="11885212" cy="95712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Heidi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chillt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jetzt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ein</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bisschen</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Sie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liest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ein</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Buch,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aber</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es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ist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langweilig</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Sie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findet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________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nicht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so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interessant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p>
        </p:txBody>
      </p:sp>
      <p:sp>
        <p:nvSpPr>
          <p:cNvPr id="17" name="TextBox 16">
            <a:extLst>
              <a:ext uri="{FF2B5EF4-FFF2-40B4-BE49-F238E27FC236}">
                <a16:creationId xmlns:a16="http://schemas.microsoft.com/office/drawing/2014/main" id="{24DE4C35-3379-4897-A7DD-1CDA83543417}"/>
              </a:ext>
            </a:extLst>
          </p:cNvPr>
          <p:cNvSpPr txBox="1"/>
          <p:nvPr/>
        </p:nvSpPr>
        <p:spPr>
          <a:xfrm>
            <a:off x="5397266" y="5408851"/>
            <a:ext cx="24452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K</a:t>
            </a: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sten</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1" name="TextBox 40">
            <a:extLst>
              <a:ext uri="{FF2B5EF4-FFF2-40B4-BE49-F238E27FC236}">
                <a16:creationId xmlns:a16="http://schemas.microsoft.com/office/drawing/2014/main" id="{D31685EC-B4CB-489D-AF60-0A64F70AF7B5}"/>
              </a:ext>
            </a:extLst>
          </p:cNvPr>
          <p:cNvSpPr txBox="1"/>
          <p:nvPr/>
        </p:nvSpPr>
        <p:spPr>
          <a:xfrm>
            <a:off x="8084182" y="5399953"/>
            <a:ext cx="23543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b)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K</a:t>
            </a: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ü</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sten</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3" name="Oval 42">
            <a:extLst>
              <a:ext uri="{FF2B5EF4-FFF2-40B4-BE49-F238E27FC236}">
                <a16:creationId xmlns:a16="http://schemas.microsoft.com/office/drawing/2014/main" id="{EF9001DA-9CAF-4C2E-BF6A-4351305817C8}"/>
              </a:ext>
            </a:extLst>
          </p:cNvPr>
          <p:cNvSpPr/>
          <p:nvPr/>
        </p:nvSpPr>
        <p:spPr>
          <a:xfrm>
            <a:off x="8084182" y="5311821"/>
            <a:ext cx="2214302" cy="778836"/>
          </a:xfrm>
          <a:prstGeom prst="ellipse">
            <a:avLst/>
          </a:prstGeom>
          <a:noFill/>
          <a:ln w="3810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9" name="Action Button: Sound 18">
            <a:hlinkClick r:id="" action="ppaction://noaction" highlightClick="1">
              <a:snd r:embed="rId4" name="küsten.wav"/>
            </a:hlinkClick>
            <a:extLst>
              <a:ext uri="{FF2B5EF4-FFF2-40B4-BE49-F238E27FC236}">
                <a16:creationId xmlns:a16="http://schemas.microsoft.com/office/drawing/2014/main" id="{9986F65B-2FC6-4F0E-8D06-3E9C43FB1893}"/>
              </a:ext>
            </a:extLst>
          </p:cNvPr>
          <p:cNvSpPr/>
          <p:nvPr/>
        </p:nvSpPr>
        <p:spPr>
          <a:xfrm>
            <a:off x="11203593" y="5488552"/>
            <a:ext cx="688369" cy="667821"/>
          </a:xfrm>
          <a:prstGeom prst="actionButtonSound">
            <a:avLst/>
          </a:prstGeom>
          <a:solidFill>
            <a:srgbClr val="DAA52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2" name="Rounded Rectangle 11">
            <a:extLst>
              <a:ext uri="{FF2B5EF4-FFF2-40B4-BE49-F238E27FC236}">
                <a16:creationId xmlns:a16="http://schemas.microsoft.com/office/drawing/2014/main" id="{F028213E-A510-4D6F-93EC-F54035D4C7CB}"/>
              </a:ext>
            </a:extLst>
          </p:cNvPr>
          <p:cNvSpPr/>
          <p:nvPr/>
        </p:nvSpPr>
        <p:spPr>
          <a:xfrm>
            <a:off x="9545053" y="213709"/>
            <a:ext cx="2454888" cy="487918"/>
          </a:xfrm>
          <a:prstGeom prst="roundRect">
            <a:avLst/>
          </a:prstGeom>
          <a:solidFill>
            <a:srgbClr val="DAA520"/>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lesen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und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3" name="Picture 22">
            <a:extLst>
              <a:ext uri="{FF2B5EF4-FFF2-40B4-BE49-F238E27FC236}">
                <a16:creationId xmlns:a16="http://schemas.microsoft.com/office/drawing/2014/main" id="{625940DA-D514-4751-B535-172A74646519}"/>
              </a:ext>
            </a:extLst>
          </p:cNvPr>
          <p:cNvPicPr>
            <a:picLocks noChangeAspect="1"/>
          </p:cNvPicPr>
          <p:nvPr/>
        </p:nvPicPr>
        <p:blipFill>
          <a:blip r:embed="rId5"/>
          <a:stretch>
            <a:fillRect/>
          </a:stretch>
        </p:blipFill>
        <p:spPr>
          <a:xfrm flipH="1">
            <a:off x="300038" y="3602460"/>
            <a:ext cx="1671531" cy="2335376"/>
          </a:xfrm>
          <a:prstGeom prst="rect">
            <a:avLst/>
          </a:prstGeom>
        </p:spPr>
      </p:pic>
      <p:pic>
        <p:nvPicPr>
          <p:cNvPr id="24" name="Picture 2" descr="Book, Cover, Education, Layout, Page, School, Office">
            <a:extLst>
              <a:ext uri="{FF2B5EF4-FFF2-40B4-BE49-F238E27FC236}">
                <a16:creationId xmlns:a16="http://schemas.microsoft.com/office/drawing/2014/main" id="{52D5CA90-1B77-4C4B-94CB-FD45A0A3EE1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9946" y="1985735"/>
            <a:ext cx="1952416" cy="288652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A9511AD-6B73-4B65-B456-DD9BD4705F53}"/>
              </a:ext>
            </a:extLst>
          </p:cNvPr>
          <p:cNvGrpSpPr/>
          <p:nvPr/>
        </p:nvGrpSpPr>
        <p:grpSpPr>
          <a:xfrm>
            <a:off x="8578971" y="2669626"/>
            <a:ext cx="1237909" cy="1759175"/>
            <a:chOff x="3307940" y="2737408"/>
            <a:chExt cx="1578796" cy="1973495"/>
          </a:xfrm>
        </p:grpSpPr>
        <p:pic>
          <p:nvPicPr>
            <p:cNvPr id="2060" name="Picture 12" descr="Travel, Destination, Landscape, Nature, Vacation, Beach">
              <a:extLst>
                <a:ext uri="{FF2B5EF4-FFF2-40B4-BE49-F238E27FC236}">
                  <a16:creationId xmlns:a16="http://schemas.microsoft.com/office/drawing/2014/main" id="{4D867541-67B9-4128-B941-860378581B8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7940" y="2737408"/>
              <a:ext cx="1578796" cy="19734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ighthouse Clip Art">
              <a:extLst>
                <a:ext uri="{FF2B5EF4-FFF2-40B4-BE49-F238E27FC236}">
                  <a16:creationId xmlns:a16="http://schemas.microsoft.com/office/drawing/2014/main" id="{709D77FD-E3A2-4609-A526-70DA025AD6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4927" y="2885456"/>
              <a:ext cx="403693" cy="16203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0FBDCD1D-1448-40A3-8E4B-A0EF0F9E1533}"/>
              </a:ext>
            </a:extLst>
          </p:cNvPr>
          <p:cNvGrpSpPr/>
          <p:nvPr/>
        </p:nvGrpSpPr>
        <p:grpSpPr>
          <a:xfrm>
            <a:off x="5358732" y="2066892"/>
            <a:ext cx="1952416" cy="2886529"/>
            <a:chOff x="5358732" y="2066892"/>
            <a:chExt cx="1952416" cy="2886529"/>
          </a:xfrm>
        </p:grpSpPr>
        <p:pic>
          <p:nvPicPr>
            <p:cNvPr id="2050" name="Picture 2" descr="Book, Cover, Education, Layout, Page, School, Office">
              <a:extLst>
                <a:ext uri="{FF2B5EF4-FFF2-40B4-BE49-F238E27FC236}">
                  <a16:creationId xmlns:a16="http://schemas.microsoft.com/office/drawing/2014/main" id="{971C6E0F-9E02-4CE6-8654-83489DC727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8732" y="2066892"/>
              <a:ext cx="1952416" cy="288652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Open Box Clip Art">
              <a:extLst>
                <a:ext uri="{FF2B5EF4-FFF2-40B4-BE49-F238E27FC236}">
                  <a16:creationId xmlns:a16="http://schemas.microsoft.com/office/drawing/2014/main" id="{7B4EFC1F-3F67-48B2-A979-8566694504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6319" y="2742332"/>
              <a:ext cx="1382850" cy="98182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Box Clip Art">
              <a:extLst>
                <a:ext uri="{FF2B5EF4-FFF2-40B4-BE49-F238E27FC236}">
                  <a16:creationId xmlns:a16="http://schemas.microsoft.com/office/drawing/2014/main" id="{9E3C6E67-1889-4E4F-B152-D6911F8E5B6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43218" y="3614803"/>
              <a:ext cx="939056" cy="10030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5799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7" name="Title 3">
            <a:extLst>
              <a:ext uri="{FF2B5EF4-FFF2-40B4-BE49-F238E27FC236}">
                <a16:creationId xmlns:a16="http://schemas.microsoft.com/office/drawing/2014/main" id="{7BDC1FD7-616D-45F7-9886-47FA05A680B3}"/>
              </a:ext>
            </a:extLst>
          </p:cNvPr>
          <p:cNvSpPr>
            <a:spLocks noGrp="1"/>
          </p:cNvSpPr>
          <p:nvPr>
            <p:ph type="title"/>
          </p:nvPr>
        </p:nvSpPr>
        <p:spPr>
          <a:xfrm>
            <a:off x="0" y="313809"/>
            <a:ext cx="5706319" cy="707849"/>
          </a:xfrm>
        </p:spPr>
        <p:txBody>
          <a:bodyPr>
            <a:normAutofit/>
          </a:bodyPr>
          <a:lstStyle/>
          <a:p>
            <a:r>
              <a:rPr lang="en-GB" sz="3600" b="1" dirty="0" err="1">
                <a:solidFill>
                  <a:schemeClr val="bg1"/>
                </a:solidFill>
              </a:rPr>
              <a:t>Samstagnachmittag</a:t>
            </a:r>
            <a:endParaRPr lang="en-GB" sz="3600" b="1" dirty="0">
              <a:solidFill>
                <a:schemeClr val="bg1"/>
              </a:solidFill>
            </a:endParaRPr>
          </a:p>
        </p:txBody>
      </p:sp>
      <p:sp>
        <p:nvSpPr>
          <p:cNvPr id="15" name="TextBox 14">
            <a:extLst>
              <a:ext uri="{FF2B5EF4-FFF2-40B4-BE49-F238E27FC236}">
                <a16:creationId xmlns:a16="http://schemas.microsoft.com/office/drawing/2014/main" id="{05EEA7AC-EC9F-46C6-8118-E9FA4F2BF60B}"/>
              </a:ext>
            </a:extLst>
          </p:cNvPr>
          <p:cNvSpPr txBox="1"/>
          <p:nvPr/>
        </p:nvSpPr>
        <p:spPr>
          <a:xfrm>
            <a:off x="104730" y="1166672"/>
            <a:ext cx="11824605" cy="95712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Wolfgang hat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ein</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bisschen</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Angst. Es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wird</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spät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und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er</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hat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heute</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Nachmittag</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ein</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Date!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Er</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sieht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Oma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im</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Wohnzimmer</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Sie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surft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im</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Internet. Sie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fragt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Wolfgang! Wie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findest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du die …</a:t>
            </a: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endPar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p:txBody>
      </p:sp>
      <p:sp>
        <p:nvSpPr>
          <p:cNvPr id="13" name="Action Button: Sound 12">
            <a:hlinkClick r:id="" action="ppaction://noaction" highlightClick="1">
              <a:snd r:embed="rId4" name="Tur.wav"/>
            </a:hlinkClick>
            <a:extLst>
              <a:ext uri="{FF2B5EF4-FFF2-40B4-BE49-F238E27FC236}">
                <a16:creationId xmlns:a16="http://schemas.microsoft.com/office/drawing/2014/main" id="{72144F9E-B838-405D-B4E3-BAF35B58ADF9}"/>
              </a:ext>
            </a:extLst>
          </p:cNvPr>
          <p:cNvSpPr/>
          <p:nvPr/>
        </p:nvSpPr>
        <p:spPr>
          <a:xfrm>
            <a:off x="11203593" y="5488552"/>
            <a:ext cx="688369" cy="667821"/>
          </a:xfrm>
          <a:prstGeom prst="actionButtonSound">
            <a:avLst/>
          </a:prstGeom>
          <a:solidFill>
            <a:srgbClr val="DAA52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9" name="Picture 18">
            <a:extLst>
              <a:ext uri="{FF2B5EF4-FFF2-40B4-BE49-F238E27FC236}">
                <a16:creationId xmlns:a16="http://schemas.microsoft.com/office/drawing/2014/main" id="{B67527D1-4FD7-4B29-89D3-4432EFF965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038" y="2749683"/>
            <a:ext cx="2336514" cy="3296656"/>
          </a:xfrm>
          <a:prstGeom prst="rect">
            <a:avLst/>
          </a:prstGeom>
        </p:spPr>
      </p:pic>
      <p:pic>
        <p:nvPicPr>
          <p:cNvPr id="2" name="Picture 1">
            <a:extLst>
              <a:ext uri="{FF2B5EF4-FFF2-40B4-BE49-F238E27FC236}">
                <a16:creationId xmlns:a16="http://schemas.microsoft.com/office/drawing/2014/main" id="{C66696B3-182B-42A5-9098-8BA22030DED2}"/>
              </a:ext>
            </a:extLst>
          </p:cNvPr>
          <p:cNvPicPr>
            <a:picLocks noChangeAspect="1"/>
          </p:cNvPicPr>
          <p:nvPr/>
        </p:nvPicPr>
        <p:blipFill>
          <a:blip r:embed="rId6"/>
          <a:stretch>
            <a:fillRect/>
          </a:stretch>
        </p:blipFill>
        <p:spPr>
          <a:xfrm>
            <a:off x="10191823" y="2587566"/>
            <a:ext cx="1700139" cy="2027877"/>
          </a:xfrm>
          <a:prstGeom prst="rect">
            <a:avLst/>
          </a:prstGeom>
        </p:spPr>
      </p:pic>
      <p:pic>
        <p:nvPicPr>
          <p:cNvPr id="1026" name="Picture 2" descr="Tablet, Device, Technology, Computer, Internet, Mobile">
            <a:extLst>
              <a:ext uri="{FF2B5EF4-FFF2-40B4-BE49-F238E27FC236}">
                <a16:creationId xmlns:a16="http://schemas.microsoft.com/office/drawing/2014/main" id="{E9B4961E-6125-4503-8760-84E4C31FDE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0009" y="2355280"/>
            <a:ext cx="2906864" cy="31332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Tablet, Device, Technology, Computer, Internet, Mobile">
            <a:extLst>
              <a:ext uri="{FF2B5EF4-FFF2-40B4-BE49-F238E27FC236}">
                <a16:creationId xmlns:a16="http://schemas.microsoft.com/office/drawing/2014/main" id="{31A55793-4D62-42C6-9CCA-F4D9DAD954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4757" y="2355280"/>
            <a:ext cx="2906864" cy="3133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40AE38-9216-45F4-91C1-A1F3FB1FC550}"/>
              </a:ext>
            </a:extLst>
          </p:cNvPr>
          <p:cNvPicPr>
            <a:picLocks noChangeAspect="1"/>
          </p:cNvPicPr>
          <p:nvPr/>
        </p:nvPicPr>
        <p:blipFill>
          <a:blip r:embed="rId8"/>
          <a:stretch>
            <a:fillRect/>
          </a:stretch>
        </p:blipFill>
        <p:spPr>
          <a:xfrm>
            <a:off x="7101705" y="2709464"/>
            <a:ext cx="1480332" cy="2234521"/>
          </a:xfrm>
          <a:prstGeom prst="rect">
            <a:avLst/>
          </a:prstGeom>
        </p:spPr>
      </p:pic>
      <p:pic>
        <p:nvPicPr>
          <p:cNvPr id="1030" name="Picture 6" descr="World Landmarks Clip Art">
            <a:extLst>
              <a:ext uri="{FF2B5EF4-FFF2-40B4-BE49-F238E27FC236}">
                <a16:creationId xmlns:a16="http://schemas.microsoft.com/office/drawing/2014/main" id="{767E5DE5-D072-4D0C-99E1-00DAD8C473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8625" y="2824522"/>
            <a:ext cx="1642448" cy="200440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055B4415-6148-4CA0-9135-488A1386E59B}"/>
              </a:ext>
            </a:extLst>
          </p:cNvPr>
          <p:cNvSpPr txBox="1"/>
          <p:nvPr/>
        </p:nvSpPr>
        <p:spPr>
          <a:xfrm>
            <a:off x="4189261" y="5571598"/>
            <a:ext cx="16525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 T</a:t>
            </a:r>
            <a:r>
              <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ou</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a:t>
            </a:r>
          </a:p>
        </p:txBody>
      </p:sp>
      <p:sp>
        <p:nvSpPr>
          <p:cNvPr id="32" name="TextBox 31">
            <a:extLst>
              <a:ext uri="{FF2B5EF4-FFF2-40B4-BE49-F238E27FC236}">
                <a16:creationId xmlns:a16="http://schemas.microsoft.com/office/drawing/2014/main" id="{C9DC71C5-1329-44E9-B73F-5AB5C3F7C9CC}"/>
              </a:ext>
            </a:extLst>
          </p:cNvPr>
          <p:cNvSpPr txBox="1"/>
          <p:nvPr/>
        </p:nvSpPr>
        <p:spPr>
          <a:xfrm>
            <a:off x="7133212" y="5571598"/>
            <a:ext cx="16525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b)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a:t>
            </a: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ü</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3" name="Oval 32">
            <a:extLst>
              <a:ext uri="{FF2B5EF4-FFF2-40B4-BE49-F238E27FC236}">
                <a16:creationId xmlns:a16="http://schemas.microsoft.com/office/drawing/2014/main" id="{C4130F35-9D2C-4F2C-BE32-FC045AE339D9}"/>
              </a:ext>
            </a:extLst>
          </p:cNvPr>
          <p:cNvSpPr/>
          <p:nvPr/>
        </p:nvSpPr>
        <p:spPr>
          <a:xfrm>
            <a:off x="6990443" y="5540159"/>
            <a:ext cx="1786261" cy="778836"/>
          </a:xfrm>
          <a:prstGeom prst="ellipse">
            <a:avLst/>
          </a:prstGeom>
          <a:noFill/>
          <a:ln w="3810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4" name="Rounded Rectangle 11">
            <a:extLst>
              <a:ext uri="{FF2B5EF4-FFF2-40B4-BE49-F238E27FC236}">
                <a16:creationId xmlns:a16="http://schemas.microsoft.com/office/drawing/2014/main" id="{23F019A7-5732-4C2C-9DA5-DFA1082FF21C}"/>
              </a:ext>
            </a:extLst>
          </p:cNvPr>
          <p:cNvSpPr/>
          <p:nvPr/>
        </p:nvSpPr>
        <p:spPr>
          <a:xfrm>
            <a:off x="9545053" y="213709"/>
            <a:ext cx="2454888" cy="487918"/>
          </a:xfrm>
          <a:prstGeom prst="roundRect">
            <a:avLst/>
          </a:prstGeom>
          <a:solidFill>
            <a:srgbClr val="DAA520"/>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lesen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und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5170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7" name="Title 3">
            <a:extLst>
              <a:ext uri="{FF2B5EF4-FFF2-40B4-BE49-F238E27FC236}">
                <a16:creationId xmlns:a16="http://schemas.microsoft.com/office/drawing/2014/main" id="{7BDC1FD7-616D-45F7-9886-47FA05A680B3}"/>
              </a:ext>
            </a:extLst>
          </p:cNvPr>
          <p:cNvSpPr>
            <a:spLocks noGrp="1"/>
          </p:cNvSpPr>
          <p:nvPr>
            <p:ph type="title"/>
          </p:nvPr>
        </p:nvSpPr>
        <p:spPr>
          <a:xfrm>
            <a:off x="0" y="313809"/>
            <a:ext cx="5706319" cy="707849"/>
          </a:xfrm>
        </p:spPr>
        <p:txBody>
          <a:bodyPr>
            <a:normAutofit/>
          </a:bodyPr>
          <a:lstStyle/>
          <a:p>
            <a:r>
              <a:rPr lang="en-GB" sz="3600" b="1" dirty="0" err="1">
                <a:solidFill>
                  <a:schemeClr val="bg1"/>
                </a:solidFill>
              </a:rPr>
              <a:t>Samstagnachmittag</a:t>
            </a:r>
            <a:endParaRPr lang="en-GB" sz="3600" b="1" dirty="0">
              <a:solidFill>
                <a:schemeClr val="bg1"/>
              </a:solidFill>
            </a:endParaRPr>
          </a:p>
        </p:txBody>
      </p:sp>
      <p:sp>
        <p:nvSpPr>
          <p:cNvPr id="15" name="TextBox 14">
            <a:extLst>
              <a:ext uri="{FF2B5EF4-FFF2-40B4-BE49-F238E27FC236}">
                <a16:creationId xmlns:a16="http://schemas.microsoft.com/office/drawing/2014/main" id="{05EEA7AC-EC9F-46C6-8118-E9FA4F2BF60B}"/>
              </a:ext>
            </a:extLst>
          </p:cNvPr>
          <p:cNvSpPr txBox="1"/>
          <p:nvPr/>
        </p:nvSpPr>
        <p:spPr>
          <a:xfrm>
            <a:off x="104730" y="1179369"/>
            <a:ext cx="11885212" cy="95712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Heidi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geht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ganz</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relaxt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in den Park. Wolfgang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kommt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in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zehn</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Minuten</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Sie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bleibt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ein</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Moment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stehen</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und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sieht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einen</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eine</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p>
        </p:txBody>
      </p:sp>
      <p:sp>
        <p:nvSpPr>
          <p:cNvPr id="17" name="TextBox 16">
            <a:extLst>
              <a:ext uri="{FF2B5EF4-FFF2-40B4-BE49-F238E27FC236}">
                <a16:creationId xmlns:a16="http://schemas.microsoft.com/office/drawing/2014/main" id="{24DE4C35-3379-4897-A7DD-1CDA83543417}"/>
              </a:ext>
            </a:extLst>
          </p:cNvPr>
          <p:cNvSpPr txBox="1"/>
          <p:nvPr/>
        </p:nvSpPr>
        <p:spPr>
          <a:xfrm>
            <a:off x="4242439" y="5386244"/>
            <a:ext cx="24452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 B</a:t>
            </a:r>
            <a:r>
              <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rg</a:t>
            </a:r>
          </a:p>
        </p:txBody>
      </p:sp>
      <p:sp>
        <p:nvSpPr>
          <p:cNvPr id="41" name="TextBox 40">
            <a:extLst>
              <a:ext uri="{FF2B5EF4-FFF2-40B4-BE49-F238E27FC236}">
                <a16:creationId xmlns:a16="http://schemas.microsoft.com/office/drawing/2014/main" id="{D31685EC-B4CB-489D-AF60-0A64F70AF7B5}"/>
              </a:ext>
            </a:extLst>
          </p:cNvPr>
          <p:cNvSpPr txBox="1"/>
          <p:nvPr/>
        </p:nvSpPr>
        <p:spPr>
          <a:xfrm>
            <a:off x="7717816" y="5386244"/>
            <a:ext cx="23543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b) B</a:t>
            </a:r>
            <a:r>
              <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u</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rg</a:t>
            </a:r>
          </a:p>
        </p:txBody>
      </p:sp>
      <p:sp>
        <p:nvSpPr>
          <p:cNvPr id="43" name="Oval 42">
            <a:extLst>
              <a:ext uri="{FF2B5EF4-FFF2-40B4-BE49-F238E27FC236}">
                <a16:creationId xmlns:a16="http://schemas.microsoft.com/office/drawing/2014/main" id="{EF9001DA-9CAF-4C2E-BF6A-4351305817C8}"/>
              </a:ext>
            </a:extLst>
          </p:cNvPr>
          <p:cNvSpPr/>
          <p:nvPr/>
        </p:nvSpPr>
        <p:spPr>
          <a:xfrm>
            <a:off x="7474794" y="5289213"/>
            <a:ext cx="2214302" cy="778836"/>
          </a:xfrm>
          <a:prstGeom prst="ellipse">
            <a:avLst/>
          </a:prstGeom>
          <a:noFill/>
          <a:ln w="3810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9" name="Action Button: Sound 18">
            <a:hlinkClick r:id="" action="ppaction://noaction" highlightClick="1">
              <a:snd r:embed="rId4" name="Burg.wav"/>
            </a:hlinkClick>
            <a:extLst>
              <a:ext uri="{FF2B5EF4-FFF2-40B4-BE49-F238E27FC236}">
                <a16:creationId xmlns:a16="http://schemas.microsoft.com/office/drawing/2014/main" id="{9986F65B-2FC6-4F0E-8D06-3E9C43FB1893}"/>
              </a:ext>
            </a:extLst>
          </p:cNvPr>
          <p:cNvSpPr/>
          <p:nvPr/>
        </p:nvSpPr>
        <p:spPr>
          <a:xfrm>
            <a:off x="11203593" y="5488552"/>
            <a:ext cx="688369" cy="667821"/>
          </a:xfrm>
          <a:prstGeom prst="actionButtonSound">
            <a:avLst/>
          </a:prstGeom>
          <a:solidFill>
            <a:srgbClr val="DAA52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2" name="Rounded Rectangle 11">
            <a:extLst>
              <a:ext uri="{FF2B5EF4-FFF2-40B4-BE49-F238E27FC236}">
                <a16:creationId xmlns:a16="http://schemas.microsoft.com/office/drawing/2014/main" id="{F028213E-A510-4D6F-93EC-F54035D4C7CB}"/>
              </a:ext>
            </a:extLst>
          </p:cNvPr>
          <p:cNvSpPr/>
          <p:nvPr/>
        </p:nvSpPr>
        <p:spPr>
          <a:xfrm>
            <a:off x="9545053" y="213709"/>
            <a:ext cx="2454888" cy="487918"/>
          </a:xfrm>
          <a:prstGeom prst="roundRect">
            <a:avLst/>
          </a:prstGeom>
          <a:solidFill>
            <a:srgbClr val="DAA520"/>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lesen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und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6146" name="Picture 2" descr="Mountain, Nature, Sky, Landscape">
            <a:extLst>
              <a:ext uri="{FF2B5EF4-FFF2-40B4-BE49-F238E27FC236}">
                <a16:creationId xmlns:a16="http://schemas.microsoft.com/office/drawing/2014/main" id="{0F72BC39-D0F7-4881-8B78-15AA89B0EB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484" y="2614232"/>
            <a:ext cx="3016343" cy="23948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5B3FE22-FA04-437C-A273-480C00BA27E2}"/>
              </a:ext>
            </a:extLst>
          </p:cNvPr>
          <p:cNvPicPr>
            <a:picLocks noChangeAspect="1"/>
          </p:cNvPicPr>
          <p:nvPr/>
        </p:nvPicPr>
        <p:blipFill>
          <a:blip r:embed="rId6"/>
          <a:stretch>
            <a:fillRect/>
          </a:stretch>
        </p:blipFill>
        <p:spPr>
          <a:xfrm>
            <a:off x="7616178" y="2750149"/>
            <a:ext cx="1931534" cy="2258913"/>
          </a:xfrm>
          <a:prstGeom prst="rect">
            <a:avLst/>
          </a:prstGeom>
        </p:spPr>
      </p:pic>
      <p:cxnSp>
        <p:nvCxnSpPr>
          <p:cNvPr id="7" name="Straight Connector 6">
            <a:extLst>
              <a:ext uri="{FF2B5EF4-FFF2-40B4-BE49-F238E27FC236}">
                <a16:creationId xmlns:a16="http://schemas.microsoft.com/office/drawing/2014/main" id="{45C044C5-8AB6-4BEC-9DE6-BAEFAD937573}"/>
              </a:ext>
            </a:extLst>
          </p:cNvPr>
          <p:cNvCxnSpPr>
            <a:cxnSpLocks/>
          </p:cNvCxnSpPr>
          <p:nvPr/>
        </p:nvCxnSpPr>
        <p:spPr>
          <a:xfrm>
            <a:off x="5124893" y="1951731"/>
            <a:ext cx="655854"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5A56663-C8EB-484A-B405-3220B2B815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73541" y="2641000"/>
            <a:ext cx="1829363" cy="3356787"/>
          </a:xfrm>
          <a:prstGeom prst="rect">
            <a:avLst/>
          </a:prstGeom>
        </p:spPr>
      </p:pic>
    </p:spTree>
    <p:extLst>
      <p:ext uri="{BB962C8B-B14F-4D97-AF65-F5344CB8AC3E}">
        <p14:creationId xmlns:p14="http://schemas.microsoft.com/office/powerpoint/2010/main" val="155632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497C073A-5462-4905-9F7B-E857B19E9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12922">
            <a:off x="1217039" y="1670793"/>
            <a:ext cx="2634023" cy="3008267"/>
          </a:xfrm>
          <a:prstGeom prst="rect">
            <a:avLst/>
          </a:prstGeom>
        </p:spPr>
      </p:pic>
      <p:pic>
        <p:nvPicPr>
          <p:cNvPr id="7174" name="Picture 6" descr="Cord, Rope, String, Tether, Node">
            <a:extLst>
              <a:ext uri="{FF2B5EF4-FFF2-40B4-BE49-F238E27FC236}">
                <a16:creationId xmlns:a16="http://schemas.microsoft.com/office/drawing/2014/main" id="{D40C440A-5E76-437F-B19F-6F794600E5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865468">
            <a:off x="1405490" y="2140336"/>
            <a:ext cx="3429000" cy="35404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7" name="Title 3">
            <a:extLst>
              <a:ext uri="{FF2B5EF4-FFF2-40B4-BE49-F238E27FC236}">
                <a16:creationId xmlns:a16="http://schemas.microsoft.com/office/drawing/2014/main" id="{7BDC1FD7-616D-45F7-9886-47FA05A680B3}"/>
              </a:ext>
            </a:extLst>
          </p:cNvPr>
          <p:cNvSpPr>
            <a:spLocks noGrp="1"/>
          </p:cNvSpPr>
          <p:nvPr>
            <p:ph type="title"/>
          </p:nvPr>
        </p:nvSpPr>
        <p:spPr>
          <a:xfrm>
            <a:off x="0" y="313809"/>
            <a:ext cx="5706319" cy="707849"/>
          </a:xfrm>
        </p:spPr>
        <p:txBody>
          <a:bodyPr>
            <a:normAutofit/>
          </a:bodyPr>
          <a:lstStyle/>
          <a:p>
            <a:r>
              <a:rPr lang="en-GB" sz="3600" b="1" dirty="0" err="1">
                <a:solidFill>
                  <a:schemeClr val="bg1"/>
                </a:solidFill>
              </a:rPr>
              <a:t>Samstagnachmittag</a:t>
            </a:r>
            <a:endParaRPr lang="en-GB" sz="3600" b="1" dirty="0">
              <a:solidFill>
                <a:schemeClr val="bg1"/>
              </a:solidFill>
            </a:endParaRPr>
          </a:p>
        </p:txBody>
      </p:sp>
      <p:sp>
        <p:nvSpPr>
          <p:cNvPr id="15" name="TextBox 14">
            <a:extLst>
              <a:ext uri="{FF2B5EF4-FFF2-40B4-BE49-F238E27FC236}">
                <a16:creationId xmlns:a16="http://schemas.microsoft.com/office/drawing/2014/main" id="{05EEA7AC-EC9F-46C6-8118-E9FA4F2BF60B}"/>
              </a:ext>
            </a:extLst>
          </p:cNvPr>
          <p:cNvSpPr txBox="1"/>
          <p:nvPr/>
        </p:nvSpPr>
        <p:spPr>
          <a:xfrm>
            <a:off x="104730" y="1166672"/>
            <a:ext cx="11824605" cy="49545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Wolfgang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ist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im</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Stress.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Er</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läuft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in den Park.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Leider</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sieht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er</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nicht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die … </a:t>
            </a:r>
          </a:p>
        </p:txBody>
      </p:sp>
      <p:sp>
        <p:nvSpPr>
          <p:cNvPr id="13" name="Action Button: Sound 12">
            <a:hlinkClick r:id="" action="ppaction://noaction" highlightClick="1">
              <a:snd r:embed="rId6" name="Säule.wav"/>
            </a:hlinkClick>
            <a:extLst>
              <a:ext uri="{FF2B5EF4-FFF2-40B4-BE49-F238E27FC236}">
                <a16:creationId xmlns:a16="http://schemas.microsoft.com/office/drawing/2014/main" id="{72144F9E-B838-405D-B4E3-BAF35B58ADF9}"/>
              </a:ext>
            </a:extLst>
          </p:cNvPr>
          <p:cNvSpPr/>
          <p:nvPr/>
        </p:nvSpPr>
        <p:spPr>
          <a:xfrm>
            <a:off x="11203593" y="5488552"/>
            <a:ext cx="688369" cy="667821"/>
          </a:xfrm>
          <a:prstGeom prst="actionButtonSound">
            <a:avLst/>
          </a:prstGeom>
          <a:solidFill>
            <a:srgbClr val="DAA52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1" name="TextBox 30">
            <a:extLst>
              <a:ext uri="{FF2B5EF4-FFF2-40B4-BE49-F238E27FC236}">
                <a16:creationId xmlns:a16="http://schemas.microsoft.com/office/drawing/2014/main" id="{055B4415-6148-4CA0-9135-488A1386E59B}"/>
              </a:ext>
            </a:extLst>
          </p:cNvPr>
          <p:cNvSpPr txBox="1"/>
          <p:nvPr/>
        </p:nvSpPr>
        <p:spPr>
          <a:xfrm>
            <a:off x="1966454" y="5530074"/>
            <a:ext cx="23070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a:t>
            </a: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ei</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le</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2" name="TextBox 31">
            <a:extLst>
              <a:ext uri="{FF2B5EF4-FFF2-40B4-BE49-F238E27FC236}">
                <a16:creationId xmlns:a16="http://schemas.microsoft.com/office/drawing/2014/main" id="{C9DC71C5-1329-44E9-B73F-5AB5C3F7C9CC}"/>
              </a:ext>
            </a:extLst>
          </p:cNvPr>
          <p:cNvSpPr txBox="1"/>
          <p:nvPr/>
        </p:nvSpPr>
        <p:spPr>
          <a:xfrm>
            <a:off x="7133211" y="5571598"/>
            <a:ext cx="287059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b)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a:t>
            </a: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äu</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le</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3" name="Oval 32">
            <a:extLst>
              <a:ext uri="{FF2B5EF4-FFF2-40B4-BE49-F238E27FC236}">
                <a16:creationId xmlns:a16="http://schemas.microsoft.com/office/drawing/2014/main" id="{C4130F35-9D2C-4F2C-BE32-FC045AE339D9}"/>
              </a:ext>
            </a:extLst>
          </p:cNvPr>
          <p:cNvSpPr/>
          <p:nvPr/>
        </p:nvSpPr>
        <p:spPr>
          <a:xfrm>
            <a:off x="7001302" y="5488552"/>
            <a:ext cx="2081290" cy="778836"/>
          </a:xfrm>
          <a:prstGeom prst="ellipse">
            <a:avLst/>
          </a:prstGeom>
          <a:noFill/>
          <a:ln w="3810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8" name="Rounded Rectangle 11">
            <a:extLst>
              <a:ext uri="{FF2B5EF4-FFF2-40B4-BE49-F238E27FC236}">
                <a16:creationId xmlns:a16="http://schemas.microsoft.com/office/drawing/2014/main" id="{D407516A-05BE-4870-9B32-1306F853E373}"/>
              </a:ext>
            </a:extLst>
          </p:cNvPr>
          <p:cNvSpPr/>
          <p:nvPr/>
        </p:nvSpPr>
        <p:spPr>
          <a:xfrm>
            <a:off x="9545053" y="213709"/>
            <a:ext cx="2454888" cy="487918"/>
          </a:xfrm>
          <a:prstGeom prst="roundRect">
            <a:avLst/>
          </a:prstGeom>
          <a:solidFill>
            <a:srgbClr val="DAA520"/>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lesen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und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5" name="Picture 6" descr="Cord, Rope, String, Tether, Node">
            <a:extLst>
              <a:ext uri="{FF2B5EF4-FFF2-40B4-BE49-F238E27FC236}">
                <a16:creationId xmlns:a16="http://schemas.microsoft.com/office/drawing/2014/main" id="{6E94010F-E93B-42F6-B972-81CAD5984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610505">
            <a:off x="1480322" y="2671638"/>
            <a:ext cx="3429000" cy="35404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text on a black background&#10;&#10;Description automatically generated">
            <a:extLst>
              <a:ext uri="{FF2B5EF4-FFF2-40B4-BE49-F238E27FC236}">
                <a16:creationId xmlns:a16="http://schemas.microsoft.com/office/drawing/2014/main" id="{69672586-D19D-49D8-B5EC-E1A718F0D2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0151" y="2097989"/>
            <a:ext cx="2783378" cy="3136286"/>
          </a:xfrm>
          <a:prstGeom prst="rect">
            <a:avLst/>
          </a:prstGeom>
        </p:spPr>
      </p:pic>
    </p:spTree>
    <p:extLst>
      <p:ext uri="{BB962C8B-B14F-4D97-AF65-F5344CB8AC3E}">
        <p14:creationId xmlns:p14="http://schemas.microsoft.com/office/powerpoint/2010/main" val="259246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7" name="Title 3">
            <a:extLst>
              <a:ext uri="{FF2B5EF4-FFF2-40B4-BE49-F238E27FC236}">
                <a16:creationId xmlns:a16="http://schemas.microsoft.com/office/drawing/2014/main" id="{7BDC1FD7-616D-45F7-9886-47FA05A680B3}"/>
              </a:ext>
            </a:extLst>
          </p:cNvPr>
          <p:cNvSpPr>
            <a:spLocks noGrp="1"/>
          </p:cNvSpPr>
          <p:nvPr>
            <p:ph type="title"/>
          </p:nvPr>
        </p:nvSpPr>
        <p:spPr>
          <a:xfrm>
            <a:off x="0" y="313809"/>
            <a:ext cx="5706319" cy="707849"/>
          </a:xfrm>
        </p:spPr>
        <p:txBody>
          <a:bodyPr>
            <a:normAutofit/>
          </a:bodyPr>
          <a:lstStyle/>
          <a:p>
            <a:r>
              <a:rPr lang="en-GB" sz="3600" b="1" dirty="0" err="1">
                <a:solidFill>
                  <a:schemeClr val="bg1"/>
                </a:solidFill>
              </a:rPr>
              <a:t>Samstagnachmittag</a:t>
            </a:r>
            <a:endParaRPr lang="en-GB" sz="3600" b="1" dirty="0">
              <a:solidFill>
                <a:schemeClr val="bg1"/>
              </a:solidFill>
            </a:endParaRPr>
          </a:p>
        </p:txBody>
      </p:sp>
      <p:sp>
        <p:nvSpPr>
          <p:cNvPr id="15" name="TextBox 14">
            <a:extLst>
              <a:ext uri="{FF2B5EF4-FFF2-40B4-BE49-F238E27FC236}">
                <a16:creationId xmlns:a16="http://schemas.microsoft.com/office/drawing/2014/main" id="{05EEA7AC-EC9F-46C6-8118-E9FA4F2BF60B}"/>
              </a:ext>
            </a:extLst>
          </p:cNvPr>
          <p:cNvSpPr txBox="1"/>
          <p:nvPr/>
        </p:nvSpPr>
        <p:spPr>
          <a:xfrm>
            <a:off x="104730" y="1179369"/>
            <a:ext cx="11885212" cy="95712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Jetzt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hat Heidi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ein</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bisschen</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Angst. Wo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ist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Wolfgang?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Sie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telefoniert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mit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Wolfgang.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Er</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sagt</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Jaaa</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 ich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brauche</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eine</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  </a:t>
            </a:r>
            <a:endPar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p:txBody>
      </p:sp>
      <p:sp>
        <p:nvSpPr>
          <p:cNvPr id="17" name="TextBox 16">
            <a:extLst>
              <a:ext uri="{FF2B5EF4-FFF2-40B4-BE49-F238E27FC236}">
                <a16:creationId xmlns:a16="http://schemas.microsoft.com/office/drawing/2014/main" id="{24DE4C35-3379-4897-A7DD-1CDA83543417}"/>
              </a:ext>
            </a:extLst>
          </p:cNvPr>
          <p:cNvSpPr txBox="1"/>
          <p:nvPr/>
        </p:nvSpPr>
        <p:spPr>
          <a:xfrm>
            <a:off x="4694312" y="3365862"/>
            <a:ext cx="24452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 </a:t>
            </a: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Wei</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le</a:t>
            </a:r>
            <a:endPar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1" name="TextBox 40">
            <a:extLst>
              <a:ext uri="{FF2B5EF4-FFF2-40B4-BE49-F238E27FC236}">
                <a16:creationId xmlns:a16="http://schemas.microsoft.com/office/drawing/2014/main" id="{D31685EC-B4CB-489D-AF60-0A64F70AF7B5}"/>
              </a:ext>
            </a:extLst>
          </p:cNvPr>
          <p:cNvSpPr txBox="1"/>
          <p:nvPr/>
        </p:nvSpPr>
        <p:spPr>
          <a:xfrm>
            <a:off x="7381228" y="3356964"/>
            <a:ext cx="23543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b) </a:t>
            </a:r>
            <a:r>
              <a:rPr kumimoji="0" lang="en-GB" sz="3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vie</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le</a:t>
            </a:r>
            <a:endParaRPr kumimoji="0" lang="en-GB" sz="3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3" name="Oval 42">
            <a:extLst>
              <a:ext uri="{FF2B5EF4-FFF2-40B4-BE49-F238E27FC236}">
                <a16:creationId xmlns:a16="http://schemas.microsoft.com/office/drawing/2014/main" id="{EF9001DA-9CAF-4C2E-BF6A-4351305817C8}"/>
              </a:ext>
            </a:extLst>
          </p:cNvPr>
          <p:cNvSpPr/>
          <p:nvPr/>
        </p:nvSpPr>
        <p:spPr>
          <a:xfrm>
            <a:off x="691876" y="5484197"/>
            <a:ext cx="1107151" cy="328753"/>
          </a:xfrm>
          <a:prstGeom prst="ellipse">
            <a:avLst/>
          </a:prstGeom>
          <a:noFill/>
          <a:ln w="3810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9" name="Action Button: Sound 18">
            <a:hlinkClick r:id="" action="ppaction://noaction" highlightClick="1">
              <a:snd r:embed="rId4" name="weile.wav"/>
            </a:hlinkClick>
            <a:extLst>
              <a:ext uri="{FF2B5EF4-FFF2-40B4-BE49-F238E27FC236}">
                <a16:creationId xmlns:a16="http://schemas.microsoft.com/office/drawing/2014/main" id="{9986F65B-2FC6-4F0E-8D06-3E9C43FB1893}"/>
              </a:ext>
            </a:extLst>
          </p:cNvPr>
          <p:cNvSpPr/>
          <p:nvPr/>
        </p:nvSpPr>
        <p:spPr>
          <a:xfrm>
            <a:off x="11203593" y="5488552"/>
            <a:ext cx="688369" cy="667821"/>
          </a:xfrm>
          <a:prstGeom prst="actionButtonSound">
            <a:avLst/>
          </a:prstGeom>
          <a:solidFill>
            <a:srgbClr val="DAA52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2" name="Rounded Rectangle 11">
            <a:extLst>
              <a:ext uri="{FF2B5EF4-FFF2-40B4-BE49-F238E27FC236}">
                <a16:creationId xmlns:a16="http://schemas.microsoft.com/office/drawing/2014/main" id="{F028213E-A510-4D6F-93EC-F54035D4C7CB}"/>
              </a:ext>
            </a:extLst>
          </p:cNvPr>
          <p:cNvSpPr/>
          <p:nvPr/>
        </p:nvSpPr>
        <p:spPr>
          <a:xfrm>
            <a:off x="9545053" y="213709"/>
            <a:ext cx="2454888" cy="487918"/>
          </a:xfrm>
          <a:prstGeom prst="roundRect">
            <a:avLst/>
          </a:prstGeom>
          <a:solidFill>
            <a:srgbClr val="DAA520"/>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lesen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und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3" name="Picture 22">
            <a:extLst>
              <a:ext uri="{FF2B5EF4-FFF2-40B4-BE49-F238E27FC236}">
                <a16:creationId xmlns:a16="http://schemas.microsoft.com/office/drawing/2014/main" id="{625940DA-D514-4751-B535-172A74646519}"/>
              </a:ext>
            </a:extLst>
          </p:cNvPr>
          <p:cNvPicPr>
            <a:picLocks noChangeAspect="1"/>
          </p:cNvPicPr>
          <p:nvPr/>
        </p:nvPicPr>
        <p:blipFill>
          <a:blip r:embed="rId5"/>
          <a:stretch>
            <a:fillRect/>
          </a:stretch>
        </p:blipFill>
        <p:spPr>
          <a:xfrm flipH="1">
            <a:off x="300038" y="3649352"/>
            <a:ext cx="1671531" cy="2335376"/>
          </a:xfrm>
          <a:prstGeom prst="rect">
            <a:avLst/>
          </a:prstGeom>
        </p:spPr>
      </p:pic>
      <p:pic>
        <p:nvPicPr>
          <p:cNvPr id="8194" name="Picture 2" descr="Phone Clip Art">
            <a:extLst>
              <a:ext uri="{FF2B5EF4-FFF2-40B4-BE49-F238E27FC236}">
                <a16:creationId xmlns:a16="http://schemas.microsoft.com/office/drawing/2014/main" id="{4E578272-388F-4556-9D97-80CEE74D59B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0291" y="4707893"/>
            <a:ext cx="1107151" cy="1129979"/>
          </a:xfrm>
          <a:prstGeom prst="rect">
            <a:avLst/>
          </a:prstGeom>
          <a:noFill/>
          <a:extLst>
            <a:ext uri="{909E8E84-426E-40DD-AFC4-6F175D3DCCD1}">
              <a14:hiddenFill xmlns:a14="http://schemas.microsoft.com/office/drawing/2010/main">
                <a:solidFill>
                  <a:srgbClr val="FFFFFF"/>
                </a:solidFill>
              </a14:hiddenFill>
            </a:ext>
          </a:extLst>
        </p:spPr>
      </p:pic>
      <p:sp>
        <p:nvSpPr>
          <p:cNvPr id="21" name="Speech Bubble: Rectangle with Corners Rounded 20">
            <a:extLst>
              <a:ext uri="{FF2B5EF4-FFF2-40B4-BE49-F238E27FC236}">
                <a16:creationId xmlns:a16="http://schemas.microsoft.com/office/drawing/2014/main" id="{A5FB5531-5769-4014-9E7E-0E40988EB042}"/>
              </a:ext>
            </a:extLst>
          </p:cNvPr>
          <p:cNvSpPr/>
          <p:nvPr/>
        </p:nvSpPr>
        <p:spPr>
          <a:xfrm>
            <a:off x="3533614" y="2897169"/>
            <a:ext cx="6369803" cy="1504365"/>
          </a:xfrm>
          <a:prstGeom prst="wedgeRoundRectCallout">
            <a:avLst>
              <a:gd name="adj1" fmla="val -63198"/>
              <a:gd name="adj2" fmla="val 52422"/>
              <a:gd name="adj3" fmla="val 16667"/>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5" name="Oval 24">
            <a:extLst>
              <a:ext uri="{FF2B5EF4-FFF2-40B4-BE49-F238E27FC236}">
                <a16:creationId xmlns:a16="http://schemas.microsoft.com/office/drawing/2014/main" id="{7C6850BB-2C29-4A15-9CB5-84E0F3D19627}"/>
              </a:ext>
            </a:extLst>
          </p:cNvPr>
          <p:cNvSpPr/>
          <p:nvPr/>
        </p:nvSpPr>
        <p:spPr>
          <a:xfrm>
            <a:off x="4629605" y="3268831"/>
            <a:ext cx="2081290" cy="778836"/>
          </a:xfrm>
          <a:prstGeom prst="ellipse">
            <a:avLst/>
          </a:prstGeom>
          <a:noFill/>
          <a:ln w="3810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53136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5" grpId="0" animBg="1"/>
    </p:bld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D67C606-AF9C-7242-AF89-7E0EA20FADA6}" vid="{330BF7C0-A975-874B-A7BE-A2ADB8C43C49}"/>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DE201B1D-F283-4761-B109-34C1B42736A8}" vid="{4FD433AE-AD99-42F2-91AA-464A1A1B2D7C}"/>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German_template</Template>
  <TotalTime>2100</TotalTime>
  <Words>1512</Words>
  <Application>Microsoft Office PowerPoint</Application>
  <PresentationFormat>Widescreen</PresentationFormat>
  <Paragraphs>243</Paragraphs>
  <Slides>11</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arial</vt:lpstr>
      <vt:lpstr>Calibri</vt:lpstr>
      <vt:lpstr>Calibri Light</vt:lpstr>
      <vt:lpstr>Century Gothic</vt:lpstr>
      <vt:lpstr>6_Office Theme</vt:lpstr>
      <vt:lpstr>2_Office Theme</vt:lpstr>
      <vt:lpstr>4_Office Theme</vt:lpstr>
      <vt:lpstr>Phonics</vt:lpstr>
      <vt:lpstr>Samstagnachmittag</vt:lpstr>
      <vt:lpstr>Samstagnachmittag</vt:lpstr>
      <vt:lpstr>Samstagnachmittag</vt:lpstr>
      <vt:lpstr>Samstagnachmittag</vt:lpstr>
      <vt:lpstr>Samstagnachmittag</vt:lpstr>
      <vt:lpstr>Samstagnachmittag</vt:lpstr>
      <vt:lpstr>Samstagnachmittag</vt:lpstr>
      <vt:lpstr>Samstagnachmittag</vt:lpstr>
      <vt:lpstr>Heidis Shoppingliste</vt:lpstr>
      <vt:lpstr>Wolfgangs Shoppingliste</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Natalie Finlayson</dc:creator>
  <cp:lastModifiedBy>falafalie@gmail.com</cp:lastModifiedBy>
  <cp:revision>159</cp:revision>
  <dcterms:created xsi:type="dcterms:W3CDTF">2020-03-10T16:54:18Z</dcterms:created>
  <dcterms:modified xsi:type="dcterms:W3CDTF">2020-04-19T13:48:19Z</dcterms:modified>
</cp:coreProperties>
</file>