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4"/>
  </p:notesMasterIdLst>
  <p:sldIdLst>
    <p:sldId id="330" r:id="rId6"/>
    <p:sldId id="261" r:id="rId7"/>
    <p:sldId id="300" r:id="rId8"/>
    <p:sldId id="325" r:id="rId9"/>
    <p:sldId id="329" r:id="rId10"/>
    <p:sldId id="328" r:id="rId11"/>
    <p:sldId id="298" r:id="rId12"/>
    <p:sldId id="32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alie Finlayson" initials="NF" lastIdx="16" clrIdx="0">
    <p:extLst>
      <p:ext uri="{19B8F6BF-5375-455C-9EA6-DF929625EA0E}">
        <p15:presenceInfo xmlns:p15="http://schemas.microsoft.com/office/powerpoint/2012/main" userId="S::Natalie.Finlayson@glasgow.ac.uk::fffa9436-0c20-47f6-a103-b85039ead72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5076"/>
    <a:srgbClr val="FCFAFB"/>
    <a:srgbClr val="DAA520"/>
    <a:srgbClr val="FBF0D5"/>
    <a:srgbClr val="E3E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19" autoAdjust="0"/>
    <p:restoredTop sz="94343" autoAdjust="0"/>
  </p:normalViewPr>
  <p:slideViewPr>
    <p:cSldViewPr snapToGrid="0">
      <p:cViewPr varScale="1">
        <p:scale>
          <a:sx n="73" d="100"/>
          <a:sy n="73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0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AE9C-ACF2-4362-814B-1AB50972AD2E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212F4-EB5A-464B-92EC-DACFCB1CC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xpatica.com/de/living/family/german-baby-names-popular-german-boys-and-girls-names-1067023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803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is a phonics recap of long and short /o/ and /</a:t>
            </a:r>
            <a:r>
              <a:rPr lang="en-GB" dirty="0" err="1"/>
              <a:t>i</a:t>
            </a:r>
            <a:r>
              <a:rPr lang="en-GB" dirty="0"/>
              <a:t>/. These German names consist of these sounds together with previously studied SSCs and transferable consonants, with the exception of /j/ in </a:t>
            </a:r>
            <a:r>
              <a:rPr lang="en-GB" b="1" dirty="0"/>
              <a:t>J</a:t>
            </a:r>
            <a:r>
              <a:rPr lang="en-GB" b="0" dirty="0"/>
              <a:t>onas and /s/ in </a:t>
            </a:r>
            <a:r>
              <a:rPr lang="en-GB" b="1" dirty="0"/>
              <a:t>S</a:t>
            </a:r>
            <a:r>
              <a:rPr lang="en-GB" b="0" dirty="0"/>
              <a:t>ofia.</a:t>
            </a:r>
            <a:r>
              <a:rPr lang="en-GB" dirty="0"/>
              <a:t>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Teacher reads</a:t>
            </a:r>
            <a:r>
              <a:rPr lang="en-GB" baseline="0" dirty="0" smtClean="0"/>
              <a:t> the names and student identify if they are long or short vowels.</a:t>
            </a:r>
            <a:endParaRPr lang="en-GB" dirty="0"/>
          </a:p>
          <a:p>
            <a:endParaRPr lang="en-GB" dirty="0"/>
          </a:p>
          <a:p>
            <a:r>
              <a:rPr lang="en-GB" dirty="0"/>
              <a:t>If the class have German names, they should at this point identify any long or short vowels they contain.</a:t>
            </a:r>
          </a:p>
          <a:p>
            <a:endParaRPr lang="en-GB" dirty="0"/>
          </a:p>
          <a:p>
            <a:r>
              <a:rPr lang="en-GB" dirty="0"/>
              <a:t>Students might be interested to know that these are taken from the list of most popular German baby names 2016: </a:t>
            </a:r>
            <a:r>
              <a:rPr lang="en-GB" dirty="0">
                <a:hlinkClick r:id="rId3"/>
              </a:rPr>
              <a:t>https://www.expatica.com/de/living/family/german-baby-names-popular-german-boys-and-girls-names-1067023/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288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This week we are focusing on the contrast between the hard /</a:t>
            </a:r>
            <a:r>
              <a:rPr lang="en-GB" b="1" dirty="0" err="1"/>
              <a:t>ch</a:t>
            </a:r>
            <a:r>
              <a:rPr lang="en-GB" b="1" dirty="0"/>
              <a:t>/ in ‘Buch’ and the soft /</a:t>
            </a:r>
            <a:r>
              <a:rPr lang="en-GB" b="1" dirty="0" err="1"/>
              <a:t>ch</a:t>
            </a:r>
            <a:r>
              <a:rPr lang="en-GB" b="1" dirty="0"/>
              <a:t>/ in ‘ich’ only, in preparation for introducing the full cluster next week.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This slide and those that follow alternate between </a:t>
            </a:r>
            <a:r>
              <a:rPr lang="en-GB" b="1" i="1" dirty="0"/>
              <a:t>Buch </a:t>
            </a:r>
            <a:r>
              <a:rPr lang="en-GB" b="1" dirty="0"/>
              <a:t>and </a:t>
            </a:r>
            <a:r>
              <a:rPr lang="en-GB" b="1" i="1" dirty="0"/>
              <a:t>ich </a:t>
            </a:r>
            <a:r>
              <a:rPr lang="en-GB" b="1" i="0" dirty="0"/>
              <a:t>to focus on the physical production of the two /</a:t>
            </a:r>
            <a:r>
              <a:rPr lang="en-GB" b="1" i="0" dirty="0" err="1"/>
              <a:t>ch</a:t>
            </a:r>
            <a:r>
              <a:rPr lang="en-GB" b="1" i="0" dirty="0"/>
              <a:t>/ sounds.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dirty="0"/>
              <a:t>Teacher to highlight that </a:t>
            </a:r>
            <a:r>
              <a:rPr lang="en-GB" b="0" i="1" dirty="0"/>
              <a:t>Buch</a:t>
            </a:r>
            <a:r>
              <a:rPr lang="en-GB" b="0" i="0" dirty="0"/>
              <a:t> is formed at the at the back – ask students to feel the vibration in their throats.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Introduce</a:t>
            </a:r>
            <a:r>
              <a:rPr lang="en-GB" baseline="0" dirty="0"/>
              <a:t> and elicit the pronunciation of the individual </a:t>
            </a:r>
            <a:r>
              <a:rPr lang="en-GB" b="1" baseline="0" dirty="0"/>
              <a:t>SSC ‘</a:t>
            </a:r>
            <a:r>
              <a:rPr lang="en-GB" b="1" baseline="0" dirty="0" err="1"/>
              <a:t>ch</a:t>
            </a:r>
            <a:r>
              <a:rPr lang="en-GB" b="1" baseline="0" dirty="0"/>
              <a:t>’ </a:t>
            </a:r>
            <a:r>
              <a:rPr lang="en-GB" baseline="0" dirty="0"/>
              <a:t>and then present and practise the pronunciation of the </a:t>
            </a:r>
            <a:r>
              <a:rPr lang="en-GB" b="1" baseline="0" dirty="0"/>
              <a:t>source word ‘Buch’.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A</a:t>
            </a:r>
            <a:r>
              <a:rPr lang="en-GB" baseline="0" dirty="0"/>
              <a:t> possible gesture for this would mime opening the pages of a book with both hands.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218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This week we are focusing on the contrast between the hard /</a:t>
            </a:r>
            <a:r>
              <a:rPr lang="en-GB" b="1" dirty="0" err="1"/>
              <a:t>ch</a:t>
            </a:r>
            <a:r>
              <a:rPr lang="en-GB" b="1" dirty="0"/>
              <a:t>/ in ‘Buch’ and the soft /</a:t>
            </a:r>
            <a:r>
              <a:rPr lang="en-GB" b="1" dirty="0" err="1"/>
              <a:t>ch</a:t>
            </a:r>
            <a:r>
              <a:rPr lang="en-GB" b="1" dirty="0"/>
              <a:t>/ in ‘ich’ only, in preparation for introducing the full cluster next week.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This slide and those that follow alternate between </a:t>
            </a:r>
            <a:r>
              <a:rPr lang="en-GB" b="1" i="1" dirty="0"/>
              <a:t>Buch </a:t>
            </a:r>
            <a:r>
              <a:rPr lang="en-GB" b="1" dirty="0"/>
              <a:t>and </a:t>
            </a:r>
            <a:r>
              <a:rPr lang="en-GB" b="1" i="1" dirty="0"/>
              <a:t>ich </a:t>
            </a:r>
            <a:r>
              <a:rPr lang="en-GB" b="1" i="0" dirty="0"/>
              <a:t>to focus on the two different '</a:t>
            </a:r>
            <a:r>
              <a:rPr lang="en-GB" b="1" i="0" dirty="0" err="1"/>
              <a:t>ch</a:t>
            </a:r>
            <a:r>
              <a:rPr lang="en-GB" b="1" i="0" dirty="0"/>
              <a:t>' sounds their physical production.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i="0" dirty="0"/>
              <a:t>Teacher to highlight that</a:t>
            </a:r>
            <a:r>
              <a:rPr lang="en-GB" b="1" i="1" dirty="0"/>
              <a:t> ich </a:t>
            </a:r>
            <a:r>
              <a:rPr lang="en-GB" b="1" i="0" dirty="0"/>
              <a:t>is formed at front, with a closed throat - ask students to feel the air on the soft palette. 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Introduce</a:t>
            </a:r>
            <a:r>
              <a:rPr lang="en-GB" baseline="0" dirty="0"/>
              <a:t> and elicit the pronunciation of the individual </a:t>
            </a:r>
            <a:r>
              <a:rPr lang="en-GB" b="1" baseline="0" dirty="0"/>
              <a:t>SSC ‘</a:t>
            </a:r>
            <a:r>
              <a:rPr lang="en-GB" b="1" baseline="0" dirty="0" err="1"/>
              <a:t>ch</a:t>
            </a:r>
            <a:r>
              <a:rPr lang="en-GB" b="1" baseline="0" dirty="0"/>
              <a:t>’ </a:t>
            </a:r>
            <a:r>
              <a:rPr lang="en-GB" baseline="0" dirty="0"/>
              <a:t>and then present and practise the pronunciation of the </a:t>
            </a:r>
            <a:r>
              <a:rPr lang="en-GB" b="1" baseline="0" dirty="0"/>
              <a:t>source word ‘ich’.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A</a:t>
            </a:r>
            <a:r>
              <a:rPr lang="en-GB" baseline="0" dirty="0"/>
              <a:t> possible gesture for this would be to make an exaggerated gesture of pointing to yourself.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462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This slide and those that follow alternate between </a:t>
            </a:r>
            <a:r>
              <a:rPr lang="en-GB" b="1" i="1" dirty="0"/>
              <a:t>Buch </a:t>
            </a:r>
            <a:r>
              <a:rPr lang="en-GB" b="1" dirty="0"/>
              <a:t>and </a:t>
            </a:r>
            <a:r>
              <a:rPr lang="en-GB" b="1" i="1" dirty="0"/>
              <a:t>ich </a:t>
            </a:r>
            <a:r>
              <a:rPr lang="en-GB" b="1" i="0" dirty="0"/>
              <a:t>to focus on the two different '</a:t>
            </a:r>
            <a:r>
              <a:rPr lang="en-GB" b="1" i="0" dirty="0" err="1"/>
              <a:t>ch</a:t>
            </a:r>
            <a:r>
              <a:rPr lang="en-GB" b="1" i="0" dirty="0"/>
              <a:t>' sounds their physical production.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i="0" dirty="0"/>
              <a:t>Teacher to highlight that </a:t>
            </a:r>
            <a:r>
              <a:rPr lang="en-GB" b="1" i="1" dirty="0"/>
              <a:t>Buch</a:t>
            </a:r>
            <a:r>
              <a:rPr lang="en-GB" b="1" i="0" dirty="0"/>
              <a:t> is formed at the at the back – ask students to feel the vibration in their throats.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Without pictures to focus on the SSC alone.</a:t>
            </a:r>
            <a:endParaRPr lang="en-GB" i="1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009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This slide and those that follow alternate between </a:t>
            </a:r>
            <a:r>
              <a:rPr lang="en-GB" b="1" i="1" dirty="0"/>
              <a:t>Buch </a:t>
            </a:r>
            <a:r>
              <a:rPr lang="en-GB" b="1" dirty="0"/>
              <a:t>and </a:t>
            </a:r>
            <a:r>
              <a:rPr lang="en-GB" b="1" i="1" dirty="0"/>
              <a:t>ich </a:t>
            </a:r>
            <a:r>
              <a:rPr lang="en-GB" b="1" i="0" dirty="0"/>
              <a:t>to focus on the two different '</a:t>
            </a:r>
            <a:r>
              <a:rPr lang="en-GB" b="1" i="0" dirty="0" err="1"/>
              <a:t>ch</a:t>
            </a:r>
            <a:r>
              <a:rPr lang="en-GB" b="1" i="0" dirty="0"/>
              <a:t>' sounds their physical production.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i="0" dirty="0"/>
              <a:t>Teacher to highlight that</a:t>
            </a:r>
            <a:r>
              <a:rPr lang="en-GB" b="1" i="1" dirty="0"/>
              <a:t> ich </a:t>
            </a:r>
            <a:r>
              <a:rPr lang="en-GB" b="1" i="0" dirty="0"/>
              <a:t>is formed at front, with a closed throat - ask students to feel the air on the soft palette. </a:t>
            </a:r>
            <a:endParaRPr lang="en-GB" dirty="0"/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Without pictures to focus on the SSC alone.</a:t>
            </a:r>
            <a:endParaRPr lang="en-GB" i="1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520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This slide and those that follow alternate between </a:t>
            </a:r>
            <a:r>
              <a:rPr lang="en-GB" b="1" i="1" dirty="0"/>
              <a:t>Buch </a:t>
            </a:r>
            <a:r>
              <a:rPr lang="en-GB" b="1" dirty="0"/>
              <a:t>and </a:t>
            </a:r>
            <a:r>
              <a:rPr lang="en-GB" b="1" i="1" dirty="0"/>
              <a:t>ich </a:t>
            </a:r>
            <a:r>
              <a:rPr lang="en-GB" b="1" i="0" dirty="0"/>
              <a:t>to focus on the two different '</a:t>
            </a:r>
            <a:r>
              <a:rPr lang="en-GB" b="1" i="0" dirty="0" err="1"/>
              <a:t>ch</a:t>
            </a:r>
            <a:r>
              <a:rPr lang="en-GB" b="1" i="0" dirty="0"/>
              <a:t>' sounds their physical production.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i="0" dirty="0"/>
              <a:t>Teacher to highlight that </a:t>
            </a:r>
            <a:r>
              <a:rPr lang="en-GB" b="1" i="1" dirty="0"/>
              <a:t>Buch</a:t>
            </a:r>
            <a:r>
              <a:rPr lang="en-GB" b="1" i="0" dirty="0"/>
              <a:t> is formed at the at the back – ask students to feel the vibration in their throats.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r>
              <a:rPr lang="en-GB" dirty="0"/>
              <a:t>Without sound</a:t>
            </a:r>
            <a:r>
              <a:rPr lang="en-GB" baseline="0" dirty="0"/>
              <a:t> to elicit the pronunciation.</a:t>
            </a:r>
            <a:endParaRPr lang="en-GB" i="1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504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This slide and those that follow alternate between </a:t>
            </a:r>
            <a:r>
              <a:rPr lang="en-GB" b="1" i="1" dirty="0"/>
              <a:t>Buch </a:t>
            </a:r>
            <a:r>
              <a:rPr lang="en-GB" b="1" dirty="0"/>
              <a:t>and </a:t>
            </a:r>
            <a:r>
              <a:rPr lang="en-GB" b="1" i="1" dirty="0"/>
              <a:t>ich </a:t>
            </a:r>
            <a:r>
              <a:rPr lang="en-GB" b="1" i="0" dirty="0"/>
              <a:t>to focus on the two different '</a:t>
            </a:r>
            <a:r>
              <a:rPr lang="en-GB" b="1" i="0" dirty="0" err="1"/>
              <a:t>ch</a:t>
            </a:r>
            <a:r>
              <a:rPr lang="en-GB" b="1" i="0" dirty="0"/>
              <a:t>' sounds their physical production.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i="0" dirty="0"/>
              <a:t>Teacher to highlight that</a:t>
            </a:r>
            <a:r>
              <a:rPr lang="en-GB" b="1" i="1" dirty="0"/>
              <a:t> ich </a:t>
            </a:r>
            <a:r>
              <a:rPr lang="en-GB" b="1" i="0" dirty="0"/>
              <a:t>is formed at front, with a closed throat - ask students to feel the air on the soft palette. </a:t>
            </a:r>
            <a:endParaRPr lang="en-GB" dirty="0"/>
          </a:p>
          <a:p>
            <a:endParaRPr lang="en-GB" dirty="0"/>
          </a:p>
          <a:p>
            <a:r>
              <a:rPr lang="en-GB" dirty="0"/>
              <a:t>Without sound</a:t>
            </a:r>
            <a:r>
              <a:rPr lang="en-GB" baseline="0" dirty="0"/>
              <a:t> to elicit the pronunciation.</a:t>
            </a:r>
            <a:endParaRPr lang="en-GB" i="1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747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08385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1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00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403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36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786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935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799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5342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4557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01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79078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8235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553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258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708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4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6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41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747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137674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96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070A8-75FF-4F63-93B6-8413D3C9B57A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72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56445" y="0"/>
            <a:ext cx="12192000" cy="6858000"/>
            <a:chOff x="-56445" y="0"/>
            <a:chExt cx="12192000" cy="6858000"/>
          </a:xfrm>
        </p:grpSpPr>
        <p:grpSp>
          <p:nvGrpSpPr>
            <p:cNvPr id="8" name="Group 7"/>
            <p:cNvGrpSpPr/>
            <p:nvPr/>
          </p:nvGrpSpPr>
          <p:grpSpPr>
            <a:xfrm>
              <a:off x="-56445" y="0"/>
              <a:ext cx="12192000" cy="6858000"/>
              <a:chOff x="0" y="0"/>
              <a:chExt cx="12192000" cy="6858000"/>
            </a:xfrm>
            <a:solidFill>
              <a:srgbClr val="FBF0D5"/>
            </a:solidFill>
          </p:grpSpPr>
          <p:sp>
            <p:nvSpPr>
              <p:cNvPr id="9" name="Isosceles Triangle 8">
                <a:extLs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 rot="5400000">
                <a:off x="4992512" y="-341488"/>
                <a:ext cx="6857998" cy="7540978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" name="Rectangle 9">
                <a:extLs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0" y="0"/>
                <a:ext cx="4651022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4" name="Isosceles Triangle 3">
              <a:extLs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 rot="5400000">
              <a:off x="4636029" y="-341488"/>
              <a:ext cx="6857998" cy="7540978"/>
            </a:xfrm>
            <a:prstGeom prst="triangle">
              <a:avLst>
                <a:gd name="adj" fmla="val 0"/>
              </a:avLst>
            </a:prstGeom>
            <a:solidFill>
              <a:srgbClr val="DAA5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56445" y="0"/>
              <a:ext cx="4350984" cy="6858000"/>
            </a:xfrm>
            <a:prstGeom prst="rect">
              <a:avLst/>
            </a:prstGeom>
            <a:solidFill>
              <a:srgbClr val="DAA5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A9254CA-1C9D-784A-8697-DD901F9955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596" y="2281470"/>
            <a:ext cx="9144000" cy="651870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en-GB" sz="4000" b="1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Phonics</a:t>
            </a:r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CBB8A00A-48D9-AB48-9CBA-CDB26E621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596" y="3015420"/>
            <a:ext cx="5900928" cy="768794"/>
          </a:xfrm>
        </p:spPr>
        <p:txBody>
          <a:bodyPr/>
          <a:lstStyle/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solidFill>
                  <a:prstClr val="white"/>
                </a:solidFill>
                <a:latin typeface="Century Gothic" panose="020B0502020202020204" pitchFamily="34" charset="0"/>
              </a:rPr>
              <a:t>SSC </a:t>
            </a:r>
            <a:r>
              <a:rPr lang="en-GB" sz="32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/</a:t>
            </a:r>
            <a:r>
              <a:rPr lang="en-GB" sz="3200" smtClean="0">
                <a:solidFill>
                  <a:prstClr val="white"/>
                </a:solidFill>
                <a:latin typeface="Century Gothic" panose="020B0502020202020204" pitchFamily="34" charset="0"/>
              </a:rPr>
              <a:t>ch</a:t>
            </a:r>
            <a:r>
              <a:rPr lang="en-GB" sz="3200" smtClean="0">
                <a:solidFill>
                  <a:prstClr val="white"/>
                </a:solidFill>
                <a:latin typeface="Century Gothic" panose="020B0502020202020204" pitchFamily="34" charset="0"/>
              </a:rPr>
              <a:t>/</a:t>
            </a:r>
            <a:endParaRPr lang="en-GB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7B424077-B2D5-46AA-BDA8-6FF15DA500E8}"/>
              </a:ext>
            </a:extLst>
          </p:cNvPr>
          <p:cNvSpPr txBox="1">
            <a:spLocks/>
          </p:cNvSpPr>
          <p:nvPr/>
        </p:nvSpPr>
        <p:spPr>
          <a:xfrm>
            <a:off x="170955" y="5214808"/>
            <a:ext cx="5784972" cy="99889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Y7 German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Term 1.2 - Week 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8926" y="6213701"/>
            <a:ext cx="4350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Natalie Finlayson / Rachel Hawkes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15" name="Picture 14" descr="NCELP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561" y="6458444"/>
            <a:ext cx="3077513" cy="28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8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2990"/>
            <a:ext cx="680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12990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Phonetik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DF30DE-5E35-4CDE-8452-25B1D5B754B1}"/>
              </a:ext>
            </a:extLst>
          </p:cNvPr>
          <p:cNvSpPr txBox="1"/>
          <p:nvPr/>
        </p:nvSpPr>
        <p:spPr>
          <a:xfrm>
            <a:off x="192058" y="1176515"/>
            <a:ext cx="11807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115076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Wie </a:t>
            </a:r>
            <a:r>
              <a:rPr lang="en-GB" sz="2400" dirty="0" err="1">
                <a:solidFill>
                  <a:srgbClr val="115076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sagt</a:t>
            </a:r>
            <a:r>
              <a:rPr lang="en-GB" sz="2400" dirty="0">
                <a:solidFill>
                  <a:srgbClr val="115076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man das?</a:t>
            </a:r>
          </a:p>
        </p:txBody>
      </p:sp>
      <p:sp>
        <p:nvSpPr>
          <p:cNvPr id="7" name="Rounded Rectangle 11">
            <a:extLst>
              <a:ext uri="{FF2B5EF4-FFF2-40B4-BE49-F238E27FC236}">
                <a16:creationId xmlns:a16="http://schemas.microsoft.com/office/drawing/2014/main" id="{FF9D5FC3-2828-4A20-AB45-539B08625342}"/>
              </a:ext>
            </a:extLst>
          </p:cNvPr>
          <p:cNvSpPr/>
          <p:nvPr/>
        </p:nvSpPr>
        <p:spPr>
          <a:xfrm>
            <a:off x="9900745" y="213709"/>
            <a:ext cx="2099196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DAA52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solidFill>
                  <a:prstClr val="white"/>
                </a:solidFill>
                <a:latin typeface="Century Gothic" panose="020B0502020202020204" pitchFamily="34" charset="0"/>
              </a:rPr>
              <a:t>lesen</a:t>
            </a:r>
            <a:r>
              <a:rPr lang="en-GB" b="1" dirty="0">
                <a:solidFill>
                  <a:prstClr val="white"/>
                </a:solidFill>
                <a:latin typeface="Century Gothic" panose="020B0502020202020204" pitchFamily="34" charset="0"/>
              </a:rPr>
              <a:t> / </a:t>
            </a:r>
            <a:r>
              <a:rPr lang="en-GB" b="1" dirty="0" err="1">
                <a:solidFill>
                  <a:prstClr val="white"/>
                </a:solidFill>
                <a:latin typeface="Century Gothic" panose="020B0502020202020204" pitchFamily="34" charset="0"/>
              </a:rPr>
              <a:t>sprechen</a:t>
            </a:r>
            <a:endParaRPr lang="en-GB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0B1951E-BED6-4D12-8DF1-53678B5BFD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218386"/>
              </p:ext>
            </p:extLst>
          </p:nvPr>
        </p:nvGraphicFramePr>
        <p:xfrm>
          <a:off x="1057275" y="1945639"/>
          <a:ext cx="10058400" cy="391223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144520">
                  <a:extLst>
                    <a:ext uri="{9D8B030D-6E8A-4147-A177-3AD203B41FA5}">
                      <a16:colId xmlns:a16="http://schemas.microsoft.com/office/drawing/2014/main" val="1629276789"/>
                    </a:ext>
                  </a:extLst>
                </a:gridCol>
                <a:gridCol w="942340">
                  <a:extLst>
                    <a:ext uri="{9D8B030D-6E8A-4147-A177-3AD203B41FA5}">
                      <a16:colId xmlns:a16="http://schemas.microsoft.com/office/drawing/2014/main" val="2643117389"/>
                    </a:ext>
                  </a:extLst>
                </a:gridCol>
                <a:gridCol w="942340">
                  <a:extLst>
                    <a:ext uri="{9D8B030D-6E8A-4147-A177-3AD203B41FA5}">
                      <a16:colId xmlns:a16="http://schemas.microsoft.com/office/drawing/2014/main" val="1718001950"/>
                    </a:ext>
                  </a:extLst>
                </a:gridCol>
                <a:gridCol w="3144520">
                  <a:extLst>
                    <a:ext uri="{9D8B030D-6E8A-4147-A177-3AD203B41FA5}">
                      <a16:colId xmlns:a16="http://schemas.microsoft.com/office/drawing/2014/main" val="3575009211"/>
                    </a:ext>
                  </a:extLst>
                </a:gridCol>
                <a:gridCol w="942340">
                  <a:extLst>
                    <a:ext uri="{9D8B030D-6E8A-4147-A177-3AD203B41FA5}">
                      <a16:colId xmlns:a16="http://schemas.microsoft.com/office/drawing/2014/main" val="1953799880"/>
                    </a:ext>
                  </a:extLst>
                </a:gridCol>
                <a:gridCol w="942340">
                  <a:extLst>
                    <a:ext uri="{9D8B030D-6E8A-4147-A177-3AD203B41FA5}">
                      <a16:colId xmlns:a16="http://schemas.microsoft.com/office/drawing/2014/main" val="3705344677"/>
                    </a:ext>
                  </a:extLst>
                </a:gridCol>
              </a:tblGrid>
              <a:tr h="489029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long 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short 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long </a:t>
                      </a:r>
                      <a:r>
                        <a:rPr lang="en-GB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</a:t>
                      </a:r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short </a:t>
                      </a:r>
                      <a:r>
                        <a:rPr lang="en-GB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</a:t>
                      </a:r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885382"/>
                  </a:ext>
                </a:extLst>
              </a:tr>
              <a:tr h="489029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</a:t>
                      </a:r>
                      <a:r>
                        <a:rPr lang="en-GB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</a:t>
                      </a:r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ritz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</a:t>
                      </a:r>
                      <a:r>
                        <a:rPr lang="en-GB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912308"/>
                  </a:ext>
                </a:extLst>
              </a:tr>
              <a:tr h="489029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Le</a:t>
                      </a:r>
                      <a:r>
                        <a:rPr lang="en-GB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</a:t>
                      </a:r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Fel</a:t>
                      </a:r>
                      <a:r>
                        <a:rPr lang="en-GB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717376"/>
                  </a:ext>
                </a:extLst>
              </a:tr>
              <a:tr h="489029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J</a:t>
                      </a:r>
                      <a:r>
                        <a:rPr lang="en-GB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</a:t>
                      </a:r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Em</a:t>
                      </a:r>
                      <a:r>
                        <a:rPr lang="en-GB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126638"/>
                  </a:ext>
                </a:extLst>
              </a:tr>
              <a:tr h="489029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Le</a:t>
                      </a:r>
                      <a:r>
                        <a:rPr lang="en-GB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</a:t>
                      </a:r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F</a:t>
                      </a:r>
                      <a:r>
                        <a:rPr lang="en-GB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en-GB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nn</a:t>
                      </a:r>
                      <a:endParaRPr lang="en-GB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856437"/>
                  </a:ext>
                </a:extLst>
              </a:tr>
              <a:tr h="489029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</a:t>
                      </a:r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skar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Lu</a:t>
                      </a:r>
                      <a:r>
                        <a:rPr lang="en-GB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en-GB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sa</a:t>
                      </a:r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060825"/>
                  </a:ext>
                </a:extLst>
              </a:tr>
              <a:tr h="4890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en-GB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</a:t>
                      </a: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fia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El</a:t>
                      </a:r>
                      <a:r>
                        <a:rPr lang="en-GB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as</a:t>
                      </a:r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589411"/>
                  </a:ext>
                </a:extLst>
              </a:tr>
              <a:tr h="4890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Ant</a:t>
                      </a:r>
                      <a:r>
                        <a:rPr lang="en-GB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</a:t>
                      </a:r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</a:t>
                      </a:r>
                      <a:r>
                        <a:rPr lang="en-GB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na</a:t>
                      </a:r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19321"/>
                  </a:ext>
                </a:extLst>
              </a:tr>
            </a:tbl>
          </a:graphicData>
        </a:graphic>
      </p:graphicFrame>
      <p:pic>
        <p:nvPicPr>
          <p:cNvPr id="22" name="Picture 21">
            <a:extLst>
              <a:ext uri="{FF2B5EF4-FFF2-40B4-BE49-F238E27FC236}">
                <a16:creationId xmlns:a16="http://schemas.microsoft.com/office/drawing/2014/main" id="{54FCB6DF-F921-415F-A1D9-6ACD82083F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113" y="2505075"/>
            <a:ext cx="285476" cy="29737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1BC389F-87C1-4BB9-BBBE-2C1EFB6878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113" y="3017207"/>
            <a:ext cx="285476" cy="29737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CDAC8A0-9794-42FD-AD81-F8A2038763C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113" y="3473351"/>
            <a:ext cx="285476" cy="29737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2E05FE1-D82D-4C04-BB37-349DBFCC26F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613" y="4000500"/>
            <a:ext cx="285476" cy="297371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FB214944-67E0-4ADC-AD91-E681ACA4FA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613" y="4456644"/>
            <a:ext cx="285476" cy="29737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03F519E-959C-48FA-9CFA-EA39359DD2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113" y="4977083"/>
            <a:ext cx="285476" cy="29737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3FBF6B4-FAC5-4BC1-B37F-FBB82B980FC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613" y="5481653"/>
            <a:ext cx="285476" cy="297371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DDC8A175-E5DD-4786-A4AF-AFACDB05C1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1108" y="2529159"/>
            <a:ext cx="285476" cy="29737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814B241D-61A0-4E03-96D0-05081B3FF4A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288" y="3005054"/>
            <a:ext cx="285476" cy="297371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1E3164E-05B2-41F7-8CB2-86FE2F71FE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1108" y="3473351"/>
            <a:ext cx="285476" cy="29737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4BA5EEE4-84C5-4F5E-A489-A5258D4E11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288" y="3997872"/>
            <a:ext cx="285476" cy="297371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B1F69269-9B3B-4B4D-8C2F-EB4D4ACE04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40" y="4456644"/>
            <a:ext cx="285476" cy="297371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D75B79C-B321-4F1D-99AB-D00A0C9F86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1108" y="4977084"/>
            <a:ext cx="285476" cy="297371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B93A126-F43B-4096-9260-B410F3305DF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1108" y="5439937"/>
            <a:ext cx="285476" cy="29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02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27352" y="4403534"/>
            <a:ext cx="3937295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12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Bu</a:t>
            </a:r>
            <a:r>
              <a:rPr lang="en-GB" sz="12000" dirty="0" err="1">
                <a:solidFill>
                  <a:srgbClr val="FFC000"/>
                </a:solidFill>
                <a:latin typeface="Century Gothic" panose="020B0502020202020204" pitchFamily="34" charset="0"/>
              </a:rPr>
              <a:t>ch</a:t>
            </a:r>
            <a:endParaRPr lang="en-GB" sz="12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50734" y="-524822"/>
            <a:ext cx="3408305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0" b="1" dirty="0" err="1">
                <a:solidFill>
                  <a:srgbClr val="FFCC00"/>
                </a:solidFill>
                <a:latin typeface="Century Gothic" panose="020B0502020202020204" pitchFamily="34" charset="0"/>
              </a:rPr>
              <a:t>ch</a:t>
            </a:r>
            <a:endParaRPr lang="en-GB" sz="20000" b="1" dirty="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691" y="1060227"/>
            <a:ext cx="3302617" cy="308244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47885" y="2172125"/>
            <a:ext cx="6110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[x]</a:t>
            </a:r>
          </a:p>
        </p:txBody>
      </p:sp>
    </p:spTree>
    <p:extLst>
      <p:ext uri="{BB962C8B-B14F-4D97-AF65-F5344CB8AC3E}">
        <p14:creationId xmlns:p14="http://schemas.microsoft.com/office/powerpoint/2010/main" val="104708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_har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uch_sour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uch_sour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193" y="1017314"/>
            <a:ext cx="5079613" cy="348713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883168" y="4309927"/>
            <a:ext cx="242566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12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i</a:t>
            </a:r>
            <a:r>
              <a:rPr lang="en-GB" sz="12000" dirty="0" err="1">
                <a:solidFill>
                  <a:srgbClr val="FFC000"/>
                </a:solidFill>
                <a:latin typeface="Century Gothic" panose="020B0502020202020204" pitchFamily="34" charset="0"/>
              </a:rPr>
              <a:t>ch</a:t>
            </a:r>
            <a:endParaRPr lang="en-GB" sz="12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602308"/>
            <a:ext cx="3408305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0" b="1" dirty="0" err="1">
                <a:solidFill>
                  <a:srgbClr val="FFCC00"/>
                </a:solidFill>
                <a:latin typeface="Century Gothic" panose="020B0502020202020204" pitchFamily="34" charset="0"/>
              </a:rPr>
              <a:t>ch</a:t>
            </a:r>
            <a:endParaRPr lang="en-GB" sz="20000" b="1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68964" y="2044571"/>
            <a:ext cx="6703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[ç]</a:t>
            </a:r>
          </a:p>
        </p:txBody>
      </p:sp>
    </p:spTree>
    <p:extLst>
      <p:ext uri="{BB962C8B-B14F-4D97-AF65-F5344CB8AC3E}">
        <p14:creationId xmlns:p14="http://schemas.microsoft.com/office/powerpoint/2010/main" val="127060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_sof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ich_sour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ich_sour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27352" y="4403534"/>
            <a:ext cx="3937295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12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Bu</a:t>
            </a:r>
            <a:r>
              <a:rPr lang="en-GB" sz="12000" dirty="0" err="1">
                <a:solidFill>
                  <a:srgbClr val="FFC000"/>
                </a:solidFill>
                <a:latin typeface="Century Gothic" panose="020B0502020202020204" pitchFamily="34" charset="0"/>
              </a:rPr>
              <a:t>ch</a:t>
            </a:r>
            <a:endParaRPr lang="en-GB" sz="12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50734" y="-524822"/>
            <a:ext cx="3408305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0" b="1" dirty="0" err="1">
                <a:solidFill>
                  <a:srgbClr val="FFCC00"/>
                </a:solidFill>
                <a:latin typeface="Century Gothic" panose="020B0502020202020204" pitchFamily="34" charset="0"/>
              </a:rPr>
              <a:t>ch</a:t>
            </a:r>
            <a:endParaRPr lang="en-GB" sz="20000" b="1" dirty="0"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47885" y="2172125"/>
            <a:ext cx="6110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[x]</a:t>
            </a:r>
          </a:p>
        </p:txBody>
      </p:sp>
    </p:spTree>
    <p:extLst>
      <p:ext uri="{BB962C8B-B14F-4D97-AF65-F5344CB8AC3E}">
        <p14:creationId xmlns:p14="http://schemas.microsoft.com/office/powerpoint/2010/main" val="227689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_har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uch_sour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883168" y="4309927"/>
            <a:ext cx="242566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12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i</a:t>
            </a:r>
            <a:r>
              <a:rPr lang="en-GB" sz="12000" dirty="0" err="1">
                <a:solidFill>
                  <a:srgbClr val="FFC000"/>
                </a:solidFill>
                <a:latin typeface="Century Gothic" panose="020B0502020202020204" pitchFamily="34" charset="0"/>
              </a:rPr>
              <a:t>ch</a:t>
            </a:r>
            <a:endParaRPr lang="en-GB" sz="12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602308"/>
            <a:ext cx="3408305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0" b="1" dirty="0" err="1">
                <a:solidFill>
                  <a:srgbClr val="FFCC00"/>
                </a:solidFill>
                <a:latin typeface="Century Gothic" panose="020B0502020202020204" pitchFamily="34" charset="0"/>
              </a:rPr>
              <a:t>ch</a:t>
            </a:r>
            <a:endParaRPr lang="en-GB" sz="20000" b="1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68964" y="2044571"/>
            <a:ext cx="6703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[ç]</a:t>
            </a:r>
          </a:p>
        </p:txBody>
      </p:sp>
    </p:spTree>
    <p:extLst>
      <p:ext uri="{BB962C8B-B14F-4D97-AF65-F5344CB8AC3E}">
        <p14:creationId xmlns:p14="http://schemas.microsoft.com/office/powerpoint/2010/main" val="405875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_sof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ich_sour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50734" y="-524822"/>
            <a:ext cx="3408305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0" b="1" dirty="0" err="1">
                <a:solidFill>
                  <a:srgbClr val="FFCC00"/>
                </a:solidFill>
                <a:latin typeface="Century Gothic" panose="020B0502020202020204" pitchFamily="34" charset="0"/>
              </a:rPr>
              <a:t>ch</a:t>
            </a:r>
            <a:endParaRPr lang="en-GB" sz="20000" b="1" dirty="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691" y="1060227"/>
            <a:ext cx="3302617" cy="308244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47885" y="2172125"/>
            <a:ext cx="6110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[x]</a:t>
            </a:r>
          </a:p>
        </p:txBody>
      </p:sp>
    </p:spTree>
    <p:extLst>
      <p:ext uri="{BB962C8B-B14F-4D97-AF65-F5344CB8AC3E}">
        <p14:creationId xmlns:p14="http://schemas.microsoft.com/office/powerpoint/2010/main" val="25942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193" y="1017314"/>
            <a:ext cx="5079613" cy="348713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883168" y="4309927"/>
            <a:ext cx="242566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12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i</a:t>
            </a:r>
            <a:r>
              <a:rPr lang="en-GB" sz="12000" dirty="0" err="1">
                <a:solidFill>
                  <a:srgbClr val="FFC000"/>
                </a:solidFill>
                <a:latin typeface="Century Gothic" panose="020B0502020202020204" pitchFamily="34" charset="0"/>
              </a:rPr>
              <a:t>ch</a:t>
            </a:r>
            <a:endParaRPr lang="en-GB" sz="12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602308"/>
            <a:ext cx="3408305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0" b="1" dirty="0" err="1">
                <a:solidFill>
                  <a:srgbClr val="FFCC00"/>
                </a:solidFill>
                <a:latin typeface="Century Gothic" panose="020B0502020202020204" pitchFamily="34" charset="0"/>
              </a:rPr>
              <a:t>ch</a:t>
            </a:r>
            <a:endParaRPr lang="en-GB" sz="20000" b="1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68964" y="2044571"/>
            <a:ext cx="6703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[ç]</a:t>
            </a:r>
          </a:p>
        </p:txBody>
      </p:sp>
    </p:spTree>
    <p:extLst>
      <p:ext uri="{BB962C8B-B14F-4D97-AF65-F5344CB8AC3E}">
        <p14:creationId xmlns:p14="http://schemas.microsoft.com/office/powerpoint/2010/main" val="16353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 SSCs Presentation" id="{D7EAE5A2-D63E-41EC-90F5-265942C6CAF1}" vid="{1E1D1D12-6C51-42D5-AE20-3CDAAE0CA8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0AC046D158EE4DB937DA9A56D27D1C" ma:contentTypeVersion="5" ma:contentTypeDescription="Create a new document." ma:contentTypeScope="" ma:versionID="15b3a2a0811d10aa7cb7beba09e6c482">
  <xsd:schema xmlns:xsd="http://www.w3.org/2001/XMLSchema" xmlns:xs="http://www.w3.org/2001/XMLSchema" xmlns:p="http://schemas.microsoft.com/office/2006/metadata/properties" xmlns:ns3="b24ac480-a0b1-4388-a6cd-cfb001cdf6c7" targetNamespace="http://schemas.microsoft.com/office/2006/metadata/properties" ma:root="true" ma:fieldsID="d03b73e6dc3b15d0fb27d2b969db5c38" ns3:_="">
    <xsd:import namespace="b24ac480-a0b1-4388-a6cd-cfb001cdf6c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4ac480-a0b1-4388-a6cd-cfb001cdf6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6531FE-80F6-4BDD-AB30-A170B9DBF49B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b24ac480-a0b1-4388-a6cd-cfb001cdf6c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50958AA-6266-4755-BB20-0CFB0D4EE9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7AC169-7B97-447C-8C12-D6E899A7B5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4ac480-a0b1-4388-a6cd-cfb001cdf6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684</Words>
  <Application>Microsoft Office PowerPoint</Application>
  <PresentationFormat>Widescreen</PresentationFormat>
  <Paragraphs>94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1_Office Theme</vt:lpstr>
      <vt:lpstr>Office Theme</vt:lpstr>
      <vt:lpstr>Phonics</vt:lpstr>
      <vt:lpstr>Phonetik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Natalie Finlayson</cp:lastModifiedBy>
  <cp:revision>151</cp:revision>
  <dcterms:created xsi:type="dcterms:W3CDTF">2019-03-27T07:30:03Z</dcterms:created>
  <dcterms:modified xsi:type="dcterms:W3CDTF">2019-11-01T16:04:55Z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0x0101004E0AC046D158EE4DB937DA9A56D27D1C</vt:lpwstr>
  </property>
</Properties>
</file>