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7" r:id="rId2"/>
    <p:sldId id="676" r:id="rId3"/>
    <p:sldId id="610" r:id="rId4"/>
    <p:sldId id="754" r:id="rId5"/>
    <p:sldId id="756" r:id="rId6"/>
    <p:sldId id="289" r:id="rId7"/>
    <p:sldId id="717" r:id="rId8"/>
    <p:sldId id="451" r:id="rId9"/>
    <p:sldId id="5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2897"/>
  </p:normalViewPr>
  <p:slideViewPr>
    <p:cSldViewPr snapToGrid="0" snapToObjects="1">
      <p:cViewPr varScale="1">
        <p:scale>
          <a:sx n="79" d="100"/>
          <a:sy n="79" d="100"/>
        </p:scale>
        <p:origin x="1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F98BDFF8-01D4-E748-A066-C0206C229680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EC58A0E7-C5AC-2B47-92D1-B82111317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8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05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9.1.1.1</a:t>
            </a:r>
          </a:p>
          <a:p>
            <a:endParaRPr lang="en-GB" b="1" dirty="0"/>
          </a:p>
          <a:p>
            <a:r>
              <a:rPr lang="en-GB" b="1" dirty="0"/>
              <a:t>OPTIONAL ADDITIONAL HOMEWORK TASK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A freer writing task where students need to write about a person they know fairly well.</a:t>
            </a:r>
            <a:br>
              <a:rPr lang="en-GB" b="0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55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9.1.1.3</a:t>
            </a:r>
          </a:p>
          <a:p>
            <a:endParaRPr lang="en-GB" b="1" dirty="0"/>
          </a:p>
          <a:p>
            <a:r>
              <a:rPr lang="en-GB" b="1" dirty="0"/>
              <a:t>Timing: 10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respond in writing in a less structured task.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b="0" dirty="0"/>
            </a:br>
            <a:r>
              <a:rPr lang="en-GB" b="0" dirty="0"/>
              <a:t>Draw out the </a:t>
            </a:r>
            <a:r>
              <a:rPr lang="en-US" b="0" dirty="0"/>
              <a:t>contrast between the spoken style of the previous activity’s language and a more formal written style (i.e. essay/article for school NOT text message or email).</a:t>
            </a:r>
            <a:br>
              <a:rPr lang="en-US" b="0" dirty="0"/>
            </a:br>
            <a:br>
              <a:rPr lang="en-GB" b="0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1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9.1.1.6</a:t>
            </a:r>
          </a:p>
          <a:p>
            <a:endParaRPr lang="en-GB" b="1" dirty="0"/>
          </a:p>
          <a:p>
            <a:r>
              <a:rPr lang="en-GB" b="1" dirty="0"/>
              <a:t>Timing: </a:t>
            </a:r>
            <a:r>
              <a:rPr lang="en-GB" b="0" dirty="0"/>
              <a:t>15 mins (begun in class, finished at home).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</a:t>
            </a:r>
            <a:r>
              <a:rPr lang="en-GB" b="0" dirty="0"/>
              <a:t>: to practise the use of conjunctions in the written modality. </a:t>
            </a:r>
            <a:r>
              <a:rPr lang="en-US" b="0" dirty="0"/>
              <a:t>A freer writing task where students complete a set of sentences using a different conjunction each time.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endParaRPr lang="en-GB" b="0" dirty="0"/>
          </a:p>
          <a:p>
            <a:r>
              <a:rPr lang="en-GB" b="0" dirty="0"/>
              <a:t>Students imagine they have a celebrity friend (living, dead or imaginary) of their choice, and then write about that person. Each sentence must include a conjunction – watch for word order! 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2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9.1.1.7</a:t>
            </a:r>
          </a:p>
          <a:p>
            <a:endParaRPr lang="en-GB" b="1" dirty="0"/>
          </a:p>
          <a:p>
            <a:r>
              <a:rPr lang="en-GB" b="1" dirty="0"/>
              <a:t>Timing: 10 minutes (plus additional HW time)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productive use (writing) of the grammar and</a:t>
            </a:r>
            <a:r>
              <a:rPr lang="en-GB" b="0" baseline="0" dirty="0"/>
              <a:t> vocabulary featured in this lesson.</a:t>
            </a:r>
          </a:p>
          <a:p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Note: </a:t>
            </a:r>
            <a:r>
              <a:rPr lang="en-GB" dirty="0"/>
              <a:t>If</a:t>
            </a:r>
            <a:r>
              <a:rPr lang="en-GB" baseline="0" dirty="0"/>
              <a:t> desired, t</a:t>
            </a:r>
            <a:r>
              <a:rPr lang="en-GB" dirty="0"/>
              <a:t>he task may be begun in task and continued for homework.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Students write according to the brief.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5" name="Google Shape;153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9.2.1.5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ADDITONAL OR ALTERNATIVE HOMEWORK TASK</a:t>
            </a:r>
            <a:br>
              <a:rPr lang="en-GB" b="1" dirty="0"/>
            </a:br>
            <a:r>
              <a:rPr lang="en-GB" b="1" dirty="0"/>
              <a:t>Timing: 30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production of the newly learnt vocabulary and structures, applying it to person experience and responding to five specific questions. </a:t>
            </a:r>
            <a:br>
              <a:rPr lang="en-GB" dirty="0"/>
            </a:br>
            <a:br>
              <a:rPr lang="en-GB" dirty="0"/>
            </a:br>
            <a:endParaRPr dirty="0"/>
          </a:p>
        </p:txBody>
      </p:sp>
      <p:sp>
        <p:nvSpPr>
          <p:cNvPr id="1536" name="Google Shape;153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u="none" strike="noStrike" cap="none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6</a:t>
            </a:fld>
            <a:endParaRPr sz="1200" u="none" strike="noStrike" cap="none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9.2.2.1</a:t>
            </a:r>
          </a:p>
          <a:p>
            <a:endParaRPr lang="en-GB" b="1" dirty="0"/>
          </a:p>
          <a:p>
            <a:r>
              <a:rPr lang="en-GB" b="1" dirty="0"/>
              <a:t>Timing: 15 mins (2 minutes to begin in class, finished at home).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</a:t>
            </a:r>
            <a:r>
              <a:rPr lang="en-GB" b="0" dirty="0"/>
              <a:t>: to practise the use of conjunctions in the written modality. </a:t>
            </a:r>
            <a:r>
              <a:rPr lang="en-US" b="0" dirty="0"/>
              <a:t>A writing task where students can either create plans/goals from the suggested words or select their own words to complete a set of sentences using a different conjunction each time.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endParaRPr lang="en-GB" b="0" dirty="0"/>
          </a:p>
          <a:p>
            <a:r>
              <a:rPr lang="en-GB" dirty="0"/>
              <a:t>1. Explain the two options for the task.</a:t>
            </a:r>
            <a:br>
              <a:rPr lang="en-GB" dirty="0"/>
            </a:br>
            <a:r>
              <a:rPr lang="en-GB" dirty="0"/>
              <a:t>2. Ensure that the task is fully understood.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22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9.2.2.3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Timing: 8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Aim: to practise spoken production of two different verb structures for expressing likes and dislikes; to exchange opinions orally on a range of things.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Procedure: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Student A gives his/her own opinion on the first item.  E.g., ich mag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gern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Fußball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(or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Fußball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gefällt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mir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gut).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The listening student B must give his/her opinion, using the verb structure that s/he hasn’t just heard. E.g.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Fußball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gefällt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mir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gut/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nicht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gut. (or Ich mag (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nicht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gern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Fußball</a:t>
            </a: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As long as the responding partner responds using a different verb, play passes to him/her and s/he then gives an opinion of the next item on his/her list.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Teacher can circulate to support, as needed.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59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9.3.1.1</a:t>
            </a:r>
          </a:p>
          <a:p>
            <a:endParaRPr lang="en-GB" b="1" dirty="0"/>
          </a:p>
          <a:p>
            <a:r>
              <a:rPr lang="en-GB" b="1" dirty="0"/>
              <a:t>Timing: 10 minutes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production of …</a:t>
            </a:r>
            <a:r>
              <a:rPr lang="en-GB" b="0" dirty="0" err="1"/>
              <a:t>zu</a:t>
            </a:r>
            <a:r>
              <a:rPr lang="en-GB" b="0" dirty="0"/>
              <a:t>… and um…</a:t>
            </a:r>
            <a:r>
              <a:rPr lang="en-GB" b="0" dirty="0" err="1"/>
              <a:t>zu</a:t>
            </a:r>
            <a:r>
              <a:rPr lang="en-GB" b="0" dirty="0"/>
              <a:t> clauses in an open but structured task of six sentences. Students write ‘</a:t>
            </a:r>
            <a:r>
              <a:rPr lang="en-GB" b="0" i="1" dirty="0" err="1"/>
              <a:t>zu</a:t>
            </a:r>
            <a:r>
              <a:rPr lang="en-GB" b="0" i="1" dirty="0"/>
              <a:t>’ </a:t>
            </a:r>
            <a:r>
              <a:rPr lang="en-GB" b="0" dirty="0"/>
              <a:t>+infinitive for a </a:t>
            </a:r>
            <a:r>
              <a:rPr lang="en-GB" b="1" i="1" dirty="0"/>
              <a:t>was</a:t>
            </a:r>
            <a:r>
              <a:rPr lang="en-GB" b="0" dirty="0"/>
              <a:t> question, and ‘</a:t>
            </a:r>
            <a:r>
              <a:rPr lang="en-GB" b="0" i="1" dirty="0"/>
              <a:t>um…</a:t>
            </a:r>
            <a:r>
              <a:rPr lang="en-GB" b="0" i="1" dirty="0" err="1"/>
              <a:t>zu</a:t>
            </a:r>
            <a:r>
              <a:rPr lang="en-GB" b="0" dirty="0"/>
              <a:t>’ + infinitive for a </a:t>
            </a:r>
            <a:r>
              <a:rPr lang="en-GB" b="1" i="1" dirty="0" err="1"/>
              <a:t>warum</a:t>
            </a:r>
            <a:r>
              <a:rPr lang="en-GB" b="1" i="1" dirty="0"/>
              <a:t> </a:t>
            </a:r>
            <a:r>
              <a:rPr lang="en-GB" b="0" dirty="0"/>
              <a:t>question. 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Note</a:t>
            </a:r>
            <a:r>
              <a:rPr lang="en-GB" b="0" dirty="0"/>
              <a:t>: the sentence beginnings are provided to enable students to focus all their attention on producing the </a:t>
            </a:r>
            <a:r>
              <a:rPr lang="en-GB" b="0" i="1" u="sng" dirty="0" err="1"/>
              <a:t>zu</a:t>
            </a:r>
            <a:r>
              <a:rPr lang="en-GB" b="0" dirty="0"/>
              <a:t> or </a:t>
            </a:r>
            <a:r>
              <a:rPr lang="en-GB" b="0" i="1" dirty="0"/>
              <a:t>um…</a:t>
            </a:r>
            <a:r>
              <a:rPr lang="en-GB" b="0" i="1" dirty="0" err="1"/>
              <a:t>zu</a:t>
            </a:r>
            <a:r>
              <a:rPr lang="en-GB" b="0" i="1" dirty="0"/>
              <a:t> </a:t>
            </a:r>
            <a:r>
              <a:rPr lang="en-GB" b="0" dirty="0"/>
              <a:t>clauses.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Ensure each question is understood.</a:t>
            </a:r>
          </a:p>
          <a:p>
            <a:r>
              <a:rPr lang="en-GB" dirty="0"/>
              <a:t>2. Draw students’ attention to the question word and remind them of the difference between </a:t>
            </a:r>
            <a:r>
              <a:rPr lang="en-GB" dirty="0" err="1"/>
              <a:t>zu</a:t>
            </a:r>
            <a:r>
              <a:rPr lang="en-GB" dirty="0"/>
              <a:t> and um…</a:t>
            </a:r>
            <a:r>
              <a:rPr lang="en-GB" dirty="0" err="1"/>
              <a:t>zu</a:t>
            </a:r>
            <a:r>
              <a:rPr lang="en-GB" dirty="0"/>
              <a:t>.</a:t>
            </a:r>
          </a:p>
          <a:p>
            <a:r>
              <a:rPr lang="en-GB" dirty="0"/>
              <a:t>3. Students write 6 six sentence answers using the sentence beginnings provided.</a:t>
            </a:r>
          </a:p>
          <a:p>
            <a:endParaRPr lang="en-GB" dirty="0"/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16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9617-F5C0-67D8-A46E-020E51420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532F6-6903-AA1E-A5E8-D5461C7A5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0FCC9-BF81-2185-438C-531EB12E9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D5BC-2268-0074-BF55-B45241AD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53692-1978-1CDE-8C94-462B0EF9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D520-D260-B452-B78D-EB9F2AE7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FBFD3-A82E-81FA-C17F-23E70D263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E8C45-F8B2-6B32-DC74-59A48E50E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2E96-DE96-A01F-EF35-B19F1FFD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654-0008-4EA6-C8AE-6C309CFC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8FFE8F-A567-64D7-6FDA-9EA370CE1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C35B6-AAF1-0947-E531-A8043598D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78B5-FE57-9DAE-CA5E-8CA0F2C9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9849C-2F64-1B95-47E1-57B52EE1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0CD21-A9EB-2248-D699-A6EDDAFA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9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B55C-D036-267F-C1B1-3F1F48A1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37A1-F322-E852-ADB0-61918CBFD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AB067-5FDE-86B8-3637-A201CB50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EE671-D560-D54A-1FE2-F6A04312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8AAD-1826-F55C-B621-AD14F72B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8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C16F-B698-C34B-672A-6F800EDD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14A8B-2EA0-84D0-DA50-21B580EA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B395B-2FE1-8B23-D288-F3B04036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3F47-5E05-4490-1841-26E04F1FC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33D17-CB32-1A0F-533D-04AB9094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0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A7CC-2727-B345-1A9D-A44063C0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52CD1-35F5-7B3A-EB96-35F62048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69A6E-FBFE-A33D-016A-36E1843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77C38-45B6-C162-3C50-FA07A535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ADE94-8AE7-1E09-082D-BB680EF5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21F0-394E-0740-8DDE-58162E01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0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DDF1D-282A-716D-E23A-1207C0E9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F6C43-11F1-2E8F-0AD8-99D6F2EC9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C3D1E-7017-78C7-CF8D-EBE5D74E6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9DA3B-37A1-0292-6C34-64CB33F5B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43C30-65C3-9D11-7921-B901FBEC78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3979F1-49A0-5160-C521-CE0F0C64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46F9F0-8448-9C9F-AE15-42E5F78F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5DE55-9BB6-1E2A-C52B-231A0E079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477A-407C-AF33-B8F9-A087167E9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547609-4E7D-F1F2-4EF4-EEFEE4CC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EF67C-C2D4-4316-AC20-BFE7D43B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41F4F-262F-B5AA-6AEF-34B61B70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2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9713D-5EF0-46EA-9E81-F08666A1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35267-8D88-9028-8C15-ED627AD2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4E28E-B76D-A164-E1A7-B1F27C34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5049-DA35-7708-6806-B7F55B70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8B70-7F41-8AB0-D323-48A03180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AE35-B1F7-B78A-3AED-A2CC93584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E9050-ECB8-C491-25C2-C11D00613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C66F8-858C-C8F8-32BA-E38DD0622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B8346-024E-7E4C-EDA9-F4920E52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4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938A-C209-0ECD-5540-E36EEE88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6CDAFD-C85D-8239-5AB3-EAB1DFA5E3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75834-550E-5685-D444-502B65F94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E1D90-6CBE-C723-F0DB-F2695394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E13E-4713-D64F-9A43-63332C07849D}" type="datetimeFigureOut">
              <a:rPr lang="en-US" smtClean="0"/>
              <a:t>7/12/22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4892B-7310-AE79-DFB1-5FDE08CA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BA4C9-B71D-9950-062C-B2AB0808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1715-B36D-594D-83D8-2DED98E0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CD0FAA-76FC-3863-DCAD-DA8FD013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EE4CB-4569-DEE0-FB08-79B3EBE1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227D-5CA1-1E0B-B3E5-DDA30D0CC9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319E13E-4713-D64F-9A43-63332C07849D}" type="datetimeFigureOut">
              <a:rPr lang="en-US" smtClean="0"/>
              <a:pPr/>
              <a:t>7/12/22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0584-4794-60CB-DBFA-70DB0B4D7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426E-87C8-239A-FA97-3E42A9A0E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9651715-B36D-594D-83D8-2DED98E01F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3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4960307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4509370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Examples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335986" y="247046"/>
            <a:ext cx="162321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26E1-A87B-2D46-8B7D-5F8E8817AFDA}"/>
              </a:ext>
            </a:extLst>
          </p:cNvPr>
          <p:cNvSpPr txBox="1"/>
          <p:nvPr/>
        </p:nvSpPr>
        <p:spPr>
          <a:xfrm>
            <a:off x="907617" y="1720840"/>
            <a:ext cx="103767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(Freer) production tasks eliciting personal response</a:t>
            </a:r>
          </a:p>
        </p:txBody>
      </p:sp>
    </p:spTree>
    <p:extLst>
      <p:ext uri="{BB962C8B-B14F-4D97-AF65-F5344CB8AC3E}">
        <p14:creationId xmlns:p14="http://schemas.microsoft.com/office/powerpoint/2010/main" val="3758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7093527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94041"/>
            <a:ext cx="5895975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Mein </a:t>
            </a:r>
            <a:r>
              <a:rPr lang="en-GB" sz="3600" b="1" dirty="0" err="1">
                <a:solidFill>
                  <a:schemeClr val="bg1"/>
                </a:solidFill>
              </a:rPr>
              <a:t>Lieblingsmensch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455442" y="247047"/>
            <a:ext cx="1501886" cy="472144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43274-2370-4B14-8438-FF17FDBD1C42}"/>
              </a:ext>
            </a:extLst>
          </p:cNvPr>
          <p:cNvSpPr txBox="1"/>
          <p:nvPr/>
        </p:nvSpPr>
        <p:spPr>
          <a:xfrm>
            <a:off x="125223" y="1211651"/>
            <a:ext cx="11963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Beschreib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andere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Person,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Freund /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Freundin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Person in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Familie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60-80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Wörter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auf Deutsch.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050" name="Picture 2" descr="Dictionary Clip Art">
            <a:extLst>
              <a:ext uri="{FF2B5EF4-FFF2-40B4-BE49-F238E27FC236}">
                <a16:creationId xmlns:a16="http://schemas.microsoft.com/office/drawing/2014/main" id="{854A1EC5-E53F-4A25-A945-47001610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478" y="4084623"/>
            <a:ext cx="2121271" cy="214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arallelogram 6"/>
          <p:cNvSpPr/>
          <p:nvPr/>
        </p:nvSpPr>
        <p:spPr>
          <a:xfrm rot="2275151">
            <a:off x="10482666" y="4354508"/>
            <a:ext cx="1173091" cy="661907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Wörter-buch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7BE50F-BE6A-4ACC-97EC-07047898878A}"/>
              </a:ext>
            </a:extLst>
          </p:cNvPr>
          <p:cNvSpPr/>
          <p:nvPr/>
        </p:nvSpPr>
        <p:spPr>
          <a:xfrm>
            <a:off x="443345" y="2232638"/>
            <a:ext cx="8118763" cy="2191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 3" panose="05040102010807070707" pitchFamily="18" charset="2"/>
              <a:buChar char="a"/>
              <a:defRPr/>
            </a:pP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Wie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ist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diese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Person? </a:t>
            </a:r>
          </a:p>
          <a:p>
            <a:pPr marL="342900" lvl="0" indent="-342900">
              <a:lnSpc>
                <a:spcPct val="200000"/>
              </a:lnSpc>
              <a:buFont typeface="Wingdings 3" panose="05040102010807070707" pitchFamily="18" charset="2"/>
              <a:buChar char="a"/>
              <a:defRPr/>
            </a:pP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Was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macht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er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sie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gern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oder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nicht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gern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?</a:t>
            </a:r>
          </a:p>
          <a:p>
            <a:pPr marL="342900" lvl="0" indent="-342900">
              <a:lnSpc>
                <a:spcPct val="200000"/>
              </a:lnSpc>
              <a:buFont typeface="Wingdings 3" panose="05040102010807070707" pitchFamily="18" charset="2"/>
              <a:buChar char="a"/>
              <a:defRPr/>
            </a:pP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Wann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wie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wo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macht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er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/</a:t>
            </a:r>
            <a:r>
              <a:rPr lang="en-GB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sie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das?</a:t>
            </a:r>
          </a:p>
        </p:txBody>
      </p:sp>
    </p:spTree>
    <p:extLst>
      <p:ext uri="{BB962C8B-B14F-4D97-AF65-F5344CB8AC3E}">
        <p14:creationId xmlns:p14="http://schemas.microsoft.com/office/powerpoint/2010/main" val="88356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per, Pencil, Writing, Stationery, Lined, Note, Page">
            <a:extLst>
              <a:ext uri="{FF2B5EF4-FFF2-40B4-BE49-F238E27FC236}">
                <a16:creationId xmlns:a16="http://schemas.microsoft.com/office/drawing/2014/main" id="{B07FBDA9-40C8-4D74-96FF-C484F9D5F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887"/>
          <a:stretch/>
        </p:blipFill>
        <p:spPr bwMode="auto">
          <a:xfrm>
            <a:off x="4654316" y="79158"/>
            <a:ext cx="7534636" cy="6857990"/>
          </a:xfrm>
          <a:custGeom>
            <a:avLst/>
            <a:gdLst/>
            <a:ahLst/>
            <a:cxnLst/>
            <a:rect l="l" t="t" r="r" b="b"/>
            <a:pathLst>
              <a:path w="7534656" h="6858000">
                <a:moveTo>
                  <a:pt x="4678390" y="3089451"/>
                </a:moveTo>
                <a:cubicBezTo>
                  <a:pt x="4704756" y="3107456"/>
                  <a:pt x="4731118" y="3125461"/>
                  <a:pt x="4757484" y="3143466"/>
                </a:cubicBezTo>
                <a:cubicBezTo>
                  <a:pt x="4742694" y="3138965"/>
                  <a:pt x="4726618" y="3134464"/>
                  <a:pt x="4711185" y="3129962"/>
                </a:cubicBezTo>
                <a:cubicBezTo>
                  <a:pt x="4698324" y="3119029"/>
                  <a:pt x="4684820" y="3108743"/>
                  <a:pt x="4671961" y="3097166"/>
                </a:cubicBezTo>
                <a:cubicBezTo>
                  <a:pt x="4673888" y="3094594"/>
                  <a:pt x="4676460" y="3092024"/>
                  <a:pt x="4678390" y="3089451"/>
                </a:cubicBezTo>
                <a:close/>
                <a:moveTo>
                  <a:pt x="5151664" y="2187270"/>
                </a:moveTo>
                <a:cubicBezTo>
                  <a:pt x="5309853" y="2295300"/>
                  <a:pt x="5468040" y="2403973"/>
                  <a:pt x="5626227" y="2512004"/>
                </a:cubicBezTo>
                <a:cubicBezTo>
                  <a:pt x="5623653" y="2514576"/>
                  <a:pt x="5621726" y="2517148"/>
                  <a:pt x="5619152" y="2519721"/>
                </a:cubicBezTo>
                <a:cubicBezTo>
                  <a:pt x="5445533" y="2428409"/>
                  <a:pt x="5281559" y="2326810"/>
                  <a:pt x="5151664" y="2187270"/>
                </a:cubicBezTo>
                <a:close/>
                <a:moveTo>
                  <a:pt x="0" y="0"/>
                </a:moveTo>
                <a:lnTo>
                  <a:pt x="7534656" y="0"/>
                </a:lnTo>
                <a:lnTo>
                  <a:pt x="7534656" y="2520617"/>
                </a:lnTo>
                <a:lnTo>
                  <a:pt x="7532186" y="2520363"/>
                </a:lnTo>
                <a:cubicBezTo>
                  <a:pt x="7340561" y="2495285"/>
                  <a:pt x="6360574" y="2283083"/>
                  <a:pt x="6073136" y="2103675"/>
                </a:cubicBezTo>
                <a:cubicBezTo>
                  <a:pt x="5779268" y="1919767"/>
                  <a:pt x="5502120" y="1716567"/>
                  <a:pt x="5226257" y="1512725"/>
                </a:cubicBezTo>
                <a:cubicBezTo>
                  <a:pt x="5106652" y="1424628"/>
                  <a:pt x="4979331" y="1344249"/>
                  <a:pt x="4871300" y="1243293"/>
                </a:cubicBezTo>
                <a:cubicBezTo>
                  <a:pt x="4763272" y="1141694"/>
                  <a:pt x="4660386" y="1036235"/>
                  <a:pt x="4543354" y="942352"/>
                </a:cubicBezTo>
                <a:cubicBezTo>
                  <a:pt x="4509916" y="915344"/>
                  <a:pt x="4476478" y="886408"/>
                  <a:pt x="4427606" y="881906"/>
                </a:cubicBezTo>
                <a:cubicBezTo>
                  <a:pt x="4416676" y="880620"/>
                  <a:pt x="4405100" y="881263"/>
                  <a:pt x="4394168" y="882548"/>
                </a:cubicBezTo>
                <a:cubicBezTo>
                  <a:pt x="4381952" y="883835"/>
                  <a:pt x="4372305" y="890265"/>
                  <a:pt x="4367803" y="901197"/>
                </a:cubicBezTo>
                <a:cubicBezTo>
                  <a:pt x="4363304" y="913416"/>
                  <a:pt x="4371019" y="920488"/>
                  <a:pt x="4380021" y="926918"/>
                </a:cubicBezTo>
                <a:cubicBezTo>
                  <a:pt x="4386451" y="931420"/>
                  <a:pt x="4392881" y="938494"/>
                  <a:pt x="4401241" y="939779"/>
                </a:cubicBezTo>
                <a:cubicBezTo>
                  <a:pt x="4454614" y="947496"/>
                  <a:pt x="4474548" y="986721"/>
                  <a:pt x="4499626" y="1021444"/>
                </a:cubicBezTo>
                <a:cubicBezTo>
                  <a:pt x="4510559" y="1036235"/>
                  <a:pt x="4522132" y="1047810"/>
                  <a:pt x="4502199" y="1069029"/>
                </a:cubicBezTo>
                <a:cubicBezTo>
                  <a:pt x="4484838" y="1087677"/>
                  <a:pt x="4502841" y="1097324"/>
                  <a:pt x="4520845" y="1102469"/>
                </a:cubicBezTo>
                <a:cubicBezTo>
                  <a:pt x="4545924" y="1109541"/>
                  <a:pt x="4575503" y="1108256"/>
                  <a:pt x="4603797" y="1131405"/>
                </a:cubicBezTo>
                <a:cubicBezTo>
                  <a:pt x="4497696" y="1133334"/>
                  <a:pt x="4452684" y="1072246"/>
                  <a:pt x="4404457" y="1015657"/>
                </a:cubicBezTo>
                <a:cubicBezTo>
                  <a:pt x="4386451" y="995081"/>
                  <a:pt x="4374235" y="970645"/>
                  <a:pt x="4358802" y="947496"/>
                </a:cubicBezTo>
                <a:cubicBezTo>
                  <a:pt x="4339510" y="919203"/>
                  <a:pt x="4317003" y="917916"/>
                  <a:pt x="4288710" y="942994"/>
                </a:cubicBezTo>
                <a:cubicBezTo>
                  <a:pt x="4263632" y="965500"/>
                  <a:pt x="4251416" y="963572"/>
                  <a:pt x="4243055" y="932705"/>
                </a:cubicBezTo>
                <a:cubicBezTo>
                  <a:pt x="4230195" y="884478"/>
                  <a:pt x="4200613" y="850398"/>
                  <a:pt x="4150456" y="833036"/>
                </a:cubicBezTo>
                <a:cubicBezTo>
                  <a:pt x="4144991" y="831106"/>
                  <a:pt x="4138882" y="828052"/>
                  <a:pt x="4132854" y="827007"/>
                </a:cubicBezTo>
                <a:cubicBezTo>
                  <a:pt x="4126826" y="825962"/>
                  <a:pt x="4120878" y="826927"/>
                  <a:pt x="4115733" y="833036"/>
                </a:cubicBezTo>
                <a:cubicBezTo>
                  <a:pt x="4106731" y="843323"/>
                  <a:pt x="4114446" y="855542"/>
                  <a:pt x="4120878" y="864544"/>
                </a:cubicBezTo>
                <a:cubicBezTo>
                  <a:pt x="4132452" y="880620"/>
                  <a:pt x="4142741" y="896052"/>
                  <a:pt x="4147242" y="915344"/>
                </a:cubicBezTo>
                <a:cubicBezTo>
                  <a:pt x="4150456" y="928205"/>
                  <a:pt x="4153673" y="942352"/>
                  <a:pt x="4144669" y="951996"/>
                </a:cubicBezTo>
                <a:cubicBezTo>
                  <a:pt x="4107374" y="993151"/>
                  <a:pt x="4134382" y="1012442"/>
                  <a:pt x="4166533" y="1034306"/>
                </a:cubicBezTo>
                <a:cubicBezTo>
                  <a:pt x="4210902" y="1063886"/>
                  <a:pt x="4228266" y="1107611"/>
                  <a:pt x="4217977" y="1159698"/>
                </a:cubicBezTo>
                <a:cubicBezTo>
                  <a:pt x="4214117" y="1180919"/>
                  <a:pt x="4216690" y="1193778"/>
                  <a:pt x="4243055" y="1193136"/>
                </a:cubicBezTo>
                <a:cubicBezTo>
                  <a:pt x="4253342" y="1193136"/>
                  <a:pt x="4255915" y="1200210"/>
                  <a:pt x="4259774" y="1207925"/>
                </a:cubicBezTo>
                <a:cubicBezTo>
                  <a:pt x="4342082" y="1389905"/>
                  <a:pt x="4461044" y="1549378"/>
                  <a:pt x="4600583" y="1695991"/>
                </a:cubicBezTo>
                <a:cubicBezTo>
                  <a:pt x="4713758" y="1814953"/>
                  <a:pt x="4838507" y="1922339"/>
                  <a:pt x="4967756" y="2026512"/>
                </a:cubicBezTo>
                <a:cubicBezTo>
                  <a:pt x="4971614" y="2029727"/>
                  <a:pt x="4975473" y="2033584"/>
                  <a:pt x="4977403" y="2040014"/>
                </a:cubicBezTo>
                <a:cubicBezTo>
                  <a:pt x="4916314" y="2027155"/>
                  <a:pt x="4863586" y="2000789"/>
                  <a:pt x="4812784" y="1971210"/>
                </a:cubicBezTo>
                <a:cubicBezTo>
                  <a:pt x="4677748" y="1892760"/>
                  <a:pt x="4563930" y="1791160"/>
                  <a:pt x="4448827" y="1691489"/>
                </a:cubicBezTo>
                <a:cubicBezTo>
                  <a:pt x="4378737" y="1630400"/>
                  <a:pt x="4306715" y="1571241"/>
                  <a:pt x="4229552" y="1517227"/>
                </a:cubicBezTo>
                <a:cubicBezTo>
                  <a:pt x="4216690" y="1508223"/>
                  <a:pt x="4207687" y="1496649"/>
                  <a:pt x="4198686" y="1485074"/>
                </a:cubicBezTo>
                <a:cubicBezTo>
                  <a:pt x="4193541" y="1478645"/>
                  <a:pt x="4187111" y="1472857"/>
                  <a:pt x="4176822" y="1475430"/>
                </a:cubicBezTo>
                <a:cubicBezTo>
                  <a:pt x="4163961" y="1478645"/>
                  <a:pt x="4162675" y="1488289"/>
                  <a:pt x="4161388" y="1497936"/>
                </a:cubicBezTo>
                <a:cubicBezTo>
                  <a:pt x="4157531" y="1528801"/>
                  <a:pt x="4165890" y="1556452"/>
                  <a:pt x="4181966" y="1582816"/>
                </a:cubicBezTo>
                <a:cubicBezTo>
                  <a:pt x="4223765" y="1650334"/>
                  <a:pt x="4285495" y="1702421"/>
                  <a:pt x="4349155" y="1751935"/>
                </a:cubicBezTo>
                <a:cubicBezTo>
                  <a:pt x="4431464" y="1815596"/>
                  <a:pt x="4511200" y="1881828"/>
                  <a:pt x="4583864" y="1954492"/>
                </a:cubicBezTo>
                <a:cubicBezTo>
                  <a:pt x="4589008" y="1959636"/>
                  <a:pt x="4598653" y="1962851"/>
                  <a:pt x="4595438" y="1977640"/>
                </a:cubicBezTo>
                <a:cubicBezTo>
                  <a:pt x="4549783" y="1943560"/>
                  <a:pt x="4506699" y="1910122"/>
                  <a:pt x="4462973" y="1877969"/>
                </a:cubicBezTo>
                <a:cubicBezTo>
                  <a:pt x="4419889" y="1845818"/>
                  <a:pt x="4376162" y="1813666"/>
                  <a:pt x="4333080" y="1782158"/>
                </a:cubicBezTo>
                <a:cubicBezTo>
                  <a:pt x="4322790" y="1774441"/>
                  <a:pt x="4311858" y="1763509"/>
                  <a:pt x="4297070" y="1773155"/>
                </a:cubicBezTo>
                <a:cubicBezTo>
                  <a:pt x="4281639" y="1782800"/>
                  <a:pt x="4283566" y="1798877"/>
                  <a:pt x="4287426" y="1811736"/>
                </a:cubicBezTo>
                <a:cubicBezTo>
                  <a:pt x="4299642" y="1849676"/>
                  <a:pt x="4320864" y="1883114"/>
                  <a:pt x="4349155" y="1912694"/>
                </a:cubicBezTo>
                <a:cubicBezTo>
                  <a:pt x="4445611" y="2010436"/>
                  <a:pt x="4556856" y="2094673"/>
                  <a:pt x="4660386" y="2185984"/>
                </a:cubicBezTo>
                <a:cubicBezTo>
                  <a:pt x="4716330" y="2235499"/>
                  <a:pt x="4767772" y="2288228"/>
                  <a:pt x="4816643" y="2342884"/>
                </a:cubicBezTo>
                <a:cubicBezTo>
                  <a:pt x="4827576" y="2355104"/>
                  <a:pt x="4826931" y="2366678"/>
                  <a:pt x="4823716" y="2380824"/>
                </a:cubicBezTo>
                <a:cubicBezTo>
                  <a:pt x="4810857" y="2438056"/>
                  <a:pt x="4830791" y="2457346"/>
                  <a:pt x="4895093" y="2446415"/>
                </a:cubicBezTo>
                <a:cubicBezTo>
                  <a:pt x="4915027" y="2443198"/>
                  <a:pt x="4928532" y="2446415"/>
                  <a:pt x="4940748" y="2459917"/>
                </a:cubicBezTo>
                <a:cubicBezTo>
                  <a:pt x="5088648" y="2627107"/>
                  <a:pt x="5263553" y="2767932"/>
                  <a:pt x="5454535" y="2893324"/>
                </a:cubicBezTo>
                <a:cubicBezTo>
                  <a:pt x="5532343" y="2944123"/>
                  <a:pt x="5612723" y="2992353"/>
                  <a:pt x="5694388" y="3037365"/>
                </a:cubicBezTo>
                <a:cubicBezTo>
                  <a:pt x="5694388" y="3040580"/>
                  <a:pt x="5694388" y="3044439"/>
                  <a:pt x="5694388" y="3047654"/>
                </a:cubicBezTo>
                <a:cubicBezTo>
                  <a:pt x="5693745" y="3052154"/>
                  <a:pt x="5693102" y="3054726"/>
                  <a:pt x="5692459" y="3058585"/>
                </a:cubicBezTo>
                <a:cubicBezTo>
                  <a:pt x="5577355" y="2989137"/>
                  <a:pt x="5463536" y="2917760"/>
                  <a:pt x="5352292" y="2842525"/>
                </a:cubicBezTo>
                <a:cubicBezTo>
                  <a:pt x="5050709" y="2638683"/>
                  <a:pt x="4762627" y="2420050"/>
                  <a:pt x="4470046" y="2206561"/>
                </a:cubicBezTo>
                <a:cubicBezTo>
                  <a:pt x="4371661" y="2134541"/>
                  <a:pt x="4293855" y="2042587"/>
                  <a:pt x="4205115" y="1961564"/>
                </a:cubicBezTo>
                <a:cubicBezTo>
                  <a:pt x="4145956" y="1907550"/>
                  <a:pt x="4089368" y="1850963"/>
                  <a:pt x="4020564" y="1806593"/>
                </a:cubicBezTo>
                <a:cubicBezTo>
                  <a:pt x="3992271" y="1788587"/>
                  <a:pt x="3962691" y="1772511"/>
                  <a:pt x="3924751" y="1777013"/>
                </a:cubicBezTo>
                <a:cubicBezTo>
                  <a:pt x="3909962" y="1778943"/>
                  <a:pt x="3893242" y="1782800"/>
                  <a:pt x="3888098" y="1799519"/>
                </a:cubicBezTo>
                <a:cubicBezTo>
                  <a:pt x="3883596" y="1816238"/>
                  <a:pt x="3897100" y="1823955"/>
                  <a:pt x="3909319" y="1831028"/>
                </a:cubicBezTo>
                <a:cubicBezTo>
                  <a:pt x="3912534" y="1832957"/>
                  <a:pt x="3915749" y="1835530"/>
                  <a:pt x="3918964" y="1835530"/>
                </a:cubicBezTo>
                <a:cubicBezTo>
                  <a:pt x="3980052" y="1839387"/>
                  <a:pt x="3994199" y="1888258"/>
                  <a:pt x="4023137" y="1923626"/>
                </a:cubicBezTo>
                <a:cubicBezTo>
                  <a:pt x="4032139" y="1934558"/>
                  <a:pt x="4032781" y="1945489"/>
                  <a:pt x="4023137" y="1958349"/>
                </a:cubicBezTo>
                <a:cubicBezTo>
                  <a:pt x="4005773" y="1981498"/>
                  <a:pt x="4017992" y="1991787"/>
                  <a:pt x="4041141" y="1998217"/>
                </a:cubicBezTo>
                <a:cubicBezTo>
                  <a:pt x="4064289" y="2004648"/>
                  <a:pt x="4089368" y="2006576"/>
                  <a:pt x="4114446" y="2021367"/>
                </a:cubicBezTo>
                <a:cubicBezTo>
                  <a:pt x="4074579" y="2033584"/>
                  <a:pt x="4046928" y="2020725"/>
                  <a:pt x="4021207" y="2004648"/>
                </a:cubicBezTo>
                <a:cubicBezTo>
                  <a:pt x="3963333" y="1969281"/>
                  <a:pt x="3926038" y="1917194"/>
                  <a:pt x="3890670" y="1863823"/>
                </a:cubicBezTo>
                <a:cubicBezTo>
                  <a:pt x="3883596" y="1853534"/>
                  <a:pt x="3877809" y="1841959"/>
                  <a:pt x="3868164" y="1833600"/>
                </a:cubicBezTo>
                <a:cubicBezTo>
                  <a:pt x="3850158" y="1816881"/>
                  <a:pt x="3830867" y="1814953"/>
                  <a:pt x="3809005" y="1835530"/>
                </a:cubicBezTo>
                <a:cubicBezTo>
                  <a:pt x="3780067" y="1862537"/>
                  <a:pt x="3769780" y="1860608"/>
                  <a:pt x="3760134" y="1825885"/>
                </a:cubicBezTo>
                <a:cubicBezTo>
                  <a:pt x="3747272" y="1778943"/>
                  <a:pt x="3718336" y="1746147"/>
                  <a:pt x="3668822" y="1728786"/>
                </a:cubicBezTo>
                <a:cubicBezTo>
                  <a:pt x="3658535" y="1724927"/>
                  <a:pt x="3647603" y="1719782"/>
                  <a:pt x="3636671" y="1728142"/>
                </a:cubicBezTo>
                <a:cubicBezTo>
                  <a:pt x="3625097" y="1737788"/>
                  <a:pt x="3632812" y="1747433"/>
                  <a:pt x="3637314" y="1756437"/>
                </a:cubicBezTo>
                <a:cubicBezTo>
                  <a:pt x="3643744" y="1770583"/>
                  <a:pt x="3651461" y="1784730"/>
                  <a:pt x="3657248" y="1799519"/>
                </a:cubicBezTo>
                <a:cubicBezTo>
                  <a:pt x="3667537" y="1823312"/>
                  <a:pt x="3669467" y="1848391"/>
                  <a:pt x="3650175" y="1871539"/>
                </a:cubicBezTo>
                <a:cubicBezTo>
                  <a:pt x="3636027" y="1888258"/>
                  <a:pt x="3637314" y="1899190"/>
                  <a:pt x="3655963" y="1910765"/>
                </a:cubicBezTo>
                <a:cubicBezTo>
                  <a:pt x="3715764" y="1946775"/>
                  <a:pt x="3753704" y="1993716"/>
                  <a:pt x="3733126" y="2067022"/>
                </a:cubicBezTo>
                <a:cubicBezTo>
                  <a:pt x="3729911" y="2077311"/>
                  <a:pt x="3733770" y="2087600"/>
                  <a:pt x="3745987" y="2086956"/>
                </a:cubicBezTo>
                <a:cubicBezTo>
                  <a:pt x="3772995" y="2085028"/>
                  <a:pt x="3777495" y="2101747"/>
                  <a:pt x="3785212" y="2119109"/>
                </a:cubicBezTo>
                <a:cubicBezTo>
                  <a:pt x="3860447" y="2285655"/>
                  <a:pt x="3969120" y="2430981"/>
                  <a:pt x="4094512" y="2567305"/>
                </a:cubicBezTo>
                <a:cubicBezTo>
                  <a:pt x="4218619" y="2702344"/>
                  <a:pt x="4358159" y="2823234"/>
                  <a:pt x="4506699" y="2938980"/>
                </a:cubicBezTo>
                <a:cubicBezTo>
                  <a:pt x="4464901" y="2935122"/>
                  <a:pt x="4410886" y="2911330"/>
                  <a:pt x="4358802" y="2883679"/>
                </a:cubicBezTo>
                <a:cubicBezTo>
                  <a:pt x="4221193" y="2809730"/>
                  <a:pt x="4108016" y="2709416"/>
                  <a:pt x="3992913" y="2611032"/>
                </a:cubicBezTo>
                <a:cubicBezTo>
                  <a:pt x="3912534" y="2542227"/>
                  <a:pt x="3834084" y="2471493"/>
                  <a:pt x="3744057" y="2412332"/>
                </a:cubicBezTo>
                <a:cubicBezTo>
                  <a:pt x="3733770" y="2405903"/>
                  <a:pt x="3726696" y="2397543"/>
                  <a:pt x="3720909" y="2387254"/>
                </a:cubicBezTo>
                <a:cubicBezTo>
                  <a:pt x="3715764" y="2378252"/>
                  <a:pt x="3708047" y="2369893"/>
                  <a:pt x="3694545" y="2373750"/>
                </a:cubicBezTo>
                <a:cubicBezTo>
                  <a:pt x="3681041" y="2378252"/>
                  <a:pt x="3679754" y="2389827"/>
                  <a:pt x="3679754" y="2400116"/>
                </a:cubicBezTo>
                <a:cubicBezTo>
                  <a:pt x="3681684" y="2438698"/>
                  <a:pt x="3692615" y="2473421"/>
                  <a:pt x="3716407" y="2504287"/>
                </a:cubicBezTo>
                <a:cubicBezTo>
                  <a:pt x="3762706" y="2566020"/>
                  <a:pt x="3824437" y="2614247"/>
                  <a:pt x="3886168" y="2662474"/>
                </a:cubicBezTo>
                <a:cubicBezTo>
                  <a:pt x="3971693" y="2728707"/>
                  <a:pt x="4050787" y="2800727"/>
                  <a:pt x="4122163" y="2881107"/>
                </a:cubicBezTo>
                <a:cubicBezTo>
                  <a:pt x="4070721" y="2841882"/>
                  <a:pt x="4019277" y="2802013"/>
                  <a:pt x="3967191" y="2762788"/>
                </a:cubicBezTo>
                <a:cubicBezTo>
                  <a:pt x="3927966" y="2733209"/>
                  <a:pt x="3887455" y="2704914"/>
                  <a:pt x="3847588" y="2675978"/>
                </a:cubicBezTo>
                <a:cubicBezTo>
                  <a:pt x="3837941" y="2668905"/>
                  <a:pt x="3827652" y="2661189"/>
                  <a:pt x="3814150" y="2670833"/>
                </a:cubicBezTo>
                <a:cubicBezTo>
                  <a:pt x="3801931" y="2679193"/>
                  <a:pt x="3803861" y="2691412"/>
                  <a:pt x="3806433" y="2702986"/>
                </a:cubicBezTo>
                <a:cubicBezTo>
                  <a:pt x="3816078" y="2748641"/>
                  <a:pt x="3843086" y="2785294"/>
                  <a:pt x="3876524" y="2818089"/>
                </a:cubicBezTo>
                <a:cubicBezTo>
                  <a:pt x="3917034" y="2857314"/>
                  <a:pt x="3959476" y="2894611"/>
                  <a:pt x="4003201" y="2931907"/>
                </a:cubicBezTo>
                <a:cubicBezTo>
                  <a:pt x="3956261" y="2921618"/>
                  <a:pt x="3909319" y="2911330"/>
                  <a:pt x="3862377" y="2902971"/>
                </a:cubicBezTo>
                <a:cubicBezTo>
                  <a:pt x="3883596" y="2977562"/>
                  <a:pt x="3933110" y="2992353"/>
                  <a:pt x="3977480" y="3003927"/>
                </a:cubicBezTo>
                <a:cubicBezTo>
                  <a:pt x="4037283" y="3018716"/>
                  <a:pt x="4094512" y="3037365"/>
                  <a:pt x="4151101" y="3058585"/>
                </a:cubicBezTo>
                <a:cubicBezTo>
                  <a:pt x="4174892" y="3079805"/>
                  <a:pt x="4198686" y="3100383"/>
                  <a:pt x="4221834" y="3122245"/>
                </a:cubicBezTo>
                <a:cubicBezTo>
                  <a:pt x="4245627" y="3144753"/>
                  <a:pt x="4268133" y="3167259"/>
                  <a:pt x="4290640" y="3191050"/>
                </a:cubicBezTo>
                <a:cubicBezTo>
                  <a:pt x="4306715" y="3208411"/>
                  <a:pt x="4326007" y="3223203"/>
                  <a:pt x="4307359" y="3252781"/>
                </a:cubicBezTo>
                <a:cubicBezTo>
                  <a:pt x="4298999" y="3266285"/>
                  <a:pt x="4353655" y="3339593"/>
                  <a:pt x="4371019" y="3344093"/>
                </a:cubicBezTo>
                <a:cubicBezTo>
                  <a:pt x="4373591" y="3344735"/>
                  <a:pt x="4376162" y="3345380"/>
                  <a:pt x="4378091" y="3345380"/>
                </a:cubicBezTo>
                <a:cubicBezTo>
                  <a:pt x="4415390" y="3342808"/>
                  <a:pt x="4423749" y="3364671"/>
                  <a:pt x="4424390" y="3392322"/>
                </a:cubicBezTo>
                <a:cubicBezTo>
                  <a:pt x="4425034" y="3419328"/>
                  <a:pt x="4418604" y="3452766"/>
                  <a:pt x="4469403" y="3439262"/>
                </a:cubicBezTo>
                <a:cubicBezTo>
                  <a:pt x="4475190" y="3437977"/>
                  <a:pt x="4476478" y="3441834"/>
                  <a:pt x="4479048" y="3446336"/>
                </a:cubicBezTo>
                <a:cubicBezTo>
                  <a:pt x="4534350" y="3561439"/>
                  <a:pt x="4627590" y="3650178"/>
                  <a:pt x="4719544" y="3738917"/>
                </a:cubicBezTo>
                <a:cubicBezTo>
                  <a:pt x="4724691" y="3743419"/>
                  <a:pt x="4729833" y="3747920"/>
                  <a:pt x="4734977" y="3752421"/>
                </a:cubicBezTo>
                <a:cubicBezTo>
                  <a:pt x="4638523" y="3729915"/>
                  <a:pt x="4320218" y="3700977"/>
                  <a:pt x="4226978" y="3710624"/>
                </a:cubicBezTo>
                <a:cubicBezTo>
                  <a:pt x="4144027" y="3718984"/>
                  <a:pt x="3675254" y="3578802"/>
                  <a:pt x="3578155" y="3495850"/>
                </a:cubicBezTo>
                <a:cubicBezTo>
                  <a:pt x="3564651" y="3560796"/>
                  <a:pt x="3593587" y="3586517"/>
                  <a:pt x="3616738" y="3616098"/>
                </a:cubicBezTo>
                <a:cubicBezTo>
                  <a:pt x="3649531" y="3657895"/>
                  <a:pt x="3654676" y="3687475"/>
                  <a:pt x="3592944" y="3720913"/>
                </a:cubicBezTo>
                <a:cubicBezTo>
                  <a:pt x="3416109" y="3816082"/>
                  <a:pt x="3418038" y="3819297"/>
                  <a:pt x="3583942" y="3948546"/>
                </a:cubicBezTo>
                <a:cubicBezTo>
                  <a:pt x="3591659" y="3954335"/>
                  <a:pt x="3587800" y="3972982"/>
                  <a:pt x="3589730" y="3985844"/>
                </a:cubicBezTo>
                <a:cubicBezTo>
                  <a:pt x="3546645" y="4005135"/>
                  <a:pt x="3495846" y="3954978"/>
                  <a:pt x="3444404" y="4008992"/>
                </a:cubicBezTo>
                <a:cubicBezTo>
                  <a:pt x="3666250" y="4246272"/>
                  <a:pt x="4003845" y="4471979"/>
                  <a:pt x="4309931" y="4650101"/>
                </a:cubicBezTo>
                <a:cubicBezTo>
                  <a:pt x="4062362" y="4708617"/>
                  <a:pt x="3913819" y="4502845"/>
                  <a:pt x="3731840" y="4529209"/>
                </a:cubicBezTo>
                <a:cubicBezTo>
                  <a:pt x="3641172" y="4593512"/>
                  <a:pt x="3911247" y="4697685"/>
                  <a:pt x="3653390" y="4727908"/>
                </a:cubicBezTo>
                <a:cubicBezTo>
                  <a:pt x="3765278" y="4784495"/>
                  <a:pt x="3848230" y="4839796"/>
                  <a:pt x="3925393" y="4904742"/>
                </a:cubicBezTo>
                <a:cubicBezTo>
                  <a:pt x="4062362" y="5021132"/>
                  <a:pt x="4089368" y="5098297"/>
                  <a:pt x="4026352" y="5254555"/>
                </a:cubicBezTo>
                <a:cubicBezTo>
                  <a:pt x="3984554" y="5357440"/>
                  <a:pt x="3924108" y="5451967"/>
                  <a:pt x="3977480" y="5574787"/>
                </a:cubicBezTo>
                <a:cubicBezTo>
                  <a:pt x="4014133" y="5659024"/>
                  <a:pt x="3999986" y="5714325"/>
                  <a:pt x="3861090" y="5676385"/>
                </a:cubicBezTo>
                <a:cubicBezTo>
                  <a:pt x="3711264" y="5635875"/>
                  <a:pt x="3654676" y="5711753"/>
                  <a:pt x="3692615" y="5859008"/>
                </a:cubicBezTo>
                <a:cubicBezTo>
                  <a:pt x="3717051" y="5953535"/>
                  <a:pt x="3691328" y="5983115"/>
                  <a:pt x="3588443" y="5972183"/>
                </a:cubicBezTo>
                <a:cubicBezTo>
                  <a:pt x="3474625" y="5959965"/>
                  <a:pt x="3366596" y="5898233"/>
                  <a:pt x="3225771" y="5927814"/>
                </a:cubicBezTo>
                <a:cubicBezTo>
                  <a:pt x="3338301" y="6100148"/>
                  <a:pt x="3578798" y="6051276"/>
                  <a:pt x="3709977" y="6215251"/>
                </a:cubicBezTo>
                <a:cubicBezTo>
                  <a:pt x="3553719" y="6215893"/>
                  <a:pt x="3434115" y="6215251"/>
                  <a:pt x="3318367" y="6179240"/>
                </a:cubicBezTo>
                <a:cubicBezTo>
                  <a:pt x="3270140" y="6164451"/>
                  <a:pt x="3217411" y="6149662"/>
                  <a:pt x="3190403" y="6199174"/>
                </a:cubicBezTo>
                <a:cubicBezTo>
                  <a:pt x="3158252" y="6258978"/>
                  <a:pt x="3223841" y="6281484"/>
                  <a:pt x="3263066" y="6292415"/>
                </a:cubicBezTo>
                <a:cubicBezTo>
                  <a:pt x="3373669" y="6322638"/>
                  <a:pt x="3458550" y="6394014"/>
                  <a:pt x="3550504" y="6449958"/>
                </a:cubicBezTo>
                <a:cubicBezTo>
                  <a:pt x="3726616" y="6557427"/>
                  <a:pt x="3917990" y="6649139"/>
                  <a:pt x="4077239" y="6805655"/>
                </a:cubicBezTo>
                <a:lnTo>
                  <a:pt x="4125813" y="6858000"/>
                </a:lnTo>
                <a:lnTo>
                  <a:pt x="4084568" y="6858000"/>
                </a:lnTo>
                <a:lnTo>
                  <a:pt x="3991456" y="6828025"/>
                </a:lnTo>
                <a:cubicBezTo>
                  <a:pt x="3846743" y="6771357"/>
                  <a:pt x="3719301" y="6699136"/>
                  <a:pt x="3569795" y="6680810"/>
                </a:cubicBezTo>
                <a:cubicBezTo>
                  <a:pt x="3613040" y="6726948"/>
                  <a:pt x="3659338" y="6769067"/>
                  <a:pt x="3707747" y="6808392"/>
                </a:cubicBezTo>
                <a:lnTo>
                  <a:pt x="37751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291454" y="1289108"/>
            <a:ext cx="3948036" cy="4766733"/>
          </a:xfrm>
          <a:prstGeom prst="roundRect">
            <a:avLst/>
          </a:prstGeom>
          <a:solidFill>
            <a:srgbClr val="FBF0D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Written style features: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 hesitations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 sentences starting with ‘und’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no abbreviated verb forms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join sentences together, e.g.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normalerweise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manchmal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aber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dieses </a:t>
            </a: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Jahr</a:t>
            </a:r>
            <a:endParaRPr lang="en-US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US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hoffe</a:t>
            </a:r>
            <a:r>
              <a:rPr lang="en-US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,…</a:t>
            </a:r>
            <a:endParaRPr kumimoji="0" lang="en-US" sz="200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D8552-626C-6E44-91CB-C1B20389A00F}"/>
              </a:ext>
            </a:extLst>
          </p:cNvPr>
          <p:cNvSpPr txBox="1"/>
          <p:nvPr/>
        </p:nvSpPr>
        <p:spPr>
          <a:xfrm>
            <a:off x="9017178" y="4131484"/>
            <a:ext cx="3171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br>
              <a:rPr lang="en-GB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Write 5-6 sentences about how you usually celebrate your birthday. Use a written (not spoken) style.</a:t>
            </a:r>
            <a:br>
              <a:rPr lang="en-GB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US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background rectangle">
            <a:extLst>
              <a:ext uri="{FF2B5EF4-FFF2-40B4-BE49-F238E27FC236}">
                <a16:creationId xmlns:a16="http://schemas.microsoft.com/office/drawing/2014/main" id="{9E3935C8-D931-480B-AB89-3D3322D6B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17"/>
            <a:ext cx="5620141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571" y="-79148"/>
            <a:ext cx="4612340" cy="8699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kern="1200" dirty="0">
                <a:solidFill>
                  <a:schemeClr val="bg1"/>
                </a:solidFill>
                <a:ea typeface="+mj-ea"/>
                <a:cs typeface="+mj-cs"/>
              </a:rPr>
              <a:t>ein </a:t>
            </a:r>
            <a:r>
              <a:rPr lang="en-US" kern="1200" dirty="0" err="1">
                <a:solidFill>
                  <a:schemeClr val="bg1"/>
                </a:solidFill>
                <a:ea typeface="+mj-ea"/>
                <a:cs typeface="+mj-cs"/>
              </a:rPr>
              <a:t>Geburtstag</a:t>
            </a:r>
            <a:endParaRPr lang="en-US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35AEF-D33E-4FF7-B6E4-D8CB54196B51}"/>
              </a:ext>
            </a:extLst>
          </p:cNvPr>
          <p:cNvSpPr txBox="1"/>
          <p:nvPr/>
        </p:nvSpPr>
        <p:spPr>
          <a:xfrm>
            <a:off x="6680131" y="566602"/>
            <a:ext cx="203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Brush Script MT" panose="03060802040406070304" pitchFamily="66" charset="0"/>
              </a:rPr>
              <a:t>Mein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Brush Script MT" panose="03060802040406070304" pitchFamily="66" charset="0"/>
              </a:rPr>
              <a:t>Geburtstag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6" name="Picture 4" descr="Hat, Birthday, Party, Red, Decoration">
            <a:extLst>
              <a:ext uri="{FF2B5EF4-FFF2-40B4-BE49-F238E27FC236}">
                <a16:creationId xmlns:a16="http://schemas.microsoft.com/office/drawing/2014/main" id="{1E5E4E6E-E4AB-46DB-BBB7-E6EE40362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0562">
            <a:off x="3234553" y="4738430"/>
            <a:ext cx="1148751" cy="18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alloons, Blue Balloons, Streamers, Balloon Dog">
            <a:extLst>
              <a:ext uri="{FF2B5EF4-FFF2-40B4-BE49-F238E27FC236}">
                <a16:creationId xmlns:a16="http://schemas.microsoft.com/office/drawing/2014/main" id="{8086FA41-F58B-4851-8683-D03C6AC1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15" y="671608"/>
            <a:ext cx="754205" cy="8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" y="169002"/>
            <a:ext cx="3247217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37" y="230232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Grammatik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08974" y="247046"/>
            <a:ext cx="1448353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FA5050C0-0922-4309-9E20-C0B6F7CB6155}"/>
              </a:ext>
            </a:extLst>
          </p:cNvPr>
          <p:cNvGraphicFramePr>
            <a:graphicFrameLocks noGrp="1"/>
          </p:cNvGraphicFramePr>
          <p:nvPr/>
        </p:nvGraphicFramePr>
        <p:xfrm>
          <a:off x="8698192" y="2502135"/>
          <a:ext cx="3339078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5219">
                  <a:extLst>
                    <a:ext uri="{9D8B030D-6E8A-4147-A177-3AD203B41FA5}">
                      <a16:colId xmlns:a16="http://schemas.microsoft.com/office/drawing/2014/main" val="1611895787"/>
                    </a:ext>
                  </a:extLst>
                </a:gridCol>
                <a:gridCol w="1253859">
                  <a:extLst>
                    <a:ext uri="{9D8B030D-6E8A-4147-A177-3AD203B41FA5}">
                      <a16:colId xmlns:a16="http://schemas.microsoft.com/office/drawing/2014/main" val="3752766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            WO3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WO 1 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32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weil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4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dass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denn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6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wenn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oder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90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als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aber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75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bevor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945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nachdem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818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während</a:t>
                      </a:r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586911"/>
                  </a:ext>
                </a:extLst>
              </a:tr>
            </a:tbl>
          </a:graphicData>
        </a:graphic>
      </p:graphicFrame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1C089723-2C73-481D-8BB6-82B997761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73" y="569008"/>
            <a:ext cx="6155099" cy="61550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FC6F860-695C-4168-903E-6D022D47B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56" y="1924148"/>
            <a:ext cx="2301317" cy="22222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21D8F-DAD5-4DFC-BC2F-2288DA64CB9D}"/>
              </a:ext>
            </a:extLst>
          </p:cNvPr>
          <p:cNvSpPr txBox="1"/>
          <p:nvPr/>
        </p:nvSpPr>
        <p:spPr>
          <a:xfrm rot="21151752">
            <a:off x="5394084" y="2219276"/>
            <a:ext cx="218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Sport,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nachdem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…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668F5B-E37B-4FCC-B391-295B955A37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984">
            <a:off x="2410960" y="1982969"/>
            <a:ext cx="2080658" cy="2009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7102C-B4C7-4101-83B1-4AB506763D29}"/>
              </a:ext>
            </a:extLst>
          </p:cNvPr>
          <p:cNvSpPr txBox="1"/>
          <p:nvPr/>
        </p:nvSpPr>
        <p:spPr>
          <a:xfrm>
            <a:off x="2595977" y="2161489"/>
            <a:ext cx="149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Er</a:t>
            </a:r>
            <a:r>
              <a:rPr lang="en-GB" sz="2400" i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/</a:t>
            </a:r>
            <a:r>
              <a:rPr lang="en-GB" sz="2400" i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sie</a:t>
            </a:r>
            <a:r>
              <a:rPr lang="en-GB" sz="2400" i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</a:t>
            </a:r>
            <a:r>
              <a:rPr lang="en-GB" sz="2400" i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geht</a:t>
            </a:r>
            <a:r>
              <a:rPr lang="en-GB" sz="2400" i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 oft ins Kino, </a:t>
            </a:r>
            <a:r>
              <a:rPr lang="en-GB" sz="2400" b="1" i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denn</a:t>
            </a:r>
            <a:r>
              <a:rPr lang="en-GB" sz="2400" i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…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F5854B-356B-45E1-A5E4-207D01AF5F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1">
            <a:off x="3377950" y="3961567"/>
            <a:ext cx="2080658" cy="20091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7F5D59-3938-4D79-B42F-363FCEC4638B}"/>
              </a:ext>
            </a:extLst>
          </p:cNvPr>
          <p:cNvSpPr txBox="1"/>
          <p:nvPr/>
        </p:nvSpPr>
        <p:spPr>
          <a:xfrm rot="246663">
            <a:off x="3483253" y="4275347"/>
            <a:ext cx="1866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i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Er</a:t>
            </a:r>
            <a:r>
              <a:rPr lang="en-GB" sz="2400" i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/</a:t>
            </a:r>
            <a:r>
              <a:rPr lang="en-GB" sz="2400" i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sie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GB" sz="2400" i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ruft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mich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an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7B50C3-3DF4-4E63-AAD0-3F2EBCF340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1">
            <a:off x="6344281" y="4309899"/>
            <a:ext cx="2080658" cy="200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DCDF62-483F-4C35-85FB-2C693E0BA127}"/>
              </a:ext>
            </a:extLst>
          </p:cNvPr>
          <p:cNvSpPr txBox="1"/>
          <p:nvPr/>
        </p:nvSpPr>
        <p:spPr>
          <a:xfrm rot="166596">
            <a:off x="6416842" y="4529549"/>
            <a:ext cx="1871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trinkt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keinen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Kaffee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weil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….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9922B-7BB8-6A4C-A3D8-5E83A76F38CE}"/>
              </a:ext>
            </a:extLst>
          </p:cNvPr>
          <p:cNvSpPr txBox="1"/>
          <p:nvPr/>
        </p:nvSpPr>
        <p:spPr>
          <a:xfrm>
            <a:off x="3352800" y="169002"/>
            <a:ext cx="6730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Du hast 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auch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 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eine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 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bekannte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 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Freundin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 / </a:t>
            </a:r>
            <a:b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</a:b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einen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 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bekannten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 Freund – was 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macht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 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F0302020204030204"/>
              </a:rPr>
              <a:t>sie</a:t>
            </a:r>
            <a: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  <a:t>/er? </a:t>
            </a:r>
            <a:br>
              <a:rPr lang="en-US" sz="2000" b="1" dirty="0">
                <a:solidFill>
                  <a:srgbClr val="115076"/>
                </a:solidFill>
                <a:latin typeface="Century Gothic" panose="020F0302020204030204"/>
              </a:rPr>
            </a:b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41A5DE-EC9B-4EC7-80B7-45A39FA5BA5E}"/>
              </a:ext>
            </a:extLst>
          </p:cNvPr>
          <p:cNvSpPr/>
          <p:nvPr/>
        </p:nvSpPr>
        <p:spPr>
          <a:xfrm>
            <a:off x="8698192" y="1038952"/>
            <a:ext cx="23280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Schreib </a:t>
            </a:r>
            <a:r>
              <a:rPr lang="de-DE" sz="2000" u="sng" dirty="0">
                <a:solidFill>
                  <a:srgbClr val="115076"/>
                </a:solidFill>
                <a:latin typeface="Century Gothic" panose="020B0502020202020204" pitchFamily="34" charset="0"/>
              </a:rPr>
              <a:t>acht</a:t>
            </a:r>
            <a:r>
              <a:rPr lang="de-DE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Sätze und benutze die Konjunktionen. </a:t>
            </a:r>
            <a:endParaRPr lang="en-GB" sz="2000" dirty="0">
              <a:solidFill>
                <a:srgbClr val="11507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5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4041"/>
            <a:ext cx="9126415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94041"/>
            <a:ext cx="8036169" cy="707849"/>
          </a:xfrm>
        </p:spPr>
        <p:txBody>
          <a:bodyPr>
            <a:normAutofit fontScale="90000"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Meine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Lieblingssachen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aus</a:t>
            </a:r>
            <a:r>
              <a:rPr lang="en-GB" sz="3600" b="1" dirty="0">
                <a:solidFill>
                  <a:schemeClr val="bg1"/>
                </a:solidFill>
              </a:rPr>
              <a:t> der </a:t>
            </a:r>
            <a:r>
              <a:rPr lang="en-GB" sz="3600" b="1" dirty="0" err="1">
                <a:solidFill>
                  <a:schemeClr val="bg1"/>
                </a:solidFill>
              </a:rPr>
              <a:t>Kindheit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08974" y="247046"/>
            <a:ext cx="1448353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D8552-626C-6E44-91CB-C1B20389A00F}"/>
              </a:ext>
            </a:extLst>
          </p:cNvPr>
          <p:cNvSpPr txBox="1"/>
          <p:nvPr/>
        </p:nvSpPr>
        <p:spPr>
          <a:xfrm>
            <a:off x="180000" y="1296000"/>
            <a:ext cx="1216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en-US" sz="2400" dirty="0">
              <a:solidFill>
                <a:srgbClr val="115076"/>
              </a:solidFill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lang="en-US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Write a short text about your </a:t>
            </a:r>
            <a: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favourite childhood possession(s).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How old were you when you got it/them?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Who did you get it/them from?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Why was it/they special? What did you like about it/them?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What other things did you do in your childhood?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Do you still do them now?</a:t>
            </a:r>
          </a:p>
          <a:p>
            <a:pPr lvl="0">
              <a:defRPr/>
            </a:pPr>
            <a: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br>
              <a:rPr lang="en-GB" sz="2400" dirty="0">
                <a:solidFill>
                  <a:srgbClr val="115076"/>
                </a:solidFill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Include: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past (perfect) + </a:t>
            </a: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früher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for things you used to do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imperfect: war, </a:t>
            </a: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hatte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es gab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als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weil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bevor + WO3 (either WO1 + WO3 OR WO3 + WO2) + past tense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wenn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dass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+ WO3 + present tense</a:t>
            </a:r>
          </a:p>
        </p:txBody>
      </p:sp>
      <p:pic>
        <p:nvPicPr>
          <p:cNvPr id="1026" name="Picture 2" descr="Fire Engine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500" y="2520656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9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" name="Google Shape;1538;p34" descr="background rectang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4041"/>
            <a:ext cx="4114800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9" name="Google Shape;1539;p34"/>
          <p:cNvSpPr txBox="1">
            <a:spLocks noGrp="1"/>
          </p:cNvSpPr>
          <p:nvPr>
            <p:ph type="title"/>
          </p:nvPr>
        </p:nvSpPr>
        <p:spPr>
          <a:xfrm>
            <a:off x="37602" y="294041"/>
            <a:ext cx="3565089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600" b="1">
                <a:solidFill>
                  <a:schemeClr val="lt1"/>
                </a:solidFill>
              </a:rPr>
              <a:t>Deine Kindheit </a:t>
            </a:r>
            <a:endParaRPr/>
          </a:p>
        </p:txBody>
      </p:sp>
      <p:sp>
        <p:nvSpPr>
          <p:cNvPr id="1540" name="Google Shape;1540;p34"/>
          <p:cNvSpPr/>
          <p:nvPr/>
        </p:nvSpPr>
        <p:spPr>
          <a:xfrm>
            <a:off x="10508974" y="247046"/>
            <a:ext cx="1448353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1" name="Google Shape;1541;p34"/>
          <p:cNvSpPr txBox="1"/>
          <p:nvPr/>
        </p:nvSpPr>
        <p:spPr>
          <a:xfrm>
            <a:off x="4332113" y="214455"/>
            <a:ext cx="4114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</a:pPr>
            <a:r>
              <a:rPr lang="en-GB" sz="24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Beantworte</a:t>
            </a:r>
            <a:r>
              <a:rPr lang="en-GB" sz="24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</a:t>
            </a:r>
            <a:r>
              <a:rPr lang="en-GB" sz="24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Fragen</a:t>
            </a:r>
            <a:r>
              <a:rPr lang="en-GB" sz="24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über</a:t>
            </a:r>
            <a:r>
              <a:rPr lang="en-GB" sz="24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deine</a:t>
            </a:r>
            <a:r>
              <a:rPr lang="en-GB" sz="24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Kindheit</a:t>
            </a:r>
            <a:r>
              <a:rPr lang="en-GB" sz="24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542" name="Google Shape;1542;p34" descr="Post-It, Sticky Note, Note, Memo, Office, Pap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576" y="1300924"/>
            <a:ext cx="2858648" cy="283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34" descr="Kids, Drawing, Girl, Boy, Child, Children, Kids Drawi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0593" y="1999250"/>
            <a:ext cx="348138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34"/>
          <p:cNvSpPr txBox="1"/>
          <p:nvPr/>
        </p:nvSpPr>
        <p:spPr>
          <a:xfrm>
            <a:off x="405557" y="1824894"/>
            <a:ext cx="2203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Was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wolltest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immer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machen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45" name="Google Shape;1545;p34"/>
          <p:cNvSpPr txBox="1"/>
          <p:nvPr/>
        </p:nvSpPr>
        <p:spPr>
          <a:xfrm>
            <a:off x="516162" y="2878040"/>
            <a:ext cx="1887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Ich </a:t>
            </a:r>
            <a:r>
              <a:rPr lang="en-GB" sz="2000" b="1" i="0" u="none" strike="noStrike" cap="none" dirty="0" err="1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wollte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immer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…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1546" name="Google Shape;1546;p34" descr="Draw, Drawing, Hand, Human, Line Art, Pen, 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8356" y="3003910"/>
            <a:ext cx="911469" cy="8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34" descr="Post-It, Sticky Note, Note, Memo, Office, Pap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0886" y="1311724"/>
            <a:ext cx="2858648" cy="283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34" descr="Post-It, Sticky Note, Note, Memo, Office, Pap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9709" y="1298494"/>
            <a:ext cx="2858648" cy="283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34" descr="Post-It, Sticky Note, Note, Memo, Office, Pap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3328" y="3895760"/>
            <a:ext cx="2858648" cy="283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34" descr="Post-It, Sticky Note, Note, Memo, Office, Pap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1976" y="3895759"/>
            <a:ext cx="2858648" cy="2831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34"/>
          <p:cNvSpPr txBox="1"/>
          <p:nvPr/>
        </p:nvSpPr>
        <p:spPr>
          <a:xfrm>
            <a:off x="3138898" y="1821179"/>
            <a:ext cx="2203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Was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musstest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immer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machen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52" name="Google Shape;1552;p34"/>
          <p:cNvSpPr txBox="1"/>
          <p:nvPr/>
        </p:nvSpPr>
        <p:spPr>
          <a:xfrm>
            <a:off x="5839402" y="1836253"/>
            <a:ext cx="22035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Was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konntest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machen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53" name="Google Shape;1553;p34"/>
          <p:cNvSpPr txBox="1"/>
          <p:nvPr/>
        </p:nvSpPr>
        <p:spPr>
          <a:xfrm>
            <a:off x="2468434" y="4387356"/>
            <a:ext cx="2203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Wo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waren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und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deine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Familie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gerne? 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54" name="Google Shape;1554;p34"/>
          <p:cNvSpPr txBox="1"/>
          <p:nvPr/>
        </p:nvSpPr>
        <p:spPr>
          <a:xfrm>
            <a:off x="5352762" y="4325541"/>
            <a:ext cx="220357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entury Gothic"/>
              <a:buNone/>
            </a:pP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Was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hatten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du und </a:t>
            </a:r>
            <a:r>
              <a:rPr lang="en-GB" sz="2000" b="0" i="0" u="none" strike="noStrike" cap="none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deine</a:t>
            </a:r>
            <a:r>
              <a:rPr lang="en-GB" sz="20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Freunde gerne in der Schule?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1555" name="Google Shape;1555;p34"/>
          <p:cNvSpPr txBox="1"/>
          <p:nvPr/>
        </p:nvSpPr>
        <p:spPr>
          <a:xfrm>
            <a:off x="3258650" y="2921602"/>
            <a:ext cx="1887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1F3864"/>
              </a:buClr>
              <a:buSzPts val="2000"/>
              <a:buNone/>
              <a:defRPr sz="2000" b="1">
                <a:solidFill>
                  <a:srgbClr val="1F3864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Ich </a:t>
            </a:r>
            <a:r>
              <a:rPr lang="en-GB" dirty="0" err="1"/>
              <a:t>musste</a:t>
            </a:r>
            <a:r>
              <a:rPr lang="en-GB" dirty="0"/>
              <a:t> </a:t>
            </a:r>
            <a:r>
              <a:rPr lang="en-GB" dirty="0" err="1"/>
              <a:t>immer</a:t>
            </a:r>
            <a:r>
              <a:rPr lang="en-GB" dirty="0"/>
              <a:t>…</a:t>
            </a:r>
            <a:endParaRPr dirty="0"/>
          </a:p>
        </p:txBody>
      </p:sp>
      <p:sp>
        <p:nvSpPr>
          <p:cNvPr id="1556" name="Google Shape;1556;p34"/>
          <p:cNvSpPr txBox="1"/>
          <p:nvPr/>
        </p:nvSpPr>
        <p:spPr>
          <a:xfrm>
            <a:off x="6031554" y="2921601"/>
            <a:ext cx="18870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Ich </a:t>
            </a:r>
            <a:r>
              <a:rPr lang="en-GB" sz="2000" b="1" dirty="0" err="1">
                <a:solidFill>
                  <a:srgbClr val="1F3864"/>
                </a:solidFill>
                <a:latin typeface="Century Gothic" panose="020B0502020202020204" pitchFamily="34" charset="0"/>
              </a:rPr>
              <a:t>konnte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…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1557" name="Google Shape;1557;p34"/>
          <p:cNvSpPr txBox="1"/>
          <p:nvPr/>
        </p:nvSpPr>
        <p:spPr>
          <a:xfrm>
            <a:off x="2566384" y="5491643"/>
            <a:ext cx="18870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Wir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waren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GB" sz="2000" b="1" dirty="0" err="1">
                <a:solidFill>
                  <a:srgbClr val="1F3864"/>
                </a:solidFill>
                <a:latin typeface="Century Gothic" panose="020B0502020202020204" pitchFamily="34" charset="0"/>
              </a:rPr>
              <a:t>gerne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…</a:t>
            </a:r>
            <a:endParaRPr b="1" dirty="0">
              <a:latin typeface="Century Gothic" panose="020B0502020202020204" pitchFamily="34" charset="0"/>
            </a:endParaRPr>
          </a:p>
        </p:txBody>
      </p:sp>
      <p:sp>
        <p:nvSpPr>
          <p:cNvPr id="1558" name="Google Shape;1558;p34"/>
          <p:cNvSpPr txBox="1"/>
          <p:nvPr/>
        </p:nvSpPr>
        <p:spPr>
          <a:xfrm>
            <a:off x="5319024" y="5648980"/>
            <a:ext cx="259957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r>
              <a:rPr lang="en-GB" sz="2000" b="1" i="0" u="none" strike="noStrike" cap="none" dirty="0" err="1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Wir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hatten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en-GB" sz="2000" b="1" i="0" u="none" strike="noStrike" cap="none" dirty="0" err="1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gerne</a:t>
            </a:r>
            <a:r>
              <a:rPr lang="en-GB" sz="2000" b="1" i="0" u="none" strike="noStrike" cap="none" dirty="0">
                <a:solidFill>
                  <a:srgbClr val="1F3864"/>
                </a:solidFill>
                <a:latin typeface="Century Gothic" panose="020B0502020202020204" pitchFamily="34" charset="0"/>
                <a:sym typeface="Arial"/>
              </a:rPr>
              <a:t>… in der Schule.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1559" name="Google Shape;1559;p34" descr="Draw, Drawing, Hand, Human, Line Art, Pen, 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0217" y="3019536"/>
            <a:ext cx="911469" cy="8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34" descr="Draw, Drawing, Hand, Human, Line Art, Pen, 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19181" y="3226885"/>
            <a:ext cx="911469" cy="8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1" name="Google Shape;1561;p34" descr="Draw, Drawing, Hand, Human, Line Art, Pen, 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63654" y="5511133"/>
            <a:ext cx="911469" cy="845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34" descr="Draw, Drawing, Hand, Human, Line Art, Pen, Penci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87004" y="5514734"/>
            <a:ext cx="911469" cy="845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3" name="Google Shape;1563;p34"/>
          <p:cNvSpPr/>
          <p:nvPr/>
        </p:nvSpPr>
        <p:spPr>
          <a:xfrm>
            <a:off x="8175157" y="688107"/>
            <a:ext cx="3253013" cy="1285208"/>
          </a:xfrm>
          <a:prstGeom prst="wedgeRoundRectCallout">
            <a:avLst>
              <a:gd name="adj1" fmla="val -59680"/>
              <a:gd name="adj2" fmla="val 36320"/>
              <a:gd name="adj3" fmla="val 16667"/>
            </a:avLst>
          </a:prstGeom>
          <a:solidFill>
            <a:srgbClr val="115076"/>
          </a:solidFill>
          <a:ln w="12700" cap="flat" cmpd="sng">
            <a:solidFill>
              <a:srgbClr val="DAA52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-GB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hat could you do at different ages?</a:t>
            </a:r>
            <a:br>
              <a:rPr lang="en-GB" sz="20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b="0" i="1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Mit</a:t>
            </a:r>
            <a:r>
              <a:rPr lang="en-GB" sz="2000" b="0" i="1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5 Jahren </a:t>
            </a:r>
            <a:r>
              <a:rPr lang="en-GB" sz="2000" b="0" i="1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konnt</a:t>
            </a:r>
            <a:r>
              <a:rPr lang="en-GB" sz="2000" i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000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ich Rad </a:t>
            </a:r>
            <a:r>
              <a:rPr lang="en-GB" sz="2000" i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fahren</a:t>
            </a:r>
            <a:r>
              <a:rPr lang="en-GB" sz="2000" i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 b="0" i="1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hape&#10;&#10;Description automatically generated">
            <a:extLst>
              <a:ext uri="{FF2B5EF4-FFF2-40B4-BE49-F238E27FC236}">
                <a16:creationId xmlns:a16="http://schemas.microsoft.com/office/drawing/2014/main" id="{1C089723-2C73-481D-8BB6-82B997761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73" y="569008"/>
            <a:ext cx="6155099" cy="61550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BD6D18-C796-40FB-B959-7135D3632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1">
            <a:off x="2797239" y="4432914"/>
            <a:ext cx="2080658" cy="2009135"/>
          </a:xfrm>
          <a:prstGeom prst="rect">
            <a:avLst/>
          </a:prstGeom>
        </p:spPr>
      </p:pic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7" y="169002"/>
            <a:ext cx="374508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437" y="230232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Ein </a:t>
            </a:r>
            <a:r>
              <a:rPr lang="en-GB" sz="3600" b="1" dirty="0" err="1">
                <a:solidFill>
                  <a:schemeClr val="bg1"/>
                </a:solidFill>
              </a:rPr>
              <a:t>neuer</a:t>
            </a:r>
            <a:r>
              <a:rPr lang="en-GB" sz="3600" b="1" dirty="0">
                <a:solidFill>
                  <a:schemeClr val="bg1"/>
                </a:solidFill>
              </a:rPr>
              <a:t> Start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08974" y="247046"/>
            <a:ext cx="1448353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FA5050C0-0922-4309-9E20-C0B6F7CB6155}"/>
              </a:ext>
            </a:extLst>
          </p:cNvPr>
          <p:cNvGraphicFramePr>
            <a:graphicFrameLocks noGrp="1"/>
          </p:cNvGraphicFramePr>
          <p:nvPr/>
        </p:nvGraphicFramePr>
        <p:xfrm>
          <a:off x="9366434" y="2184895"/>
          <a:ext cx="2825185" cy="228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33496">
                  <a:extLst>
                    <a:ext uri="{9D8B030D-6E8A-4147-A177-3AD203B41FA5}">
                      <a16:colId xmlns:a16="http://schemas.microsoft.com/office/drawing/2014/main" val="1611895787"/>
                    </a:ext>
                  </a:extLst>
                </a:gridCol>
                <a:gridCol w="1091689">
                  <a:extLst>
                    <a:ext uri="{9D8B030D-6E8A-4147-A177-3AD203B41FA5}">
                      <a16:colId xmlns:a16="http://schemas.microsoft.com/office/drawing/2014/main" val="37527663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         WO3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WO 1 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324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weil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und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84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dass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denn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560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wenn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oder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90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obwohl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 err="1">
                          <a:solidFill>
                            <a:srgbClr val="115076"/>
                          </a:solidFill>
                          <a:latin typeface="Century Gothic" panose="020B0502020202020204" pitchFamily="34" charset="0"/>
                        </a:rPr>
                        <a:t>aber</a:t>
                      </a:r>
                      <a:endParaRPr lang="en-GB" sz="2400" b="0" i="0" dirty="0">
                        <a:solidFill>
                          <a:srgbClr val="11507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175497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FC6F860-695C-4168-903E-6D022D47B3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15" y="1916990"/>
            <a:ext cx="2301317" cy="22222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668F5B-E37B-4FCC-B391-295B955A3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5984">
            <a:off x="227946" y="1228943"/>
            <a:ext cx="2080658" cy="2009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7102C-B4C7-4101-83B1-4AB506763D29}"/>
              </a:ext>
            </a:extLst>
          </p:cNvPr>
          <p:cNvSpPr txBox="1"/>
          <p:nvPr/>
        </p:nvSpPr>
        <p:spPr>
          <a:xfrm>
            <a:off x="363909" y="1236286"/>
            <a:ext cx="18047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andere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(-r,-s)</a:t>
            </a:r>
            <a:b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Hobby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en-GB" sz="2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suchen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denn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etwas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Neues</a:t>
            </a:r>
            <a:b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lernen</a:t>
            </a: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F5854B-356B-45E1-A5E4-207D01AF5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1">
            <a:off x="260602" y="3675383"/>
            <a:ext cx="2341826" cy="2261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7F5D59-3938-4D79-B42F-363FCEC4638B}"/>
              </a:ext>
            </a:extLst>
          </p:cNvPr>
          <p:cNvSpPr txBox="1"/>
          <p:nvPr/>
        </p:nvSpPr>
        <p:spPr>
          <a:xfrm rot="246663">
            <a:off x="371768" y="3831856"/>
            <a:ext cx="2057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gut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Fragen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stellen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und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Hausaufgaben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machen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D7B50C3-3DF4-4E63-AAD0-3F2EBCF340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1">
            <a:off x="5113503" y="4353422"/>
            <a:ext cx="2080658" cy="20091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DCDF62-483F-4C35-85FB-2C693E0BA127}"/>
              </a:ext>
            </a:extLst>
          </p:cNvPr>
          <p:cNvSpPr txBox="1"/>
          <p:nvPr/>
        </p:nvSpPr>
        <p:spPr>
          <a:xfrm rot="166596">
            <a:off x="5261034" y="4388492"/>
            <a:ext cx="18718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früh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aufstehen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aber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versprechen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mehr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schlafen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9922B-7BB8-6A4C-A3D8-5E83A76F38CE}"/>
              </a:ext>
            </a:extLst>
          </p:cNvPr>
          <p:cNvSpPr txBox="1"/>
          <p:nvPr/>
        </p:nvSpPr>
        <p:spPr>
          <a:xfrm>
            <a:off x="3635797" y="278854"/>
            <a:ext cx="765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Beschreib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Pläne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und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Ziele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für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das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neue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Jahr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Du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kannst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diese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Ideen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oder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deine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eigenen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Ideen </a:t>
            </a:r>
            <a:r>
              <a:rPr kumimoji="0" lang="en-US" sz="2000" i="1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benutzen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41A5DE-EC9B-4EC7-80B7-45A39FA5BA5E}"/>
              </a:ext>
            </a:extLst>
          </p:cNvPr>
          <p:cNvSpPr/>
          <p:nvPr/>
        </p:nvSpPr>
        <p:spPr>
          <a:xfrm>
            <a:off x="9326235" y="986740"/>
            <a:ext cx="2733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Schreib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acht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Sätze und benutze die Konjunktionen.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6F8-E53C-4516-B0C6-AFCB3B51AA46}"/>
              </a:ext>
            </a:extLst>
          </p:cNvPr>
          <p:cNvSpPr/>
          <p:nvPr/>
        </p:nvSpPr>
        <p:spPr>
          <a:xfrm>
            <a:off x="9351956" y="4662585"/>
            <a:ext cx="2733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Try to use WO3 with some one-verb and two-verb structures.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767A1A-2705-4D4D-9358-B1F0EA1A19F6}"/>
              </a:ext>
            </a:extLst>
          </p:cNvPr>
          <p:cNvSpPr txBox="1"/>
          <p:nvPr/>
        </p:nvSpPr>
        <p:spPr>
          <a:xfrm rot="166596">
            <a:off x="2852269" y="2250421"/>
            <a:ext cx="1871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trinkt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keinen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Kaffee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weil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….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AF843F-1C2E-420B-A853-47796A52547C}"/>
              </a:ext>
            </a:extLst>
          </p:cNvPr>
          <p:cNvSpPr txBox="1"/>
          <p:nvPr/>
        </p:nvSpPr>
        <p:spPr>
          <a:xfrm rot="166596">
            <a:off x="7666721" y="1814923"/>
            <a:ext cx="1871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Er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/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trinkt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keinen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Kaffee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, </a:t>
            </a:r>
            <a:r>
              <a:rPr kumimoji="0" lang="en-GB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weil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….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33DFEE7-84AF-4124-85BF-ACF86E38F6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1">
            <a:off x="7393158" y="1643255"/>
            <a:ext cx="2080658" cy="20091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2DAABAE-1B15-40F2-A695-1A9D49932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7531">
            <a:off x="2621730" y="2048586"/>
            <a:ext cx="2080658" cy="20091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B1D791-C7D8-4A54-AC02-8E0103CC6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57" y="4165848"/>
            <a:ext cx="2080658" cy="2009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921D8F-DAD5-4DFC-BC2F-2288DA64CB9D}"/>
              </a:ext>
            </a:extLst>
          </p:cNvPr>
          <p:cNvSpPr txBox="1"/>
          <p:nvPr/>
        </p:nvSpPr>
        <p:spPr>
          <a:xfrm rot="202383">
            <a:off x="2722173" y="2209469"/>
            <a:ext cx="2184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obwohl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Schokolade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mag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aufhören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essen</a:t>
            </a:r>
            <a:b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</a:br>
            <a:endParaRPr kumimoji="0" lang="en-GB" sz="2000" b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5C679E-8156-4C80-8A06-F3263B498240}"/>
              </a:ext>
            </a:extLst>
          </p:cNvPr>
          <p:cNvSpPr txBox="1"/>
          <p:nvPr/>
        </p:nvSpPr>
        <p:spPr>
          <a:xfrm rot="21088112">
            <a:off x="4882913" y="2042979"/>
            <a:ext cx="18660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Universität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studieren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lang="en-GB" sz="2000" b="1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wenn</a:t>
            </a:r>
            <a:br>
              <a:rPr lang="en-GB" sz="2000" b="1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</a:b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gut</a:t>
            </a:r>
            <a:b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</a:b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Schule</a:t>
            </a:r>
            <a:b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</a:br>
            <a:r>
              <a:rPr lang="en-GB" sz="2000" dirty="0" err="1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möchte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endParaRPr kumimoji="0" lang="en-GB" sz="2000" b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9D5825-68DD-477D-8B8C-9EC98FE1898A}"/>
              </a:ext>
            </a:extLst>
          </p:cNvPr>
          <p:cNvSpPr txBox="1"/>
          <p:nvPr/>
        </p:nvSpPr>
        <p:spPr>
          <a:xfrm rot="286601">
            <a:off x="7550120" y="1848822"/>
            <a:ext cx="1871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Rad </a:t>
            </a: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fahren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oder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tanzen</a:t>
            </a: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lernen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619FDF-0A8A-4B19-A911-AE074990A154}"/>
              </a:ext>
            </a:extLst>
          </p:cNvPr>
          <p:cNvSpPr txBox="1"/>
          <p:nvPr/>
        </p:nvSpPr>
        <p:spPr>
          <a:xfrm rot="21044466">
            <a:off x="7490825" y="4286917"/>
            <a:ext cx="1871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denken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dass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häufig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Sport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machen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97EA76-CEEC-4D7D-B00A-AD24FBD982DE}"/>
              </a:ext>
            </a:extLst>
          </p:cNvPr>
          <p:cNvSpPr txBox="1"/>
          <p:nvPr/>
        </p:nvSpPr>
        <p:spPr>
          <a:xfrm rot="166596">
            <a:off x="2926035" y="4578102"/>
            <a:ext cx="18718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wenig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Kaffee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b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weil</a:t>
            </a:r>
            <a:br>
              <a:rPr kumimoji="0" lang="en-GB" sz="2000" b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relativ</a:t>
            </a:r>
            <a:br>
              <a:rPr kumimoji="0" lang="en-GB" sz="200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en-GB" sz="200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ungesund</a:t>
            </a:r>
            <a:endParaRPr kumimoji="0" lang="en-GB" sz="200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0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81"/>
            <a:ext cx="2775858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-18005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 err="1">
                <a:solidFill>
                  <a:schemeClr val="bg1"/>
                </a:solidFill>
              </a:rPr>
              <a:t>Meinungen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15598" y="230915"/>
            <a:ext cx="1377337" cy="378685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0" name="Picture 2" descr="04">
            <a:extLst>
              <a:ext uri="{FF2B5EF4-FFF2-40B4-BE49-F238E27FC236}">
                <a16:creationId xmlns:a16="http://schemas.microsoft.com/office/drawing/2014/main" id="{99F4C59A-BF1F-49A1-8107-05F2B286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43" y="813026"/>
            <a:ext cx="10342114" cy="58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66973838-F55A-487A-BEDC-C12C4A9D90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92" y="209442"/>
            <a:ext cx="896536" cy="67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EFC7A86-E284-490A-8988-C6D3ED948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289" y="733882"/>
            <a:ext cx="551646" cy="535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684" y="1876585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Fußball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A3CCA8-16ED-4A8A-8CCF-00D6EF201FF0}"/>
              </a:ext>
            </a:extLst>
          </p:cNvPr>
          <p:cNvSpPr txBox="1"/>
          <p:nvPr/>
        </p:nvSpPr>
        <p:spPr>
          <a:xfrm>
            <a:off x="1313684" y="2480169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Hunde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5119D1-B4B6-493C-A03C-DF5AD22073F2}"/>
              </a:ext>
            </a:extLst>
          </p:cNvPr>
          <p:cNvSpPr txBox="1"/>
          <p:nvPr/>
        </p:nvSpPr>
        <p:spPr>
          <a:xfrm>
            <a:off x="1315639" y="3044930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Rapmusik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A3BEC0-E6DA-4906-988B-B536C3D4B478}"/>
              </a:ext>
            </a:extLst>
          </p:cNvPr>
          <p:cNvSpPr txBox="1"/>
          <p:nvPr/>
        </p:nvSpPr>
        <p:spPr>
          <a:xfrm>
            <a:off x="1313684" y="3648514"/>
            <a:ext cx="21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Farbe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G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rün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37C706-A0AE-48EB-A79B-8186CCF4B6D4}"/>
              </a:ext>
            </a:extLst>
          </p:cNvPr>
          <p:cNvSpPr txBox="1"/>
          <p:nvPr/>
        </p:nvSpPr>
        <p:spPr>
          <a:xfrm>
            <a:off x="1313684" y="4342726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TikTok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70578F-BBA2-471A-B29E-74E35ABF7D00}"/>
              </a:ext>
            </a:extLst>
          </p:cNvPr>
          <p:cNvSpPr txBox="1"/>
          <p:nvPr/>
        </p:nvSpPr>
        <p:spPr>
          <a:xfrm>
            <a:off x="1313684" y="5024271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Singen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01F087-1AB2-4622-AB34-5491667EF56D}"/>
              </a:ext>
            </a:extLst>
          </p:cNvPr>
          <p:cNvSpPr txBox="1"/>
          <p:nvPr/>
        </p:nvSpPr>
        <p:spPr>
          <a:xfrm>
            <a:off x="8706615" y="1938534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Ed Sheeran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F537D7-E8C7-4591-8BD4-8A7627040D64}"/>
              </a:ext>
            </a:extLst>
          </p:cNvPr>
          <p:cNvSpPr txBox="1"/>
          <p:nvPr/>
        </p:nvSpPr>
        <p:spPr>
          <a:xfrm>
            <a:off x="8706615" y="2542118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Schwimmen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75E40E-E381-444C-9575-FA7DF3FA017E}"/>
              </a:ext>
            </a:extLst>
          </p:cNvPr>
          <p:cNvSpPr txBox="1"/>
          <p:nvPr/>
        </p:nvSpPr>
        <p:spPr>
          <a:xfrm>
            <a:off x="8708570" y="3106879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Katzen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F5A8C7-38F8-43E7-971E-88A90F4737B8}"/>
              </a:ext>
            </a:extLst>
          </p:cNvPr>
          <p:cNvSpPr txBox="1"/>
          <p:nvPr/>
        </p:nvSpPr>
        <p:spPr>
          <a:xfrm>
            <a:off x="8706615" y="3710463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B9D9A-5E48-47DF-8B6F-CD4F6FB280AB}"/>
              </a:ext>
            </a:extLst>
          </p:cNvPr>
          <p:cNvSpPr txBox="1"/>
          <p:nvPr/>
        </p:nvSpPr>
        <p:spPr>
          <a:xfrm>
            <a:off x="8706615" y="4404675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Kochen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97FAD2-5A56-4D86-8BA5-FBDE5B0A22E6}"/>
              </a:ext>
            </a:extLst>
          </p:cNvPr>
          <p:cNvSpPr txBox="1"/>
          <p:nvPr/>
        </p:nvSpPr>
        <p:spPr>
          <a:xfrm>
            <a:off x="8706615" y="5086220"/>
            <a:ext cx="1807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Facebook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0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62852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565089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Und du?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508974" y="247046"/>
            <a:ext cx="1448353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schreiben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6D8552-626C-6E44-91CB-C1B20389A00F}"/>
              </a:ext>
            </a:extLst>
          </p:cNvPr>
          <p:cNvSpPr txBox="1"/>
          <p:nvPr/>
        </p:nvSpPr>
        <p:spPr>
          <a:xfrm>
            <a:off x="2645520" y="260414"/>
            <a:ext cx="6926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kannst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du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machen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, um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nett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zu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sein?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Schreibe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Antworten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für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1- 6.</a:t>
            </a:r>
          </a:p>
        </p:txBody>
      </p:sp>
      <p:pic>
        <p:nvPicPr>
          <p:cNvPr id="3074" name="Picture 2" descr="Post-It, Sticky Note, Note, Memo, Office, Paper">
            <a:extLst>
              <a:ext uri="{FF2B5EF4-FFF2-40B4-BE49-F238E27FC236}">
                <a16:creationId xmlns:a16="http://schemas.microsoft.com/office/drawing/2014/main" id="{8598DF58-DCF8-415B-8E79-4360E964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" y="1300924"/>
            <a:ext cx="2858648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97A77-5DD4-4EB0-BD32-595B3551A3A5}"/>
              </a:ext>
            </a:extLst>
          </p:cNvPr>
          <p:cNvSpPr txBox="1"/>
          <p:nvPr/>
        </p:nvSpPr>
        <p:spPr>
          <a:xfrm>
            <a:off x="405557" y="1824894"/>
            <a:ext cx="220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1. Was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vergisst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nie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3BBFF-E4D3-42D6-8330-AF22A1C390C2}"/>
              </a:ext>
            </a:extLst>
          </p:cNvPr>
          <p:cNvSpPr txBox="1"/>
          <p:nvPr/>
        </p:nvSpPr>
        <p:spPr>
          <a:xfrm>
            <a:off x="516162" y="2878040"/>
            <a:ext cx="188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Ich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vergesse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nie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…</a:t>
            </a:r>
          </a:p>
        </p:txBody>
      </p:sp>
      <p:pic>
        <p:nvPicPr>
          <p:cNvPr id="3078" name="Picture 6" descr="Draw, Drawing, Hand, Human, Line Art, Pen, Pencil">
            <a:extLst>
              <a:ext uri="{FF2B5EF4-FFF2-40B4-BE49-F238E27FC236}">
                <a16:creationId xmlns:a16="http://schemas.microsoft.com/office/drawing/2014/main" id="{667F4003-57ED-4D44-9192-83117693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625" y="3163079"/>
            <a:ext cx="911469" cy="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ost-It, Sticky Note, Note, Memo, Office, Paper">
            <a:extLst>
              <a:ext uri="{FF2B5EF4-FFF2-40B4-BE49-F238E27FC236}">
                <a16:creationId xmlns:a16="http://schemas.microsoft.com/office/drawing/2014/main" id="{968C2386-F146-4EFC-AF6E-355FFE9E9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86" y="1311724"/>
            <a:ext cx="2858648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ost-It, Sticky Note, Note, Memo, Office, Paper">
            <a:extLst>
              <a:ext uri="{FF2B5EF4-FFF2-40B4-BE49-F238E27FC236}">
                <a16:creationId xmlns:a16="http://schemas.microsoft.com/office/drawing/2014/main" id="{9B4294FC-ECD1-4719-AB34-24FD15AD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09" y="1298494"/>
            <a:ext cx="2858648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st-It, Sticky Note, Note, Memo, Office, Paper">
            <a:extLst>
              <a:ext uri="{FF2B5EF4-FFF2-40B4-BE49-F238E27FC236}">
                <a16:creationId xmlns:a16="http://schemas.microsoft.com/office/drawing/2014/main" id="{731279C7-FDCE-4394-BEBC-2F0E8C5A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82" y="3796020"/>
            <a:ext cx="2858648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ost-It, Sticky Note, Note, Memo, Office, Paper">
            <a:extLst>
              <a:ext uri="{FF2B5EF4-FFF2-40B4-BE49-F238E27FC236}">
                <a16:creationId xmlns:a16="http://schemas.microsoft.com/office/drawing/2014/main" id="{56DE8616-57DF-419D-9D53-D0080B41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51" y="3796960"/>
            <a:ext cx="2858648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957F0E-C14C-4AEC-BF54-F69AFCED8D59}"/>
              </a:ext>
            </a:extLst>
          </p:cNvPr>
          <p:cNvSpPr txBox="1"/>
          <p:nvPr/>
        </p:nvSpPr>
        <p:spPr>
          <a:xfrm>
            <a:off x="3138898" y="1821179"/>
            <a:ext cx="220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Warum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sammelst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Müll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auf?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7B8CA-BD0F-4CAD-8BBD-82C606C0A276}"/>
              </a:ext>
            </a:extLst>
          </p:cNvPr>
          <p:cNvSpPr txBox="1"/>
          <p:nvPr/>
        </p:nvSpPr>
        <p:spPr>
          <a:xfrm>
            <a:off x="5949553" y="1663859"/>
            <a:ext cx="2203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3. Was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versuchst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für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deine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Freunde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zu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machen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C499EA-56C7-4E67-A608-FD6FE385E908}"/>
              </a:ext>
            </a:extLst>
          </p:cNvPr>
          <p:cNvSpPr txBox="1"/>
          <p:nvPr/>
        </p:nvSpPr>
        <p:spPr>
          <a:xfrm>
            <a:off x="2628529" y="4296605"/>
            <a:ext cx="220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4.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Warum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nimmst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du an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einem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Lauf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teil?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345101-A2C1-420D-9BAD-DF1F07E530D8}"/>
              </a:ext>
            </a:extLst>
          </p:cNvPr>
          <p:cNvSpPr txBox="1"/>
          <p:nvPr/>
        </p:nvSpPr>
        <p:spPr>
          <a:xfrm>
            <a:off x="5352762" y="4278718"/>
            <a:ext cx="220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5. Was hast du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vor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zu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lernen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39D12B-41CA-4B77-8FD8-275DA291AE91}"/>
              </a:ext>
            </a:extLst>
          </p:cNvPr>
          <p:cNvSpPr txBox="1"/>
          <p:nvPr/>
        </p:nvSpPr>
        <p:spPr>
          <a:xfrm>
            <a:off x="3258650" y="2921602"/>
            <a:ext cx="188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Ich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sammle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Müll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auf, 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00B7B5-9CFE-4207-ACEB-7D7A2798C5C5}"/>
              </a:ext>
            </a:extLst>
          </p:cNvPr>
          <p:cNvSpPr txBox="1"/>
          <p:nvPr/>
        </p:nvSpPr>
        <p:spPr>
          <a:xfrm>
            <a:off x="5997713" y="3044337"/>
            <a:ext cx="240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Ich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versuche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für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meine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Freunde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E123FB-F435-477F-9267-0DB0749C54FA}"/>
              </a:ext>
            </a:extLst>
          </p:cNvPr>
          <p:cNvSpPr txBox="1"/>
          <p:nvPr/>
        </p:nvSpPr>
        <p:spPr>
          <a:xfrm>
            <a:off x="2517224" y="5247948"/>
            <a:ext cx="1887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Ich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nehme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an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einem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Lauf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teil, 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B31B1A-17BE-4E4B-8EBA-D9EA7D3FE8A8}"/>
              </a:ext>
            </a:extLst>
          </p:cNvPr>
          <p:cNvSpPr txBox="1"/>
          <p:nvPr/>
        </p:nvSpPr>
        <p:spPr>
          <a:xfrm>
            <a:off x="5400012" y="5084244"/>
            <a:ext cx="2203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Ich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habe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vor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, …</a:t>
            </a:r>
          </a:p>
        </p:txBody>
      </p:sp>
      <p:pic>
        <p:nvPicPr>
          <p:cNvPr id="25" name="Picture 6" descr="Draw, Drawing, Hand, Human, Line Art, Pen, Pencil">
            <a:extLst>
              <a:ext uri="{FF2B5EF4-FFF2-40B4-BE49-F238E27FC236}">
                <a16:creationId xmlns:a16="http://schemas.microsoft.com/office/drawing/2014/main" id="{3CE0C030-23A6-4BF3-A131-2AEADF9E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217" y="3019536"/>
            <a:ext cx="911469" cy="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raw, Drawing, Hand, Human, Line Art, Pen, Pencil">
            <a:extLst>
              <a:ext uri="{FF2B5EF4-FFF2-40B4-BE49-F238E27FC236}">
                <a16:creationId xmlns:a16="http://schemas.microsoft.com/office/drawing/2014/main" id="{2CB4D6A4-B0A3-4D73-B56A-FBA30F73A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85" y="2718434"/>
            <a:ext cx="911469" cy="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raw, Drawing, Hand, Human, Line Art, Pen, Pencil">
            <a:extLst>
              <a:ext uri="{FF2B5EF4-FFF2-40B4-BE49-F238E27FC236}">
                <a16:creationId xmlns:a16="http://schemas.microsoft.com/office/drawing/2014/main" id="{153FF9A2-E23E-4AF6-8BFE-2E33222D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0" y="5452613"/>
            <a:ext cx="911469" cy="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raw, Drawing, Hand, Human, Line Art, Pen, Pencil">
            <a:extLst>
              <a:ext uri="{FF2B5EF4-FFF2-40B4-BE49-F238E27FC236}">
                <a16:creationId xmlns:a16="http://schemas.microsoft.com/office/drawing/2014/main" id="{21ED5DF4-4FE8-42A0-A591-3D1927AAC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848" y="5452613"/>
            <a:ext cx="911469" cy="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Post-It, Sticky Note, Note, Memo, Office, Paper">
            <a:extLst>
              <a:ext uri="{FF2B5EF4-FFF2-40B4-BE49-F238E27FC236}">
                <a16:creationId xmlns:a16="http://schemas.microsoft.com/office/drawing/2014/main" id="{0A498C10-0692-4E63-9587-C7E95F19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13" y="3784008"/>
            <a:ext cx="2858648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CE72D02-412A-4298-AB6C-6B3D97C52230}"/>
              </a:ext>
            </a:extLst>
          </p:cNvPr>
          <p:cNvSpPr txBox="1"/>
          <p:nvPr/>
        </p:nvSpPr>
        <p:spPr>
          <a:xfrm>
            <a:off x="8393333" y="4242623"/>
            <a:ext cx="2203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6.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Warum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gehst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du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früh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ins Bett?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FB3426-0EA4-4D02-BB47-A1B04991F1E6}"/>
              </a:ext>
            </a:extLst>
          </p:cNvPr>
          <p:cNvSpPr txBox="1"/>
          <p:nvPr/>
        </p:nvSpPr>
        <p:spPr>
          <a:xfrm>
            <a:off x="8324495" y="5110369"/>
            <a:ext cx="2203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Ich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gehe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früh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Ink Free" panose="03080402000500000000" pitchFamily="66" charset="0"/>
              </a:rPr>
              <a:t> ins Bett, …</a:t>
            </a:r>
          </a:p>
        </p:txBody>
      </p:sp>
      <p:pic>
        <p:nvPicPr>
          <p:cNvPr id="32" name="Picture 6" descr="Draw, Drawing, Hand, Human, Line Art, Pen, Pencil">
            <a:extLst>
              <a:ext uri="{FF2B5EF4-FFF2-40B4-BE49-F238E27FC236}">
                <a16:creationId xmlns:a16="http://schemas.microsoft.com/office/drawing/2014/main" id="{EAF68937-EA9E-4DE1-A31B-C31BDCBC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592" y="5480204"/>
            <a:ext cx="911469" cy="8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B5CE1-3741-420C-A1B4-863375BC8C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990" y="950566"/>
            <a:ext cx="3529972" cy="176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8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1385</Words>
  <Application>Microsoft Macintosh PowerPoint</Application>
  <PresentationFormat>Widescreen</PresentationFormat>
  <Paragraphs>177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Brush Script MT</vt:lpstr>
      <vt:lpstr>Arial</vt:lpstr>
      <vt:lpstr>Calibri</vt:lpstr>
      <vt:lpstr>Century Gothic</vt:lpstr>
      <vt:lpstr>Ink Free</vt:lpstr>
      <vt:lpstr>Wingdings 3</vt:lpstr>
      <vt:lpstr>Office Theme</vt:lpstr>
      <vt:lpstr>Examples</vt:lpstr>
      <vt:lpstr>Mein Lieblingsmensch</vt:lpstr>
      <vt:lpstr>Mein Geburtstag</vt:lpstr>
      <vt:lpstr>Grammatik</vt:lpstr>
      <vt:lpstr>Meine Lieblingssachen aus der Kindheit</vt:lpstr>
      <vt:lpstr>Deine Kindheit </vt:lpstr>
      <vt:lpstr>Ein neuer Start</vt:lpstr>
      <vt:lpstr>Meinungen</vt:lpstr>
      <vt:lpstr>Und du?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Richardson</dc:creator>
  <cp:lastModifiedBy>Mary Richardson</cp:lastModifiedBy>
  <cp:revision>7</cp:revision>
  <dcterms:created xsi:type="dcterms:W3CDTF">2022-06-21T13:39:10Z</dcterms:created>
  <dcterms:modified xsi:type="dcterms:W3CDTF">2022-07-12T13:25:10Z</dcterms:modified>
</cp:coreProperties>
</file>