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2" r:id="rId3"/>
  </p:sldMasterIdLst>
  <p:notesMasterIdLst>
    <p:notesMasterId r:id="rId27"/>
  </p:notesMasterIdLst>
  <p:sldIdLst>
    <p:sldId id="268" r:id="rId4"/>
    <p:sldId id="364" r:id="rId5"/>
    <p:sldId id="391" r:id="rId6"/>
    <p:sldId id="392" r:id="rId7"/>
    <p:sldId id="397" r:id="rId8"/>
    <p:sldId id="393" r:id="rId9"/>
    <p:sldId id="394" r:id="rId10"/>
    <p:sldId id="398" r:id="rId11"/>
    <p:sldId id="399" r:id="rId12"/>
    <p:sldId id="365" r:id="rId13"/>
    <p:sldId id="370" r:id="rId14"/>
    <p:sldId id="367" r:id="rId15"/>
    <p:sldId id="369" r:id="rId16"/>
    <p:sldId id="366" r:id="rId17"/>
    <p:sldId id="372" r:id="rId18"/>
    <p:sldId id="368" r:id="rId19"/>
    <p:sldId id="371" r:id="rId20"/>
    <p:sldId id="377" r:id="rId21"/>
    <p:sldId id="361" r:id="rId22"/>
    <p:sldId id="381" r:id="rId23"/>
    <p:sldId id="380" r:id="rId24"/>
    <p:sldId id="378" r:id="rId25"/>
    <p:sldId id="3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6" clrIdx="0">
    <p:extLst>
      <p:ext uri="{19B8F6BF-5375-455C-9EA6-DF929625EA0E}">
        <p15:presenceInfo xmlns:p15="http://schemas.microsoft.com/office/powerpoint/2012/main" userId="S::Natalie.Finlayson@glasgow.ac.uk::fffa9436-0c20-47f6-a103-b85039ead72e" providerId="AD"/>
      </p:ext>
    </p:extLst>
  </p:cmAuthor>
  <p:cmAuthor id="2" name="Natalie Finlayson" initials="NF [2]" lastIdx="23"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1"/>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89" autoAdjust="0"/>
    <p:restoredTop sz="94291" autoAdjust="0"/>
  </p:normalViewPr>
  <p:slideViewPr>
    <p:cSldViewPr snapToGrid="0">
      <p:cViewPr varScale="1">
        <p:scale>
          <a:sx n="62" d="100"/>
          <a:sy n="62" d="100"/>
        </p:scale>
        <p:origin x="984" y="52"/>
      </p:cViewPr>
      <p:guideLst/>
    </p:cSldViewPr>
  </p:slideViewPr>
  <p:notesTextViewPr>
    <p:cViewPr>
      <p:scale>
        <a:sx n="100" d="100"/>
        <a:sy n="100" d="100"/>
      </p:scale>
      <p:origin x="0" y="0"/>
    </p:cViewPr>
  </p:notesTextViewPr>
  <p:sorterViewPr>
    <p:cViewPr>
      <p:scale>
        <a:sx n="100" d="100"/>
        <a:sy n="100" d="100"/>
      </p:scale>
      <p:origin x="0" y="-38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C099-3076-41B5-BDCC-F1DC0EFB5988}"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7BA26-074C-42EA-B0E4-CCD2016AEC26}" type="slidenum">
              <a:rPr lang="en-GB" smtClean="0"/>
              <a:t>‹#›</a:t>
            </a:fld>
            <a:endParaRPr lang="en-GB"/>
          </a:p>
        </p:txBody>
      </p:sp>
    </p:spTree>
    <p:extLst>
      <p:ext uri="{BB962C8B-B14F-4D97-AF65-F5344CB8AC3E}">
        <p14:creationId xmlns:p14="http://schemas.microsoft.com/office/powerpoint/2010/main" val="13858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side</a:t>
            </a:r>
            <a:r>
              <a:rPr lang="en-GB" baseline="0" dirty="0"/>
              <a:t> and those which </a:t>
            </a:r>
            <a:r>
              <a:rPr lang="en-GB" dirty="0"/>
              <a:t>follow, students revise</a:t>
            </a:r>
            <a:r>
              <a:rPr lang="en-GB" baseline="0" dirty="0"/>
              <a:t> the use of accusative</a:t>
            </a:r>
            <a:r>
              <a:rPr lang="en-GB" i="0" baseline="0" dirty="0"/>
              <a:t> indefinite articles to talk about what someone has, and practise use of subject pronouns to describe it. Through the activity, students learn to connect gender with articles and pronouns.</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This is a whole-class activity in which the teachers asks the question, e.g. </a:t>
            </a:r>
            <a:r>
              <a:rPr lang="en-GB" i="1" baseline="0" dirty="0"/>
              <a:t>Was hat Mia,</a:t>
            </a:r>
            <a:r>
              <a:rPr lang="en-GB" i="0" baseline="0" dirty="0"/>
              <a:t> to elicit a choral response from student </a:t>
            </a:r>
            <a:r>
              <a:rPr lang="en-GB" i="1" baseline="0" dirty="0"/>
              <a:t>Sie hat </a:t>
            </a:r>
            <a:r>
              <a:rPr lang="en-GB" i="1" baseline="0" dirty="0" err="1"/>
              <a:t>ein</a:t>
            </a:r>
            <a:r>
              <a:rPr lang="en-GB" i="1" baseline="0" dirty="0"/>
              <a:t> Handy</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373071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072010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147697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368472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56072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100015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99364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192618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Teacher</a:t>
            </a:r>
            <a:r>
              <a:rPr lang="en-GB" baseline="0" dirty="0"/>
              <a:t> to draw attention to the irregular plural formation of </a:t>
            </a:r>
            <a:r>
              <a:rPr lang="en-GB" i="1" baseline="0" dirty="0" err="1"/>
              <a:t>Fahrrad</a:t>
            </a:r>
            <a:r>
              <a:rPr lang="en-GB" i="0" baseline="0" dirty="0"/>
              <a:t> (90% rule!)</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80165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 this reading</a:t>
            </a:r>
            <a:r>
              <a:rPr lang="en-GB" baseline="0" dirty="0"/>
              <a:t> exercise, students practise looking at the verb form to describe whether a singular or plural subject is being talked about.</a:t>
            </a:r>
            <a:br>
              <a:rPr lang="en-GB" baseline="0" dirty="0"/>
            </a:br>
            <a:br>
              <a:rPr lang="en-GB" baseline="0" dirty="0"/>
            </a:br>
            <a:r>
              <a:rPr lang="en-GB" baseline="0" dirty="0"/>
              <a:t>Teacher to emphasis that in this situation the pronouns (</a:t>
            </a:r>
            <a:r>
              <a:rPr lang="en-GB" baseline="0" dirty="0" err="1"/>
              <a:t>sie</a:t>
            </a:r>
            <a:r>
              <a:rPr lang="en-GB" baseline="0" dirty="0"/>
              <a:t> - she and </a:t>
            </a:r>
            <a:r>
              <a:rPr lang="en-GB" baseline="0" dirty="0" err="1"/>
              <a:t>sie</a:t>
            </a:r>
            <a:r>
              <a:rPr lang="en-GB" baseline="0" dirty="0"/>
              <a:t> - they) don’t help with meaning.  It is the verb form which is crucial, here.</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57044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a:t>
            </a:r>
            <a:r>
              <a:rPr lang="en-GB" baseline="0" dirty="0"/>
              <a:t> slide introduces students to the idea that German has three words for ‘it.’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Teacher to acknowledge that this will be challenging for students as English speakers, as it will feel strange to refer to inanimate objects as ‘he’ and ‘she’ to begin with. Teacher to emphasise that ‘</a:t>
            </a:r>
            <a:r>
              <a:rPr lang="en-GB" baseline="0" dirty="0" err="1"/>
              <a:t>es</a:t>
            </a:r>
            <a:r>
              <a:rPr lang="en-GB" baseline="0" dirty="0"/>
              <a:t>’ is only for </a:t>
            </a:r>
            <a:r>
              <a:rPr lang="en-GB" b="1" baseline="0" dirty="0"/>
              <a:t>neuter</a:t>
            </a:r>
            <a:r>
              <a:rPr lang="en-GB" b="0" baseline="0" dirty="0"/>
              <a:t> words. </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Teacher to emphasise that the pronoun endings (</a:t>
            </a:r>
            <a:r>
              <a:rPr lang="en-GB" b="1" i="1" baseline="0" dirty="0" err="1"/>
              <a:t>er</a:t>
            </a:r>
            <a:r>
              <a:rPr lang="en-GB" b="1" i="1" baseline="0" dirty="0"/>
              <a:t>, </a:t>
            </a:r>
            <a:r>
              <a:rPr lang="en-GB" b="0" i="1" baseline="0" dirty="0" err="1"/>
              <a:t>s</a:t>
            </a:r>
            <a:r>
              <a:rPr lang="en-GB" b="1" i="1" baseline="0" dirty="0" err="1"/>
              <a:t>ie</a:t>
            </a:r>
            <a:r>
              <a:rPr lang="en-GB" b="0" i="1" baseline="0" dirty="0"/>
              <a:t>, </a:t>
            </a:r>
            <a:r>
              <a:rPr lang="en-GB" b="0" i="1" baseline="0" dirty="0" err="1"/>
              <a:t>e</a:t>
            </a:r>
            <a:r>
              <a:rPr lang="en-GB" b="1" i="1" baseline="0" dirty="0" err="1"/>
              <a:t>s</a:t>
            </a:r>
            <a:r>
              <a:rPr lang="en-GB" b="0" i="0" baseline="0" dirty="0"/>
              <a:t>) mirror the endings of the definite article (</a:t>
            </a:r>
            <a:r>
              <a:rPr lang="en-GB" b="0" i="1" baseline="0" dirty="0"/>
              <a:t>d</a:t>
            </a:r>
            <a:r>
              <a:rPr lang="en-GB" b="1" i="1" baseline="0" dirty="0"/>
              <a:t>er</a:t>
            </a:r>
            <a:r>
              <a:rPr lang="en-GB" b="0" i="1" baseline="0" dirty="0"/>
              <a:t>, d</a:t>
            </a:r>
            <a:r>
              <a:rPr lang="en-GB" b="1" i="1" baseline="0" dirty="0"/>
              <a:t>ie</a:t>
            </a:r>
            <a:r>
              <a:rPr lang="en-GB" b="0" i="1" baseline="0" dirty="0"/>
              <a:t>, da</a:t>
            </a:r>
            <a:r>
              <a:rPr lang="en-GB" b="1" i="1" baseline="0" dirty="0"/>
              <a:t>s</a:t>
            </a:r>
            <a:r>
              <a:rPr lang="en-GB" b="0" i="0" baseline="0" dirty="0"/>
              <a:t>). This should help students remember which is needed when.</a:t>
            </a:r>
            <a:endParaRPr lang="en-GB" b="0"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dirty="0"/>
              <a:t>Teacher</a:t>
            </a:r>
            <a:r>
              <a:rPr lang="en-GB" baseline="0" dirty="0"/>
              <a:t> can demonstrate this by pointing to objects in the classroom and describing them using the subject pronoun, e.g. </a:t>
            </a:r>
            <a:r>
              <a:rPr lang="en-GB" b="1" i="1" baseline="0" dirty="0" err="1"/>
              <a:t>Er</a:t>
            </a:r>
            <a:r>
              <a:rPr lang="en-GB" b="1" i="1" baseline="0" dirty="0"/>
              <a:t> </a:t>
            </a:r>
            <a:r>
              <a:rPr lang="en-GB" i="1" baseline="0" dirty="0"/>
              <a:t>(der Tisch) </a:t>
            </a:r>
            <a:r>
              <a:rPr lang="en-GB" i="1" baseline="0" dirty="0" err="1"/>
              <a:t>ist</a:t>
            </a:r>
            <a:r>
              <a:rPr lang="en-GB" i="1" baseline="0" dirty="0"/>
              <a:t> </a:t>
            </a:r>
            <a:r>
              <a:rPr lang="en-GB" i="1" baseline="0" dirty="0" err="1"/>
              <a:t>groß</a:t>
            </a:r>
            <a:r>
              <a:rPr lang="en-GB" i="1" baseline="0" dirty="0"/>
              <a:t>. </a:t>
            </a:r>
            <a:r>
              <a:rPr lang="en-GB" b="1" i="1" baseline="0" dirty="0"/>
              <a:t>Sie</a:t>
            </a:r>
            <a:r>
              <a:rPr lang="en-GB" i="1" baseline="0" dirty="0"/>
              <a:t> (die Tafel) </a:t>
            </a:r>
            <a:r>
              <a:rPr lang="en-GB" i="1" baseline="0" dirty="0" err="1"/>
              <a:t>ist</a:t>
            </a:r>
            <a:r>
              <a:rPr lang="en-GB" i="1" baseline="0" dirty="0"/>
              <a:t> </a:t>
            </a:r>
            <a:r>
              <a:rPr lang="en-GB" i="1" baseline="0" dirty="0" err="1"/>
              <a:t>hier</a:t>
            </a:r>
            <a:r>
              <a:rPr lang="en-GB" i="1" baseline="0" dirty="0"/>
              <a:t>/da. </a:t>
            </a:r>
            <a:r>
              <a:rPr lang="en-GB" b="1" i="1" baseline="0" dirty="0"/>
              <a:t>Es</a:t>
            </a:r>
            <a:r>
              <a:rPr lang="en-GB" i="1" baseline="0" dirty="0"/>
              <a:t> (das Buch) </a:t>
            </a:r>
            <a:r>
              <a:rPr lang="en-GB" i="1" baseline="0" dirty="0" err="1"/>
              <a:t>ist</a:t>
            </a:r>
            <a:r>
              <a:rPr lang="en-GB" i="1" baseline="0" dirty="0"/>
              <a:t> rot</a:t>
            </a:r>
            <a:r>
              <a:rPr lang="en-GB" i="0" baseline="0" dirty="0"/>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413244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0" baseline="0" noProof="0" dirty="0"/>
              <a:t>This multimodal exercise is designed to enable segmentation practice. Teachers play the recording whilst students read the text. The audio is paused just before the words in bold.</a:t>
            </a:r>
          </a:p>
          <a:p>
            <a:endParaRPr lang="en-GB" b="0" baseline="0" noProof="0" dirty="0"/>
          </a:p>
          <a:p>
            <a:r>
              <a:rPr lang="en-GB" b="0" baseline="0" noProof="0" dirty="0"/>
              <a:t>The teacher then asks:</a:t>
            </a:r>
          </a:p>
          <a:p>
            <a:endParaRPr lang="en-GB" b="0" baseline="0" noProof="0" dirty="0"/>
          </a:p>
          <a:p>
            <a:r>
              <a:rPr lang="en-GB" b="0" baseline="0" noProof="0" dirty="0"/>
              <a:t>1/ What is the next word? The students then read the next word out loud, practising segmentation skills.</a:t>
            </a:r>
          </a:p>
          <a:p>
            <a:r>
              <a:rPr lang="en-GB" b="0" baseline="0" noProof="0" dirty="0"/>
              <a:t>2/ What type of word is it? The students then identify the word as a noun, verb, adjective or adverb, practising grammar knowledge.</a:t>
            </a:r>
          </a:p>
          <a:p>
            <a:r>
              <a:rPr lang="en-GB" b="0" baseline="0" noProof="0" dirty="0"/>
              <a:t>3/ What other word could be used instead? The students then offer an alternative word of the same word class that makes sense in context, practising vocabulary and grammar knowledge.</a:t>
            </a:r>
          </a:p>
          <a:p>
            <a:endParaRPr lang="en-GB" b="0" baseline="0" noProof="0" dirty="0"/>
          </a:p>
          <a:p>
            <a:r>
              <a:rPr lang="en-GB" b="0" baseline="0" noProof="0" dirty="0"/>
              <a:t>Some suggestions below:</a:t>
            </a:r>
          </a:p>
          <a:p>
            <a:endParaRPr lang="en-GB" b="0" baseline="0" noProof="0" dirty="0"/>
          </a:p>
          <a:p>
            <a:r>
              <a:rPr lang="en-GB" sz="1200" dirty="0" err="1">
                <a:solidFill>
                  <a:schemeClr val="accent5">
                    <a:lumMod val="50000"/>
                  </a:schemeClr>
                </a:solidFill>
                <a:latin typeface="Century Gothic" panose="020B0502020202020204" pitchFamily="34" charset="0"/>
              </a:rPr>
              <a:t>Weihnachten</a:t>
            </a:r>
            <a:r>
              <a:rPr lang="en-GB" sz="1200" dirty="0">
                <a:solidFill>
                  <a:schemeClr val="accent5">
                    <a:lumMod val="50000"/>
                  </a:schemeClr>
                </a:solidFill>
                <a:latin typeface="Century Gothic" panose="020B0502020202020204" pitchFamily="34" charset="0"/>
              </a:rPr>
              <a:t> in Berlin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sehr</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schön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gibt</a:t>
            </a:r>
            <a:r>
              <a:rPr lang="en-GB" sz="1200"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einen</a:t>
            </a:r>
            <a:r>
              <a:rPr lang="en-GB" sz="1200" b="1"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Weihnachtsbaum</a:t>
            </a:r>
            <a:r>
              <a:rPr lang="en-GB" sz="1200" b="1" dirty="0">
                <a:solidFill>
                  <a:schemeClr val="accent5">
                    <a:lumMod val="50000"/>
                  </a:schemeClr>
                </a:solidFill>
                <a:latin typeface="Century Gothic" panose="020B0502020202020204" pitchFamily="34" charset="0"/>
              </a:rPr>
              <a:t> / </a:t>
            </a:r>
            <a:r>
              <a:rPr lang="en-GB" sz="1200" b="1" dirty="0" err="1">
                <a:solidFill>
                  <a:schemeClr val="accent5">
                    <a:lumMod val="50000"/>
                  </a:schemeClr>
                </a:solidFill>
                <a:latin typeface="Century Gothic" panose="020B0502020202020204" pitchFamily="34" charset="0"/>
              </a:rPr>
              <a:t>einen</a:t>
            </a:r>
            <a:r>
              <a:rPr lang="en-GB" sz="1200" b="1"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Weihnachstmann</a:t>
            </a:r>
            <a:r>
              <a:rPr lang="en-GB" sz="1200" b="1" dirty="0">
                <a:solidFill>
                  <a:schemeClr val="accent5">
                    <a:lumMod val="50000"/>
                  </a:schemeClr>
                </a:solidFill>
                <a:latin typeface="Century Gothic" panose="020B0502020202020204" pitchFamily="34" charset="0"/>
              </a:rPr>
              <a:t> / </a:t>
            </a:r>
            <a:r>
              <a:rPr lang="en-GB" sz="1200" b="1" dirty="0" err="1">
                <a:solidFill>
                  <a:schemeClr val="accent5">
                    <a:lumMod val="50000"/>
                  </a:schemeClr>
                </a:solidFill>
                <a:latin typeface="Century Gothic" panose="020B0502020202020204" pitchFamily="34" charset="0"/>
              </a:rPr>
              <a:t>eine</a:t>
            </a:r>
            <a:r>
              <a:rPr lang="en-GB" sz="1200" b="1" dirty="0">
                <a:solidFill>
                  <a:schemeClr val="accent5">
                    <a:lumMod val="50000"/>
                  </a:schemeClr>
                </a:solidFill>
                <a:latin typeface="Century Gothic" panose="020B0502020202020204" pitchFamily="34" charset="0"/>
              </a:rPr>
              <a:t> Engel</a:t>
            </a:r>
            <a:r>
              <a:rPr lang="en-GB" sz="1200" b="1" baseline="0" dirty="0">
                <a:solidFill>
                  <a:schemeClr val="accent5">
                    <a:lumMod val="50000"/>
                  </a:schemeClr>
                </a:solidFill>
                <a:latin typeface="Century Gothic" panose="020B0502020202020204" pitchFamily="34" charset="0"/>
              </a:rPr>
              <a:t> / </a:t>
            </a:r>
            <a:r>
              <a:rPr lang="en-GB" sz="1200" b="1" baseline="0" dirty="0" err="1">
                <a:solidFill>
                  <a:schemeClr val="accent5">
                    <a:lumMod val="50000"/>
                  </a:schemeClr>
                </a:solidFill>
                <a:latin typeface="Century Gothic" panose="020B0502020202020204" pitchFamily="34" charset="0"/>
              </a:rPr>
              <a:t>einen</a:t>
            </a:r>
            <a:r>
              <a:rPr lang="en-GB" sz="1200" b="1" baseline="0" dirty="0">
                <a:solidFill>
                  <a:schemeClr val="accent5">
                    <a:lumMod val="50000"/>
                  </a:schemeClr>
                </a:solidFill>
                <a:latin typeface="Century Gothic" panose="020B0502020202020204" pitchFamily="34" charset="0"/>
              </a:rPr>
              <a:t> Stern </a:t>
            </a:r>
            <a:r>
              <a:rPr lang="en-GB" sz="1200" dirty="0">
                <a:solidFill>
                  <a:schemeClr val="accent5">
                    <a:lumMod val="50000"/>
                  </a:schemeClr>
                </a:solidFill>
                <a:latin typeface="Century Gothic" panose="020B0502020202020204" pitchFamily="34" charset="0"/>
              </a:rPr>
              <a:t>am </a:t>
            </a:r>
            <a:r>
              <a:rPr lang="en-GB" sz="1200" dirty="0" err="1">
                <a:solidFill>
                  <a:schemeClr val="accent5">
                    <a:lumMod val="50000"/>
                  </a:schemeClr>
                </a:solidFill>
                <a:latin typeface="Century Gothic" panose="020B0502020202020204" pitchFamily="34" charset="0"/>
              </a:rPr>
              <a:t>Marktplatz</a:t>
            </a:r>
            <a:r>
              <a:rPr lang="en-GB" sz="1200" dirty="0">
                <a:solidFill>
                  <a:schemeClr val="accent5">
                    <a:lumMod val="50000"/>
                  </a:schemeClr>
                </a:solidFill>
                <a:latin typeface="Century Gothic" panose="020B0502020202020204" pitchFamily="34" charset="0"/>
              </a:rPr>
              <a:t>.</a:t>
            </a:r>
          </a:p>
          <a:p>
            <a:r>
              <a:rPr lang="en-GB" sz="1200" dirty="0" err="1">
                <a:solidFill>
                  <a:schemeClr val="accent5">
                    <a:lumMod val="50000"/>
                  </a:schemeClr>
                </a:solidFill>
                <a:latin typeface="Century Gothic" panose="020B0502020202020204" pitchFamily="34" charset="0"/>
              </a:rPr>
              <a:t>Es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der 24. </a:t>
            </a:r>
            <a:r>
              <a:rPr lang="en-GB" sz="1200" dirty="0" err="1">
                <a:solidFill>
                  <a:schemeClr val="accent5">
                    <a:lumMod val="50000"/>
                  </a:schemeClr>
                </a:solidFill>
                <a:latin typeface="Century Gothic" panose="020B0502020202020204" pitchFamily="34" charset="0"/>
              </a:rPr>
              <a:t>Dezember</a:t>
            </a:r>
            <a:r>
              <a:rPr lang="en-GB" sz="1200" dirty="0">
                <a:solidFill>
                  <a:schemeClr val="accent5">
                    <a:lumMod val="50000"/>
                  </a:schemeClr>
                </a:solidFill>
                <a:latin typeface="Century Gothic" panose="020B0502020202020204" pitchFamily="34" charset="0"/>
              </a:rPr>
              <a:t> und Wolfgang und Mia </a:t>
            </a:r>
            <a:r>
              <a:rPr lang="en-GB" sz="1200" dirty="0" err="1">
                <a:solidFill>
                  <a:schemeClr val="accent5">
                    <a:lumMod val="50000"/>
                  </a:schemeClr>
                </a:solidFill>
                <a:latin typeface="Century Gothic" panose="020B0502020202020204" pitchFamily="34" charset="0"/>
              </a:rPr>
              <a:t>sind</a:t>
            </a:r>
            <a:r>
              <a:rPr lang="en-GB" sz="1200"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im</a:t>
            </a:r>
            <a:r>
              <a:rPr lang="en-GB" sz="1200" b="1" baseline="0" dirty="0">
                <a:solidFill>
                  <a:schemeClr val="accent5">
                    <a:lumMod val="50000"/>
                  </a:schemeClr>
                </a:solidFill>
                <a:latin typeface="Century Gothic" panose="020B0502020202020204" pitchFamily="34" charset="0"/>
              </a:rPr>
              <a:t> Zimmer/ </a:t>
            </a:r>
            <a:r>
              <a:rPr lang="en-GB" sz="1200" b="1" baseline="0" dirty="0" err="1">
                <a:solidFill>
                  <a:schemeClr val="accent5">
                    <a:lumMod val="50000"/>
                  </a:schemeClr>
                </a:solidFill>
                <a:latin typeface="Century Gothic" panose="020B0502020202020204" pitchFamily="34" charset="0"/>
              </a:rPr>
              <a:t>im</a:t>
            </a:r>
            <a:r>
              <a:rPr lang="en-GB" sz="1200" b="1" baseline="0" dirty="0">
                <a:solidFill>
                  <a:schemeClr val="accent5">
                    <a:lumMod val="50000"/>
                  </a:schemeClr>
                </a:solidFill>
                <a:latin typeface="Century Gothic" panose="020B0502020202020204" pitchFamily="34" charset="0"/>
              </a:rPr>
              <a:t> Garten</a:t>
            </a:r>
          </a:p>
          <a:p>
            <a:r>
              <a:rPr lang="en-GB" sz="1200" dirty="0">
                <a:solidFill>
                  <a:schemeClr val="accent5">
                    <a:lumMod val="50000"/>
                  </a:schemeClr>
                </a:solidFill>
                <a:latin typeface="Century Gothic" panose="020B0502020202020204" pitchFamily="34" charset="0"/>
              </a:rPr>
              <a:t>Wolfgang </a:t>
            </a:r>
            <a:r>
              <a:rPr lang="en-GB" sz="1200" dirty="0" err="1">
                <a:solidFill>
                  <a:schemeClr val="accent5">
                    <a:lumMod val="50000"/>
                  </a:schemeClr>
                </a:solidFill>
                <a:latin typeface="Century Gothic" panose="020B0502020202020204" pitchFamily="34" charset="0"/>
              </a:rPr>
              <a:t>kocht</a:t>
            </a:r>
            <a:r>
              <a:rPr lang="en-GB" sz="1200" b="1"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Nudeln</a:t>
            </a:r>
            <a:r>
              <a:rPr lang="en-GB" sz="1200" b="1" dirty="0">
                <a:solidFill>
                  <a:schemeClr val="accent5">
                    <a:lumMod val="50000"/>
                  </a:schemeClr>
                </a:solidFill>
                <a:latin typeface="Century Gothic" panose="020B0502020202020204" pitchFamily="34" charset="0"/>
              </a:rPr>
              <a:t> / </a:t>
            </a:r>
            <a:r>
              <a:rPr lang="en-GB" sz="1200" b="1" dirty="0" err="1">
                <a:solidFill>
                  <a:schemeClr val="accent5">
                    <a:lumMod val="50000"/>
                  </a:schemeClr>
                </a:solidFill>
                <a:latin typeface="Century Gothic" panose="020B0502020202020204" pitchFamily="34" charset="0"/>
              </a:rPr>
              <a:t>Spagetti</a:t>
            </a:r>
            <a:r>
              <a:rPr lang="en-GB" sz="1200" b="1" dirty="0">
                <a:solidFill>
                  <a:schemeClr val="accent5">
                    <a:lumMod val="50000"/>
                  </a:schemeClr>
                </a:solidFill>
                <a:latin typeface="Century Gothic" panose="020B0502020202020204" pitchFamily="34" charset="0"/>
              </a:rPr>
              <a:t> / Pizza</a:t>
            </a:r>
          </a:p>
          <a:p>
            <a:r>
              <a:rPr lang="en-GB" sz="1200" dirty="0">
                <a:solidFill>
                  <a:schemeClr val="accent5">
                    <a:lumMod val="50000"/>
                  </a:schemeClr>
                </a:solidFill>
                <a:latin typeface="Century Gothic" panose="020B0502020202020204" pitchFamily="34" charset="0"/>
              </a:rPr>
              <a:t>Die </a:t>
            </a:r>
            <a:r>
              <a:rPr lang="en-GB" sz="1200" dirty="0" err="1">
                <a:solidFill>
                  <a:schemeClr val="accent5">
                    <a:lumMod val="50000"/>
                  </a:schemeClr>
                </a:solidFill>
                <a:latin typeface="Century Gothic" panose="020B0502020202020204" pitchFamily="34" charset="0"/>
              </a:rPr>
              <a:t>Jacke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rot</a:t>
            </a:r>
            <a:r>
              <a:rPr lang="en-GB" sz="1200" b="1" baseline="0" dirty="0">
                <a:solidFill>
                  <a:schemeClr val="accent5">
                    <a:lumMod val="50000"/>
                  </a:schemeClr>
                </a:solidFill>
                <a:latin typeface="Century Gothic" panose="020B0502020202020204" pitchFamily="34" charset="0"/>
              </a:rPr>
              <a:t> / </a:t>
            </a:r>
            <a:r>
              <a:rPr lang="en-GB" sz="1200" b="1" baseline="0" dirty="0" err="1">
                <a:solidFill>
                  <a:schemeClr val="accent5">
                    <a:lumMod val="50000"/>
                  </a:schemeClr>
                </a:solidFill>
                <a:latin typeface="Century Gothic" panose="020B0502020202020204" pitchFamily="34" charset="0"/>
              </a:rPr>
              <a:t>blau</a:t>
            </a:r>
            <a:r>
              <a:rPr lang="en-GB" sz="1200" b="1" baseline="0" dirty="0">
                <a:solidFill>
                  <a:schemeClr val="accent5">
                    <a:lumMod val="50000"/>
                  </a:schemeClr>
                </a:solidFill>
                <a:latin typeface="Century Gothic" panose="020B0502020202020204" pitchFamily="34" charset="0"/>
              </a:rPr>
              <a:t> / </a:t>
            </a:r>
            <a:r>
              <a:rPr lang="en-GB" sz="1200" b="1" baseline="0" dirty="0" err="1">
                <a:solidFill>
                  <a:schemeClr val="accent5">
                    <a:lumMod val="50000"/>
                  </a:schemeClr>
                </a:solidFill>
                <a:latin typeface="Century Gothic" panose="020B0502020202020204" pitchFamily="34" charset="0"/>
              </a:rPr>
              <a:t>grün</a:t>
            </a:r>
            <a:endParaRPr lang="en-GB" sz="1200" b="1"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Mia </a:t>
            </a:r>
            <a:r>
              <a:rPr lang="en-GB" sz="1200" dirty="0" err="1">
                <a:solidFill>
                  <a:schemeClr val="accent5">
                    <a:lumMod val="50000"/>
                  </a:schemeClr>
                </a:solidFill>
                <a:latin typeface="Century Gothic" panose="020B0502020202020204" pitchFamily="34" charset="0"/>
              </a:rPr>
              <a:t>denkt</a:t>
            </a:r>
            <a:r>
              <a:rPr lang="en-GB" sz="1200" dirty="0">
                <a:solidFill>
                  <a:schemeClr val="accent5">
                    <a:lumMod val="50000"/>
                  </a:schemeClr>
                </a:solidFill>
                <a:latin typeface="Century Gothic" panose="020B0502020202020204" pitchFamily="34" charset="0"/>
              </a:rPr>
              <a:t>, das Handy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latin typeface="Century Gothic" panose="020B0502020202020204" pitchFamily="34" charset="0"/>
              </a:rPr>
              <a:t>nicht</a:t>
            </a:r>
            <a:r>
              <a:rPr lang="en-GB" sz="1200" b="1" dirty="0">
                <a:solidFill>
                  <a:schemeClr val="accent5">
                    <a:lumMod val="50000"/>
                  </a:schemeClr>
                </a:solidFill>
                <a:latin typeface="Century Gothic" panose="020B0502020202020204" pitchFamily="34" charset="0"/>
              </a:rPr>
              <a:t>)</a:t>
            </a:r>
            <a:r>
              <a:rPr lang="en-GB" sz="1200" b="1" baseline="0" dirty="0">
                <a:solidFill>
                  <a:schemeClr val="accent5">
                    <a:lumMod val="50000"/>
                  </a:schemeClr>
                </a:solidFill>
                <a:latin typeface="Century Gothic" panose="020B0502020202020204" pitchFamily="34" charset="0"/>
              </a:rPr>
              <a:t> gut / super / </a:t>
            </a:r>
            <a:r>
              <a:rPr lang="en-GB" sz="1200" b="1" baseline="0" dirty="0" err="1">
                <a:solidFill>
                  <a:schemeClr val="accent5">
                    <a:lumMod val="50000"/>
                  </a:schemeClr>
                </a:solidFill>
                <a:latin typeface="Century Gothic" panose="020B0502020202020204" pitchFamily="34" charset="0"/>
              </a:rPr>
              <a:t>hässlich</a:t>
            </a:r>
            <a:endParaRPr lang="en-GB" sz="1200" b="1"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Wolfgang </a:t>
            </a:r>
            <a:r>
              <a:rPr lang="en-GB" sz="1200" dirty="0" err="1">
                <a:solidFill>
                  <a:schemeClr val="accent5">
                    <a:lumMod val="50000"/>
                  </a:schemeClr>
                </a:solidFill>
                <a:latin typeface="Century Gothic" panose="020B0502020202020204" pitchFamily="34" charset="0"/>
              </a:rPr>
              <a:t>denkt</a:t>
            </a:r>
            <a:r>
              <a:rPr lang="en-GB" sz="1200" dirty="0">
                <a:solidFill>
                  <a:schemeClr val="accent5">
                    <a:lumMod val="50000"/>
                  </a:schemeClr>
                </a:solidFill>
                <a:latin typeface="Century Gothic" panose="020B0502020202020204" pitchFamily="34" charset="0"/>
              </a:rPr>
              <a:t>, das Spiel und das iPad </a:t>
            </a:r>
            <a:r>
              <a:rPr lang="en-GB" sz="1200" dirty="0" err="1">
                <a:solidFill>
                  <a:schemeClr val="accent5">
                    <a:lumMod val="50000"/>
                  </a:schemeClr>
                </a:solidFill>
                <a:latin typeface="Century Gothic" panose="020B0502020202020204" pitchFamily="34" charset="0"/>
              </a:rPr>
              <a:t>sind</a:t>
            </a:r>
            <a:r>
              <a:rPr lang="en-GB" sz="120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a:t>
            </a:r>
            <a:r>
              <a:rPr lang="en-GB" sz="1200" b="1" dirty="0" err="1">
                <a:solidFill>
                  <a:schemeClr val="accent5">
                    <a:lumMod val="50000"/>
                  </a:schemeClr>
                </a:solidFill>
                <a:latin typeface="Century Gothic" panose="020B0502020202020204" pitchFamily="34" charset="0"/>
              </a:rPr>
              <a:t>nicht</a:t>
            </a:r>
            <a:r>
              <a:rPr lang="en-GB" sz="1200" b="1" dirty="0">
                <a:solidFill>
                  <a:schemeClr val="accent5">
                    <a:lumMod val="50000"/>
                  </a:schemeClr>
                </a:solidFill>
                <a:latin typeface="Century Gothic" panose="020B0502020202020204" pitchFamily="34" charset="0"/>
              </a:rPr>
              <a:t>)</a:t>
            </a:r>
            <a:r>
              <a:rPr lang="en-GB" sz="1200" b="1" baseline="0" dirty="0">
                <a:solidFill>
                  <a:schemeClr val="accent5">
                    <a:lumMod val="50000"/>
                  </a:schemeClr>
                </a:solidFill>
                <a:latin typeface="Century Gothic" panose="020B0502020202020204" pitchFamily="34" charset="0"/>
              </a:rPr>
              <a:t> gut / toll / </a:t>
            </a:r>
            <a:r>
              <a:rPr lang="en-GB" sz="1200" b="1" baseline="0" dirty="0" err="1">
                <a:solidFill>
                  <a:schemeClr val="accent5">
                    <a:lumMod val="50000"/>
                  </a:schemeClr>
                </a:solidFill>
                <a:latin typeface="Century Gothic" panose="020B0502020202020204" pitchFamily="34" charset="0"/>
              </a:rPr>
              <a:t>hässlich</a:t>
            </a:r>
            <a:endParaRPr lang="en-GB" sz="1200" b="1"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Die </a:t>
            </a:r>
            <a:r>
              <a:rPr lang="en-GB" sz="1200" dirty="0" err="1">
                <a:solidFill>
                  <a:schemeClr val="accent5">
                    <a:lumMod val="50000"/>
                  </a:schemeClr>
                </a:solidFill>
                <a:latin typeface="Century Gothic" panose="020B0502020202020204" pitchFamily="34" charset="0"/>
              </a:rPr>
              <a:t>Katze</a:t>
            </a:r>
            <a:r>
              <a:rPr lang="en-GB" sz="1200" dirty="0">
                <a:solidFill>
                  <a:schemeClr val="accent5">
                    <a:lumMod val="50000"/>
                  </a:schemeClr>
                </a:solidFill>
                <a:latin typeface="Century Gothic" panose="020B0502020202020204" pitchFamily="34" charset="0"/>
              </a:rPr>
              <a:t> </a:t>
            </a:r>
            <a:r>
              <a:rPr lang="en-GB" sz="1200" b="1" dirty="0" err="1">
                <a:solidFill>
                  <a:schemeClr val="accent5">
                    <a:lumMod val="50000"/>
                  </a:schemeClr>
                </a:solidFill>
                <a:latin typeface="Century Gothic" panose="020B0502020202020204" pitchFamily="34" charset="0"/>
              </a:rPr>
              <a:t>ist</a:t>
            </a:r>
            <a:r>
              <a:rPr lang="en-GB" sz="1200" b="1" baseline="0" dirty="0">
                <a:solidFill>
                  <a:schemeClr val="accent5">
                    <a:lumMod val="50000"/>
                  </a:schemeClr>
                </a:solidFill>
                <a:latin typeface="Century Gothic" panose="020B0502020202020204" pitchFamily="34" charset="0"/>
              </a:rPr>
              <a:t> / </a:t>
            </a:r>
            <a:r>
              <a:rPr lang="en-GB" sz="1200" b="1" baseline="0" dirty="0" err="1">
                <a:solidFill>
                  <a:schemeClr val="accent5">
                    <a:lumMod val="50000"/>
                  </a:schemeClr>
                </a:solidFill>
                <a:latin typeface="Century Gothic" panose="020B0502020202020204" pitchFamily="34" charset="0"/>
              </a:rPr>
              <a:t>sitzt</a:t>
            </a:r>
            <a:r>
              <a:rPr lang="en-GB" sz="1200" b="1" baseline="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sehr</a:t>
            </a:r>
            <a:r>
              <a:rPr lang="en-GB" sz="1200" dirty="0">
                <a:solidFill>
                  <a:schemeClr val="accent5">
                    <a:lumMod val="50000"/>
                  </a:schemeClr>
                </a:solidFill>
                <a:latin typeface="Century Gothic" panose="020B0502020202020204" pitchFamily="34" charset="0"/>
              </a:rPr>
              <a:t> oft </a:t>
            </a:r>
            <a:r>
              <a:rPr lang="en-GB" sz="1200" dirty="0" err="1">
                <a:solidFill>
                  <a:schemeClr val="accent5">
                    <a:lumMod val="50000"/>
                  </a:schemeClr>
                </a:solidFill>
                <a:latin typeface="Century Gothic" panose="020B0502020202020204" pitchFamily="34" charset="0"/>
              </a:rPr>
              <a:t>im</a:t>
            </a:r>
            <a:r>
              <a:rPr lang="en-GB" sz="1200" dirty="0">
                <a:solidFill>
                  <a:schemeClr val="accent5">
                    <a:lumMod val="50000"/>
                  </a:schemeClr>
                </a:solidFill>
                <a:latin typeface="Century Gothic" panose="020B0502020202020204" pitchFamily="34" charset="0"/>
              </a:rPr>
              <a:t> Garten </a:t>
            </a:r>
            <a:endParaRPr lang="en-GB" sz="1200" b="1"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endParaRPr lang="en-GB" sz="1200" b="1" baseline="0" dirty="0">
              <a:solidFill>
                <a:schemeClr val="accent5">
                  <a:lumMod val="50000"/>
                </a:schemeClr>
              </a:solidFill>
              <a:latin typeface="Century Gothic" panose="020B0502020202020204" pitchFamily="34" charset="0"/>
            </a:endParaRPr>
          </a:p>
          <a:p>
            <a:endParaRPr lang="en-GB" sz="1200" b="1" dirty="0">
              <a:solidFill>
                <a:schemeClr val="accent5">
                  <a:lumMod val="50000"/>
                </a:schemeClr>
              </a:solidFill>
              <a:latin typeface="Century Gothic" panose="020B0502020202020204" pitchFamily="34" charset="0"/>
            </a:endParaRPr>
          </a:p>
          <a:p>
            <a:endParaRPr lang="en-GB" b="0" baseline="0" noProof="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415314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a:t>
            </a:r>
            <a:r>
              <a:rPr lang="en-GB" baseline="0" dirty="0"/>
              <a:t> this additional practice with a slightly longer text, students are asked to replace highlighted </a:t>
            </a:r>
            <a:r>
              <a:rPr lang="en-GB" b="1" baseline="0" dirty="0"/>
              <a:t>repeated subjects</a:t>
            </a:r>
            <a:r>
              <a:rPr lang="en-GB" b="0" baseline="0" dirty="0"/>
              <a:t> with appropriate pronouns. </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Teacher to highlight that one of use of pronouns is to avoid repetition and excessively long sentences.</a:t>
            </a:r>
          </a:p>
          <a:p>
            <a:pPr marL="0" lvl="0" indent="0" algn="l" rtl="0">
              <a:spcBef>
                <a:spcPts val="0"/>
              </a:spcBef>
              <a:spcAft>
                <a:spcPts val="0"/>
              </a:spcAf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Solutions revealed on clicks.</a:t>
            </a:r>
            <a:endParaRPr lang="en-GB" dirty="0"/>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Teacher to highlight that not all repeated subjects are highlighted as sometimes repetition is necessary for clarity, for example when there is a subject change and two feminine nouns are involved: </a:t>
            </a:r>
            <a:r>
              <a:rPr lang="en-GB" sz="1200" dirty="0">
                <a:solidFill>
                  <a:schemeClr val="accent5">
                    <a:lumMod val="50000"/>
                  </a:schemeClr>
                </a:solidFill>
                <a:latin typeface="Century Gothic" panose="020B0502020202020204" pitchFamily="34" charset="0"/>
              </a:rPr>
              <a:t>Mia </a:t>
            </a:r>
            <a:r>
              <a:rPr lang="en-GB" sz="1200" dirty="0" err="1">
                <a:solidFill>
                  <a:schemeClr val="accent5">
                    <a:lumMod val="50000"/>
                  </a:schemeClr>
                </a:solidFill>
                <a:latin typeface="Century Gothic" panose="020B0502020202020204" pitchFamily="34" charset="0"/>
              </a:rPr>
              <a:t>bekommt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eine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Jacke</a:t>
            </a:r>
            <a:r>
              <a:rPr lang="en-GB" sz="1200" dirty="0">
                <a:solidFill>
                  <a:schemeClr val="accent5">
                    <a:lumMod val="50000"/>
                  </a:schemeClr>
                </a:solidFill>
                <a:latin typeface="Century Gothic" panose="020B0502020202020204" pitchFamily="34" charset="0"/>
              </a:rPr>
              <a:t>. </a:t>
            </a:r>
            <a:r>
              <a:rPr lang="en-GB" sz="1200" b="1" dirty="0" err="1">
                <a:solidFill>
                  <a:schemeClr val="accent4"/>
                </a:solidFill>
                <a:latin typeface="Century Gothic" panose="020B0502020202020204" pitchFamily="34" charset="0"/>
              </a:rPr>
              <a:t>Sie</a:t>
            </a:r>
            <a:r>
              <a:rPr lang="en-GB" sz="1200" b="1" dirty="0">
                <a:solidFill>
                  <a:schemeClr val="accent4"/>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gelb</a:t>
            </a:r>
            <a:r>
              <a:rPr lang="en-GB" sz="1200" dirty="0">
                <a:solidFill>
                  <a:schemeClr val="accent5">
                    <a:lumMod val="50000"/>
                  </a:schemeClr>
                </a:solidFill>
                <a:latin typeface="Century Gothic" panose="020B0502020202020204" pitchFamily="34" charset="0"/>
              </a:rPr>
              <a:t> und </a:t>
            </a:r>
            <a:r>
              <a:rPr lang="en-GB" sz="1200" dirty="0" err="1">
                <a:solidFill>
                  <a:schemeClr val="accent5">
                    <a:lumMod val="50000"/>
                  </a:schemeClr>
                </a:solidFill>
                <a:latin typeface="Century Gothic" panose="020B0502020202020204" pitchFamily="34" charset="0"/>
              </a:rPr>
              <a:t>sehr</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groß</a:t>
            </a:r>
            <a:r>
              <a:rPr lang="en-GB" sz="120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Mia</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denkt</a:t>
            </a:r>
            <a:r>
              <a:rPr lang="en-GB" sz="1200" dirty="0">
                <a:solidFill>
                  <a:schemeClr val="accent5">
                    <a:lumMod val="50000"/>
                  </a:schemeClr>
                </a:solidFill>
                <a:latin typeface="Century Gothic" panose="020B0502020202020204" pitchFamily="34" charset="0"/>
              </a:rPr>
              <a:t>, die </a:t>
            </a:r>
            <a:r>
              <a:rPr lang="en-GB" sz="1200" dirty="0" err="1">
                <a:solidFill>
                  <a:schemeClr val="accent5">
                    <a:lumMod val="50000"/>
                  </a:schemeClr>
                </a:solidFill>
                <a:latin typeface="Century Gothic" panose="020B0502020202020204" pitchFamily="34" charset="0"/>
              </a:rPr>
              <a:t>Jacke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ganz</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hässlich</a:t>
            </a:r>
            <a:r>
              <a:rPr lang="en-GB" sz="1200" dirty="0">
                <a:solidFill>
                  <a:schemeClr val="accent5">
                    <a:lumMod val="50000"/>
                  </a:schemeClr>
                </a:solidFill>
                <a:latin typeface="Century Gothic" panose="020B0502020202020204" pitchFamily="34" charset="0"/>
              </a:rPr>
              <a:t>..</a:t>
            </a:r>
            <a:endParaRPr lang="en-GB" b="0"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189677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 this written exercise, students work alone to create four</a:t>
            </a:r>
            <a:r>
              <a:rPr lang="en-GB" baseline="0" dirty="0"/>
              <a:t> sentences about having and thinking.</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Students should be encouraged to use a noun in the first sentence, and a pronoun in the second.</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791638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In</a:t>
            </a:r>
            <a:r>
              <a:rPr lang="en-GB" baseline="0" dirty="0"/>
              <a:t> this multimodal exercise, students practise listening to sentences about having and thinking in the first person, and transcribing them in the third person.</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Teacher can elicit answers from pupils in the second person by asking e.g. ‘</a:t>
            </a:r>
            <a:r>
              <a:rPr lang="en-GB" i="1" baseline="0" dirty="0"/>
              <a:t>Was hat Mark? Was </a:t>
            </a:r>
            <a:r>
              <a:rPr lang="en-GB" i="1" baseline="0" dirty="0" err="1"/>
              <a:t>denkt</a:t>
            </a:r>
            <a:r>
              <a:rPr lang="en-GB" i="1" baseline="0" dirty="0"/>
              <a:t> Mark?</a:t>
            </a:r>
            <a:r>
              <a:rPr lang="en-GB" i="0" baseline="0" dirty="0"/>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401589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In this listening</a:t>
            </a:r>
            <a:r>
              <a:rPr lang="en-GB" baseline="0" dirty="0"/>
              <a:t> activity, students identify which object is being described by listening to the pronoun, and connecting it to the gender of a known noun.</a:t>
            </a:r>
            <a:endParaRPr lang="en-GB" dirty="0"/>
          </a:p>
          <a:p>
            <a:endParaRPr lang="en-GB" dirty="0"/>
          </a:p>
          <a:p>
            <a:r>
              <a:rPr lang="en-GB" dirty="0"/>
              <a:t>The pictures are labelled</a:t>
            </a:r>
            <a:r>
              <a:rPr lang="en-GB" baseline="0" dirty="0"/>
              <a:t> A or B for differentiation purposes.  Students</a:t>
            </a:r>
            <a:r>
              <a:rPr lang="en-GB" dirty="0"/>
              <a:t> can identify which item/picture completes the sentence (write down A / B), and then try to write the missing noun down in German (remembering the capital letter of course!) There might be some who recognise which item it should be but can't remember the noun / spelling. They are still able to engage in the activity and be rewarded for recognising the gender, even if they can't recall the noun completely correctly.</a:t>
            </a:r>
          </a:p>
          <a:p>
            <a:endParaRPr lang="en-GB" b="1" dirty="0"/>
          </a:p>
          <a:p>
            <a:r>
              <a:rPr lang="en-GB" b="0" dirty="0"/>
              <a:t>Audio</a:t>
            </a:r>
            <a:r>
              <a:rPr lang="en-GB" b="0" baseline="0" dirty="0"/>
              <a:t> </a:t>
            </a:r>
            <a:r>
              <a:rPr lang="en-GB" b="0" dirty="0"/>
              <a:t>(with pronoun obscured)</a:t>
            </a:r>
            <a:r>
              <a:rPr lang="en-GB" b="0" baseline="0" dirty="0"/>
              <a:t> plays on letter clicks.</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t>
            </a:r>
            <a:r>
              <a:rPr lang="en-GB" baseline="0" dirty="0"/>
              <a:t> </a:t>
            </a:r>
            <a:r>
              <a:rPr lang="en-GB" baseline="0" dirty="0" err="1"/>
              <a:t>Sie</a:t>
            </a:r>
            <a:r>
              <a:rPr lang="en-GB" baseline="0" dirty="0"/>
              <a:t>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a:t>
            </a:r>
            <a:r>
              <a:rPr lang="en-GB" baseline="0" dirty="0" err="1"/>
              <a:t>Sie</a:t>
            </a:r>
            <a:r>
              <a:rPr lang="en-GB" baseline="0" dirty="0"/>
              <a:t>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55688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In this listening</a:t>
            </a:r>
            <a:r>
              <a:rPr lang="en-GB" baseline="0" dirty="0"/>
              <a:t> activity, students identify which object is being described by listening to the pronoun, and connecting it to the gender of a known noun.</a:t>
            </a:r>
            <a:endParaRPr lang="en-GB" dirty="0"/>
          </a:p>
          <a:p>
            <a:endParaRPr lang="en-GB" dirty="0"/>
          </a:p>
          <a:p>
            <a:r>
              <a:rPr lang="en-GB" dirty="0"/>
              <a:t>The pictures are labelled</a:t>
            </a:r>
            <a:r>
              <a:rPr lang="en-GB" baseline="0" dirty="0"/>
              <a:t> A or B for differentiation purposes.  Students</a:t>
            </a:r>
            <a:r>
              <a:rPr lang="en-GB" dirty="0"/>
              <a:t> can identify which item/picture completes the sentence (write down A / B), and then try to write the missing noun down in German (remembering the capital letter of course!) There might be some who recognise which item it should be but can't remember the noun / spelling. They are still able to engage in the activity and be rewarded for recognising the gender, even if they can't recall the noun completely correctly.</a:t>
            </a:r>
          </a:p>
          <a:p>
            <a:endParaRPr lang="en-GB" b="1" dirty="0"/>
          </a:p>
          <a:p>
            <a:r>
              <a:rPr lang="en-GB" b="0" dirty="0"/>
              <a:t>Audio (with pronoun obscured)</a:t>
            </a:r>
            <a:r>
              <a:rPr lang="en-GB" b="0" baseline="0" dirty="0"/>
              <a:t> plays on letter clicks.</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b="1" dirty="0"/>
          </a:p>
          <a:p>
            <a:pPr marL="0" lvl="0" indent="0" algn="l" rtl="0">
              <a:spcBef>
                <a:spcPts val="0"/>
              </a:spcBef>
              <a:spcAft>
                <a:spcPts val="0"/>
              </a:spcAft>
              <a:buNone/>
            </a:pPr>
            <a:r>
              <a:rPr lang="en-GB" dirty="0"/>
              <a:t>P)</a:t>
            </a:r>
            <a:r>
              <a:rPr lang="en-GB" baseline="0" dirty="0"/>
              <a:t> </a:t>
            </a:r>
            <a:r>
              <a:rPr lang="en-GB" baseline="0" dirty="0" err="1"/>
              <a:t>Es</a:t>
            </a:r>
            <a:r>
              <a:rPr lang="en-GB" baseline="0" dirty="0"/>
              <a:t> </a:t>
            </a:r>
            <a:r>
              <a:rPr lang="en-GB" baseline="0" dirty="0" err="1"/>
              <a:t>ist</a:t>
            </a:r>
            <a:r>
              <a:rPr lang="en-GB" baseline="0" dirty="0"/>
              <a:t> super!</a:t>
            </a:r>
          </a:p>
          <a:p>
            <a:pPr marL="0" lvl="0" indent="0" algn="l" rtl="0">
              <a:spcBef>
                <a:spcPts val="0"/>
              </a:spcBef>
              <a:spcAft>
                <a:spcPts val="0"/>
              </a:spcAft>
              <a:buNone/>
            </a:pPr>
            <a:r>
              <a:rPr lang="en-GB" baseline="0" dirty="0"/>
              <a:t>Q) </a:t>
            </a:r>
            <a:r>
              <a:rPr lang="en-GB" baseline="0" dirty="0" err="1"/>
              <a:t>Es</a:t>
            </a:r>
            <a:r>
              <a:rPr lang="en-GB" baseline="0" dirty="0"/>
              <a:t>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44294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In this reading activity, students continue to practise connecting pronouns with nouns by matching pairs of pronouns with pairs of known nouns.</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1/ Students read the sentences, which each contain two different pronouns.</a:t>
            </a:r>
          </a:p>
          <a:p>
            <a:pPr marL="0" lvl="0" indent="0" algn="l" rtl="0">
              <a:spcBef>
                <a:spcPts val="0"/>
              </a:spcBef>
              <a:spcAft>
                <a:spcPts val="0"/>
              </a:spcAft>
              <a:buNone/>
            </a:pPr>
            <a:r>
              <a:rPr lang="en-GB" baseline="0" dirty="0"/>
              <a:t>2/ Students decide to which noun each adjective refers, and write a sentence below each picture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dirty="0"/>
              <a:t>3/ Answers revealed on clicks. Teacher elicits responses by asking e.g. ‘</a:t>
            </a:r>
            <a:r>
              <a:rPr lang="en-GB" b="0" i="1" baseline="0" dirty="0" err="1"/>
              <a:t>Wie</a:t>
            </a:r>
            <a:r>
              <a:rPr lang="en-GB" b="0" i="1" baseline="0" dirty="0"/>
              <a:t> </a:t>
            </a:r>
            <a:r>
              <a:rPr lang="en-GB" b="0" i="1" baseline="0" dirty="0" err="1"/>
              <a:t>ist</a:t>
            </a:r>
            <a:r>
              <a:rPr lang="en-GB" b="0" i="1" baseline="0" dirty="0"/>
              <a:t> die </a:t>
            </a:r>
            <a:r>
              <a:rPr lang="en-GB" b="0" i="1" baseline="0" dirty="0" err="1"/>
              <a:t>Flasche</a:t>
            </a:r>
            <a:r>
              <a:rPr lang="en-GB" b="0" i="0" baseline="0" dirty="0"/>
              <a:t>?’</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2859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Answers</a:t>
            </a:r>
            <a:r>
              <a:rPr lang="en-GB" b="0" baseline="0" dirty="0"/>
              <a:t> revealed on clicks.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a:t>
            </a:r>
            <a:r>
              <a:rPr lang="en-GB" baseline="0" dirty="0"/>
              <a:t> </a:t>
            </a:r>
            <a:r>
              <a:rPr lang="en-GB" baseline="0" dirty="0" err="1"/>
              <a:t>Sie</a:t>
            </a:r>
            <a:r>
              <a:rPr lang="en-GB" baseline="0" dirty="0"/>
              <a:t>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a:t>
            </a:r>
            <a:r>
              <a:rPr lang="en-GB" baseline="0" dirty="0" err="1"/>
              <a:t>Sie</a:t>
            </a:r>
            <a:r>
              <a:rPr lang="en-GB" baseline="0" dirty="0"/>
              <a:t>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343230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Answers</a:t>
            </a:r>
            <a:r>
              <a:rPr lang="en-GB" b="0" baseline="0" dirty="0"/>
              <a:t> revealed on clicks.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b="1" dirty="0"/>
          </a:p>
          <a:p>
            <a:pPr marL="0" lvl="0" indent="0" algn="l" rtl="0">
              <a:spcBef>
                <a:spcPts val="0"/>
              </a:spcBef>
              <a:spcAft>
                <a:spcPts val="0"/>
              </a:spcAft>
              <a:buNone/>
            </a:pPr>
            <a:r>
              <a:rPr lang="en-GB" dirty="0"/>
              <a:t>P)</a:t>
            </a:r>
            <a:r>
              <a:rPr lang="en-GB" baseline="0" dirty="0"/>
              <a:t> </a:t>
            </a:r>
            <a:r>
              <a:rPr lang="en-GB" baseline="0" dirty="0" err="1"/>
              <a:t>Es</a:t>
            </a:r>
            <a:r>
              <a:rPr lang="en-GB" baseline="0" dirty="0"/>
              <a:t> </a:t>
            </a:r>
            <a:r>
              <a:rPr lang="en-GB" baseline="0" dirty="0" err="1"/>
              <a:t>ist</a:t>
            </a:r>
            <a:r>
              <a:rPr lang="en-GB" baseline="0" dirty="0"/>
              <a:t> super!</a:t>
            </a:r>
          </a:p>
          <a:p>
            <a:pPr marL="0" lvl="0" indent="0" algn="l" rtl="0">
              <a:spcBef>
                <a:spcPts val="0"/>
              </a:spcBef>
              <a:spcAft>
                <a:spcPts val="0"/>
              </a:spcAft>
              <a:buNone/>
            </a:pPr>
            <a:r>
              <a:rPr lang="en-GB" baseline="0" dirty="0"/>
              <a:t>Q) </a:t>
            </a:r>
            <a:r>
              <a:rPr lang="en-GB" baseline="0" dirty="0" err="1"/>
              <a:t>Es</a:t>
            </a:r>
            <a:r>
              <a:rPr lang="en-GB" baseline="0" dirty="0"/>
              <a:t>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388801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In this reading activity, students continue to practise connecting pronouns with nouns by matching pairs of pronouns with pairs of known nouns.</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1/ Students read the sentences, which each contain two different pronouns.</a:t>
            </a:r>
          </a:p>
          <a:p>
            <a:pPr marL="0" lvl="0" indent="0" algn="l" rtl="0">
              <a:spcBef>
                <a:spcPts val="0"/>
              </a:spcBef>
              <a:spcAft>
                <a:spcPts val="0"/>
              </a:spcAft>
              <a:buNone/>
            </a:pPr>
            <a:r>
              <a:rPr lang="en-GB" baseline="0" dirty="0"/>
              <a:t>2/ Students decide to which noun each adjective refers, and write a sentence below each picture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dirty="0"/>
              <a:t>3/ Answers revealed on clicks. Teacher elicits responses by asking e.g. ‘</a:t>
            </a:r>
            <a:r>
              <a:rPr lang="en-GB" b="0" i="1" baseline="0" dirty="0" err="1"/>
              <a:t>Wie</a:t>
            </a:r>
            <a:r>
              <a:rPr lang="en-GB" b="0" i="1" baseline="0" dirty="0"/>
              <a:t> </a:t>
            </a:r>
            <a:r>
              <a:rPr lang="en-GB" b="0" i="1" baseline="0" dirty="0" err="1"/>
              <a:t>ist</a:t>
            </a:r>
            <a:r>
              <a:rPr lang="en-GB" b="0" i="1" baseline="0" dirty="0"/>
              <a:t> die </a:t>
            </a:r>
            <a:r>
              <a:rPr lang="en-GB" b="0" i="1" baseline="0" dirty="0" err="1"/>
              <a:t>Flasche</a:t>
            </a:r>
            <a:r>
              <a:rPr lang="en-GB" b="0" i="0" baseline="0" dirty="0"/>
              <a:t>?’</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135456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In this reading activity, students continue to practise connecting pronouns with nouns by matching pairs of pronouns with pairs of known nouns.</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aseline="0" dirty="0"/>
              <a:t>1/ Students read the sentences, which each contain two different pronouns.</a:t>
            </a:r>
          </a:p>
          <a:p>
            <a:pPr marL="0" lvl="0" indent="0" algn="l" rtl="0">
              <a:spcBef>
                <a:spcPts val="0"/>
              </a:spcBef>
              <a:spcAft>
                <a:spcPts val="0"/>
              </a:spcAft>
              <a:buNone/>
            </a:pPr>
            <a:r>
              <a:rPr lang="en-GB" baseline="0" dirty="0"/>
              <a:t>2/ Students decide to which noun each adjective refers, and write a sentence below each picture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dirty="0"/>
              <a:t>3/ Answers revealed on clicks. Teacher elicits responses by asking e.g. ‘</a:t>
            </a:r>
            <a:r>
              <a:rPr lang="en-GB" b="0" i="1" baseline="0" dirty="0" err="1"/>
              <a:t>Wie</a:t>
            </a:r>
            <a:r>
              <a:rPr lang="en-GB" b="0" i="1" baseline="0" dirty="0"/>
              <a:t> </a:t>
            </a:r>
            <a:r>
              <a:rPr lang="en-GB" b="0" i="1" baseline="0" dirty="0" err="1"/>
              <a:t>ist</a:t>
            </a:r>
            <a:r>
              <a:rPr lang="en-GB" b="0" i="1" baseline="0" dirty="0"/>
              <a:t> die </a:t>
            </a:r>
            <a:r>
              <a:rPr lang="en-GB" b="0" i="1" baseline="0" dirty="0" err="1"/>
              <a:t>Flasche</a:t>
            </a:r>
            <a:r>
              <a:rPr lang="en-GB" b="0" i="0" baseline="0" dirty="0"/>
              <a:t>?’</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0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6939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73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1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9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6877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0912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63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0376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412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9730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26/03/2020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015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461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2476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26/03/2020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9447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4408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26/03/2020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9208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370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23739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67857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07014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67904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475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659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27844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30908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822792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317724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7495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166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35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965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85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96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6740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34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3930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329070297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7.tif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27.tiff"/><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27.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8.tif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28.tiff"/><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27.tiff"/><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27.tif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27.tiff"/><Relationship Id="rId4" Type="http://schemas.openxmlformats.org/officeDocument/2006/relationships/image" Target="../media/image28.tif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27.tiff"/><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5.png"/><Relationship Id="rId5" Type="http://schemas.openxmlformats.org/officeDocument/2006/relationships/audio" Target="../media/audio5.wav"/><Relationship Id="rId10"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5.png"/><Relationship Id="rId5" Type="http://schemas.openxmlformats.org/officeDocument/2006/relationships/audio" Target="../media/audio5.wav"/><Relationship Id="rId10" Type="http://schemas.openxmlformats.org/officeDocument/2006/relationships/image" Target="../media/image14.png"/><Relationship Id="rId4" Type="http://schemas.openxmlformats.org/officeDocument/2006/relationships/audio" Target="../media/audio4.wav"/><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7860660" cy="1655762"/>
          </a:xfrm>
        </p:spPr>
        <p:txBody>
          <a:bodyPr>
            <a:normAutofit/>
          </a:bodyPr>
          <a:lstStyle/>
          <a:p>
            <a:pPr lvl="0" algn="l">
              <a:lnSpc>
                <a:spcPct val="100000"/>
              </a:lnSpc>
              <a:spcBef>
                <a:spcPts val="0"/>
              </a:spcBef>
            </a:pPr>
            <a:r>
              <a:rPr lang="en-GB" dirty="0">
                <a:solidFill>
                  <a:prstClr val="white"/>
                </a:solidFill>
                <a:latin typeface="Century Gothic" panose="020B0502020202020204" pitchFamily="34" charset="0"/>
              </a:rPr>
              <a:t>Subject pronouns </a:t>
            </a:r>
            <a:r>
              <a:rPr lang="en-GB" i="1" dirty="0" err="1">
                <a:solidFill>
                  <a:prstClr val="white"/>
                </a:solidFill>
                <a:latin typeface="Century Gothic" panose="020B0502020202020204" pitchFamily="34" charset="0"/>
              </a:rPr>
              <a:t>er</a:t>
            </a:r>
            <a:r>
              <a:rPr lang="en-GB" i="1" dirty="0">
                <a:solidFill>
                  <a:prstClr val="white"/>
                </a:solidFill>
                <a:latin typeface="Century Gothic" panose="020B0502020202020204" pitchFamily="34" charset="0"/>
              </a:rPr>
              <a:t>, </a:t>
            </a:r>
            <a:r>
              <a:rPr lang="en-GB" i="1" dirty="0" err="1">
                <a:solidFill>
                  <a:prstClr val="white"/>
                </a:solidFill>
                <a:latin typeface="Century Gothic" panose="020B0502020202020204" pitchFamily="34" charset="0"/>
              </a:rPr>
              <a:t>sie</a:t>
            </a:r>
            <a:r>
              <a:rPr lang="en-GB" i="1" dirty="0">
                <a:solidFill>
                  <a:prstClr val="white"/>
                </a:solidFill>
                <a:latin typeface="Century Gothic" panose="020B0502020202020204" pitchFamily="34" charset="0"/>
              </a:rPr>
              <a:t> </a:t>
            </a:r>
            <a:r>
              <a:rPr lang="en-GB" dirty="0">
                <a:solidFill>
                  <a:prstClr val="white"/>
                </a:solidFill>
                <a:latin typeface="Century Gothic" panose="020B0502020202020204" pitchFamily="34" charset="0"/>
              </a:rPr>
              <a:t>and </a:t>
            </a:r>
            <a:r>
              <a:rPr lang="en-GB" i="1" dirty="0">
                <a:solidFill>
                  <a:prstClr val="white"/>
                </a:solidFill>
                <a:latin typeface="Century Gothic" panose="020B0502020202020204" pitchFamily="34" charset="0"/>
              </a:rPr>
              <a:t>es </a:t>
            </a:r>
            <a:r>
              <a:rPr lang="en-GB" dirty="0">
                <a:solidFill>
                  <a:prstClr val="white"/>
                </a:solidFill>
                <a:latin typeface="Century Gothic" panose="020B0502020202020204" pitchFamily="34" charset="0"/>
              </a:rPr>
              <a:t>meaning ‘it’</a:t>
            </a:r>
          </a:p>
          <a:p>
            <a:pPr lvl="0" algn="l">
              <a:lnSpc>
                <a:spcPct val="100000"/>
              </a:lnSpc>
              <a:spcBef>
                <a:spcPts val="0"/>
              </a:spcBef>
            </a:pPr>
            <a:r>
              <a:rPr lang="en-GB" dirty="0">
                <a:solidFill>
                  <a:prstClr val="white"/>
                </a:solidFill>
                <a:latin typeface="Century Gothic" panose="020B0502020202020204" pitchFamily="34" charset="0"/>
              </a:rPr>
              <a:t>Subject pronoun </a:t>
            </a:r>
            <a:r>
              <a:rPr lang="en-GB" i="1" dirty="0" err="1">
                <a:solidFill>
                  <a:prstClr val="white"/>
                </a:solidFill>
                <a:latin typeface="Century Gothic" panose="020B0502020202020204" pitchFamily="34" charset="0"/>
              </a:rPr>
              <a:t>sie</a:t>
            </a:r>
            <a:r>
              <a:rPr lang="en-GB" i="1" dirty="0">
                <a:solidFill>
                  <a:prstClr val="white"/>
                </a:solidFill>
                <a:latin typeface="Century Gothic" panose="020B0502020202020204" pitchFamily="34" charset="0"/>
              </a:rPr>
              <a:t> </a:t>
            </a:r>
            <a:r>
              <a:rPr lang="en-GB" dirty="0">
                <a:solidFill>
                  <a:prstClr val="white"/>
                </a:solidFill>
                <a:latin typeface="Century Gothic" panose="020B0502020202020204" pitchFamily="34" charset="0"/>
              </a:rPr>
              <a:t>meaning ‘they’</a:t>
            </a:r>
          </a:p>
          <a:p>
            <a:pPr lvl="0" algn="l">
              <a:lnSpc>
                <a:spcPct val="100000"/>
              </a:lnSpc>
              <a:spcBef>
                <a:spcPts val="0"/>
              </a:spcBef>
            </a:pPr>
            <a:endParaRPr lang="en-GB" sz="2800" dirty="0">
              <a:solidFill>
                <a:prstClr val="white"/>
              </a:solidFill>
              <a:latin typeface="Century Gothic" panose="020B0502020202020204" pitchFamily="34" charset="0"/>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8926" y="500773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a:t>
            </a:r>
          </a:p>
        </p:txBody>
      </p:sp>
      <p:sp>
        <p:nvSpPr>
          <p:cNvPr id="13" name="Title 3">
            <a:extLst>
              <a:ext uri="{FF2B5EF4-FFF2-40B4-BE49-F238E27FC236}">
                <a16:creationId xmlns:a16="http://schemas.microsoft.com/office/drawing/2014/main" id="{CECD60A5-F0F3-684D-A486-E09017C8A782}"/>
              </a:ext>
            </a:extLst>
          </p:cNvPr>
          <p:cNvSpPr txBox="1">
            <a:spLocks/>
          </p:cNvSpPr>
          <p:nvPr/>
        </p:nvSpPr>
        <p:spPr>
          <a:xfrm>
            <a:off x="168926"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26/03/20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9" name="Oval Callout 28"/>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Handy.</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36330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387043" y="4437323"/>
            <a:ext cx="1522338" cy="1551338"/>
          </a:xfrm>
          <a:prstGeom prst="rect">
            <a:avLst/>
          </a:prstGeom>
        </p:spPr>
      </p:pic>
      <p:sp>
        <p:nvSpPr>
          <p:cNvPr id="9" name="TextBox 8"/>
          <p:cNvSpPr txBox="1"/>
          <p:nvPr/>
        </p:nvSpPr>
        <p:spPr>
          <a:xfrm>
            <a:off x="316090" y="3815862"/>
            <a:ext cx="4446954"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Handy?</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a:off x="10387043" y="1697015"/>
            <a:ext cx="1612268" cy="1551338"/>
          </a:xfrm>
          <a:prstGeom prst="rect">
            <a:avLst/>
          </a:prstGeom>
        </p:spPr>
      </p:pic>
      <p:sp>
        <p:nvSpPr>
          <p:cNvPr id="17" name="Oval Callout 16"/>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total gut!</a:t>
            </a:r>
          </a:p>
        </p:txBody>
      </p:sp>
      <p:sp>
        <p:nvSpPr>
          <p:cNvPr id="19" name="TextBox 18"/>
          <p:cNvSpPr txBox="1"/>
          <p:nvPr/>
        </p:nvSpPr>
        <p:spPr>
          <a:xfrm>
            <a:off x="8121731" y="1697015"/>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20" name="TextBox 19"/>
          <p:cNvSpPr txBox="1"/>
          <p:nvPr/>
        </p:nvSpPr>
        <p:spPr>
          <a:xfrm>
            <a:off x="8627396"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2054" name="Picture 6" descr="Iphone, Cell Phone, Phone, Mobile Phone, Electronic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0014" y="2281791"/>
            <a:ext cx="610478" cy="12209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7"/>
          <a:stretch>
            <a:fillRect/>
          </a:stretch>
        </p:blipFill>
        <p:spPr>
          <a:xfrm>
            <a:off x="1984347" y="4961136"/>
            <a:ext cx="868154" cy="1027525"/>
          </a:xfrm>
          <a:prstGeom prst="rect">
            <a:avLst/>
          </a:prstGeom>
        </p:spPr>
      </p:pic>
      <p:pic>
        <p:nvPicPr>
          <p:cNvPr id="28" name="Picture 27"/>
          <p:cNvPicPr>
            <a:picLocks noChangeAspect="1"/>
          </p:cNvPicPr>
          <p:nvPr/>
        </p:nvPicPr>
        <p:blipFill>
          <a:blip r:embed="rId7"/>
          <a:stretch>
            <a:fillRect/>
          </a:stretch>
        </p:blipFill>
        <p:spPr>
          <a:xfrm>
            <a:off x="1088308" y="4979659"/>
            <a:ext cx="868154" cy="1027525"/>
          </a:xfrm>
          <a:prstGeom prst="rect">
            <a:avLst/>
          </a:prstGeom>
        </p:spPr>
      </p:pic>
    </p:spTree>
    <p:extLst>
      <p:ext uri="{BB962C8B-B14F-4D97-AF65-F5344CB8AC3E}">
        <p14:creationId xmlns:p14="http://schemas.microsoft.com/office/powerpoint/2010/main" val="35299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585679" y="4498023"/>
            <a:ext cx="1304925" cy="1495425"/>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ziemlich</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Fahrrad</a:t>
            </a:r>
            <a:r>
              <a:rPr lang="en-GB" sz="3200" dirty="0">
                <a:solidFill>
                  <a:schemeClr val="accent1">
                    <a:lumMod val="50000"/>
                  </a:schemeClr>
                </a:solidFill>
                <a:latin typeface="Century Gothic" panose="020B0502020202020204" pitchFamily="34" charset="0"/>
              </a:rPr>
              <a:t>?</a:t>
            </a:r>
          </a:p>
        </p:txBody>
      </p:sp>
      <p:sp>
        <p:nvSpPr>
          <p:cNvPr id="16" name="Oval Callout 15"/>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a:t>
            </a:r>
            <a:r>
              <a:rPr lang="en-GB" sz="3200" dirty="0" err="1">
                <a:latin typeface="Century Gothic" panose="020B0502020202020204" pitchFamily="34" charset="0"/>
              </a:rPr>
              <a:t>Fahrrad</a:t>
            </a:r>
            <a:r>
              <a:rPr lang="en-GB" sz="3200" dirty="0">
                <a:latin typeface="Century Gothic" panose="020B0502020202020204" pitchFamily="34" charset="0"/>
              </a:rPr>
              <a:t>.</a:t>
            </a:r>
          </a:p>
        </p:txBody>
      </p:sp>
      <p:sp>
        <p:nvSpPr>
          <p:cNvPr id="13" name="TextBox 12"/>
          <p:cNvSpPr txBox="1"/>
          <p:nvPr/>
        </p:nvSpPr>
        <p:spPr>
          <a:xfrm>
            <a:off x="8044746" y="1666156"/>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4" name="TextBox 13"/>
          <p:cNvSpPr txBox="1"/>
          <p:nvPr/>
        </p:nvSpPr>
        <p:spPr>
          <a:xfrm>
            <a:off x="8297578"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5124" name="Picture 4" descr="Bik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003" y="2224454"/>
            <a:ext cx="1629824" cy="13799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1649844" y="5078093"/>
            <a:ext cx="1018742" cy="1068994"/>
          </a:xfrm>
          <a:prstGeom prst="rect">
            <a:avLst/>
          </a:prstGeom>
        </p:spPr>
      </p:pic>
    </p:spTree>
    <p:extLst>
      <p:ext uri="{BB962C8B-B14F-4D97-AF65-F5344CB8AC3E}">
        <p14:creationId xmlns:p14="http://schemas.microsoft.com/office/powerpoint/2010/main" val="37600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7" name="Oval Callout 16"/>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r>
              <a:rPr lang="en-GB" sz="3200" dirty="0" err="1">
                <a:latin typeface="Century Gothic" panose="020B0502020202020204" pitchFamily="34" charset="0"/>
              </a:rPr>
              <a:t>Gutschein</a:t>
            </a:r>
            <a:r>
              <a:rPr lang="en-GB" sz="3200" dirty="0">
                <a:latin typeface="Century Gothic" panose="020B0502020202020204" pitchFamily="34" charset="0"/>
              </a:rPr>
              <a:t>.</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Gutschein</a:t>
            </a:r>
            <a:r>
              <a:rPr lang="en-GB" sz="3200" dirty="0">
                <a:solidFill>
                  <a:schemeClr val="accent1">
                    <a:lumMod val="50000"/>
                  </a:schemeClr>
                </a:solidFill>
                <a:latin typeface="Century Gothic" panose="020B0502020202020204" pitchFamily="34" charset="0"/>
              </a:rPr>
              <a:t>?</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387043" y="4437323"/>
            <a:ext cx="1522338" cy="1551338"/>
          </a:xfrm>
          <a:prstGeom prst="rect">
            <a:avLst/>
          </a:prstGeom>
        </p:spPr>
      </p:pic>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toll!</a:t>
            </a:r>
          </a:p>
        </p:txBody>
      </p:sp>
      <p:sp>
        <p:nvSpPr>
          <p:cNvPr id="13" name="TextBox 12"/>
          <p:cNvSpPr txBox="1"/>
          <p:nvPr/>
        </p:nvSpPr>
        <p:spPr>
          <a:xfrm>
            <a:off x="7910346" y="1668315"/>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5" name="TextBox 14"/>
          <p:cNvSpPr txBox="1"/>
          <p:nvPr/>
        </p:nvSpPr>
        <p:spPr>
          <a:xfrm>
            <a:off x="8534941"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3" name="Picture 2"/>
          <p:cNvPicPr>
            <a:picLocks noChangeAspect="1"/>
          </p:cNvPicPr>
          <p:nvPr/>
        </p:nvPicPr>
        <p:blipFill>
          <a:blip r:embed="rId6"/>
          <a:stretch>
            <a:fillRect/>
          </a:stretch>
        </p:blipFill>
        <p:spPr>
          <a:xfrm>
            <a:off x="607457" y="2163311"/>
            <a:ext cx="2328248" cy="1296215"/>
          </a:xfrm>
          <a:prstGeom prst="rect">
            <a:avLst/>
          </a:prstGeom>
        </p:spPr>
      </p:pic>
      <p:pic>
        <p:nvPicPr>
          <p:cNvPr id="18" name="Picture 17"/>
          <p:cNvPicPr>
            <a:picLocks noChangeAspect="1"/>
          </p:cNvPicPr>
          <p:nvPr/>
        </p:nvPicPr>
        <p:blipFill>
          <a:blip r:embed="rId7"/>
          <a:stretch>
            <a:fillRect/>
          </a:stretch>
        </p:blipFill>
        <p:spPr>
          <a:xfrm>
            <a:off x="1337490" y="4851976"/>
            <a:ext cx="868183" cy="1027560"/>
          </a:xfrm>
          <a:prstGeom prst="rect">
            <a:avLst/>
          </a:prstGeom>
        </p:spPr>
      </p:pic>
    </p:spTree>
    <p:extLst>
      <p:ext uri="{BB962C8B-B14F-4D97-AF65-F5344CB8AC3E}">
        <p14:creationId xmlns:p14="http://schemas.microsoft.com/office/powerpoint/2010/main" val="34893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3" name="Oval Callout 22"/>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Spiel.</a:t>
            </a:r>
          </a:p>
        </p:txBody>
      </p:sp>
      <p:pic>
        <p:nvPicPr>
          <p:cNvPr id="11" name="Picture 10">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a:off x="10387043" y="4437323"/>
            <a:ext cx="1612268" cy="1551338"/>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363308"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Spiel?</a:t>
            </a:r>
          </a:p>
        </p:txBody>
      </p:sp>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interessant</a:t>
            </a:r>
            <a:r>
              <a:rPr lang="en-GB" sz="3200" dirty="0">
                <a:latin typeface="Century Gothic" panose="020B0502020202020204" pitchFamily="34" charset="0"/>
              </a:rPr>
              <a:t>!</a:t>
            </a:r>
          </a:p>
        </p:txBody>
      </p:sp>
      <p:sp>
        <p:nvSpPr>
          <p:cNvPr id="18" name="TextBox 17"/>
          <p:cNvSpPr txBox="1"/>
          <p:nvPr/>
        </p:nvSpPr>
        <p:spPr>
          <a:xfrm>
            <a:off x="7366596" y="1932067"/>
            <a:ext cx="799729"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a:t>
            </a:r>
          </a:p>
        </p:txBody>
      </p:sp>
      <p:sp>
        <p:nvSpPr>
          <p:cNvPr id="19" name="TextBox 18"/>
          <p:cNvSpPr txBox="1"/>
          <p:nvPr/>
        </p:nvSpPr>
        <p:spPr>
          <a:xfrm>
            <a:off x="8624093"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6146" name="Picture 2" descr="Joypad Game Controlle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4919" y="2224454"/>
            <a:ext cx="1214115" cy="12430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stretch>
            <a:fillRect/>
          </a:stretch>
        </p:blipFill>
        <p:spPr>
          <a:xfrm>
            <a:off x="1597899" y="5059570"/>
            <a:ext cx="868154" cy="1027525"/>
          </a:xfrm>
          <a:prstGeom prst="rect">
            <a:avLst/>
          </a:prstGeom>
        </p:spPr>
      </p:pic>
    </p:spTree>
    <p:extLst>
      <p:ext uri="{BB962C8B-B14F-4D97-AF65-F5344CB8AC3E}">
        <p14:creationId xmlns:p14="http://schemas.microsoft.com/office/powerpoint/2010/main" val="4670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2" name="Oval Callout 21"/>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a:t>
            </a:r>
            <a:r>
              <a:rPr lang="en-GB" sz="3200" dirty="0">
                <a:latin typeface="Century Gothic" panose="020B0502020202020204" pitchFamily="34" charset="0"/>
              </a:rPr>
              <a:t> </a:t>
            </a:r>
            <a:r>
              <a:rPr lang="en-GB" sz="3200" dirty="0" err="1">
                <a:latin typeface="Century Gothic" panose="020B0502020202020204" pitchFamily="34" charset="0"/>
              </a:rPr>
              <a:t>Jacke</a:t>
            </a:r>
            <a:r>
              <a:rPr lang="en-GB" sz="3200" dirty="0">
                <a:latin typeface="Century Gothic" panose="020B0502020202020204" pitchFamily="34" charset="0"/>
              </a:rPr>
              <a:t>.</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5039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Jacke</a:t>
            </a:r>
            <a:r>
              <a:rPr lang="en-GB" sz="3200" dirty="0">
                <a:solidFill>
                  <a:schemeClr val="accent1">
                    <a:lumMod val="50000"/>
                  </a:schemeClr>
                </a:solidFill>
                <a:latin typeface="Century Gothic" panose="020B0502020202020204" pitchFamily="34" charset="0"/>
              </a:rPr>
              <a:t>?</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5" name="Picture 4"/>
          <p:cNvPicPr>
            <a:picLocks noChangeAspect="1"/>
          </p:cNvPicPr>
          <p:nvPr/>
        </p:nvPicPr>
        <p:blipFill>
          <a:blip r:embed="rId5"/>
          <a:stretch>
            <a:fillRect/>
          </a:stretch>
        </p:blipFill>
        <p:spPr>
          <a:xfrm>
            <a:off x="10555002" y="4449530"/>
            <a:ext cx="1276350" cy="1476375"/>
          </a:xfrm>
          <a:prstGeom prst="rect">
            <a:avLst/>
          </a:prstGeom>
        </p:spPr>
      </p:pic>
      <p:sp>
        <p:nvSpPr>
          <p:cNvPr id="15" name="Oval Callout 14"/>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sie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16" name="TextBox 15"/>
          <p:cNvSpPr txBox="1"/>
          <p:nvPr/>
        </p:nvSpPr>
        <p:spPr>
          <a:xfrm>
            <a:off x="8012539" y="1684263"/>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7" name="TextBox 16"/>
          <p:cNvSpPr txBox="1"/>
          <p:nvPr/>
        </p:nvSpPr>
        <p:spPr>
          <a:xfrm>
            <a:off x="8265371"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9218" name="Picture 2" descr="Race Car Driver Jacket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464" y="2269038"/>
            <a:ext cx="1386189" cy="12337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stretch>
            <a:fillRect/>
          </a:stretch>
        </p:blipFill>
        <p:spPr>
          <a:xfrm>
            <a:off x="1332187" y="4882324"/>
            <a:ext cx="1018742" cy="1068994"/>
          </a:xfrm>
          <a:prstGeom prst="rect">
            <a:avLst/>
          </a:prstGeom>
        </p:spPr>
      </p:pic>
    </p:spTree>
    <p:extLst>
      <p:ext uri="{BB962C8B-B14F-4D97-AF65-F5344CB8AC3E}">
        <p14:creationId xmlns:p14="http://schemas.microsoft.com/office/powerpoint/2010/main" val="8978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1" name="Oval Callout 20"/>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iPad.</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perfekt</a:t>
            </a:r>
            <a:r>
              <a:rPr lang="en-GB" sz="3200" dirty="0">
                <a:latin typeface="Century Gothic" panose="020B0502020202020204" pitchFamily="34" charset="0"/>
              </a:rPr>
              <a:t>!</a:t>
            </a:r>
          </a:p>
        </p:txBody>
      </p:sp>
      <p:sp>
        <p:nvSpPr>
          <p:cNvPr id="9" name="TextBox 8"/>
          <p:cNvSpPr txBox="1"/>
          <p:nvPr/>
        </p:nvSpPr>
        <p:spPr>
          <a:xfrm>
            <a:off x="316090" y="3815862"/>
            <a:ext cx="4881552"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iPad?</a:t>
            </a:r>
          </a:p>
        </p:txBody>
      </p:sp>
      <p:pic>
        <p:nvPicPr>
          <p:cNvPr id="11" name="Picture 10">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a:off x="10387043" y="4437323"/>
            <a:ext cx="1612268" cy="1551338"/>
          </a:xfrm>
          <a:prstGeom prst="rect">
            <a:avLst/>
          </a:prstGeom>
        </p:spPr>
      </p:pic>
      <p:sp>
        <p:nvSpPr>
          <p:cNvPr id="13" name="TextBox 12"/>
          <p:cNvSpPr txBox="1"/>
          <p:nvPr/>
        </p:nvSpPr>
        <p:spPr>
          <a:xfrm>
            <a:off x="7392742" y="1917156"/>
            <a:ext cx="820416"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a:t>
            </a:r>
          </a:p>
        </p:txBody>
      </p:sp>
      <p:sp>
        <p:nvSpPr>
          <p:cNvPr id="14" name="TextBox 13"/>
          <p:cNvSpPr txBox="1"/>
          <p:nvPr/>
        </p:nvSpPr>
        <p:spPr>
          <a:xfrm>
            <a:off x="8566085"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3074" name="Picture 2" descr="Tablet Pc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189" y="2367871"/>
            <a:ext cx="1344226" cy="9097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stretch>
            <a:fillRect/>
          </a:stretch>
        </p:blipFill>
        <p:spPr>
          <a:xfrm>
            <a:off x="2298036" y="4885054"/>
            <a:ext cx="868154" cy="1027525"/>
          </a:xfrm>
          <a:prstGeom prst="rect">
            <a:avLst/>
          </a:prstGeom>
        </p:spPr>
      </p:pic>
      <p:pic>
        <p:nvPicPr>
          <p:cNvPr id="20" name="Picture 19"/>
          <p:cNvPicPr>
            <a:picLocks noChangeAspect="1"/>
          </p:cNvPicPr>
          <p:nvPr/>
        </p:nvPicPr>
        <p:blipFill>
          <a:blip r:embed="rId7"/>
          <a:stretch>
            <a:fillRect/>
          </a:stretch>
        </p:blipFill>
        <p:spPr>
          <a:xfrm>
            <a:off x="1396148" y="4885054"/>
            <a:ext cx="868154" cy="1027525"/>
          </a:xfrm>
          <a:prstGeom prst="rect">
            <a:avLst/>
          </a:prstGeom>
        </p:spPr>
      </p:pic>
    </p:spTree>
    <p:extLst>
      <p:ext uri="{BB962C8B-B14F-4D97-AF65-F5344CB8AC3E}">
        <p14:creationId xmlns:p14="http://schemas.microsoft.com/office/powerpoint/2010/main" val="20696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7" name="Oval Callout 16"/>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p>
          <a:p>
            <a:pPr algn="ctr"/>
            <a:r>
              <a:rPr lang="en-GB" sz="3200" dirty="0">
                <a:latin typeface="Century Gothic" panose="020B0502020202020204" pitchFamily="34" charset="0"/>
              </a:rPr>
              <a:t>Zug.</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5215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Zug?</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387043" y="4437323"/>
            <a:ext cx="1522338" cy="1551338"/>
          </a:xfrm>
          <a:prstGeom prst="rect">
            <a:avLst/>
          </a:prstGeom>
        </p:spPr>
      </p:pic>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endParaRPr lang="en-GB" sz="3200" b="1" dirty="0">
              <a:solidFill>
                <a:schemeClr val="accent4"/>
              </a:solidFill>
              <a:latin typeface="Century Gothic" panose="020B0502020202020204" pitchFamily="34" charset="0"/>
            </a:endParaRPr>
          </a:p>
          <a:p>
            <a:pPr algn="ct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super!</a:t>
            </a:r>
          </a:p>
        </p:txBody>
      </p:sp>
      <p:sp>
        <p:nvSpPr>
          <p:cNvPr id="13" name="TextBox 12"/>
          <p:cNvSpPr txBox="1"/>
          <p:nvPr/>
        </p:nvSpPr>
        <p:spPr>
          <a:xfrm>
            <a:off x="7868616" y="1630447"/>
            <a:ext cx="1275384"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pic>
        <p:nvPicPr>
          <p:cNvPr id="7172" name="Picture 4" descr="Trai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87" y="2215222"/>
            <a:ext cx="2278205" cy="9568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35850"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21" name="Picture 20"/>
          <p:cNvPicPr>
            <a:picLocks noChangeAspect="1"/>
          </p:cNvPicPr>
          <p:nvPr/>
        </p:nvPicPr>
        <p:blipFill>
          <a:blip r:embed="rId7"/>
          <a:stretch>
            <a:fillRect/>
          </a:stretch>
        </p:blipFill>
        <p:spPr>
          <a:xfrm>
            <a:off x="1787508" y="4877638"/>
            <a:ext cx="868154" cy="1027525"/>
          </a:xfrm>
          <a:prstGeom prst="rect">
            <a:avLst/>
          </a:prstGeom>
        </p:spPr>
      </p:pic>
      <p:pic>
        <p:nvPicPr>
          <p:cNvPr id="22" name="Picture 21"/>
          <p:cNvPicPr>
            <a:picLocks noChangeAspect="1"/>
          </p:cNvPicPr>
          <p:nvPr/>
        </p:nvPicPr>
        <p:blipFill>
          <a:blip r:embed="rId7"/>
          <a:stretch>
            <a:fillRect/>
          </a:stretch>
        </p:blipFill>
        <p:spPr>
          <a:xfrm>
            <a:off x="885620" y="4877638"/>
            <a:ext cx="868154" cy="1027525"/>
          </a:xfrm>
          <a:prstGeom prst="rect">
            <a:avLst/>
          </a:prstGeom>
        </p:spPr>
      </p:pic>
    </p:spTree>
    <p:extLst>
      <p:ext uri="{BB962C8B-B14F-4D97-AF65-F5344CB8AC3E}">
        <p14:creationId xmlns:p14="http://schemas.microsoft.com/office/powerpoint/2010/main" val="3497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0" name="Oval Callout 19"/>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r>
              <a:rPr lang="en-GB" sz="3200" dirty="0" err="1">
                <a:latin typeface="Century Gothic" panose="020B0502020202020204" pitchFamily="34" charset="0"/>
              </a:rPr>
              <a:t>Fußball</a:t>
            </a:r>
            <a:r>
              <a:rPr lang="en-GB" sz="3200" dirty="0">
                <a:latin typeface="Century Gothic" panose="020B0502020202020204" pitchFamily="34" charset="0"/>
              </a:rPr>
              <a:t>.</a:t>
            </a:r>
          </a:p>
        </p:txBody>
      </p:sp>
      <p:pic>
        <p:nvPicPr>
          <p:cNvPr id="12" name="Picture 11"/>
          <p:cNvPicPr>
            <a:picLocks noChangeAspect="1"/>
          </p:cNvPicPr>
          <p:nvPr/>
        </p:nvPicPr>
        <p:blipFill>
          <a:blip r:embed="rId3"/>
          <a:stretch>
            <a:fillRect/>
          </a:stretch>
        </p:blipFill>
        <p:spPr>
          <a:xfrm>
            <a:off x="10585679" y="4498023"/>
            <a:ext cx="1304925" cy="1495425"/>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93431" y="337102"/>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ganz</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Fußball</a:t>
            </a:r>
            <a:r>
              <a:rPr lang="en-GB" sz="3200" dirty="0">
                <a:solidFill>
                  <a:schemeClr val="accent1">
                    <a:lumMod val="50000"/>
                  </a:schemeClr>
                </a:solidFill>
                <a:latin typeface="Century Gothic" panose="020B0502020202020204" pitchFamily="34" charset="0"/>
              </a:rPr>
              <a:t>?</a:t>
            </a:r>
          </a:p>
        </p:txBody>
      </p:sp>
      <p:sp>
        <p:nvSpPr>
          <p:cNvPr id="15" name="TextBox 14"/>
          <p:cNvSpPr txBox="1"/>
          <p:nvPr/>
        </p:nvSpPr>
        <p:spPr>
          <a:xfrm>
            <a:off x="7734961" y="1639679"/>
            <a:ext cx="1354016"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7" name="TextBox 16"/>
          <p:cNvSpPr txBox="1"/>
          <p:nvPr/>
        </p:nvSpPr>
        <p:spPr>
          <a:xfrm>
            <a:off x="8619401"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4098" name="Picture 2" descr="http://www.clker.com/cliparts/2/6/b/b/1194986830921943475ball.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3603" y="2224454"/>
            <a:ext cx="1224533" cy="1224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stretch>
            <a:fillRect/>
          </a:stretch>
        </p:blipFill>
        <p:spPr>
          <a:xfrm>
            <a:off x="1410131" y="5017596"/>
            <a:ext cx="1018742" cy="1068994"/>
          </a:xfrm>
          <a:prstGeom prst="rect">
            <a:avLst/>
          </a:prstGeom>
        </p:spPr>
      </p:pic>
      <p:pic>
        <p:nvPicPr>
          <p:cNvPr id="19" name="Picture 18"/>
          <p:cNvPicPr>
            <a:picLocks noChangeAspect="1"/>
          </p:cNvPicPr>
          <p:nvPr/>
        </p:nvPicPr>
        <p:blipFill>
          <a:blip r:embed="rId7"/>
          <a:stretch>
            <a:fillRect/>
          </a:stretch>
        </p:blipFill>
        <p:spPr>
          <a:xfrm>
            <a:off x="2351466" y="5017596"/>
            <a:ext cx="1018742" cy="1068994"/>
          </a:xfrm>
          <a:prstGeom prst="rect">
            <a:avLst/>
          </a:prstGeom>
        </p:spPr>
      </p:pic>
    </p:spTree>
    <p:extLst>
      <p:ext uri="{BB962C8B-B14F-4D97-AF65-F5344CB8AC3E}">
        <p14:creationId xmlns:p14="http://schemas.microsoft.com/office/powerpoint/2010/main" val="10820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90203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Subject pronoun (they)</a:t>
            </a:r>
            <a:endParaRPr sz="36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47429" y="1163991"/>
            <a:ext cx="11609898" cy="5078313"/>
          </a:xfrm>
          <a:prstGeom prst="rect">
            <a:avLst/>
          </a:prstGeom>
          <a:noFill/>
        </p:spPr>
        <p:txBody>
          <a:bodyPr wrap="square" rtlCol="0">
            <a:spAutoFit/>
          </a:bodyPr>
          <a:lstStyle/>
          <a:p>
            <a:pPr lvl="0"/>
            <a:r>
              <a:rPr lang="en-GB" sz="2000" dirty="0">
                <a:solidFill>
                  <a:srgbClr val="5B9BD5">
                    <a:lumMod val="50000"/>
                  </a:srgbClr>
                </a:solidFill>
                <a:latin typeface="Century Gothic" panose="020B0502020202020204" pitchFamily="34" charset="0"/>
              </a:rPr>
              <a:t>As we know, subject pronouns tell us the </a:t>
            </a:r>
            <a:r>
              <a:rPr lang="en-GB" sz="2000" b="1" dirty="0">
                <a:solidFill>
                  <a:srgbClr val="5B9BD5">
                    <a:lumMod val="50000"/>
                  </a:srgbClr>
                </a:solidFill>
                <a:latin typeface="Century Gothic" panose="020B0502020202020204" pitchFamily="34" charset="0"/>
              </a:rPr>
              <a:t>grammatical gender</a:t>
            </a:r>
            <a:r>
              <a:rPr lang="en-GB" sz="2000" dirty="0">
                <a:solidFill>
                  <a:srgbClr val="5B9BD5">
                    <a:lumMod val="50000"/>
                  </a:srgbClr>
                </a:solidFill>
                <a:latin typeface="Century Gothic" panose="020B0502020202020204" pitchFamily="34" charset="0"/>
              </a:rPr>
              <a:t> of the subject.</a:t>
            </a:r>
          </a:p>
          <a:p>
            <a:pPr lvl="0"/>
            <a:endParaRPr lang="en-GB" sz="2000" dirty="0">
              <a:solidFill>
                <a:srgbClr val="5B9BD5">
                  <a:lumMod val="50000"/>
                </a:srgbClr>
              </a:solidFill>
              <a:latin typeface="Century Gothic" panose="020B0502020202020204" pitchFamily="34" charset="0"/>
            </a:endParaRPr>
          </a:p>
          <a:p>
            <a:pPr lvl="0"/>
            <a:r>
              <a:rPr lang="en-GB" sz="2000" b="1" dirty="0" err="1">
                <a:solidFill>
                  <a:srgbClr val="DAA521"/>
                </a:solidFill>
                <a:latin typeface="Century Gothic" panose="020B0502020202020204" pitchFamily="34" charset="0"/>
              </a:rPr>
              <a:t>er</a:t>
            </a:r>
            <a:r>
              <a:rPr lang="en-GB" sz="2000" dirty="0">
                <a:solidFill>
                  <a:srgbClr val="DAA521"/>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 masculine		</a:t>
            </a:r>
            <a:r>
              <a:rPr lang="en-GB" sz="2000" b="1" dirty="0">
                <a:solidFill>
                  <a:schemeClr val="accent1">
                    <a:lumMod val="50000"/>
                  </a:schemeClr>
                </a:solidFill>
                <a:latin typeface="Century Gothic" panose="020B0502020202020204" pitchFamily="34" charset="0"/>
              </a:rPr>
              <a:t>D</a:t>
            </a:r>
            <a:r>
              <a:rPr lang="en-GB" sz="2000" b="1" dirty="0">
                <a:solidFill>
                  <a:srgbClr val="DAA521"/>
                </a:solidFill>
                <a:latin typeface="Century Gothic" panose="020B0502020202020204" pitchFamily="34" charset="0"/>
              </a:rPr>
              <a:t>er</a:t>
            </a:r>
            <a:r>
              <a:rPr lang="en-GB" sz="2000" b="1" dirty="0">
                <a:solidFill>
                  <a:srgbClr val="4472C4">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Gutschein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toll!		</a:t>
            </a:r>
            <a:r>
              <a:rPr lang="en-GB" sz="2000" b="1" dirty="0" err="1">
                <a:solidFill>
                  <a:srgbClr val="FFC000">
                    <a:lumMod val="75000"/>
                  </a:srgbClr>
                </a:solidFill>
                <a:latin typeface="Century Gothic" panose="020B0502020202020204" pitchFamily="34" charset="0"/>
              </a:rPr>
              <a:t>Er</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toll!		</a:t>
            </a:r>
            <a:r>
              <a:rPr lang="en-GB" sz="2000" b="1" dirty="0">
                <a:solidFill>
                  <a:srgbClr val="FFC000">
                    <a:lumMod val="75000"/>
                  </a:srgbClr>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great.</a:t>
            </a:r>
            <a:endParaRPr lang="en-GB" sz="2000" b="1" dirty="0">
              <a:solidFill>
                <a:srgbClr val="5B9BD5">
                  <a:lumMod val="50000"/>
                </a:srgbClr>
              </a:solidFill>
              <a:latin typeface="Century Gothic" panose="020B0502020202020204" pitchFamily="34" charset="0"/>
            </a:endParaRPr>
          </a:p>
          <a:p>
            <a:pPr lvl="0"/>
            <a:r>
              <a:rPr lang="en-GB" sz="2000" b="1" dirty="0" err="1">
                <a:solidFill>
                  <a:srgbClr val="DAA521"/>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 feminine		</a:t>
            </a:r>
            <a:r>
              <a:rPr lang="en-GB" sz="2000" b="1" dirty="0">
                <a:solidFill>
                  <a:schemeClr val="accent1">
                    <a:lumMod val="50000"/>
                  </a:schemeClr>
                </a:solidFill>
                <a:latin typeface="Century Gothic" panose="020B0502020202020204" pitchFamily="34" charset="0"/>
              </a:rPr>
              <a:t>D</a:t>
            </a:r>
            <a:r>
              <a:rPr lang="en-GB" sz="2000" b="1" dirty="0">
                <a:solidFill>
                  <a:srgbClr val="DAA521"/>
                </a:solidFill>
                <a:latin typeface="Century Gothic" panose="020B0502020202020204" pitchFamily="34" charset="0"/>
              </a:rPr>
              <a:t>ie</a:t>
            </a:r>
            <a:r>
              <a:rPr lang="en-GB" sz="2000" b="1"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Jacke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gelb</a:t>
            </a:r>
            <a:r>
              <a:rPr lang="en-GB" sz="2000" dirty="0">
                <a:solidFill>
                  <a:srgbClr val="4472C4">
                    <a:lumMod val="50000"/>
                  </a:srgbClr>
                </a:solidFill>
                <a:latin typeface="Century Gothic" panose="020B0502020202020204" pitchFamily="34" charset="0"/>
              </a:rPr>
              <a:t>.	           </a:t>
            </a:r>
            <a:r>
              <a:rPr lang="en-GB" sz="2000" b="1" dirty="0">
                <a:solidFill>
                  <a:srgbClr val="FFC000">
                    <a:lumMod val="75000"/>
                  </a:srgbClr>
                </a:solidFill>
                <a:latin typeface="Century Gothic" panose="020B0502020202020204" pitchFamily="34" charset="0"/>
              </a:rPr>
              <a:t>Sie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gelb</a:t>
            </a:r>
            <a:r>
              <a:rPr lang="en-GB" sz="2000" dirty="0">
                <a:solidFill>
                  <a:srgbClr val="4472C4">
                    <a:lumMod val="50000"/>
                  </a:srgbClr>
                </a:solidFill>
                <a:latin typeface="Century Gothic" panose="020B0502020202020204" pitchFamily="34" charset="0"/>
              </a:rPr>
              <a:t>.		</a:t>
            </a:r>
            <a:r>
              <a:rPr lang="en-GB" sz="2000" b="1" dirty="0">
                <a:solidFill>
                  <a:srgbClr val="FFC000">
                    <a:lumMod val="75000"/>
                  </a:srgbClr>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yellow.</a:t>
            </a:r>
            <a:endParaRPr lang="en-GB" sz="2000" b="1" dirty="0">
              <a:solidFill>
                <a:srgbClr val="5B9BD5">
                  <a:lumMod val="50000"/>
                </a:srgbClr>
              </a:solidFill>
              <a:latin typeface="Century Gothic" panose="020B0502020202020204" pitchFamily="34" charset="0"/>
            </a:endParaRPr>
          </a:p>
          <a:p>
            <a:pPr lvl="0"/>
            <a:r>
              <a:rPr lang="en-GB" sz="2000" b="1" dirty="0" err="1">
                <a:solidFill>
                  <a:srgbClr val="DAA521"/>
                </a:solidFill>
                <a:latin typeface="Century Gothic" panose="020B0502020202020204" pitchFamily="34" charset="0"/>
              </a:rPr>
              <a:t>es</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 neuter		</a:t>
            </a:r>
            <a:r>
              <a:rPr lang="en-GB" sz="2000" b="1" dirty="0">
                <a:solidFill>
                  <a:schemeClr val="accent1">
                    <a:lumMod val="50000"/>
                  </a:schemeClr>
                </a:solidFill>
                <a:latin typeface="Century Gothic" panose="020B0502020202020204" pitchFamily="34" charset="0"/>
              </a:rPr>
              <a:t>D</a:t>
            </a:r>
            <a:r>
              <a:rPr lang="en-GB" sz="2000" b="1" dirty="0">
                <a:solidFill>
                  <a:srgbClr val="DAA521"/>
                </a:solidFill>
                <a:latin typeface="Century Gothic" panose="020B0502020202020204" pitchFamily="34" charset="0"/>
              </a:rPr>
              <a:t>as </a:t>
            </a:r>
            <a:r>
              <a:rPr lang="en-GB" sz="2000" dirty="0" err="1">
                <a:solidFill>
                  <a:srgbClr val="4472C4">
                    <a:lumMod val="50000"/>
                  </a:srgbClr>
                </a:solidFill>
                <a:latin typeface="Century Gothic" panose="020B0502020202020204" pitchFamily="34" charset="0"/>
              </a:rPr>
              <a:t>Fahrrad</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b="1" dirty="0" err="1">
                <a:solidFill>
                  <a:srgbClr val="FFC000">
                    <a:lumMod val="75000"/>
                  </a:srgbClr>
                </a:solidFill>
                <a:latin typeface="Century Gothic" panose="020B0502020202020204" pitchFamily="34" charset="0"/>
              </a:rPr>
              <a:t>Es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b="1" dirty="0">
                <a:solidFill>
                  <a:srgbClr val="FFC000">
                    <a:lumMod val="75000"/>
                  </a:srgbClr>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big.</a:t>
            </a:r>
          </a:p>
          <a:p>
            <a:endParaRPr lang="en-GB" sz="2200" b="1" dirty="0">
              <a:solidFill>
                <a:schemeClr val="accent1">
                  <a:lumMod val="50000"/>
                </a:schemeClr>
              </a:solidFill>
              <a:latin typeface="Century Gothic" panose="020B0502020202020204" pitchFamily="34" charset="0"/>
            </a:endParaRPr>
          </a:p>
          <a:p>
            <a:r>
              <a:rPr lang="en-GB" sz="2000" dirty="0">
                <a:solidFill>
                  <a:srgbClr val="5B9BD5">
                    <a:lumMod val="50000"/>
                  </a:srgbClr>
                </a:solidFill>
                <a:latin typeface="Century Gothic" panose="020B0502020202020204" pitchFamily="34" charset="0"/>
              </a:rPr>
              <a:t>This is </a:t>
            </a:r>
            <a:r>
              <a:rPr lang="en-GB" sz="2000" b="1" dirty="0">
                <a:solidFill>
                  <a:srgbClr val="5B9BD5">
                    <a:lumMod val="50000"/>
                  </a:srgbClr>
                </a:solidFill>
                <a:latin typeface="Century Gothic" panose="020B0502020202020204" pitchFamily="34" charset="0"/>
              </a:rPr>
              <a:t>not</a:t>
            </a:r>
            <a:r>
              <a:rPr lang="en-GB" sz="2000" dirty="0">
                <a:solidFill>
                  <a:srgbClr val="5B9BD5">
                    <a:lumMod val="50000"/>
                  </a:srgbClr>
                </a:solidFill>
                <a:latin typeface="Century Gothic" panose="020B0502020202020204" pitchFamily="34" charset="0"/>
              </a:rPr>
              <a:t> the case in the plural form. To say ‘</a:t>
            </a:r>
            <a:r>
              <a:rPr lang="en-GB" sz="2000" b="1" dirty="0">
                <a:solidFill>
                  <a:srgbClr val="5B9BD5">
                    <a:lumMod val="50000"/>
                  </a:srgbClr>
                </a:solidFill>
                <a:latin typeface="Century Gothic" panose="020B0502020202020204" pitchFamily="34" charset="0"/>
              </a:rPr>
              <a:t>they</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is used for </a:t>
            </a:r>
            <a:r>
              <a:rPr lang="en-GB" sz="2000" b="1" dirty="0">
                <a:solidFill>
                  <a:srgbClr val="5B9BD5">
                    <a:lumMod val="50000"/>
                  </a:srgbClr>
                </a:solidFill>
                <a:latin typeface="Century Gothic" panose="020B0502020202020204" pitchFamily="34" charset="0"/>
              </a:rPr>
              <a:t>all genders.</a:t>
            </a:r>
          </a:p>
          <a:p>
            <a:endParaRPr lang="en-GB" sz="2000" b="1" dirty="0">
              <a:solidFill>
                <a:srgbClr val="5B9BD5">
                  <a:lumMod val="50000"/>
                </a:srgbClr>
              </a:solidFill>
              <a:latin typeface="Century Gothic" panose="020B0502020202020204" pitchFamily="34" charset="0"/>
            </a:endParaRPr>
          </a:p>
          <a:p>
            <a:r>
              <a:rPr lang="en-GB" sz="2000" dirty="0">
                <a:solidFill>
                  <a:srgbClr val="5B9BD5">
                    <a:lumMod val="50000"/>
                  </a:srgbClr>
                </a:solidFill>
                <a:latin typeface="Century Gothic" panose="020B0502020202020204" pitchFamily="34" charset="0"/>
              </a:rPr>
              <a:t>			</a:t>
            </a:r>
            <a:r>
              <a:rPr lang="en-GB" sz="2000" b="1" dirty="0">
                <a:solidFill>
                  <a:srgbClr val="5B9BD5">
                    <a:lumMod val="50000"/>
                  </a:srgbClr>
                </a:solidFill>
                <a:latin typeface="Century Gothic" panose="020B0502020202020204" pitchFamily="34" charset="0"/>
              </a:rPr>
              <a:t>Die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Gutschein</a:t>
            </a:r>
            <a:r>
              <a:rPr lang="en-GB" sz="2000" b="1" dirty="0" err="1">
                <a:solidFill>
                  <a:srgbClr val="5B9BD5">
                    <a:lumMod val="50000"/>
                  </a:srgbClr>
                </a:solidFill>
                <a:latin typeface="Century Gothic" panose="020B0502020202020204" pitchFamily="34" charset="0"/>
              </a:rPr>
              <a:t>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toll!        </a:t>
            </a:r>
            <a:r>
              <a:rPr lang="en-GB" sz="2000" b="1" dirty="0">
                <a:solidFill>
                  <a:schemeClr val="accent4">
                    <a:lumMod val="75000"/>
                  </a:scheme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toll!	       </a:t>
            </a:r>
            <a:r>
              <a:rPr lang="en-GB" sz="2000" b="1" dirty="0">
                <a:solidFill>
                  <a:schemeClr val="accent4">
                    <a:lumMod val="75000"/>
                  </a:schemeClr>
                </a:solidFill>
                <a:latin typeface="Century Gothic" panose="020B0502020202020204" pitchFamily="34" charset="0"/>
              </a:rPr>
              <a:t>They</a:t>
            </a:r>
            <a:r>
              <a:rPr lang="en-GB" sz="2000" b="1" dirty="0">
                <a:solidFill>
                  <a:srgbClr val="5B9BD5">
                    <a:lumMod val="50000"/>
                  </a:srgbClr>
                </a:solidFill>
                <a:latin typeface="Century Gothic" panose="020B0502020202020204" pitchFamily="34" charset="0"/>
              </a:rPr>
              <a:t> are </a:t>
            </a:r>
            <a:r>
              <a:rPr lang="en-GB" sz="2000" dirty="0">
                <a:solidFill>
                  <a:srgbClr val="5B9BD5">
                    <a:lumMod val="50000"/>
                  </a:srgbClr>
                </a:solidFill>
                <a:latin typeface="Century Gothic" panose="020B0502020202020204" pitchFamily="34" charset="0"/>
              </a:rPr>
              <a:t>great!</a:t>
            </a:r>
          </a:p>
          <a:p>
            <a:r>
              <a:rPr lang="en-GB" sz="2000" dirty="0">
                <a:solidFill>
                  <a:srgbClr val="5B9BD5">
                    <a:lumMod val="50000"/>
                  </a:srgbClr>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Die</a:t>
            </a:r>
            <a:r>
              <a:rPr lang="de-DE" sz="2000" dirty="0">
                <a:solidFill>
                  <a:srgbClr val="5B9BD5">
                    <a:lumMod val="50000"/>
                  </a:srgbClr>
                </a:solidFill>
                <a:latin typeface="Century Gothic" panose="020B0502020202020204" pitchFamily="34" charset="0"/>
              </a:rPr>
              <a:t> Jack</a:t>
            </a:r>
            <a:r>
              <a:rPr lang="de-DE" sz="2000" b="1" dirty="0">
                <a:solidFill>
                  <a:srgbClr val="5B9BD5">
                    <a:lumMod val="50000"/>
                  </a:srgbClr>
                </a:solidFill>
                <a:latin typeface="Century Gothic" panose="020B0502020202020204" pitchFamily="34" charset="0"/>
              </a:rPr>
              <a:t>en</a:t>
            </a:r>
            <a:r>
              <a:rPr lang="de-DE" sz="2000" dirty="0">
                <a:solidFill>
                  <a:srgbClr val="5B9BD5">
                    <a:lumMod val="50000"/>
                  </a:srgbClr>
                </a:solidFill>
                <a:latin typeface="Century Gothic" panose="020B0502020202020204" pitchFamily="34" charset="0"/>
              </a:rPr>
              <a:t> sind gelb.	           </a:t>
            </a:r>
            <a:r>
              <a:rPr lang="de-DE" sz="2000" b="1" dirty="0">
                <a:solidFill>
                  <a:schemeClr val="accent4">
                    <a:lumMod val="75000"/>
                  </a:schemeClr>
                </a:solidFill>
                <a:latin typeface="Century Gothic" panose="020B0502020202020204" pitchFamily="34" charset="0"/>
              </a:rPr>
              <a:t>Sie</a:t>
            </a:r>
            <a:r>
              <a:rPr lang="de-DE" sz="2000" dirty="0">
                <a:solidFill>
                  <a:srgbClr val="5B9BD5">
                    <a:lumMod val="50000"/>
                  </a:srgbClr>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sind</a:t>
            </a:r>
            <a:r>
              <a:rPr lang="de-DE" sz="2000" dirty="0">
                <a:solidFill>
                  <a:srgbClr val="5B9BD5">
                    <a:lumMod val="50000"/>
                  </a:srgbClr>
                </a:solidFill>
                <a:latin typeface="Century Gothic" panose="020B0502020202020204" pitchFamily="34" charset="0"/>
              </a:rPr>
              <a:t> gelb.	       </a:t>
            </a:r>
            <a:r>
              <a:rPr lang="de-DE" sz="2000" b="1" dirty="0">
                <a:solidFill>
                  <a:schemeClr val="accent4">
                    <a:lumMod val="75000"/>
                  </a:schemeClr>
                </a:solidFill>
                <a:latin typeface="Century Gothic" panose="020B0502020202020204" pitchFamily="34" charset="0"/>
              </a:rPr>
              <a:t>They </a:t>
            </a:r>
            <a:r>
              <a:rPr lang="de-DE" sz="2000" b="1" dirty="0">
                <a:solidFill>
                  <a:srgbClr val="5B9BD5">
                    <a:lumMod val="50000"/>
                  </a:srgbClr>
                </a:solidFill>
                <a:latin typeface="Century Gothic" panose="020B0502020202020204" pitchFamily="34" charset="0"/>
              </a:rPr>
              <a:t>are </a:t>
            </a:r>
            <a:r>
              <a:rPr lang="de-DE" sz="2000" dirty="0">
                <a:solidFill>
                  <a:srgbClr val="5B9BD5">
                    <a:lumMod val="50000"/>
                  </a:srgbClr>
                </a:solidFill>
                <a:latin typeface="Century Gothic" panose="020B0502020202020204" pitchFamily="34" charset="0"/>
              </a:rPr>
              <a:t>yellow.</a:t>
            </a:r>
          </a:p>
          <a:p>
            <a:r>
              <a:rPr lang="de-DE" sz="2000" dirty="0">
                <a:solidFill>
                  <a:srgbClr val="5B9BD5">
                    <a:lumMod val="50000"/>
                  </a:srgbClr>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Die</a:t>
            </a:r>
            <a:r>
              <a:rPr lang="de-DE" sz="2000" dirty="0">
                <a:solidFill>
                  <a:srgbClr val="5B9BD5">
                    <a:lumMod val="50000"/>
                  </a:srgbClr>
                </a:solidFill>
                <a:latin typeface="Century Gothic" panose="020B0502020202020204" pitchFamily="34" charset="0"/>
              </a:rPr>
              <a:t> Fahrr</a:t>
            </a:r>
            <a:r>
              <a:rPr lang="de-DE" sz="2000" b="1" dirty="0">
                <a:solidFill>
                  <a:srgbClr val="5B9BD5">
                    <a:lumMod val="50000"/>
                  </a:srgbClr>
                </a:solidFill>
                <a:latin typeface="Century Gothic" panose="020B0502020202020204" pitchFamily="34" charset="0"/>
              </a:rPr>
              <a:t>ä</a:t>
            </a:r>
            <a:r>
              <a:rPr lang="de-DE" sz="2000" dirty="0">
                <a:solidFill>
                  <a:srgbClr val="5B9BD5">
                    <a:lumMod val="50000"/>
                  </a:srgbClr>
                </a:solidFill>
                <a:latin typeface="Century Gothic" panose="020B0502020202020204" pitchFamily="34" charset="0"/>
              </a:rPr>
              <a:t>d</a:t>
            </a:r>
            <a:r>
              <a:rPr lang="de-DE" sz="2000" b="1" dirty="0">
                <a:solidFill>
                  <a:srgbClr val="5B9BD5">
                    <a:lumMod val="50000"/>
                  </a:srgbClr>
                </a:solidFill>
                <a:latin typeface="Century Gothic" panose="020B0502020202020204" pitchFamily="34" charset="0"/>
              </a:rPr>
              <a:t>er </a:t>
            </a:r>
            <a:r>
              <a:rPr lang="de-DE" sz="2000" dirty="0">
                <a:solidFill>
                  <a:srgbClr val="5B9BD5">
                    <a:lumMod val="50000"/>
                  </a:srgbClr>
                </a:solidFill>
                <a:latin typeface="Century Gothic" panose="020B0502020202020204" pitchFamily="34" charset="0"/>
              </a:rPr>
              <a:t>sind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b="1" dirty="0">
                <a:solidFill>
                  <a:schemeClr val="accent4">
                    <a:lumMod val="75000"/>
                  </a:schemeClr>
                </a:solidFill>
                <a:latin typeface="Century Gothic" panose="020B0502020202020204" pitchFamily="34" charset="0"/>
              </a:rPr>
              <a:t>Sie </a:t>
            </a:r>
            <a:r>
              <a:rPr lang="en-GB" sz="2000" b="1" dirty="0" err="1">
                <a:solidFill>
                  <a:schemeClr val="accent1">
                    <a:lumMod val="50000"/>
                  </a:schemeClr>
                </a:solidFill>
                <a:latin typeface="Century Gothic" panose="020B0502020202020204" pitchFamily="34" charset="0"/>
              </a:rPr>
              <a:t>sind</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groß</a:t>
            </a:r>
            <a:r>
              <a:rPr lang="en-GB" sz="2000" dirty="0">
                <a:solidFill>
                  <a:schemeClr val="accent1">
                    <a:lumMod val="50000"/>
                  </a:schemeClr>
                </a:solidFill>
                <a:latin typeface="Century Gothic" panose="020B0502020202020204" pitchFamily="34" charset="0"/>
              </a:rPr>
              <a:t>.	       </a:t>
            </a:r>
            <a:r>
              <a:rPr lang="en-GB" sz="2000" b="1" dirty="0">
                <a:solidFill>
                  <a:srgbClr val="DAA521"/>
                </a:solidFill>
                <a:latin typeface="Century Gothic" panose="020B0502020202020204" pitchFamily="34" charset="0"/>
              </a:rPr>
              <a:t>They</a:t>
            </a:r>
            <a:r>
              <a:rPr lang="en-GB" sz="2000" b="1" dirty="0">
                <a:solidFill>
                  <a:schemeClr val="accent1">
                    <a:lumMod val="50000"/>
                  </a:schemeClr>
                </a:solidFill>
                <a:latin typeface="Century Gothic" panose="020B0502020202020204" pitchFamily="34" charset="0"/>
              </a:rPr>
              <a:t> are </a:t>
            </a:r>
            <a:r>
              <a:rPr lang="en-GB" sz="2000" dirty="0">
                <a:solidFill>
                  <a:schemeClr val="accent1">
                    <a:lumMod val="50000"/>
                  </a:schemeClr>
                </a:solidFill>
                <a:latin typeface="Century Gothic" panose="020B0502020202020204" pitchFamily="34" charset="0"/>
              </a:rPr>
              <a:t>big.</a:t>
            </a:r>
          </a:p>
          <a:p>
            <a:endParaRPr lang="en-GB" sz="2000" b="1"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Note that </a:t>
            </a:r>
            <a:r>
              <a:rPr lang="en-GB" sz="2000" b="1" dirty="0" err="1">
                <a:solidFill>
                  <a:schemeClr val="accent1">
                    <a:lumMod val="50000"/>
                  </a:schemeClr>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means both ‘it (feminine)’ and ‘they’. The </a:t>
            </a:r>
            <a:r>
              <a:rPr lang="en-GB" sz="2000" b="1" dirty="0">
                <a:solidFill>
                  <a:schemeClr val="accent1">
                    <a:lumMod val="50000"/>
                  </a:schemeClr>
                </a:solidFill>
                <a:latin typeface="Century Gothic" panose="020B0502020202020204" pitchFamily="34" charset="0"/>
              </a:rPr>
              <a:t>verb form</a:t>
            </a:r>
            <a:r>
              <a:rPr lang="en-GB" sz="2000" dirty="0">
                <a:solidFill>
                  <a:schemeClr val="accent1">
                    <a:lumMod val="50000"/>
                  </a:schemeClr>
                </a:solidFill>
                <a:latin typeface="Century Gothic" panose="020B0502020202020204" pitchFamily="34" charset="0"/>
              </a:rPr>
              <a:t> tells you what is being talked about.</a:t>
            </a:r>
            <a:endParaRPr lang="de-DE" sz="2000" dirty="0">
              <a:solidFill>
                <a:schemeClr val="accent4">
                  <a:lumMod val="75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			</a:t>
            </a:r>
            <a:r>
              <a:rPr lang="en-GB" sz="2000" b="1" dirty="0">
                <a:solidFill>
                  <a:srgbClr val="DAA521"/>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ist</a:t>
            </a:r>
            <a:r>
              <a:rPr lang="en-GB" sz="2000" b="1" dirty="0">
                <a:solidFill>
                  <a:schemeClr val="accent4">
                    <a:lumMod val="75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gelb</a:t>
            </a:r>
            <a:r>
              <a:rPr lang="en-GB" sz="2000" dirty="0">
                <a:solidFill>
                  <a:schemeClr val="accent1">
                    <a:lumMod val="50000"/>
                  </a:schemeClr>
                </a:solidFill>
                <a:latin typeface="Century Gothic" panose="020B0502020202020204" pitchFamily="34" charset="0"/>
              </a:rPr>
              <a:t>.</a:t>
            </a:r>
            <a:r>
              <a:rPr lang="en-GB" sz="2000" b="1" dirty="0">
                <a:solidFill>
                  <a:schemeClr val="accent1">
                    <a:lumMod val="50000"/>
                  </a:schemeClr>
                </a:solidFill>
                <a:latin typeface="Century Gothic" panose="020B0502020202020204" pitchFamily="34" charset="0"/>
              </a:rPr>
              <a:t> 			 </a:t>
            </a:r>
            <a:r>
              <a:rPr lang="en-GB" sz="2000" b="1" dirty="0">
                <a:solidFill>
                  <a:srgbClr val="DAA521"/>
                </a:solidFill>
                <a:latin typeface="Century Gothic" panose="020B0502020202020204" pitchFamily="34" charset="0"/>
              </a:rPr>
              <a:t>It</a:t>
            </a:r>
            <a:r>
              <a:rPr lang="en-GB" sz="2000" b="1" dirty="0">
                <a:solidFill>
                  <a:schemeClr val="accent1">
                    <a:lumMod val="50000"/>
                  </a:schemeClr>
                </a:solidFill>
                <a:latin typeface="Century Gothic" panose="020B0502020202020204" pitchFamily="34" charset="0"/>
              </a:rPr>
              <a:t> is </a:t>
            </a:r>
            <a:r>
              <a:rPr lang="en-GB" sz="2000" dirty="0">
                <a:solidFill>
                  <a:schemeClr val="accent1">
                    <a:lumMod val="50000"/>
                  </a:schemeClr>
                </a:solidFill>
                <a:latin typeface="Century Gothic" panose="020B0502020202020204" pitchFamily="34" charset="0"/>
              </a:rPr>
              <a:t>yellow.	</a:t>
            </a:r>
          </a:p>
          <a:p>
            <a:r>
              <a:rPr lang="en-GB" sz="2000" b="1" dirty="0">
                <a:solidFill>
                  <a:schemeClr val="accent1">
                    <a:lumMod val="50000"/>
                  </a:schemeClr>
                </a:solidFill>
                <a:latin typeface="Century Gothic" panose="020B0502020202020204" pitchFamily="34" charset="0"/>
              </a:rPr>
              <a:t>			</a:t>
            </a:r>
            <a:r>
              <a:rPr lang="en-GB" sz="2000" b="1" dirty="0">
                <a:solidFill>
                  <a:srgbClr val="DAA521"/>
                </a:solidFill>
                <a:latin typeface="Century Gothic" panose="020B0502020202020204" pitchFamily="34" charset="0"/>
              </a:rPr>
              <a:t>Sie</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sind</a:t>
            </a:r>
            <a:r>
              <a:rPr lang="en-GB" sz="2000" b="1" dirty="0">
                <a:solidFill>
                  <a:schemeClr val="accent4">
                    <a:lumMod val="75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gelb</a:t>
            </a:r>
            <a:r>
              <a:rPr lang="en-GB" sz="2000" dirty="0">
                <a:solidFill>
                  <a:schemeClr val="accent1">
                    <a:lumMod val="50000"/>
                  </a:schemeClr>
                </a:solidFill>
                <a:latin typeface="Century Gothic" panose="020B0502020202020204" pitchFamily="34" charset="0"/>
              </a:rPr>
              <a:t>. 		        </a:t>
            </a:r>
            <a:r>
              <a:rPr lang="en-GB" sz="2000" b="1" dirty="0">
                <a:solidFill>
                  <a:srgbClr val="DAA521"/>
                </a:solidFill>
                <a:latin typeface="Century Gothic" panose="020B0502020202020204" pitchFamily="34" charset="0"/>
              </a:rPr>
              <a:t>They</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are</a:t>
            </a:r>
            <a:r>
              <a:rPr lang="en-GB" sz="2000" dirty="0">
                <a:solidFill>
                  <a:schemeClr val="accent1">
                    <a:lumMod val="50000"/>
                  </a:schemeClr>
                </a:solidFill>
                <a:latin typeface="Century Gothic" panose="020B0502020202020204" pitchFamily="34" charset="0"/>
              </a:rPr>
              <a:t> yellow.</a:t>
            </a:r>
          </a:p>
        </p:txBody>
      </p:sp>
      <p:sp>
        <p:nvSpPr>
          <p:cNvPr id="4" name="TextBox 3">
            <a:extLst>
              <a:ext uri="{FF2B5EF4-FFF2-40B4-BE49-F238E27FC236}">
                <a16:creationId xmlns:a16="http://schemas.microsoft.com/office/drawing/2014/main" id="{5EA0D4FA-5C9E-44B8-8E3D-593213F8CF71}"/>
              </a:ext>
            </a:extLst>
          </p:cNvPr>
          <p:cNvSpPr txBox="1"/>
          <p:nvPr/>
        </p:nvSpPr>
        <p:spPr>
          <a:xfrm>
            <a:off x="6629400" y="1837317"/>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5" name="TextBox 24">
            <a:extLst>
              <a:ext uri="{FF2B5EF4-FFF2-40B4-BE49-F238E27FC236}">
                <a16:creationId xmlns:a16="http://schemas.microsoft.com/office/drawing/2014/main" id="{1C40B28F-6655-4076-A6D5-B958A49908AC}"/>
              </a:ext>
            </a:extLst>
          </p:cNvPr>
          <p:cNvSpPr txBox="1"/>
          <p:nvPr/>
        </p:nvSpPr>
        <p:spPr>
          <a:xfrm>
            <a:off x="6629399" y="2435474"/>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6" name="TextBox 25">
            <a:extLst>
              <a:ext uri="{FF2B5EF4-FFF2-40B4-BE49-F238E27FC236}">
                <a16:creationId xmlns:a16="http://schemas.microsoft.com/office/drawing/2014/main" id="{92BF4151-1E3F-48DB-84E3-137D2931FFF3}"/>
              </a:ext>
            </a:extLst>
          </p:cNvPr>
          <p:cNvSpPr txBox="1"/>
          <p:nvPr/>
        </p:nvSpPr>
        <p:spPr>
          <a:xfrm>
            <a:off x="6629399" y="2136395"/>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7" name="TextBox 26">
            <a:extLst>
              <a:ext uri="{FF2B5EF4-FFF2-40B4-BE49-F238E27FC236}">
                <a16:creationId xmlns:a16="http://schemas.microsoft.com/office/drawing/2014/main" id="{5224946D-CB58-4A6D-84C6-63864974C951}"/>
              </a:ext>
            </a:extLst>
          </p:cNvPr>
          <p:cNvSpPr txBox="1"/>
          <p:nvPr/>
        </p:nvSpPr>
        <p:spPr>
          <a:xfrm>
            <a:off x="9293363" y="1837317"/>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8" name="TextBox 27">
            <a:extLst>
              <a:ext uri="{FF2B5EF4-FFF2-40B4-BE49-F238E27FC236}">
                <a16:creationId xmlns:a16="http://schemas.microsoft.com/office/drawing/2014/main" id="{7973CFB7-AA06-41BC-BD5E-6F2AA0813CA4}"/>
              </a:ext>
            </a:extLst>
          </p:cNvPr>
          <p:cNvSpPr txBox="1"/>
          <p:nvPr/>
        </p:nvSpPr>
        <p:spPr>
          <a:xfrm>
            <a:off x="9293362" y="2435474"/>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9" name="TextBox 28">
            <a:extLst>
              <a:ext uri="{FF2B5EF4-FFF2-40B4-BE49-F238E27FC236}">
                <a16:creationId xmlns:a16="http://schemas.microsoft.com/office/drawing/2014/main" id="{0E4B8F12-ECA3-4649-A1FD-2D80AA63EE04}"/>
              </a:ext>
            </a:extLst>
          </p:cNvPr>
          <p:cNvSpPr txBox="1"/>
          <p:nvPr/>
        </p:nvSpPr>
        <p:spPr>
          <a:xfrm>
            <a:off x="9293362" y="2136395"/>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0" name="TextBox 29">
            <a:extLst>
              <a:ext uri="{FF2B5EF4-FFF2-40B4-BE49-F238E27FC236}">
                <a16:creationId xmlns:a16="http://schemas.microsoft.com/office/drawing/2014/main" id="{047B7426-D256-459C-8A5B-8E756068580C}"/>
              </a:ext>
            </a:extLst>
          </p:cNvPr>
          <p:cNvSpPr txBox="1"/>
          <p:nvPr/>
        </p:nvSpPr>
        <p:spPr>
          <a:xfrm>
            <a:off x="6629399" y="3725940"/>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1" name="TextBox 30">
            <a:extLst>
              <a:ext uri="{FF2B5EF4-FFF2-40B4-BE49-F238E27FC236}">
                <a16:creationId xmlns:a16="http://schemas.microsoft.com/office/drawing/2014/main" id="{2DD7C77C-1568-4D38-9382-C3560451B56C}"/>
              </a:ext>
            </a:extLst>
          </p:cNvPr>
          <p:cNvSpPr txBox="1"/>
          <p:nvPr/>
        </p:nvSpPr>
        <p:spPr>
          <a:xfrm>
            <a:off x="6629398" y="4324097"/>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2" name="TextBox 31">
            <a:extLst>
              <a:ext uri="{FF2B5EF4-FFF2-40B4-BE49-F238E27FC236}">
                <a16:creationId xmlns:a16="http://schemas.microsoft.com/office/drawing/2014/main" id="{D4018E95-8E5E-4B02-8751-3D566B476657}"/>
              </a:ext>
            </a:extLst>
          </p:cNvPr>
          <p:cNvSpPr txBox="1"/>
          <p:nvPr/>
        </p:nvSpPr>
        <p:spPr>
          <a:xfrm>
            <a:off x="6629398" y="4025018"/>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3" name="TextBox 32">
            <a:extLst>
              <a:ext uri="{FF2B5EF4-FFF2-40B4-BE49-F238E27FC236}">
                <a16:creationId xmlns:a16="http://schemas.microsoft.com/office/drawing/2014/main" id="{50CE3D86-1ACA-44E2-A287-15AD96C46A0E}"/>
              </a:ext>
            </a:extLst>
          </p:cNvPr>
          <p:cNvSpPr txBox="1"/>
          <p:nvPr/>
        </p:nvSpPr>
        <p:spPr>
          <a:xfrm>
            <a:off x="9153662" y="3708850"/>
            <a:ext cx="6034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  ____</a:t>
            </a:r>
          </a:p>
        </p:txBody>
      </p:sp>
      <p:sp>
        <p:nvSpPr>
          <p:cNvPr id="36" name="TextBox 35">
            <a:extLst>
              <a:ext uri="{FF2B5EF4-FFF2-40B4-BE49-F238E27FC236}">
                <a16:creationId xmlns:a16="http://schemas.microsoft.com/office/drawing/2014/main" id="{8699B914-E40D-436E-89F6-2CE0627FC554}"/>
              </a:ext>
            </a:extLst>
          </p:cNvPr>
          <p:cNvSpPr txBox="1"/>
          <p:nvPr/>
        </p:nvSpPr>
        <p:spPr>
          <a:xfrm>
            <a:off x="9153662" y="4284928"/>
            <a:ext cx="603431" cy="458757"/>
          </a:xfrm>
          <a:prstGeom prst="rect">
            <a:avLst/>
          </a:prstGeom>
          <a:solidFill>
            <a:schemeClr val="bg1"/>
          </a:solidFill>
        </p:spPr>
        <p:txBody>
          <a:bodyPr wrap="square" lIns="0" tIns="0" rIns="0" bIns="180000" rtlCol="0">
            <a:spAutoFit/>
          </a:bodyPr>
          <a:lstStyle/>
          <a:p>
            <a:r>
              <a:rPr lang="en-GB" dirty="0">
                <a:solidFill>
                  <a:schemeClr val="accent1">
                    <a:lumMod val="50000"/>
                  </a:schemeClr>
                </a:solidFill>
              </a:rPr>
              <a:t>  ____</a:t>
            </a:r>
          </a:p>
        </p:txBody>
      </p:sp>
      <p:sp>
        <p:nvSpPr>
          <p:cNvPr id="37" name="TextBox 36">
            <a:extLst>
              <a:ext uri="{FF2B5EF4-FFF2-40B4-BE49-F238E27FC236}">
                <a16:creationId xmlns:a16="http://schemas.microsoft.com/office/drawing/2014/main" id="{A60E9794-A2AB-4C2E-B224-5D8E3C6E56AB}"/>
              </a:ext>
            </a:extLst>
          </p:cNvPr>
          <p:cNvSpPr txBox="1"/>
          <p:nvPr/>
        </p:nvSpPr>
        <p:spPr>
          <a:xfrm>
            <a:off x="9153661" y="3990929"/>
            <a:ext cx="603431" cy="295175"/>
          </a:xfrm>
          <a:prstGeom prst="rect">
            <a:avLst/>
          </a:prstGeom>
          <a:solidFill>
            <a:schemeClr val="bg1"/>
          </a:solidFill>
        </p:spPr>
        <p:txBody>
          <a:bodyPr wrap="square" lIns="0" tIns="0" rIns="0" bIns="18000" rtlCol="0">
            <a:spAutoFit/>
          </a:bodyPr>
          <a:lstStyle/>
          <a:p>
            <a:r>
              <a:rPr lang="en-GB" dirty="0">
                <a:solidFill>
                  <a:schemeClr val="accent1">
                    <a:lumMod val="50000"/>
                  </a:schemeClr>
                </a:solidFill>
              </a:rPr>
              <a:t>  ____</a:t>
            </a:r>
          </a:p>
        </p:txBody>
      </p:sp>
      <p:sp>
        <p:nvSpPr>
          <p:cNvPr id="41" name="TextBox 40">
            <a:extLst>
              <a:ext uri="{FF2B5EF4-FFF2-40B4-BE49-F238E27FC236}">
                <a16:creationId xmlns:a16="http://schemas.microsoft.com/office/drawing/2014/main" id="{49B82C15-3D58-4252-BBB3-4678378C50F4}"/>
              </a:ext>
            </a:extLst>
          </p:cNvPr>
          <p:cNvSpPr txBox="1"/>
          <p:nvPr/>
        </p:nvSpPr>
        <p:spPr>
          <a:xfrm>
            <a:off x="6489698" y="5854587"/>
            <a:ext cx="603431" cy="458757"/>
          </a:xfrm>
          <a:prstGeom prst="rect">
            <a:avLst/>
          </a:prstGeom>
          <a:solidFill>
            <a:schemeClr val="bg1"/>
          </a:solidFill>
        </p:spPr>
        <p:txBody>
          <a:bodyPr wrap="square" lIns="0" tIns="0" rIns="0" bIns="180000" rtlCol="0">
            <a:spAutoFit/>
          </a:bodyPr>
          <a:lstStyle/>
          <a:p>
            <a:r>
              <a:rPr lang="en-GB" dirty="0">
                <a:solidFill>
                  <a:schemeClr val="accent1">
                    <a:lumMod val="50000"/>
                  </a:schemeClr>
                </a:solidFill>
              </a:rPr>
              <a:t>  ____</a:t>
            </a:r>
          </a:p>
        </p:txBody>
      </p:sp>
      <p:sp>
        <p:nvSpPr>
          <p:cNvPr id="42" name="TextBox 41">
            <a:extLst>
              <a:ext uri="{FF2B5EF4-FFF2-40B4-BE49-F238E27FC236}">
                <a16:creationId xmlns:a16="http://schemas.microsoft.com/office/drawing/2014/main" id="{E10374D5-24C2-4147-A0A0-8E3C3C60B92A}"/>
              </a:ext>
            </a:extLst>
          </p:cNvPr>
          <p:cNvSpPr txBox="1"/>
          <p:nvPr/>
        </p:nvSpPr>
        <p:spPr>
          <a:xfrm>
            <a:off x="6629398" y="5555509"/>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Tree>
    <p:extLst>
      <p:ext uri="{BB962C8B-B14F-4D97-AF65-F5344CB8AC3E}">
        <p14:creationId xmlns:p14="http://schemas.microsoft.com/office/powerpoint/2010/main" val="37245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3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
                                            <p:txEl>
                                              <p:pRg st="9" end="9"/>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3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
                                            <p:txEl>
                                              <p:pRg st="10" end="10"/>
                                            </p:tx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3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2">
                                            <p:txEl>
                                              <p:pRg st="13" end="13"/>
                                            </p:txEl>
                                          </p:spTgt>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4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2">
                                            <p:txEl>
                                              <p:pRg st="14" end="14"/>
                                            </p:txEl>
                                          </p:spTgt>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41" grpId="0" animBg="1"/>
      <p:bldP spid="41" grpId="1" animBg="1"/>
      <p:bldP spid="42" grpId="0" animBg="1"/>
      <p:bldP spid="4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259568" y="277186"/>
            <a:ext cx="1606319" cy="393034"/>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86862" y="1264239"/>
            <a:ext cx="10832123"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Wer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was? Die </a:t>
            </a:r>
            <a:r>
              <a:rPr lang="en-GB" sz="2200" dirty="0" err="1">
                <a:solidFill>
                  <a:schemeClr val="accent1">
                    <a:lumMod val="50000"/>
                  </a:schemeClr>
                </a:solidFill>
                <a:latin typeface="Century Gothic" panose="020B0502020202020204" pitchFamily="34" charset="0"/>
              </a:rPr>
              <a:t>Katze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oder</a:t>
            </a:r>
            <a:r>
              <a:rPr lang="en-GB" sz="2200" dirty="0">
                <a:solidFill>
                  <a:schemeClr val="accent1">
                    <a:lumMod val="50000"/>
                  </a:schemeClr>
                </a:solidFill>
                <a:latin typeface="Century Gothic" panose="020B0502020202020204" pitchFamily="34" charset="0"/>
              </a:rPr>
              <a:t> die </a:t>
            </a:r>
            <a:r>
              <a:rPr lang="en-GB" sz="2200" dirty="0" err="1">
                <a:solidFill>
                  <a:schemeClr val="accent1">
                    <a:lumMod val="50000"/>
                  </a:schemeClr>
                </a:solidFill>
                <a:latin typeface="Century Gothic" panose="020B0502020202020204" pitchFamily="34" charset="0"/>
              </a:rPr>
              <a:t>Hunde</a:t>
            </a:r>
            <a:r>
              <a:rPr lang="en-GB" sz="2200" dirty="0">
                <a:solidFill>
                  <a:schemeClr val="accent1">
                    <a:lumMod val="50000"/>
                  </a:schemeClr>
                </a:solidFill>
                <a:latin typeface="Century Gothic" panose="020B0502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905674284"/>
              </p:ext>
            </p:extLst>
          </p:nvPr>
        </p:nvGraphicFramePr>
        <p:xfrm>
          <a:off x="1430265" y="1957612"/>
          <a:ext cx="9354916" cy="4023546"/>
        </p:xfrm>
        <a:graphic>
          <a:graphicData uri="http://schemas.openxmlformats.org/drawingml/2006/table">
            <a:tbl>
              <a:tblPr firstRow="1" bandRow="1">
                <a:tableStyleId>{5940675A-B579-460E-94D1-54222C63F5DA}</a:tableStyleId>
              </a:tblPr>
              <a:tblGrid>
                <a:gridCol w="775053">
                  <a:extLst>
                    <a:ext uri="{9D8B030D-6E8A-4147-A177-3AD203B41FA5}">
                      <a16:colId xmlns:a16="http://schemas.microsoft.com/office/drawing/2014/main" val="1627150103"/>
                    </a:ext>
                  </a:extLst>
                </a:gridCol>
                <a:gridCol w="4034117">
                  <a:extLst>
                    <a:ext uri="{9D8B030D-6E8A-4147-A177-3AD203B41FA5}">
                      <a16:colId xmlns:a16="http://schemas.microsoft.com/office/drawing/2014/main" val="4214818630"/>
                    </a:ext>
                  </a:extLst>
                </a:gridCol>
                <a:gridCol w="2272873">
                  <a:extLst>
                    <a:ext uri="{9D8B030D-6E8A-4147-A177-3AD203B41FA5}">
                      <a16:colId xmlns:a16="http://schemas.microsoft.com/office/drawing/2014/main" val="508425366"/>
                    </a:ext>
                  </a:extLst>
                </a:gridCol>
                <a:gridCol w="2272873">
                  <a:extLst>
                    <a:ext uri="{9D8B030D-6E8A-4147-A177-3AD203B41FA5}">
                      <a16:colId xmlns:a16="http://schemas.microsoft.com/office/drawing/2014/main" val="286686188"/>
                    </a:ext>
                  </a:extLst>
                </a:gridCol>
              </a:tblGrid>
              <a:tr h="487711">
                <a:tc>
                  <a:txBody>
                    <a:bodyPr/>
                    <a:lstStyle/>
                    <a:p>
                      <a:endParaRPr lang="en-GB" sz="2200" dirty="0"/>
                    </a:p>
                  </a:txBody>
                  <a:tcPr>
                    <a:noFill/>
                  </a:tcPr>
                </a:tc>
                <a:tc>
                  <a:txBody>
                    <a:bodyPr/>
                    <a:lstStyle/>
                    <a:p>
                      <a:endParaRPr lang="en-GB" sz="2200" dirty="0"/>
                    </a:p>
                    <a:p>
                      <a:endParaRPr lang="en-GB" sz="2200" dirty="0"/>
                    </a:p>
                    <a:p>
                      <a:endParaRPr lang="en-GB" sz="2200" dirty="0"/>
                    </a:p>
                  </a:txBody>
                  <a:tcPr>
                    <a:noFill/>
                  </a:tcPr>
                </a:tc>
                <a:tc>
                  <a:txBody>
                    <a:bodyPr/>
                    <a:lstStyle/>
                    <a:p>
                      <a:endParaRPr lang="en-GB" dirty="0"/>
                    </a:p>
                    <a:p>
                      <a:endParaRPr lang="en-GB" dirty="0"/>
                    </a:p>
                  </a:txBody>
                  <a:tcPr>
                    <a:noFill/>
                  </a:tcPr>
                </a:tc>
                <a:tc>
                  <a:txBody>
                    <a:bodyPr/>
                    <a:lstStyle/>
                    <a:p>
                      <a:endParaRPr lang="en-GB"/>
                    </a:p>
                  </a:txBody>
                  <a:tcPr>
                    <a:noFill/>
                  </a:tcPr>
                </a:tc>
                <a:extLst>
                  <a:ext uri="{0D108BD9-81ED-4DB2-BD59-A6C34878D82A}">
                    <a16:rowId xmlns:a16="http://schemas.microsoft.com/office/drawing/2014/main" val="3689964421"/>
                  </a:ext>
                </a:extLst>
              </a:tr>
              <a:tr h="487711">
                <a:tc>
                  <a:txBody>
                    <a:bodyPr/>
                    <a:lstStyle/>
                    <a:p>
                      <a:pPr algn="ctr"/>
                      <a:r>
                        <a:rPr lang="en-GB" sz="2200" dirty="0">
                          <a:solidFill>
                            <a:schemeClr val="accent5">
                              <a:lumMod val="50000"/>
                            </a:schemeClr>
                          </a:solidFill>
                          <a:latin typeface="Century Gothic" panose="020B0502020202020204" pitchFamily="34" charset="0"/>
                        </a:rPr>
                        <a:t>F</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ist</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ganz</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groß</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3214457902"/>
                  </a:ext>
                </a:extLst>
              </a:tr>
              <a:tr h="487711">
                <a:tc>
                  <a:txBody>
                    <a:bodyPr/>
                    <a:lstStyle/>
                    <a:p>
                      <a:pPr algn="ctr"/>
                      <a:r>
                        <a:rPr lang="en-GB" sz="2200" dirty="0">
                          <a:solidFill>
                            <a:schemeClr val="accent5">
                              <a:lumMod val="50000"/>
                            </a:schemeClr>
                          </a:solidFill>
                          <a:latin typeface="Century Gothic" panose="020B0502020202020204" pitchFamily="34" charset="0"/>
                        </a:rPr>
                        <a:t>G</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sehr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schön</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364461831"/>
                  </a:ext>
                </a:extLst>
              </a:tr>
              <a:tr h="487711">
                <a:tc>
                  <a:txBody>
                    <a:bodyPr/>
                    <a:lstStyle/>
                    <a:p>
                      <a:pPr algn="ctr"/>
                      <a:r>
                        <a:rPr lang="en-GB" sz="2200" dirty="0">
                          <a:solidFill>
                            <a:schemeClr val="accent5">
                              <a:lumMod val="50000"/>
                            </a:schemeClr>
                          </a:solidFill>
                          <a:latin typeface="Century Gothic" panose="020B0502020202020204" pitchFamily="34" charset="0"/>
                        </a:rPr>
                        <a:t>H</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ist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kaum</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zu</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Hause</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2020275910"/>
                  </a:ext>
                </a:extLst>
              </a:tr>
              <a:tr h="487711">
                <a:tc>
                  <a:txBody>
                    <a:bodyPr/>
                    <a:lstStyle/>
                    <a:p>
                      <a:pPr algn="ctr"/>
                      <a:r>
                        <a:rPr lang="en-GB" sz="2200" dirty="0">
                          <a:solidFill>
                            <a:schemeClr val="accent5">
                              <a:lumMod val="50000"/>
                            </a:schemeClr>
                          </a:solidFill>
                          <a:latin typeface="Century Gothic" panose="020B0502020202020204" pitchFamily="34" charset="0"/>
                        </a:rPr>
                        <a:t>I</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ziemlich</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klein</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4027831378"/>
                  </a:ext>
                </a:extLst>
              </a:tr>
              <a:tr h="487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J</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oft </a:t>
                      </a:r>
                      <a:r>
                        <a:rPr lang="en-GB" sz="2200" baseline="0" dirty="0" err="1">
                          <a:solidFill>
                            <a:schemeClr val="accent5">
                              <a:lumMod val="50000"/>
                            </a:schemeClr>
                          </a:solidFill>
                          <a:latin typeface="Century Gothic" panose="020B0502020202020204" pitchFamily="34" charset="0"/>
                        </a:rPr>
                        <a:t>im</a:t>
                      </a:r>
                      <a:r>
                        <a:rPr lang="en-GB" sz="2200" baseline="0" dirty="0">
                          <a:solidFill>
                            <a:schemeClr val="accent5">
                              <a:lumMod val="50000"/>
                            </a:schemeClr>
                          </a:solidFill>
                          <a:latin typeface="Century Gothic" panose="020B0502020202020204" pitchFamily="34" charset="0"/>
                        </a:rPr>
                        <a:t> Garten.</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444887739"/>
                  </a:ext>
                </a:extLst>
              </a:tr>
              <a:tr h="487711">
                <a:tc>
                  <a:txBody>
                    <a:bodyPr/>
                    <a:lstStyle/>
                    <a:p>
                      <a:pPr algn="ctr"/>
                      <a:r>
                        <a:rPr lang="en-GB" sz="2200">
                          <a:solidFill>
                            <a:schemeClr val="accent5">
                              <a:lumMod val="50000"/>
                            </a:schemeClr>
                          </a:solidFill>
                          <a:latin typeface="Century Gothic" panose="020B0502020202020204" pitchFamily="34" charset="0"/>
                        </a:rPr>
                        <a:t>K</a:t>
                      </a:r>
                      <a:endParaRPr lang="en-GB" sz="2200" dirty="0">
                        <a:solidFill>
                          <a:schemeClr val="accent5">
                            <a:lumMod val="50000"/>
                          </a:schemeClr>
                        </a:solidFill>
                        <a:latin typeface="Century Gothic" panose="020B0502020202020204" pitchFamily="34" charset="0"/>
                      </a:endParaRP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ist</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Mias</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Haustier</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432853965"/>
                  </a:ext>
                </a:extLst>
              </a:tr>
            </a:tbl>
          </a:graphicData>
        </a:graphic>
      </p:graphicFrame>
      <p:pic>
        <p:nvPicPr>
          <p:cNvPr id="10" name="Picture 2" descr="Cartoon Cat 3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026" y="2119086"/>
            <a:ext cx="812801" cy="758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9045418" y="2169237"/>
            <a:ext cx="759475" cy="619514"/>
          </a:xfrm>
          <a:prstGeom prst="rect">
            <a:avLst/>
          </a:prstGeom>
        </p:spPr>
      </p:pic>
      <p:pic>
        <p:nvPicPr>
          <p:cNvPr id="15" name="Picture 14"/>
          <p:cNvPicPr>
            <a:picLocks noChangeAspect="1"/>
          </p:cNvPicPr>
          <p:nvPr/>
        </p:nvPicPr>
        <p:blipFill>
          <a:blip r:embed="rId5"/>
          <a:stretch>
            <a:fillRect/>
          </a:stretch>
        </p:blipFill>
        <p:spPr>
          <a:xfrm>
            <a:off x="9804893" y="2169237"/>
            <a:ext cx="759475" cy="619514"/>
          </a:xfrm>
          <a:prstGeom prst="rect">
            <a:avLst/>
          </a:prstGeom>
        </p:spPr>
      </p:pic>
      <p:pic>
        <p:nvPicPr>
          <p:cNvPr id="16" name="Picture 15">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3139854"/>
            <a:ext cx="323088" cy="336550"/>
          </a:xfrm>
          <a:prstGeom prst="rect">
            <a:avLst/>
          </a:prstGeom>
        </p:spPr>
      </p:pic>
      <p:pic>
        <p:nvPicPr>
          <p:cNvPr id="17" name="Picture 16">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3636250"/>
            <a:ext cx="323088" cy="336550"/>
          </a:xfrm>
          <a:prstGeom prst="rect">
            <a:avLst/>
          </a:prstGeom>
        </p:spPr>
      </p:pic>
      <p:pic>
        <p:nvPicPr>
          <p:cNvPr id="18" name="Picture 17">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4092713"/>
            <a:ext cx="323088" cy="336550"/>
          </a:xfrm>
          <a:prstGeom prst="rect">
            <a:avLst/>
          </a:prstGeom>
        </p:spPr>
      </p:pic>
      <p:pic>
        <p:nvPicPr>
          <p:cNvPr id="19" name="Picture 18">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4575584"/>
            <a:ext cx="323088" cy="336550"/>
          </a:xfrm>
          <a:prstGeom prst="rect">
            <a:avLst/>
          </a:prstGeom>
        </p:spPr>
      </p:pic>
      <p:pic>
        <p:nvPicPr>
          <p:cNvPr id="20" name="Picture 19">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5072872"/>
            <a:ext cx="323088" cy="336550"/>
          </a:xfrm>
          <a:prstGeom prst="rect">
            <a:avLst/>
          </a:prstGeom>
        </p:spPr>
      </p:pic>
      <p:pic>
        <p:nvPicPr>
          <p:cNvPr id="21" name="Picture 20">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5559951"/>
            <a:ext cx="323088" cy="336550"/>
          </a:xfrm>
          <a:prstGeom prst="rect">
            <a:avLst/>
          </a:prstGeom>
        </p:spPr>
      </p:pic>
    </p:spTree>
    <p:extLst>
      <p:ext uri="{BB962C8B-B14F-4D97-AF65-F5344CB8AC3E}">
        <p14:creationId xmlns:p14="http://schemas.microsoft.com/office/powerpoint/2010/main" val="112842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6807200" cy="869950"/>
          </a:xfrm>
          <a:prstGeom prst="rect">
            <a:avLst/>
          </a:prstGeom>
          <a:noFill/>
          <a:ln>
            <a:noFill/>
          </a:ln>
        </p:spPr>
      </p:pic>
      <p:sp>
        <p:nvSpPr>
          <p:cNvPr id="149" name="Google Shape;149;p2"/>
          <p:cNvSpPr txBox="1">
            <a:spLocks noGrp="1"/>
          </p:cNvSpPr>
          <p:nvPr>
            <p:ph type="title"/>
          </p:nvPr>
        </p:nvSpPr>
        <p:spPr>
          <a:xfrm>
            <a:off x="0" y="294041"/>
            <a:ext cx="590203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Subject pronouns (it)</a:t>
            </a:r>
            <a:endParaRPr sz="36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5898" y="1163991"/>
            <a:ext cx="11476709" cy="5016758"/>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 </a:t>
            </a:r>
            <a:r>
              <a:rPr lang="en-GB" sz="2000" b="1" dirty="0">
                <a:solidFill>
                  <a:schemeClr val="accent1">
                    <a:lumMod val="50000"/>
                  </a:schemeClr>
                </a:solidFill>
                <a:latin typeface="Century Gothic" panose="020B0502020202020204" pitchFamily="34" charset="0"/>
              </a:rPr>
              <a:t>subject</a:t>
            </a:r>
            <a:r>
              <a:rPr lang="en-GB" sz="2000" dirty="0">
                <a:solidFill>
                  <a:schemeClr val="accent1">
                    <a:lumMod val="50000"/>
                  </a:schemeClr>
                </a:solidFill>
                <a:latin typeface="Century Gothic" panose="020B0502020202020204" pitchFamily="34" charset="0"/>
              </a:rPr>
              <a:t> of a sentence is the person or thing </a:t>
            </a:r>
            <a:r>
              <a:rPr lang="en-GB" sz="2000" b="1" dirty="0">
                <a:solidFill>
                  <a:schemeClr val="accent1">
                    <a:lumMod val="50000"/>
                  </a:schemeClr>
                </a:solidFill>
                <a:latin typeface="Century Gothic" panose="020B0502020202020204" pitchFamily="34" charset="0"/>
              </a:rPr>
              <a:t>doing</a:t>
            </a:r>
            <a:r>
              <a:rPr lang="en-GB" sz="2000" dirty="0">
                <a:solidFill>
                  <a:schemeClr val="accent1">
                    <a:lumMod val="50000"/>
                  </a:schemeClr>
                </a:solidFill>
                <a:latin typeface="Century Gothic" panose="020B0502020202020204" pitchFamily="34" charset="0"/>
              </a:rPr>
              <a:t> a verb.</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Often, the subject of a sentence is a </a:t>
            </a:r>
            <a:r>
              <a:rPr lang="en-GB" sz="2000" b="1" dirty="0">
                <a:solidFill>
                  <a:schemeClr val="accent1">
                    <a:lumMod val="50000"/>
                  </a:schemeClr>
                </a:solidFill>
                <a:latin typeface="Century Gothic" panose="020B0502020202020204" pitchFamily="34" charset="0"/>
              </a:rPr>
              <a:t>noun</a:t>
            </a:r>
            <a:r>
              <a:rPr lang="en-GB" sz="2000" dirty="0">
                <a:solidFill>
                  <a:schemeClr val="accent1">
                    <a:lumMod val="50000"/>
                  </a:schemeClr>
                </a:solidFill>
                <a:latin typeface="Century Gothic" panose="020B0502020202020204" pitchFamily="34" charset="0"/>
              </a:rPr>
              <a:t>:	</a:t>
            </a:r>
            <a:r>
              <a:rPr lang="en-GB" sz="2000" dirty="0">
                <a:solidFill>
                  <a:schemeClr val="accent4">
                    <a:lumMod val="75000"/>
                  </a:schemeClr>
                </a:solidFill>
                <a:latin typeface="Century Gothic" panose="020B0502020202020204" pitchFamily="34" charset="0"/>
              </a:rPr>
              <a:t> 	</a:t>
            </a:r>
            <a:br>
              <a:rPr lang="en-GB" sz="2000" dirty="0">
                <a:solidFill>
                  <a:schemeClr val="accent4">
                    <a:lumMod val="75000"/>
                  </a:schemeClr>
                </a:solidFill>
                <a:latin typeface="Century Gothic" panose="020B0502020202020204" pitchFamily="34" charset="0"/>
              </a:rPr>
            </a:br>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Sometimes, the noun is replaced by a </a:t>
            </a:r>
            <a:r>
              <a:rPr lang="en-GB" sz="2000" b="1" dirty="0">
                <a:solidFill>
                  <a:schemeClr val="accent1">
                    <a:lumMod val="50000"/>
                  </a:schemeClr>
                </a:solidFill>
                <a:latin typeface="Century Gothic" panose="020B0502020202020204" pitchFamily="34" charset="0"/>
              </a:rPr>
              <a:t>pronoun</a:t>
            </a:r>
            <a:r>
              <a:rPr lang="en-GB" sz="2000" dirty="0">
                <a:solidFill>
                  <a:schemeClr val="accent1">
                    <a:lumMod val="50000"/>
                  </a:schemeClr>
                </a:solidFill>
                <a:latin typeface="Century Gothic" panose="020B0502020202020204" pitchFamily="34" charset="0"/>
              </a:rPr>
              <a: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In </a:t>
            </a:r>
            <a:r>
              <a:rPr lang="en-GB" sz="2000" b="1" dirty="0">
                <a:solidFill>
                  <a:schemeClr val="accent1">
                    <a:lumMod val="50000"/>
                  </a:schemeClr>
                </a:solidFill>
                <a:latin typeface="Century Gothic" panose="020B0502020202020204" pitchFamily="34" charset="0"/>
              </a:rPr>
              <a:t>English</a:t>
            </a:r>
            <a:r>
              <a:rPr lang="en-GB" sz="2000" dirty="0">
                <a:solidFill>
                  <a:schemeClr val="accent1">
                    <a:lumMod val="50000"/>
                  </a:schemeClr>
                </a:solidFill>
                <a:latin typeface="Century Gothic" panose="020B0502020202020204" pitchFamily="34" charset="0"/>
              </a:rPr>
              <a:t>, subject pronouns tell us whether the subject of a sentence is a male person (he), a female person (she) or a thing (it).</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In </a:t>
            </a:r>
            <a:r>
              <a:rPr lang="en-GB" sz="2000" b="1" dirty="0">
                <a:solidFill>
                  <a:schemeClr val="accent1">
                    <a:lumMod val="50000"/>
                  </a:schemeClr>
                </a:solidFill>
                <a:latin typeface="Century Gothic" panose="020B0502020202020204" pitchFamily="34" charset="0"/>
              </a:rPr>
              <a:t>German</a:t>
            </a:r>
            <a:r>
              <a:rPr lang="en-GB" sz="2000" dirty="0">
                <a:solidFill>
                  <a:schemeClr val="accent1">
                    <a:lumMod val="50000"/>
                  </a:schemeClr>
                </a:solidFill>
                <a:latin typeface="Century Gothic" panose="020B0502020202020204" pitchFamily="34" charset="0"/>
              </a:rPr>
              <a:t>, subject pronouns tell us the </a:t>
            </a:r>
            <a:r>
              <a:rPr lang="en-GB" sz="2000" b="1" dirty="0">
                <a:solidFill>
                  <a:schemeClr val="accent1">
                    <a:lumMod val="50000"/>
                  </a:schemeClr>
                </a:solidFill>
                <a:latin typeface="Century Gothic" panose="020B0502020202020204" pitchFamily="34" charset="0"/>
              </a:rPr>
              <a:t>grammatical gender</a:t>
            </a:r>
            <a:r>
              <a:rPr lang="en-GB" sz="2000" dirty="0">
                <a:solidFill>
                  <a:schemeClr val="accent1">
                    <a:lumMod val="50000"/>
                  </a:schemeClr>
                </a:solidFill>
                <a:latin typeface="Century Gothic" panose="020B0502020202020204" pitchFamily="34" charset="0"/>
              </a:rPr>
              <a:t> of the subject.</a:t>
            </a:r>
          </a:p>
          <a:p>
            <a:endParaRPr lang="en-GB" sz="2000" dirty="0">
              <a:solidFill>
                <a:schemeClr val="accent1">
                  <a:lumMod val="50000"/>
                </a:schemeClr>
              </a:solidFill>
              <a:latin typeface="Century Gothic" panose="020B0502020202020204" pitchFamily="34" charset="0"/>
            </a:endParaRPr>
          </a:p>
          <a:p>
            <a:r>
              <a:rPr lang="en-GB" sz="2000" b="1" dirty="0" err="1">
                <a:solidFill>
                  <a:srgbClr val="DAA521"/>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 masculine:		</a:t>
            </a:r>
            <a:r>
              <a:rPr lang="en-GB" sz="2000" b="1" dirty="0">
                <a:solidFill>
                  <a:schemeClr val="accent5">
                    <a:lumMod val="50000"/>
                  </a:schemeClr>
                </a:solidFill>
                <a:latin typeface="Century Gothic" panose="020B0502020202020204" pitchFamily="34" charset="0"/>
              </a:rPr>
              <a:t>____ </a:t>
            </a:r>
            <a:r>
              <a:rPr lang="en-GB" sz="2000" dirty="0" err="1">
                <a:solidFill>
                  <a:schemeClr val="accent1">
                    <a:lumMod val="50000"/>
                  </a:schemeClr>
                </a:solidFill>
                <a:latin typeface="Century Gothic" panose="020B0502020202020204" pitchFamily="34" charset="0"/>
              </a:rPr>
              <a:t>Gutschein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toll!		</a:t>
            </a:r>
            <a:r>
              <a:rPr lang="en-GB" sz="2000" dirty="0">
                <a:solidFill>
                  <a:srgbClr val="1F4E79"/>
                </a:solidFill>
                <a:latin typeface="Century Gothic" panose="020B0502020202020204" pitchFamily="34" charset="0"/>
              </a:rPr>
              <a:t>____</a:t>
            </a:r>
            <a:r>
              <a:rPr lang="en-GB" sz="2000" b="1"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ist</a:t>
            </a:r>
            <a:r>
              <a:rPr lang="en-GB" sz="2000" dirty="0">
                <a:solidFill>
                  <a:schemeClr val="accent1">
                    <a:lumMod val="50000"/>
                  </a:schemeClr>
                </a:solidFill>
                <a:latin typeface="Century Gothic" panose="020B0502020202020204" pitchFamily="34" charset="0"/>
              </a:rPr>
              <a:t> toll!		</a:t>
            </a:r>
            <a:r>
              <a:rPr lang="en-GB" sz="2000" dirty="0">
                <a:solidFill>
                  <a:srgbClr val="1F4E79"/>
                </a:solidFill>
                <a:latin typeface="Century Gothic" panose="020B0502020202020204" pitchFamily="34" charset="0"/>
              </a:rPr>
              <a:t>_</a:t>
            </a:r>
            <a:r>
              <a:rPr lang="en-GB" sz="2000" b="1" dirty="0">
                <a:solidFill>
                  <a:srgbClr val="1F4E79"/>
                </a:solidFill>
                <a:latin typeface="Century Gothic" panose="020B0502020202020204" pitchFamily="34" charset="0"/>
              </a:rPr>
              <a:t>___</a:t>
            </a:r>
            <a:r>
              <a:rPr lang="en-GB" sz="2000" b="1" dirty="0">
                <a:solidFill>
                  <a:schemeClr val="accent4">
                    <a:lumMod val="75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is great.</a:t>
            </a:r>
          </a:p>
          <a:p>
            <a:endParaRPr lang="en-GB" sz="2000" b="1" dirty="0">
              <a:solidFill>
                <a:schemeClr val="accent1">
                  <a:lumMod val="50000"/>
                </a:schemeClr>
              </a:solidFill>
              <a:latin typeface="Century Gothic" panose="020B0502020202020204" pitchFamily="34" charset="0"/>
            </a:endParaRPr>
          </a:p>
          <a:p>
            <a:r>
              <a:rPr lang="en-GB" sz="2000" b="1" dirty="0" err="1">
                <a:solidFill>
                  <a:srgbClr val="DAA521"/>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 feminine:		</a:t>
            </a:r>
            <a:r>
              <a:rPr lang="en-GB" sz="2000" b="1" dirty="0">
                <a:solidFill>
                  <a:schemeClr val="accent5">
                    <a:lumMod val="50000"/>
                  </a:schemeClr>
                </a:solidFill>
                <a:latin typeface="Century Gothic" panose="020B0502020202020204" pitchFamily="34" charset="0"/>
              </a:rPr>
              <a:t>____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gelb</a:t>
            </a:r>
            <a:r>
              <a:rPr lang="en-GB" sz="2000" dirty="0">
                <a:solidFill>
                  <a:schemeClr val="accent5">
                    <a:lumMod val="50000"/>
                  </a:schemeClr>
                </a:solidFill>
                <a:latin typeface="Century Gothic" panose="020B0502020202020204" pitchFamily="34" charset="0"/>
              </a:rPr>
              <a:t>.		</a:t>
            </a:r>
            <a:r>
              <a:rPr lang="en-GB" sz="2000" b="1" dirty="0">
                <a:solidFill>
                  <a:srgbClr val="1F4E79"/>
                </a:solidFill>
                <a:latin typeface="Century Gothic" panose="020B0502020202020204" pitchFamily="34" charset="0"/>
              </a:rPr>
              <a:t>____</a:t>
            </a:r>
            <a:r>
              <a:rPr lang="en-GB" sz="2000" dirty="0">
                <a:solidFill>
                  <a:srgbClr val="1F4E79"/>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gelb</a:t>
            </a:r>
            <a:r>
              <a:rPr lang="en-GB" sz="2000" dirty="0">
                <a:solidFill>
                  <a:schemeClr val="accent5">
                    <a:lumMod val="50000"/>
                  </a:schemeClr>
                </a:solidFill>
                <a:latin typeface="Century Gothic" panose="020B0502020202020204" pitchFamily="34" charset="0"/>
              </a:rPr>
              <a:t>.		</a:t>
            </a:r>
            <a:r>
              <a:rPr lang="en-GB" sz="2000" b="1" dirty="0">
                <a:solidFill>
                  <a:srgbClr val="1F4E79"/>
                </a:solidFill>
                <a:latin typeface="Century Gothic" panose="020B0502020202020204" pitchFamily="34" charset="0"/>
              </a:rPr>
              <a:t>____ </a:t>
            </a:r>
            <a:r>
              <a:rPr lang="en-GB" sz="2000" dirty="0">
                <a:solidFill>
                  <a:schemeClr val="accent1">
                    <a:lumMod val="50000"/>
                  </a:schemeClr>
                </a:solidFill>
                <a:latin typeface="Century Gothic" panose="020B0502020202020204" pitchFamily="34" charset="0"/>
              </a:rPr>
              <a:t>is yellow.</a:t>
            </a:r>
            <a:endParaRPr lang="en-GB" sz="2000" dirty="0">
              <a:solidFill>
                <a:schemeClr val="accent4">
                  <a:lumMod val="75000"/>
                </a:schemeClr>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b="1" dirty="0">
                <a:solidFill>
                  <a:srgbClr val="DAA521"/>
                </a:solidFill>
                <a:latin typeface="Century Gothic" panose="020B0502020202020204" pitchFamily="34" charset="0"/>
              </a:rPr>
              <a:t>es</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 neuter:		</a:t>
            </a:r>
            <a:r>
              <a:rPr lang="en-GB" sz="2000" b="1" dirty="0">
                <a:solidFill>
                  <a:schemeClr val="accent5">
                    <a:lumMod val="50000"/>
                  </a:schemeClr>
                </a:solidFill>
                <a:latin typeface="Century Gothic" panose="020B0502020202020204" pitchFamily="34" charset="0"/>
              </a:rPr>
              <a:t>____ </a:t>
            </a:r>
            <a:r>
              <a:rPr lang="en-GB" sz="2000" dirty="0" err="1">
                <a:solidFill>
                  <a:schemeClr val="accent5">
                    <a:lumMod val="50000"/>
                  </a:schemeClr>
                </a:solidFill>
                <a:latin typeface="Century Gothic" panose="020B0502020202020204" pitchFamily="34" charset="0"/>
              </a:rPr>
              <a:t>Fahrrad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a:t>
            </a:r>
            <a:r>
              <a:rPr lang="en-GB" sz="2000" b="1" dirty="0">
                <a:solidFill>
                  <a:srgbClr val="1F4E79"/>
                </a:solidFill>
                <a:latin typeface="Century Gothic" panose="020B0502020202020204" pitchFamily="34" charset="0"/>
              </a:rPr>
              <a:t>____</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a:t>
            </a:r>
            <a:r>
              <a:rPr lang="en-GB" sz="2000" b="1" dirty="0">
                <a:solidFill>
                  <a:srgbClr val="1F4E79"/>
                </a:solidFill>
                <a:latin typeface="Century Gothic" panose="020B0502020202020204" pitchFamily="34" charset="0"/>
              </a:rPr>
              <a:t>____</a:t>
            </a:r>
            <a:r>
              <a:rPr lang="en-GB" sz="2000" b="1" dirty="0">
                <a:solidFill>
                  <a:schemeClr val="accent4">
                    <a:lumMod val="75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is big.</a:t>
            </a:r>
          </a:p>
        </p:txBody>
      </p:sp>
      <p:sp>
        <p:nvSpPr>
          <p:cNvPr id="5" name="Rectangle 4"/>
          <p:cNvSpPr/>
          <p:nvPr/>
        </p:nvSpPr>
        <p:spPr>
          <a:xfrm>
            <a:off x="6688489" y="1772810"/>
            <a:ext cx="3908442" cy="400110"/>
          </a:xfrm>
          <a:prstGeom prst="rect">
            <a:avLst/>
          </a:prstGeom>
        </p:spPr>
        <p:txBody>
          <a:bodyPr wrap="none">
            <a:spAutoFit/>
          </a:bodyPr>
          <a:lstStyle/>
          <a:p>
            <a:pPr lvl="0"/>
            <a:r>
              <a:rPr lang="en-GB" sz="2000" b="1" dirty="0">
                <a:solidFill>
                  <a:srgbClr val="FFC000">
                    <a:lumMod val="75000"/>
                  </a:srgbClr>
                </a:solidFill>
                <a:latin typeface="Century Gothic" panose="020B0502020202020204" pitchFamily="34" charset="0"/>
              </a:rPr>
              <a:t>The woman</a:t>
            </a:r>
            <a:r>
              <a:rPr lang="en-GB" sz="2000" dirty="0">
                <a:solidFill>
                  <a:srgbClr val="FFC000">
                    <a:lumMod val="75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is reading a book.</a:t>
            </a:r>
          </a:p>
        </p:txBody>
      </p:sp>
      <p:sp>
        <p:nvSpPr>
          <p:cNvPr id="6" name="Rectangle 5"/>
          <p:cNvSpPr/>
          <p:nvPr/>
        </p:nvSpPr>
        <p:spPr>
          <a:xfrm>
            <a:off x="6688489" y="2381629"/>
            <a:ext cx="2929007" cy="400110"/>
          </a:xfrm>
          <a:prstGeom prst="rect">
            <a:avLst/>
          </a:prstGeom>
        </p:spPr>
        <p:txBody>
          <a:bodyPr wrap="none">
            <a:spAutoFit/>
          </a:bodyPr>
          <a:lstStyle/>
          <a:p>
            <a:pPr lvl="0"/>
            <a:r>
              <a:rPr lang="en-GB" sz="2000" b="1" dirty="0">
                <a:solidFill>
                  <a:srgbClr val="FFC000">
                    <a:lumMod val="75000"/>
                  </a:srgbClr>
                </a:solidFill>
                <a:latin typeface="Century Gothic" panose="020B0502020202020204" pitchFamily="34" charset="0"/>
              </a:rPr>
              <a:t>She</a:t>
            </a:r>
            <a:r>
              <a:rPr lang="en-GB" sz="2000" dirty="0">
                <a:solidFill>
                  <a:srgbClr val="5B9BD5">
                    <a:lumMod val="50000"/>
                  </a:srgbClr>
                </a:solidFill>
                <a:latin typeface="Century Gothic" panose="020B0502020202020204" pitchFamily="34" charset="0"/>
              </a:rPr>
              <a:t> is reading a book.</a:t>
            </a:r>
          </a:p>
        </p:txBody>
      </p:sp>
      <p:sp>
        <p:nvSpPr>
          <p:cNvPr id="7" name="Rectangle 6"/>
          <p:cNvSpPr/>
          <p:nvPr/>
        </p:nvSpPr>
        <p:spPr>
          <a:xfrm>
            <a:off x="3098869" y="4497421"/>
            <a:ext cx="609462" cy="400110"/>
          </a:xfrm>
          <a:prstGeom prst="rect">
            <a:avLst/>
          </a:prstGeom>
        </p:spPr>
        <p:txBody>
          <a:bodyPr wrap="none">
            <a:spAutoFit/>
          </a:bodyPr>
          <a:lstStyle/>
          <a:p>
            <a:r>
              <a:rPr lang="en-GB" sz="2000" b="1" dirty="0">
                <a:solidFill>
                  <a:srgbClr val="4472C4">
                    <a:lumMod val="50000"/>
                  </a:srgbClr>
                </a:solidFill>
                <a:latin typeface="Century Gothic" panose="020B0502020202020204" pitchFamily="34" charset="0"/>
              </a:rPr>
              <a:t>D</a:t>
            </a:r>
            <a:r>
              <a:rPr lang="en-GB" sz="2000" b="1" dirty="0">
                <a:solidFill>
                  <a:srgbClr val="DAA521"/>
                </a:solidFill>
                <a:latin typeface="Century Gothic" panose="020B0502020202020204" pitchFamily="34" charset="0"/>
              </a:rPr>
              <a:t>er</a:t>
            </a:r>
            <a:endParaRPr lang="en-GB" dirty="0"/>
          </a:p>
        </p:txBody>
      </p:sp>
      <p:sp>
        <p:nvSpPr>
          <p:cNvPr id="13" name="Rectangle 12"/>
          <p:cNvSpPr/>
          <p:nvPr/>
        </p:nvSpPr>
        <p:spPr>
          <a:xfrm>
            <a:off x="6878532" y="4490155"/>
            <a:ext cx="399468" cy="400110"/>
          </a:xfrm>
          <a:prstGeom prst="rect">
            <a:avLst/>
          </a:prstGeom>
        </p:spPr>
        <p:txBody>
          <a:bodyPr wrap="none">
            <a:spAutoFit/>
          </a:bodyPr>
          <a:lstStyle/>
          <a:p>
            <a:r>
              <a:rPr lang="en-GB" sz="2000" b="1" dirty="0" err="1">
                <a:solidFill>
                  <a:srgbClr val="FFC000">
                    <a:lumMod val="75000"/>
                  </a:srgbClr>
                </a:solidFill>
                <a:latin typeface="Century Gothic" panose="020B0502020202020204" pitchFamily="34" charset="0"/>
              </a:rPr>
              <a:t>Er</a:t>
            </a:r>
            <a:endParaRPr lang="en-GB" dirty="0"/>
          </a:p>
        </p:txBody>
      </p:sp>
      <p:sp>
        <p:nvSpPr>
          <p:cNvPr id="14" name="Rectangle 13"/>
          <p:cNvSpPr/>
          <p:nvPr/>
        </p:nvSpPr>
        <p:spPr>
          <a:xfrm flipH="1">
            <a:off x="9617496" y="4493371"/>
            <a:ext cx="411730" cy="400110"/>
          </a:xfrm>
          <a:prstGeom prst="rect">
            <a:avLst/>
          </a:prstGeom>
        </p:spPr>
        <p:txBody>
          <a:bodyPr wrap="square">
            <a:spAutoFit/>
          </a:bodyPr>
          <a:lstStyle/>
          <a:p>
            <a:r>
              <a:rPr lang="en-GB" sz="2000" b="1" dirty="0">
                <a:solidFill>
                  <a:schemeClr val="accent4">
                    <a:lumMod val="75000"/>
                  </a:schemeClr>
                </a:solidFill>
                <a:latin typeface="Century Gothic" panose="020B0502020202020204" pitchFamily="34" charset="0"/>
              </a:rPr>
              <a:t>It </a:t>
            </a:r>
            <a:endParaRPr lang="en-GB" sz="2000" dirty="0"/>
          </a:p>
        </p:txBody>
      </p:sp>
      <p:sp>
        <p:nvSpPr>
          <p:cNvPr id="15" name="Rectangle 14"/>
          <p:cNvSpPr/>
          <p:nvPr/>
        </p:nvSpPr>
        <p:spPr>
          <a:xfrm>
            <a:off x="3098869" y="5110648"/>
            <a:ext cx="660758" cy="400110"/>
          </a:xfrm>
          <a:prstGeom prst="rect">
            <a:avLst/>
          </a:prstGeom>
        </p:spPr>
        <p:txBody>
          <a:bodyPr wrap="none">
            <a:spAutoFit/>
          </a:bodyPr>
          <a:lstStyle/>
          <a:p>
            <a:r>
              <a:rPr lang="en-GB" sz="2000" b="1" dirty="0">
                <a:solidFill>
                  <a:schemeClr val="accent5">
                    <a:lumMod val="50000"/>
                  </a:schemeClr>
                </a:solidFill>
                <a:latin typeface="Century Gothic" panose="020B0502020202020204" pitchFamily="34" charset="0"/>
              </a:rPr>
              <a:t>D</a:t>
            </a:r>
            <a:r>
              <a:rPr lang="en-GB" sz="2000" b="1" dirty="0">
                <a:solidFill>
                  <a:srgbClr val="DAA521"/>
                </a:solidFill>
                <a:latin typeface="Century Gothic" panose="020B0502020202020204" pitchFamily="34" charset="0"/>
              </a:rPr>
              <a:t>ie</a:t>
            </a:r>
            <a:r>
              <a:rPr lang="en-GB" sz="2000" b="1" dirty="0">
                <a:solidFill>
                  <a:schemeClr val="accent5">
                    <a:lumMod val="50000"/>
                  </a:schemeClr>
                </a:solidFill>
                <a:latin typeface="Century Gothic" panose="020B0502020202020204" pitchFamily="34" charset="0"/>
              </a:rPr>
              <a:t> </a:t>
            </a:r>
            <a:endParaRPr lang="en-GB" sz="2000" dirty="0"/>
          </a:p>
        </p:txBody>
      </p:sp>
      <p:sp>
        <p:nvSpPr>
          <p:cNvPr id="19" name="Rectangle 18"/>
          <p:cNvSpPr/>
          <p:nvPr/>
        </p:nvSpPr>
        <p:spPr>
          <a:xfrm>
            <a:off x="6807198" y="5111459"/>
            <a:ext cx="542136" cy="400110"/>
          </a:xfrm>
          <a:prstGeom prst="rect">
            <a:avLst/>
          </a:prstGeom>
        </p:spPr>
        <p:txBody>
          <a:bodyPr wrap="none">
            <a:spAutoFit/>
          </a:bodyPr>
          <a:lstStyle/>
          <a:p>
            <a:r>
              <a:rPr lang="en-GB" sz="2000" b="1" dirty="0">
                <a:solidFill>
                  <a:schemeClr val="accent4">
                    <a:lumMod val="75000"/>
                  </a:schemeClr>
                </a:solidFill>
                <a:latin typeface="Century Gothic" panose="020B0502020202020204" pitchFamily="34" charset="0"/>
              </a:rPr>
              <a:t>Sie</a:t>
            </a:r>
            <a:endParaRPr lang="en-GB" sz="2000" dirty="0"/>
          </a:p>
        </p:txBody>
      </p:sp>
      <p:sp>
        <p:nvSpPr>
          <p:cNvPr id="23" name="Rectangle 22"/>
          <p:cNvSpPr/>
          <p:nvPr/>
        </p:nvSpPr>
        <p:spPr>
          <a:xfrm flipH="1">
            <a:off x="9617496" y="5110648"/>
            <a:ext cx="411730" cy="400110"/>
          </a:xfrm>
          <a:prstGeom prst="rect">
            <a:avLst/>
          </a:prstGeom>
        </p:spPr>
        <p:txBody>
          <a:bodyPr wrap="square">
            <a:spAutoFit/>
          </a:bodyPr>
          <a:lstStyle/>
          <a:p>
            <a:r>
              <a:rPr lang="en-GB" sz="2000" b="1" dirty="0">
                <a:solidFill>
                  <a:schemeClr val="accent4">
                    <a:lumMod val="75000"/>
                  </a:schemeClr>
                </a:solidFill>
                <a:latin typeface="Century Gothic" panose="020B0502020202020204" pitchFamily="34" charset="0"/>
              </a:rPr>
              <a:t>It </a:t>
            </a:r>
            <a:endParaRPr lang="en-GB" sz="2000" dirty="0"/>
          </a:p>
        </p:txBody>
      </p:sp>
      <p:sp>
        <p:nvSpPr>
          <p:cNvPr id="20" name="Rectangle 19"/>
          <p:cNvSpPr/>
          <p:nvPr/>
        </p:nvSpPr>
        <p:spPr>
          <a:xfrm>
            <a:off x="3098869" y="5725000"/>
            <a:ext cx="646331" cy="400110"/>
          </a:xfrm>
          <a:prstGeom prst="rect">
            <a:avLst/>
          </a:prstGeom>
        </p:spPr>
        <p:txBody>
          <a:bodyPr wrap="none">
            <a:spAutoFit/>
          </a:bodyPr>
          <a:lstStyle/>
          <a:p>
            <a:r>
              <a:rPr lang="en-GB" sz="2000" b="1" dirty="0">
                <a:solidFill>
                  <a:srgbClr val="4472C4">
                    <a:lumMod val="50000"/>
                  </a:srgbClr>
                </a:solidFill>
                <a:latin typeface="Century Gothic" panose="020B0502020202020204" pitchFamily="34" charset="0"/>
              </a:rPr>
              <a:t>Da</a:t>
            </a:r>
            <a:r>
              <a:rPr lang="en-GB" sz="2000" b="1" dirty="0">
                <a:solidFill>
                  <a:srgbClr val="DAA521"/>
                </a:solidFill>
                <a:latin typeface="Century Gothic" panose="020B0502020202020204" pitchFamily="34" charset="0"/>
              </a:rPr>
              <a:t>s</a:t>
            </a:r>
            <a:endParaRPr lang="en-GB" dirty="0"/>
          </a:p>
        </p:txBody>
      </p:sp>
      <p:sp>
        <p:nvSpPr>
          <p:cNvPr id="21" name="Rectangle 20"/>
          <p:cNvSpPr/>
          <p:nvPr/>
        </p:nvSpPr>
        <p:spPr>
          <a:xfrm>
            <a:off x="6848876" y="5725000"/>
            <a:ext cx="500458" cy="400110"/>
          </a:xfrm>
          <a:prstGeom prst="rect">
            <a:avLst/>
          </a:prstGeom>
        </p:spPr>
        <p:txBody>
          <a:bodyPr wrap="none">
            <a:spAutoFit/>
          </a:bodyPr>
          <a:lstStyle/>
          <a:p>
            <a:r>
              <a:rPr lang="en-GB" sz="2000" b="1" dirty="0" err="1">
                <a:solidFill>
                  <a:schemeClr val="accent4">
                    <a:lumMod val="75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endParaRPr lang="en-GB" sz="2000" dirty="0"/>
          </a:p>
        </p:txBody>
      </p:sp>
      <p:sp>
        <p:nvSpPr>
          <p:cNvPr id="26" name="Rectangle 25"/>
          <p:cNvSpPr/>
          <p:nvPr/>
        </p:nvSpPr>
        <p:spPr>
          <a:xfrm flipH="1">
            <a:off x="9617496" y="5725000"/>
            <a:ext cx="411730" cy="400110"/>
          </a:xfrm>
          <a:prstGeom prst="rect">
            <a:avLst/>
          </a:prstGeom>
        </p:spPr>
        <p:txBody>
          <a:bodyPr wrap="square">
            <a:spAutoFit/>
          </a:bodyPr>
          <a:lstStyle/>
          <a:p>
            <a:r>
              <a:rPr lang="en-GB" sz="2000" b="1" dirty="0">
                <a:solidFill>
                  <a:schemeClr val="accent4">
                    <a:lumMod val="75000"/>
                  </a:schemeClr>
                </a:solidFill>
                <a:latin typeface="Century Gothic" panose="020B0502020202020204" pitchFamily="34" charset="0"/>
              </a:rPr>
              <a:t>It </a:t>
            </a:r>
            <a:endParaRPr lang="en-GB" sz="2000" dirty="0"/>
          </a:p>
        </p:txBody>
      </p:sp>
      <p:sp>
        <p:nvSpPr>
          <p:cNvPr id="3" name="Rounded Rectangular Callout 2"/>
          <p:cNvSpPr/>
          <p:nvPr/>
        </p:nvSpPr>
        <p:spPr>
          <a:xfrm>
            <a:off x="6011261" y="1311540"/>
            <a:ext cx="3889153" cy="2831840"/>
          </a:xfrm>
          <a:prstGeom prst="wedgeRoundRectCallout">
            <a:avLst>
              <a:gd name="adj1" fmla="val -22874"/>
              <a:gd name="adj2" fmla="val 63154"/>
              <a:gd name="adj3" fmla="val 16667"/>
            </a:avLst>
          </a:prstGeom>
          <a:solidFill>
            <a:schemeClr val="accent5">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German has </a:t>
            </a:r>
            <a:r>
              <a:rPr lang="en-GB" sz="2200" b="1" dirty="0">
                <a:latin typeface="Century Gothic" panose="020B0502020202020204" pitchFamily="34" charset="0"/>
              </a:rPr>
              <a:t>three words</a:t>
            </a:r>
            <a:r>
              <a:rPr lang="en-GB" sz="2200" dirty="0">
                <a:latin typeface="Century Gothic" panose="020B0502020202020204" pitchFamily="34" charset="0"/>
              </a:rPr>
              <a:t> for ‘it.’ The word for ‘it’ reflects the </a:t>
            </a:r>
            <a:r>
              <a:rPr lang="en-GB" sz="2200" b="1" dirty="0">
                <a:latin typeface="Century Gothic" panose="020B0502020202020204" pitchFamily="34" charset="0"/>
              </a:rPr>
              <a:t>gender</a:t>
            </a:r>
            <a:r>
              <a:rPr lang="en-GB" sz="2200" dirty="0">
                <a:latin typeface="Century Gothic" panose="020B0502020202020204" pitchFamily="34" charset="0"/>
              </a:rPr>
              <a:t> of the noun. The ending of the word for ‘it’ is the same as the ending of the word for ‘the’.</a:t>
            </a:r>
          </a:p>
        </p:txBody>
      </p:sp>
    </p:spTree>
    <p:extLst>
      <p:ext uri="{BB962C8B-B14F-4D97-AF65-F5344CB8AC3E}">
        <p14:creationId xmlns:p14="http://schemas.microsoft.com/office/powerpoint/2010/main" val="36495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P spid="14" grpId="0"/>
      <p:bldP spid="15" grpId="0"/>
      <p:bldP spid="19" grpId="0"/>
      <p:bldP spid="23" grpId="0"/>
      <p:bldP spid="20" grpId="0"/>
      <p:bldP spid="21" grpId="0"/>
      <p:bldP spid="26"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760720" cy="707849"/>
          </a:xfrm>
          <a:prstGeom prst="rect">
            <a:avLst/>
          </a:prstGeom>
          <a:noFill/>
          <a:ln>
            <a:noFill/>
          </a:ln>
        </p:spPr>
        <p:txBody>
          <a:bodyPr spcFirstLastPara="1" wrap="square" lIns="91425" tIns="45700" rIns="91425" bIns="45700" anchor="ctr" anchorCtr="0">
            <a:normAutofit/>
          </a:bodyPr>
          <a:lstStyle/>
          <a:p>
            <a:r>
              <a:rPr lang="en-GB" sz="3600" b="1" dirty="0" err="1">
                <a:solidFill>
                  <a:schemeClr val="bg1"/>
                </a:solidFill>
              </a:rPr>
              <a:t>Weihnachten</a:t>
            </a:r>
            <a:r>
              <a:rPr lang="en-GB" sz="3600" b="1" dirty="0">
                <a:solidFill>
                  <a:schemeClr val="bg1"/>
                </a:solidFill>
              </a:rPr>
              <a:t> in Berlin!</a:t>
            </a:r>
          </a:p>
        </p:txBody>
      </p:sp>
      <p:sp>
        <p:nvSpPr>
          <p:cNvPr id="150" name="Google Shape;150;p2"/>
          <p:cNvSpPr/>
          <p:nvPr/>
        </p:nvSpPr>
        <p:spPr>
          <a:xfrm>
            <a:off x="8403771" y="247046"/>
            <a:ext cx="355355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err="1">
                <a:solidFill>
                  <a:srgbClr val="FFFFFF"/>
                </a:solidFill>
                <a:latin typeface="Century Gothic"/>
                <a:ea typeface="Century Gothic"/>
                <a:cs typeface="Century Gothic"/>
                <a:sym typeface="Century Gothic"/>
              </a:rPr>
              <a:t>l</a:t>
            </a:r>
            <a:r>
              <a:rPr lang="en-GB" sz="1800" b="1" dirty="0" err="1">
                <a:solidFill>
                  <a:srgbClr val="FFFFFF"/>
                </a:solidFill>
                <a:latin typeface="Century Gothic"/>
                <a:ea typeface="Century Gothic"/>
                <a:cs typeface="Century Gothic"/>
                <a:sym typeface="Century Gothic"/>
              </a:rPr>
              <a:t>esen</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a:t>
            </a:r>
            <a:r>
              <a:rPr lang="en-GB" b="1" dirty="0">
                <a:solidFill>
                  <a:srgbClr val="FFFFFF"/>
                </a:solidFill>
                <a:latin typeface="Century Gothic"/>
                <a:ea typeface="Century Gothic"/>
                <a:cs typeface="Century Gothic"/>
                <a:sym typeface="Century Gothic"/>
              </a:rPr>
              <a:t>und</a:t>
            </a:r>
            <a:r>
              <a:rPr lang="en-GB" sz="1800"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sprech</a:t>
            </a:r>
            <a:r>
              <a:rPr lang="en-GB" sz="1800" b="1" dirty="0" err="1">
                <a:solidFill>
                  <a:srgbClr val="FFFFFF"/>
                </a:solidFill>
                <a:latin typeface="Century Gothic"/>
                <a:ea typeface="Century Gothic"/>
                <a:cs typeface="Century Gothic"/>
                <a:sym typeface="Century Gothic"/>
              </a:rPr>
              <a:t>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7" name="Picture 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8" name="Picture 2" descr="Cartoon Cat 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ristmas Tre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6564" y="1510623"/>
            <a:ext cx="9249386" cy="4401205"/>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Weihnachten</a:t>
            </a:r>
            <a:r>
              <a:rPr lang="en-GB" sz="2000" dirty="0">
                <a:solidFill>
                  <a:schemeClr val="accent5">
                    <a:lumMod val="50000"/>
                  </a:schemeClr>
                </a:solidFill>
                <a:latin typeface="Century Gothic" panose="020B0502020202020204" pitchFamily="34" charset="0"/>
              </a:rPr>
              <a:t> in Berlin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einen</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Weihnachtsmarkt</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am </a:t>
            </a:r>
            <a:r>
              <a:rPr lang="en-GB" sz="2000" dirty="0" err="1">
                <a:solidFill>
                  <a:schemeClr val="accent5">
                    <a:lumMod val="50000"/>
                  </a:schemeClr>
                </a:solidFill>
                <a:latin typeface="Century Gothic" panose="020B0502020202020204" pitchFamily="34" charset="0"/>
              </a:rPr>
              <a:t>Marktplatz</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Weihnachtsbaum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mit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Kerzen</a:t>
            </a:r>
            <a:r>
              <a:rPr lang="en-GB" sz="2000" dirty="0">
                <a:solidFill>
                  <a:schemeClr val="accent5">
                    <a:lumMod val="50000"/>
                  </a:schemeClr>
                </a:solidFill>
                <a:latin typeface="Century Gothic" panose="020B0502020202020204" pitchFamily="34" charset="0"/>
              </a:rPr>
              <a:t> in der </a:t>
            </a:r>
            <a:r>
              <a:rPr lang="en-GB" sz="2000"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Bonbons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Unterricht</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keine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Hausaufgaben</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der 24. </a:t>
            </a:r>
            <a:r>
              <a:rPr lang="en-GB" sz="2000" dirty="0" err="1">
                <a:solidFill>
                  <a:schemeClr val="accent5">
                    <a:lumMod val="50000"/>
                  </a:schemeClr>
                </a:solidFill>
                <a:latin typeface="Century Gothic" panose="020B0502020202020204" pitchFamily="34" charset="0"/>
              </a:rPr>
              <a:t>Dezember</a:t>
            </a:r>
            <a:r>
              <a:rPr lang="en-GB" sz="2000" dirty="0">
                <a:solidFill>
                  <a:schemeClr val="accent5">
                    <a:lumMod val="50000"/>
                  </a:schemeClr>
                </a:solidFill>
                <a:latin typeface="Century Gothic" panose="020B0502020202020204" pitchFamily="34" charset="0"/>
              </a:rPr>
              <a:t> und Wolfgang und Mia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zu</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singt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Weihnachtslieder</a:t>
            </a:r>
            <a:r>
              <a:rPr lang="en-GB" sz="2000" dirty="0">
                <a:solidFill>
                  <a:schemeClr val="accent5">
                    <a:lumMod val="50000"/>
                  </a:schemeClr>
                </a:solidFill>
                <a:latin typeface="Century Gothic" panose="020B0502020202020204" pitchFamily="34" charset="0"/>
              </a:rPr>
              <a:t> und Wolfgang </a:t>
            </a:r>
            <a:r>
              <a:rPr lang="en-GB" sz="2000" dirty="0" err="1">
                <a:solidFill>
                  <a:schemeClr val="accent5">
                    <a:lumMod val="50000"/>
                  </a:schemeClr>
                </a:solidFill>
                <a:latin typeface="Century Gothic" panose="020B0502020202020204" pitchFamily="34" charset="0"/>
              </a:rPr>
              <a:t>kocht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Suppe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jetzt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Geschenke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gelb</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und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Handy.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das Handy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toll</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Spiel und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iPad. Wolfgang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das Spiel und das iPad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super</a:t>
            </a:r>
            <a:r>
              <a:rPr lang="en-GB" sz="2000" dirty="0">
                <a:solidFill>
                  <a:schemeClr val="accent5">
                    <a:lumMod val="50000"/>
                  </a:schemeClr>
                </a:solidFill>
                <a:latin typeface="Century Gothic" panose="020B0502020202020204" pitchFamily="34" charset="0"/>
              </a:rPr>
              <a:t>! 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total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Farbe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nicht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toll.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spielt</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oft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Garten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p>
        </p:txBody>
      </p:sp>
      <p:sp>
        <p:nvSpPr>
          <p:cNvPr id="5" name="Action Button: Forward or Next 4">
            <a:hlinkClick r:id="" action="ppaction://noaction" highlightClick="1">
              <a:snd r:embed="rId8" name="Listening 4.wav"/>
            </a:hlinkClick>
          </p:cNvPr>
          <p:cNvSpPr/>
          <p:nvPr/>
        </p:nvSpPr>
        <p:spPr>
          <a:xfrm>
            <a:off x="7726018" y="247046"/>
            <a:ext cx="490330" cy="40091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414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760720" cy="707849"/>
          </a:xfrm>
          <a:prstGeom prst="rect">
            <a:avLst/>
          </a:prstGeom>
          <a:noFill/>
          <a:ln>
            <a:noFill/>
          </a:ln>
        </p:spPr>
        <p:txBody>
          <a:bodyPr spcFirstLastPara="1" wrap="square" lIns="91425" tIns="45700" rIns="91425" bIns="45700" anchor="ctr" anchorCtr="0">
            <a:normAutofit/>
          </a:bodyPr>
          <a:lstStyle/>
          <a:p>
            <a:r>
              <a:rPr lang="en-GB" sz="3600" b="1" dirty="0" err="1">
                <a:solidFill>
                  <a:schemeClr val="bg1"/>
                </a:solidFill>
              </a:rPr>
              <a:t>Weihnachten</a:t>
            </a:r>
            <a:r>
              <a:rPr lang="en-GB" sz="3600" b="1" dirty="0">
                <a:solidFill>
                  <a:schemeClr val="bg1"/>
                </a:solidFill>
              </a:rPr>
              <a:t> in Berlin!</a:t>
            </a:r>
          </a:p>
        </p:txBody>
      </p:sp>
      <p:sp>
        <p:nvSpPr>
          <p:cNvPr id="150" name="Google Shape;150;p2"/>
          <p:cNvSpPr/>
          <p:nvPr/>
        </p:nvSpPr>
        <p:spPr>
          <a:xfrm>
            <a:off x="8403771" y="247046"/>
            <a:ext cx="355355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err="1">
                <a:solidFill>
                  <a:srgbClr val="FFFFFF"/>
                </a:solidFill>
                <a:latin typeface="Century Gothic"/>
                <a:ea typeface="Century Gothic"/>
                <a:cs typeface="Century Gothic"/>
                <a:sym typeface="Century Gothic"/>
              </a:rPr>
              <a:t>l</a:t>
            </a:r>
            <a:r>
              <a:rPr lang="en-GB" sz="1800" b="1" dirty="0" err="1">
                <a:solidFill>
                  <a:srgbClr val="FFFFFF"/>
                </a:solidFill>
                <a:latin typeface="Century Gothic"/>
                <a:ea typeface="Century Gothic"/>
                <a:cs typeface="Century Gothic"/>
                <a:sym typeface="Century Gothic"/>
              </a:rPr>
              <a:t>esen</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und </a:t>
            </a:r>
            <a:r>
              <a:rPr lang="en-GB" b="1" dirty="0" err="1">
                <a:solidFill>
                  <a:srgbClr val="FFFFFF"/>
                </a:solidFill>
                <a:latin typeface="Century Gothic"/>
                <a:ea typeface="Century Gothic"/>
                <a:cs typeface="Century Gothic"/>
                <a:sym typeface="Century Gothic"/>
              </a:rPr>
              <a:t>sprech</a:t>
            </a:r>
            <a:r>
              <a:rPr lang="en-GB" sz="1800" b="1" dirty="0" err="1">
                <a:solidFill>
                  <a:srgbClr val="FFFFFF"/>
                </a:solidFill>
                <a:latin typeface="Century Gothic"/>
                <a:ea typeface="Century Gothic"/>
                <a:cs typeface="Century Gothic"/>
                <a:sym typeface="Century Gothic"/>
              </a:rPr>
              <a:t>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7" name="Picture 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8" name="Picture 2" descr="Cartoon Cat 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ristmas Tre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1910" y="1834410"/>
            <a:ext cx="9211723" cy="4401205"/>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Weihnachten</a:t>
            </a:r>
            <a:r>
              <a:rPr lang="en-GB" sz="2000" dirty="0">
                <a:solidFill>
                  <a:schemeClr val="accent5">
                    <a:lumMod val="50000"/>
                  </a:schemeClr>
                </a:solidFill>
                <a:latin typeface="Century Gothic" panose="020B0502020202020204" pitchFamily="34" charset="0"/>
              </a:rPr>
              <a:t> in Berlin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Weihnachtsmarkt</a:t>
            </a:r>
            <a:r>
              <a:rPr lang="en-GB" sz="2000" dirty="0">
                <a:solidFill>
                  <a:schemeClr val="accent5">
                    <a:lumMod val="50000"/>
                  </a:schemeClr>
                </a:solidFill>
                <a:latin typeface="Century Gothic" panose="020B0502020202020204" pitchFamily="34" charset="0"/>
              </a:rPr>
              <a:t> am </a:t>
            </a:r>
            <a:r>
              <a:rPr lang="en-GB" sz="2000" dirty="0" err="1">
                <a:solidFill>
                  <a:schemeClr val="accent5">
                    <a:lumMod val="50000"/>
                  </a:schemeClr>
                </a:solidFill>
                <a:latin typeface="Century Gothic" panose="020B0502020202020204" pitchFamily="34" charset="0"/>
              </a:rPr>
              <a:t>Marktplatz</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Weihnachtsbaum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mit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Kerzen</a:t>
            </a:r>
            <a:r>
              <a:rPr lang="en-GB" sz="2000" dirty="0">
                <a:solidFill>
                  <a:schemeClr val="accent5">
                    <a:lumMod val="50000"/>
                  </a:schemeClr>
                </a:solidFill>
                <a:latin typeface="Century Gothic" panose="020B0502020202020204" pitchFamily="34" charset="0"/>
              </a:rPr>
              <a:t> in der </a:t>
            </a:r>
            <a:r>
              <a:rPr lang="en-GB" sz="2000"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Bonbons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Unterricht</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keine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Hausaufgaben</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der 24. </a:t>
            </a:r>
            <a:r>
              <a:rPr lang="en-GB" sz="2000" dirty="0" err="1">
                <a:solidFill>
                  <a:schemeClr val="accent5">
                    <a:lumMod val="50000"/>
                  </a:schemeClr>
                </a:solidFill>
                <a:latin typeface="Century Gothic" panose="020B0502020202020204" pitchFamily="34" charset="0"/>
              </a:rPr>
              <a:t>Dezember</a:t>
            </a:r>
            <a:r>
              <a:rPr lang="en-GB" sz="2000" dirty="0">
                <a:solidFill>
                  <a:schemeClr val="accent5">
                    <a:lumMod val="50000"/>
                  </a:schemeClr>
                </a:solidFill>
                <a:latin typeface="Century Gothic" panose="020B0502020202020204" pitchFamily="34" charset="0"/>
              </a:rPr>
              <a:t> und Wolfgang und Mia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zu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singt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Weihnachtslieder</a:t>
            </a:r>
            <a:r>
              <a:rPr lang="en-GB" sz="2000" dirty="0">
                <a:solidFill>
                  <a:schemeClr val="accent5">
                    <a:lumMod val="50000"/>
                  </a:schemeClr>
                </a:solidFill>
                <a:latin typeface="Century Gothic" panose="020B0502020202020204" pitchFamily="34" charset="0"/>
              </a:rPr>
              <a:t> und Wolfgang </a:t>
            </a:r>
            <a:r>
              <a:rPr lang="en-GB" sz="2000" dirty="0" err="1">
                <a:solidFill>
                  <a:schemeClr val="accent5">
                    <a:lumMod val="50000"/>
                  </a:schemeClr>
                </a:solidFill>
                <a:latin typeface="Century Gothic" panose="020B0502020202020204" pitchFamily="34" charset="0"/>
              </a:rPr>
              <a:t>kocht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Suppe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jetzt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Geschenke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Die </a:t>
            </a:r>
            <a:r>
              <a:rPr lang="en-GB" sz="2000" b="1" dirty="0" err="1">
                <a:solidFill>
                  <a:schemeClr val="accent5">
                    <a:lumMod val="50000"/>
                  </a:schemeClr>
                </a:solidFill>
                <a:latin typeface="Century Gothic" panose="020B0502020202020204" pitchFamily="34" charset="0"/>
              </a:rPr>
              <a:t>Jacke</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gelb</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Handy. </a:t>
            </a:r>
            <a:r>
              <a:rPr lang="en-GB" sz="2000" b="1" dirty="0">
                <a:solidFill>
                  <a:schemeClr val="accent5">
                    <a:lumMod val="50000"/>
                  </a:schemeClr>
                </a:solidFill>
                <a:latin typeface="Century Gothic" panose="020B0502020202020204" pitchFamily="34" charset="0"/>
              </a:rPr>
              <a:t>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das Handy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toll!</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Spiel und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iPad. </a:t>
            </a:r>
            <a:r>
              <a:rPr lang="en-GB" sz="2000" dirty="0" err="1">
                <a:solidFill>
                  <a:schemeClr val="accent5">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das Spiel und das iPad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super! 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Wolfgang</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der </a:t>
            </a:r>
            <a:r>
              <a:rPr lang="en-GB" sz="2000" b="1" dirty="0" err="1">
                <a:solidFill>
                  <a:schemeClr val="accent5">
                    <a:lumMod val="50000"/>
                  </a:schemeClr>
                </a:solidFill>
                <a:latin typeface="Century Gothic" panose="020B0502020202020204" pitchFamily="34" charset="0"/>
              </a:rPr>
              <a:t>Fußball</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total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Farbe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nicht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toll. </a:t>
            </a:r>
            <a:r>
              <a:rPr lang="en-GB" sz="2000" b="1" dirty="0">
                <a:solidFill>
                  <a:schemeClr val="accent5">
                    <a:lumMod val="50000"/>
                  </a:schemeClr>
                </a:solidFill>
                <a:latin typeface="Century Gothic" panose="020B0502020202020204" pitchFamily="34" charset="0"/>
              </a:rPr>
              <a:t>Die </a:t>
            </a:r>
            <a:r>
              <a:rPr lang="en-GB" sz="2000" b="1" dirty="0" err="1">
                <a:solidFill>
                  <a:schemeClr val="accent5">
                    <a:lumMod val="50000"/>
                  </a:schemeClr>
                </a:solidFill>
                <a:latin typeface="Century Gothic" panose="020B0502020202020204" pitchFamily="34" charset="0"/>
              </a:rPr>
              <a:t>Katze</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spielt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oft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Garten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p>
        </p:txBody>
      </p:sp>
      <p:sp>
        <p:nvSpPr>
          <p:cNvPr id="2" name="TextBox 1"/>
          <p:cNvSpPr txBox="1"/>
          <p:nvPr/>
        </p:nvSpPr>
        <p:spPr>
          <a:xfrm>
            <a:off x="271910" y="1268934"/>
            <a:ext cx="1008884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Replace the </a:t>
            </a:r>
            <a:r>
              <a:rPr lang="en-GB" sz="2200" b="1" dirty="0">
                <a:solidFill>
                  <a:schemeClr val="accent5">
                    <a:lumMod val="50000"/>
                  </a:schemeClr>
                </a:solidFill>
                <a:latin typeface="Century Gothic" panose="020B0502020202020204" pitchFamily="34" charset="0"/>
              </a:rPr>
              <a:t>repeated subjects</a:t>
            </a:r>
            <a:r>
              <a:rPr lang="en-GB" sz="2200" dirty="0">
                <a:solidFill>
                  <a:schemeClr val="accent5">
                    <a:lumMod val="50000"/>
                  </a:schemeClr>
                </a:solidFill>
                <a:latin typeface="Century Gothic" panose="020B0502020202020204" pitchFamily="34" charset="0"/>
              </a:rPr>
              <a:t> with a subject pronoun (</a:t>
            </a:r>
            <a:r>
              <a:rPr lang="en-GB" sz="2200" i="1" dirty="0" err="1">
                <a:solidFill>
                  <a:schemeClr val="accent5">
                    <a:lumMod val="50000"/>
                  </a:schemeClr>
                </a:solidFill>
                <a:latin typeface="Century Gothic" panose="020B0502020202020204" pitchFamily="34" charset="0"/>
              </a:rPr>
              <a:t>er</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sie</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es</a:t>
            </a:r>
            <a:r>
              <a:rPr lang="en-GB" sz="2200" i="1" dirty="0">
                <a:solidFill>
                  <a:schemeClr val="accent5">
                    <a:lumMod val="50000"/>
                  </a:schemeClr>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or</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p>
        </p:txBody>
      </p:sp>
      <p:sp>
        <p:nvSpPr>
          <p:cNvPr id="4" name="TextBox 3"/>
          <p:cNvSpPr txBox="1"/>
          <p:nvPr/>
        </p:nvSpPr>
        <p:spPr>
          <a:xfrm>
            <a:off x="3617843" y="3702860"/>
            <a:ext cx="1259928" cy="307777"/>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Sie</a:t>
            </a:r>
            <a:endParaRPr lang="en-GB" sz="2000" b="1" dirty="0">
              <a:solidFill>
                <a:srgbClr val="DAA521"/>
              </a:solidFill>
              <a:latin typeface="Century Gothic" panose="020B0502020202020204" pitchFamily="34" charset="0"/>
            </a:endParaRPr>
          </a:p>
        </p:txBody>
      </p:sp>
      <p:sp>
        <p:nvSpPr>
          <p:cNvPr id="13" name="TextBox 12"/>
          <p:cNvSpPr txBox="1"/>
          <p:nvPr/>
        </p:nvSpPr>
        <p:spPr>
          <a:xfrm>
            <a:off x="8273924" y="4016574"/>
            <a:ext cx="750806" cy="311701"/>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Sie</a:t>
            </a:r>
            <a:endParaRPr lang="en-GB" sz="2000" b="1" dirty="0">
              <a:solidFill>
                <a:srgbClr val="DAA521"/>
              </a:solidFill>
              <a:latin typeface="Century Gothic" panose="020B0502020202020204" pitchFamily="34" charset="0"/>
            </a:endParaRPr>
          </a:p>
        </p:txBody>
      </p:sp>
      <p:sp>
        <p:nvSpPr>
          <p:cNvPr id="15" name="TextBox 14"/>
          <p:cNvSpPr txBox="1"/>
          <p:nvPr/>
        </p:nvSpPr>
        <p:spPr>
          <a:xfrm>
            <a:off x="1130162" y="4328275"/>
            <a:ext cx="1435376" cy="307777"/>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es</a:t>
            </a:r>
            <a:endParaRPr lang="en-GB" sz="2000" b="1" dirty="0">
              <a:solidFill>
                <a:srgbClr val="DAA521"/>
              </a:solidFill>
              <a:latin typeface="Century Gothic" panose="020B0502020202020204" pitchFamily="34" charset="0"/>
            </a:endParaRPr>
          </a:p>
        </p:txBody>
      </p:sp>
      <p:grpSp>
        <p:nvGrpSpPr>
          <p:cNvPr id="5" name="Group 4"/>
          <p:cNvGrpSpPr/>
          <p:nvPr/>
        </p:nvGrpSpPr>
        <p:grpSpPr>
          <a:xfrm>
            <a:off x="271910" y="4931058"/>
            <a:ext cx="8752820" cy="640252"/>
            <a:chOff x="271910" y="4931058"/>
            <a:chExt cx="8752820" cy="640252"/>
          </a:xfrm>
        </p:grpSpPr>
        <p:sp>
          <p:nvSpPr>
            <p:cNvPr id="16" name="TextBox 15"/>
            <p:cNvSpPr txBox="1"/>
            <p:nvPr/>
          </p:nvSpPr>
          <p:spPr>
            <a:xfrm>
              <a:off x="6807200" y="4931058"/>
              <a:ext cx="2217530" cy="307777"/>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sie</a:t>
              </a:r>
              <a:endParaRPr lang="en-GB" sz="2000" b="1" dirty="0">
                <a:solidFill>
                  <a:srgbClr val="DAA521"/>
                </a:solidFill>
                <a:latin typeface="Century Gothic" panose="020B0502020202020204" pitchFamily="34" charset="0"/>
              </a:endParaRPr>
            </a:p>
          </p:txBody>
        </p:sp>
        <p:sp>
          <p:nvSpPr>
            <p:cNvPr id="17" name="TextBox 16"/>
            <p:cNvSpPr txBox="1"/>
            <p:nvPr/>
          </p:nvSpPr>
          <p:spPr>
            <a:xfrm>
              <a:off x="271910" y="5240281"/>
              <a:ext cx="655742" cy="331029"/>
            </a:xfrm>
            <a:prstGeom prst="rect">
              <a:avLst/>
            </a:prstGeom>
            <a:solidFill>
              <a:schemeClr val="bg1"/>
            </a:solidFill>
          </p:spPr>
          <p:txBody>
            <a:bodyPr wrap="square" lIns="0" tIns="0" rIns="0" bIns="0" rtlCol="0">
              <a:spAutoFit/>
            </a:bodyPr>
            <a:lstStyle/>
            <a:p>
              <a:pPr algn="ctr"/>
              <a:endParaRPr lang="en-GB" sz="2000" b="1" dirty="0">
                <a:solidFill>
                  <a:srgbClr val="DAA521"/>
                </a:solidFill>
                <a:latin typeface="Century Gothic" panose="020B0502020202020204" pitchFamily="34" charset="0"/>
              </a:endParaRPr>
            </a:p>
          </p:txBody>
        </p:sp>
      </p:grpSp>
      <p:sp>
        <p:nvSpPr>
          <p:cNvPr id="19" name="TextBox 18"/>
          <p:cNvSpPr txBox="1"/>
          <p:nvPr/>
        </p:nvSpPr>
        <p:spPr>
          <a:xfrm>
            <a:off x="1193938" y="5533210"/>
            <a:ext cx="1371600" cy="307777"/>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er</a:t>
            </a:r>
            <a:endParaRPr lang="en-GB" sz="2000" b="1" dirty="0">
              <a:solidFill>
                <a:srgbClr val="DAA521"/>
              </a:solidFill>
              <a:latin typeface="Century Gothic" panose="020B0502020202020204" pitchFamily="34" charset="0"/>
            </a:endParaRPr>
          </a:p>
        </p:txBody>
      </p:sp>
      <p:sp>
        <p:nvSpPr>
          <p:cNvPr id="20" name="TextBox 19"/>
          <p:cNvSpPr txBox="1"/>
          <p:nvPr/>
        </p:nvSpPr>
        <p:spPr>
          <a:xfrm>
            <a:off x="4073202" y="5852674"/>
            <a:ext cx="1198471" cy="307777"/>
          </a:xfrm>
          <a:prstGeom prst="rect">
            <a:avLst/>
          </a:prstGeom>
          <a:solidFill>
            <a:schemeClr val="bg1"/>
          </a:solidFill>
        </p:spPr>
        <p:txBody>
          <a:bodyPr wrap="square" lIns="0" tIns="0" rIns="0" bIns="0" rtlCol="0">
            <a:spAutoFit/>
          </a:bodyPr>
          <a:lstStyle/>
          <a:p>
            <a:pPr algn="ctr"/>
            <a:r>
              <a:rPr lang="en-GB" sz="2000" b="1" dirty="0" err="1">
                <a:solidFill>
                  <a:srgbClr val="DAA521"/>
                </a:solidFill>
                <a:latin typeface="Century Gothic" panose="020B0502020202020204" pitchFamily="34" charset="0"/>
              </a:rPr>
              <a:t>Sie</a:t>
            </a:r>
            <a:endParaRPr lang="en-GB" sz="2000" b="1" dirty="0">
              <a:solidFill>
                <a:srgbClr val="DAA521"/>
              </a:solidFill>
              <a:latin typeface="Century Gothic" panose="020B0502020202020204" pitchFamily="34" charset="0"/>
            </a:endParaRPr>
          </a:p>
        </p:txBody>
      </p:sp>
    </p:spTree>
    <p:extLst>
      <p:ext uri="{BB962C8B-B14F-4D97-AF65-F5344CB8AC3E}">
        <p14:creationId xmlns:p14="http://schemas.microsoft.com/office/powerpoint/2010/main" val="18657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10344150" y="247047"/>
            <a:ext cx="1613177" cy="392472"/>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schreiben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86862" y="1441938"/>
            <a:ext cx="10832123" cy="4493538"/>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Und was </a:t>
            </a:r>
            <a:r>
              <a:rPr lang="en-GB" sz="2200" dirty="0" err="1">
                <a:solidFill>
                  <a:schemeClr val="accent1">
                    <a:lumMod val="50000"/>
                  </a:schemeClr>
                </a:solidFill>
                <a:latin typeface="Century Gothic" panose="020B0502020202020204" pitchFamily="34" charset="0"/>
              </a:rPr>
              <a:t>denkst</a:t>
            </a:r>
            <a:r>
              <a:rPr lang="en-GB" sz="2200" dirty="0">
                <a:solidFill>
                  <a:schemeClr val="accent1">
                    <a:lumMod val="50000"/>
                  </a:schemeClr>
                </a:solidFill>
                <a:latin typeface="Century Gothic" panose="020B0502020202020204" pitchFamily="34" charset="0"/>
              </a:rPr>
              <a:t> du? Give opinions on four Christmas presents.</a:t>
            </a:r>
          </a:p>
          <a:p>
            <a:endParaRPr lang="en-GB" sz="2200" dirty="0">
              <a:solidFill>
                <a:schemeClr val="accent1">
                  <a:lumMod val="50000"/>
                </a:schemeClr>
              </a:solidFill>
              <a:latin typeface="Century Gothic" panose="020B0502020202020204" pitchFamily="34" charset="0"/>
            </a:endParaRPr>
          </a:p>
          <a:p>
            <a:r>
              <a:rPr lang="en-GB" sz="2200" b="1" dirty="0" err="1">
                <a:solidFill>
                  <a:schemeClr val="accent1">
                    <a:lumMod val="50000"/>
                  </a:schemeClr>
                </a:solidFill>
                <a:latin typeface="Century Gothic" panose="020B0502020202020204" pitchFamily="34" charset="0"/>
              </a:rPr>
              <a:t>Beispiel</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habe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jetzt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eine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Jacke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denke</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sie</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super!</a:t>
            </a:r>
          </a:p>
          <a:p>
            <a:endParaRPr lang="en-GB" sz="2200"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1.</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2.</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3.</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4.</a:t>
            </a:r>
          </a:p>
          <a:p>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717851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791200"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8526920" y="247048"/>
            <a:ext cx="3430407" cy="43735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latin typeface="Century Gothic"/>
                <a:ea typeface="Century Gothic"/>
                <a:cs typeface="Century Gothic"/>
                <a:sym typeface="Century Gothic"/>
              </a:rPr>
              <a:t>sprechen</a:t>
            </a:r>
            <a:r>
              <a:rPr lang="en-GB"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hören</a:t>
            </a:r>
            <a:r>
              <a:rPr lang="en-GB"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s</a:t>
            </a:r>
            <a:r>
              <a:rPr lang="en-GB" sz="1800" b="1" dirty="0" err="1">
                <a:solidFill>
                  <a:srgbClr val="FFFFFF"/>
                </a:solidFill>
                <a:latin typeface="Century Gothic"/>
                <a:ea typeface="Century Gothic"/>
                <a:cs typeface="Century Gothic"/>
                <a:sym typeface="Century Gothic"/>
              </a:rPr>
              <a:t>chreiben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75138" y="1346688"/>
            <a:ext cx="10832123" cy="517064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Now, read your sentences to a partner.</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Was hat </a:t>
            </a:r>
            <a:r>
              <a:rPr lang="en-GB" sz="2200" dirty="0" err="1">
                <a:solidFill>
                  <a:schemeClr val="accent1">
                    <a:lumMod val="50000"/>
                  </a:schemeClr>
                </a:solidFill>
                <a:latin typeface="Century Gothic" panose="020B0502020202020204" pitchFamily="34" charset="0"/>
              </a:rPr>
              <a:t>dein</a:t>
            </a:r>
            <a:r>
              <a:rPr lang="en-GB" sz="2200" dirty="0">
                <a:solidFill>
                  <a:schemeClr val="accent1">
                    <a:lumMod val="50000"/>
                  </a:schemeClr>
                </a:solidFill>
                <a:latin typeface="Century Gothic" panose="020B0502020202020204" pitchFamily="34" charset="0"/>
              </a:rPr>
              <a:t>(e) Partner(in)? Was </a:t>
            </a:r>
            <a:r>
              <a:rPr lang="en-GB" sz="2200" dirty="0" err="1">
                <a:solidFill>
                  <a:schemeClr val="accent1">
                    <a:lumMod val="50000"/>
                  </a:schemeClr>
                </a:solidFill>
                <a:latin typeface="Century Gothic" panose="020B0502020202020204" pitchFamily="34" charset="0"/>
              </a:rPr>
              <a:t>denkt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Schreib</a:t>
            </a:r>
            <a:r>
              <a:rPr lang="en-GB" sz="2200" dirty="0">
                <a:solidFill>
                  <a:schemeClr val="accent1">
                    <a:lumMod val="50000"/>
                  </a:schemeClr>
                </a:solidFill>
                <a:latin typeface="Century Gothic" panose="020B0502020202020204" pitchFamily="34" charset="0"/>
              </a:rPr>
              <a:t> 4 </a:t>
            </a:r>
            <a:r>
              <a:rPr lang="en-GB" sz="2200" dirty="0" err="1">
                <a:solidFill>
                  <a:schemeClr val="accent1">
                    <a:lumMod val="50000"/>
                  </a:schemeClr>
                </a:solidFill>
                <a:latin typeface="Century Gothic" panose="020B0502020202020204" pitchFamily="34" charset="0"/>
              </a:rPr>
              <a:t>Sätze</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b="1" dirty="0" err="1">
                <a:solidFill>
                  <a:schemeClr val="accent1">
                    <a:lumMod val="50000"/>
                  </a:schemeClr>
                </a:solidFill>
                <a:latin typeface="Century Gothic" panose="020B0502020202020204" pitchFamily="34" charset="0"/>
              </a:rPr>
              <a:t>Beispiel</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Mark hat </a:t>
            </a:r>
            <a:r>
              <a:rPr lang="en-GB" sz="2200" dirty="0" err="1">
                <a:solidFill>
                  <a:schemeClr val="accent1">
                    <a:lumMod val="50000"/>
                  </a:schemeClr>
                </a:solidFill>
                <a:latin typeface="Century Gothic" panose="020B0502020202020204" pitchFamily="34" charset="0"/>
              </a:rPr>
              <a:t>jetzt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einen</a:t>
            </a:r>
            <a:r>
              <a:rPr lang="en-GB" sz="2200" b="1" dirty="0">
                <a:solidFill>
                  <a:schemeClr val="accent1">
                    <a:lumMod val="50000"/>
                  </a:schemeClr>
                </a:solidFill>
                <a:latin typeface="Century Gothic" panose="020B0502020202020204" pitchFamily="34" charset="0"/>
              </a:rPr>
              <a:t> Computer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denkt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er</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ganz</a:t>
            </a:r>
            <a:r>
              <a:rPr lang="en-GB" sz="2200" dirty="0">
                <a:solidFill>
                  <a:schemeClr val="accent1">
                    <a:lumMod val="50000"/>
                  </a:schemeClr>
                </a:solidFill>
                <a:latin typeface="Century Gothic" panose="020B0502020202020204" pitchFamily="34" charset="0"/>
              </a:rPr>
              <a:t> toll.</a:t>
            </a:r>
          </a:p>
          <a:p>
            <a:endParaRPr lang="en-GB" sz="2200"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1.</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2.</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3.</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4.</a:t>
            </a:r>
          </a:p>
          <a:p>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74356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4717101"/>
              </p:ext>
            </p:extLst>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Was </a:t>
            </a:r>
            <a:r>
              <a:rPr lang="en-GB" sz="3600" b="1" dirty="0" err="1">
                <a:solidFill>
                  <a:schemeClr val="lt1"/>
                </a:solidFill>
              </a:rPr>
              <a:t>ist</a:t>
            </a:r>
            <a:r>
              <a:rPr lang="en-GB" sz="3600" b="1" dirty="0">
                <a:solidFill>
                  <a:schemeClr val="lt1"/>
                </a:solidFill>
              </a:rPr>
              <a:t> das?</a:t>
            </a:r>
            <a:endParaRPr sz="3600" b="1" dirty="0">
              <a:solidFill>
                <a:schemeClr val="lt1"/>
              </a:solidFill>
            </a:endParaRPr>
          </a:p>
        </p:txBody>
      </p:sp>
      <p:sp>
        <p:nvSpPr>
          <p:cNvPr id="150" name="Google Shape;150;p2"/>
          <p:cNvSpPr/>
          <p:nvPr/>
        </p:nvSpPr>
        <p:spPr>
          <a:xfrm>
            <a:off x="10382250" y="220921"/>
            <a:ext cx="1575077"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r>
              <a:rPr lang="en-GB" b="1" dirty="0">
                <a:solidFill>
                  <a:srgbClr val="FFFFFF"/>
                </a:solidFill>
                <a:ea typeface="Century Gothic"/>
                <a:cs typeface="Century Gothic"/>
                <a:sym typeface="Century Gothic"/>
              </a:rPr>
              <a:t> 1/2</a:t>
            </a:r>
            <a:endParaRPr sz="1800" b="1" dirty="0">
              <a:solidFill>
                <a:srgbClr val="FFFFFF"/>
              </a:solidFill>
              <a:latin typeface="Century Gothic"/>
              <a:ea typeface="Century Gothic"/>
              <a:cs typeface="Century Gothic"/>
              <a:sym typeface="Century Gothic"/>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M) Sie ist ziemlich hässlich.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M</a:t>
            </a:r>
            <a:endParaRPr dirty="0"/>
          </a:p>
        </p:txBody>
      </p:sp>
      <p:sp>
        <p:nvSpPr>
          <p:cNvPr id="24" name="Google Shape;173;p5">
            <a:hlinkClick r:id="" action="ppaction://noaction">
              <a:snd r:embed="rId5" name="N) Er ist ganz toll.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N</a:t>
            </a:r>
            <a:endParaRPr dirty="0"/>
          </a:p>
        </p:txBody>
      </p:sp>
      <p:sp>
        <p:nvSpPr>
          <p:cNvPr id="25" name="Google Shape;173;p5">
            <a:hlinkClick r:id="" action="ppaction://noaction">
              <a:snd r:embed="rId6" name="O) Sie ist sehr klein.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O</a:t>
            </a:r>
            <a:endParaRPr dirty="0"/>
          </a:p>
        </p:txBody>
      </p:sp>
      <p:pic>
        <p:nvPicPr>
          <p:cNvPr id="31" name="Picture 2" descr="Race Car Driver Jacke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3133" y="2797164"/>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2/6/b/b/1194986830921943475ball.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ai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k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a:off x="4383133" y="5040716"/>
            <a:ext cx="964273" cy="856273"/>
          </a:xfrm>
          <a:prstGeom prst="rect">
            <a:avLst/>
          </a:prstGeom>
        </p:spPr>
      </p:pic>
      <p:pic>
        <p:nvPicPr>
          <p:cNvPr id="20" name="Picture 2" descr="Cartoon Cat 3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07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Was </a:t>
            </a:r>
            <a:r>
              <a:rPr lang="en-GB" sz="3600" b="1" dirty="0" err="1">
                <a:solidFill>
                  <a:schemeClr val="lt1"/>
                </a:solidFill>
              </a:rPr>
              <a:t>ist</a:t>
            </a:r>
            <a:r>
              <a:rPr lang="en-GB" sz="3600" b="1" dirty="0">
                <a:solidFill>
                  <a:schemeClr val="lt1"/>
                </a:solidFill>
              </a:rPr>
              <a:t> das?</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P) Es ist super!.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P</a:t>
            </a:r>
            <a:endParaRPr dirty="0"/>
          </a:p>
        </p:txBody>
      </p:sp>
      <p:sp>
        <p:nvSpPr>
          <p:cNvPr id="24" name="Google Shape;173;p5">
            <a:hlinkClick r:id="" action="ppaction://noaction">
              <a:snd r:embed="rId5" name="Q) Es ist sehr interessant.wav"/>
            </a:hlinkClick>
          </p:cNvPr>
          <p:cNvSpPr/>
          <p:nvPr/>
        </p:nvSpPr>
        <p:spPr>
          <a:xfrm>
            <a:off x="2311432" y="4176364"/>
            <a:ext cx="422634"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GB" sz="2400" b="1" dirty="0">
                <a:solidFill>
                  <a:prstClr val="white"/>
                </a:solidFill>
                <a:sym typeface="Century Gothic"/>
              </a:rPr>
              <a:t>Q</a:t>
            </a:r>
            <a:endParaRPr lang="en-GB" dirty="0">
              <a:solidFill>
                <a:prstClr val="black"/>
              </a:solidFill>
            </a:endParaRPr>
          </a:p>
        </p:txBody>
      </p:sp>
      <p:sp>
        <p:nvSpPr>
          <p:cNvPr id="25" name="Google Shape;173;p5">
            <a:hlinkClick r:id="" action="ppaction://noaction">
              <a:snd r:embed="rId6" name="R) Er ist ganz groß.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R</a:t>
            </a:r>
            <a:endParaRPr dirty="0"/>
          </a:p>
        </p:txBody>
      </p:sp>
      <p:pic>
        <p:nvPicPr>
          <p:cNvPr id="21" name="Picture 6" descr="Iphone, Cell Phone, Phone, Mobile Phone, Electron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7563394" y="2651363"/>
            <a:ext cx="1550802" cy="1022004"/>
          </a:xfrm>
          <a:prstGeom prst="rect">
            <a:avLst/>
          </a:prstGeom>
        </p:spPr>
      </p:pic>
      <p:pic>
        <p:nvPicPr>
          <p:cNvPr id="27" name="Picture 26">
            <a:extLst>
              <a:ext uri="{FF2B5EF4-FFF2-40B4-BE49-F238E27FC236}">
                <a16:creationId xmlns:a16="http://schemas.microsoft.com/office/drawing/2014/main" id="{F922E2FA-D312-6843-A83C-069DB517C5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sp>
        <p:nvSpPr>
          <p:cNvPr id="29" name="Google Shape;150;p2"/>
          <p:cNvSpPr/>
          <p:nvPr/>
        </p:nvSpPr>
        <p:spPr>
          <a:xfrm>
            <a:off x="10382250" y="220921"/>
            <a:ext cx="1575077"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r>
              <a:rPr lang="en-GB" b="1" dirty="0">
                <a:solidFill>
                  <a:srgbClr val="FFFFFF"/>
                </a:solidFill>
                <a:ea typeface="Century Gothic"/>
                <a:cs typeface="Century Gothic"/>
                <a:sym typeface="Century Gothic"/>
              </a:rPr>
              <a:t> 2/2</a:t>
            </a:r>
            <a:endParaRPr sz="1800" b="1" dirty="0">
              <a:solidFill>
                <a:srgbClr val="FFFFFF"/>
              </a:solidFill>
              <a:latin typeface="Century Gothic"/>
              <a:ea typeface="Century Gothic"/>
              <a:cs typeface="Century Gothic"/>
              <a:sym typeface="Century Gothic"/>
            </a:endParaRPr>
          </a:p>
        </p:txBody>
      </p:sp>
      <p:pic>
        <p:nvPicPr>
          <p:cNvPr id="15" name="Picture 6" descr="Vide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3742" y="4020550"/>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book">
            <a:extLst>
              <a:ext uri="{FF2B5EF4-FFF2-40B4-BE49-F238E27FC236}">
                <a16:creationId xmlns:a16="http://schemas.microsoft.com/office/drawing/2014/main" id="{A1929581-FCA3-4751-8464-71FBC1AF9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spTree>
    <p:extLst>
      <p:ext uri="{BB962C8B-B14F-4D97-AF65-F5344CB8AC3E}">
        <p14:creationId xmlns:p14="http://schemas.microsoft.com/office/powerpoint/2010/main" val="266631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25821890"/>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Die </a:t>
                      </a:r>
                      <a:r>
                        <a:rPr lang="en-GB" sz="2200" dirty="0" err="1">
                          <a:solidFill>
                            <a:srgbClr val="1F4E79"/>
                          </a:solidFill>
                        </a:rPr>
                        <a:t>Flasche</a:t>
                      </a:r>
                      <a:r>
                        <a:rPr lang="en-GB" sz="2200" baseline="0" dirty="0">
                          <a:solidFill>
                            <a:srgbClr val="1F4E79"/>
                          </a:solidFill>
                        </a:rPr>
                        <a:t> </a:t>
                      </a:r>
                      <a:r>
                        <a:rPr lang="en-GB" sz="2200" baseline="0" dirty="0" err="1">
                          <a:solidFill>
                            <a:srgbClr val="1F4E79"/>
                          </a:solidFill>
                        </a:rPr>
                        <a:t>ist</a:t>
                      </a:r>
                      <a:r>
                        <a:rPr lang="en-GB" sz="2200" baseline="0" dirty="0">
                          <a:solidFill>
                            <a:srgbClr val="1F4E79"/>
                          </a:solidFill>
                        </a:rPr>
                        <a:t> </a:t>
                      </a:r>
                      <a:r>
                        <a:rPr lang="en-GB" sz="2200" baseline="0" dirty="0" err="1">
                          <a:solidFill>
                            <a:srgbClr val="1F4E79"/>
                          </a:solidFill>
                        </a:rPr>
                        <a:t>groß</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Der Garten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klein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Wie</a:t>
            </a:r>
            <a:r>
              <a:rPr lang="en-GB" sz="3600" b="1" dirty="0">
                <a:solidFill>
                  <a:schemeClr val="lt1"/>
                </a:solidFill>
              </a:rPr>
              <a:t> </a:t>
            </a:r>
            <a:r>
              <a:rPr lang="en-GB" sz="3600" b="1" dirty="0" err="1">
                <a:solidFill>
                  <a:schemeClr val="lt1"/>
                </a:solidFill>
              </a:rPr>
              <a:t>sind</a:t>
            </a:r>
            <a:r>
              <a:rPr lang="en-GB" sz="3600" b="1" dirty="0">
                <a:solidFill>
                  <a:schemeClr val="lt1"/>
                </a:solidFill>
              </a:rPr>
              <a:t> die Dinge?</a:t>
            </a:r>
            <a:endParaRPr sz="3600" b="1" dirty="0">
              <a:solidFill>
                <a:schemeClr val="lt1"/>
              </a:solidFill>
            </a:endParaRPr>
          </a:p>
        </p:txBody>
      </p:sp>
      <p:sp>
        <p:nvSpPr>
          <p:cNvPr id="4" name="TextBox 3"/>
          <p:cNvSpPr txBox="1"/>
          <p:nvPr/>
        </p:nvSpPr>
        <p:spPr>
          <a:xfrm>
            <a:off x="274320" y="1280492"/>
            <a:ext cx="11546618"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t>
            </a:r>
            <a:r>
              <a:rPr lang="en-GB" sz="2200" dirty="0" err="1">
                <a:solidFill>
                  <a:schemeClr val="accent1">
                    <a:lumMod val="50000"/>
                  </a:schemeClr>
                </a:solidFill>
              </a:rPr>
              <a:t>Sätze</a:t>
            </a:r>
            <a:r>
              <a:rPr lang="en-GB" sz="2200" dirty="0">
                <a:solidFill>
                  <a:schemeClr val="accent1">
                    <a:lumMod val="50000"/>
                  </a:schemeClr>
                </a:solidFill>
              </a:rPr>
              <a:t>! 		 </a:t>
            </a:r>
            <a:r>
              <a:rPr lang="en-GB" sz="2200" b="1" dirty="0" err="1">
                <a:solidFill>
                  <a:schemeClr val="accent1">
                    <a:lumMod val="50000"/>
                  </a:schemeClr>
                </a:solidFill>
              </a:rPr>
              <a:t>Beispiel</a:t>
            </a:r>
            <a:r>
              <a:rPr lang="en-GB" sz="2200" b="1" dirty="0">
                <a:solidFill>
                  <a:schemeClr val="accent1">
                    <a:lumMod val="50000"/>
                  </a:schemeClr>
                </a:solidFill>
              </a:rPr>
              <a:t>:  </a:t>
            </a:r>
            <a:r>
              <a:rPr lang="en-GB" sz="2200" b="1" dirty="0" err="1">
                <a:solidFill>
                  <a:schemeClr val="accent1">
                    <a:lumMod val="50000"/>
                  </a:schemeClr>
                </a:solidFill>
              </a:rPr>
              <a:t>Sie</a:t>
            </a:r>
            <a:r>
              <a:rPr lang="en-GB" sz="2200" b="1" dirty="0">
                <a:solidFill>
                  <a:schemeClr val="accent1">
                    <a:lumMod val="50000"/>
                  </a:schemeClr>
                </a:solidFill>
              </a:rPr>
              <a:t> </a:t>
            </a:r>
            <a:r>
              <a:rPr lang="en-GB" sz="2200" dirty="0" err="1">
                <a:solidFill>
                  <a:schemeClr val="accent1">
                    <a:lumMod val="50000"/>
                  </a:schemeClr>
                </a:solidFill>
              </a:rPr>
              <a:t>ist</a:t>
            </a:r>
            <a:r>
              <a:rPr lang="en-GB" sz="2200" dirty="0">
                <a:solidFill>
                  <a:schemeClr val="accent1">
                    <a:lumMod val="50000"/>
                  </a:schemeClr>
                </a:solidFill>
              </a:rPr>
              <a:t> </a:t>
            </a:r>
            <a:r>
              <a:rPr lang="en-GB" sz="2200" dirty="0" err="1">
                <a:solidFill>
                  <a:schemeClr val="accent1">
                    <a:lumMod val="50000"/>
                  </a:schemeClr>
                </a:solidFill>
              </a:rPr>
              <a:t>groß</a:t>
            </a:r>
            <a:r>
              <a:rPr lang="en-GB" sz="2200" dirty="0">
                <a:solidFill>
                  <a:schemeClr val="accent1">
                    <a:lumMod val="50000"/>
                  </a:schemeClr>
                </a:solidFill>
              </a:rPr>
              <a:t>.</a:t>
            </a:r>
            <a:r>
              <a:rPr lang="en-GB" sz="2200" b="1" dirty="0">
                <a:solidFill>
                  <a:schemeClr val="accent1">
                    <a:lumMod val="50000"/>
                  </a:schemeClr>
                </a:solidFill>
              </a:rPr>
              <a:t> </a:t>
            </a:r>
            <a:r>
              <a:rPr lang="en-GB" sz="2200" b="1" i="1" dirty="0">
                <a:solidFill>
                  <a:schemeClr val="accent1">
                    <a:lumMod val="50000"/>
                  </a:schemeClr>
                </a:solidFill>
                <a:latin typeface="Lucida Handwriting" panose="03010101010101010101" pitchFamily="66" charset="0"/>
              </a:rPr>
              <a:t>Die </a:t>
            </a:r>
            <a:r>
              <a:rPr lang="en-GB" sz="2200" b="1" i="1" dirty="0" err="1">
                <a:solidFill>
                  <a:schemeClr val="accent1">
                    <a:lumMod val="50000"/>
                  </a:schemeClr>
                </a:solidFill>
                <a:latin typeface="Lucida Handwriting" panose="03010101010101010101" pitchFamily="66" charset="0"/>
              </a:rPr>
              <a:t>Flasche</a:t>
            </a:r>
            <a:r>
              <a:rPr lang="en-GB" sz="2200" b="1" i="1" dirty="0">
                <a:solidFill>
                  <a:schemeClr val="accent1">
                    <a:lumMod val="50000"/>
                  </a:schemeClr>
                </a:solidFill>
                <a:latin typeface="Lucida Handwriting" panose="03010101010101010101" pitchFamily="66" charset="0"/>
              </a:rPr>
              <a:t> </a:t>
            </a:r>
            <a:r>
              <a:rPr lang="en-GB" sz="2200" i="1" dirty="0" err="1">
                <a:solidFill>
                  <a:schemeClr val="accent1">
                    <a:lumMod val="50000"/>
                  </a:schemeClr>
                </a:solidFill>
                <a:latin typeface="Lucida Handwriting" panose="03010101010101010101" pitchFamily="66" charset="0"/>
              </a:rPr>
              <a:t>ist</a:t>
            </a:r>
            <a:r>
              <a:rPr lang="en-GB" sz="2200" i="1" dirty="0">
                <a:solidFill>
                  <a:schemeClr val="accent1">
                    <a:lumMod val="50000"/>
                  </a:schemeClr>
                </a:solidFill>
                <a:latin typeface="Lucida Handwriting" panose="03010101010101010101" pitchFamily="66" charset="0"/>
              </a:rPr>
              <a:t> </a:t>
            </a:r>
            <a:r>
              <a:rPr lang="en-GB" sz="2200" i="1" dirty="0" err="1">
                <a:solidFill>
                  <a:schemeClr val="accent1">
                    <a:lumMod val="50000"/>
                  </a:schemeClr>
                </a:solidFill>
                <a:latin typeface="Lucida Handwriting" panose="03010101010101010101" pitchFamily="66" charset="0"/>
              </a:rPr>
              <a:t>groß</a:t>
            </a:r>
            <a:r>
              <a:rPr lang="en-GB" sz="2200" i="1" dirty="0">
                <a:solidFill>
                  <a:schemeClr val="accent1">
                    <a:lumMod val="50000"/>
                  </a:schemeClr>
                </a:solidFill>
                <a:latin typeface="Lucida Handwriting" panose="03010101010101010101" pitchFamily="66" charset="0"/>
              </a:rPr>
              <a:t>.</a:t>
            </a:r>
            <a:endParaRPr lang="en-GB" sz="2200" dirty="0">
              <a:solidFill>
                <a:schemeClr val="accent1">
                  <a:lumMod val="50000"/>
                </a:schemeClr>
              </a:solidFill>
            </a:endParaRPr>
          </a:p>
        </p:txBody>
      </p:sp>
      <p:sp>
        <p:nvSpPr>
          <p:cNvPr id="19" name="Google Shape;150;p2"/>
          <p:cNvSpPr/>
          <p:nvPr/>
        </p:nvSpPr>
        <p:spPr>
          <a:xfrm>
            <a:off x="9024731" y="220921"/>
            <a:ext cx="2932598"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lesen</a:t>
            </a:r>
            <a:r>
              <a:rPr lang="en-GB" b="1" dirty="0">
                <a:solidFill>
                  <a:srgbClr val="FFFFFF"/>
                </a:solidFill>
                <a:ea typeface="Century Gothic"/>
                <a:cs typeface="Century Gothic"/>
                <a:sym typeface="Century Gothic"/>
              </a:rPr>
              <a:t> und </a:t>
            </a:r>
            <a:r>
              <a:rPr lang="en-GB" b="1" dirty="0" err="1">
                <a:solidFill>
                  <a:srgbClr val="FFFFFF"/>
                </a:solidFill>
                <a:ea typeface="Century Gothic"/>
                <a:cs typeface="Century Gothic"/>
                <a:sym typeface="Century Gothic"/>
              </a:rPr>
              <a:t>schreiben</a:t>
            </a:r>
            <a:r>
              <a:rPr lang="en-GB" b="1" dirty="0">
                <a:solidFill>
                  <a:srgbClr val="FFFFFF"/>
                </a:solidFill>
                <a:ea typeface="Century Gothic"/>
                <a:cs typeface="Century Gothic"/>
                <a:sym typeface="Century Gothic"/>
              </a:rPr>
              <a:t> 1/3</a:t>
            </a:r>
            <a:endParaRPr sz="1800" b="1" dirty="0">
              <a:solidFill>
                <a:srgbClr val="FFFFFF"/>
              </a:solidFill>
              <a:latin typeface="Century Gothic"/>
              <a:ea typeface="Century Gothic"/>
              <a:cs typeface="Century Gothic"/>
              <a:sym typeface="Century Gothic"/>
            </a:endParaRPr>
          </a:p>
        </p:txBody>
      </p:sp>
      <p:pic>
        <p:nvPicPr>
          <p:cNvPr id="29" name="Picture 6" descr="Water Bottl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011" y="2186264"/>
            <a:ext cx="357233" cy="975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 name="Table 35"/>
          <p:cNvGraphicFramePr>
            <a:graphicFrameLocks noGrp="1"/>
          </p:cNvGraphicFramePr>
          <p:nvPr>
            <p:extLst>
              <p:ext uri="{D42A27DB-BD31-4B8C-83A1-F6EECF244321}">
                <p14:modId xmlns:p14="http://schemas.microsoft.com/office/powerpoint/2010/main" val="2801676139"/>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Band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ganz</a:t>
                      </a:r>
                      <a:r>
                        <a:rPr kumimoji="0" lang="en-GB" sz="2200" b="0" i="0" u="none" strike="noStrike" kern="1200" cap="none" spc="0" normalizeH="0" baseline="0" noProof="0" dirty="0">
                          <a:ln>
                            <a:noFill/>
                          </a:ln>
                          <a:solidFill>
                            <a:srgbClr val="1F4E79"/>
                          </a:solidFill>
                          <a:effectLst/>
                          <a:uLnTx/>
                          <a:uFillTx/>
                          <a:latin typeface="+mn-lt"/>
                          <a:ea typeface="+mn-ea"/>
                          <a:cs typeface="+mn-cs"/>
                        </a:rPr>
                        <a:t> toll.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iPad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toll.</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769441"/>
          </a:xfrm>
          <a:prstGeom prst="rect">
            <a:avLst/>
          </a:prstGeom>
          <a:noFill/>
        </p:spPr>
        <p:txBody>
          <a:bodyPr wrap="square" rtlCol="0">
            <a:spAutoFit/>
          </a:bodyPr>
          <a:lstStyle/>
          <a:p>
            <a:pPr lvl="0" algn="ctr">
              <a:defRPr/>
            </a:pPr>
            <a:r>
              <a:rPr lang="en-GB" sz="2200" dirty="0" err="1">
                <a:solidFill>
                  <a:srgbClr val="1F4E79"/>
                </a:solidFill>
              </a:rPr>
              <a:t>Er</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klein</a:t>
            </a:r>
            <a:r>
              <a:rPr lang="en-GB" sz="2200" dirty="0">
                <a:solidFill>
                  <a:srgbClr val="1F4E79"/>
                </a:solidFill>
              </a:rPr>
              <a:t> und </a:t>
            </a: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groß</a:t>
            </a:r>
            <a:r>
              <a:rPr lang="en-GB" sz="2200" dirty="0">
                <a:solidFill>
                  <a:srgbClr val="1F4E79"/>
                </a:solidFill>
              </a:rPr>
              <a:t>.</a:t>
            </a: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toll und </a:t>
            </a: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ganz</a:t>
            </a:r>
            <a:r>
              <a:rPr lang="en-GB" sz="2200" dirty="0">
                <a:solidFill>
                  <a:srgbClr val="1F4E79"/>
                </a:solidFill>
              </a:rPr>
              <a:t> toll.</a:t>
            </a:r>
          </a:p>
        </p:txBody>
      </p:sp>
      <p:pic>
        <p:nvPicPr>
          <p:cNvPr id="39"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004" y="4164807"/>
            <a:ext cx="1047246" cy="6054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ablet Pc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152" y="4103443"/>
            <a:ext cx="1075950" cy="7281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Garden, Fence, Garden Fence, Nature, Hedge, Pla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5593" y="2204605"/>
            <a:ext cx="1727068" cy="9390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19597" y="3429448"/>
            <a:ext cx="3405809" cy="303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236222" y="3419225"/>
            <a:ext cx="3405809" cy="313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4419597" y="5198915"/>
            <a:ext cx="3405809" cy="40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8161765" y="5198916"/>
            <a:ext cx="3405809" cy="40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709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M) Sie ist ziemlich hässlich.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M</a:t>
            </a:r>
            <a:endParaRPr dirty="0"/>
          </a:p>
        </p:txBody>
      </p:sp>
      <p:sp>
        <p:nvSpPr>
          <p:cNvPr id="24" name="Google Shape;173;p5">
            <a:hlinkClick r:id="" action="ppaction://noaction">
              <a:snd r:embed="rId5" name="N) Er ist ganz toll.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N</a:t>
            </a:r>
            <a:endParaRPr dirty="0"/>
          </a:p>
        </p:txBody>
      </p:sp>
      <p:sp>
        <p:nvSpPr>
          <p:cNvPr id="25" name="Google Shape;173;p5">
            <a:hlinkClick r:id="" action="ppaction://noaction">
              <a:snd r:embed="rId6" name="O) Sie ist sehr klein.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O</a:t>
            </a:r>
            <a:endParaRPr dirty="0"/>
          </a:p>
        </p:txBody>
      </p:sp>
      <p:pic>
        <p:nvPicPr>
          <p:cNvPr id="31" name="Picture 2" descr="Race Car Driver Jacke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3133" y="2777897"/>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2/6/b/b/1194986830921943475ball.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ai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k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a:off x="4383133" y="5040716"/>
            <a:ext cx="964273" cy="856273"/>
          </a:xfrm>
          <a:prstGeom prst="rect">
            <a:avLst/>
          </a:prstGeom>
        </p:spPr>
      </p:pic>
      <p:pic>
        <p:nvPicPr>
          <p:cNvPr id="20" name="Picture 2" descr="Cartoon Cat 3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493669" y="2654058"/>
            <a:ext cx="2743200" cy="1103555"/>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464278" y="3798125"/>
            <a:ext cx="2743200" cy="1112013"/>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065496" y="4969670"/>
            <a:ext cx="2743200" cy="1101518"/>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Google Shape;150;p2"/>
          <p:cNvSpPr/>
          <p:nvPr/>
        </p:nvSpPr>
        <p:spPr>
          <a:xfrm>
            <a:off x="10382250" y="220921"/>
            <a:ext cx="1575077"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r>
              <a:rPr lang="en-GB" b="1" dirty="0">
                <a:solidFill>
                  <a:srgbClr val="FFFFFF"/>
                </a:solidFill>
                <a:ea typeface="Century Gothic"/>
                <a:cs typeface="Century Gothic"/>
                <a:sym typeface="Century Gothic"/>
              </a:rPr>
              <a:t> 1/2</a:t>
            </a:r>
            <a:endParaRPr sz="18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391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P) Es ist super!.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P</a:t>
            </a:r>
            <a:endParaRPr dirty="0"/>
          </a:p>
        </p:txBody>
      </p:sp>
      <p:sp>
        <p:nvSpPr>
          <p:cNvPr id="24" name="Google Shape;173;p5">
            <a:hlinkClick r:id="" action="ppaction://noaction">
              <a:snd r:embed="rId5" name="Q) Es ist sehr interessant.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Q</a:t>
            </a:r>
            <a:endParaRPr dirty="0"/>
          </a:p>
        </p:txBody>
      </p:sp>
      <p:sp>
        <p:nvSpPr>
          <p:cNvPr id="25" name="Google Shape;173;p5">
            <a:hlinkClick r:id="" action="ppaction://noaction">
              <a:snd r:embed="rId6" name="R) Er ist ganz groß.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R</a:t>
            </a:r>
            <a:endParaRPr dirty="0"/>
          </a:p>
        </p:txBody>
      </p:sp>
      <p:pic>
        <p:nvPicPr>
          <p:cNvPr id="21" name="Picture 6" descr="Iphone, Cell Phone, Phone, Mobile Phone, Electron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7563394" y="2651363"/>
            <a:ext cx="1550802" cy="1022004"/>
          </a:xfrm>
          <a:prstGeom prst="rect">
            <a:avLst/>
          </a:prstGeom>
        </p:spPr>
      </p:pic>
      <p:pic>
        <p:nvPicPr>
          <p:cNvPr id="27" name="Picture 26">
            <a:extLst>
              <a:ext uri="{FF2B5EF4-FFF2-40B4-BE49-F238E27FC236}">
                <a16:creationId xmlns:a16="http://schemas.microsoft.com/office/drawing/2014/main" id="{F922E2FA-D312-6843-A83C-069DB517C5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sp>
        <p:nvSpPr>
          <p:cNvPr id="16" name="Oval 15"/>
          <p:cNvSpPr/>
          <p:nvPr/>
        </p:nvSpPr>
        <p:spPr>
          <a:xfrm>
            <a:off x="3493669" y="2654058"/>
            <a:ext cx="2743200" cy="1101173"/>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024189" y="3798126"/>
            <a:ext cx="2743200" cy="1116774"/>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65496" y="4962526"/>
            <a:ext cx="2743200" cy="1108662"/>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150;p2"/>
          <p:cNvSpPr/>
          <p:nvPr/>
        </p:nvSpPr>
        <p:spPr>
          <a:xfrm>
            <a:off x="10382250" y="220921"/>
            <a:ext cx="1575077"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r>
              <a:rPr lang="en-GB" b="1" dirty="0">
                <a:solidFill>
                  <a:srgbClr val="FFFFFF"/>
                </a:solidFill>
                <a:ea typeface="Century Gothic"/>
                <a:cs typeface="Century Gothic"/>
                <a:sym typeface="Century Gothic"/>
              </a:rPr>
              <a:t> 2/2</a:t>
            </a:r>
            <a:endParaRPr sz="1800" b="1" dirty="0">
              <a:solidFill>
                <a:srgbClr val="FFFFFF"/>
              </a:solidFill>
              <a:latin typeface="Century Gothic"/>
              <a:ea typeface="Century Gothic"/>
              <a:cs typeface="Century Gothic"/>
              <a:sym typeface="Century Gothic"/>
            </a:endParaRPr>
          </a:p>
        </p:txBody>
      </p:sp>
      <p:pic>
        <p:nvPicPr>
          <p:cNvPr id="20" name="Picture 6" descr="Vide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3742" y="4074699"/>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book">
            <a:extLst>
              <a:ext uri="{FF2B5EF4-FFF2-40B4-BE49-F238E27FC236}">
                <a16:creationId xmlns:a16="http://schemas.microsoft.com/office/drawing/2014/main" id="{A1929581-FCA3-4751-8464-71FBC1AF9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spTree>
    <p:extLst>
      <p:ext uri="{BB962C8B-B14F-4D97-AF65-F5344CB8AC3E}">
        <p14:creationId xmlns:p14="http://schemas.microsoft.com/office/powerpoint/2010/main" val="39216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1082322"/>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Das Auto </a:t>
                      </a:r>
                      <a:r>
                        <a:rPr lang="en-GB" sz="2200" dirty="0" err="1">
                          <a:solidFill>
                            <a:srgbClr val="1F4E79"/>
                          </a:solidFill>
                        </a:rPr>
                        <a:t>ist</a:t>
                      </a:r>
                      <a:r>
                        <a:rPr lang="en-GB" sz="2200" dirty="0">
                          <a:solidFill>
                            <a:srgbClr val="1F4E79"/>
                          </a:solidFill>
                        </a:rPr>
                        <a:t> rot</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Der Zug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grün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Wie</a:t>
            </a:r>
            <a:r>
              <a:rPr lang="en-GB" sz="3600" b="1" dirty="0">
                <a:solidFill>
                  <a:schemeClr val="lt1"/>
                </a:solidFill>
              </a:rPr>
              <a:t> </a:t>
            </a:r>
            <a:r>
              <a:rPr lang="en-GB" sz="3600" b="1" dirty="0" err="1">
                <a:solidFill>
                  <a:schemeClr val="lt1"/>
                </a:solidFill>
              </a:rPr>
              <a:t>sind</a:t>
            </a:r>
            <a:r>
              <a:rPr lang="en-GB" sz="3600" b="1" dirty="0">
                <a:solidFill>
                  <a:schemeClr val="lt1"/>
                </a:solidFill>
              </a:rPr>
              <a:t> die Dinge?</a:t>
            </a:r>
            <a:endParaRPr sz="3600" b="1" dirty="0">
              <a:solidFill>
                <a:schemeClr val="lt1"/>
              </a:solidFill>
            </a:endParaRPr>
          </a:p>
        </p:txBody>
      </p:sp>
      <p:sp>
        <p:nvSpPr>
          <p:cNvPr id="19" name="Google Shape;150;p2"/>
          <p:cNvSpPr/>
          <p:nvPr/>
        </p:nvSpPr>
        <p:spPr>
          <a:xfrm>
            <a:off x="9024731" y="220921"/>
            <a:ext cx="2932598"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lesen</a:t>
            </a:r>
            <a:r>
              <a:rPr lang="en-GB" b="1" dirty="0">
                <a:solidFill>
                  <a:srgbClr val="FFFFFF"/>
                </a:solidFill>
                <a:ea typeface="Century Gothic"/>
                <a:cs typeface="Century Gothic"/>
                <a:sym typeface="Century Gothic"/>
              </a:rPr>
              <a:t> und </a:t>
            </a:r>
            <a:r>
              <a:rPr lang="en-GB" b="1" dirty="0" err="1">
                <a:solidFill>
                  <a:srgbClr val="FFFFFF"/>
                </a:solidFill>
                <a:ea typeface="Century Gothic"/>
                <a:cs typeface="Century Gothic"/>
                <a:sym typeface="Century Gothic"/>
              </a:rPr>
              <a:t>schreiben</a:t>
            </a:r>
            <a:r>
              <a:rPr lang="en-GB" b="1" dirty="0">
                <a:solidFill>
                  <a:srgbClr val="FFFFFF"/>
                </a:solidFill>
                <a:ea typeface="Century Gothic"/>
                <a:cs typeface="Century Gothic"/>
                <a:sym typeface="Century Gothic"/>
              </a:rPr>
              <a:t> 2/3</a:t>
            </a:r>
            <a:endParaRPr sz="1800" b="1" dirty="0">
              <a:solidFill>
                <a:srgbClr val="FFFFFF"/>
              </a:solidFill>
              <a:latin typeface="Century Gothic"/>
              <a:ea typeface="Century Gothic"/>
              <a:cs typeface="Century Gothic"/>
              <a:sym typeface="Century Gothic"/>
            </a:endParaRPr>
          </a:p>
        </p:txBody>
      </p:sp>
      <p:graphicFrame>
        <p:nvGraphicFramePr>
          <p:cNvPr id="36" name="Table 35"/>
          <p:cNvGraphicFramePr>
            <a:graphicFrameLocks noGrp="1"/>
          </p:cNvGraphicFramePr>
          <p:nvPr>
            <p:extLst>
              <p:ext uri="{D42A27DB-BD31-4B8C-83A1-F6EECF244321}">
                <p14:modId xmlns:p14="http://schemas.microsoft.com/office/powerpoint/2010/main" val="2315957406"/>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a:t>
                      </a:r>
                      <a:r>
                        <a:rPr kumimoji="0" lang="en-GB" sz="2200" b="0" i="0" u="none" strike="noStrike" kern="1200" cap="none" spc="0" normalizeH="0" baseline="0" noProof="0" dirty="0" err="1">
                          <a:ln>
                            <a:noFill/>
                          </a:ln>
                          <a:solidFill>
                            <a:srgbClr val="1F4E79"/>
                          </a:solidFill>
                          <a:effectLst/>
                          <a:uLnTx/>
                          <a:uFillTx/>
                          <a:latin typeface="+mn-lt"/>
                          <a:ea typeface="+mn-ea"/>
                          <a:cs typeface="+mn-cs"/>
                        </a:rPr>
                        <a:t>Haus</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blau</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Tür</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gelb</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430887"/>
          </a:xfrm>
          <a:prstGeom prst="rect">
            <a:avLst/>
          </a:prstGeom>
          <a:noFill/>
        </p:spPr>
        <p:txBody>
          <a:bodyPr wrap="square" rtlCol="0">
            <a:spAutoFit/>
          </a:bodyPr>
          <a:lstStyle/>
          <a:p>
            <a:pPr lvl="0" algn="ctr">
              <a:defRPr/>
            </a:pP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rot und </a:t>
            </a:r>
            <a:r>
              <a:rPr lang="en-GB" sz="2200" dirty="0" err="1">
                <a:solidFill>
                  <a:srgbClr val="1F4E79"/>
                </a:solidFill>
              </a:rPr>
              <a:t>er</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grün</a:t>
            </a:r>
            <a:r>
              <a:rPr lang="en-GB" sz="2200" dirty="0">
                <a:solidFill>
                  <a:srgbClr val="1F4E79"/>
                </a:solidFill>
              </a:rPr>
              <a:t>.</a:t>
            </a: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gelb</a:t>
            </a:r>
            <a:r>
              <a:rPr lang="en-GB" sz="2200" dirty="0">
                <a:solidFill>
                  <a:srgbClr val="1F4E79"/>
                </a:solidFill>
              </a:rPr>
              <a:t> und </a:t>
            </a: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blau</a:t>
            </a:r>
            <a:r>
              <a:rPr lang="en-GB" sz="2200" dirty="0">
                <a:solidFill>
                  <a:srgbClr val="1F4E79"/>
                </a:solidFill>
              </a:rPr>
              <a:t>.</a:t>
            </a:r>
          </a:p>
        </p:txBody>
      </p:sp>
      <p:pic>
        <p:nvPicPr>
          <p:cNvPr id="1026" name="Picture 2" descr="Car Compact Fabia Side View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47" y="2333055"/>
            <a:ext cx="1986049" cy="7083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flipH="1">
            <a:off x="9122481" y="2198663"/>
            <a:ext cx="1354621" cy="934221"/>
          </a:xfrm>
          <a:prstGeom prst="rect">
            <a:avLst/>
          </a:prstGeom>
        </p:spPr>
      </p:pic>
      <p:pic>
        <p:nvPicPr>
          <p:cNvPr id="1030" name="Picture 6" descr="Victorian Hous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8813" y="4029223"/>
            <a:ext cx="977629" cy="87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or Line Ar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7944" y="3947854"/>
            <a:ext cx="603693" cy="1063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389230" y="3377461"/>
            <a:ext cx="3405809" cy="407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267698" y="3377461"/>
            <a:ext cx="3405809" cy="407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389229" y="5199682"/>
            <a:ext cx="3405809" cy="390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267697" y="5211714"/>
            <a:ext cx="3405809" cy="378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17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37147730"/>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Der Hund </a:t>
                      </a:r>
                      <a:r>
                        <a:rPr lang="en-GB" sz="2200" dirty="0" err="1">
                          <a:solidFill>
                            <a:srgbClr val="1F4E79"/>
                          </a:solidFill>
                        </a:rPr>
                        <a:t>spielt</a:t>
                      </a:r>
                      <a:r>
                        <a:rPr lang="en-GB" sz="2200" dirty="0">
                          <a:solidFill>
                            <a:srgbClr val="1F4E79"/>
                          </a:solidFill>
                        </a:rPr>
                        <a:t> </a:t>
                      </a:r>
                      <a:r>
                        <a:rPr lang="en-GB" sz="2200" dirty="0" err="1">
                          <a:solidFill>
                            <a:srgbClr val="1F4E79"/>
                          </a:solidFill>
                        </a:rPr>
                        <a:t>im</a:t>
                      </a:r>
                      <a:r>
                        <a:rPr lang="en-GB" sz="2200" dirty="0">
                          <a:solidFill>
                            <a:srgbClr val="1F4E79"/>
                          </a:solidFill>
                        </a:rPr>
                        <a:t> Garten</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Katze</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sitzt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im</a:t>
                      </a:r>
                      <a:r>
                        <a:rPr kumimoji="0" lang="en-GB" sz="2200" b="0" i="0" u="none" strike="noStrike" kern="1200" cap="none" spc="0" normalizeH="0" baseline="0" noProof="0" dirty="0">
                          <a:ln>
                            <a:noFill/>
                          </a:ln>
                          <a:solidFill>
                            <a:srgbClr val="1F4E79"/>
                          </a:solidFill>
                          <a:effectLst/>
                          <a:uLnTx/>
                          <a:uFillTx/>
                          <a:latin typeface="+mn-lt"/>
                          <a:ea typeface="+mn-ea"/>
                          <a:cs typeface="+mn-cs"/>
                        </a:rPr>
                        <a:t> Zimmer.</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2512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Wie</a:t>
            </a:r>
            <a:r>
              <a:rPr lang="en-GB" sz="3600" b="1" dirty="0">
                <a:solidFill>
                  <a:schemeClr val="lt1"/>
                </a:solidFill>
              </a:rPr>
              <a:t> </a:t>
            </a:r>
            <a:r>
              <a:rPr lang="en-GB" sz="3600" b="1" dirty="0" err="1">
                <a:solidFill>
                  <a:schemeClr val="lt1"/>
                </a:solidFill>
              </a:rPr>
              <a:t>sind</a:t>
            </a:r>
            <a:r>
              <a:rPr lang="en-GB" sz="3600" b="1" dirty="0">
                <a:solidFill>
                  <a:schemeClr val="lt1"/>
                </a:solidFill>
              </a:rPr>
              <a:t> die Dinge?</a:t>
            </a:r>
            <a:endParaRPr sz="3600" b="1" dirty="0">
              <a:solidFill>
                <a:schemeClr val="lt1"/>
              </a:solidFill>
            </a:endParaRPr>
          </a:p>
        </p:txBody>
      </p:sp>
      <p:sp>
        <p:nvSpPr>
          <p:cNvPr id="19" name="Google Shape;150;p2"/>
          <p:cNvSpPr/>
          <p:nvPr/>
        </p:nvSpPr>
        <p:spPr>
          <a:xfrm>
            <a:off x="9024731" y="220921"/>
            <a:ext cx="2932598"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F0302020204030204"/>
                <a:ea typeface="Century Gothic"/>
                <a:cs typeface="Century Gothic"/>
                <a:sym typeface="Century Gothic"/>
              </a:rPr>
              <a:t>lesen</a:t>
            </a:r>
            <a:r>
              <a:rPr kumimoji="0" lang="en-GB" sz="1800" b="1" i="0" u="none" strike="noStrike" kern="1200" cap="none" spc="0" normalizeH="0" baseline="0" noProof="0" dirty="0">
                <a:ln>
                  <a:noFill/>
                </a:ln>
                <a:solidFill>
                  <a:srgbClr val="FFFFFF"/>
                </a:solidFill>
                <a:effectLst/>
                <a:uLnTx/>
                <a:uFillTx/>
                <a:latin typeface="Century Gothic" panose="020F0302020204030204"/>
                <a:ea typeface="Century Gothic"/>
                <a:cs typeface="Century Gothic"/>
                <a:sym typeface="Century Gothic"/>
              </a:rPr>
              <a:t> und </a:t>
            </a:r>
            <a:r>
              <a:rPr kumimoji="0" lang="en-GB" sz="1800" b="1" i="0" u="none" strike="noStrike" kern="1200" cap="none" spc="0" normalizeH="0" baseline="0" noProof="0" dirty="0" err="1">
                <a:ln>
                  <a:noFill/>
                </a:ln>
                <a:solidFill>
                  <a:srgbClr val="FFFFFF"/>
                </a:solidFill>
                <a:effectLst/>
                <a:uLnTx/>
                <a:uFillTx/>
                <a:latin typeface="Century Gothic" panose="020F0302020204030204"/>
                <a:ea typeface="Century Gothic"/>
                <a:cs typeface="Century Gothic"/>
                <a:sym typeface="Century Gothic"/>
              </a:rPr>
              <a:t>schreiben</a:t>
            </a:r>
            <a:r>
              <a:rPr kumimoji="0" lang="en-GB" sz="1800" b="1" i="0" u="none" strike="noStrike" kern="1200" cap="none" spc="0" normalizeH="0" baseline="0" noProof="0" dirty="0">
                <a:ln>
                  <a:noFill/>
                </a:ln>
                <a:solidFill>
                  <a:srgbClr val="FFFFFF"/>
                </a:solidFill>
                <a:effectLst/>
                <a:uLnTx/>
                <a:uFillTx/>
                <a:latin typeface="Century Gothic" panose="020F0302020204030204"/>
                <a:ea typeface="Century Gothic"/>
                <a:cs typeface="Century Gothic"/>
                <a:sym typeface="Century Gothic"/>
              </a:rPr>
              <a:t> 3/3</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36" name="Table 35"/>
          <p:cNvGraphicFramePr>
            <a:graphicFrameLocks noGrp="1"/>
          </p:cNvGraphicFramePr>
          <p:nvPr>
            <p:extLst>
              <p:ext uri="{D42A27DB-BD31-4B8C-83A1-F6EECF244321}">
                <p14:modId xmlns:p14="http://schemas.microsoft.com/office/powerpoint/2010/main" val="1561469865"/>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Nacht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schön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a:t>
                      </a:r>
                      <a:r>
                        <a:rPr kumimoji="0" lang="en-GB" sz="2200" b="0" i="0" u="none" strike="noStrike" kern="1200" cap="none" spc="0" normalizeH="0" baseline="0" noProof="0" dirty="0" err="1">
                          <a:ln>
                            <a:noFill/>
                          </a:ln>
                          <a:solidFill>
                            <a:srgbClr val="1F4E79"/>
                          </a:solidFill>
                          <a:effectLst/>
                          <a:uLnTx/>
                          <a:uFillTx/>
                          <a:latin typeface="+mn-lt"/>
                          <a:ea typeface="+mn-ea"/>
                          <a:cs typeface="+mn-cs"/>
                        </a:rPr>
                        <a:t>Wasser</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dunkel</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rPr>
              <a:t>Er</a:t>
            </a:r>
            <a:r>
              <a:rPr kumimoji="0" lang="en-GB" sz="2200" b="0" i="0" u="none" strike="noStrike" kern="1200" cap="none" spc="0" normalizeH="0" baseline="0" noProof="0" dirty="0">
                <a:ln>
                  <a:noFill/>
                </a:ln>
                <a:solidFill>
                  <a:srgbClr val="1F4E79"/>
                </a:solidFill>
                <a:effectLst/>
                <a:uLnTx/>
                <a:uFillTx/>
                <a:latin typeface="Century Gothic" panose="020F0302020204030204"/>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rPr>
              <a:t>spielt</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im</a:t>
            </a:r>
            <a:r>
              <a:rPr lang="en-GB" sz="2200" dirty="0">
                <a:solidFill>
                  <a:srgbClr val="1F4E79"/>
                </a:solidFill>
                <a:latin typeface="Century Gothic" panose="020F0302020204030204"/>
              </a:rPr>
              <a:t> Garten und </a:t>
            </a:r>
            <a:r>
              <a:rPr lang="en-GB" sz="2200" dirty="0" err="1">
                <a:solidFill>
                  <a:srgbClr val="1F4E79"/>
                </a:solidFill>
                <a:latin typeface="Century Gothic" panose="020F0302020204030204"/>
              </a:rPr>
              <a:t>sie</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sitzt</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im</a:t>
            </a:r>
            <a:r>
              <a:rPr lang="en-GB" sz="2200" dirty="0">
                <a:solidFill>
                  <a:srgbClr val="1F4E79"/>
                </a:solidFill>
                <a:latin typeface="Century Gothic" panose="020F0302020204030204"/>
              </a:rPr>
              <a:t> Zimmer.</a:t>
            </a:r>
            <a:endParaRPr kumimoji="0" lang="en-GB" sz="2200" b="0" i="0" u="none" strike="noStrike" kern="1200" cap="none" spc="0" normalizeH="0" baseline="0" noProof="0" dirty="0">
              <a:ln>
                <a:noFill/>
              </a:ln>
              <a:solidFill>
                <a:srgbClr val="1F4E79"/>
              </a:solidFill>
              <a:effectLst/>
              <a:uLnTx/>
              <a:uFillTx/>
              <a:latin typeface="Century Gothic" panose="020F0302020204030204"/>
            </a:endParaRP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Es</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dunkel</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ist</a:t>
            </a:r>
            <a:r>
              <a:rPr lang="en-GB" sz="2200" dirty="0">
                <a:solidFill>
                  <a:srgbClr val="1F4E79"/>
                </a:solidFill>
              </a:rPr>
              <a:t> </a:t>
            </a:r>
            <a:r>
              <a:rPr lang="en-GB" sz="2200" dirty="0" err="1">
                <a:solidFill>
                  <a:srgbClr val="1F4E79"/>
                </a:solidFill>
              </a:rPr>
              <a:t>schön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pic>
        <p:nvPicPr>
          <p:cNvPr id="14" name="Picture 13"/>
          <p:cNvPicPr>
            <a:picLocks noChangeAspect="1"/>
          </p:cNvPicPr>
          <p:nvPr/>
        </p:nvPicPr>
        <p:blipFill>
          <a:blip r:embed="rId4"/>
          <a:stretch>
            <a:fillRect/>
          </a:stretch>
        </p:blipFill>
        <p:spPr>
          <a:xfrm>
            <a:off x="5565490" y="2237636"/>
            <a:ext cx="964273" cy="856273"/>
          </a:xfrm>
          <a:prstGeom prst="rect">
            <a:avLst/>
          </a:prstGeom>
        </p:spPr>
      </p:pic>
      <p:pic>
        <p:nvPicPr>
          <p:cNvPr id="15" name="Picture 2" descr="Cartoon Cat 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4212" y="2237636"/>
            <a:ext cx="1191156" cy="7419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on, Stars, Night, Starry, Half-Moon, Yellow, 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268" y="3976793"/>
            <a:ext cx="1457680" cy="1093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8133315" y="4043199"/>
            <a:ext cx="3552582" cy="809325"/>
          </a:xfrm>
          <a:prstGeom prst="rect">
            <a:avLst/>
          </a:prstGeom>
        </p:spPr>
      </p:pic>
      <p:sp>
        <p:nvSpPr>
          <p:cNvPr id="20" name="Rectangle 19"/>
          <p:cNvSpPr/>
          <p:nvPr/>
        </p:nvSpPr>
        <p:spPr>
          <a:xfrm>
            <a:off x="4284557" y="3375294"/>
            <a:ext cx="3540850" cy="440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133315" y="3402145"/>
            <a:ext cx="3552582" cy="413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284557" y="5190464"/>
            <a:ext cx="3405809" cy="43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133315" y="5166851"/>
            <a:ext cx="3405809" cy="454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12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39147C7E-68DD-47C5-8118-3F179FB41A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13107</TotalTime>
  <Words>2469</Words>
  <Application>Microsoft Office PowerPoint</Application>
  <PresentationFormat>Widescreen</PresentationFormat>
  <Paragraphs>420</Paragraphs>
  <Slides>23</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Century Gothic</vt:lpstr>
      <vt:lpstr>Lucida Handwriting</vt:lpstr>
      <vt:lpstr>Tw Cen MT</vt:lpstr>
      <vt:lpstr>1_Office Theme</vt:lpstr>
      <vt:lpstr>2_Office Theme</vt:lpstr>
      <vt:lpstr>5_Office Theme</vt:lpstr>
      <vt:lpstr>Grammar</vt:lpstr>
      <vt:lpstr>Subject pronouns (it)</vt:lpstr>
      <vt:lpstr>Was ist das?</vt:lpstr>
      <vt:lpstr>Was ist das?</vt:lpstr>
      <vt:lpstr>Wie sind die Dinge?</vt:lpstr>
      <vt:lpstr>Antworten</vt:lpstr>
      <vt:lpstr>Antworten</vt:lpstr>
      <vt:lpstr>Wie sind die Dinge?</vt:lpstr>
      <vt:lpstr>Wie sind die Dinge?</vt:lpstr>
      <vt:lpstr>Weihnachtsgeschenke</vt:lpstr>
      <vt:lpstr>Weihnachtsgeschenke</vt:lpstr>
      <vt:lpstr>Weihnachtsgeschenke</vt:lpstr>
      <vt:lpstr>Weihnachtsgeschenke</vt:lpstr>
      <vt:lpstr>Weihnachtsgeschenke</vt:lpstr>
      <vt:lpstr>Weihnachtsgeschenke</vt:lpstr>
      <vt:lpstr>Weihnachtsgeschenke</vt:lpstr>
      <vt:lpstr>Weihnachtsgeschenke</vt:lpstr>
      <vt:lpstr>Subject pronoun (they)</vt:lpstr>
      <vt:lpstr>Vokabeln</vt:lpstr>
      <vt:lpstr>Weihnachten in Berlin!</vt:lpstr>
      <vt:lpstr>Weihnachten in Berlin!</vt:lpstr>
      <vt:lpstr>Weihnachtsgeschenke</vt:lpstr>
      <vt:lpstr>Weihnachtsgeschenke</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Natalie Finlayson</cp:lastModifiedBy>
  <cp:revision>375</cp:revision>
  <dcterms:created xsi:type="dcterms:W3CDTF">2019-11-01T18:00:28Z</dcterms:created>
  <dcterms:modified xsi:type="dcterms:W3CDTF">2020-03-26T13:16:59Z</dcterms:modified>
</cp:coreProperties>
</file>