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57" r:id="rId3"/>
    <p:sldId id="535" r:id="rId4"/>
    <p:sldId id="536" r:id="rId5"/>
    <p:sldId id="525" r:id="rId6"/>
    <p:sldId id="550" r:id="rId7"/>
    <p:sldId id="425" r:id="rId8"/>
    <p:sldId id="552" r:id="rId9"/>
    <p:sldId id="551" r:id="rId10"/>
    <p:sldId id="450" r:id="rId11"/>
    <p:sldId id="526" r:id="rId12"/>
    <p:sldId id="527" r:id="rId13"/>
    <p:sldId id="528" r:id="rId14"/>
    <p:sldId id="428" r:id="rId15"/>
    <p:sldId id="529" r:id="rId16"/>
    <p:sldId id="530" r:id="rId17"/>
    <p:sldId id="494" r:id="rId18"/>
    <p:sldId id="553" r:id="rId19"/>
    <p:sldId id="336" r:id="rId20"/>
    <p:sldId id="537" r:id="rId21"/>
    <p:sldId id="554" r:id="rId22"/>
    <p:sldId id="555" r:id="rId23"/>
    <p:sldId id="367" r:id="rId24"/>
    <p:sldId id="533" r:id="rId25"/>
    <p:sldId id="377" r:id="rId26"/>
    <p:sldId id="379" r:id="rId27"/>
    <p:sldId id="531" r:id="rId28"/>
    <p:sldId id="534" r:id="rId29"/>
    <p:sldId id="399" r:id="rId30"/>
    <p:sldId id="557" r:id="rId31"/>
    <p:sldId id="556" r:id="rId32"/>
    <p:sldId id="558" r:id="rId33"/>
    <p:sldId id="446"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 Hawkes" initials="RH" lastIdx="2" clrIdx="0">
    <p:extLst>
      <p:ext uri="{19B8F6BF-5375-455C-9EA6-DF929625EA0E}">
        <p15:presenceInfo xmlns:p15="http://schemas.microsoft.com/office/powerpoint/2012/main" userId="S::RHawkes@combertonvc.org::5e669c2b-3608-40aa-930e-cb573f7025a9" providerId="AD"/>
      </p:ext>
    </p:extLst>
  </p:cmAuthor>
  <p:cmAuthor id="2" name="Ciarán Morris" initials="CM" lastIdx="1" clrIdx="1">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E25B00"/>
    <a:srgbClr val="115076"/>
    <a:srgbClr val="203864"/>
    <a:srgbClr val="F66400"/>
    <a:srgbClr val="FBF0D5"/>
    <a:srgbClr val="EE6000"/>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3" autoAdjust="0"/>
    <p:restoredTop sz="89687" autoAdjust="0"/>
  </p:normalViewPr>
  <p:slideViewPr>
    <p:cSldViewPr snapToGrid="0">
      <p:cViewPr varScale="1">
        <p:scale>
          <a:sx n="65" d="100"/>
          <a:sy n="65" d="100"/>
        </p:scale>
        <p:origin x="912"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a:t>
            </a:r>
            <a:r>
              <a:rPr lang="en-GB" b="1" baseline="0" dirty="0"/>
              <a:t> (</a:t>
            </a:r>
            <a:r>
              <a:rPr lang="en-US" sz="1200" b="1" kern="1200" dirty="0">
                <a:solidFill>
                  <a:schemeClr val="tx1"/>
                </a:solidFill>
                <a:effectLst/>
                <a:latin typeface="+mn-lt"/>
                <a:ea typeface="+mn-ea"/>
                <a:cs typeface="+mn-cs"/>
              </a:rPr>
              <a:t>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Introduction</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-ar verbs in 3rd person singular preterite (-ó)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–ar verbs in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person singular person (-o)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question words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SSC [z] (with [</a:t>
            </a:r>
            <a:r>
              <a:rPr lang="en-US" sz="1200" b="0" kern="1200" dirty="0" err="1">
                <a:solidFill>
                  <a:schemeClr val="tx1"/>
                </a:solidFill>
                <a:effectLst/>
                <a:latin typeface="+mn-lt"/>
                <a:ea typeface="+mn-ea"/>
                <a:cs typeface="+mn-cs"/>
              </a:rPr>
              <a:t>ce</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&amp; [ci])</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sz="1200" b="1" u="none" kern="1200" dirty="0">
              <a:solidFill>
                <a:schemeClr val="tx1"/>
              </a:solidFill>
              <a:effectLst/>
              <a:latin typeface="+mn-lt"/>
              <a:ea typeface="+mn-ea"/>
              <a:cs typeface="+mn-cs"/>
            </a:endParaRPr>
          </a:p>
          <a:p>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crear [239];</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publicar [453];</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dejar [86];</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enviar [704]; el comentario [497];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foto [882]</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red [744];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ayer [617]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poco [76]; lado [215] encima [1140]</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Note:</a:t>
            </a:r>
            <a:r>
              <a:rPr lang="es-419" sz="1200" kern="1200" baseline="0" dirty="0">
                <a:solidFill>
                  <a:schemeClr val="tx1"/>
                </a:solidFill>
                <a:effectLst/>
                <a:latin typeface="+mn-lt"/>
                <a:ea typeface="+mn-ea"/>
                <a:cs typeface="+mn-cs"/>
              </a:rPr>
              <a:t> ‘lado’ and ‘encima’ are introduced in lesson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x-none"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Vocabulary to revisit:</a:t>
            </a:r>
          </a:p>
          <a:p>
            <a:r>
              <a:rPr lang="es-419" sz="1200" b="1" kern="1200" dirty="0">
                <a:solidFill>
                  <a:schemeClr val="tx1"/>
                </a:solidFill>
                <a:effectLst/>
                <a:latin typeface="+mn-lt"/>
                <a:ea typeface="+mn-ea"/>
                <a:cs typeface="+mn-cs"/>
              </a:rPr>
              <a:t>Y8 1.2.5: </a:t>
            </a:r>
            <a:r>
              <a:rPr lang="es-419" sz="1200" kern="1200" dirty="0">
                <a:solidFill>
                  <a:schemeClr val="tx1"/>
                </a:solidFill>
                <a:effectLst/>
                <a:latin typeface="+mn-lt"/>
                <a:ea typeface="+mn-ea"/>
                <a:cs typeface="+mn-cs"/>
              </a:rPr>
              <a:t>van [ir-33]; país [109]; café [961]; cine [952]; costa [896]; para² [16]; tomar² [133]; presentar [235]; enseñar [610]; tema [240]; pronto [376]; próximo [466]</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paseo [2126]; compra [1162]; tapa [3645]; copa [1514]</a:t>
            </a:r>
            <a:r>
              <a:rPr lang="x-none" dirty="0">
                <a:effectLst/>
              </a:rPr>
              <a:t> </a:t>
            </a:r>
            <a:endParaRPr lang="en-GB" dirty="0">
              <a:effectLst/>
            </a:endParaRPr>
          </a:p>
          <a:p>
            <a:endParaRPr lang="x-none" dirty="0">
              <a:effectLst/>
            </a:endParaRPr>
          </a:p>
          <a:p>
            <a:r>
              <a:rPr lang="es-419" sz="1200" b="1" kern="1200" dirty="0">
                <a:solidFill>
                  <a:schemeClr val="tx1"/>
                </a:solidFill>
                <a:effectLst/>
                <a:latin typeface="+mn-lt"/>
                <a:ea typeface="+mn-ea"/>
                <a:cs typeface="+mn-cs"/>
              </a:rPr>
              <a:t>Y8 1.1.7: </a:t>
            </a:r>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[435</a:t>
            </a:r>
            <a:r>
              <a:rPr lang="x-none" sz="1200" kern="1200" dirty="0">
                <a:solidFill>
                  <a:schemeClr val="tx1"/>
                </a:solidFill>
                <a:effectLst/>
                <a:latin typeface="+mn-lt"/>
                <a:ea typeface="+mn-ea"/>
                <a:cs typeface="+mn-cs"/>
              </a:rPr>
              <a:t>]</a:t>
            </a:r>
          </a:p>
          <a:p>
            <a:endParaRPr lang="en-GB"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s-ES" b="0" dirty="0"/>
              <a:t>to practise pronunciation of –ar verbs in 1st person singular present and 3rd person singular preterite; to</a:t>
            </a:r>
            <a:r>
              <a:rPr lang="es-ES" b="0" baseline="0" dirty="0"/>
              <a:t> </a:t>
            </a:r>
            <a:r>
              <a:rPr lang="en-GB" b="0" baseline="0" dirty="0"/>
              <a:t>consolidate understanding of the meanings of the verbs, including how they vary according to the verb ending.</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word aloud.</a:t>
            </a:r>
          </a:p>
          <a:p>
            <a:pPr marL="228600" indent="-228600">
              <a:buAutoNum type="arabicPeriod"/>
            </a:pPr>
            <a:r>
              <a:rPr lang="en-US" b="0" baseline="0" dirty="0"/>
              <a:t>The teacher plays each recording to give feedback to students.</a:t>
            </a:r>
          </a:p>
          <a:p>
            <a:pPr marL="228600" indent="-228600">
              <a:buAutoNum type="arabicPeriod"/>
            </a:pPr>
            <a:r>
              <a:rPr lang="en-US" b="0" baseline="0" dirty="0"/>
              <a:t>Students translate each verb orally into English. This can be done item by item, after focusing on the pronunciation.</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2474700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s-ES" b="0" dirty="0"/>
              <a:t>To </a:t>
            </a:r>
            <a:r>
              <a:rPr lang="es-ES" b="0" dirty="0" err="1"/>
              <a:t>consolidate</a:t>
            </a:r>
            <a:r>
              <a:rPr lang="es-ES" b="0" dirty="0"/>
              <a:t> </a:t>
            </a:r>
            <a:r>
              <a:rPr lang="es-ES" b="0" dirty="0" err="1"/>
              <a:t>the</a:t>
            </a:r>
            <a:r>
              <a:rPr lang="es-ES" b="0" dirty="0"/>
              <a:t> </a:t>
            </a:r>
            <a:r>
              <a:rPr lang="es-ES" b="0" dirty="0" err="1"/>
              <a:t>contrast</a:t>
            </a:r>
            <a:r>
              <a:rPr lang="es-ES" b="0" dirty="0"/>
              <a:t> </a:t>
            </a:r>
            <a:r>
              <a:rPr lang="es-ES" b="0" dirty="0" err="1"/>
              <a:t>between</a:t>
            </a:r>
            <a:r>
              <a:rPr lang="es-ES" b="0" dirty="0"/>
              <a:t> 1st person singular present and 3rd person singular </a:t>
            </a:r>
            <a:r>
              <a:rPr lang="es-ES" b="0" dirty="0" err="1"/>
              <a:t>past</a:t>
            </a:r>
            <a:r>
              <a:rPr lang="es-ES" b="0" dirty="0"/>
              <a:t> </a:t>
            </a:r>
            <a:r>
              <a:rPr lang="es-ES" b="0" dirty="0" err="1"/>
              <a:t>through</a:t>
            </a:r>
            <a:r>
              <a:rPr lang="es-ES" b="0" dirty="0"/>
              <a:t> </a:t>
            </a:r>
            <a:r>
              <a:rPr lang="es-ES" b="0" dirty="0" err="1"/>
              <a:t>reading</a:t>
            </a:r>
            <a:r>
              <a:rPr lang="es-ES" b="0" dirty="0"/>
              <a:t>. To practise </a:t>
            </a:r>
            <a:r>
              <a:rPr lang="es-ES" b="0" dirty="0" err="1"/>
              <a:t>question</a:t>
            </a:r>
            <a:r>
              <a:rPr lang="es-ES" b="0" dirty="0"/>
              <a:t> </a:t>
            </a:r>
            <a:r>
              <a:rPr lang="es-ES" b="0" dirty="0" err="1"/>
              <a:t>words</a:t>
            </a:r>
            <a:r>
              <a:rPr lang="es-ES" b="0" dirty="0"/>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Students read each question and decide whether the question refers to ‘I’ or ‘he’.</a:t>
            </a:r>
          </a:p>
          <a:p>
            <a:pPr marL="228600" indent="-228600">
              <a:buAutoNum type="arabicPeriod"/>
            </a:pPr>
            <a:r>
              <a:rPr lang="en-US" b="0" baseline="0" dirty="0"/>
              <a:t>Students read each possible answer and match it up with the corresponding question.</a:t>
            </a:r>
            <a:endParaRPr lang="en-GB"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1427803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s-ES" b="0" dirty="0"/>
              <a:t>To </a:t>
            </a:r>
            <a:r>
              <a:rPr lang="es-ES" b="0" dirty="0" err="1"/>
              <a:t>consolidate</a:t>
            </a:r>
            <a:r>
              <a:rPr lang="es-ES" b="0" dirty="0"/>
              <a:t> </a:t>
            </a:r>
            <a:r>
              <a:rPr lang="es-ES" b="0" dirty="0" err="1"/>
              <a:t>understanding</a:t>
            </a:r>
            <a:r>
              <a:rPr lang="es-ES" b="0" dirty="0"/>
              <a:t> of</a:t>
            </a:r>
            <a:r>
              <a:rPr lang="es-ES" b="0" baseline="0" dirty="0"/>
              <a:t> </a:t>
            </a:r>
            <a:r>
              <a:rPr lang="es-ES" b="0" dirty="0" err="1"/>
              <a:t>the</a:t>
            </a:r>
            <a:r>
              <a:rPr lang="es-ES" b="0" dirty="0"/>
              <a:t> </a:t>
            </a:r>
            <a:r>
              <a:rPr lang="es-ES" b="0" dirty="0" err="1"/>
              <a:t>difference</a:t>
            </a:r>
            <a:r>
              <a:rPr lang="es-ES" b="0" dirty="0"/>
              <a:t> </a:t>
            </a:r>
            <a:r>
              <a:rPr lang="es-ES" b="0" dirty="0" err="1"/>
              <a:t>between</a:t>
            </a:r>
            <a:r>
              <a:rPr lang="es-ES" b="0" dirty="0"/>
              <a:t> 1st person singular present and 3rd person singular preterite </a:t>
            </a:r>
            <a:r>
              <a:rPr lang="es-ES" b="0" dirty="0" err="1"/>
              <a:t>through</a:t>
            </a:r>
            <a:r>
              <a:rPr lang="es-ES" b="0" dirty="0"/>
              <a:t> </a:t>
            </a:r>
            <a:r>
              <a:rPr lang="es-ES" b="0" dirty="0" err="1"/>
              <a:t>listening</a:t>
            </a:r>
            <a:r>
              <a:rPr lang="es-ES" b="0" dirty="0"/>
              <a:t>.</a:t>
            </a:r>
          </a:p>
          <a:p>
            <a:endParaRPr lang="en-US" b="1" dirty="0"/>
          </a:p>
          <a:p>
            <a:r>
              <a:rPr lang="en-US" b="1" dirty="0"/>
              <a:t>Procedure:</a:t>
            </a:r>
          </a:p>
          <a:p>
            <a:pPr marL="228600" indent="-228600">
              <a:buAutoNum type="arabicPeriod"/>
            </a:pPr>
            <a:r>
              <a:rPr lang="en-US" b="0" dirty="0"/>
              <a:t>Ensure the rubric is clear and students understand the details of the scenario and the task.</a:t>
            </a:r>
          </a:p>
          <a:p>
            <a:pPr marL="228600" indent="-228600">
              <a:buAutoNum type="arabicPeriod"/>
            </a:pPr>
            <a:r>
              <a:rPr lang="en-US" b="0" dirty="0"/>
              <a:t>Students write 1-8 and ‘</a:t>
            </a:r>
            <a:r>
              <a:rPr lang="en-US" b="0" dirty="0" err="1"/>
              <a:t>yo</a:t>
            </a:r>
            <a:r>
              <a:rPr lang="en-US" b="0" dirty="0"/>
              <a:t>’ or ‘</a:t>
            </a:r>
            <a:r>
              <a:rPr lang="en-US" b="0" dirty="0" err="1"/>
              <a:t>él</a:t>
            </a:r>
            <a:r>
              <a:rPr lang="en-US" b="0" dirty="0"/>
              <a:t>’ depending on the verb they hear, and the Spanish verb.</a:t>
            </a:r>
          </a:p>
          <a:p>
            <a:pPr marL="228600" indent="-228600">
              <a:buAutoNum type="arabicPeriod"/>
            </a:pPr>
            <a:r>
              <a:rPr lang="en-US" b="0" baseline="0" dirty="0"/>
              <a:t>On 2</a:t>
            </a:r>
            <a:r>
              <a:rPr lang="en-US" b="0" baseline="30000" dirty="0"/>
              <a:t>nd</a:t>
            </a:r>
            <a:r>
              <a:rPr lang="en-US" b="0" baseline="0" dirty="0"/>
              <a:t> listening they write the English for each activity.</a:t>
            </a:r>
          </a:p>
          <a:p>
            <a:pPr marL="228600" indent="-228600">
              <a:buAutoNum type="arabicPeriod"/>
            </a:pPr>
            <a:r>
              <a:rPr lang="en-US" b="0" baseline="0" dirty="0"/>
              <a:t>Feedback is animated to appear on mouse clicks.</a:t>
            </a:r>
          </a:p>
          <a:p>
            <a:pPr marL="0" indent="0">
              <a:buNone/>
            </a:pPr>
            <a:endParaRPr lang="en-US" b="0" baseline="0" dirty="0"/>
          </a:p>
          <a:p>
            <a:pPr marL="0" indent="0">
              <a:buNone/>
            </a:pPr>
            <a:r>
              <a:rPr lang="en-US" b="1" baseline="0" dirty="0"/>
              <a:t>Transcript</a:t>
            </a:r>
          </a:p>
          <a:p>
            <a:pPr marL="228600" indent="-228600">
              <a:buAutoNum type="arabicPeriod"/>
            </a:pPr>
            <a:r>
              <a:rPr lang="en-US" b="0" baseline="0" dirty="0" err="1"/>
              <a:t>Creó</a:t>
            </a:r>
            <a:r>
              <a:rPr lang="en-US" b="0" baseline="0" dirty="0"/>
              <a:t> una </a:t>
            </a:r>
            <a:r>
              <a:rPr lang="en-US" b="0" baseline="0" dirty="0" err="1"/>
              <a:t>página</a:t>
            </a:r>
            <a:r>
              <a:rPr lang="en-US" b="0" baseline="0" dirty="0"/>
              <a:t> web con </a:t>
            </a:r>
            <a:r>
              <a:rPr lang="en-US" b="0" baseline="0" dirty="0" err="1"/>
              <a:t>juegos</a:t>
            </a:r>
            <a:r>
              <a:rPr lang="en-US" b="0" baseline="0" dirty="0"/>
              <a:t>.</a:t>
            </a:r>
          </a:p>
          <a:p>
            <a:pPr marL="228600" indent="-228600">
              <a:buAutoNum type="arabicPeriod"/>
            </a:pPr>
            <a:r>
              <a:rPr lang="en-US" b="0" baseline="0" dirty="0" err="1"/>
              <a:t>Publico</a:t>
            </a:r>
            <a:r>
              <a:rPr lang="en-US" b="0" baseline="0" dirty="0"/>
              <a:t> </a:t>
            </a:r>
            <a:r>
              <a:rPr lang="en-US" b="0" baseline="0" dirty="0" err="1"/>
              <a:t>fotos</a:t>
            </a:r>
            <a:r>
              <a:rPr lang="en-US" b="0" baseline="0" dirty="0"/>
              <a:t> de la costa </a:t>
            </a:r>
            <a:r>
              <a:rPr lang="en-US" b="0" baseline="0" dirty="0" err="1"/>
              <a:t>en</a:t>
            </a:r>
            <a:r>
              <a:rPr lang="en-US" b="0" baseline="0" dirty="0"/>
              <a:t> Facebook.</a:t>
            </a:r>
          </a:p>
          <a:p>
            <a:pPr marL="228600" indent="-228600">
              <a:buAutoNum type="arabicPeriod"/>
            </a:pPr>
            <a:r>
              <a:rPr lang="en-US" b="0" baseline="0" dirty="0" err="1"/>
              <a:t>Dejo</a:t>
            </a:r>
            <a:r>
              <a:rPr lang="en-US" b="0" baseline="0" dirty="0"/>
              <a:t> </a:t>
            </a:r>
            <a:r>
              <a:rPr lang="en-US" b="0" baseline="0" dirty="0" err="1"/>
              <a:t>pocos</a:t>
            </a:r>
            <a:r>
              <a:rPr lang="en-US" b="0" baseline="0" dirty="0"/>
              <a:t> </a:t>
            </a:r>
            <a:r>
              <a:rPr lang="en-US" b="0" baseline="0" dirty="0" err="1"/>
              <a:t>comentarios</a:t>
            </a:r>
            <a:r>
              <a:rPr lang="en-US" b="0" baseline="0" dirty="0"/>
              <a:t> en las redes </a:t>
            </a:r>
            <a:r>
              <a:rPr lang="en-US" b="0" baseline="0" dirty="0" err="1"/>
              <a:t>sociales</a:t>
            </a:r>
            <a:r>
              <a:rPr lang="en-US" b="0" baseline="0" dirty="0"/>
              <a:t>.</a:t>
            </a:r>
          </a:p>
          <a:p>
            <a:pPr marL="228600" indent="-228600">
              <a:buAutoNum type="arabicPeriod"/>
            </a:pPr>
            <a:r>
              <a:rPr lang="en-US" b="0" baseline="0" dirty="0" err="1"/>
              <a:t>Envió</a:t>
            </a:r>
            <a:r>
              <a:rPr lang="en-US" b="0" baseline="0" dirty="0"/>
              <a:t> un </a:t>
            </a:r>
            <a:r>
              <a:rPr lang="en-US" b="0" baseline="0" dirty="0" err="1"/>
              <a:t>correo</a:t>
            </a:r>
            <a:r>
              <a:rPr lang="en-US" b="0" baseline="0" dirty="0"/>
              <a:t> </a:t>
            </a:r>
            <a:r>
              <a:rPr lang="en-US" b="0" baseline="0" dirty="0" err="1"/>
              <a:t>sobre</a:t>
            </a:r>
            <a:r>
              <a:rPr lang="en-US" b="0" baseline="0" dirty="0"/>
              <a:t> una fiesta.</a:t>
            </a:r>
          </a:p>
          <a:p>
            <a:pPr marL="228600" indent="-228600">
              <a:buAutoNum type="arabicPeriod"/>
            </a:pPr>
            <a:r>
              <a:rPr lang="en-US" b="0" baseline="0" dirty="0" err="1"/>
              <a:t>Compró</a:t>
            </a:r>
            <a:r>
              <a:rPr lang="en-US" b="0" baseline="0" dirty="0"/>
              <a:t> un </a:t>
            </a:r>
            <a:r>
              <a:rPr lang="en-US" b="0" baseline="0" dirty="0" err="1"/>
              <a:t>ordenador</a:t>
            </a:r>
            <a:r>
              <a:rPr lang="en-US" b="0" baseline="0" dirty="0"/>
              <a:t> para </a:t>
            </a:r>
            <a:r>
              <a:rPr lang="en-US" b="0" baseline="0" dirty="0" err="1"/>
              <a:t>aprender</a:t>
            </a:r>
            <a:r>
              <a:rPr lang="en-US" b="0" baseline="0" dirty="0"/>
              <a:t> en casa.</a:t>
            </a:r>
          </a:p>
          <a:p>
            <a:pPr marL="228600" indent="-228600">
              <a:buAutoNum type="arabicPeriod"/>
            </a:pPr>
            <a:r>
              <a:rPr lang="en-US" b="0" baseline="0" dirty="0" err="1"/>
              <a:t>Enseño</a:t>
            </a:r>
            <a:r>
              <a:rPr lang="en-US" b="0" baseline="0" dirty="0"/>
              <a:t> </a:t>
            </a:r>
            <a:r>
              <a:rPr lang="en-US" b="0" baseline="0" dirty="0" err="1"/>
              <a:t>cómo</a:t>
            </a:r>
            <a:r>
              <a:rPr lang="en-US" b="0" baseline="0" dirty="0"/>
              <a:t> </a:t>
            </a:r>
            <a:r>
              <a:rPr lang="en-US" b="0" baseline="0" dirty="0" err="1"/>
              <a:t>enviar</a:t>
            </a:r>
            <a:r>
              <a:rPr lang="en-US" b="0" baseline="0" dirty="0"/>
              <a:t> </a:t>
            </a:r>
            <a:r>
              <a:rPr lang="en-US" b="0" baseline="0" dirty="0" err="1"/>
              <a:t>correos</a:t>
            </a:r>
            <a:r>
              <a:rPr lang="en-US" b="0" baseline="0" dirty="0"/>
              <a:t> </a:t>
            </a:r>
            <a:r>
              <a:rPr lang="en-US" b="0" baseline="0" dirty="0" err="1"/>
              <a:t>electrónicos</a:t>
            </a:r>
            <a:r>
              <a:rPr lang="en-US" b="0" baseline="0" dirty="0"/>
              <a:t>.</a:t>
            </a:r>
          </a:p>
          <a:p>
            <a:pPr marL="228600" indent="-228600">
              <a:buAutoNum type="arabicPeriod"/>
            </a:pPr>
            <a:r>
              <a:rPr lang="en-US" b="0" baseline="0" dirty="0" err="1"/>
              <a:t>Busco</a:t>
            </a:r>
            <a:r>
              <a:rPr lang="en-US" b="0" baseline="0" dirty="0"/>
              <a:t> </a:t>
            </a:r>
            <a:r>
              <a:rPr lang="en-US" b="0" baseline="0" dirty="0" err="1"/>
              <a:t>información</a:t>
            </a:r>
            <a:r>
              <a:rPr lang="en-US" b="0" baseline="0" dirty="0"/>
              <a:t> </a:t>
            </a:r>
            <a:r>
              <a:rPr lang="en-US" b="0" baseline="0" dirty="0" err="1"/>
              <a:t>en</a:t>
            </a:r>
            <a:r>
              <a:rPr lang="en-US" b="0" baseline="0" dirty="0"/>
              <a:t> internet.</a:t>
            </a:r>
          </a:p>
          <a:p>
            <a:pPr marL="228600" indent="-228600">
              <a:buAutoNum type="arabicPeriod"/>
            </a:pPr>
            <a:r>
              <a:rPr lang="en-US" b="0" baseline="0" dirty="0" err="1"/>
              <a:t>Necesitó</a:t>
            </a:r>
            <a:r>
              <a:rPr lang="en-US" b="0" baseline="0" dirty="0"/>
              <a:t> </a:t>
            </a:r>
            <a:r>
              <a:rPr lang="en-US" b="0" baseline="0" dirty="0" err="1"/>
              <a:t>ayuda</a:t>
            </a:r>
            <a:r>
              <a:rPr lang="en-US" b="0" baseline="0" dirty="0"/>
              <a:t> para </a:t>
            </a:r>
            <a:r>
              <a:rPr lang="en-US" b="0" baseline="0" dirty="0" err="1"/>
              <a:t>imprimir</a:t>
            </a:r>
            <a:r>
              <a:rPr lang="en-US" b="0" baseline="0" dirty="0"/>
              <a:t> </a:t>
            </a:r>
            <a:r>
              <a:rPr lang="en-US" b="0" baseline="0" dirty="0" err="1"/>
              <a:t>unas</a:t>
            </a:r>
            <a:r>
              <a:rPr lang="en-US" b="0" baseline="0" dirty="0"/>
              <a:t> entradas de cine.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2935529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Grammar recap slide</a:t>
            </a:r>
          </a:p>
          <a:p>
            <a:endParaRPr lang="en-GB" b="1" dirty="0"/>
          </a:p>
          <a:p>
            <a:r>
              <a:rPr lang="en-GB" b="1" dirty="0"/>
              <a:t>Timing: </a:t>
            </a:r>
            <a:r>
              <a:rPr lang="en-GB" dirty="0"/>
              <a:t>2 minutes</a:t>
            </a:r>
          </a:p>
          <a:p>
            <a:endParaRPr lang="en-GB" dirty="0"/>
          </a:p>
          <a:p>
            <a:r>
              <a:rPr lang="en-GB" b="1" dirty="0"/>
              <a:t>Aim:</a:t>
            </a:r>
            <a:r>
              <a:rPr lang="en-GB" b="1" baseline="0" dirty="0"/>
              <a:t> </a:t>
            </a:r>
            <a:r>
              <a:rPr lang="en-GB" dirty="0"/>
              <a:t>To remind students of English</a:t>
            </a:r>
            <a:r>
              <a:rPr lang="en-GB" baseline="0" dirty="0"/>
              <a:t> vs Spanish</a:t>
            </a:r>
            <a:r>
              <a:rPr lang="en-GB" dirty="0"/>
              <a:t> question formation differences,</a:t>
            </a:r>
            <a:r>
              <a:rPr lang="en-GB" baseline="0" dirty="0"/>
              <a:t> in particular the use of the auxiliary ‘do’ (which becomes ‘did’ in past).</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424996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10-12 minutes</a:t>
            </a:r>
            <a:r>
              <a:rPr lang="en-US" b="0" baseline="0" dirty="0"/>
              <a:t> </a:t>
            </a:r>
            <a:endParaRPr lang="en-US" b="0" dirty="0"/>
          </a:p>
          <a:p>
            <a:endParaRPr lang="en-US" b="1" dirty="0"/>
          </a:p>
          <a:p>
            <a:r>
              <a:rPr lang="en-US" b="1" dirty="0"/>
              <a:t>Aim: </a:t>
            </a:r>
            <a:r>
              <a:rPr lang="en-US" b="0" dirty="0"/>
              <a:t>To consolidate</a:t>
            </a:r>
            <a:r>
              <a:rPr lang="en-US" b="0" baseline="0" dirty="0"/>
              <a:t> understanding of the difference between </a:t>
            </a:r>
            <a:r>
              <a:rPr lang="en-US" b="0" dirty="0"/>
              <a:t>1</a:t>
            </a:r>
            <a:r>
              <a:rPr lang="en-US" b="0" baseline="30000" dirty="0"/>
              <a:t>st</a:t>
            </a:r>
            <a:r>
              <a:rPr lang="en-US" b="0" dirty="0"/>
              <a:t> person singular present and 3</a:t>
            </a:r>
            <a:r>
              <a:rPr lang="en-US" b="0" baseline="30000" dirty="0"/>
              <a:t>rd</a:t>
            </a:r>
            <a:r>
              <a:rPr lang="en-US" b="0" dirty="0"/>
              <a:t> person singular past for –ar verbs through questions and answers (oral modality). To also practise vocabulary</a:t>
            </a:r>
            <a:r>
              <a:rPr lang="en-US" b="0" baseline="0" dirty="0"/>
              <a:t>.</a:t>
            </a:r>
          </a:p>
          <a:p>
            <a:endParaRPr lang="en-US" b="1" dirty="0"/>
          </a:p>
          <a:p>
            <a:r>
              <a:rPr lang="en-US" b="1" dirty="0"/>
              <a:t>Procedure:</a:t>
            </a:r>
          </a:p>
          <a:p>
            <a:r>
              <a:rPr lang="en-US" b="0" dirty="0"/>
              <a:t>1. Person A </a:t>
            </a:r>
            <a:r>
              <a:rPr lang="es-ES" b="0" dirty="0" err="1"/>
              <a:t>reads</a:t>
            </a:r>
            <a:r>
              <a:rPr lang="es-ES" b="0" dirty="0"/>
              <a:t> </a:t>
            </a:r>
            <a:r>
              <a:rPr lang="es-ES" b="0" dirty="0" err="1"/>
              <a:t>the</a:t>
            </a:r>
            <a:r>
              <a:rPr lang="es-ES" b="0" dirty="0"/>
              <a:t> </a:t>
            </a:r>
            <a:r>
              <a:rPr lang="es-ES" b="0" dirty="0" err="1"/>
              <a:t>question</a:t>
            </a:r>
            <a:r>
              <a:rPr lang="es-ES" b="0" dirty="0"/>
              <a:t> </a:t>
            </a:r>
            <a:r>
              <a:rPr lang="es-ES" b="0" dirty="0" err="1"/>
              <a:t>out</a:t>
            </a:r>
            <a:r>
              <a:rPr lang="es-ES" b="0" dirty="0"/>
              <a:t> </a:t>
            </a:r>
            <a:r>
              <a:rPr lang="es-ES" b="0" dirty="0" err="1"/>
              <a:t>loud</a:t>
            </a:r>
            <a:r>
              <a:rPr lang="es-ES" b="0" dirty="0"/>
              <a:t> in </a:t>
            </a:r>
            <a:r>
              <a:rPr lang="es-ES" b="0" dirty="0" err="1"/>
              <a:t>Spanish</a:t>
            </a:r>
            <a:r>
              <a:rPr lang="es-ES" b="0" dirty="0"/>
              <a:t>,</a:t>
            </a:r>
            <a:r>
              <a:rPr lang="es-ES" b="0" baseline="0" dirty="0"/>
              <a:t> </a:t>
            </a:r>
            <a:r>
              <a:rPr lang="es-ES" b="0" baseline="0" dirty="0" err="1"/>
              <a:t>focusing</a:t>
            </a:r>
            <a:r>
              <a:rPr lang="es-ES" b="0" baseline="0" dirty="0"/>
              <a:t> </a:t>
            </a:r>
            <a:r>
              <a:rPr lang="es-ES" b="0" baseline="0" dirty="0" err="1"/>
              <a:t>carefully</a:t>
            </a:r>
            <a:r>
              <a:rPr lang="es-ES" b="0" baseline="0" dirty="0"/>
              <a:t> </a:t>
            </a:r>
            <a:r>
              <a:rPr lang="es-ES" b="0" baseline="0" dirty="0" err="1"/>
              <a:t>on</a:t>
            </a:r>
            <a:r>
              <a:rPr lang="es-ES" b="0" baseline="0" dirty="0"/>
              <a:t> </a:t>
            </a:r>
            <a:r>
              <a:rPr lang="en-GB" b="0" baseline="0" dirty="0"/>
              <a:t>how they stress the verb (i.e, using final-syllable stress if their question begins with ‘Did s/he…?’ OR penultimate syllable stress to ask ‘Do I…?’)</a:t>
            </a:r>
            <a:endParaRPr lang="en-US" b="0" dirty="0"/>
          </a:p>
          <a:p>
            <a:r>
              <a:rPr lang="en-US" b="0" dirty="0"/>
              <a:t>2. Person B listens carefully for the stress on the verb and whether the partner is asking about ‘I’ (present) or ‘s/he’ (preterite).</a:t>
            </a:r>
            <a:r>
              <a:rPr lang="en-US" b="0" baseline="0" dirty="0"/>
              <a:t> Person B then looks at their card and </a:t>
            </a:r>
            <a:r>
              <a:rPr lang="es-ES" sz="1200" kern="1200" dirty="0" err="1">
                <a:solidFill>
                  <a:schemeClr val="tx1"/>
                </a:solidFill>
                <a:effectLst/>
                <a:latin typeface="+mn-lt"/>
                <a:ea typeface="+mn-ea"/>
                <a:cs typeface="+mn-cs"/>
              </a:rPr>
              <a:t>answers</a:t>
            </a:r>
            <a:r>
              <a:rPr lang="es-ES" sz="1200" kern="1200" dirty="0">
                <a:solidFill>
                  <a:schemeClr val="tx1"/>
                </a:solidFill>
                <a:effectLst/>
                <a:latin typeface="+mn-lt"/>
                <a:ea typeface="+mn-ea"/>
                <a:cs typeface="+mn-cs"/>
              </a:rPr>
              <a:t> ‘sí’ </a:t>
            </a:r>
            <a:r>
              <a:rPr lang="es-ES" sz="1200" kern="1200" dirty="0" err="1">
                <a:solidFill>
                  <a:schemeClr val="tx1"/>
                </a:solidFill>
                <a:effectLst/>
                <a:latin typeface="+mn-lt"/>
                <a:ea typeface="+mn-ea"/>
                <a:cs typeface="+mn-cs"/>
              </a:rPr>
              <a:t>or</a:t>
            </a:r>
            <a:r>
              <a:rPr lang="es-ES" sz="1200" kern="1200" dirty="0">
                <a:solidFill>
                  <a:schemeClr val="tx1"/>
                </a:solidFill>
                <a:effectLst/>
                <a:latin typeface="+mn-lt"/>
                <a:ea typeface="+mn-ea"/>
                <a:cs typeface="+mn-cs"/>
              </a:rPr>
              <a:t> ‘no’ </a:t>
            </a:r>
            <a:r>
              <a:rPr lang="es-ES" sz="1200" kern="1200" dirty="0" err="1">
                <a:solidFill>
                  <a:schemeClr val="tx1"/>
                </a:solidFill>
                <a:effectLst/>
                <a:latin typeface="+mn-lt"/>
                <a:ea typeface="+mn-ea"/>
                <a:cs typeface="+mn-cs"/>
              </a:rPr>
              <a:t>depending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information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see</a:t>
            </a:r>
            <a:r>
              <a:rPr lang="es-ES" sz="1200" kern="1200" dirty="0">
                <a:solidFill>
                  <a:schemeClr val="tx1"/>
                </a:solidFill>
                <a:effectLst/>
                <a:latin typeface="+mn-lt"/>
                <a:ea typeface="+mn-ea"/>
                <a:cs typeface="+mn-cs"/>
              </a:rPr>
              <a:t>. Note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vocabulary</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hear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will</a:t>
            </a:r>
            <a:r>
              <a:rPr lang="es-ES" sz="1200" kern="1200" baseline="0" dirty="0">
                <a:solidFill>
                  <a:schemeClr val="tx1"/>
                </a:solidFill>
                <a:effectLst/>
                <a:latin typeface="+mn-lt"/>
                <a:ea typeface="+mn-ea"/>
                <a:cs typeface="+mn-cs"/>
              </a:rPr>
              <a:t> be </a:t>
            </a:r>
            <a:r>
              <a:rPr lang="es-ES" sz="1200" kern="1200" baseline="0" dirty="0" err="1">
                <a:solidFill>
                  <a:schemeClr val="tx1"/>
                </a:solidFill>
                <a:effectLst/>
                <a:latin typeface="+mn-lt"/>
                <a:ea typeface="+mn-ea"/>
                <a:cs typeface="+mn-cs"/>
              </a:rPr>
              <a:t>appear</a:t>
            </a:r>
            <a:r>
              <a:rPr lang="es-ES" sz="1200" kern="1200" baseline="0" dirty="0">
                <a:solidFill>
                  <a:schemeClr val="tx1"/>
                </a:solidFill>
                <a:effectLst/>
                <a:latin typeface="+mn-lt"/>
                <a:ea typeface="+mn-ea"/>
                <a:cs typeface="+mn-cs"/>
              </a:rPr>
              <a:t> as ONE of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answer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options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task</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decide </a:t>
            </a:r>
            <a:r>
              <a:rPr lang="es-ES" sz="1200" kern="1200" baseline="0" dirty="0" err="1">
                <a:solidFill>
                  <a:schemeClr val="tx1"/>
                </a:solidFill>
                <a:effectLst/>
                <a:latin typeface="+mn-lt"/>
                <a:ea typeface="+mn-ea"/>
                <a:cs typeface="+mn-cs"/>
              </a:rPr>
              <a:t>whether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vocabulary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corresponds</a:t>
            </a:r>
            <a:r>
              <a:rPr lang="es-ES" sz="1200" kern="1200" baseline="0" dirty="0">
                <a:solidFill>
                  <a:schemeClr val="tx1"/>
                </a:solidFill>
                <a:effectLst/>
                <a:latin typeface="+mn-lt"/>
                <a:ea typeface="+mn-ea"/>
                <a:cs typeface="+mn-cs"/>
              </a:rPr>
              <a:t> to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correct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person</a:t>
            </a:r>
            <a:r>
              <a:rPr lang="es-ES" sz="1200" kern="1200" baseline="0" dirty="0">
                <a:solidFill>
                  <a:schemeClr val="tx1"/>
                </a:solidFill>
                <a:effectLst/>
                <a:latin typeface="+mn-lt"/>
                <a:ea typeface="+mn-ea"/>
                <a:cs typeface="+mn-cs"/>
              </a:rPr>
              <a:t>/time </a:t>
            </a:r>
            <a:r>
              <a:rPr lang="es-ES" sz="1200" kern="1200" baseline="0" dirty="0" err="1">
                <a:solidFill>
                  <a:schemeClr val="tx1"/>
                </a:solidFill>
                <a:effectLst/>
                <a:latin typeface="+mn-lt"/>
                <a:ea typeface="+mn-ea"/>
                <a:cs typeface="+mn-cs"/>
              </a:rPr>
              <a:t>or</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a:t>
            </a:r>
            <a:r>
              <a:rPr lang="es-ES" sz="1200" kern="1200" dirty="0" err="1">
                <a:solidFill>
                  <a:schemeClr val="tx1"/>
                </a:solidFill>
                <a:effectLst/>
                <a:latin typeface="+mn-lt"/>
                <a:ea typeface="+mn-ea"/>
                <a:cs typeface="+mn-cs"/>
              </a:rPr>
              <a:t>ull</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sentences</a:t>
            </a:r>
            <a:r>
              <a:rPr lang="es-ES" sz="1200" kern="1200" dirty="0">
                <a:solidFill>
                  <a:schemeClr val="tx1"/>
                </a:solidFill>
                <a:effectLst/>
                <a:latin typeface="+mn-lt"/>
                <a:ea typeface="+mn-ea"/>
                <a:cs typeface="+mn-cs"/>
              </a:rPr>
              <a:t> are to</a:t>
            </a:r>
            <a:r>
              <a:rPr lang="es-ES" sz="1200" kern="1200" baseline="0" dirty="0">
                <a:solidFill>
                  <a:schemeClr val="tx1"/>
                </a:solidFill>
                <a:effectLst/>
                <a:latin typeface="+mn-lt"/>
                <a:ea typeface="+mn-ea"/>
                <a:cs typeface="+mn-cs"/>
              </a:rPr>
              <a:t> be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encouraged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here</a:t>
            </a:r>
            <a:r>
              <a:rPr lang="es-ES" sz="1200" kern="1200" dirty="0">
                <a:solidFill>
                  <a:schemeClr val="tx1"/>
                </a:solidFill>
                <a:effectLst/>
                <a:latin typeface="+mn-lt"/>
                <a:ea typeface="+mn-ea"/>
                <a:cs typeface="+mn-cs"/>
              </a:rPr>
              <a: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includes</a:t>
            </a:r>
            <a:r>
              <a:rPr lang="es-ES" sz="1200" kern="1200" baseline="0" dirty="0">
                <a:solidFill>
                  <a:schemeClr val="tx1"/>
                </a:solidFill>
                <a:effectLst/>
                <a:latin typeface="+mn-lt"/>
                <a:ea typeface="+mn-ea"/>
                <a:cs typeface="+mn-cs"/>
              </a:rPr>
              <a:t> use of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2nd person singular, </a:t>
            </a:r>
            <a:r>
              <a:rPr lang="es-ES" sz="1200" kern="1200" dirty="0" err="1">
                <a:solidFill>
                  <a:schemeClr val="tx1"/>
                </a:solidFill>
                <a:effectLst/>
                <a:latin typeface="+mn-lt"/>
                <a:ea typeface="+mn-ea"/>
                <a:cs typeface="+mn-cs"/>
              </a:rPr>
              <a:t>though</a:t>
            </a:r>
            <a:r>
              <a:rPr lang="es-ES" sz="1200" kern="1200" dirty="0">
                <a:solidFill>
                  <a:schemeClr val="tx1"/>
                </a:solidFill>
                <a:effectLst/>
                <a:latin typeface="+mn-lt"/>
                <a:ea typeface="+mn-ea"/>
                <a:cs typeface="+mn-cs"/>
              </a:rPr>
              <a:t> note </a:t>
            </a:r>
            <a:r>
              <a:rPr lang="es-ES" sz="1200" kern="1200" dirty="0" err="1">
                <a:solidFill>
                  <a:schemeClr val="tx1"/>
                </a:solidFill>
                <a:effectLst/>
                <a:latin typeface="+mn-lt"/>
                <a:ea typeface="+mn-ea"/>
                <a:cs typeface="+mn-cs"/>
              </a:rPr>
              <a:t>that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correct</a:t>
            </a:r>
            <a:r>
              <a:rPr lang="es-ES" sz="1200" kern="1200" dirty="0">
                <a:solidFill>
                  <a:schemeClr val="tx1"/>
                </a:solidFill>
                <a:effectLst/>
                <a:latin typeface="+mn-lt"/>
                <a:ea typeface="+mn-ea"/>
                <a:cs typeface="+mn-cs"/>
              </a:rPr>
              <a:t> use of </a:t>
            </a:r>
            <a:r>
              <a:rPr lang="es-ES" sz="1200" kern="1200" dirty="0" err="1">
                <a:solidFill>
                  <a:schemeClr val="tx1"/>
                </a:solidFill>
                <a:effectLst/>
                <a:latin typeface="+mn-lt"/>
                <a:ea typeface="+mn-ea"/>
                <a:cs typeface="+mn-cs"/>
              </a:rPr>
              <a:t>this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feature</a:t>
            </a:r>
            <a:r>
              <a:rPr lang="es-ES" sz="1200" kern="120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is</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not</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primary</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aim</a:t>
            </a:r>
            <a:r>
              <a:rPr lang="es-ES" sz="1200" kern="1200" baseline="0" dirty="0">
                <a:solidFill>
                  <a:schemeClr val="tx1"/>
                </a:solidFill>
                <a:effectLst/>
                <a:latin typeface="+mn-lt"/>
                <a:ea typeface="+mn-ea"/>
                <a:cs typeface="+mn-cs"/>
              </a:rPr>
              <a:t> of </a:t>
            </a:r>
            <a:r>
              <a:rPr lang="es-ES" sz="1200" kern="1200" baseline="0" dirty="0" err="1">
                <a:solidFill>
                  <a:schemeClr val="tx1"/>
                </a:solidFill>
                <a:effectLst/>
                <a:latin typeface="+mn-lt"/>
                <a:ea typeface="+mn-ea"/>
                <a:cs typeface="+mn-cs"/>
              </a:rPr>
              <a:t>the</a:t>
            </a:r>
            <a:r>
              <a:rPr lang="es-ES" sz="1200" kern="1200" baseline="0" dirty="0">
                <a:solidFill>
                  <a:schemeClr val="tx1"/>
                </a:solidFill>
                <a:effectLst/>
                <a:latin typeface="+mn-lt"/>
                <a:ea typeface="+mn-ea"/>
                <a:cs typeface="+mn-cs"/>
              </a:rPr>
              <a:t> </a:t>
            </a:r>
            <a:r>
              <a:rPr lang="es-ES" sz="1200" kern="1200" baseline="0" dirty="0" err="1">
                <a:solidFill>
                  <a:schemeClr val="tx1"/>
                </a:solidFill>
                <a:effectLst/>
                <a:latin typeface="+mn-lt"/>
                <a:ea typeface="+mn-ea"/>
                <a:cs typeface="+mn-cs"/>
              </a:rPr>
              <a:t>activity</a:t>
            </a:r>
            <a:r>
              <a:rPr lang="es-ES" sz="1200" kern="1200" baseline="0" dirty="0">
                <a:solidFill>
                  <a:schemeClr val="tx1"/>
                </a:solidFill>
                <a:effectLst/>
                <a:latin typeface="+mn-lt"/>
                <a:ea typeface="+mn-ea"/>
                <a:cs typeface="+mn-cs"/>
              </a:rPr>
              <a:t>.</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3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9562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DURING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821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p:txBody>
      </p:sp>
      <p:sp>
        <p:nvSpPr>
          <p:cNvPr id="4" name="Slide Number Placeholder 3"/>
          <p:cNvSpPr>
            <a:spLocks noGrp="1"/>
          </p:cNvSpPr>
          <p:nvPr>
            <p:ph type="sldNum" sz="quarter" idx="10"/>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1957540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Native teacher feedback provided by Blanca Román.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Learning outcomes</a:t>
            </a:r>
            <a:r>
              <a:rPr lang="en-GB" b="1" baseline="0" dirty="0"/>
              <a:t> (</a:t>
            </a:r>
            <a:r>
              <a:rPr lang="en-US" sz="1200" b="1" kern="1200" dirty="0">
                <a:solidFill>
                  <a:schemeClr val="tx1"/>
                </a:solidFill>
                <a:effectLst/>
                <a:latin typeface="+mn-lt"/>
                <a:ea typeface="+mn-ea"/>
                <a:cs typeface="+mn-cs"/>
              </a:rPr>
              <a:t>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 </a:t>
            </a:r>
            <a:r>
              <a:rPr lang="en-US" sz="1200" b="0" kern="1200" dirty="0">
                <a:solidFill>
                  <a:schemeClr val="tx1"/>
                </a:solidFill>
                <a:effectLst/>
                <a:latin typeface="+mn-lt"/>
                <a:ea typeface="+mn-ea"/>
                <a:cs typeface="+mn-cs"/>
              </a:rPr>
              <a:t>-ar verbs in 3rd person singular preterite (-ó)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–ar verbs in 1</a:t>
            </a:r>
            <a:r>
              <a:rPr lang="en-US" sz="1200" b="0" kern="1200" baseline="30000" dirty="0">
                <a:solidFill>
                  <a:schemeClr val="tx1"/>
                </a:solidFill>
                <a:effectLst/>
                <a:latin typeface="+mn-lt"/>
                <a:ea typeface="+mn-ea"/>
                <a:cs typeface="+mn-cs"/>
              </a:rPr>
              <a:t>st</a:t>
            </a:r>
            <a:r>
              <a:rPr lang="en-US" sz="1200" b="0" kern="1200" dirty="0">
                <a:solidFill>
                  <a:schemeClr val="tx1"/>
                </a:solidFill>
                <a:effectLst/>
                <a:latin typeface="+mn-lt"/>
                <a:ea typeface="+mn-ea"/>
                <a:cs typeface="+mn-cs"/>
              </a:rPr>
              <a:t> person singular person (-o)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a:t>
            </a:r>
            <a:r>
              <a:rPr lang="en-US" sz="1200" b="0" kern="1200" baseline="0" dirty="0">
                <a:solidFill>
                  <a:schemeClr val="tx1"/>
                </a:solidFill>
                <a:effectLst/>
                <a:latin typeface="+mn-lt"/>
                <a:ea typeface="+mn-ea"/>
                <a:cs typeface="+mn-cs"/>
              </a:rPr>
              <a:t> of adverbs of position with ‘del’ and ‘de la’</a:t>
            </a: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Consolidation of SSC [z] </a:t>
            </a:r>
            <a:r>
              <a:rPr lang="en-US" sz="1200" kern="1200" dirty="0">
                <a:solidFill>
                  <a:schemeClr val="tx1"/>
                </a:solidFill>
                <a:effectLst/>
                <a:latin typeface="+mn-lt"/>
                <a:ea typeface="+mn-ea"/>
                <a:cs typeface="+mn-cs"/>
              </a:rPr>
              <a:t> </a:t>
            </a:r>
            <a:endParaRPr lang="en-US" sz="1200" b="1" u="none" kern="1200" dirty="0">
              <a:solidFill>
                <a:schemeClr val="tx1"/>
              </a:solidFill>
              <a:effectLst/>
              <a:latin typeface="+mn-lt"/>
              <a:ea typeface="+mn-ea"/>
              <a:cs typeface="+mn-cs"/>
            </a:endParaRPr>
          </a:p>
          <a:p>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New vocabulary: </a:t>
            </a:r>
            <a:r>
              <a:rPr lang="es-419" sz="1200" kern="1200" dirty="0">
                <a:solidFill>
                  <a:schemeClr val="tx1"/>
                </a:solidFill>
                <a:effectLst/>
                <a:latin typeface="+mn-lt"/>
                <a:ea typeface="+mn-ea"/>
                <a:cs typeface="+mn-cs"/>
              </a:rPr>
              <a:t>crear [239];</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publicar [453];</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dejar [86];</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enviar [704]; el comentario [497];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foto [882]</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la red [744];</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ayer [617]</a:t>
            </a:r>
            <a:r>
              <a:rPr lang="x-none" sz="1200" kern="120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poco [76]; lado [215] encima [1140]</a:t>
            </a:r>
          </a:p>
          <a:p>
            <a:pPr marL="0" marR="0" lvl="0" indent="0" algn="l" defTabSz="914400" rtl="0" eaLnBrk="1" fontAlgn="auto" latinLnBrk="0" hangingPunct="1">
              <a:lnSpc>
                <a:spcPct val="100000"/>
              </a:lnSpc>
              <a:spcBef>
                <a:spcPts val="0"/>
              </a:spcBef>
              <a:spcAft>
                <a:spcPts val="0"/>
              </a:spcAft>
              <a:buClrTx/>
              <a:buSzTx/>
              <a:buFontTx/>
              <a:buNone/>
              <a:tabLst/>
              <a:defRPr/>
            </a:pPr>
            <a:r>
              <a:rPr lang="es-419" sz="1200" kern="1200" dirty="0">
                <a:solidFill>
                  <a:schemeClr val="tx1"/>
                </a:solidFill>
                <a:effectLst/>
                <a:latin typeface="+mn-lt"/>
                <a:ea typeface="+mn-ea"/>
                <a:cs typeface="+mn-cs"/>
              </a:rPr>
              <a:t>Note:</a:t>
            </a:r>
            <a:r>
              <a:rPr lang="es-419" sz="1200" kern="1200" baseline="0" dirty="0">
                <a:solidFill>
                  <a:schemeClr val="tx1"/>
                </a:solidFill>
                <a:effectLst/>
                <a:latin typeface="+mn-lt"/>
                <a:ea typeface="+mn-ea"/>
                <a:cs typeface="+mn-cs"/>
              </a:rPr>
              <a:t> ‘lado’ and ‘encima’ are </a:t>
            </a:r>
            <a:r>
              <a:rPr lang="es-419" sz="1200" kern="1200" baseline="0" dirty="0" err="1">
                <a:solidFill>
                  <a:schemeClr val="tx1"/>
                </a:solidFill>
                <a:effectLst/>
                <a:latin typeface="+mn-lt"/>
                <a:ea typeface="+mn-ea"/>
                <a:cs typeface="+mn-cs"/>
              </a:rPr>
              <a:t>introduced</a:t>
            </a:r>
            <a:r>
              <a:rPr lang="es-419" sz="1200" kern="1200" baseline="0" dirty="0">
                <a:solidFill>
                  <a:schemeClr val="tx1"/>
                </a:solidFill>
                <a:effectLst/>
                <a:latin typeface="+mn-lt"/>
                <a:ea typeface="+mn-ea"/>
                <a:cs typeface="+mn-cs"/>
              </a:rPr>
              <a:t> in </a:t>
            </a:r>
            <a:r>
              <a:rPr lang="es-419" sz="1200" kern="1200" baseline="0" dirty="0" err="1">
                <a:solidFill>
                  <a:schemeClr val="tx1"/>
                </a:solidFill>
                <a:effectLst/>
                <a:latin typeface="+mn-lt"/>
                <a:ea typeface="+mn-ea"/>
                <a:cs typeface="+mn-cs"/>
              </a:rPr>
              <a:t>lesson</a:t>
            </a:r>
            <a:r>
              <a:rPr lang="es-419" sz="1200" kern="1200" baseline="0" dirty="0">
                <a:solidFill>
                  <a:schemeClr val="tx1"/>
                </a:solidFill>
                <a:effectLst/>
                <a:latin typeface="+mn-lt"/>
                <a:ea typeface="+mn-ea"/>
                <a:cs typeface="+mn-cs"/>
              </a:rPr>
              <a:t> 2</a:t>
            </a:r>
          </a:p>
          <a:p>
            <a:endParaRPr lang="x-none" sz="1200" kern="1200" dirty="0">
              <a:solidFill>
                <a:schemeClr val="tx1"/>
              </a:solidFill>
              <a:effectLst/>
              <a:latin typeface="+mn-lt"/>
              <a:ea typeface="+mn-ea"/>
              <a:cs typeface="+mn-cs"/>
            </a:endParaRPr>
          </a:p>
          <a:p>
            <a:r>
              <a:rPr lang="es-419" sz="1200" b="1" kern="1200" dirty="0" err="1">
                <a:solidFill>
                  <a:schemeClr val="tx1"/>
                </a:solidFill>
                <a:effectLst/>
                <a:latin typeface="+mn-lt"/>
                <a:ea typeface="+mn-ea"/>
                <a:cs typeface="+mn-cs"/>
              </a:rPr>
              <a:t>Vocabulary</a:t>
            </a:r>
            <a:r>
              <a:rPr lang="es-419" sz="1200" b="1" kern="1200" dirty="0">
                <a:solidFill>
                  <a:schemeClr val="tx1"/>
                </a:solidFill>
                <a:effectLst/>
                <a:latin typeface="+mn-lt"/>
                <a:ea typeface="+mn-ea"/>
                <a:cs typeface="+mn-cs"/>
              </a:rPr>
              <a:t> to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p>
          <a:p>
            <a:r>
              <a:rPr lang="es-419" sz="1200" b="1" kern="1200" dirty="0">
                <a:solidFill>
                  <a:schemeClr val="tx1"/>
                </a:solidFill>
                <a:effectLst/>
                <a:latin typeface="+mn-lt"/>
                <a:ea typeface="+mn-ea"/>
                <a:cs typeface="+mn-cs"/>
              </a:rPr>
              <a:t>Y8 1.2.5</a:t>
            </a:r>
            <a:endParaRPr lang="x-none" sz="1200" b="1"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van [ir-33]; país [109]; café [961]; cine [952]; costa [896]; para² [</a:t>
            </a:r>
            <a:r>
              <a:rPr lang="es-419" sz="1200" i="1" kern="1200" dirty="0">
                <a:solidFill>
                  <a:schemeClr val="tx1"/>
                </a:solidFill>
                <a:effectLst/>
                <a:latin typeface="+mn-lt"/>
                <a:ea typeface="+mn-ea"/>
                <a:cs typeface="+mn-cs"/>
              </a:rPr>
              <a:t>in order to</a:t>
            </a:r>
            <a:r>
              <a:rPr lang="es-419" sz="1200" kern="1200" dirty="0">
                <a:solidFill>
                  <a:schemeClr val="tx1"/>
                </a:solidFill>
                <a:effectLst/>
                <a:latin typeface="+mn-lt"/>
                <a:ea typeface="+mn-ea"/>
                <a:cs typeface="+mn-cs"/>
              </a:rPr>
              <a:t>] [16]; tomar² [</a:t>
            </a:r>
            <a:r>
              <a:rPr lang="es-419" sz="1200" i="1" kern="1200" dirty="0">
                <a:solidFill>
                  <a:schemeClr val="tx1"/>
                </a:solidFill>
                <a:effectLst/>
                <a:latin typeface="+mn-lt"/>
                <a:ea typeface="+mn-ea"/>
                <a:cs typeface="+mn-cs"/>
              </a:rPr>
              <a:t>to take, to drink</a:t>
            </a:r>
            <a:r>
              <a:rPr lang="es-419" sz="1200" kern="1200" dirty="0">
                <a:solidFill>
                  <a:schemeClr val="tx1"/>
                </a:solidFill>
                <a:effectLst/>
                <a:latin typeface="+mn-lt"/>
                <a:ea typeface="+mn-ea"/>
                <a:cs typeface="+mn-cs"/>
              </a:rPr>
              <a:t>] [133]; presentar [235]; enseñar [610]; tema [240]; pronto [376]; próximo [466]</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paseo [</a:t>
            </a:r>
            <a:r>
              <a:rPr lang="es-419" sz="1200" i="1" kern="1200" dirty="0">
                <a:solidFill>
                  <a:schemeClr val="tx1"/>
                </a:solidFill>
                <a:effectLst/>
                <a:latin typeface="+mn-lt"/>
                <a:ea typeface="+mn-ea"/>
                <a:cs typeface="+mn-cs"/>
              </a:rPr>
              <a:t>outing</a:t>
            </a:r>
            <a:r>
              <a:rPr lang="es-419" sz="1200" kern="1200" dirty="0">
                <a:solidFill>
                  <a:schemeClr val="tx1"/>
                </a:solidFill>
                <a:effectLst/>
                <a:latin typeface="+mn-lt"/>
                <a:ea typeface="+mn-ea"/>
                <a:cs typeface="+mn-cs"/>
              </a:rPr>
              <a:t>] [2126]; compra [1162]; tapa [3645]; copa [1514]</a:t>
            </a:r>
            <a:r>
              <a:rPr lang="x-none" dirty="0">
                <a:effectLst/>
              </a:rPr>
              <a:t> </a:t>
            </a:r>
          </a:p>
          <a:p>
            <a:r>
              <a:rPr lang="es-419" sz="1200" b="1" kern="1200" dirty="0">
                <a:solidFill>
                  <a:schemeClr val="tx1"/>
                </a:solidFill>
                <a:effectLst/>
                <a:latin typeface="+mn-lt"/>
                <a:ea typeface="+mn-ea"/>
                <a:cs typeface="+mn-cs"/>
              </a:rPr>
              <a:t>Y8 1.1.7</a:t>
            </a:r>
            <a:endParaRPr lang="x-none" sz="1200" kern="1200" dirty="0">
              <a:solidFill>
                <a:schemeClr val="tx1"/>
              </a:solidFill>
              <a:effectLst/>
              <a:latin typeface="+mn-lt"/>
              <a:ea typeface="+mn-ea"/>
              <a:cs typeface="+mn-cs"/>
            </a:endParaRPr>
          </a:p>
          <a:p>
            <a:r>
              <a:rPr lang="es-419" sz="1200" kern="1200" dirty="0">
                <a:solidFill>
                  <a:schemeClr val="tx1"/>
                </a:solidFill>
                <a:effectLst/>
                <a:latin typeface="+mn-lt"/>
                <a:ea typeface="+mn-ea"/>
                <a:cs typeface="+mn-cs"/>
              </a:rPr>
              <a:t>permitir [218]; decidir [368]; dividir [1385]; cubrir [611]; repartir [2161]; fiesta [796]; canción [982]; bebida [2787]; costo [1707]; juego [409]; incluso [336]; fuerte² [</a:t>
            </a:r>
            <a:r>
              <a:rPr lang="es-419" sz="1200" i="1" kern="1200" dirty="0">
                <a:solidFill>
                  <a:schemeClr val="tx1"/>
                </a:solidFill>
                <a:effectLst/>
                <a:latin typeface="+mn-lt"/>
                <a:ea typeface="+mn-ea"/>
                <a:cs typeface="+mn-cs"/>
              </a:rPr>
              <a:t>loud</a:t>
            </a:r>
            <a:r>
              <a:rPr lang="es-419" sz="1200" kern="1200" dirty="0">
                <a:solidFill>
                  <a:schemeClr val="tx1"/>
                </a:solidFill>
                <a:effectLst/>
                <a:latin typeface="+mn-lt"/>
                <a:ea typeface="+mn-ea"/>
                <a:cs typeface="+mn-cs"/>
              </a:rPr>
              <a:t>] [435</a:t>
            </a:r>
            <a:r>
              <a:rPr lang="x-none" sz="1200" kern="1200" dirty="0">
                <a:solidFill>
                  <a:schemeClr val="tx1"/>
                </a:solidFill>
                <a:effectLst/>
                <a:latin typeface="+mn-lt"/>
                <a:ea typeface="+mn-ea"/>
                <a:cs typeface="+mn-cs"/>
              </a:rPr>
              <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206422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 per slide (activity total</a:t>
            </a:r>
            <a:r>
              <a:rPr lang="en-US" sz="1200" b="0" kern="1200" baseline="0" dirty="0">
                <a:solidFill>
                  <a:schemeClr val="tx1"/>
                </a:solidFill>
                <a:effectLst/>
                <a:latin typeface="+mn-lt"/>
                <a:ea typeface="+mn-ea"/>
                <a:cs typeface="+mn-cs"/>
              </a:rPr>
              <a:t>: 3 minutes)</a:t>
            </a:r>
            <a:endParaRPr lang="en-US" sz="1200" b="0" kern="1200" dirty="0">
              <a:solidFill>
                <a:schemeClr val="tx1"/>
              </a:solidFill>
              <a:effectLst/>
              <a:latin typeface="+mn-lt"/>
              <a:ea typeface="+mn-ea"/>
              <a:cs typeface="+mn-cs"/>
            </a:endParaRPr>
          </a:p>
          <a:p>
            <a:endParaRPr lang="en-US" b="1" dirty="0"/>
          </a:p>
          <a:p>
            <a:r>
              <a:rPr lang="en-US" b="1" dirty="0"/>
              <a:t>Aim: </a:t>
            </a:r>
            <a:r>
              <a:rPr lang="en-US" dirty="0"/>
              <a:t>To revise SSC knowledge and practise vocabulary at the same time.</a:t>
            </a:r>
          </a:p>
          <a:p>
            <a:endParaRPr lang="en-US" dirty="0"/>
          </a:p>
          <a:p>
            <a:r>
              <a:rPr lang="en-US" b="1" dirty="0"/>
              <a:t>Procedure:</a:t>
            </a:r>
            <a:br>
              <a:rPr lang="en-US" dirty="0"/>
            </a:br>
            <a:r>
              <a:rPr lang="en-US" dirty="0"/>
              <a:t>1. Working</a:t>
            </a:r>
            <a:r>
              <a:rPr lang="en-US" baseline="0" dirty="0"/>
              <a:t> in pairs, students try to recall the words and write them down. All have been previously taught as vocabulary items in the Y7 and Y8 </a:t>
            </a:r>
            <a:r>
              <a:rPr lang="en-US" baseline="0" dirty="0" err="1"/>
              <a:t>SoWs</a:t>
            </a:r>
            <a:r>
              <a:rPr lang="en-US" baseline="0" dirty="0"/>
              <a:t>.</a:t>
            </a:r>
          </a:p>
          <a:p>
            <a:r>
              <a:rPr lang="en-US" baseline="0" dirty="0"/>
              <a:t>2. Students decide how many words contain the SSC [z]. </a:t>
            </a:r>
          </a:p>
          <a:p>
            <a:r>
              <a:rPr lang="en-US" baseline="0" dirty="0"/>
              <a:t>3. As all of the </a:t>
            </a:r>
            <a:r>
              <a:rPr lang="en-GB" baseline="0" dirty="0"/>
              <a:t>distractor items contain the SSC [s], the activity is also an opportunity to highlight the fact that [z] and [s] may either sound the same or different, depending on where the Spanish speaker is from. </a:t>
            </a:r>
          </a:p>
          <a:p>
            <a:r>
              <a:rPr lang="en-GB" baseline="0" dirty="0"/>
              <a:t>This should already be known to students from lesson 1 of the same resource and from other activities in the Year 7 scheme of work, so it is an opportunity for consolidation.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19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a:t>
            </a:r>
          </a:p>
          <a:p>
            <a:endParaRPr lang="en-US" b="1" dirty="0"/>
          </a:p>
          <a:p>
            <a:r>
              <a:rPr lang="en-US" b="1" dirty="0"/>
              <a:t>Aim: </a:t>
            </a:r>
            <a:r>
              <a:rPr lang="en-US" dirty="0"/>
              <a:t>to </a:t>
            </a:r>
            <a:r>
              <a:rPr lang="en-GB" dirty="0"/>
              <a:t>remind students of the two possible pronunciations of ’z’, ‘</a:t>
            </a:r>
            <a:r>
              <a:rPr lang="en-GB" dirty="0" err="1"/>
              <a:t>ce</a:t>
            </a:r>
            <a:r>
              <a:rPr lang="en-GB" dirty="0"/>
              <a:t>’ and ‘ci’ in the Spanish speaking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The teacher </a:t>
            </a:r>
            <a:r>
              <a:rPr lang="en-US" b="0" dirty="0"/>
              <a:t>goes</a:t>
            </a:r>
            <a:r>
              <a:rPr lang="en-US" b="0" baseline="0" dirty="0"/>
              <a:t> through the grammar explanation with students, revealing each new sentence on a mouse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2. </a:t>
            </a:r>
            <a:r>
              <a:rPr lang="en-GB" dirty="0"/>
              <a:t>Click</a:t>
            </a:r>
            <a:r>
              <a:rPr lang="en-GB" baseline="0" dirty="0"/>
              <a:t> on the orange number to hear the word.</a:t>
            </a:r>
          </a:p>
        </p:txBody>
      </p:sp>
      <p:sp>
        <p:nvSpPr>
          <p:cNvPr id="4" name="Slide Number Placeholder 3"/>
          <p:cNvSpPr>
            <a:spLocks noGrp="1"/>
          </p:cNvSpPr>
          <p:nvPr>
            <p:ph type="sldNum" sz="quarter" idx="10"/>
          </p:nvPr>
        </p:nvSpPr>
        <p:spPr/>
        <p:txBody>
          <a:bodyPr/>
          <a:lstStyle/>
          <a:p>
            <a:fld id="{051212F4-EB5A-464B-92EC-DACFCB1CC2CD}" type="slidenum">
              <a:rPr lang="en-GB" smtClean="0"/>
              <a:t>2</a:t>
            </a:fld>
            <a:endParaRPr lang="en-GB"/>
          </a:p>
        </p:txBody>
      </p:sp>
    </p:spTree>
    <p:extLst>
      <p:ext uri="{BB962C8B-B14F-4D97-AF65-F5344CB8AC3E}">
        <p14:creationId xmlns:p14="http://schemas.microsoft.com/office/powerpoint/2010/main" val="1065514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 per slide (activity total</a:t>
            </a:r>
            <a:r>
              <a:rPr lang="en-US" sz="1200" b="0" kern="1200" baseline="0" dirty="0">
                <a:solidFill>
                  <a:schemeClr val="tx1"/>
                </a:solidFill>
                <a:effectLst/>
                <a:latin typeface="+mn-lt"/>
                <a:ea typeface="+mn-ea"/>
                <a:cs typeface="+mn-cs"/>
              </a:rPr>
              <a:t>: 3 minutes)</a:t>
            </a:r>
            <a:endParaRPr lang="en-US" sz="1200" b="0" kern="1200" dirty="0">
              <a:solidFill>
                <a:schemeClr val="tx1"/>
              </a:solidFill>
              <a:effectLst/>
              <a:latin typeface="+mn-lt"/>
              <a:ea typeface="+mn-ea"/>
              <a:cs typeface="+mn-cs"/>
            </a:endParaRPr>
          </a:p>
          <a:p>
            <a:endParaRPr lang="en-US" b="1" dirty="0"/>
          </a:p>
          <a:p>
            <a:r>
              <a:rPr lang="en-US" b="1" dirty="0"/>
              <a:t>Aim: </a:t>
            </a:r>
            <a:r>
              <a:rPr lang="en-US" dirty="0"/>
              <a:t>To revise SSC knowledge and practise vocabulary at the same time.</a:t>
            </a:r>
          </a:p>
          <a:p>
            <a:endParaRPr lang="en-US" dirty="0"/>
          </a:p>
          <a:p>
            <a:r>
              <a:rPr lang="en-US" b="1" dirty="0"/>
              <a:t>Procedure:</a:t>
            </a:r>
            <a:br>
              <a:rPr lang="en-US" dirty="0"/>
            </a:br>
            <a:r>
              <a:rPr lang="en-US" dirty="0"/>
              <a:t>1. Working</a:t>
            </a:r>
            <a:r>
              <a:rPr lang="en-US" baseline="0" dirty="0"/>
              <a:t> in pairs, students try to recall the words and write them down. All have been previously taught as vocabulary items in the Y7 and Y8 </a:t>
            </a:r>
            <a:r>
              <a:rPr lang="en-US" baseline="0" dirty="0" err="1"/>
              <a:t>SoWs</a:t>
            </a:r>
            <a:r>
              <a:rPr lang="en-US" baseline="0" dirty="0"/>
              <a:t>.</a:t>
            </a:r>
          </a:p>
          <a:p>
            <a:r>
              <a:rPr lang="en-US" baseline="0" dirty="0"/>
              <a:t>2. Students decide how many words contain the SSC [z]. </a:t>
            </a:r>
          </a:p>
          <a:p>
            <a:r>
              <a:rPr lang="en-US" baseline="0" dirty="0"/>
              <a:t>3. As all of the </a:t>
            </a:r>
            <a:r>
              <a:rPr lang="en-GB" baseline="0" dirty="0"/>
              <a:t>distractor items contain the SSC [s], the activity is also an opportunity to highlight the fact that [z] and [s] may either sound the same or different, depending on where the Spanish speaker is from. </a:t>
            </a:r>
          </a:p>
          <a:p>
            <a:r>
              <a:rPr lang="en-GB" baseline="0" dirty="0"/>
              <a:t>This should already be known to students from lesson 1 of the same resource and from other activities in the Year 7 scheme of work, so it is an opportunity for consolidation.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061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1 minute per slide (activity total</a:t>
            </a:r>
            <a:r>
              <a:rPr lang="en-US" sz="1200" b="0" kern="1200" baseline="0" dirty="0">
                <a:solidFill>
                  <a:schemeClr val="tx1"/>
                </a:solidFill>
                <a:effectLst/>
                <a:latin typeface="+mn-lt"/>
                <a:ea typeface="+mn-ea"/>
                <a:cs typeface="+mn-cs"/>
              </a:rPr>
              <a:t>: 3 minutes)</a:t>
            </a:r>
            <a:endParaRPr lang="en-US" sz="1200" b="0" kern="1200" dirty="0">
              <a:solidFill>
                <a:schemeClr val="tx1"/>
              </a:solidFill>
              <a:effectLst/>
              <a:latin typeface="+mn-lt"/>
              <a:ea typeface="+mn-ea"/>
              <a:cs typeface="+mn-cs"/>
            </a:endParaRPr>
          </a:p>
          <a:p>
            <a:endParaRPr lang="en-US" b="1" dirty="0"/>
          </a:p>
          <a:p>
            <a:r>
              <a:rPr lang="en-US" b="1" dirty="0"/>
              <a:t>Aim: </a:t>
            </a:r>
            <a:r>
              <a:rPr lang="en-US" dirty="0"/>
              <a:t>To revise SSC knowledge and practise vocabulary at the same time.</a:t>
            </a:r>
          </a:p>
          <a:p>
            <a:endParaRPr lang="en-US" dirty="0"/>
          </a:p>
          <a:p>
            <a:r>
              <a:rPr lang="en-US" b="1" dirty="0"/>
              <a:t>Procedure:</a:t>
            </a:r>
            <a:br>
              <a:rPr lang="en-US" dirty="0"/>
            </a:br>
            <a:r>
              <a:rPr lang="en-US" dirty="0"/>
              <a:t>1. Working</a:t>
            </a:r>
            <a:r>
              <a:rPr lang="en-US" baseline="0" dirty="0"/>
              <a:t> in pairs, students try to recall the words and write them down. All have been previously taught as vocabulary items in the Y7 and Y8 </a:t>
            </a:r>
            <a:r>
              <a:rPr lang="en-US" baseline="0" dirty="0" err="1"/>
              <a:t>SoWs</a:t>
            </a:r>
            <a:r>
              <a:rPr lang="en-US" baseline="0" dirty="0"/>
              <a:t>.</a:t>
            </a:r>
          </a:p>
          <a:p>
            <a:r>
              <a:rPr lang="en-US" baseline="0" dirty="0"/>
              <a:t>2. Students decide how many words contain the SSC [z]. </a:t>
            </a:r>
          </a:p>
          <a:p>
            <a:r>
              <a:rPr lang="en-US" baseline="0" dirty="0"/>
              <a:t>3. As all of the </a:t>
            </a:r>
            <a:r>
              <a:rPr lang="en-GB" baseline="0" dirty="0"/>
              <a:t>distractor items contain the SSC [s], the activity is also an opportunity to highlight the fact that [z] and [s] may either sound the same or different, depending on where the Spanish speaker is from. </a:t>
            </a:r>
          </a:p>
          <a:p>
            <a:r>
              <a:rPr lang="en-GB" baseline="0" dirty="0"/>
              <a:t>This should already be known to students from lesson 1 of the same resource and from other activities in the Year 7 scheme of work, so it is an opportunity for consolidation.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9279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r>
              <a:rPr lang="en-US" b="1" dirty="0"/>
              <a:t>Aim: </a:t>
            </a:r>
            <a:r>
              <a:rPr lang="en-US" dirty="0"/>
              <a:t>To improve</a:t>
            </a:r>
            <a:r>
              <a:rPr lang="en-US" baseline="0" dirty="0"/>
              <a:t> recall of previously taught vocabulary</a:t>
            </a:r>
            <a:endParaRPr lang="en-US" dirty="0"/>
          </a:p>
          <a:p>
            <a:endParaRPr lang="en-US" dirty="0"/>
          </a:p>
          <a:p>
            <a:r>
              <a:rPr lang="en-US" b="1" dirty="0"/>
              <a:t>Procedure:  </a:t>
            </a:r>
          </a:p>
          <a:p>
            <a:pPr marL="228600" indent="-228600">
              <a:buAutoNum type="arabicPeriod"/>
            </a:pPr>
            <a:r>
              <a:rPr lang="en-US" b="0" dirty="0"/>
              <a:t>Students look at the prompt and complete the word in Spanish.</a:t>
            </a:r>
          </a:p>
          <a:p>
            <a:pPr marL="228600" indent="-228600">
              <a:buAutoNum type="arabicPeriod"/>
            </a:pPr>
            <a:endParaRPr lang="en-US" b="1" dirty="0"/>
          </a:p>
          <a:p>
            <a:pPr marL="0" indent="0">
              <a:buNone/>
            </a:pPr>
            <a:r>
              <a:rPr lang="en-US" b="1" dirty="0"/>
              <a:t>Note:</a:t>
            </a:r>
            <a:r>
              <a:rPr lang="en-US" b="1" baseline="0" dirty="0"/>
              <a:t> </a:t>
            </a:r>
            <a:r>
              <a:rPr lang="en-US" b="0" baseline="0" dirty="0"/>
              <a:t>teachers can also elicit from students the other meaning of ‘tapas’ in Spain, including how to say ‘to go for tapas’. This was covered in the lesson where the vocabulary was first presented.</a:t>
            </a:r>
            <a:endParaRPr lang="en-US" b="0" dirty="0"/>
          </a:p>
        </p:txBody>
      </p:sp>
      <p:sp>
        <p:nvSpPr>
          <p:cNvPr id="4" name="Slide Number Placeholder 3"/>
          <p:cNvSpPr>
            <a:spLocks noGrp="1"/>
          </p:cNvSpPr>
          <p:nvPr>
            <p:ph type="sldNum" sz="quarter" idx="10"/>
          </p:nvPr>
        </p:nvSpPr>
        <p:spPr/>
        <p:txBody>
          <a:bodyPr/>
          <a:lstStyle/>
          <a:p>
            <a:fld id="{AA119F9D-DE95-46FD-9DBD-380478876FF9}" type="slidenum">
              <a:rPr lang="en-GB" smtClean="0"/>
              <a:t>22</a:t>
            </a:fld>
            <a:endParaRPr lang="en-GB"/>
          </a:p>
        </p:txBody>
      </p:sp>
    </p:spTree>
    <p:extLst>
      <p:ext uri="{BB962C8B-B14F-4D97-AF65-F5344CB8AC3E}">
        <p14:creationId xmlns:p14="http://schemas.microsoft.com/office/powerpoint/2010/main" val="731767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present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(-o) and </a:t>
            </a:r>
            <a:r>
              <a:rPr lang="en-GB" sz="1200" kern="1200" baseline="0" dirty="0">
                <a:solidFill>
                  <a:schemeClr val="tx1"/>
                </a:solidFill>
                <a:effectLst/>
                <a:latin typeface="+mn-lt"/>
                <a:ea typeface="+mn-ea"/>
                <a:cs typeface="+mn-cs"/>
              </a:rPr>
              <a:t>3rd  person singular (-</a:t>
            </a:r>
            <a:r>
              <a:rPr lang="en-GB" sz="1200" kern="1200" baseline="0" dirty="0" err="1">
                <a:solidFill>
                  <a:schemeClr val="tx1"/>
                </a:solidFill>
                <a:effectLst/>
                <a:latin typeface="+mn-lt"/>
                <a:ea typeface="+mn-ea"/>
                <a:cs typeface="+mn-cs"/>
              </a:rPr>
              <a:t>ó</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567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These were introduced in Year 7.</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649218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the rules on ‘del’ vs ‘de la’. To introduce new vocabulary: ‘</a:t>
            </a:r>
            <a:r>
              <a:rPr lang="en-GB" sz="1200" b="0" kern="1200" dirty="0" err="1">
                <a:solidFill>
                  <a:schemeClr val="tx1"/>
                </a:solidFill>
                <a:effectLst/>
                <a:latin typeface="+mn-lt"/>
                <a:ea typeface="+mn-ea"/>
                <a:cs typeface="+mn-cs"/>
              </a:rPr>
              <a:t>encima</a:t>
            </a:r>
            <a:r>
              <a:rPr lang="en-GB" sz="1200" b="0" kern="1200" dirty="0">
                <a:solidFill>
                  <a:schemeClr val="tx1"/>
                </a:solidFill>
                <a:effectLst/>
                <a:latin typeface="+mn-lt"/>
                <a:ea typeface="+mn-ea"/>
                <a:cs typeface="+mn-cs"/>
              </a:rPr>
              <a:t> de’ and ‘al </a:t>
            </a:r>
            <a:r>
              <a:rPr lang="en-GB" sz="1200" b="0" kern="1200" dirty="0" err="1">
                <a:solidFill>
                  <a:schemeClr val="tx1"/>
                </a:solidFill>
                <a:effectLst/>
                <a:latin typeface="+mn-lt"/>
                <a:ea typeface="+mn-ea"/>
                <a:cs typeface="+mn-cs"/>
              </a:rPr>
              <a:t>lado</a:t>
            </a:r>
            <a:r>
              <a:rPr lang="en-GB" sz="1200" b="0" kern="1200" dirty="0">
                <a:solidFill>
                  <a:schemeClr val="tx1"/>
                </a:solidFill>
                <a:effectLst/>
                <a:latin typeface="+mn-lt"/>
                <a:ea typeface="+mn-ea"/>
                <a:cs typeface="+mn-cs"/>
              </a:rPr>
              <a:t> de’.</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The teacher elicits the Spanish for the</a:t>
            </a:r>
            <a:r>
              <a:rPr lang="en-US" b="0" baseline="0" dirty="0"/>
              <a:t> words that are given in English.</a:t>
            </a:r>
            <a:endParaRPr lang="en-US" b="0" dirty="0"/>
          </a:p>
          <a:p>
            <a:pPr marL="228600" indent="-228600">
              <a:buAutoNum type="arabicPeriod"/>
            </a:pPr>
            <a:r>
              <a:rPr lang="en-US" b="0" baseline="0" dirty="0"/>
              <a:t>The final two vocabulary items below the orange line (‘</a:t>
            </a:r>
            <a:r>
              <a:rPr lang="en-US" b="0" baseline="0" dirty="0" err="1"/>
              <a:t>encima</a:t>
            </a:r>
            <a:r>
              <a:rPr lang="en-US" b="0" baseline="0" dirty="0"/>
              <a:t> (de)’ and ‘el </a:t>
            </a:r>
            <a:r>
              <a:rPr lang="en-US" b="0" baseline="0" dirty="0" err="1"/>
              <a:t>lado</a:t>
            </a:r>
            <a:r>
              <a:rPr lang="en-US" b="0" baseline="0" dirty="0"/>
              <a:t>’) are new, so the Spanish appears first, and then the English translation is given. Note that ‘</a:t>
            </a:r>
            <a:r>
              <a:rPr lang="en-US" b="0" baseline="0" dirty="0" err="1"/>
              <a:t>lado</a:t>
            </a:r>
            <a:r>
              <a:rPr lang="en-US" b="0" baseline="0" dirty="0"/>
              <a:t>’ is introduced as ‘side’ so students are able to understand the core meaning of the word before seeing that it may be translated as ‘next to’ in the phrase ‘al </a:t>
            </a:r>
            <a:r>
              <a:rPr lang="en-US" b="0" baseline="0" dirty="0" err="1"/>
              <a:t>lado</a:t>
            </a:r>
            <a:r>
              <a:rPr lang="en-US" b="0" baseline="0" dirty="0"/>
              <a:t> de’.</a:t>
            </a:r>
          </a:p>
          <a:p>
            <a:pPr marL="228600" indent="-228600">
              <a:buAutoNum type="arabicPeriod"/>
            </a:pPr>
            <a:r>
              <a:rPr lang="en-US" b="0" baseline="0" dirty="0"/>
              <a:t>Students translate each phrase into Spanish deciding whether to use ‘del’ and ‘de la’. The nouns were all previously taught, so their gender is not given, but this could adapted as necessary (e.g. the gender of the noun could be provided, if needed).</a:t>
            </a:r>
          </a:p>
        </p:txBody>
      </p:sp>
      <p:sp>
        <p:nvSpPr>
          <p:cNvPr id="4" name="Slide Number Placeholder 3"/>
          <p:cNvSpPr>
            <a:spLocks noGrp="1"/>
          </p:cNvSpPr>
          <p:nvPr>
            <p:ph type="sldNum" sz="quarter" idx="10"/>
          </p:nvPr>
        </p:nvSpPr>
        <p:spPr/>
        <p:txBody>
          <a:bodyPr/>
          <a:lstStyle/>
          <a:p>
            <a:fld id="{051212F4-EB5A-464B-92EC-DACFCB1CC2CD}" type="slidenum">
              <a:rPr lang="en-GB" smtClean="0"/>
              <a:t>25</a:t>
            </a:fld>
            <a:endParaRPr lang="en-GB" dirty="0"/>
          </a:p>
        </p:txBody>
      </p:sp>
    </p:spTree>
    <p:extLst>
      <p:ext uri="{BB962C8B-B14F-4D97-AF65-F5344CB8AC3E}">
        <p14:creationId xmlns:p14="http://schemas.microsoft.com/office/powerpoint/2010/main" val="4149336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‘del’ vs ‘de la’</a:t>
            </a:r>
            <a:r>
              <a:rPr lang="en-US" baseline="0" dirty="0"/>
              <a:t> and </a:t>
            </a:r>
            <a:r>
              <a:rPr lang="en-US" dirty="0"/>
              <a:t>1</a:t>
            </a:r>
            <a:r>
              <a:rPr lang="en-US" baseline="30000" dirty="0"/>
              <a:t>st</a:t>
            </a:r>
            <a:r>
              <a:rPr lang="en-US" dirty="0"/>
              <a:t> person singular present (-o) vs 3</a:t>
            </a:r>
            <a:r>
              <a:rPr lang="en-US" baseline="30000" dirty="0"/>
              <a:t>rd</a:t>
            </a:r>
            <a:r>
              <a:rPr lang="en-US" dirty="0"/>
              <a:t> person singular preterite (-ó)</a:t>
            </a:r>
            <a:r>
              <a:rPr lang="en-US" baseline="0" dirty="0"/>
              <a:t> </a:t>
            </a:r>
            <a:r>
              <a:rPr lang="en-US" dirty="0"/>
              <a:t>through reading. To also consolidate understanding</a:t>
            </a:r>
            <a:r>
              <a:rPr lang="en-US" baseline="0" dirty="0"/>
              <a:t> of vocabulary.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a:t>
            </a:r>
            <a:r>
              <a:rPr lang="es-ES" dirty="0" err="1"/>
              <a:t>read</a:t>
            </a:r>
            <a:r>
              <a:rPr lang="es-ES" dirty="0"/>
              <a:t> </a:t>
            </a:r>
            <a:r>
              <a:rPr lang="es-ES" dirty="0" err="1"/>
              <a:t>the</a:t>
            </a:r>
            <a:r>
              <a:rPr lang="es-ES" dirty="0"/>
              <a:t> </a:t>
            </a:r>
            <a:r>
              <a:rPr lang="es-ES" dirty="0" err="1"/>
              <a:t>sentences</a:t>
            </a:r>
            <a:r>
              <a:rPr lang="es-ES" dirty="0"/>
              <a:t>  and decide </a:t>
            </a:r>
            <a:r>
              <a:rPr lang="es-ES" dirty="0" err="1"/>
              <a:t>whether</a:t>
            </a:r>
            <a:r>
              <a:rPr lang="es-ES" dirty="0"/>
              <a:t> </a:t>
            </a:r>
            <a:r>
              <a:rPr lang="es-ES" dirty="0" err="1"/>
              <a:t>the</a:t>
            </a:r>
            <a:r>
              <a:rPr lang="es-ES" dirty="0"/>
              <a:t> </a:t>
            </a:r>
            <a:r>
              <a:rPr lang="es-ES" dirty="0" err="1"/>
              <a:t>sentence</a:t>
            </a:r>
            <a:r>
              <a:rPr lang="es-ES" dirty="0"/>
              <a:t> </a:t>
            </a:r>
            <a:r>
              <a:rPr lang="es-ES" dirty="0" err="1"/>
              <a:t>requires</a:t>
            </a:r>
            <a:r>
              <a:rPr lang="es-ES" dirty="0"/>
              <a:t> ‘del’ </a:t>
            </a:r>
            <a:r>
              <a:rPr lang="es-ES" dirty="0" err="1"/>
              <a:t>or</a:t>
            </a:r>
            <a:r>
              <a:rPr lang="es-ES" dirty="0"/>
              <a:t> ‘de la’.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They</a:t>
            </a:r>
            <a:r>
              <a:rPr lang="es-ES" dirty="0"/>
              <a:t> </a:t>
            </a:r>
            <a:r>
              <a:rPr lang="es-ES" dirty="0" err="1"/>
              <a:t>tick</a:t>
            </a:r>
            <a:r>
              <a:rPr lang="es-ES" dirty="0"/>
              <a:t> </a:t>
            </a:r>
            <a:r>
              <a:rPr lang="es-ES" dirty="0" err="1"/>
              <a:t>the</a:t>
            </a:r>
            <a:r>
              <a:rPr lang="es-ES" dirty="0"/>
              <a:t> </a:t>
            </a:r>
            <a:r>
              <a:rPr lang="es-ES" dirty="0" err="1"/>
              <a:t>correct</a:t>
            </a:r>
            <a:r>
              <a:rPr lang="es-ES" dirty="0"/>
              <a:t> </a:t>
            </a:r>
            <a:r>
              <a:rPr lang="es-ES" dirty="0" err="1"/>
              <a:t>column</a:t>
            </a:r>
            <a:r>
              <a:rPr lang="es-ES" dirty="0"/>
              <a:t>, </a:t>
            </a:r>
            <a:r>
              <a:rPr lang="es-ES" dirty="0" err="1"/>
              <a:t>depending</a:t>
            </a:r>
            <a:r>
              <a:rPr lang="es-ES" dirty="0"/>
              <a:t> </a:t>
            </a:r>
            <a:r>
              <a:rPr lang="es-ES" dirty="0" err="1"/>
              <a:t>on</a:t>
            </a:r>
            <a:r>
              <a:rPr lang="es-ES" dirty="0"/>
              <a:t> </a:t>
            </a:r>
            <a:r>
              <a:rPr lang="es-ES" dirty="0" err="1"/>
              <a:t>whether</a:t>
            </a:r>
            <a:r>
              <a:rPr lang="es-ES" dirty="0"/>
              <a:t> </a:t>
            </a:r>
            <a:r>
              <a:rPr lang="es-ES" dirty="0" err="1"/>
              <a:t>the</a:t>
            </a:r>
            <a:r>
              <a:rPr lang="es-ES" dirty="0"/>
              <a:t> </a:t>
            </a:r>
            <a:r>
              <a:rPr lang="es-ES" dirty="0" err="1"/>
              <a:t>verb</a:t>
            </a:r>
            <a:r>
              <a:rPr lang="es-ES" dirty="0"/>
              <a:t> </a:t>
            </a:r>
            <a:r>
              <a:rPr lang="es-ES" dirty="0" err="1"/>
              <a:t>refers</a:t>
            </a:r>
            <a:r>
              <a:rPr lang="es-ES" dirty="0"/>
              <a:t> to ‘yo – normalmente’ </a:t>
            </a:r>
            <a:r>
              <a:rPr lang="es-ES" dirty="0" err="1"/>
              <a:t>or</a:t>
            </a:r>
            <a:r>
              <a:rPr lang="es-ES" dirty="0"/>
              <a:t> ‘ella – ayer’.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Finally</a:t>
            </a:r>
            <a:r>
              <a:rPr lang="es-ES" dirty="0"/>
              <a:t>, </a:t>
            </a:r>
            <a:r>
              <a:rPr lang="es-ES" dirty="0" err="1"/>
              <a:t>they</a:t>
            </a:r>
            <a:r>
              <a:rPr lang="es-ES" dirty="0"/>
              <a:t> </a:t>
            </a:r>
            <a:r>
              <a:rPr lang="es-ES" dirty="0" err="1"/>
              <a:t>write</a:t>
            </a:r>
            <a:r>
              <a:rPr lang="es-ES" dirty="0"/>
              <a:t> </a:t>
            </a:r>
            <a:r>
              <a:rPr lang="es-ES" dirty="0" err="1"/>
              <a:t>where</a:t>
            </a:r>
            <a:r>
              <a:rPr lang="es-ES" dirty="0"/>
              <a:t> </a:t>
            </a:r>
            <a:r>
              <a:rPr lang="es-ES" dirty="0" err="1"/>
              <a:t>the</a:t>
            </a:r>
            <a:r>
              <a:rPr lang="es-ES" dirty="0"/>
              <a:t> </a:t>
            </a:r>
            <a:r>
              <a:rPr lang="es-ES" dirty="0" err="1"/>
              <a:t>actions</a:t>
            </a:r>
            <a:r>
              <a:rPr lang="es-ES" dirty="0"/>
              <a:t> </a:t>
            </a:r>
            <a:r>
              <a:rPr lang="es-ES" dirty="0" err="1"/>
              <a:t>take</a:t>
            </a:r>
            <a:r>
              <a:rPr lang="es-ES" dirty="0"/>
              <a:t> place in English.</a:t>
            </a:r>
            <a:endParaRPr lang="en-GB"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1017263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consolidate understanding of ‘del’ vs ‘de la’</a:t>
            </a:r>
            <a:r>
              <a:rPr lang="en-US" baseline="0" dirty="0"/>
              <a:t> and</a:t>
            </a:r>
            <a:r>
              <a:rPr lang="en-US" dirty="0"/>
              <a:t>1</a:t>
            </a:r>
            <a:r>
              <a:rPr lang="en-US" baseline="30000" dirty="0"/>
              <a:t>st</a:t>
            </a:r>
            <a:r>
              <a:rPr lang="en-US" dirty="0"/>
              <a:t> person singular present (-o) vs 3</a:t>
            </a:r>
            <a:r>
              <a:rPr lang="en-US" baseline="30000" dirty="0"/>
              <a:t>rd</a:t>
            </a:r>
            <a:r>
              <a:rPr lang="en-US" dirty="0"/>
              <a:t> person singular preterite (-ó)</a:t>
            </a:r>
            <a:r>
              <a:rPr lang="en-US" baseline="0" dirty="0"/>
              <a:t> </a:t>
            </a:r>
            <a:r>
              <a:rPr lang="en-US" dirty="0"/>
              <a:t>through listening. To also consolidate understanding</a:t>
            </a:r>
            <a:r>
              <a:rPr lang="en-US" baseline="0" dirty="0"/>
              <a:t> of vocabulary.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listen to </a:t>
            </a:r>
            <a:r>
              <a:rPr lang="es-ES" dirty="0" err="1"/>
              <a:t>the</a:t>
            </a:r>
            <a:r>
              <a:rPr lang="es-ES" dirty="0"/>
              <a:t> </a:t>
            </a:r>
            <a:r>
              <a:rPr lang="es-ES" dirty="0" err="1"/>
              <a:t>recordings</a:t>
            </a:r>
            <a:r>
              <a:rPr lang="es-ES" dirty="0"/>
              <a:t> and decide </a:t>
            </a:r>
            <a:r>
              <a:rPr lang="es-ES" dirty="0" err="1"/>
              <a:t>which</a:t>
            </a:r>
            <a:r>
              <a:rPr lang="es-ES" dirty="0"/>
              <a:t> </a:t>
            </a:r>
            <a:r>
              <a:rPr lang="es-ES" dirty="0" err="1"/>
              <a:t>is</a:t>
            </a:r>
            <a:r>
              <a:rPr lang="es-ES" dirty="0"/>
              <a:t> </a:t>
            </a:r>
            <a:r>
              <a:rPr lang="es-ES" dirty="0" err="1"/>
              <a:t>the</a:t>
            </a:r>
            <a:r>
              <a:rPr lang="es-ES" dirty="0"/>
              <a:t> </a:t>
            </a:r>
            <a:r>
              <a:rPr lang="es-ES" dirty="0" err="1"/>
              <a:t>correct</a:t>
            </a:r>
            <a:r>
              <a:rPr lang="es-ES" dirty="0"/>
              <a:t> </a:t>
            </a:r>
            <a:r>
              <a:rPr lang="es-ES" dirty="0" err="1"/>
              <a:t>word</a:t>
            </a:r>
            <a:r>
              <a:rPr lang="es-ES" dirty="0"/>
              <a:t> to </a:t>
            </a:r>
            <a:r>
              <a:rPr lang="es-ES" dirty="0" err="1"/>
              <a:t>finish</a:t>
            </a:r>
            <a:r>
              <a:rPr lang="es-ES" dirty="0"/>
              <a:t> </a:t>
            </a:r>
            <a:r>
              <a:rPr lang="es-ES" dirty="0" err="1"/>
              <a:t>the</a:t>
            </a:r>
            <a:r>
              <a:rPr lang="es-ES" dirty="0"/>
              <a:t> </a:t>
            </a:r>
            <a:r>
              <a:rPr lang="es-ES" dirty="0" err="1"/>
              <a:t>sentence</a:t>
            </a:r>
            <a:r>
              <a:rPr lang="es-ES" dirty="0"/>
              <a:t>, </a:t>
            </a:r>
            <a:r>
              <a:rPr lang="es-ES" dirty="0" err="1"/>
              <a:t>depending</a:t>
            </a:r>
            <a:r>
              <a:rPr lang="es-ES" dirty="0"/>
              <a:t> </a:t>
            </a:r>
            <a:r>
              <a:rPr lang="es-ES" dirty="0" err="1"/>
              <a:t>on</a:t>
            </a:r>
            <a:r>
              <a:rPr lang="es-ES" dirty="0"/>
              <a:t> </a:t>
            </a:r>
            <a:r>
              <a:rPr lang="es-ES" dirty="0" err="1"/>
              <a:t>whether</a:t>
            </a:r>
            <a:r>
              <a:rPr lang="es-ES" dirty="0"/>
              <a:t> </a:t>
            </a:r>
            <a:r>
              <a:rPr lang="es-ES" dirty="0" err="1"/>
              <a:t>they</a:t>
            </a:r>
            <a:r>
              <a:rPr lang="es-ES" dirty="0"/>
              <a:t> </a:t>
            </a:r>
            <a:r>
              <a:rPr lang="es-ES" dirty="0" err="1"/>
              <a:t>hear</a:t>
            </a:r>
            <a:r>
              <a:rPr lang="es-ES" dirty="0"/>
              <a:t> ‘del’ </a:t>
            </a:r>
            <a:r>
              <a:rPr lang="es-ES" dirty="0" err="1"/>
              <a:t>or</a:t>
            </a:r>
            <a:r>
              <a:rPr lang="es-ES" dirty="0"/>
              <a:t> ‘de la’.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They</a:t>
            </a:r>
            <a:r>
              <a:rPr lang="es-ES" baseline="0" dirty="0"/>
              <a:t> </a:t>
            </a:r>
            <a:r>
              <a:rPr lang="es-ES" baseline="0" dirty="0" err="1"/>
              <a:t>tick</a:t>
            </a:r>
            <a:r>
              <a:rPr lang="es-ES" baseline="0" dirty="0"/>
              <a:t> </a:t>
            </a:r>
            <a:r>
              <a:rPr lang="es-ES" baseline="0" dirty="0" err="1"/>
              <a:t>whether</a:t>
            </a:r>
            <a:r>
              <a:rPr lang="es-ES" baseline="0" dirty="0"/>
              <a:t> </a:t>
            </a:r>
            <a:r>
              <a:rPr lang="es-ES" baseline="0" dirty="0" err="1"/>
              <a:t>the</a:t>
            </a:r>
            <a:r>
              <a:rPr lang="es-ES" baseline="0" dirty="0"/>
              <a:t> </a:t>
            </a:r>
            <a:r>
              <a:rPr lang="es-ES" baseline="0" dirty="0" err="1"/>
              <a:t>verb</a:t>
            </a:r>
            <a:r>
              <a:rPr lang="es-ES" baseline="0" dirty="0"/>
              <a:t> in </a:t>
            </a:r>
            <a:r>
              <a:rPr lang="es-ES" baseline="0" dirty="0" err="1"/>
              <a:t>the</a:t>
            </a:r>
            <a:r>
              <a:rPr lang="es-ES" baseline="0" dirty="0"/>
              <a:t> </a:t>
            </a:r>
            <a:r>
              <a:rPr lang="es-ES" baseline="0" dirty="0" err="1"/>
              <a:t>sentence</a:t>
            </a:r>
            <a:r>
              <a:rPr lang="es-ES" dirty="0"/>
              <a:t> </a:t>
            </a:r>
            <a:r>
              <a:rPr lang="es-ES" dirty="0" err="1"/>
              <a:t>refers</a:t>
            </a:r>
            <a:r>
              <a:rPr lang="es-ES" dirty="0"/>
              <a:t> to ‘yo – normalmente’ </a:t>
            </a:r>
            <a:r>
              <a:rPr lang="es-ES" dirty="0" err="1"/>
              <a:t>or</a:t>
            </a:r>
            <a:r>
              <a:rPr lang="es-ES" dirty="0"/>
              <a:t> ‘él – ayer’.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3. </a:t>
            </a:r>
            <a:r>
              <a:rPr lang="es-ES" dirty="0" err="1"/>
              <a:t>They</a:t>
            </a:r>
            <a:r>
              <a:rPr lang="es-ES" dirty="0"/>
              <a:t> </a:t>
            </a:r>
            <a:r>
              <a:rPr lang="es-ES" dirty="0" err="1"/>
              <a:t>write</a:t>
            </a:r>
            <a:r>
              <a:rPr lang="es-ES" dirty="0"/>
              <a:t> in English </a:t>
            </a:r>
            <a:r>
              <a:rPr lang="es-ES" dirty="0" err="1"/>
              <a:t>where</a:t>
            </a:r>
            <a:r>
              <a:rPr lang="es-ES" dirty="0"/>
              <a:t> </a:t>
            </a:r>
            <a:r>
              <a:rPr lang="es-ES" dirty="0" err="1"/>
              <a:t>the</a:t>
            </a:r>
            <a:r>
              <a:rPr lang="es-ES" dirty="0"/>
              <a:t> </a:t>
            </a:r>
            <a:r>
              <a:rPr lang="es-ES" dirty="0" err="1"/>
              <a:t>actions</a:t>
            </a:r>
            <a:r>
              <a:rPr lang="es-ES" dirty="0"/>
              <a:t> </a:t>
            </a:r>
            <a:r>
              <a:rPr lang="es-ES" dirty="0" err="1"/>
              <a:t>take</a:t>
            </a:r>
            <a:r>
              <a:rPr lang="es-ES" dirty="0"/>
              <a:t> place.</a:t>
            </a:r>
            <a:endParaRPr lang="en-GB" dirty="0"/>
          </a:p>
          <a:p>
            <a:endParaRPr lang="x-none" dirty="0"/>
          </a:p>
          <a:p>
            <a:r>
              <a:rPr lang="x-none"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x-none" b="0" dirty="0"/>
              <a:t>1. Organizo fiestas cerca de la...</a:t>
            </a:r>
          </a:p>
          <a:p>
            <a:r>
              <a:rPr lang="x-none" b="0" dirty="0"/>
              <a:t>2. Compró unas entradas para un concierto delante del...</a:t>
            </a:r>
          </a:p>
          <a:p>
            <a:r>
              <a:rPr lang="x-none" b="0" dirty="0"/>
              <a:t>3. Pasó </a:t>
            </a:r>
            <a:r>
              <a:rPr lang="en-GB" b="0" dirty="0"/>
              <a:t>el </a:t>
            </a:r>
            <a:r>
              <a:rPr lang="en-GB" b="0" dirty="0" err="1"/>
              <a:t>sábado</a:t>
            </a:r>
            <a:r>
              <a:rPr lang="en-GB" b="0" dirty="0"/>
              <a:t> </a:t>
            </a:r>
            <a:r>
              <a:rPr lang="en-GB" b="0" dirty="0" err="1"/>
              <a:t>encima</a:t>
            </a:r>
            <a:r>
              <a:rPr lang="en-GB" b="0" dirty="0"/>
              <a:t> de la </a:t>
            </a:r>
            <a:r>
              <a:rPr lang="en-GB" b="0" dirty="0" err="1"/>
              <a:t>montaña</a:t>
            </a:r>
            <a:r>
              <a:rPr lang="x-none" b="0" dirty="0"/>
              <a:t>...</a:t>
            </a:r>
          </a:p>
          <a:p>
            <a:r>
              <a:rPr lang="x-none" b="0" dirty="0"/>
              <a:t>4. Intento aprender chino fuera de la...</a:t>
            </a:r>
          </a:p>
          <a:p>
            <a:r>
              <a:rPr lang="x-none" b="0" dirty="0"/>
              <a:t>5. Siempre camino lejos del...</a:t>
            </a:r>
          </a:p>
          <a:p>
            <a:r>
              <a:rPr lang="x-none" b="0" dirty="0"/>
              <a:t>6. Jugó un partido de fútbol </a:t>
            </a:r>
            <a:r>
              <a:rPr lang="en-GB" b="0" dirty="0"/>
              <a:t>al </a:t>
            </a:r>
            <a:r>
              <a:rPr lang="en-GB" b="0" dirty="0" err="1"/>
              <a:t>lado</a:t>
            </a:r>
            <a:r>
              <a:rPr lang="x-none" b="0" dirty="0"/>
              <a:t> del...</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2130467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8 minutes</a:t>
            </a:r>
          </a:p>
          <a:p>
            <a:endParaRPr lang="en-US" b="1" dirty="0"/>
          </a:p>
          <a:p>
            <a:r>
              <a:rPr lang="en-US" b="1" dirty="0"/>
              <a:t>Aim: </a:t>
            </a:r>
            <a:r>
              <a:rPr lang="en-US" dirty="0"/>
              <a:t>To bring together in</a:t>
            </a:r>
            <a:r>
              <a:rPr lang="en-US" baseline="0" dirty="0"/>
              <a:t> written production </a:t>
            </a:r>
            <a:r>
              <a:rPr lang="en-US" dirty="0"/>
              <a:t>the different features practised/revisited across the two lessons: 1) new vocabulary; 2) -ar verbs in 1</a:t>
            </a:r>
            <a:r>
              <a:rPr lang="en-US" baseline="30000" dirty="0"/>
              <a:t>st</a:t>
            </a:r>
            <a:r>
              <a:rPr lang="en-US" dirty="0"/>
              <a:t> person singular present (-o) vs 3</a:t>
            </a:r>
            <a:r>
              <a:rPr lang="en-US" baseline="30000" dirty="0"/>
              <a:t>rd</a:t>
            </a:r>
            <a:r>
              <a:rPr lang="en-US" dirty="0"/>
              <a:t> person singular preterite</a:t>
            </a:r>
            <a:r>
              <a:rPr lang="en-US" baseline="0" dirty="0"/>
              <a:t> (-ó); 3)</a:t>
            </a:r>
            <a:r>
              <a:rPr lang="en-US" dirty="0"/>
              <a:t> adverbs of position with ‘del’ and ‘de la’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br>
              <a:rPr lang="en-US" dirty="0"/>
            </a:br>
            <a:r>
              <a:rPr lang="en-US" dirty="0"/>
              <a:t>1. </a:t>
            </a:r>
            <a:r>
              <a:rPr lang="es-ES" dirty="0" err="1"/>
              <a:t>Students</a:t>
            </a:r>
            <a:r>
              <a:rPr lang="es-ES" dirty="0"/>
              <a:t> </a:t>
            </a:r>
            <a:r>
              <a:rPr lang="es-ES" dirty="0" err="1"/>
              <a:t>write</a:t>
            </a:r>
            <a:r>
              <a:rPr lang="es-ES" dirty="0"/>
              <a:t> </a:t>
            </a:r>
            <a:r>
              <a:rPr lang="es-ES" dirty="0" err="1"/>
              <a:t>each</a:t>
            </a:r>
            <a:r>
              <a:rPr lang="es-ES" dirty="0"/>
              <a:t> </a:t>
            </a:r>
            <a:r>
              <a:rPr lang="es-ES" dirty="0" err="1"/>
              <a:t>message</a:t>
            </a:r>
            <a:r>
              <a:rPr lang="es-ES" dirty="0"/>
              <a:t> in </a:t>
            </a:r>
            <a:r>
              <a:rPr lang="es-ES" dirty="0" err="1"/>
              <a:t>Spanish</a:t>
            </a:r>
            <a:r>
              <a:rPr lang="es-E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2. </a:t>
            </a:r>
            <a:r>
              <a:rPr lang="es-ES" dirty="0" err="1"/>
              <a:t>Answers</a:t>
            </a:r>
            <a:r>
              <a:rPr lang="es-ES" dirty="0"/>
              <a:t> are </a:t>
            </a:r>
            <a:r>
              <a:rPr lang="es-ES" dirty="0" err="1"/>
              <a:t>revealed</a:t>
            </a:r>
            <a:r>
              <a:rPr lang="es-ES" dirty="0"/>
              <a:t> </a:t>
            </a:r>
            <a:r>
              <a:rPr lang="es-ES" dirty="0" err="1"/>
              <a:t>by</a:t>
            </a:r>
            <a:r>
              <a:rPr lang="es-ES" dirty="0"/>
              <a:t> </a:t>
            </a:r>
            <a:r>
              <a:rPr lang="es-ES" dirty="0" err="1"/>
              <a:t>clicking</a:t>
            </a:r>
            <a:r>
              <a:rPr lang="es-ES" dirty="0"/>
              <a:t> </a:t>
            </a:r>
            <a:r>
              <a:rPr lang="es-ES" dirty="0" err="1"/>
              <a:t>on</a:t>
            </a:r>
            <a:r>
              <a:rPr lang="es-ES" dirty="0"/>
              <a:t> </a:t>
            </a:r>
            <a:r>
              <a:rPr lang="es-ES" dirty="0" err="1"/>
              <a:t>the</a:t>
            </a:r>
            <a:r>
              <a:rPr lang="es-ES" dirty="0"/>
              <a:t> box </a:t>
            </a:r>
            <a:r>
              <a:rPr lang="es-ES" dirty="0" err="1"/>
              <a:t>obscuring</a:t>
            </a:r>
            <a:r>
              <a:rPr lang="es-ES" dirty="0"/>
              <a:t> </a:t>
            </a:r>
            <a:r>
              <a:rPr lang="es-ES" dirty="0" err="1"/>
              <a:t>an</a:t>
            </a:r>
            <a:r>
              <a:rPr lang="es-ES" dirty="0"/>
              <a:t> </a:t>
            </a:r>
            <a:r>
              <a:rPr lang="es-ES" dirty="0" err="1"/>
              <a:t>answer</a:t>
            </a:r>
            <a:r>
              <a:rPr lang="es-ES" dirty="0"/>
              <a:t>. </a:t>
            </a:r>
            <a:r>
              <a:rPr lang="es-ES" dirty="0" err="1"/>
              <a:t>A</a:t>
            </a:r>
            <a:r>
              <a:rPr lang="es-ES" baseline="0" dirty="0" err="1"/>
              <a:t>nswers</a:t>
            </a:r>
            <a:r>
              <a:rPr lang="es-ES" baseline="0" dirty="0"/>
              <a:t> can be </a:t>
            </a:r>
            <a:r>
              <a:rPr lang="es-ES" baseline="0" dirty="0" err="1"/>
              <a:t>given</a:t>
            </a:r>
            <a:r>
              <a:rPr lang="es-ES" baseline="0" dirty="0"/>
              <a:t> </a:t>
            </a:r>
            <a:r>
              <a:rPr lang="es-ES" baseline="0" dirty="0" err="1"/>
              <a:t>by</a:t>
            </a:r>
            <a:r>
              <a:rPr lang="es-ES" baseline="0" dirty="0"/>
              <a:t> </a:t>
            </a:r>
            <a:r>
              <a:rPr lang="es-ES" baseline="0" dirty="0" err="1"/>
              <a:t>students</a:t>
            </a:r>
            <a:r>
              <a:rPr lang="es-ES" baseline="0" dirty="0"/>
              <a:t> in </a:t>
            </a:r>
            <a:r>
              <a:rPr lang="es-ES" baseline="0" dirty="0" err="1"/>
              <a:t>any</a:t>
            </a:r>
            <a:r>
              <a:rPr lang="es-ES" baseline="0" dirty="0"/>
              <a:t> </a:t>
            </a:r>
            <a:r>
              <a:rPr lang="es-ES" baseline="0" dirty="0" err="1"/>
              <a:t>order</a:t>
            </a:r>
            <a:r>
              <a:rPr lang="es-ES"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Note: </a:t>
            </a:r>
            <a:r>
              <a:rPr lang="es-ES" baseline="0" dirty="0" err="1"/>
              <a:t>Answers</a:t>
            </a:r>
            <a:r>
              <a:rPr lang="es-ES" baseline="0" dirty="0"/>
              <a:t> are </a:t>
            </a:r>
            <a:r>
              <a:rPr lang="es-ES" i="0" baseline="0" dirty="0" err="1"/>
              <a:t>only</a:t>
            </a:r>
            <a:r>
              <a:rPr lang="es-ES" baseline="0" dirty="0"/>
              <a:t> </a:t>
            </a:r>
            <a:r>
              <a:rPr lang="es-ES" baseline="0" dirty="0" err="1"/>
              <a:t>revealed</a:t>
            </a:r>
            <a:r>
              <a:rPr lang="es-ES" baseline="0" dirty="0"/>
              <a:t> </a:t>
            </a:r>
            <a:r>
              <a:rPr lang="es-ES" baseline="0" dirty="0" err="1"/>
              <a:t>by</a:t>
            </a:r>
            <a:r>
              <a:rPr lang="es-ES" baseline="0" dirty="0"/>
              <a:t> </a:t>
            </a:r>
            <a:r>
              <a:rPr lang="es-ES" baseline="0" dirty="0" err="1"/>
              <a:t>clicking</a:t>
            </a:r>
            <a:r>
              <a:rPr lang="es-ES" baseline="0" dirty="0"/>
              <a:t> </a:t>
            </a:r>
            <a:r>
              <a:rPr lang="es-ES" baseline="0" dirty="0" err="1"/>
              <a:t>on</a:t>
            </a:r>
            <a:r>
              <a:rPr lang="es-ES" baseline="0" dirty="0"/>
              <a:t> </a:t>
            </a:r>
            <a:r>
              <a:rPr lang="es-ES" baseline="0" dirty="0" err="1"/>
              <a:t>the</a:t>
            </a:r>
            <a:r>
              <a:rPr lang="es-ES" baseline="0" dirty="0"/>
              <a:t> boxes (</a:t>
            </a:r>
            <a:r>
              <a:rPr lang="es-ES" baseline="0" dirty="0" err="1"/>
              <a:t>clicking</a:t>
            </a:r>
            <a:r>
              <a:rPr lang="es-ES" baseline="0" dirty="0"/>
              <a:t> </a:t>
            </a:r>
            <a:r>
              <a:rPr lang="es-ES" baseline="0" dirty="0" err="1"/>
              <a:t>elsewhere</a:t>
            </a:r>
            <a:r>
              <a:rPr lang="es-ES" baseline="0" dirty="0"/>
              <a:t> </a:t>
            </a:r>
            <a:r>
              <a:rPr lang="es-ES" baseline="0" dirty="0" err="1"/>
              <a:t>on</a:t>
            </a:r>
            <a:r>
              <a:rPr lang="es-ES" baseline="0" dirty="0"/>
              <a:t> </a:t>
            </a:r>
            <a:r>
              <a:rPr lang="es-ES" baseline="0" dirty="0" err="1"/>
              <a:t>the</a:t>
            </a:r>
            <a:r>
              <a:rPr lang="es-ES" baseline="0" dirty="0"/>
              <a:t> </a:t>
            </a:r>
            <a:r>
              <a:rPr lang="es-ES" baseline="0" dirty="0" err="1"/>
              <a:t>screen</a:t>
            </a:r>
            <a:r>
              <a:rPr lang="es-ES" baseline="0" dirty="0"/>
              <a:t> </a:t>
            </a:r>
            <a:r>
              <a:rPr lang="es-ES" baseline="0" dirty="0" err="1"/>
              <a:t>will</a:t>
            </a:r>
            <a:r>
              <a:rPr lang="es-ES" baseline="0" dirty="0"/>
              <a:t> </a:t>
            </a:r>
            <a:r>
              <a:rPr lang="es-ES" baseline="0" dirty="0" err="1"/>
              <a:t>take</a:t>
            </a:r>
            <a:r>
              <a:rPr lang="es-ES" baseline="0" dirty="0"/>
              <a:t> </a:t>
            </a:r>
            <a:r>
              <a:rPr lang="es-ES" baseline="0" dirty="0" err="1"/>
              <a:t>the</a:t>
            </a:r>
            <a:r>
              <a:rPr lang="es-ES" baseline="0" dirty="0"/>
              <a:t> </a:t>
            </a:r>
            <a:r>
              <a:rPr lang="es-ES" baseline="0" dirty="0" err="1"/>
              <a:t>user</a:t>
            </a:r>
            <a:r>
              <a:rPr lang="es-ES" baseline="0" dirty="0"/>
              <a:t> to </a:t>
            </a:r>
            <a:r>
              <a:rPr lang="es-ES" baseline="0" dirty="0" err="1"/>
              <a:t>the</a:t>
            </a:r>
            <a:r>
              <a:rPr lang="es-ES" baseline="0" dirty="0"/>
              <a:t> </a:t>
            </a:r>
            <a:r>
              <a:rPr lang="es-ES" baseline="0" dirty="0" err="1"/>
              <a:t>next</a:t>
            </a:r>
            <a:r>
              <a:rPr lang="es-ES" baseline="0" dirty="0"/>
              <a:t> </a:t>
            </a:r>
            <a:r>
              <a:rPr lang="es-ES" baseline="0" dirty="0" err="1"/>
              <a:t>slide</a:t>
            </a:r>
            <a:r>
              <a:rPr lang="es-ES" baseline="0" dirty="0"/>
              <a:t>).</a:t>
            </a:r>
            <a:endParaRPr lang="es-ES" dirty="0"/>
          </a:p>
        </p:txBody>
      </p:sp>
      <p:sp>
        <p:nvSpPr>
          <p:cNvPr id="4" name="Slide Number Placeholder 3"/>
          <p:cNvSpPr>
            <a:spLocks noGrp="1"/>
          </p:cNvSpPr>
          <p:nvPr>
            <p:ph type="sldNum" sz="quarter" idx="10"/>
          </p:nvPr>
        </p:nvSpPr>
        <p:spPr/>
        <p:txBody>
          <a:bodyPr/>
          <a:lstStyle/>
          <a:p>
            <a:fld id="{051212F4-EB5A-464B-92EC-DACFCB1CC2CD}" type="slidenum">
              <a:rPr lang="en-GB" smtClean="0"/>
              <a:t>28</a:t>
            </a:fld>
            <a:endParaRPr lang="en-GB" dirty="0"/>
          </a:p>
        </p:txBody>
      </p:sp>
    </p:spTree>
    <p:extLst>
      <p:ext uri="{BB962C8B-B14F-4D97-AF65-F5344CB8AC3E}">
        <p14:creationId xmlns:p14="http://schemas.microsoft.com/office/powerpoint/2010/main" val="33013400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0" dirty="0"/>
              <a:t>A quick ’knowledge check’</a:t>
            </a:r>
            <a:r>
              <a:rPr lang="en-GB" b="0" baseline="0" dirty="0"/>
              <a:t> slide ahead of the final paired speaking/listening activity. This may or may not be needed, depending on the group. It doesn’t include the adverbs of position as these have already received a thorough revisiting in the same lesson.</a:t>
            </a:r>
          </a:p>
          <a:p>
            <a:br>
              <a:rPr lang="en-GB" b="0" baseline="0" dirty="0"/>
            </a:br>
            <a:r>
              <a:rPr lang="en-GB" b="1" baseline="0" dirty="0"/>
              <a:t>Procedure:</a:t>
            </a:r>
          </a:p>
          <a:p>
            <a:pPr marL="228600" indent="-228600">
              <a:buAutoNum type="arabicPeriod"/>
            </a:pPr>
            <a:r>
              <a:rPr lang="en-GB" b="0" baseline="0" dirty="0"/>
              <a:t>The teacher asks students to say the words on the board in Spanish. This doesn’t need to be done in any particular order, as there is no pre-set animation order to reveal answers.</a:t>
            </a:r>
          </a:p>
          <a:p>
            <a:pPr marL="228600" indent="-228600">
              <a:buAutoNum type="arabicPeriod"/>
            </a:pPr>
            <a:r>
              <a:rPr lang="en-GB" b="0" baseline="0" dirty="0"/>
              <a:t>The teacher clicks on a box to reveal the word behind it. </a:t>
            </a:r>
          </a:p>
          <a:p>
            <a:pPr marL="228600" indent="-228600">
              <a:buAutoNum type="arabicPeriod"/>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Note: </a:t>
            </a:r>
            <a:r>
              <a:rPr lang="es-ES" baseline="0" dirty="0" err="1"/>
              <a:t>Answers</a:t>
            </a:r>
            <a:r>
              <a:rPr lang="es-ES" baseline="0" dirty="0"/>
              <a:t> are </a:t>
            </a:r>
            <a:r>
              <a:rPr lang="es-ES" baseline="0" dirty="0" err="1"/>
              <a:t>only</a:t>
            </a:r>
            <a:r>
              <a:rPr lang="es-ES" baseline="0" dirty="0"/>
              <a:t> </a:t>
            </a:r>
            <a:r>
              <a:rPr lang="es-ES" baseline="0" dirty="0" err="1"/>
              <a:t>revealed</a:t>
            </a:r>
            <a:r>
              <a:rPr lang="es-ES" baseline="0" dirty="0"/>
              <a:t> </a:t>
            </a:r>
            <a:r>
              <a:rPr lang="es-ES" baseline="0" dirty="0" err="1"/>
              <a:t>by</a:t>
            </a:r>
            <a:r>
              <a:rPr lang="es-ES" baseline="0" dirty="0"/>
              <a:t> </a:t>
            </a:r>
            <a:r>
              <a:rPr lang="es-ES" baseline="0" dirty="0" err="1"/>
              <a:t>clicking</a:t>
            </a:r>
            <a:r>
              <a:rPr lang="es-ES" baseline="0" dirty="0"/>
              <a:t> </a:t>
            </a:r>
            <a:r>
              <a:rPr lang="es-ES" baseline="0" dirty="0" err="1"/>
              <a:t>on</a:t>
            </a:r>
            <a:r>
              <a:rPr lang="es-ES" baseline="0" dirty="0"/>
              <a:t> </a:t>
            </a:r>
            <a:r>
              <a:rPr lang="es-ES" baseline="0" dirty="0" err="1"/>
              <a:t>the</a:t>
            </a:r>
            <a:r>
              <a:rPr lang="es-ES" baseline="0" dirty="0"/>
              <a:t> boxes (</a:t>
            </a:r>
            <a:r>
              <a:rPr lang="es-ES" baseline="0" dirty="0" err="1"/>
              <a:t>clicking</a:t>
            </a:r>
            <a:r>
              <a:rPr lang="es-ES" baseline="0" dirty="0"/>
              <a:t> </a:t>
            </a:r>
            <a:r>
              <a:rPr lang="es-ES" baseline="0" dirty="0" err="1"/>
              <a:t>elsewhere</a:t>
            </a:r>
            <a:r>
              <a:rPr lang="es-ES" baseline="0" dirty="0"/>
              <a:t> </a:t>
            </a:r>
            <a:r>
              <a:rPr lang="es-ES" baseline="0" dirty="0" err="1"/>
              <a:t>on</a:t>
            </a:r>
            <a:r>
              <a:rPr lang="es-ES" baseline="0" dirty="0"/>
              <a:t> </a:t>
            </a:r>
            <a:r>
              <a:rPr lang="es-ES" baseline="0" dirty="0" err="1"/>
              <a:t>the</a:t>
            </a:r>
            <a:r>
              <a:rPr lang="es-ES" baseline="0" dirty="0"/>
              <a:t> </a:t>
            </a:r>
            <a:r>
              <a:rPr lang="es-ES" baseline="0" dirty="0" err="1"/>
              <a:t>screen</a:t>
            </a:r>
            <a:r>
              <a:rPr lang="es-ES" baseline="0" dirty="0"/>
              <a:t> </a:t>
            </a:r>
            <a:r>
              <a:rPr lang="es-ES" baseline="0" dirty="0" err="1"/>
              <a:t>will</a:t>
            </a:r>
            <a:r>
              <a:rPr lang="es-ES" baseline="0" dirty="0"/>
              <a:t> </a:t>
            </a:r>
            <a:r>
              <a:rPr lang="es-ES" baseline="0" dirty="0" err="1"/>
              <a:t>take</a:t>
            </a:r>
            <a:r>
              <a:rPr lang="es-ES" baseline="0" dirty="0"/>
              <a:t> </a:t>
            </a:r>
            <a:r>
              <a:rPr lang="es-ES" baseline="0" dirty="0" err="1"/>
              <a:t>the</a:t>
            </a:r>
            <a:r>
              <a:rPr lang="es-ES" baseline="0" dirty="0"/>
              <a:t> </a:t>
            </a:r>
            <a:r>
              <a:rPr lang="es-ES" baseline="0" dirty="0" err="1"/>
              <a:t>user</a:t>
            </a:r>
            <a:r>
              <a:rPr lang="es-ES" baseline="0" dirty="0"/>
              <a:t> to </a:t>
            </a:r>
            <a:r>
              <a:rPr lang="es-ES" baseline="0" dirty="0" err="1"/>
              <a:t>the</a:t>
            </a:r>
            <a:r>
              <a:rPr lang="es-ES" baseline="0" dirty="0"/>
              <a:t> </a:t>
            </a:r>
            <a:r>
              <a:rPr lang="es-ES" baseline="0" dirty="0" err="1"/>
              <a:t>next</a:t>
            </a:r>
            <a:r>
              <a:rPr lang="es-ES" baseline="0" dirty="0"/>
              <a:t> </a:t>
            </a:r>
            <a:r>
              <a:rPr lang="es-ES" baseline="0" dirty="0" err="1"/>
              <a:t>slide</a:t>
            </a:r>
            <a:r>
              <a:rPr lang="es-ES" baseline="0" dirty="0"/>
              <a:t>).</a:t>
            </a:r>
            <a:endParaRPr lang="es-ES"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2382599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Phonics and 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6 minutes</a:t>
            </a:r>
          </a:p>
          <a:p>
            <a:endParaRPr lang="en-US" b="1" dirty="0"/>
          </a:p>
          <a:p>
            <a:r>
              <a:rPr lang="en-US" b="1" dirty="0"/>
              <a:t>Aim: </a:t>
            </a:r>
            <a:r>
              <a:rPr lang="en-US" dirty="0"/>
              <a:t>to consolidate understanding of the different ways in which [z], [</a:t>
            </a:r>
            <a:r>
              <a:rPr lang="en-US" dirty="0" err="1"/>
              <a:t>ce</a:t>
            </a:r>
            <a:r>
              <a:rPr lang="en-US" dirty="0"/>
              <a:t>] and [ci] are pronounced in different parts of the Spanish-speaking</a:t>
            </a:r>
            <a:r>
              <a:rPr lang="en-US" baseline="0" dirty="0"/>
              <a:t> world; to accurately spell known words that may be pronounced in more than one way.</a:t>
            </a:r>
            <a:endParaRPr lang="en-US" dirty="0"/>
          </a:p>
          <a:p>
            <a:endParaRPr lang="en-US" dirty="0"/>
          </a:p>
          <a:p>
            <a:r>
              <a:rPr lang="en-US" b="1" dirty="0"/>
              <a:t>Procedure:</a:t>
            </a:r>
            <a:br>
              <a:rPr lang="en-US" dirty="0"/>
            </a:br>
            <a:r>
              <a:rPr lang="en-US" dirty="0"/>
              <a:t>1. Students listen to the sentences and tick the correct column depending on whether [z], [</a:t>
            </a:r>
            <a:r>
              <a:rPr lang="en-US" dirty="0" err="1"/>
              <a:t>ce</a:t>
            </a:r>
            <a:r>
              <a:rPr lang="en-US" dirty="0"/>
              <a:t>] and [ci]</a:t>
            </a:r>
            <a:r>
              <a:rPr lang="en-US" baseline="0" dirty="0"/>
              <a:t> are pronounced with ‘seseo’ (Latin America/Canary Islands) or ‘distinción’ (mainland Spain).</a:t>
            </a:r>
          </a:p>
          <a:p>
            <a:r>
              <a:rPr lang="en-US" dirty="0"/>
              <a:t>2. Students listen again and write down the words they hear with [z], [</a:t>
            </a:r>
            <a:r>
              <a:rPr lang="en-US" dirty="0" err="1"/>
              <a:t>ce</a:t>
            </a:r>
            <a:r>
              <a:rPr lang="en-US" dirty="0"/>
              <a:t>] and [ci]. All words</a:t>
            </a:r>
            <a:r>
              <a:rPr lang="en-US" baseline="0" dirty="0"/>
              <a:t> with these SSCs were previously taught. The focus here is on reinforcing students’ ability to spell known words that may be pronounced in different ways.</a:t>
            </a:r>
            <a:endParaRPr lang="en-US" dirty="0"/>
          </a:p>
          <a:p>
            <a:r>
              <a:rPr lang="en-US" dirty="0"/>
              <a:t>3. After this, students practise</a:t>
            </a:r>
            <a:r>
              <a:rPr lang="en-US" baseline="0" dirty="0"/>
              <a:t> pronouncing </a:t>
            </a:r>
            <a:r>
              <a:rPr lang="en-US" dirty="0"/>
              <a:t>the words</a:t>
            </a:r>
            <a:r>
              <a:rPr lang="en-US" baseline="0" dirty="0"/>
              <a:t> with a partner. They could </a:t>
            </a:r>
            <a:r>
              <a:rPr lang="en-US" dirty="0"/>
              <a:t>try</a:t>
            </a:r>
            <a:r>
              <a:rPr lang="en-US" baseline="0" dirty="0"/>
              <a:t> to replicate how these words were pronounced in the original recording, following the information displayed in the grid (e.g. for item 1, trying to pronounce </a:t>
            </a:r>
            <a:r>
              <a:rPr lang="en-US" i="1" baseline="0" dirty="0" err="1"/>
              <a:t>decido</a:t>
            </a:r>
            <a:r>
              <a:rPr lang="en-US" i="1" baseline="0" dirty="0"/>
              <a:t>, </a:t>
            </a:r>
            <a:r>
              <a:rPr lang="en-US" i="1" baseline="0" dirty="0" err="1"/>
              <a:t>tercera</a:t>
            </a:r>
            <a:r>
              <a:rPr lang="en-US" i="1" baseline="0" dirty="0"/>
              <a:t>, </a:t>
            </a:r>
            <a:r>
              <a:rPr lang="en-US" i="0" baseline="0" dirty="0"/>
              <a:t>and</a:t>
            </a:r>
            <a:r>
              <a:rPr lang="en-US" i="1" baseline="0" dirty="0"/>
              <a:t> </a:t>
            </a:r>
            <a:r>
              <a:rPr lang="en-US" i="1" baseline="0" dirty="0" err="1"/>
              <a:t>canción</a:t>
            </a:r>
            <a:r>
              <a:rPr lang="en-US" i="1" baseline="0" dirty="0"/>
              <a:t> </a:t>
            </a:r>
            <a:r>
              <a:rPr lang="en-US" i="0" baseline="0" dirty="0"/>
              <a:t>with distinción, as is common in mainland Spain)</a:t>
            </a:r>
            <a:r>
              <a:rPr lang="en-US" baseline="0" dirty="0"/>
              <a:t>. The audio could then be played again so that students can check whether their own pronunciation was accurate.</a:t>
            </a:r>
          </a:p>
          <a:p>
            <a:endParaRPr lang="en-US" dirty="0"/>
          </a:p>
          <a:p>
            <a:r>
              <a:rPr lang="en-US" b="1" dirty="0"/>
              <a:t>Transcription:</a:t>
            </a:r>
            <a:endParaRPr lang="en-US" b="0" dirty="0"/>
          </a:p>
          <a:p>
            <a:r>
              <a:rPr lang="en-GB" baseline="0" dirty="0"/>
              <a:t>1. </a:t>
            </a:r>
            <a:r>
              <a:rPr lang="en-GB" baseline="0" dirty="0" err="1"/>
              <a:t>Decido</a:t>
            </a:r>
            <a:r>
              <a:rPr lang="en-GB" baseline="0" dirty="0"/>
              <a:t> la </a:t>
            </a:r>
            <a:r>
              <a:rPr lang="en-GB" baseline="0" dirty="0" err="1"/>
              <a:t>tercera</a:t>
            </a:r>
            <a:r>
              <a:rPr lang="en-GB" baseline="0" dirty="0"/>
              <a:t> </a:t>
            </a:r>
            <a:r>
              <a:rPr lang="en-GB" baseline="0" dirty="0" err="1"/>
              <a:t>canción</a:t>
            </a:r>
            <a:r>
              <a:rPr lang="en-GB" baseline="0" dirty="0"/>
              <a:t> de la fiesta.</a:t>
            </a:r>
          </a:p>
          <a:p>
            <a:r>
              <a:rPr lang="en-GB" baseline="0" dirty="0"/>
              <a:t>2. El </a:t>
            </a:r>
            <a:r>
              <a:rPr lang="en-GB" baseline="0" dirty="0" err="1"/>
              <a:t>suelo</a:t>
            </a:r>
            <a:r>
              <a:rPr lang="en-GB" baseline="0" dirty="0"/>
              <a:t> del cine </a:t>
            </a:r>
            <a:r>
              <a:rPr lang="en-GB" baseline="0" dirty="0" err="1"/>
              <a:t>está</a:t>
            </a:r>
            <a:r>
              <a:rPr lang="en-GB" baseline="0" dirty="0"/>
              <a:t> </a:t>
            </a:r>
            <a:r>
              <a:rPr lang="en-GB" baseline="0" dirty="0" err="1"/>
              <a:t>sucio</a:t>
            </a:r>
            <a:r>
              <a:rPr lang="en-GB" baseline="0" dirty="0"/>
              <a:t>, da </a:t>
            </a:r>
            <a:r>
              <a:rPr lang="en-GB" baseline="0" dirty="0" err="1"/>
              <a:t>vergüenza</a:t>
            </a:r>
            <a:r>
              <a:rPr lang="en-GB" baseline="0" dirty="0"/>
              <a:t>.</a:t>
            </a:r>
          </a:p>
          <a:p>
            <a:r>
              <a:rPr lang="en-GB" baseline="0" dirty="0"/>
              <a:t>3. La </a:t>
            </a:r>
            <a:r>
              <a:rPr lang="en-GB" baseline="0" dirty="0" err="1"/>
              <a:t>música</a:t>
            </a:r>
            <a:r>
              <a:rPr lang="en-GB" baseline="0" dirty="0"/>
              <a:t> del </a:t>
            </a:r>
            <a:r>
              <a:rPr lang="en-GB" baseline="0" dirty="0" err="1"/>
              <a:t>concierto</a:t>
            </a:r>
            <a:r>
              <a:rPr lang="en-GB" baseline="0" dirty="0"/>
              <a:t> </a:t>
            </a:r>
            <a:r>
              <a:rPr lang="en-GB" baseline="0" dirty="0" err="1"/>
              <a:t>es</a:t>
            </a:r>
            <a:r>
              <a:rPr lang="en-GB" baseline="0" dirty="0"/>
              <a:t> </a:t>
            </a:r>
            <a:r>
              <a:rPr lang="en-GB" baseline="0" dirty="0" err="1"/>
              <a:t>muy</a:t>
            </a:r>
            <a:r>
              <a:rPr lang="en-GB" baseline="0" dirty="0"/>
              <a:t> </a:t>
            </a:r>
            <a:r>
              <a:rPr lang="en-GB" baseline="0" dirty="0" err="1"/>
              <a:t>fuerte</a:t>
            </a:r>
            <a:r>
              <a:rPr lang="en-GB" baseline="0" dirty="0"/>
              <a:t>.</a:t>
            </a:r>
          </a:p>
          <a:p>
            <a:r>
              <a:rPr lang="en-GB" baseline="0" dirty="0"/>
              <a:t>4. </a:t>
            </a:r>
            <a:r>
              <a:rPr lang="en-GB" baseline="0" dirty="0" err="1"/>
              <a:t>Publicó</a:t>
            </a:r>
            <a:r>
              <a:rPr lang="en-GB" baseline="0" dirty="0"/>
              <a:t> </a:t>
            </a:r>
            <a:r>
              <a:rPr lang="en-GB" baseline="0" dirty="0" err="1"/>
              <a:t>doce</a:t>
            </a:r>
            <a:r>
              <a:rPr lang="en-GB" baseline="0" dirty="0"/>
              <a:t> comentarios </a:t>
            </a:r>
            <a:r>
              <a:rPr lang="en-GB" baseline="0" dirty="0" err="1"/>
              <a:t>sobre</a:t>
            </a:r>
            <a:r>
              <a:rPr lang="en-GB" baseline="0" dirty="0"/>
              <a:t> la </a:t>
            </a:r>
            <a:r>
              <a:rPr lang="en-GB" baseline="0" dirty="0" err="1"/>
              <a:t>sociedad</a:t>
            </a:r>
            <a:r>
              <a:rPr lang="en-GB" baseline="0" dirty="0"/>
              <a:t>.</a:t>
            </a:r>
          </a:p>
          <a:p>
            <a:r>
              <a:rPr lang="en-GB" baseline="0" dirty="0"/>
              <a:t>5. </a:t>
            </a:r>
            <a:r>
              <a:rPr lang="en-GB" baseline="0" dirty="0" err="1"/>
              <a:t>Quizás</a:t>
            </a:r>
            <a:r>
              <a:rPr lang="en-GB" baseline="0" dirty="0"/>
              <a:t> van a </a:t>
            </a:r>
            <a:r>
              <a:rPr lang="en-GB" baseline="0" dirty="0" err="1"/>
              <a:t>tomar</a:t>
            </a:r>
            <a:r>
              <a:rPr lang="en-GB" baseline="0" dirty="0"/>
              <a:t> café </a:t>
            </a:r>
            <a:r>
              <a:rPr lang="en-GB" baseline="0" dirty="0" err="1"/>
              <a:t>cerca</a:t>
            </a:r>
            <a:r>
              <a:rPr lang="en-GB" baseline="0" dirty="0"/>
              <a:t> de la costa.</a:t>
            </a:r>
          </a:p>
          <a:p>
            <a:r>
              <a:rPr lang="en-GB" baseline="0" dirty="0"/>
              <a:t>6. Es un </a:t>
            </a:r>
            <a:r>
              <a:rPr lang="en-GB" baseline="0" dirty="0" err="1"/>
              <a:t>edificio</a:t>
            </a:r>
            <a:r>
              <a:rPr lang="en-GB" baseline="0" dirty="0"/>
              <a:t> </a:t>
            </a:r>
            <a:r>
              <a:rPr lang="en-GB" baseline="0" dirty="0" err="1"/>
              <a:t>precioso</a:t>
            </a:r>
            <a:r>
              <a:rPr lang="en-GB" baseline="0" dirty="0"/>
              <a:t>, </a:t>
            </a:r>
            <a:r>
              <a:rPr lang="en-GB" baseline="0" dirty="0" err="1"/>
              <a:t>pero</a:t>
            </a:r>
            <a:r>
              <a:rPr lang="en-GB" baseline="0" dirty="0"/>
              <a:t> en </a:t>
            </a:r>
            <a:r>
              <a:rPr lang="en-GB" baseline="0" dirty="0" err="1"/>
              <a:t>marzo</a:t>
            </a:r>
            <a:r>
              <a:rPr lang="en-GB" baseline="0" dirty="0"/>
              <a:t> está </a:t>
            </a:r>
            <a:r>
              <a:rPr lang="en-GB" baseline="0" dirty="0" err="1"/>
              <a:t>cerrado</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793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Narration</a:t>
            </a:r>
            <a:r>
              <a:rPr lang="en-GB" b="1" baseline="0" dirty="0"/>
              <a:t> activity (no printing needed) [1/2]</a:t>
            </a:r>
          </a:p>
          <a:p>
            <a:endParaRPr lang="en-GB" b="1" baseline="0" dirty="0"/>
          </a:p>
          <a:p>
            <a:r>
              <a:rPr lang="en-GB" b="1" baseline="0" dirty="0"/>
              <a:t>Timing: </a:t>
            </a:r>
            <a:r>
              <a:rPr lang="en-GB" b="0" baseline="0" dirty="0"/>
              <a:t>10 minutes</a:t>
            </a:r>
            <a:endParaRPr lang="en-GB" b="0" dirty="0"/>
          </a:p>
          <a:p>
            <a:endParaRPr lang="en-GB" b="1" dirty="0"/>
          </a:p>
          <a:p>
            <a:r>
              <a:rPr lang="en-GB" b="1" dirty="0"/>
              <a:t>Aim: </a:t>
            </a:r>
            <a:r>
              <a:rPr lang="en-GB" dirty="0"/>
              <a:t>to practise 3</a:t>
            </a:r>
            <a:r>
              <a:rPr lang="en-GB" baseline="30000" dirty="0"/>
              <a:t>rd</a:t>
            </a:r>
            <a:r>
              <a:rPr lang="en-GB" baseline="0" dirty="0"/>
              <a:t> person singular preterite (–ó), adverbs of position and del/de la in oral production. To use the language in a slightly freer, more creative way.</a:t>
            </a:r>
          </a:p>
          <a:p>
            <a:endParaRPr lang="en-GB" baseline="0" dirty="0"/>
          </a:p>
          <a:p>
            <a:r>
              <a:rPr lang="en-GB" b="1" baseline="0" dirty="0"/>
              <a:t>Procedure:</a:t>
            </a:r>
          </a:p>
          <a:p>
            <a:pPr marL="228600" indent="-228600">
              <a:buAutoNum type="arabicPeriod"/>
            </a:pPr>
            <a:r>
              <a:rPr lang="en-GB" baseline="0" dirty="0"/>
              <a:t>Student A writes down the numbers 1-8 in any order without showing these to his/her partner. </a:t>
            </a:r>
          </a:p>
          <a:p>
            <a:pPr marL="228600" indent="-228600">
              <a:buAutoNum type="arabicPeriod"/>
            </a:pPr>
            <a:r>
              <a:rPr lang="en-GB" baseline="0" dirty="0"/>
              <a:t>Student A then reads out the 8 activities in this same order. </a:t>
            </a:r>
          </a:p>
          <a:p>
            <a:pPr marL="228600" indent="-228600">
              <a:buAutoNum type="arabicPeriod"/>
            </a:pPr>
            <a:r>
              <a:rPr lang="en-GB" baseline="0" dirty="0"/>
              <a:t>Student B listens and writes the number of the card that s/he sees. </a:t>
            </a:r>
          </a:p>
          <a:p>
            <a:pPr marL="228600" indent="-228600">
              <a:buAutoNum type="arabicPeriod"/>
            </a:pPr>
            <a:r>
              <a:rPr lang="en-GB" baseline="0" dirty="0"/>
              <a:t>The two students then compare answers to check that student B correctly understood the sequence of events.</a:t>
            </a:r>
          </a:p>
          <a:p>
            <a:pPr marL="228600" indent="-228600">
              <a:buAutoNum type="arabicPeriod"/>
            </a:pPr>
            <a:r>
              <a:rPr lang="en-GB" baseline="0" dirty="0"/>
              <a:t>Students swap roles. Student B does the same, but this time describes Daniel’s Sunday (see next slide). In this set of cards, six of the eight prompts have been slightly altered to vary the language used. </a:t>
            </a:r>
          </a:p>
          <a:p>
            <a:pPr marL="228600" indent="-228600">
              <a:buAutoNum type="arabicPeriod"/>
            </a:pPr>
            <a:endParaRPr lang="en-GB" baseline="0" dirty="0"/>
          </a:p>
          <a:p>
            <a:pPr marL="0" indent="0">
              <a:buNone/>
            </a:pPr>
            <a:r>
              <a:rPr lang="en-GB" b="1" baseline="0" dirty="0"/>
              <a:t>Notes: </a:t>
            </a:r>
          </a:p>
          <a:p>
            <a:pPr marL="228600" indent="-228600">
              <a:buAutoNum type="arabicPeriod"/>
            </a:pPr>
            <a:r>
              <a:rPr lang="en-GB" b="0" baseline="0" dirty="0"/>
              <a:t>Unlike previous activities,</a:t>
            </a:r>
            <a:r>
              <a:rPr lang="en-GB" b="1" baseline="0" dirty="0"/>
              <a:t> </a:t>
            </a:r>
            <a:r>
              <a:rPr lang="en-GB" b="0" baseline="0" dirty="0"/>
              <a:t>this task does not seek to force students to decide between one verb ending and another (all prompts aim to elicit the –ó ending). This is typically what a short narration would involve, so there is a move here towards more ‘real-life’ language use in the production activity. The task still involves a challenge since students need to consider whether to use ‘del’ or ‘de la’ after the adverb and have to the recall other vocabulary items seen in the preceding activities.</a:t>
            </a:r>
          </a:p>
          <a:p>
            <a:pPr marL="228600" indent="-228600">
              <a:buAutoNum type="arabicPeriod"/>
            </a:pPr>
            <a:r>
              <a:rPr lang="en-GB" b="0" baseline="0" dirty="0"/>
              <a:t>Should teachers wish to further increase the level of difficulty for a higher-ability group, the listener could be required to listen and take notes, rather than look at the board. This would require printing, however, so that only student A can see the cards.</a:t>
            </a:r>
          </a:p>
          <a:p>
            <a:pPr marL="228600" indent="-228600">
              <a:buAutoNum type="arabicPeriod"/>
            </a:pPr>
            <a:r>
              <a:rPr lang="en-GB" b="0" baseline="0" dirty="0"/>
              <a:t>The teacher may need to make explicit the possessive meaning of ‘de Lucía’ in the title as this hasn’t been taught yet.</a:t>
            </a:r>
            <a:endParaRPr lang="en-GB" baseline="0"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1303253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a:t>
            </a:r>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1008490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508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kern="1200" dirty="0">
                <a:solidFill>
                  <a:schemeClr val="tx1"/>
                </a:solidFill>
                <a:effectLst/>
                <a:latin typeface="+mn-lt"/>
                <a:ea typeface="+mn-ea"/>
                <a:cs typeface="+mn-cs"/>
              </a:rPr>
              <a:t>Vocabulary</a:t>
            </a:r>
            <a:br>
              <a:rPr lang="en-US" sz="1200" b="1" kern="1200" dirty="0">
                <a:solidFill>
                  <a:schemeClr val="tx1"/>
                </a:solidFill>
                <a:effectLst/>
                <a:latin typeface="+mn-lt"/>
                <a:ea typeface="+mn-ea"/>
                <a:cs typeface="+mn-cs"/>
              </a:rPr>
            </a:b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r>
              <a:rPr lang="x-none" sz="1200" b="1" kern="1200" dirty="0">
                <a:solidFill>
                  <a:schemeClr val="tx1"/>
                </a:solidFill>
                <a:effectLst/>
                <a:latin typeface="+mn-lt"/>
                <a:ea typeface="+mn-ea"/>
                <a:cs typeface="+mn-cs"/>
              </a:rPr>
              <a:t> </a:t>
            </a:r>
            <a:r>
              <a:rPr lang="en-US" dirty="0"/>
              <a:t>To revisit vocabulary</a:t>
            </a:r>
            <a:r>
              <a:rPr lang="en-US" baseline="0" dirty="0"/>
              <a:t> in the oral modality.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Procedure:</a:t>
            </a:r>
          </a:p>
          <a:p>
            <a:r>
              <a:rPr lang="en-US" b="0" dirty="0"/>
              <a:t>1. Students</a:t>
            </a:r>
            <a:r>
              <a:rPr lang="en-US" b="0" baseline="0" dirty="0"/>
              <a:t> listen to the sentences and complete them.</a:t>
            </a:r>
            <a:br>
              <a:rPr lang="en-US" dirty="0"/>
            </a:br>
            <a:endParaRPr lang="en-US" dirty="0"/>
          </a:p>
          <a:p>
            <a:r>
              <a:rPr lang="en-US" b="1" dirty="0"/>
              <a:t>Transcript:</a:t>
            </a:r>
            <a:endParaRPr lang="en-GB" b="1" dirty="0"/>
          </a:p>
          <a:p>
            <a:pPr marL="228600" indent="-228600">
              <a:buAutoNum type="arabicPeriod"/>
            </a:pPr>
            <a:r>
              <a:rPr lang="en-GB" dirty="0" err="1"/>
              <a:t>Vamos</a:t>
            </a:r>
            <a:r>
              <a:rPr lang="en-GB" dirty="0"/>
              <a:t> a </a:t>
            </a:r>
            <a:r>
              <a:rPr lang="en-GB" dirty="0" err="1"/>
              <a:t>ir</a:t>
            </a:r>
            <a:r>
              <a:rPr lang="en-GB" baseline="0" dirty="0"/>
              <a:t> al </a:t>
            </a:r>
            <a:r>
              <a:rPr lang="en-GB" baseline="0" dirty="0" err="1"/>
              <a:t>centro</a:t>
            </a:r>
            <a:r>
              <a:rPr lang="en-GB" baseline="0" dirty="0"/>
              <a:t> para </a:t>
            </a:r>
            <a:r>
              <a:rPr lang="en-GB" baseline="0" dirty="0" err="1"/>
              <a:t>ir</a:t>
            </a:r>
            <a:r>
              <a:rPr lang="en-GB" baseline="0" dirty="0"/>
              <a:t> de </a:t>
            </a:r>
            <a:r>
              <a:rPr lang="en-GB" baseline="0" dirty="0" err="1"/>
              <a:t>copas</a:t>
            </a:r>
            <a:r>
              <a:rPr lang="en-GB" baseline="0" dirty="0"/>
              <a:t>.</a:t>
            </a:r>
          </a:p>
          <a:p>
            <a:pPr marL="228600" indent="-228600">
              <a:buAutoNum type="arabicPeriod"/>
            </a:pPr>
            <a:r>
              <a:rPr lang="en-GB" baseline="0" dirty="0"/>
              <a:t>En la fiesta, </a:t>
            </a:r>
            <a:r>
              <a:rPr lang="en-GB" baseline="0" dirty="0" err="1"/>
              <a:t>reparto</a:t>
            </a:r>
            <a:r>
              <a:rPr lang="en-GB" baseline="0" dirty="0"/>
              <a:t> </a:t>
            </a:r>
            <a:r>
              <a:rPr lang="en-GB" baseline="0" dirty="0" err="1"/>
              <a:t>todas</a:t>
            </a:r>
            <a:r>
              <a:rPr lang="en-GB" baseline="0" dirty="0"/>
              <a:t> las </a:t>
            </a:r>
            <a:r>
              <a:rPr lang="en-GB" baseline="0" dirty="0" err="1"/>
              <a:t>bebidas</a:t>
            </a:r>
            <a:r>
              <a:rPr lang="en-GB" baseline="0" dirty="0"/>
              <a:t> y </a:t>
            </a:r>
            <a:r>
              <a:rPr lang="en-GB" baseline="0" dirty="0" err="1"/>
              <a:t>organizo</a:t>
            </a:r>
            <a:r>
              <a:rPr lang="en-GB" baseline="0" dirty="0"/>
              <a:t> los </a:t>
            </a:r>
            <a:r>
              <a:rPr lang="en-GB" baseline="0" dirty="0" err="1"/>
              <a:t>juegos</a:t>
            </a:r>
            <a:r>
              <a:rPr lang="en-GB" baseline="0" dirty="0"/>
              <a:t>.</a:t>
            </a:r>
          </a:p>
          <a:p>
            <a:pPr marL="228600" indent="-228600">
              <a:buAutoNum type="arabicPeriod"/>
            </a:pPr>
            <a:r>
              <a:rPr lang="en-GB" baseline="0" dirty="0"/>
              <a:t>No </a:t>
            </a:r>
            <a:r>
              <a:rPr lang="en-GB" baseline="0" dirty="0" err="1"/>
              <a:t>permiten</a:t>
            </a:r>
            <a:r>
              <a:rPr lang="en-GB" baseline="0" dirty="0"/>
              <a:t> </a:t>
            </a:r>
            <a:r>
              <a:rPr lang="en-GB" baseline="0" dirty="0" err="1"/>
              <a:t>música</a:t>
            </a:r>
            <a:r>
              <a:rPr lang="en-GB" baseline="0" dirty="0"/>
              <a:t> </a:t>
            </a:r>
            <a:r>
              <a:rPr lang="en-GB" baseline="0" dirty="0" err="1"/>
              <a:t>fuerte</a:t>
            </a:r>
            <a:r>
              <a:rPr lang="en-GB" baseline="0" dirty="0"/>
              <a:t>.</a:t>
            </a:r>
          </a:p>
          <a:p>
            <a:pPr marL="228600" indent="-228600">
              <a:buAutoNum type="arabicPeriod"/>
            </a:pPr>
            <a:r>
              <a:rPr lang="en-GB" baseline="0" dirty="0" err="1"/>
              <a:t>Enseña</a:t>
            </a:r>
            <a:r>
              <a:rPr lang="en-GB" baseline="0" dirty="0"/>
              <a:t> </a:t>
            </a:r>
            <a:r>
              <a:rPr lang="en-GB" baseline="0" dirty="0" err="1"/>
              <a:t>muy</a:t>
            </a:r>
            <a:r>
              <a:rPr lang="en-GB" baseline="0" dirty="0"/>
              <a:t> </a:t>
            </a:r>
            <a:r>
              <a:rPr lang="en-GB" baseline="0" dirty="0" err="1"/>
              <a:t>bien</a:t>
            </a:r>
            <a:r>
              <a:rPr lang="en-GB" baseline="0" dirty="0"/>
              <a:t>. Los </a:t>
            </a:r>
            <a:r>
              <a:rPr lang="en-GB" baseline="0" dirty="0" err="1"/>
              <a:t>temas</a:t>
            </a:r>
            <a:r>
              <a:rPr lang="en-GB" baseline="0" dirty="0"/>
              <a:t> son </a:t>
            </a:r>
            <a:r>
              <a:rPr lang="en-GB" baseline="0" dirty="0" err="1"/>
              <a:t>muy</a:t>
            </a:r>
            <a:r>
              <a:rPr lang="en-GB" baseline="0" dirty="0"/>
              <a:t> </a:t>
            </a:r>
            <a:r>
              <a:rPr lang="en-GB" baseline="0" dirty="0" err="1"/>
              <a:t>interesantes</a:t>
            </a:r>
            <a:r>
              <a:rPr lang="en-GB" baseline="0" dirty="0"/>
              <a:t>.</a:t>
            </a:r>
          </a:p>
          <a:p>
            <a:pPr marL="228600" indent="-228600">
              <a:buAutoNum type="arabicPeriod"/>
            </a:pPr>
            <a:r>
              <a:rPr lang="en-GB" baseline="0" dirty="0"/>
              <a:t>¿Qué </a:t>
            </a:r>
            <a:r>
              <a:rPr lang="en-GB" baseline="0" dirty="0" err="1"/>
              <a:t>país</a:t>
            </a:r>
            <a:r>
              <a:rPr lang="en-GB" baseline="0" dirty="0"/>
              <a:t> </a:t>
            </a:r>
            <a:r>
              <a:rPr lang="en-GB" baseline="0" dirty="0" err="1"/>
              <a:t>quieres</a:t>
            </a:r>
            <a:r>
              <a:rPr lang="en-GB" baseline="0" dirty="0"/>
              <a:t> </a:t>
            </a:r>
            <a:r>
              <a:rPr lang="en-GB" baseline="0" dirty="0" err="1"/>
              <a:t>visitar</a:t>
            </a:r>
            <a:r>
              <a:rPr lang="en-GB" baseline="0" dirty="0"/>
              <a:t>? </a:t>
            </a:r>
            <a:r>
              <a:rPr lang="en-GB" baseline="0" dirty="0" err="1"/>
              <a:t>Debes</a:t>
            </a:r>
            <a:r>
              <a:rPr lang="en-GB" baseline="0" dirty="0"/>
              <a:t> </a:t>
            </a:r>
            <a:r>
              <a:rPr lang="en-GB" baseline="0" dirty="0" err="1"/>
              <a:t>decidir</a:t>
            </a:r>
            <a:r>
              <a:rPr lang="en-GB" baseline="0" dirty="0"/>
              <a:t> pronto.</a:t>
            </a:r>
          </a:p>
          <a:p>
            <a:pPr marL="228600" indent="-228600">
              <a:buAutoNum type="arabicPeriod"/>
            </a:pPr>
            <a:r>
              <a:rPr lang="en-GB" baseline="0" dirty="0" err="1"/>
              <a:t>Quiero</a:t>
            </a:r>
            <a:r>
              <a:rPr lang="en-GB" baseline="0" dirty="0"/>
              <a:t> </a:t>
            </a:r>
            <a:r>
              <a:rPr lang="en-GB" baseline="0" dirty="0" err="1"/>
              <a:t>ir</a:t>
            </a:r>
            <a:r>
              <a:rPr lang="en-GB" baseline="0" dirty="0"/>
              <a:t> de </a:t>
            </a:r>
            <a:r>
              <a:rPr lang="en-GB" baseline="0" dirty="0" err="1"/>
              <a:t>paseo</a:t>
            </a:r>
            <a:r>
              <a:rPr lang="en-GB" baseline="0" dirty="0"/>
              <a:t>. Estoy </a:t>
            </a:r>
            <a:r>
              <a:rPr lang="en-GB" baseline="0" dirty="0" err="1"/>
              <a:t>aburrida</a:t>
            </a:r>
            <a:r>
              <a:rPr lang="en-GB" baseline="0" dirty="0"/>
              <a:t>.</a:t>
            </a:r>
          </a:p>
          <a:p>
            <a:pPr marL="228600" indent="-228600">
              <a:buAutoNum type="arabicPeriod"/>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endParaRPr lang="en-GB" sz="1200" b="1" dirty="0"/>
          </a:p>
          <a:p>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a:t>
            </a:fld>
            <a:endParaRPr lang="en-GB"/>
          </a:p>
        </p:txBody>
      </p:sp>
    </p:spTree>
    <p:extLst>
      <p:ext uri="{BB962C8B-B14F-4D97-AF65-F5344CB8AC3E}">
        <p14:creationId xmlns:p14="http://schemas.microsoft.com/office/powerpoint/2010/main" val="3318009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200" b="1" kern="1200" dirty="0">
                <a:solidFill>
                  <a:schemeClr val="tx1"/>
                </a:solidFill>
                <a:effectLst/>
                <a:latin typeface="+mn-lt"/>
                <a:ea typeface="+mn-ea"/>
                <a:cs typeface="+mn-cs"/>
              </a:rPr>
              <a:t>VARIATION</a:t>
            </a:r>
          </a:p>
          <a:p>
            <a:endParaRPr lang="en-GB" sz="1200" b="1"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In this variation, students write the whole sentence.</a:t>
            </a:r>
            <a:endParaRPr lang="x-none"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5</a:t>
            </a:fld>
            <a:endParaRPr lang="en-GB"/>
          </a:p>
        </p:txBody>
      </p:sp>
    </p:spTree>
    <p:extLst>
      <p:ext uri="{BB962C8B-B14F-4D97-AF65-F5344CB8AC3E}">
        <p14:creationId xmlns:p14="http://schemas.microsoft.com/office/powerpoint/2010/main" val="84594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2 minutes</a:t>
            </a:r>
          </a:p>
          <a:p>
            <a:endParaRPr lang="en-US" b="0" i="0" dirty="0"/>
          </a:p>
          <a:p>
            <a:r>
              <a:rPr lang="en-US" b="1" i="0" dirty="0"/>
              <a:t>Aim: </a:t>
            </a:r>
            <a:r>
              <a:rPr lang="en-US" b="0" i="0" dirty="0"/>
              <a:t>to introduce and embed new vocabulary; to revisit two previously taught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a:t>
            </a:r>
            <a:r>
              <a:rPr lang="en-GB" dirty="0" err="1"/>
              <a:t>próximo</a:t>
            </a:r>
            <a:r>
              <a:rPr lang="en-GB" dirty="0"/>
              <a:t>’ and</a:t>
            </a:r>
            <a:r>
              <a:rPr lang="en-GB" baseline="0" dirty="0"/>
              <a:t> ‘</a:t>
            </a:r>
            <a:r>
              <a:rPr lang="en-GB" baseline="0" dirty="0" err="1"/>
              <a:t>cubrir</a:t>
            </a:r>
            <a:r>
              <a:rPr lang="en-GB" baseline="0" dirty="0"/>
              <a:t>’ are two of the words from this week’s revisited vocabulary sets. They are included here for further consolidation.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06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2 minutes</a:t>
            </a:r>
          </a:p>
          <a:p>
            <a:endParaRPr lang="en-US" b="0" i="0" dirty="0"/>
          </a:p>
          <a:p>
            <a:r>
              <a:rPr lang="en-US" b="1" i="0" dirty="0"/>
              <a:t>Aim: </a:t>
            </a:r>
            <a:r>
              <a:rPr lang="en-US" b="0" i="0" dirty="0"/>
              <a:t>to introduce and embed new vocabulary; to revisit one previously taught vocabulary item</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r>
              <a:rPr lang="en-GB" b="1" dirty="0"/>
              <a:t>Note: </a:t>
            </a:r>
            <a:r>
              <a:rPr lang="en-GB" dirty="0"/>
              <a:t>‘</a:t>
            </a:r>
            <a:r>
              <a:rPr lang="en-GB" dirty="0" err="1"/>
              <a:t>dividir</a:t>
            </a:r>
            <a:r>
              <a:rPr lang="en-GB" dirty="0"/>
              <a:t>’ is one </a:t>
            </a:r>
            <a:r>
              <a:rPr lang="en-GB" baseline="0" dirty="0"/>
              <a:t>of the words from this week’s revisited vocabulary sets. They are included here for further consolidation.</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2041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i="0" dirty="0"/>
              <a:t>2 minutes</a:t>
            </a:r>
          </a:p>
          <a:p>
            <a:endParaRPr lang="en-US" b="0" i="0" dirty="0"/>
          </a:p>
          <a:p>
            <a:r>
              <a:rPr lang="en-US" b="1" i="0" dirty="0"/>
              <a:t>Aim: </a:t>
            </a:r>
            <a:r>
              <a:rPr lang="en-US" b="0" i="0" dirty="0"/>
              <a:t>to highlight how ‘mucho’ and ‘poco’ may either be adverbs or</a:t>
            </a:r>
            <a:r>
              <a:rPr lang="en-US" b="0" i="0" baseline="0" dirty="0"/>
              <a:t> adjectives; to show how this affects the rules for gender and number agreement.</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b="0" dirty="0"/>
              <a:t>The</a:t>
            </a:r>
            <a:r>
              <a:rPr lang="en-GB" b="0" baseline="0" dirty="0"/>
              <a:t> teacher goes through the explanation with students, eliciting the Spanish where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0" baseline="0" dirty="0"/>
              <a:t>Students recently encountered the near-cognate ‘geografía’ [3847] in 8.1.2.6, along with other words with the suffix –ía.</a:t>
            </a:r>
            <a:endParaRPr lang="en-GB" b="1"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103686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a:t>
            </a:r>
            <a:r>
              <a:rPr lang="en-GB" sz="1200" b="0" kern="1200" dirty="0">
                <a:solidFill>
                  <a:schemeClr val="tx1"/>
                </a:solidFill>
                <a:effectLst/>
                <a:latin typeface="+mn-lt"/>
                <a:ea typeface="+mn-ea"/>
                <a:cs typeface="+mn-cs"/>
              </a:rPr>
              <a:t>1</a:t>
            </a:r>
            <a:r>
              <a:rPr lang="en-GB" sz="1200" b="0" kern="1200" baseline="30000" dirty="0">
                <a:solidFill>
                  <a:schemeClr val="tx1"/>
                </a:solidFill>
                <a:effectLst/>
                <a:latin typeface="+mn-lt"/>
                <a:ea typeface="+mn-ea"/>
                <a:cs typeface="+mn-cs"/>
              </a:rPr>
              <a:t>st</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 person singular form of present tense for –</a:t>
            </a:r>
            <a:r>
              <a:rPr lang="en-GB" sz="1200" kern="1200" dirty="0" err="1">
                <a:solidFill>
                  <a:schemeClr val="tx1"/>
                </a:solidFill>
                <a:effectLst/>
                <a:latin typeface="+mn-lt"/>
                <a:ea typeface="+mn-ea"/>
                <a:cs typeface="+mn-cs"/>
              </a:rPr>
              <a:t>ar</a:t>
            </a:r>
            <a:r>
              <a:rPr lang="en-GB" sz="1200" kern="1200" dirty="0">
                <a:solidFill>
                  <a:schemeClr val="tx1"/>
                </a:solidFill>
                <a:effectLst/>
                <a:latin typeface="+mn-lt"/>
                <a:ea typeface="+mn-ea"/>
                <a:cs typeface="+mn-cs"/>
              </a:rPr>
              <a:t> verbs (-o) and introduce</a:t>
            </a:r>
            <a:r>
              <a:rPr lang="en-GB" sz="1200" kern="1200" baseline="0" dirty="0">
                <a:solidFill>
                  <a:schemeClr val="tx1"/>
                </a:solidFill>
                <a:effectLst/>
                <a:latin typeface="+mn-lt"/>
                <a:ea typeface="+mn-ea"/>
                <a:cs typeface="+mn-cs"/>
              </a:rPr>
              <a:t> the 3rd  person singular (-</a:t>
            </a:r>
            <a:r>
              <a:rPr lang="en-GB" sz="1200" kern="1200" baseline="0" dirty="0" err="1">
                <a:solidFill>
                  <a:schemeClr val="tx1"/>
                </a:solidFill>
                <a:effectLst/>
                <a:latin typeface="+mn-lt"/>
                <a:ea typeface="+mn-ea"/>
                <a:cs typeface="+mn-cs"/>
              </a:rPr>
              <a:t>ó</a:t>
            </a:r>
            <a:r>
              <a:rPr lang="en-GB" sz="1200" kern="1200" baseline="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2605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3963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3101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29874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8411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5860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92926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83294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21314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51541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2046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30/06/2021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200090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925736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audio" Target="../media/audio17.wav"/><Relationship Id="rId7" Type="http://schemas.openxmlformats.org/officeDocument/2006/relationships/audio" Target="../media/audio20.wav"/><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audio" Target="../media/audio18.wav"/><Relationship Id="rId10" Type="http://schemas.openxmlformats.org/officeDocument/2006/relationships/audio" Target="../media/audio23.wav"/><Relationship Id="rId4" Type="http://schemas.openxmlformats.org/officeDocument/2006/relationships/audio" Target="../media/audio15.wav"/><Relationship Id="rId9" Type="http://schemas.openxmlformats.org/officeDocument/2006/relationships/audio" Target="../media/audio22.wav"/></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17.tiff"/><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image" Target="../media/image19.tiff"/><Relationship Id="rId10" Type="http://schemas.openxmlformats.org/officeDocument/2006/relationships/audio" Target="../media/audio28.wav"/><Relationship Id="rId4" Type="http://schemas.openxmlformats.org/officeDocument/2006/relationships/image" Target="../media/image18.tiff"/><Relationship Id="rId9" Type="http://schemas.openxmlformats.org/officeDocument/2006/relationships/audio" Target="../media/audio27.wav"/><Relationship Id="rId1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35.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34.wav"/><Relationship Id="rId5" Type="http://schemas.openxmlformats.org/officeDocument/2006/relationships/audio" Target="../media/audio33.wav"/><Relationship Id="rId4" Type="http://schemas.openxmlformats.org/officeDocument/2006/relationships/audio" Target="../media/audio32.wav"/></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6.png"/><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4.tiff"/><Relationship Id="rId7"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audio" Target="../media/audio40.wav"/><Relationship Id="rId3" Type="http://schemas.openxmlformats.org/officeDocument/2006/relationships/image" Target="../media/image6.png"/><Relationship Id="rId7" Type="http://schemas.openxmlformats.org/officeDocument/2006/relationships/audio" Target="../media/audio39.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38.wav"/><Relationship Id="rId5" Type="http://schemas.openxmlformats.org/officeDocument/2006/relationships/audio" Target="../media/audio37.wav"/><Relationship Id="rId10" Type="http://schemas.openxmlformats.org/officeDocument/2006/relationships/image" Target="../media/image30.png"/><Relationship Id="rId4" Type="http://schemas.openxmlformats.org/officeDocument/2006/relationships/audio" Target="../media/audio36.wav"/><Relationship Id="rId9" Type="http://schemas.openxmlformats.org/officeDocument/2006/relationships/audio" Target="../media/audio41.wav"/></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3.wav"/><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5.jpeg"/><Relationship Id="rId11" Type="http://schemas.openxmlformats.org/officeDocument/2006/relationships/image" Target="../media/image41.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2.xml"/><Relationship Id="rId1" Type="http://schemas.openxmlformats.org/officeDocument/2006/relationships/slideLayout" Target="../slideLayouts/slideLayout17.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hyperlink" Target="https://quizlet.com/gb/532719793/y8-spanish-term-21-week-2-flash-cards/?new" TargetMode="External"/><Relationship Id="rId3" Type="http://schemas.openxmlformats.org/officeDocument/2006/relationships/image" Target="../media/image7.png"/><Relationship Id="rId7"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quizlet.com/gb/528141989/year-8-spanish-term-12-week-1-flash-cards/" TargetMode="External"/><Relationship Id="rId5" Type="http://schemas.openxmlformats.org/officeDocument/2006/relationships/hyperlink" Target="https://quizlet.com/gb/528146898/year-8-spanish-term-12-week-6-flash-cards/" TargetMode="External"/><Relationship Id="rId4" Type="http://schemas.openxmlformats.org/officeDocument/2006/relationships/image" Target="../media/image44.png"/><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png"/><Relationship Id="rId7" Type="http://schemas.openxmlformats.org/officeDocument/2006/relationships/audio" Target="../media/audio12.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7.png"/><Relationship Id="rId7" Type="http://schemas.openxmlformats.org/officeDocument/2006/relationships/audio" Target="../media/audio12.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png"/><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tiff"/><Relationship Id="rId5" Type="http://schemas.openxmlformats.org/officeDocument/2006/relationships/image" Target="../media/image13.tiff"/><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audio" Target="../media/audio16.wav"/><Relationship Id="rId4" Type="http://schemas.openxmlformats.org/officeDocument/2006/relationships/audio" Target="../media/audio15.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2"/>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43368" y="1883321"/>
            <a:ext cx="8207888" cy="1124296"/>
          </a:xfrm>
        </p:spPr>
        <p:txBody>
          <a:bodyPr>
            <a:normAutofit fontScale="90000"/>
          </a:bodyPr>
          <a:lstStyle/>
          <a:p>
            <a:pPr algn="l"/>
            <a:r>
              <a:rPr lang="en-GB" sz="4000" b="1" dirty="0">
                <a:solidFill>
                  <a:prstClr val="white"/>
                </a:solidFill>
              </a:rPr>
              <a:t>Describing what people do (Technology and social networks)</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76169" y="3110027"/>
            <a:ext cx="7777870" cy="1301969"/>
          </a:xfrm>
        </p:spPr>
        <p:txBody>
          <a:bodyPr>
            <a:noAutofit/>
          </a:bodyPr>
          <a:lstStyle/>
          <a:p>
            <a:pPr algn="l"/>
            <a:r>
              <a:rPr lang="en-GB" sz="2800" dirty="0">
                <a:solidFill>
                  <a:prstClr val="white"/>
                </a:solidFill>
              </a:rPr>
              <a:t>-ar verbs in 3rd person singular preterite (-ó) </a:t>
            </a: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71265" y="3673605"/>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[z] [revisited]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a:t>
            </a:r>
            <a:r>
              <a:rPr lang="en-GB" sz="2200" dirty="0">
                <a:solidFill>
                  <a:prstClr val="white"/>
                </a:solidFill>
                <a:latin typeface="Century Gothic" panose="020B0502020202020204" pitchFamily="34" charset="0"/>
              </a:rPr>
              <a:t>29</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13" name="Title 3">
            <a:extLst>
              <a:ext uri="{FF2B5EF4-FFF2-40B4-BE49-F238E27FC236}">
                <a16:creationId xmlns:a16="http://schemas.microsoft.com/office/drawing/2014/main" id="{AB3692F8-CE33-C34E-B376-364FE77401E4}"/>
              </a:ext>
            </a:extLst>
          </p:cNvPr>
          <p:cNvSpPr txBox="1">
            <a:spLocks/>
          </p:cNvSpPr>
          <p:nvPr/>
        </p:nvSpPr>
        <p:spPr>
          <a:xfrm>
            <a:off x="225242" y="6147055"/>
            <a:ext cx="4648910"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7E4EE222-CE88-3345-BFA1-99CDC2520501}"/>
              </a:ext>
            </a:extLst>
          </p:cNvPr>
          <p:cNvSpPr txBox="1"/>
          <p:nvPr/>
        </p:nvSpPr>
        <p:spPr>
          <a:xfrm>
            <a:off x="6831292" y="5407414"/>
            <a:ext cx="1516762" cy="492443"/>
          </a:xfrm>
          <a:prstGeom prst="rect">
            <a:avLst/>
          </a:prstGeom>
          <a:noFill/>
        </p:spPr>
        <p:txBody>
          <a:bodyPr wrap="none" rtlCol="0">
            <a:spAutoFit/>
          </a:bodyPr>
          <a:lstStyle/>
          <a:p>
            <a:pPr algn="l"/>
            <a:r>
              <a:rPr lang="x-none" sz="2600" dirty="0">
                <a:solidFill>
                  <a:schemeClr val="accent5">
                    <a:lumMod val="50000"/>
                  </a:schemeClr>
                </a:solidFill>
              </a:rPr>
              <a:t>empezó</a:t>
            </a:r>
          </a:p>
        </p:txBody>
      </p:sp>
      <p:sp>
        <p:nvSpPr>
          <p:cNvPr id="2" name="Título 1">
            <a:extLst>
              <a:ext uri="{FF2B5EF4-FFF2-40B4-BE49-F238E27FC236}">
                <a16:creationId xmlns:a16="http://schemas.microsoft.com/office/drawing/2014/main" id="{BA741253-90B8-FD48-A3CD-2DFAD62744F8}"/>
              </a:ext>
            </a:extLst>
          </p:cNvPr>
          <p:cNvSpPr>
            <a:spLocks noGrp="1"/>
          </p:cNvSpPr>
          <p:nvPr>
            <p:ph type="title"/>
          </p:nvPr>
        </p:nvSpPr>
        <p:spPr>
          <a:xfrm>
            <a:off x="476683" y="107991"/>
            <a:ext cx="9746673" cy="623727"/>
          </a:xfrm>
        </p:spPr>
        <p:txBody>
          <a:bodyPr>
            <a:normAutofit fontScale="90000"/>
          </a:bodyPr>
          <a:lstStyle/>
          <a:p>
            <a:r>
              <a:rPr lang="x-none" sz="2400" b="1" dirty="0"/>
              <a:t>¿Cómo pronuncias los verbos? Luego, escucha la pronunciación.</a:t>
            </a:r>
          </a:p>
        </p:txBody>
      </p:sp>
      <p:sp>
        <p:nvSpPr>
          <p:cNvPr id="5" name="Action Button: Custom 30">
            <a:hlinkClick r:id="" action="ppaction://noaction" highlightClick="1">
              <a:snd r:embed="rId3" name="creo.wav"/>
            </a:hlinkClick>
            <a:extLst>
              <a:ext uri="{FF2B5EF4-FFF2-40B4-BE49-F238E27FC236}">
                <a16:creationId xmlns:a16="http://schemas.microsoft.com/office/drawing/2014/main" id="{D047C00F-8310-D748-9488-F7286B5A3817}"/>
              </a:ext>
            </a:extLst>
          </p:cNvPr>
          <p:cNvSpPr/>
          <p:nvPr/>
        </p:nvSpPr>
        <p:spPr>
          <a:xfrm>
            <a:off x="600693" y="1407997"/>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1</a:t>
            </a:r>
          </a:p>
        </p:txBody>
      </p:sp>
      <p:sp>
        <p:nvSpPr>
          <p:cNvPr id="6" name="Action Button: Custom 30">
            <a:hlinkClick r:id="" action="ppaction://noaction" highlightClick="1">
              <a:snd r:embed="rId4" name="publico.wav"/>
            </a:hlinkClick>
            <a:extLst>
              <a:ext uri="{FF2B5EF4-FFF2-40B4-BE49-F238E27FC236}">
                <a16:creationId xmlns:a16="http://schemas.microsoft.com/office/drawing/2014/main" id="{E1D91421-50A5-A54E-9D16-E01466D331EF}"/>
              </a:ext>
            </a:extLst>
          </p:cNvPr>
          <p:cNvSpPr/>
          <p:nvPr/>
        </p:nvSpPr>
        <p:spPr>
          <a:xfrm>
            <a:off x="600693" y="2689797"/>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2</a:t>
            </a:r>
          </a:p>
        </p:txBody>
      </p:sp>
      <p:sp>
        <p:nvSpPr>
          <p:cNvPr id="7" name="Action Button: Custom 30">
            <a:hlinkClick r:id="" action="ppaction://noaction" highlightClick="1">
              <a:snd r:embed="rId5" name="dejó.wav"/>
            </a:hlinkClick>
            <a:extLst>
              <a:ext uri="{FF2B5EF4-FFF2-40B4-BE49-F238E27FC236}">
                <a16:creationId xmlns:a16="http://schemas.microsoft.com/office/drawing/2014/main" id="{08717EAE-E14D-4A48-81E5-F4CA065F4D54}"/>
              </a:ext>
            </a:extLst>
          </p:cNvPr>
          <p:cNvSpPr/>
          <p:nvPr/>
        </p:nvSpPr>
        <p:spPr>
          <a:xfrm>
            <a:off x="600693" y="4046487"/>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3</a:t>
            </a:r>
          </a:p>
        </p:txBody>
      </p:sp>
      <p:sp>
        <p:nvSpPr>
          <p:cNvPr id="8" name="Action Button: Custom 30">
            <a:hlinkClick r:id="" action="ppaction://noaction" highlightClick="1">
              <a:snd r:embed="rId6" name="envío.wav"/>
            </a:hlinkClick>
            <a:extLst>
              <a:ext uri="{FF2B5EF4-FFF2-40B4-BE49-F238E27FC236}">
                <a16:creationId xmlns:a16="http://schemas.microsoft.com/office/drawing/2014/main" id="{3C943242-34FF-FB42-A327-1746A6367E02}"/>
              </a:ext>
            </a:extLst>
          </p:cNvPr>
          <p:cNvSpPr/>
          <p:nvPr/>
        </p:nvSpPr>
        <p:spPr>
          <a:xfrm>
            <a:off x="600693" y="5385227"/>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4</a:t>
            </a:r>
          </a:p>
        </p:txBody>
      </p:sp>
      <p:sp>
        <p:nvSpPr>
          <p:cNvPr id="10" name="Action Button: Custom 30">
            <a:hlinkClick r:id="" action="ppaction://noaction" highlightClick="1">
              <a:snd r:embed="rId7" name="tomo.wav"/>
            </a:hlinkClick>
            <a:extLst>
              <a:ext uri="{FF2B5EF4-FFF2-40B4-BE49-F238E27FC236}">
                <a16:creationId xmlns:a16="http://schemas.microsoft.com/office/drawing/2014/main" id="{07CD45B7-B792-8641-93BF-751E6A9F6C12}"/>
              </a:ext>
            </a:extLst>
          </p:cNvPr>
          <p:cNvSpPr/>
          <p:nvPr/>
        </p:nvSpPr>
        <p:spPr>
          <a:xfrm>
            <a:off x="5599701" y="1391231"/>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5</a:t>
            </a:r>
          </a:p>
        </p:txBody>
      </p:sp>
      <p:sp>
        <p:nvSpPr>
          <p:cNvPr id="11" name="Action Button: Custom 30">
            <a:hlinkClick r:id="" action="ppaction://noaction" highlightClick="1">
              <a:snd r:embed="rId8" name="presentó.wav"/>
            </a:hlinkClick>
            <a:extLst>
              <a:ext uri="{FF2B5EF4-FFF2-40B4-BE49-F238E27FC236}">
                <a16:creationId xmlns:a16="http://schemas.microsoft.com/office/drawing/2014/main" id="{88F2CC3F-9CFF-3C4C-9D9A-3065CE14C56D}"/>
              </a:ext>
            </a:extLst>
          </p:cNvPr>
          <p:cNvSpPr/>
          <p:nvPr/>
        </p:nvSpPr>
        <p:spPr>
          <a:xfrm>
            <a:off x="5599701" y="2673031"/>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6</a:t>
            </a:r>
          </a:p>
        </p:txBody>
      </p:sp>
      <p:sp>
        <p:nvSpPr>
          <p:cNvPr id="12" name="Action Button: Custom 30">
            <a:hlinkClick r:id="" action="ppaction://noaction" highlightClick="1">
              <a:snd r:embed="rId9" name="enseño.wav"/>
            </a:hlinkClick>
            <a:extLst>
              <a:ext uri="{FF2B5EF4-FFF2-40B4-BE49-F238E27FC236}">
                <a16:creationId xmlns:a16="http://schemas.microsoft.com/office/drawing/2014/main" id="{79A914E3-D8D9-794F-B5FE-A4977152D614}"/>
              </a:ext>
            </a:extLst>
          </p:cNvPr>
          <p:cNvSpPr/>
          <p:nvPr/>
        </p:nvSpPr>
        <p:spPr>
          <a:xfrm>
            <a:off x="5599701" y="4029721"/>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7</a:t>
            </a:r>
          </a:p>
        </p:txBody>
      </p:sp>
      <p:sp>
        <p:nvSpPr>
          <p:cNvPr id="13" name="Action Button: Custom 30">
            <a:hlinkClick r:id="" action="ppaction://noaction" highlightClick="1">
              <a:snd r:embed="rId10" name="empezó.wav"/>
            </a:hlinkClick>
            <a:extLst>
              <a:ext uri="{FF2B5EF4-FFF2-40B4-BE49-F238E27FC236}">
                <a16:creationId xmlns:a16="http://schemas.microsoft.com/office/drawing/2014/main" id="{77BA7477-7756-9049-BF2D-33257D313BDE}"/>
              </a:ext>
            </a:extLst>
          </p:cNvPr>
          <p:cNvSpPr/>
          <p:nvPr/>
        </p:nvSpPr>
        <p:spPr>
          <a:xfrm>
            <a:off x="5599701" y="5368461"/>
            <a:ext cx="667170" cy="62372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b="1" dirty="0">
                <a:latin typeface="+mj-lt"/>
              </a:rPr>
              <a:t>8</a:t>
            </a:r>
          </a:p>
        </p:txBody>
      </p:sp>
      <p:sp>
        <p:nvSpPr>
          <p:cNvPr id="14" name="CuadroTexto 13">
            <a:extLst>
              <a:ext uri="{FF2B5EF4-FFF2-40B4-BE49-F238E27FC236}">
                <a16:creationId xmlns:a16="http://schemas.microsoft.com/office/drawing/2014/main" id="{825459CA-0CB0-334F-BACF-A4C2A793B201}"/>
              </a:ext>
            </a:extLst>
          </p:cNvPr>
          <p:cNvSpPr txBox="1"/>
          <p:nvPr/>
        </p:nvSpPr>
        <p:spPr>
          <a:xfrm>
            <a:off x="1549975" y="1407997"/>
            <a:ext cx="936475" cy="492443"/>
          </a:xfrm>
          <a:prstGeom prst="rect">
            <a:avLst/>
          </a:prstGeom>
          <a:noFill/>
        </p:spPr>
        <p:txBody>
          <a:bodyPr wrap="none" rtlCol="0">
            <a:spAutoFit/>
          </a:bodyPr>
          <a:lstStyle/>
          <a:p>
            <a:pPr algn="l"/>
            <a:r>
              <a:rPr lang="x-none" sz="2600" dirty="0">
                <a:solidFill>
                  <a:schemeClr val="accent5">
                    <a:lumMod val="50000"/>
                  </a:schemeClr>
                </a:solidFill>
              </a:rPr>
              <a:t>creo</a:t>
            </a:r>
          </a:p>
        </p:txBody>
      </p:sp>
      <p:sp>
        <p:nvSpPr>
          <p:cNvPr id="15" name="CuadroTexto 14">
            <a:extLst>
              <a:ext uri="{FF2B5EF4-FFF2-40B4-BE49-F238E27FC236}">
                <a16:creationId xmlns:a16="http://schemas.microsoft.com/office/drawing/2014/main" id="{9644C254-7385-E04A-ACCC-4EAED549461A}"/>
              </a:ext>
            </a:extLst>
          </p:cNvPr>
          <p:cNvSpPr txBox="1"/>
          <p:nvPr/>
        </p:nvSpPr>
        <p:spPr>
          <a:xfrm>
            <a:off x="1549975" y="2659433"/>
            <a:ext cx="1410964" cy="492443"/>
          </a:xfrm>
          <a:prstGeom prst="rect">
            <a:avLst/>
          </a:prstGeom>
          <a:noFill/>
        </p:spPr>
        <p:txBody>
          <a:bodyPr wrap="none" rtlCol="0">
            <a:spAutoFit/>
          </a:bodyPr>
          <a:lstStyle/>
          <a:p>
            <a:pPr algn="l"/>
            <a:r>
              <a:rPr lang="x-none" sz="2600" dirty="0">
                <a:solidFill>
                  <a:schemeClr val="accent5">
                    <a:lumMod val="50000"/>
                  </a:schemeClr>
                </a:solidFill>
              </a:rPr>
              <a:t>publico</a:t>
            </a:r>
          </a:p>
        </p:txBody>
      </p:sp>
      <p:sp>
        <p:nvSpPr>
          <p:cNvPr id="16" name="CuadroTexto 15">
            <a:extLst>
              <a:ext uri="{FF2B5EF4-FFF2-40B4-BE49-F238E27FC236}">
                <a16:creationId xmlns:a16="http://schemas.microsoft.com/office/drawing/2014/main" id="{B5CB842A-929E-D24B-B122-EF7BB53F67FC}"/>
              </a:ext>
            </a:extLst>
          </p:cNvPr>
          <p:cNvSpPr txBox="1"/>
          <p:nvPr/>
        </p:nvSpPr>
        <p:spPr>
          <a:xfrm>
            <a:off x="1549975" y="4065962"/>
            <a:ext cx="914033" cy="492443"/>
          </a:xfrm>
          <a:prstGeom prst="rect">
            <a:avLst/>
          </a:prstGeom>
          <a:noFill/>
        </p:spPr>
        <p:txBody>
          <a:bodyPr wrap="none" rtlCol="0">
            <a:spAutoFit/>
          </a:bodyPr>
          <a:lstStyle/>
          <a:p>
            <a:pPr algn="l"/>
            <a:r>
              <a:rPr lang="x-none" sz="2600" dirty="0">
                <a:solidFill>
                  <a:schemeClr val="accent5">
                    <a:lumMod val="50000"/>
                  </a:schemeClr>
                </a:solidFill>
              </a:rPr>
              <a:t>dejó</a:t>
            </a:r>
          </a:p>
        </p:txBody>
      </p:sp>
      <p:sp>
        <p:nvSpPr>
          <p:cNvPr id="17" name="CuadroTexto 16">
            <a:extLst>
              <a:ext uri="{FF2B5EF4-FFF2-40B4-BE49-F238E27FC236}">
                <a16:creationId xmlns:a16="http://schemas.microsoft.com/office/drawing/2014/main" id="{EA4EA8DD-5024-B745-9176-D43996B07740}"/>
              </a:ext>
            </a:extLst>
          </p:cNvPr>
          <p:cNvSpPr txBox="1"/>
          <p:nvPr/>
        </p:nvSpPr>
        <p:spPr>
          <a:xfrm>
            <a:off x="1562798" y="5424179"/>
            <a:ext cx="1074333" cy="492443"/>
          </a:xfrm>
          <a:prstGeom prst="rect">
            <a:avLst/>
          </a:prstGeom>
          <a:noFill/>
        </p:spPr>
        <p:txBody>
          <a:bodyPr wrap="none" rtlCol="0">
            <a:spAutoFit/>
          </a:bodyPr>
          <a:lstStyle/>
          <a:p>
            <a:pPr algn="l"/>
            <a:r>
              <a:rPr lang="x-none" sz="2600" dirty="0">
                <a:solidFill>
                  <a:schemeClr val="accent5">
                    <a:lumMod val="50000"/>
                  </a:schemeClr>
                </a:solidFill>
              </a:rPr>
              <a:t>envío</a:t>
            </a:r>
          </a:p>
        </p:txBody>
      </p:sp>
      <p:sp>
        <p:nvSpPr>
          <p:cNvPr id="18" name="CuadroTexto 17">
            <a:extLst>
              <a:ext uri="{FF2B5EF4-FFF2-40B4-BE49-F238E27FC236}">
                <a16:creationId xmlns:a16="http://schemas.microsoft.com/office/drawing/2014/main" id="{F88C39C9-87CD-3247-BA22-760064FAE4EF}"/>
              </a:ext>
            </a:extLst>
          </p:cNvPr>
          <p:cNvSpPr txBox="1"/>
          <p:nvPr/>
        </p:nvSpPr>
        <p:spPr>
          <a:xfrm>
            <a:off x="6684618" y="1391231"/>
            <a:ext cx="1045479" cy="492443"/>
          </a:xfrm>
          <a:prstGeom prst="rect">
            <a:avLst/>
          </a:prstGeom>
          <a:noFill/>
        </p:spPr>
        <p:txBody>
          <a:bodyPr wrap="none" rtlCol="0">
            <a:spAutoFit/>
          </a:bodyPr>
          <a:lstStyle/>
          <a:p>
            <a:pPr algn="l"/>
            <a:r>
              <a:rPr lang="x-none" sz="2600" dirty="0">
                <a:solidFill>
                  <a:schemeClr val="accent5">
                    <a:lumMod val="50000"/>
                  </a:schemeClr>
                </a:solidFill>
              </a:rPr>
              <a:t>tomo</a:t>
            </a:r>
          </a:p>
        </p:txBody>
      </p:sp>
      <p:sp>
        <p:nvSpPr>
          <p:cNvPr id="19" name="CuadroTexto 18">
            <a:extLst>
              <a:ext uri="{FF2B5EF4-FFF2-40B4-BE49-F238E27FC236}">
                <a16:creationId xmlns:a16="http://schemas.microsoft.com/office/drawing/2014/main" id="{33627572-39A8-7046-ACA3-4F659A81DDC9}"/>
              </a:ext>
            </a:extLst>
          </p:cNvPr>
          <p:cNvSpPr txBox="1"/>
          <p:nvPr/>
        </p:nvSpPr>
        <p:spPr>
          <a:xfrm>
            <a:off x="6684618" y="2642667"/>
            <a:ext cx="1609736" cy="492443"/>
          </a:xfrm>
          <a:prstGeom prst="rect">
            <a:avLst/>
          </a:prstGeom>
          <a:noFill/>
        </p:spPr>
        <p:txBody>
          <a:bodyPr wrap="none" rtlCol="0">
            <a:spAutoFit/>
          </a:bodyPr>
          <a:lstStyle/>
          <a:p>
            <a:pPr algn="l"/>
            <a:r>
              <a:rPr lang="x-none" sz="2600" dirty="0">
                <a:solidFill>
                  <a:schemeClr val="accent5">
                    <a:lumMod val="50000"/>
                  </a:schemeClr>
                </a:solidFill>
              </a:rPr>
              <a:t>presentó</a:t>
            </a:r>
          </a:p>
        </p:txBody>
      </p:sp>
      <p:sp>
        <p:nvSpPr>
          <p:cNvPr id="20" name="CuadroTexto 19">
            <a:extLst>
              <a:ext uri="{FF2B5EF4-FFF2-40B4-BE49-F238E27FC236}">
                <a16:creationId xmlns:a16="http://schemas.microsoft.com/office/drawing/2014/main" id="{7672C800-D2EA-ED46-8BE6-66A2A2B61792}"/>
              </a:ext>
            </a:extLst>
          </p:cNvPr>
          <p:cNvSpPr txBox="1"/>
          <p:nvPr/>
        </p:nvSpPr>
        <p:spPr>
          <a:xfrm>
            <a:off x="6736996" y="4025040"/>
            <a:ext cx="1372492" cy="492443"/>
          </a:xfrm>
          <a:prstGeom prst="rect">
            <a:avLst/>
          </a:prstGeom>
          <a:noFill/>
        </p:spPr>
        <p:txBody>
          <a:bodyPr wrap="none" rtlCol="0">
            <a:spAutoFit/>
          </a:bodyPr>
          <a:lstStyle/>
          <a:p>
            <a:pPr algn="l"/>
            <a:r>
              <a:rPr lang="x-none" sz="2600" dirty="0">
                <a:solidFill>
                  <a:schemeClr val="accent5">
                    <a:lumMod val="50000"/>
                  </a:schemeClr>
                </a:solidFill>
              </a:rPr>
              <a:t>enseño</a:t>
            </a:r>
          </a:p>
        </p:txBody>
      </p:sp>
      <p:sp>
        <p:nvSpPr>
          <p:cNvPr id="23" name="CuadroTexto 22">
            <a:extLst>
              <a:ext uri="{FF2B5EF4-FFF2-40B4-BE49-F238E27FC236}">
                <a16:creationId xmlns:a16="http://schemas.microsoft.com/office/drawing/2014/main" id="{99E136DA-7573-AD45-843C-1029A76B3D2F}"/>
              </a:ext>
            </a:extLst>
          </p:cNvPr>
          <p:cNvSpPr txBox="1"/>
          <p:nvPr/>
        </p:nvSpPr>
        <p:spPr>
          <a:xfrm>
            <a:off x="3347951" y="1439908"/>
            <a:ext cx="1443024" cy="492443"/>
          </a:xfrm>
          <a:prstGeom prst="rect">
            <a:avLst/>
          </a:prstGeom>
          <a:noFill/>
        </p:spPr>
        <p:txBody>
          <a:bodyPr wrap="none" rtlCol="0">
            <a:spAutoFit/>
          </a:bodyPr>
          <a:lstStyle/>
          <a:p>
            <a:pPr algn="l"/>
            <a:r>
              <a:rPr lang="x-none" sz="2600" dirty="0">
                <a:solidFill>
                  <a:srgbClr val="E25B00"/>
                </a:solidFill>
              </a:rPr>
              <a:t>I create</a:t>
            </a:r>
          </a:p>
        </p:txBody>
      </p:sp>
      <p:sp>
        <p:nvSpPr>
          <p:cNvPr id="24" name="CuadroTexto 23">
            <a:extLst>
              <a:ext uri="{FF2B5EF4-FFF2-40B4-BE49-F238E27FC236}">
                <a16:creationId xmlns:a16="http://schemas.microsoft.com/office/drawing/2014/main" id="{8460FD1A-3DF8-F24F-BD9C-BCA7F9767BC6}"/>
              </a:ext>
            </a:extLst>
          </p:cNvPr>
          <p:cNvSpPr txBox="1"/>
          <p:nvPr/>
        </p:nvSpPr>
        <p:spPr>
          <a:xfrm>
            <a:off x="3380236" y="2691343"/>
            <a:ext cx="1478290" cy="492443"/>
          </a:xfrm>
          <a:prstGeom prst="rect">
            <a:avLst/>
          </a:prstGeom>
          <a:noFill/>
        </p:spPr>
        <p:txBody>
          <a:bodyPr wrap="none" rtlCol="0">
            <a:spAutoFit/>
          </a:bodyPr>
          <a:lstStyle/>
          <a:p>
            <a:pPr algn="l"/>
            <a:r>
              <a:rPr lang="x-none" sz="2600" dirty="0">
                <a:solidFill>
                  <a:srgbClr val="E25B00"/>
                </a:solidFill>
              </a:rPr>
              <a:t>I publish</a:t>
            </a:r>
          </a:p>
        </p:txBody>
      </p:sp>
      <p:sp>
        <p:nvSpPr>
          <p:cNvPr id="25" name="CuadroTexto 24">
            <a:extLst>
              <a:ext uri="{FF2B5EF4-FFF2-40B4-BE49-F238E27FC236}">
                <a16:creationId xmlns:a16="http://schemas.microsoft.com/office/drawing/2014/main" id="{94A4976D-191E-6347-B481-1B2DE14DE0B9}"/>
              </a:ext>
            </a:extLst>
          </p:cNvPr>
          <p:cNvSpPr txBox="1"/>
          <p:nvPr/>
        </p:nvSpPr>
        <p:spPr>
          <a:xfrm>
            <a:off x="3380236" y="4106403"/>
            <a:ext cx="2157963" cy="492443"/>
          </a:xfrm>
          <a:prstGeom prst="rect">
            <a:avLst/>
          </a:prstGeom>
          <a:noFill/>
        </p:spPr>
        <p:txBody>
          <a:bodyPr wrap="none" rtlCol="0">
            <a:spAutoFit/>
          </a:bodyPr>
          <a:lstStyle/>
          <a:p>
            <a:pPr algn="l"/>
            <a:r>
              <a:rPr lang="x-none" sz="2600" dirty="0">
                <a:solidFill>
                  <a:srgbClr val="E25B00"/>
                </a:solidFill>
              </a:rPr>
              <a:t>s/he</a:t>
            </a:r>
            <a:r>
              <a:rPr lang="en-GB" sz="2600" dirty="0">
                <a:solidFill>
                  <a:srgbClr val="E25B00"/>
                </a:solidFill>
              </a:rPr>
              <a:t> </a:t>
            </a:r>
            <a:r>
              <a:rPr lang="en-GB" sz="2600" b="1" dirty="0">
                <a:solidFill>
                  <a:srgbClr val="E25B00"/>
                </a:solidFill>
              </a:rPr>
              <a:t>or</a:t>
            </a:r>
            <a:r>
              <a:rPr lang="en-GB" sz="2600" dirty="0">
                <a:solidFill>
                  <a:srgbClr val="E25B00"/>
                </a:solidFill>
              </a:rPr>
              <a:t> it</a:t>
            </a:r>
            <a:r>
              <a:rPr lang="x-none" sz="2600" dirty="0">
                <a:solidFill>
                  <a:srgbClr val="E25B00"/>
                </a:solidFill>
              </a:rPr>
              <a:t> left</a:t>
            </a:r>
          </a:p>
        </p:txBody>
      </p:sp>
      <p:sp>
        <p:nvSpPr>
          <p:cNvPr id="26" name="CuadroTexto 25">
            <a:extLst>
              <a:ext uri="{FF2B5EF4-FFF2-40B4-BE49-F238E27FC236}">
                <a16:creationId xmlns:a16="http://schemas.microsoft.com/office/drawing/2014/main" id="{096F2C94-7894-EA42-98CF-85EAA9298D9F}"/>
              </a:ext>
            </a:extLst>
          </p:cNvPr>
          <p:cNvSpPr txBox="1"/>
          <p:nvPr/>
        </p:nvSpPr>
        <p:spPr>
          <a:xfrm>
            <a:off x="3347951" y="5490545"/>
            <a:ext cx="1130438" cy="492443"/>
          </a:xfrm>
          <a:prstGeom prst="rect">
            <a:avLst/>
          </a:prstGeom>
          <a:noFill/>
        </p:spPr>
        <p:txBody>
          <a:bodyPr wrap="none" rtlCol="0">
            <a:spAutoFit/>
          </a:bodyPr>
          <a:lstStyle/>
          <a:p>
            <a:pPr algn="l"/>
            <a:r>
              <a:rPr lang="x-none" sz="2600" dirty="0">
                <a:solidFill>
                  <a:srgbClr val="E25B00"/>
                </a:solidFill>
              </a:rPr>
              <a:t>I send</a:t>
            </a:r>
          </a:p>
        </p:txBody>
      </p:sp>
      <p:sp>
        <p:nvSpPr>
          <p:cNvPr id="27" name="CuadroTexto 26">
            <a:extLst>
              <a:ext uri="{FF2B5EF4-FFF2-40B4-BE49-F238E27FC236}">
                <a16:creationId xmlns:a16="http://schemas.microsoft.com/office/drawing/2014/main" id="{D7E8C920-90EA-7943-83A2-BDE03FA091BE}"/>
              </a:ext>
            </a:extLst>
          </p:cNvPr>
          <p:cNvSpPr txBox="1"/>
          <p:nvPr/>
        </p:nvSpPr>
        <p:spPr>
          <a:xfrm>
            <a:off x="8791696" y="1391230"/>
            <a:ext cx="2196435" cy="492443"/>
          </a:xfrm>
          <a:prstGeom prst="rect">
            <a:avLst/>
          </a:prstGeom>
          <a:noFill/>
        </p:spPr>
        <p:txBody>
          <a:bodyPr wrap="none" rtlCol="0">
            <a:spAutoFit/>
          </a:bodyPr>
          <a:lstStyle/>
          <a:p>
            <a:pPr algn="l"/>
            <a:r>
              <a:rPr lang="x-none" sz="2600" dirty="0">
                <a:solidFill>
                  <a:srgbClr val="E25B00"/>
                </a:solidFill>
              </a:rPr>
              <a:t>I take, I drink</a:t>
            </a:r>
          </a:p>
        </p:txBody>
      </p:sp>
      <p:sp>
        <p:nvSpPr>
          <p:cNvPr id="28" name="CuadroTexto 27">
            <a:extLst>
              <a:ext uri="{FF2B5EF4-FFF2-40B4-BE49-F238E27FC236}">
                <a16:creationId xmlns:a16="http://schemas.microsoft.com/office/drawing/2014/main" id="{5C6A8A4B-7861-1944-AA1E-E5FB5F8120E4}"/>
              </a:ext>
            </a:extLst>
          </p:cNvPr>
          <p:cNvSpPr txBox="1"/>
          <p:nvPr/>
        </p:nvSpPr>
        <p:spPr>
          <a:xfrm>
            <a:off x="8791696" y="2642666"/>
            <a:ext cx="3310522" cy="492443"/>
          </a:xfrm>
          <a:prstGeom prst="rect">
            <a:avLst/>
          </a:prstGeom>
          <a:noFill/>
        </p:spPr>
        <p:txBody>
          <a:bodyPr wrap="none" rtlCol="0">
            <a:spAutoFit/>
          </a:bodyPr>
          <a:lstStyle/>
          <a:p>
            <a:r>
              <a:rPr lang="x-none" sz="2600" dirty="0">
                <a:solidFill>
                  <a:srgbClr val="E25B00"/>
                </a:solidFill>
              </a:rPr>
              <a:t>s/he</a:t>
            </a:r>
            <a:r>
              <a:rPr lang="en-GB" sz="2600" dirty="0">
                <a:solidFill>
                  <a:srgbClr val="E25B00"/>
                </a:solidFill>
              </a:rPr>
              <a:t> </a:t>
            </a:r>
            <a:r>
              <a:rPr lang="en-GB" sz="2600" b="1" dirty="0">
                <a:solidFill>
                  <a:srgbClr val="E25B00"/>
                </a:solidFill>
              </a:rPr>
              <a:t>or </a:t>
            </a:r>
            <a:r>
              <a:rPr lang="en-GB" sz="2600" dirty="0">
                <a:solidFill>
                  <a:srgbClr val="E25B00"/>
                </a:solidFill>
              </a:rPr>
              <a:t>it</a:t>
            </a:r>
            <a:r>
              <a:rPr lang="x-none" sz="2600" dirty="0">
                <a:solidFill>
                  <a:srgbClr val="E25B00"/>
                </a:solidFill>
              </a:rPr>
              <a:t> presented</a:t>
            </a:r>
          </a:p>
        </p:txBody>
      </p:sp>
      <p:sp>
        <p:nvSpPr>
          <p:cNvPr id="29" name="CuadroTexto 28">
            <a:extLst>
              <a:ext uri="{FF2B5EF4-FFF2-40B4-BE49-F238E27FC236}">
                <a16:creationId xmlns:a16="http://schemas.microsoft.com/office/drawing/2014/main" id="{77BCF1A4-6465-7D41-9284-1CD8BA471B50}"/>
              </a:ext>
            </a:extLst>
          </p:cNvPr>
          <p:cNvSpPr txBox="1"/>
          <p:nvPr/>
        </p:nvSpPr>
        <p:spPr>
          <a:xfrm>
            <a:off x="8791696" y="4012308"/>
            <a:ext cx="1329210" cy="492443"/>
          </a:xfrm>
          <a:prstGeom prst="rect">
            <a:avLst/>
          </a:prstGeom>
          <a:noFill/>
        </p:spPr>
        <p:txBody>
          <a:bodyPr wrap="none" rtlCol="0">
            <a:spAutoFit/>
          </a:bodyPr>
          <a:lstStyle/>
          <a:p>
            <a:pPr algn="l"/>
            <a:r>
              <a:rPr lang="x-none" sz="2600" dirty="0">
                <a:solidFill>
                  <a:srgbClr val="E25B00"/>
                </a:solidFill>
              </a:rPr>
              <a:t>I teach</a:t>
            </a:r>
          </a:p>
        </p:txBody>
      </p:sp>
      <p:sp>
        <p:nvSpPr>
          <p:cNvPr id="30" name="CuadroTexto 29">
            <a:extLst>
              <a:ext uri="{FF2B5EF4-FFF2-40B4-BE49-F238E27FC236}">
                <a16:creationId xmlns:a16="http://schemas.microsoft.com/office/drawing/2014/main" id="{28EC2B9F-B17F-4F41-99FE-C9B847AF3373}"/>
              </a:ext>
            </a:extLst>
          </p:cNvPr>
          <p:cNvSpPr txBox="1"/>
          <p:nvPr/>
        </p:nvSpPr>
        <p:spPr>
          <a:xfrm>
            <a:off x="8791696" y="5381950"/>
            <a:ext cx="2786340" cy="492443"/>
          </a:xfrm>
          <a:prstGeom prst="rect">
            <a:avLst/>
          </a:prstGeom>
          <a:noFill/>
        </p:spPr>
        <p:txBody>
          <a:bodyPr wrap="none" rtlCol="0">
            <a:spAutoFit/>
          </a:bodyPr>
          <a:lstStyle/>
          <a:p>
            <a:r>
              <a:rPr lang="x-none" sz="2600" dirty="0">
                <a:solidFill>
                  <a:srgbClr val="E25B00"/>
                </a:solidFill>
              </a:rPr>
              <a:t>s/he</a:t>
            </a:r>
            <a:r>
              <a:rPr lang="en-GB" sz="2600" dirty="0">
                <a:solidFill>
                  <a:srgbClr val="E25B00"/>
                </a:solidFill>
              </a:rPr>
              <a:t> </a:t>
            </a:r>
            <a:r>
              <a:rPr lang="en-GB" sz="2600" b="1" dirty="0">
                <a:solidFill>
                  <a:srgbClr val="E25B00"/>
                </a:solidFill>
              </a:rPr>
              <a:t>or </a:t>
            </a:r>
            <a:r>
              <a:rPr lang="en-GB" sz="2600" dirty="0">
                <a:solidFill>
                  <a:srgbClr val="E25B00"/>
                </a:solidFill>
              </a:rPr>
              <a:t>it</a:t>
            </a:r>
            <a:r>
              <a:rPr lang="x-none" sz="2600" dirty="0">
                <a:solidFill>
                  <a:srgbClr val="E25B00"/>
                </a:solidFill>
              </a:rPr>
              <a:t> started</a:t>
            </a:r>
          </a:p>
        </p:txBody>
      </p:sp>
      <p:sp>
        <p:nvSpPr>
          <p:cNvPr id="31" name="CuadroTexto 30">
            <a:extLst>
              <a:ext uri="{FF2B5EF4-FFF2-40B4-BE49-F238E27FC236}">
                <a16:creationId xmlns:a16="http://schemas.microsoft.com/office/drawing/2014/main" id="{5DF7A9E8-B06A-A240-A31D-C09138561595}"/>
              </a:ext>
            </a:extLst>
          </p:cNvPr>
          <p:cNvSpPr txBox="1"/>
          <p:nvPr/>
        </p:nvSpPr>
        <p:spPr>
          <a:xfrm>
            <a:off x="476683" y="692984"/>
            <a:ext cx="3988592" cy="430887"/>
          </a:xfrm>
          <a:prstGeom prst="rect">
            <a:avLst/>
          </a:prstGeom>
          <a:noFill/>
        </p:spPr>
        <p:txBody>
          <a:bodyPr wrap="none" rtlCol="0">
            <a:spAutoFit/>
          </a:bodyPr>
          <a:lstStyle/>
          <a:p>
            <a:pPr algn="l"/>
            <a:r>
              <a:rPr lang="x-none" sz="2200" b="1" dirty="0">
                <a:solidFill>
                  <a:schemeClr val="accent5">
                    <a:lumMod val="50000"/>
                  </a:schemeClr>
                </a:solidFill>
              </a:rPr>
              <a:t>¿Qué significa cada verbo?</a:t>
            </a:r>
          </a:p>
        </p:txBody>
      </p:sp>
      <p:sp>
        <p:nvSpPr>
          <p:cNvPr id="32" name="Llamada rectangular redondeada 50">
            <a:extLst>
              <a:ext uri="{FF2B5EF4-FFF2-40B4-BE49-F238E27FC236}">
                <a16:creationId xmlns:a16="http://schemas.microsoft.com/office/drawing/2014/main" id="{0C27FF87-F25B-8A4B-9EE6-DDD0EC50E2D2}"/>
              </a:ext>
            </a:extLst>
          </p:cNvPr>
          <p:cNvSpPr/>
          <p:nvPr/>
        </p:nvSpPr>
        <p:spPr>
          <a:xfrm>
            <a:off x="3201749" y="4842933"/>
            <a:ext cx="5146305" cy="1454587"/>
          </a:xfrm>
          <a:prstGeom prst="wedgeRoundRectCallout">
            <a:avLst>
              <a:gd name="adj1" fmla="val -60024"/>
              <a:gd name="adj2" fmla="val 8409"/>
              <a:gd name="adj3" fmla="val 16667"/>
            </a:avLst>
          </a:prstGeom>
          <a:solidFill>
            <a:srgbClr val="FBF0D5"/>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000" b="1" dirty="0">
                <a:solidFill>
                  <a:srgbClr val="203864"/>
                </a:solidFill>
              </a:rPr>
              <a:t>Envío</a:t>
            </a:r>
            <a:r>
              <a:rPr lang="es-ES" sz="2000" dirty="0">
                <a:solidFill>
                  <a:srgbClr val="203864"/>
                </a:solidFill>
              </a:rPr>
              <a:t> (I </a:t>
            </a:r>
            <a:r>
              <a:rPr lang="es-ES" sz="2000" dirty="0" err="1">
                <a:solidFill>
                  <a:srgbClr val="203864"/>
                </a:solidFill>
              </a:rPr>
              <a:t>send</a:t>
            </a:r>
            <a:r>
              <a:rPr lang="es-ES" sz="2000" dirty="0">
                <a:solidFill>
                  <a:srgbClr val="203864"/>
                </a:solidFill>
              </a:rPr>
              <a:t>) </a:t>
            </a:r>
            <a:r>
              <a:rPr lang="es-ES" sz="2000" dirty="0" err="1">
                <a:solidFill>
                  <a:srgbClr val="203864"/>
                </a:solidFill>
              </a:rPr>
              <a:t>needs</a:t>
            </a:r>
            <a:r>
              <a:rPr lang="es-ES" sz="2000" dirty="0">
                <a:solidFill>
                  <a:srgbClr val="203864"/>
                </a:solidFill>
              </a:rPr>
              <a:t> </a:t>
            </a:r>
            <a:r>
              <a:rPr lang="es-ES" sz="2000" dirty="0" err="1">
                <a:solidFill>
                  <a:srgbClr val="203864"/>
                </a:solidFill>
              </a:rPr>
              <a:t>an</a:t>
            </a:r>
            <a:r>
              <a:rPr lang="es-ES" sz="2000" dirty="0">
                <a:solidFill>
                  <a:srgbClr val="203864"/>
                </a:solidFill>
              </a:rPr>
              <a:t> </a:t>
            </a:r>
            <a:r>
              <a:rPr lang="es-ES" sz="2000" dirty="0" err="1">
                <a:solidFill>
                  <a:srgbClr val="203864"/>
                </a:solidFill>
              </a:rPr>
              <a:t>accent</a:t>
            </a:r>
            <a:r>
              <a:rPr lang="es-ES" sz="2000" dirty="0">
                <a:solidFill>
                  <a:srgbClr val="203864"/>
                </a:solidFill>
              </a:rPr>
              <a:t> to </a:t>
            </a:r>
            <a:r>
              <a:rPr lang="es-ES" sz="2000" dirty="0" err="1">
                <a:solidFill>
                  <a:srgbClr val="203864"/>
                </a:solidFill>
              </a:rPr>
              <a:t>make</a:t>
            </a:r>
            <a:r>
              <a:rPr lang="es-ES" sz="2000" dirty="0">
                <a:solidFill>
                  <a:srgbClr val="203864"/>
                </a:solidFill>
              </a:rPr>
              <a:t> ‘</a:t>
            </a:r>
            <a:r>
              <a:rPr lang="es-ES" sz="2000" dirty="0" err="1">
                <a:solidFill>
                  <a:srgbClr val="203864"/>
                </a:solidFill>
              </a:rPr>
              <a:t>io</a:t>
            </a:r>
            <a:r>
              <a:rPr lang="es-ES" sz="2000" dirty="0">
                <a:solidFill>
                  <a:srgbClr val="203864"/>
                </a:solidFill>
              </a:rPr>
              <a:t>’ </a:t>
            </a:r>
            <a:r>
              <a:rPr lang="es-ES" sz="2000" dirty="0" err="1">
                <a:solidFill>
                  <a:srgbClr val="203864"/>
                </a:solidFill>
              </a:rPr>
              <a:t>into</a:t>
            </a:r>
            <a:r>
              <a:rPr lang="es-ES" sz="2000" dirty="0">
                <a:solidFill>
                  <a:srgbClr val="203864"/>
                </a:solidFill>
              </a:rPr>
              <a:t> </a:t>
            </a:r>
            <a:r>
              <a:rPr lang="es-ES" sz="2000" dirty="0" err="1">
                <a:solidFill>
                  <a:srgbClr val="203864"/>
                </a:solidFill>
              </a:rPr>
              <a:t>two</a:t>
            </a:r>
            <a:r>
              <a:rPr lang="es-ES" sz="2000" dirty="0">
                <a:solidFill>
                  <a:srgbClr val="203864"/>
                </a:solidFill>
              </a:rPr>
              <a:t> </a:t>
            </a:r>
            <a:r>
              <a:rPr lang="es-ES" sz="2000" dirty="0" err="1">
                <a:solidFill>
                  <a:srgbClr val="203864"/>
                </a:solidFill>
              </a:rPr>
              <a:t>separate</a:t>
            </a:r>
            <a:r>
              <a:rPr lang="es-ES" sz="2000" dirty="0">
                <a:solidFill>
                  <a:srgbClr val="203864"/>
                </a:solidFill>
              </a:rPr>
              <a:t> </a:t>
            </a:r>
            <a:r>
              <a:rPr lang="es-ES" sz="2000" dirty="0" err="1">
                <a:solidFill>
                  <a:srgbClr val="203864"/>
                </a:solidFill>
              </a:rPr>
              <a:t>syllables</a:t>
            </a:r>
            <a:r>
              <a:rPr lang="es-ES" sz="2000" dirty="0">
                <a:solidFill>
                  <a:srgbClr val="203864"/>
                </a:solidFill>
              </a:rPr>
              <a:t>. </a:t>
            </a:r>
            <a:r>
              <a:rPr lang="es-ES" sz="2000" dirty="0" err="1">
                <a:solidFill>
                  <a:srgbClr val="203864"/>
                </a:solidFill>
              </a:rPr>
              <a:t>Then</a:t>
            </a:r>
            <a:r>
              <a:rPr lang="es-ES" sz="2000" dirty="0">
                <a:solidFill>
                  <a:srgbClr val="203864"/>
                </a:solidFill>
              </a:rPr>
              <a:t> </a:t>
            </a:r>
            <a:r>
              <a:rPr lang="es-ES" sz="2000" dirty="0" err="1">
                <a:solidFill>
                  <a:srgbClr val="203864"/>
                </a:solidFill>
              </a:rPr>
              <a:t>the</a:t>
            </a:r>
            <a:r>
              <a:rPr lang="es-ES" sz="2000" dirty="0">
                <a:solidFill>
                  <a:srgbClr val="203864"/>
                </a:solidFill>
              </a:rPr>
              <a:t> stress can </a:t>
            </a:r>
            <a:r>
              <a:rPr lang="es-ES" sz="2000" dirty="0" err="1">
                <a:solidFill>
                  <a:srgbClr val="203864"/>
                </a:solidFill>
              </a:rPr>
              <a:t>fall</a:t>
            </a:r>
            <a:r>
              <a:rPr lang="es-ES" sz="2000" dirty="0">
                <a:solidFill>
                  <a:srgbClr val="203864"/>
                </a:solidFill>
              </a:rPr>
              <a:t> </a:t>
            </a:r>
            <a:r>
              <a:rPr lang="es-ES" sz="2000" dirty="0" err="1">
                <a:solidFill>
                  <a:srgbClr val="203864"/>
                </a:solidFill>
              </a:rPr>
              <a:t>on</a:t>
            </a:r>
            <a:r>
              <a:rPr lang="es-ES" sz="2000" dirty="0">
                <a:solidFill>
                  <a:srgbClr val="203864"/>
                </a:solidFill>
              </a:rPr>
              <a:t> </a:t>
            </a:r>
            <a:r>
              <a:rPr lang="es-ES" sz="2000" dirty="0" err="1">
                <a:solidFill>
                  <a:srgbClr val="203864"/>
                </a:solidFill>
              </a:rPr>
              <a:t>the</a:t>
            </a:r>
            <a:r>
              <a:rPr lang="es-ES" sz="2000" dirty="0">
                <a:solidFill>
                  <a:srgbClr val="203864"/>
                </a:solidFill>
              </a:rPr>
              <a:t> í as </a:t>
            </a:r>
            <a:r>
              <a:rPr lang="es-ES" sz="2000" dirty="0" err="1">
                <a:solidFill>
                  <a:srgbClr val="203864"/>
                </a:solidFill>
              </a:rPr>
              <a:t>penultimate</a:t>
            </a:r>
            <a:r>
              <a:rPr lang="es-ES" sz="2000" dirty="0">
                <a:solidFill>
                  <a:srgbClr val="203864"/>
                </a:solidFill>
              </a:rPr>
              <a:t> </a:t>
            </a:r>
            <a:r>
              <a:rPr lang="es-ES" sz="2000" dirty="0" err="1">
                <a:solidFill>
                  <a:srgbClr val="203864"/>
                </a:solidFill>
              </a:rPr>
              <a:t>syllable</a:t>
            </a:r>
            <a:r>
              <a:rPr lang="es-ES" sz="2000" dirty="0">
                <a:solidFill>
                  <a:srgbClr val="203864"/>
                </a:solidFill>
              </a:rPr>
              <a:t>.</a:t>
            </a:r>
            <a:endParaRPr lang="x-none" sz="2000" dirty="0">
              <a:solidFill>
                <a:srgbClr val="203864"/>
              </a:solidFill>
            </a:endParaRP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1521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2" grpId="0" animBg="1"/>
      <p:bldP spid="3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845748-7264-AC40-89DF-070A9B9D8C1C}"/>
              </a:ext>
            </a:extLst>
          </p:cNvPr>
          <p:cNvSpPr>
            <a:spLocks noGrp="1"/>
          </p:cNvSpPr>
          <p:nvPr>
            <p:ph type="title"/>
          </p:nvPr>
        </p:nvSpPr>
        <p:spPr>
          <a:xfrm>
            <a:off x="245541" y="146746"/>
            <a:ext cx="9040091" cy="645788"/>
          </a:xfrm>
        </p:spPr>
        <p:txBody>
          <a:bodyPr>
            <a:normAutofit fontScale="90000"/>
          </a:bodyPr>
          <a:lstStyle/>
          <a:p>
            <a:pPr>
              <a:lnSpc>
                <a:spcPct val="100000"/>
              </a:lnSpc>
            </a:pPr>
            <a:r>
              <a:rPr lang="x-none" sz="2400" b="1" dirty="0"/>
              <a:t>Lucía habla con una amiga y hace preguntas sobre tecnología. </a:t>
            </a:r>
            <a:br>
              <a:rPr lang="x-none" sz="2400" b="1" dirty="0"/>
            </a:br>
            <a:r>
              <a:rPr lang="en-GB" sz="2400" b="1" dirty="0"/>
              <a:t>Es Lucía </a:t>
            </a:r>
            <a:r>
              <a:rPr lang="x-none" sz="2400" b="1" dirty="0"/>
              <a:t>(</a:t>
            </a:r>
            <a:r>
              <a:rPr lang="en-GB" sz="2400" b="1" dirty="0"/>
              <a:t>‘</a:t>
            </a:r>
            <a:r>
              <a:rPr lang="x-none" sz="2400" b="1" dirty="0"/>
              <a:t>yo</a:t>
            </a:r>
            <a:r>
              <a:rPr lang="en-GB" sz="2400" b="1" dirty="0"/>
              <a:t>’</a:t>
            </a:r>
            <a:r>
              <a:rPr lang="x-none" sz="2400" b="1" dirty="0"/>
              <a:t>) </a:t>
            </a:r>
            <a:r>
              <a:rPr lang="en-GB" sz="2400" b="1" dirty="0"/>
              <a:t>en el presente </a:t>
            </a:r>
            <a:r>
              <a:rPr lang="x-none" sz="2400" b="1" dirty="0"/>
              <a:t>o Daniel (</a:t>
            </a:r>
            <a:r>
              <a:rPr lang="en-GB" sz="2400" b="1" dirty="0"/>
              <a:t>‘</a:t>
            </a:r>
            <a:r>
              <a:rPr lang="x-none" sz="2400" b="1" dirty="0"/>
              <a:t>él</a:t>
            </a:r>
            <a:r>
              <a:rPr lang="en-GB" sz="2400" b="1" dirty="0"/>
              <a:t>’</a:t>
            </a:r>
            <a:r>
              <a:rPr lang="x-none" sz="2400" b="1" dirty="0"/>
              <a:t>)</a:t>
            </a:r>
            <a:r>
              <a:rPr lang="en-GB" sz="2400" b="1" dirty="0"/>
              <a:t> ayer</a:t>
            </a:r>
            <a:r>
              <a:rPr lang="x-none" sz="2400" b="1" dirty="0"/>
              <a:t>?</a:t>
            </a:r>
          </a:p>
        </p:txBody>
      </p:sp>
      <p:graphicFrame>
        <p:nvGraphicFramePr>
          <p:cNvPr id="5" name="Tabla 4">
            <a:extLst>
              <a:ext uri="{FF2B5EF4-FFF2-40B4-BE49-F238E27FC236}">
                <a16:creationId xmlns:a16="http://schemas.microsoft.com/office/drawing/2014/main" id="{E189A2E4-F90E-D44D-8854-DC2DF8EE05BC}"/>
              </a:ext>
            </a:extLst>
          </p:cNvPr>
          <p:cNvGraphicFramePr>
            <a:graphicFrameLocks noGrp="1"/>
          </p:cNvGraphicFramePr>
          <p:nvPr>
            <p:extLst>
              <p:ext uri="{D42A27DB-BD31-4B8C-83A1-F6EECF244321}">
                <p14:modId xmlns:p14="http://schemas.microsoft.com/office/powerpoint/2010/main" val="3985451286"/>
              </p:ext>
            </p:extLst>
          </p:nvPr>
        </p:nvGraphicFramePr>
        <p:xfrm>
          <a:off x="284730" y="1200797"/>
          <a:ext cx="6990963" cy="5033751"/>
        </p:xfrm>
        <a:graphic>
          <a:graphicData uri="http://schemas.openxmlformats.org/drawingml/2006/table">
            <a:tbl>
              <a:tblPr firstRow="1" bandRow="1">
                <a:tableStyleId>{5DA37D80-6434-44D0-A028-1B22A696006F}</a:tableStyleId>
              </a:tblPr>
              <a:tblGrid>
                <a:gridCol w="4579878">
                  <a:extLst>
                    <a:ext uri="{9D8B030D-6E8A-4147-A177-3AD203B41FA5}">
                      <a16:colId xmlns:a16="http://schemas.microsoft.com/office/drawing/2014/main" val="3638835627"/>
                    </a:ext>
                  </a:extLst>
                </a:gridCol>
                <a:gridCol w="1316736">
                  <a:extLst>
                    <a:ext uri="{9D8B030D-6E8A-4147-A177-3AD203B41FA5}">
                      <a16:colId xmlns:a16="http://schemas.microsoft.com/office/drawing/2014/main" val="2663478142"/>
                    </a:ext>
                  </a:extLst>
                </a:gridCol>
                <a:gridCol w="1094349">
                  <a:extLst>
                    <a:ext uri="{9D8B030D-6E8A-4147-A177-3AD203B41FA5}">
                      <a16:colId xmlns:a16="http://schemas.microsoft.com/office/drawing/2014/main" val="3026718160"/>
                    </a:ext>
                  </a:extLst>
                </a:gridCol>
              </a:tblGrid>
              <a:tr h="1154529">
                <a:tc>
                  <a:txBody>
                    <a:bodyPr/>
                    <a:lstStyle/>
                    <a:p>
                      <a:pPr algn="ctr"/>
                      <a:r>
                        <a:rPr lang="x-none" sz="2000" dirty="0">
                          <a:solidFill>
                            <a:srgbClr val="203864"/>
                          </a:solidFill>
                        </a:rPr>
                        <a:t>Preguntas</a:t>
                      </a:r>
                    </a:p>
                  </a:txBody>
                  <a:tcPr anchor="ctr"/>
                </a:tc>
                <a:tc>
                  <a:txBody>
                    <a:bodyPr/>
                    <a:lstStyle/>
                    <a:p>
                      <a:pPr algn="ctr"/>
                      <a:r>
                        <a:rPr lang="x-none" sz="2000" dirty="0">
                          <a:solidFill>
                            <a:srgbClr val="203864"/>
                          </a:solidFill>
                        </a:rPr>
                        <a:t>yo  </a:t>
                      </a:r>
                    </a:p>
                    <a:p>
                      <a:pPr algn="ctr"/>
                      <a:r>
                        <a:rPr lang="en-GB" sz="2000" b="1" dirty="0">
                          <a:solidFill>
                            <a:srgbClr val="203864"/>
                          </a:solidFill>
                        </a:rPr>
                        <a:t>(</a:t>
                      </a:r>
                      <a:r>
                        <a:rPr lang="x-none" sz="2000" b="1" dirty="0">
                          <a:solidFill>
                            <a:srgbClr val="203864"/>
                          </a:solidFill>
                        </a:rPr>
                        <a:t>normal-mente</a:t>
                      </a:r>
                      <a:r>
                        <a:rPr lang="en-GB" sz="2000" b="1" dirty="0">
                          <a:solidFill>
                            <a:srgbClr val="203864"/>
                          </a:solidFill>
                        </a:rPr>
                        <a:t>)</a:t>
                      </a:r>
                      <a:endParaRPr lang="x-none" sz="2000" b="1" dirty="0">
                        <a:solidFill>
                          <a:srgbClr val="203864"/>
                        </a:solidFill>
                      </a:endParaRPr>
                    </a:p>
                  </a:txBody>
                  <a:tcPr anchor="ctr"/>
                </a:tc>
                <a:tc>
                  <a:txBody>
                    <a:bodyPr/>
                    <a:lstStyle/>
                    <a:p>
                      <a:pPr algn="ctr"/>
                      <a:r>
                        <a:rPr lang="x-none" sz="2000" dirty="0">
                          <a:solidFill>
                            <a:srgbClr val="203864"/>
                          </a:solidFill>
                        </a:rPr>
                        <a:t>él </a:t>
                      </a:r>
                    </a:p>
                    <a:p>
                      <a:pPr algn="ctr"/>
                      <a:r>
                        <a:rPr lang="en-GB" sz="2000" b="1" dirty="0">
                          <a:solidFill>
                            <a:srgbClr val="203864"/>
                          </a:solidFill>
                        </a:rPr>
                        <a:t>(</a:t>
                      </a:r>
                      <a:r>
                        <a:rPr lang="x-none" sz="2000" b="1" dirty="0">
                          <a:solidFill>
                            <a:srgbClr val="203864"/>
                          </a:solidFill>
                        </a:rPr>
                        <a:t>ayer</a:t>
                      </a:r>
                      <a:r>
                        <a:rPr lang="en-GB" sz="2000" b="1" dirty="0">
                          <a:solidFill>
                            <a:srgbClr val="203864"/>
                          </a:solidFill>
                        </a:rPr>
                        <a:t>)</a:t>
                      </a:r>
                      <a:endParaRPr lang="x-none" sz="2000" b="1" dirty="0">
                        <a:solidFill>
                          <a:srgbClr val="203864"/>
                        </a:solidFill>
                      </a:endParaRPr>
                    </a:p>
                  </a:txBody>
                  <a:tcPr anchor="ctr"/>
                </a:tc>
                <a:extLst>
                  <a:ext uri="{0D108BD9-81ED-4DB2-BD59-A6C34878D82A}">
                    <a16:rowId xmlns:a16="http://schemas.microsoft.com/office/drawing/2014/main" val="1077881034"/>
                  </a:ext>
                </a:extLst>
              </a:tr>
              <a:tr h="646537">
                <a:tc>
                  <a:txBody>
                    <a:bodyPr/>
                    <a:lstStyle/>
                    <a:p>
                      <a:pPr algn="ctr"/>
                      <a:endParaRPr lang="x-none" sz="2200" dirty="0">
                        <a:solidFill>
                          <a:srgbClr val="203864"/>
                        </a:solidFill>
                      </a:endParaRPr>
                    </a:p>
                  </a:txBody>
                  <a:tcPr anchor="ctr"/>
                </a:tc>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3920744521"/>
                  </a:ext>
                </a:extLst>
              </a:tr>
              <a:tr h="646537">
                <a:tc>
                  <a:txBody>
                    <a:bodyPr/>
                    <a:lstStyle/>
                    <a:p>
                      <a:pPr algn="ctr"/>
                      <a:endParaRPr lang="x-none" sz="2200">
                        <a:solidFill>
                          <a:srgbClr val="203864"/>
                        </a:solidFill>
                      </a:endParaRPr>
                    </a:p>
                  </a:txBody>
                  <a:tcPr anchor="ctr"/>
                </a:tc>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514814108"/>
                  </a:ext>
                </a:extLst>
              </a:tr>
              <a:tr h="646537">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2624153016"/>
                  </a:ext>
                </a:extLst>
              </a:tr>
              <a:tr h="646537">
                <a:tc>
                  <a:txBody>
                    <a:bodyPr/>
                    <a:lstStyle/>
                    <a:p>
                      <a:pPr algn="ctr"/>
                      <a:endParaRPr lang="x-none" sz="2200">
                        <a:solidFill>
                          <a:srgbClr val="203864"/>
                        </a:solidFill>
                      </a:endParaRPr>
                    </a:p>
                  </a:txBody>
                  <a:tcPr anchor="ctr"/>
                </a:tc>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1968203151"/>
                  </a:ext>
                </a:extLst>
              </a:tr>
              <a:tr h="646537">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3208402634"/>
                  </a:ext>
                </a:extLst>
              </a:tr>
              <a:tr h="646537">
                <a:tc>
                  <a:txBody>
                    <a:bodyPr/>
                    <a:lstStyle/>
                    <a:p>
                      <a:pPr algn="ctr"/>
                      <a:endParaRPr lang="x-none" sz="2200">
                        <a:solidFill>
                          <a:srgbClr val="203864"/>
                        </a:solidFill>
                      </a:endParaRPr>
                    </a:p>
                  </a:txBody>
                  <a:tcPr anchor="ctr"/>
                </a:tc>
                <a:tc>
                  <a:txBody>
                    <a:bodyPr/>
                    <a:lstStyle/>
                    <a:p>
                      <a:pPr algn="ctr"/>
                      <a:endParaRPr lang="x-none" sz="2200">
                        <a:solidFill>
                          <a:srgbClr val="203864"/>
                        </a:solidFill>
                      </a:endParaRPr>
                    </a:p>
                  </a:txBody>
                  <a:tcPr anchor="ctr"/>
                </a:tc>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6" name="Título 1">
            <a:extLst>
              <a:ext uri="{FF2B5EF4-FFF2-40B4-BE49-F238E27FC236}">
                <a16:creationId xmlns:a16="http://schemas.microsoft.com/office/drawing/2014/main" id="{B80E1F2A-86AD-8A42-B234-B9F76F9136B2}"/>
              </a:ext>
            </a:extLst>
          </p:cNvPr>
          <p:cNvSpPr txBox="1">
            <a:spLocks/>
          </p:cNvSpPr>
          <p:nvPr/>
        </p:nvSpPr>
        <p:spPr>
          <a:xfrm>
            <a:off x="245540" y="805601"/>
            <a:ext cx="10947742" cy="3604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t>Luego, elige</a:t>
            </a:r>
            <a:r>
              <a:rPr lang="x-none" sz="2200" b="1" dirty="0"/>
              <a:t> la respuesta correcta</a:t>
            </a:r>
            <a:r>
              <a:rPr lang="en-GB" sz="2200" b="1" dirty="0"/>
              <a:t> (e.g. a, b, c)</a:t>
            </a:r>
            <a:r>
              <a:rPr lang="x-none" sz="2200" b="1" dirty="0"/>
              <a:t> para cada pregunta</a:t>
            </a:r>
            <a:r>
              <a:rPr lang="en-GB" sz="2200" b="1" dirty="0"/>
              <a:t> (1, 2, 3)</a:t>
            </a:r>
            <a:r>
              <a:rPr lang="x-none" sz="2200" b="1" dirty="0"/>
              <a:t>.</a:t>
            </a:r>
          </a:p>
        </p:txBody>
      </p:sp>
      <p:graphicFrame>
        <p:nvGraphicFramePr>
          <p:cNvPr id="8" name="Tabla 7">
            <a:extLst>
              <a:ext uri="{FF2B5EF4-FFF2-40B4-BE49-F238E27FC236}">
                <a16:creationId xmlns:a16="http://schemas.microsoft.com/office/drawing/2014/main" id="{CD3958A5-7333-354B-8B84-C97682B39746}"/>
              </a:ext>
            </a:extLst>
          </p:cNvPr>
          <p:cNvGraphicFramePr>
            <a:graphicFrameLocks noGrp="1"/>
          </p:cNvGraphicFramePr>
          <p:nvPr>
            <p:extLst>
              <p:ext uri="{D42A27DB-BD31-4B8C-83A1-F6EECF244321}">
                <p14:modId xmlns:p14="http://schemas.microsoft.com/office/powerpoint/2010/main" val="3986448204"/>
              </p:ext>
            </p:extLst>
          </p:nvPr>
        </p:nvGraphicFramePr>
        <p:xfrm>
          <a:off x="7360351" y="1200398"/>
          <a:ext cx="4423441" cy="5034147"/>
        </p:xfrm>
        <a:graphic>
          <a:graphicData uri="http://schemas.openxmlformats.org/drawingml/2006/table">
            <a:tbl>
              <a:tblPr firstRow="1" bandRow="1">
                <a:tableStyleId>{5DA37D80-6434-44D0-A028-1B22A696006F}</a:tableStyleId>
              </a:tblPr>
              <a:tblGrid>
                <a:gridCol w="4423441">
                  <a:extLst>
                    <a:ext uri="{9D8B030D-6E8A-4147-A177-3AD203B41FA5}">
                      <a16:colId xmlns:a16="http://schemas.microsoft.com/office/drawing/2014/main" val="3638835627"/>
                    </a:ext>
                  </a:extLst>
                </a:gridCol>
              </a:tblGrid>
              <a:tr h="1137267">
                <a:tc>
                  <a:txBody>
                    <a:bodyPr/>
                    <a:lstStyle/>
                    <a:p>
                      <a:pPr algn="ctr"/>
                      <a:r>
                        <a:rPr lang="x-none" sz="2000" dirty="0">
                          <a:solidFill>
                            <a:srgbClr val="203864"/>
                          </a:solidFill>
                        </a:rPr>
                        <a:t>Respuestas posibles</a:t>
                      </a:r>
                    </a:p>
                  </a:txBody>
                  <a:tcPr anchor="ctr"/>
                </a:tc>
                <a:extLst>
                  <a:ext uri="{0D108BD9-81ED-4DB2-BD59-A6C34878D82A}">
                    <a16:rowId xmlns:a16="http://schemas.microsoft.com/office/drawing/2014/main" val="1077881034"/>
                  </a:ext>
                </a:extLst>
              </a:tr>
              <a:tr h="649480">
                <a:tc>
                  <a:txBody>
                    <a:bodyPr/>
                    <a:lstStyle/>
                    <a:p>
                      <a:pPr algn="l"/>
                      <a:endParaRPr lang="x-none" sz="2200" dirty="0">
                        <a:solidFill>
                          <a:srgbClr val="203864"/>
                        </a:solidFill>
                      </a:endParaRPr>
                    </a:p>
                  </a:txBody>
                  <a:tcPr anchor="ctr"/>
                </a:tc>
                <a:extLst>
                  <a:ext uri="{0D108BD9-81ED-4DB2-BD59-A6C34878D82A}">
                    <a16:rowId xmlns:a16="http://schemas.microsoft.com/office/drawing/2014/main" val="3920744521"/>
                  </a:ext>
                </a:extLst>
              </a:tr>
              <a:tr h="649480">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514814108"/>
                  </a:ext>
                </a:extLst>
              </a:tr>
              <a:tr h="649480">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2624153016"/>
                  </a:ext>
                </a:extLst>
              </a:tr>
              <a:tr h="649480">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1968203151"/>
                  </a:ext>
                </a:extLst>
              </a:tr>
              <a:tr h="649480">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3208402634"/>
                  </a:ext>
                </a:extLst>
              </a:tr>
              <a:tr h="649480">
                <a:tc>
                  <a:txBody>
                    <a:bodyPr/>
                    <a:lstStyle/>
                    <a:p>
                      <a:pPr algn="ctr"/>
                      <a:endParaRPr lang="x-none" sz="2200" dirty="0">
                        <a:solidFill>
                          <a:srgbClr val="203864"/>
                        </a:solidFill>
                      </a:endParaRPr>
                    </a:p>
                  </a:txBody>
                  <a:tcPr anchor="ctr"/>
                </a:tc>
                <a:extLst>
                  <a:ext uri="{0D108BD9-81ED-4DB2-BD59-A6C34878D82A}">
                    <a16:rowId xmlns:a16="http://schemas.microsoft.com/office/drawing/2014/main" val="74660371"/>
                  </a:ext>
                </a:extLst>
              </a:tr>
            </a:tbl>
          </a:graphicData>
        </a:graphic>
      </p:graphicFrame>
      <p:sp>
        <p:nvSpPr>
          <p:cNvPr id="9" name="CuadroTexto 8">
            <a:extLst>
              <a:ext uri="{FF2B5EF4-FFF2-40B4-BE49-F238E27FC236}">
                <a16:creationId xmlns:a16="http://schemas.microsoft.com/office/drawing/2014/main" id="{08B3587F-186F-D34F-B219-83DB4CCC4944}"/>
              </a:ext>
            </a:extLst>
          </p:cNvPr>
          <p:cNvSpPr txBox="1"/>
          <p:nvPr/>
        </p:nvSpPr>
        <p:spPr>
          <a:xfrm>
            <a:off x="284730" y="2449833"/>
            <a:ext cx="4007828" cy="400110"/>
          </a:xfrm>
          <a:prstGeom prst="rect">
            <a:avLst/>
          </a:prstGeom>
          <a:noFill/>
        </p:spPr>
        <p:txBody>
          <a:bodyPr wrap="none" rtlCol="0">
            <a:spAutoFit/>
          </a:bodyPr>
          <a:lstStyle/>
          <a:p>
            <a:pPr algn="l"/>
            <a:r>
              <a:rPr lang="x-none" sz="2000" dirty="0">
                <a:solidFill>
                  <a:schemeClr val="accent5">
                    <a:lumMod val="50000"/>
                  </a:schemeClr>
                </a:solidFill>
              </a:rPr>
              <a:t>1. ¿Cuándo usó el ordenador?</a:t>
            </a:r>
          </a:p>
        </p:txBody>
      </p:sp>
      <p:sp>
        <p:nvSpPr>
          <p:cNvPr id="10" name="CuadroTexto 9">
            <a:extLst>
              <a:ext uri="{FF2B5EF4-FFF2-40B4-BE49-F238E27FC236}">
                <a16:creationId xmlns:a16="http://schemas.microsoft.com/office/drawing/2014/main" id="{90B7D2AF-AA5F-2F45-BD64-826057126D18}"/>
              </a:ext>
            </a:extLst>
          </p:cNvPr>
          <p:cNvSpPr txBox="1"/>
          <p:nvPr/>
        </p:nvSpPr>
        <p:spPr>
          <a:xfrm>
            <a:off x="269821" y="3120831"/>
            <a:ext cx="4317052" cy="400110"/>
          </a:xfrm>
          <a:prstGeom prst="rect">
            <a:avLst/>
          </a:prstGeom>
          <a:noFill/>
        </p:spPr>
        <p:txBody>
          <a:bodyPr wrap="square" rtlCol="0">
            <a:spAutoFit/>
          </a:bodyPr>
          <a:lstStyle/>
          <a:p>
            <a:pPr algn="l"/>
            <a:r>
              <a:rPr lang="x-none" sz="2000" dirty="0">
                <a:solidFill>
                  <a:schemeClr val="accent5">
                    <a:lumMod val="50000"/>
                  </a:schemeClr>
                </a:solidFill>
              </a:rPr>
              <a:t>2. ¿Publicó muchas fotos?</a:t>
            </a:r>
          </a:p>
        </p:txBody>
      </p:sp>
      <p:sp>
        <p:nvSpPr>
          <p:cNvPr id="11" name="CuadroTexto 10">
            <a:extLst>
              <a:ext uri="{FF2B5EF4-FFF2-40B4-BE49-F238E27FC236}">
                <a16:creationId xmlns:a16="http://schemas.microsoft.com/office/drawing/2014/main" id="{3056E1DB-8B10-F542-BA17-C20ED52F4223}"/>
              </a:ext>
            </a:extLst>
          </p:cNvPr>
          <p:cNvSpPr txBox="1"/>
          <p:nvPr/>
        </p:nvSpPr>
        <p:spPr>
          <a:xfrm>
            <a:off x="284730" y="3596857"/>
            <a:ext cx="4401710" cy="707886"/>
          </a:xfrm>
          <a:prstGeom prst="rect">
            <a:avLst/>
          </a:prstGeom>
          <a:noFill/>
        </p:spPr>
        <p:txBody>
          <a:bodyPr wrap="square" rtlCol="0">
            <a:spAutoFit/>
          </a:bodyPr>
          <a:lstStyle/>
          <a:p>
            <a:pPr algn="l"/>
            <a:r>
              <a:rPr lang="x-none" sz="2000" dirty="0">
                <a:solidFill>
                  <a:schemeClr val="accent5">
                    <a:lumMod val="50000"/>
                  </a:schemeClr>
                </a:solidFill>
              </a:rPr>
              <a:t>3. ¿Por qué siempre paso mucho tiempo en las redes sociales?</a:t>
            </a:r>
          </a:p>
        </p:txBody>
      </p:sp>
      <p:sp>
        <p:nvSpPr>
          <p:cNvPr id="12" name="CuadroTexto 11">
            <a:extLst>
              <a:ext uri="{FF2B5EF4-FFF2-40B4-BE49-F238E27FC236}">
                <a16:creationId xmlns:a16="http://schemas.microsoft.com/office/drawing/2014/main" id="{342992A8-F34C-1E48-A302-4D2DA1C3463D}"/>
              </a:ext>
            </a:extLst>
          </p:cNvPr>
          <p:cNvSpPr txBox="1"/>
          <p:nvPr/>
        </p:nvSpPr>
        <p:spPr>
          <a:xfrm>
            <a:off x="284730" y="4241431"/>
            <a:ext cx="4317052" cy="707886"/>
          </a:xfrm>
          <a:prstGeom prst="rect">
            <a:avLst/>
          </a:prstGeom>
          <a:noFill/>
        </p:spPr>
        <p:txBody>
          <a:bodyPr wrap="square" rtlCol="0">
            <a:spAutoFit/>
          </a:bodyPr>
          <a:lstStyle/>
          <a:p>
            <a:pPr algn="l"/>
            <a:r>
              <a:rPr lang="x-none" sz="2000" dirty="0">
                <a:solidFill>
                  <a:schemeClr val="accent5">
                    <a:lumMod val="50000"/>
                  </a:schemeClr>
                </a:solidFill>
              </a:rPr>
              <a:t>4. ¿</a:t>
            </a:r>
            <a:r>
              <a:rPr lang="en-GB" sz="2000" dirty="0">
                <a:solidFill>
                  <a:schemeClr val="accent5">
                    <a:lumMod val="50000"/>
                  </a:schemeClr>
                </a:solidFill>
              </a:rPr>
              <a:t>Cuántos </a:t>
            </a:r>
            <a:r>
              <a:rPr lang="x-none" sz="2000" dirty="0">
                <a:solidFill>
                  <a:schemeClr val="accent5">
                    <a:lumMod val="50000"/>
                  </a:schemeClr>
                </a:solidFill>
              </a:rPr>
              <a:t>mensaje</a:t>
            </a:r>
            <a:r>
              <a:rPr lang="en-GB" sz="2000" dirty="0">
                <a:solidFill>
                  <a:schemeClr val="accent5">
                    <a:lumMod val="50000"/>
                  </a:schemeClr>
                </a:solidFill>
              </a:rPr>
              <a:t>s</a:t>
            </a:r>
            <a:r>
              <a:rPr lang="x-none" sz="2000" dirty="0">
                <a:solidFill>
                  <a:schemeClr val="accent5">
                    <a:lumMod val="50000"/>
                  </a:schemeClr>
                </a:solidFill>
              </a:rPr>
              <a:t> de texto</a:t>
            </a:r>
            <a:r>
              <a:rPr lang="en-GB" sz="2000" dirty="0">
                <a:solidFill>
                  <a:schemeClr val="accent5">
                    <a:lumMod val="50000"/>
                  </a:schemeClr>
                </a:solidFill>
              </a:rPr>
              <a:t> envió</a:t>
            </a:r>
            <a:r>
              <a:rPr lang="x-none" sz="2000" dirty="0">
                <a:solidFill>
                  <a:schemeClr val="accent5">
                    <a:lumMod val="50000"/>
                  </a:schemeClr>
                </a:solidFill>
              </a:rPr>
              <a:t> a Virginia?</a:t>
            </a:r>
          </a:p>
        </p:txBody>
      </p:sp>
      <p:sp>
        <p:nvSpPr>
          <p:cNvPr id="13" name="CuadroTexto 12">
            <a:extLst>
              <a:ext uri="{FF2B5EF4-FFF2-40B4-BE49-F238E27FC236}">
                <a16:creationId xmlns:a16="http://schemas.microsoft.com/office/drawing/2014/main" id="{21CC7538-A909-6C44-8FDE-4E28DE073DFC}"/>
              </a:ext>
            </a:extLst>
          </p:cNvPr>
          <p:cNvSpPr txBox="1"/>
          <p:nvPr/>
        </p:nvSpPr>
        <p:spPr>
          <a:xfrm>
            <a:off x="284730" y="5061737"/>
            <a:ext cx="4317052" cy="400110"/>
          </a:xfrm>
          <a:prstGeom prst="rect">
            <a:avLst/>
          </a:prstGeom>
          <a:noFill/>
        </p:spPr>
        <p:txBody>
          <a:bodyPr wrap="square" rtlCol="0">
            <a:spAutoFit/>
          </a:bodyPr>
          <a:lstStyle/>
          <a:p>
            <a:pPr algn="l"/>
            <a:r>
              <a:rPr lang="x-none" sz="2000" dirty="0">
                <a:solidFill>
                  <a:schemeClr val="accent5">
                    <a:lumMod val="50000"/>
                  </a:schemeClr>
                </a:solidFill>
              </a:rPr>
              <a:t>5. ¿Dónde dejo un comentario?</a:t>
            </a:r>
          </a:p>
        </p:txBody>
      </p:sp>
      <p:sp>
        <p:nvSpPr>
          <p:cNvPr id="14" name="CuadroTexto 13">
            <a:extLst>
              <a:ext uri="{FF2B5EF4-FFF2-40B4-BE49-F238E27FC236}">
                <a16:creationId xmlns:a16="http://schemas.microsoft.com/office/drawing/2014/main" id="{8F8940E7-E0E2-A842-9499-A6DF18C53A7E}"/>
              </a:ext>
            </a:extLst>
          </p:cNvPr>
          <p:cNvSpPr txBox="1"/>
          <p:nvPr/>
        </p:nvSpPr>
        <p:spPr>
          <a:xfrm>
            <a:off x="284730" y="5593891"/>
            <a:ext cx="4020768" cy="707886"/>
          </a:xfrm>
          <a:prstGeom prst="rect">
            <a:avLst/>
          </a:prstGeom>
          <a:noFill/>
        </p:spPr>
        <p:txBody>
          <a:bodyPr wrap="square" rtlCol="0">
            <a:spAutoFit/>
          </a:bodyPr>
          <a:lstStyle/>
          <a:p>
            <a:pPr algn="l"/>
            <a:r>
              <a:rPr lang="x-none" sz="2000" dirty="0">
                <a:solidFill>
                  <a:schemeClr val="accent5">
                    <a:lumMod val="50000"/>
                  </a:schemeClr>
                </a:solidFill>
              </a:rPr>
              <a:t>6. ¿Qué tema presentó en la clase online?</a:t>
            </a:r>
          </a:p>
        </p:txBody>
      </p:sp>
      <p:sp>
        <p:nvSpPr>
          <p:cNvPr id="15" name="CuadroTexto 14">
            <a:extLst>
              <a:ext uri="{FF2B5EF4-FFF2-40B4-BE49-F238E27FC236}">
                <a16:creationId xmlns:a16="http://schemas.microsoft.com/office/drawing/2014/main" id="{20F5750B-E0A3-3441-A6B4-3C1CAB2B06EB}"/>
              </a:ext>
            </a:extLst>
          </p:cNvPr>
          <p:cNvSpPr txBox="1"/>
          <p:nvPr/>
        </p:nvSpPr>
        <p:spPr>
          <a:xfrm>
            <a:off x="7305679" y="2449833"/>
            <a:ext cx="3887603" cy="400110"/>
          </a:xfrm>
          <a:prstGeom prst="rect">
            <a:avLst/>
          </a:prstGeom>
          <a:noFill/>
        </p:spPr>
        <p:txBody>
          <a:bodyPr wrap="none" rtlCol="0">
            <a:spAutoFit/>
          </a:bodyPr>
          <a:lstStyle/>
          <a:p>
            <a:r>
              <a:rPr lang="x-none" sz="2000" dirty="0">
                <a:solidFill>
                  <a:srgbClr val="203864"/>
                </a:solidFill>
              </a:rPr>
              <a:t>a) En realidad no, solo pocas.</a:t>
            </a:r>
          </a:p>
        </p:txBody>
      </p:sp>
      <p:sp>
        <p:nvSpPr>
          <p:cNvPr id="16" name="Rectángulo 15">
            <a:extLst>
              <a:ext uri="{FF2B5EF4-FFF2-40B4-BE49-F238E27FC236}">
                <a16:creationId xmlns:a16="http://schemas.microsoft.com/office/drawing/2014/main" id="{0560C64A-9946-F544-9463-A16CBA40DA9B}"/>
              </a:ext>
            </a:extLst>
          </p:cNvPr>
          <p:cNvSpPr/>
          <p:nvPr/>
        </p:nvSpPr>
        <p:spPr>
          <a:xfrm>
            <a:off x="7328826" y="2937911"/>
            <a:ext cx="3898372" cy="707886"/>
          </a:xfrm>
          <a:prstGeom prst="rect">
            <a:avLst/>
          </a:prstGeom>
        </p:spPr>
        <p:txBody>
          <a:bodyPr wrap="square">
            <a:spAutoFit/>
          </a:bodyPr>
          <a:lstStyle/>
          <a:p>
            <a:r>
              <a:rPr lang="x-none" sz="2000" dirty="0">
                <a:solidFill>
                  <a:srgbClr val="203864"/>
                </a:solidFill>
              </a:rPr>
              <a:t>b) </a:t>
            </a:r>
            <a:r>
              <a:rPr lang="en-GB" sz="2000" dirty="0">
                <a:solidFill>
                  <a:srgbClr val="203864"/>
                </a:solidFill>
              </a:rPr>
              <a:t>Seis, aunque ella no tiene móvil ahora.</a:t>
            </a:r>
            <a:endParaRPr lang="x-none" sz="2000" dirty="0">
              <a:solidFill>
                <a:srgbClr val="203864"/>
              </a:solidFill>
            </a:endParaRPr>
          </a:p>
        </p:txBody>
      </p:sp>
      <p:sp>
        <p:nvSpPr>
          <p:cNvPr id="17" name="Rectángulo 16">
            <a:extLst>
              <a:ext uri="{FF2B5EF4-FFF2-40B4-BE49-F238E27FC236}">
                <a16:creationId xmlns:a16="http://schemas.microsoft.com/office/drawing/2014/main" id="{FDB28641-0322-774D-9FEE-B324346086C2}"/>
              </a:ext>
            </a:extLst>
          </p:cNvPr>
          <p:cNvSpPr/>
          <p:nvPr/>
        </p:nvSpPr>
        <p:spPr>
          <a:xfrm>
            <a:off x="7328826" y="4417825"/>
            <a:ext cx="2460930" cy="400110"/>
          </a:xfrm>
          <a:prstGeom prst="rect">
            <a:avLst/>
          </a:prstGeom>
        </p:spPr>
        <p:txBody>
          <a:bodyPr wrap="none">
            <a:spAutoFit/>
          </a:bodyPr>
          <a:lstStyle/>
          <a:p>
            <a:r>
              <a:rPr lang="x-none" sz="2000" dirty="0">
                <a:solidFill>
                  <a:srgbClr val="203864"/>
                </a:solidFill>
              </a:rPr>
              <a:t>d) El cine español.</a:t>
            </a:r>
          </a:p>
        </p:txBody>
      </p:sp>
      <p:sp>
        <p:nvSpPr>
          <p:cNvPr id="18" name="Rectángulo 17">
            <a:extLst>
              <a:ext uri="{FF2B5EF4-FFF2-40B4-BE49-F238E27FC236}">
                <a16:creationId xmlns:a16="http://schemas.microsoft.com/office/drawing/2014/main" id="{267F64F7-D518-6D48-8B25-1CC328230D51}"/>
              </a:ext>
            </a:extLst>
          </p:cNvPr>
          <p:cNvSpPr/>
          <p:nvPr/>
        </p:nvSpPr>
        <p:spPr>
          <a:xfrm>
            <a:off x="7345510" y="3758583"/>
            <a:ext cx="3531736" cy="400110"/>
          </a:xfrm>
          <a:prstGeom prst="rect">
            <a:avLst/>
          </a:prstGeom>
        </p:spPr>
        <p:txBody>
          <a:bodyPr wrap="none">
            <a:spAutoFit/>
          </a:bodyPr>
          <a:lstStyle/>
          <a:p>
            <a:r>
              <a:rPr lang="x-none" sz="2000" dirty="0">
                <a:solidFill>
                  <a:srgbClr val="203864"/>
                </a:solidFill>
              </a:rPr>
              <a:t>c) En </a:t>
            </a:r>
            <a:r>
              <a:rPr lang="en-GB" sz="2000" dirty="0">
                <a:solidFill>
                  <a:srgbClr val="203864"/>
                </a:solidFill>
              </a:rPr>
              <a:t>mi página </a:t>
            </a:r>
            <a:r>
              <a:rPr lang="x-none" sz="2000" dirty="0">
                <a:solidFill>
                  <a:srgbClr val="203864"/>
                </a:solidFill>
              </a:rPr>
              <a:t>Instagram.</a:t>
            </a:r>
          </a:p>
        </p:txBody>
      </p:sp>
      <p:sp>
        <p:nvSpPr>
          <p:cNvPr id="19" name="Rectángulo 18">
            <a:extLst>
              <a:ext uri="{FF2B5EF4-FFF2-40B4-BE49-F238E27FC236}">
                <a16:creationId xmlns:a16="http://schemas.microsoft.com/office/drawing/2014/main" id="{D071846C-BAC4-FB44-8745-062555CDE1F4}"/>
              </a:ext>
            </a:extLst>
          </p:cNvPr>
          <p:cNvSpPr/>
          <p:nvPr/>
        </p:nvSpPr>
        <p:spPr>
          <a:xfrm>
            <a:off x="7367051" y="5064878"/>
            <a:ext cx="4345065" cy="400110"/>
          </a:xfrm>
          <a:prstGeom prst="rect">
            <a:avLst/>
          </a:prstGeom>
        </p:spPr>
        <p:txBody>
          <a:bodyPr wrap="square">
            <a:spAutoFit/>
          </a:bodyPr>
          <a:lstStyle/>
          <a:p>
            <a:r>
              <a:rPr lang="x-none" sz="2000" dirty="0">
                <a:solidFill>
                  <a:srgbClr val="203864"/>
                </a:solidFill>
              </a:rPr>
              <a:t>e) Pues ¡porque son divertidas</a:t>
            </a:r>
            <a:r>
              <a:rPr lang="en-GB" sz="2000" dirty="0">
                <a:solidFill>
                  <a:srgbClr val="203864"/>
                </a:solidFill>
              </a:rPr>
              <a:t>!</a:t>
            </a:r>
            <a:endParaRPr lang="x-none" sz="2000" dirty="0">
              <a:solidFill>
                <a:srgbClr val="203864"/>
              </a:solidFill>
            </a:endParaRPr>
          </a:p>
        </p:txBody>
      </p:sp>
      <p:sp>
        <p:nvSpPr>
          <p:cNvPr id="20" name="Rectángulo 19">
            <a:extLst>
              <a:ext uri="{FF2B5EF4-FFF2-40B4-BE49-F238E27FC236}">
                <a16:creationId xmlns:a16="http://schemas.microsoft.com/office/drawing/2014/main" id="{7683DBA6-FC3F-6B4E-A72A-6DE7E099C6FB}"/>
              </a:ext>
            </a:extLst>
          </p:cNvPr>
          <p:cNvSpPr/>
          <p:nvPr/>
        </p:nvSpPr>
        <p:spPr>
          <a:xfrm>
            <a:off x="7367051" y="5711931"/>
            <a:ext cx="1181533" cy="400110"/>
          </a:xfrm>
          <a:prstGeom prst="rect">
            <a:avLst/>
          </a:prstGeom>
        </p:spPr>
        <p:txBody>
          <a:bodyPr wrap="square">
            <a:spAutoFit/>
          </a:bodyPr>
          <a:lstStyle/>
          <a:p>
            <a:r>
              <a:rPr lang="x-none" sz="2000" dirty="0">
                <a:solidFill>
                  <a:srgbClr val="203864"/>
                </a:solidFill>
              </a:rPr>
              <a:t>f) Ayer.</a:t>
            </a:r>
          </a:p>
        </p:txBody>
      </p:sp>
      <p:pic>
        <p:nvPicPr>
          <p:cNvPr id="21" name="Picture 8" descr="green checkmark">
            <a:extLst>
              <a:ext uri="{FF2B5EF4-FFF2-40B4-BE49-F238E27FC236}">
                <a16:creationId xmlns:a16="http://schemas.microsoft.com/office/drawing/2014/main" id="{9CA3039F-3045-8B49-9B73-031DA83D62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6860" y="2460758"/>
            <a:ext cx="406580" cy="423521"/>
          </a:xfrm>
          <a:prstGeom prst="rect">
            <a:avLst/>
          </a:prstGeom>
        </p:spPr>
      </p:pic>
      <p:pic>
        <p:nvPicPr>
          <p:cNvPr id="22" name="Picture 8" descr="green checkmark">
            <a:extLst>
              <a:ext uri="{FF2B5EF4-FFF2-40B4-BE49-F238E27FC236}">
                <a16:creationId xmlns:a16="http://schemas.microsoft.com/office/drawing/2014/main" id="{B8430A7A-1D38-6541-A5EA-B5A033ADE8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3120831"/>
            <a:ext cx="406580" cy="423521"/>
          </a:xfrm>
          <a:prstGeom prst="rect">
            <a:avLst/>
          </a:prstGeom>
        </p:spPr>
      </p:pic>
      <p:pic>
        <p:nvPicPr>
          <p:cNvPr id="23" name="Picture 8" descr="green checkmark">
            <a:extLst>
              <a:ext uri="{FF2B5EF4-FFF2-40B4-BE49-F238E27FC236}">
                <a16:creationId xmlns:a16="http://schemas.microsoft.com/office/drawing/2014/main" id="{1E4B4212-2B1F-C04A-9BEC-030C739766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776" y="3739040"/>
            <a:ext cx="406580" cy="423521"/>
          </a:xfrm>
          <a:prstGeom prst="rect">
            <a:avLst/>
          </a:prstGeom>
        </p:spPr>
      </p:pic>
      <p:pic>
        <p:nvPicPr>
          <p:cNvPr id="24" name="Picture 8" descr="green checkmark">
            <a:extLst>
              <a:ext uri="{FF2B5EF4-FFF2-40B4-BE49-F238E27FC236}">
                <a16:creationId xmlns:a16="http://schemas.microsoft.com/office/drawing/2014/main" id="{F0738937-6AC6-4A45-8D73-7D66F796A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4383613"/>
            <a:ext cx="406580" cy="423521"/>
          </a:xfrm>
          <a:prstGeom prst="rect">
            <a:avLst/>
          </a:prstGeom>
        </p:spPr>
      </p:pic>
      <p:pic>
        <p:nvPicPr>
          <p:cNvPr id="25" name="Picture 8" descr="green checkmark">
            <a:extLst>
              <a:ext uri="{FF2B5EF4-FFF2-40B4-BE49-F238E27FC236}">
                <a16:creationId xmlns:a16="http://schemas.microsoft.com/office/drawing/2014/main" id="{229D674F-3D8D-B942-8BD7-3AB7B5C0E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9776" y="5038326"/>
            <a:ext cx="406580" cy="423521"/>
          </a:xfrm>
          <a:prstGeom prst="rect">
            <a:avLst/>
          </a:prstGeom>
        </p:spPr>
      </p:pic>
      <p:pic>
        <p:nvPicPr>
          <p:cNvPr id="26" name="Picture 8" descr="green checkmark">
            <a:extLst>
              <a:ext uri="{FF2B5EF4-FFF2-40B4-BE49-F238E27FC236}">
                <a16:creationId xmlns:a16="http://schemas.microsoft.com/office/drawing/2014/main" id="{DC48F8C9-4310-F043-A6D7-8C033002C6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69825" y="5703760"/>
            <a:ext cx="406580" cy="423521"/>
          </a:xfrm>
          <a:prstGeom prst="rect">
            <a:avLst/>
          </a:prstGeom>
        </p:spPr>
      </p:pic>
      <p:sp>
        <p:nvSpPr>
          <p:cNvPr id="31" name="CuadroTexto 30">
            <a:extLst>
              <a:ext uri="{FF2B5EF4-FFF2-40B4-BE49-F238E27FC236}">
                <a16:creationId xmlns:a16="http://schemas.microsoft.com/office/drawing/2014/main" id="{43857966-FF47-DA48-BE01-B6E4A0B042D6}"/>
              </a:ext>
            </a:extLst>
          </p:cNvPr>
          <p:cNvSpPr txBox="1"/>
          <p:nvPr/>
        </p:nvSpPr>
        <p:spPr>
          <a:xfrm>
            <a:off x="4468902" y="2491126"/>
            <a:ext cx="351704" cy="400110"/>
          </a:xfrm>
          <a:prstGeom prst="rect">
            <a:avLst/>
          </a:prstGeom>
          <a:solidFill>
            <a:schemeClr val="accent4">
              <a:lumMod val="20000"/>
              <a:lumOff val="80000"/>
            </a:schemeClr>
          </a:solidFill>
          <a:ln w="19050">
            <a:solidFill>
              <a:srgbClr val="115076"/>
            </a:solidFill>
          </a:ln>
        </p:spPr>
        <p:txBody>
          <a:bodyPr wrap="square" rtlCol="0">
            <a:spAutoFit/>
          </a:bodyPr>
          <a:lstStyle/>
          <a:p>
            <a:pPr algn="ctr"/>
            <a:r>
              <a:rPr lang="en-GB" sz="2000" b="1" dirty="0">
                <a:solidFill>
                  <a:schemeClr val="accent5">
                    <a:lumMod val="50000"/>
                  </a:schemeClr>
                </a:solidFill>
              </a:rPr>
              <a:t> f </a:t>
            </a:r>
            <a:endParaRPr lang="x-none" sz="2000" b="1" dirty="0">
              <a:solidFill>
                <a:schemeClr val="accent5">
                  <a:lumMod val="50000"/>
                </a:schemeClr>
              </a:solidFill>
            </a:endParaRPr>
          </a:p>
        </p:txBody>
      </p:sp>
      <p:sp>
        <p:nvSpPr>
          <p:cNvPr id="32" name="CuadroTexto 31">
            <a:extLst>
              <a:ext uri="{FF2B5EF4-FFF2-40B4-BE49-F238E27FC236}">
                <a16:creationId xmlns:a16="http://schemas.microsoft.com/office/drawing/2014/main" id="{DEFFFCD5-6647-F048-A107-1DC6B28CE36C}"/>
              </a:ext>
            </a:extLst>
          </p:cNvPr>
          <p:cNvSpPr txBox="1"/>
          <p:nvPr/>
        </p:nvSpPr>
        <p:spPr>
          <a:xfrm>
            <a:off x="4467954" y="3084327"/>
            <a:ext cx="359394" cy="400110"/>
          </a:xfrm>
          <a:prstGeom prst="rect">
            <a:avLst/>
          </a:prstGeom>
          <a:solidFill>
            <a:schemeClr val="accent4">
              <a:lumMod val="20000"/>
              <a:lumOff val="80000"/>
            </a:schemeClr>
          </a:solidFill>
          <a:ln w="19050">
            <a:solidFill>
              <a:srgbClr val="115076"/>
            </a:solidFill>
          </a:ln>
        </p:spPr>
        <p:txBody>
          <a:bodyPr wrap="none" rtlCol="0">
            <a:spAutoFit/>
          </a:bodyPr>
          <a:lstStyle/>
          <a:p>
            <a:pPr algn="l"/>
            <a:r>
              <a:rPr lang="en-GB" sz="2000" b="1" dirty="0">
                <a:solidFill>
                  <a:schemeClr val="accent5">
                    <a:lumMod val="50000"/>
                  </a:schemeClr>
                </a:solidFill>
              </a:rPr>
              <a:t>a</a:t>
            </a:r>
            <a:endParaRPr lang="x-none" sz="2000" b="1" dirty="0">
              <a:solidFill>
                <a:schemeClr val="accent5">
                  <a:lumMod val="50000"/>
                </a:schemeClr>
              </a:solidFill>
            </a:endParaRPr>
          </a:p>
        </p:txBody>
      </p:sp>
      <p:sp>
        <p:nvSpPr>
          <p:cNvPr id="33" name="CuadroTexto 32">
            <a:extLst>
              <a:ext uri="{FF2B5EF4-FFF2-40B4-BE49-F238E27FC236}">
                <a16:creationId xmlns:a16="http://schemas.microsoft.com/office/drawing/2014/main" id="{2BD573A9-D851-144D-BFA2-1015C4F7E6F1}"/>
              </a:ext>
            </a:extLst>
          </p:cNvPr>
          <p:cNvSpPr txBox="1"/>
          <p:nvPr/>
        </p:nvSpPr>
        <p:spPr>
          <a:xfrm>
            <a:off x="4463438" y="3774092"/>
            <a:ext cx="348172" cy="400110"/>
          </a:xfrm>
          <a:prstGeom prst="rect">
            <a:avLst/>
          </a:prstGeom>
          <a:solidFill>
            <a:schemeClr val="accent4">
              <a:lumMod val="20000"/>
              <a:lumOff val="80000"/>
            </a:schemeClr>
          </a:solidFill>
          <a:ln w="19050">
            <a:solidFill>
              <a:srgbClr val="115076"/>
            </a:solidFill>
          </a:ln>
        </p:spPr>
        <p:txBody>
          <a:bodyPr wrap="none" rtlCol="0">
            <a:spAutoFit/>
          </a:bodyPr>
          <a:lstStyle/>
          <a:p>
            <a:pPr algn="l"/>
            <a:r>
              <a:rPr lang="en-GB" sz="2000" b="1" dirty="0">
                <a:solidFill>
                  <a:schemeClr val="accent5">
                    <a:lumMod val="50000"/>
                  </a:schemeClr>
                </a:solidFill>
              </a:rPr>
              <a:t>e</a:t>
            </a:r>
            <a:endParaRPr lang="x-none" sz="2000" b="1" dirty="0">
              <a:solidFill>
                <a:schemeClr val="accent5">
                  <a:lumMod val="50000"/>
                </a:schemeClr>
              </a:solidFill>
            </a:endParaRPr>
          </a:p>
        </p:txBody>
      </p:sp>
      <p:sp>
        <p:nvSpPr>
          <p:cNvPr id="34" name="CuadroTexto 33">
            <a:extLst>
              <a:ext uri="{FF2B5EF4-FFF2-40B4-BE49-F238E27FC236}">
                <a16:creationId xmlns:a16="http://schemas.microsoft.com/office/drawing/2014/main" id="{0E395441-3785-9A4A-AD07-2980B7BE24D0}"/>
              </a:ext>
            </a:extLst>
          </p:cNvPr>
          <p:cNvSpPr txBox="1"/>
          <p:nvPr/>
        </p:nvSpPr>
        <p:spPr>
          <a:xfrm>
            <a:off x="4454736" y="4432084"/>
            <a:ext cx="359394" cy="400110"/>
          </a:xfrm>
          <a:prstGeom prst="rect">
            <a:avLst/>
          </a:prstGeom>
          <a:solidFill>
            <a:schemeClr val="accent4">
              <a:lumMod val="20000"/>
              <a:lumOff val="80000"/>
            </a:schemeClr>
          </a:solidFill>
          <a:ln w="19050">
            <a:solidFill>
              <a:srgbClr val="115076"/>
            </a:solidFill>
          </a:ln>
        </p:spPr>
        <p:txBody>
          <a:bodyPr wrap="none" rtlCol="0">
            <a:spAutoFit/>
          </a:bodyPr>
          <a:lstStyle/>
          <a:p>
            <a:pPr algn="l"/>
            <a:r>
              <a:rPr lang="en-GB" sz="2000" b="1" dirty="0">
                <a:solidFill>
                  <a:schemeClr val="accent5">
                    <a:lumMod val="50000"/>
                  </a:schemeClr>
                </a:solidFill>
              </a:rPr>
              <a:t>b</a:t>
            </a:r>
            <a:endParaRPr lang="x-none" sz="2000" b="1" dirty="0">
              <a:solidFill>
                <a:schemeClr val="accent5">
                  <a:lumMod val="50000"/>
                </a:schemeClr>
              </a:solidFill>
            </a:endParaRPr>
          </a:p>
        </p:txBody>
      </p:sp>
      <p:sp>
        <p:nvSpPr>
          <p:cNvPr id="35" name="CuadroTexto 34">
            <a:extLst>
              <a:ext uri="{FF2B5EF4-FFF2-40B4-BE49-F238E27FC236}">
                <a16:creationId xmlns:a16="http://schemas.microsoft.com/office/drawing/2014/main" id="{8BB5409D-65C1-BB44-A553-F373118835AD}"/>
              </a:ext>
            </a:extLst>
          </p:cNvPr>
          <p:cNvSpPr txBox="1"/>
          <p:nvPr/>
        </p:nvSpPr>
        <p:spPr>
          <a:xfrm>
            <a:off x="4469640" y="5070419"/>
            <a:ext cx="351378" cy="400110"/>
          </a:xfrm>
          <a:prstGeom prst="rect">
            <a:avLst/>
          </a:prstGeom>
          <a:solidFill>
            <a:schemeClr val="accent4">
              <a:lumMod val="20000"/>
              <a:lumOff val="80000"/>
            </a:schemeClr>
          </a:solidFill>
          <a:ln w="19050">
            <a:solidFill>
              <a:srgbClr val="115076"/>
            </a:solidFill>
          </a:ln>
        </p:spPr>
        <p:txBody>
          <a:bodyPr wrap="none" rtlCol="0">
            <a:spAutoFit/>
          </a:bodyPr>
          <a:lstStyle/>
          <a:p>
            <a:pPr algn="l"/>
            <a:r>
              <a:rPr lang="en-GB" sz="2000" b="1" dirty="0">
                <a:solidFill>
                  <a:schemeClr val="accent5">
                    <a:lumMod val="50000"/>
                  </a:schemeClr>
                </a:solidFill>
              </a:rPr>
              <a:t>c</a:t>
            </a:r>
            <a:endParaRPr lang="x-none" sz="2000" b="1" dirty="0">
              <a:solidFill>
                <a:schemeClr val="accent5">
                  <a:lumMod val="50000"/>
                </a:schemeClr>
              </a:solidFill>
            </a:endParaRPr>
          </a:p>
        </p:txBody>
      </p:sp>
      <p:sp>
        <p:nvSpPr>
          <p:cNvPr id="36" name="CuadroTexto 35">
            <a:extLst>
              <a:ext uri="{FF2B5EF4-FFF2-40B4-BE49-F238E27FC236}">
                <a16:creationId xmlns:a16="http://schemas.microsoft.com/office/drawing/2014/main" id="{62D1386C-F107-8446-99BC-37A946781FD4}"/>
              </a:ext>
            </a:extLst>
          </p:cNvPr>
          <p:cNvSpPr txBox="1"/>
          <p:nvPr/>
        </p:nvSpPr>
        <p:spPr>
          <a:xfrm>
            <a:off x="4450614" y="5747779"/>
            <a:ext cx="360996" cy="400110"/>
          </a:xfrm>
          <a:prstGeom prst="rect">
            <a:avLst/>
          </a:prstGeom>
          <a:solidFill>
            <a:schemeClr val="accent4">
              <a:lumMod val="20000"/>
              <a:lumOff val="80000"/>
            </a:schemeClr>
          </a:solidFill>
          <a:ln w="19050">
            <a:solidFill>
              <a:srgbClr val="115076"/>
            </a:solidFill>
          </a:ln>
        </p:spPr>
        <p:txBody>
          <a:bodyPr wrap="none" rtlCol="0">
            <a:spAutoFit/>
          </a:bodyPr>
          <a:lstStyle/>
          <a:p>
            <a:pPr algn="l"/>
            <a:r>
              <a:rPr lang="en-GB" sz="2000" b="1" dirty="0">
                <a:solidFill>
                  <a:schemeClr val="accent5">
                    <a:lumMod val="50000"/>
                  </a:schemeClr>
                </a:solidFill>
              </a:rPr>
              <a:t>d</a:t>
            </a:r>
            <a:endParaRPr lang="x-none" sz="2000" b="1" dirty="0">
              <a:solidFill>
                <a:schemeClr val="accent5">
                  <a:lumMod val="50000"/>
                </a:schemeClr>
              </a:solidFill>
            </a:endParaRPr>
          </a:p>
        </p:txBody>
      </p:sp>
      <p:sp>
        <p:nvSpPr>
          <p:cNvPr id="3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416" r="7918"/>
          <a:stretch/>
        </p:blipFill>
        <p:spPr>
          <a:xfrm>
            <a:off x="407803" y="1353630"/>
            <a:ext cx="1283789" cy="884242"/>
          </a:xfrm>
          <a:prstGeom prst="rect">
            <a:avLst/>
          </a:prstGeom>
        </p:spPr>
      </p:pic>
    </p:spTree>
    <p:extLst>
      <p:ext uri="{BB962C8B-B14F-4D97-AF65-F5344CB8AC3E}">
        <p14:creationId xmlns:p14="http://schemas.microsoft.com/office/powerpoint/2010/main" val="29236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1EE017-B605-7E4B-B18E-7A00B6C842C9}"/>
              </a:ext>
            </a:extLst>
          </p:cNvPr>
          <p:cNvSpPr>
            <a:spLocks noGrp="1"/>
          </p:cNvSpPr>
          <p:nvPr>
            <p:ph type="title"/>
          </p:nvPr>
        </p:nvSpPr>
        <p:spPr>
          <a:xfrm>
            <a:off x="209933" y="113267"/>
            <a:ext cx="10515600" cy="443618"/>
          </a:xfrm>
        </p:spPr>
        <p:txBody>
          <a:bodyPr>
            <a:normAutofit/>
          </a:bodyPr>
          <a:lstStyle/>
          <a:p>
            <a:r>
              <a:rPr lang="x-none" sz="2000" b="1" dirty="0"/>
              <a:t>Rafaela y Noel van a clases para aprender a usar la tecnología.</a:t>
            </a:r>
          </a:p>
        </p:txBody>
      </p:sp>
      <p:sp>
        <p:nvSpPr>
          <p:cNvPr id="4" name="Título 1">
            <a:extLst>
              <a:ext uri="{FF2B5EF4-FFF2-40B4-BE49-F238E27FC236}">
                <a16:creationId xmlns:a16="http://schemas.microsoft.com/office/drawing/2014/main" id="{CAF124EB-CA27-364B-818F-43E80F8FFB07}"/>
              </a:ext>
            </a:extLst>
          </p:cNvPr>
          <p:cNvSpPr txBox="1">
            <a:spLocks/>
          </p:cNvSpPr>
          <p:nvPr/>
        </p:nvSpPr>
        <p:spPr>
          <a:xfrm>
            <a:off x="209933" y="487786"/>
            <a:ext cx="10515600"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b="1" dirty="0"/>
              <a:t>Escucha a Rafaela. ¿</a:t>
            </a:r>
            <a:r>
              <a:rPr lang="en-GB" sz="2000" b="1" dirty="0"/>
              <a:t>Es Rafaela </a:t>
            </a:r>
            <a:r>
              <a:rPr lang="x-none" sz="2000" b="1" dirty="0"/>
              <a:t>(</a:t>
            </a:r>
            <a:r>
              <a:rPr lang="en-GB" sz="2000" b="1" dirty="0"/>
              <a:t>‘</a:t>
            </a:r>
            <a:r>
              <a:rPr lang="x-none" sz="2000" b="1" dirty="0"/>
              <a:t>yo’) </a:t>
            </a:r>
            <a:r>
              <a:rPr lang="en-GB" sz="2000" b="1" dirty="0"/>
              <a:t>en el presente o </a:t>
            </a:r>
            <a:r>
              <a:rPr lang="x-none" sz="2000" b="1" dirty="0"/>
              <a:t>Noel (‘él’)</a:t>
            </a:r>
            <a:r>
              <a:rPr lang="en-GB" sz="2000" b="1" dirty="0"/>
              <a:t> ayer</a:t>
            </a:r>
            <a:r>
              <a:rPr lang="x-none" sz="2000" b="1" dirty="0"/>
              <a:t>?</a:t>
            </a:r>
          </a:p>
        </p:txBody>
      </p:sp>
      <p:graphicFrame>
        <p:nvGraphicFramePr>
          <p:cNvPr id="6" name="Tabla 5">
            <a:extLst>
              <a:ext uri="{FF2B5EF4-FFF2-40B4-BE49-F238E27FC236}">
                <a16:creationId xmlns:a16="http://schemas.microsoft.com/office/drawing/2014/main" id="{4ABFA7EE-09BE-B041-A8DA-46F27AF98C54}"/>
              </a:ext>
            </a:extLst>
          </p:cNvPr>
          <p:cNvGraphicFramePr>
            <a:graphicFrameLocks noGrp="1"/>
          </p:cNvGraphicFramePr>
          <p:nvPr>
            <p:extLst>
              <p:ext uri="{D42A27DB-BD31-4B8C-83A1-F6EECF244321}">
                <p14:modId xmlns:p14="http://schemas.microsoft.com/office/powerpoint/2010/main" val="3720217790"/>
              </p:ext>
            </p:extLst>
          </p:nvPr>
        </p:nvGraphicFramePr>
        <p:xfrm>
          <a:off x="209934" y="1377896"/>
          <a:ext cx="3771427" cy="4886880"/>
        </p:xfrm>
        <a:graphic>
          <a:graphicData uri="http://schemas.openxmlformats.org/drawingml/2006/table">
            <a:tbl>
              <a:tblPr firstRow="1" bandRow="1">
                <a:tableStyleId>{5DA37D80-6434-44D0-A028-1B22A696006F}</a:tableStyleId>
              </a:tblPr>
              <a:tblGrid>
                <a:gridCol w="692591">
                  <a:extLst>
                    <a:ext uri="{9D8B030D-6E8A-4147-A177-3AD203B41FA5}">
                      <a16:colId xmlns:a16="http://schemas.microsoft.com/office/drawing/2014/main" val="2450722576"/>
                    </a:ext>
                  </a:extLst>
                </a:gridCol>
                <a:gridCol w="1877832">
                  <a:extLst>
                    <a:ext uri="{9D8B030D-6E8A-4147-A177-3AD203B41FA5}">
                      <a16:colId xmlns:a16="http://schemas.microsoft.com/office/drawing/2014/main" val="2199670438"/>
                    </a:ext>
                  </a:extLst>
                </a:gridCol>
                <a:gridCol w="1201004">
                  <a:extLst>
                    <a:ext uri="{9D8B030D-6E8A-4147-A177-3AD203B41FA5}">
                      <a16:colId xmlns:a16="http://schemas.microsoft.com/office/drawing/2014/main" val="2532695452"/>
                    </a:ext>
                  </a:extLst>
                </a:gridCol>
              </a:tblGrid>
              <a:tr h="530850">
                <a:tc>
                  <a:txBody>
                    <a:bodyPr/>
                    <a:lstStyle/>
                    <a:p>
                      <a:pPr algn="ctr"/>
                      <a:endParaRPr lang="x-none" dirty="0">
                        <a:solidFill>
                          <a:srgbClr val="203864"/>
                        </a:solidFill>
                      </a:endParaRPr>
                    </a:p>
                  </a:txBody>
                  <a:tcPr/>
                </a:tc>
                <a:tc>
                  <a:txBody>
                    <a:bodyPr/>
                    <a:lstStyle/>
                    <a:p>
                      <a:pPr algn="ctr"/>
                      <a:r>
                        <a:rPr lang="x-none" dirty="0">
                          <a:solidFill>
                            <a:srgbClr val="203864"/>
                          </a:solidFill>
                        </a:rPr>
                        <a:t> ‘yo’</a:t>
                      </a:r>
                      <a:r>
                        <a:rPr lang="en-GB" dirty="0">
                          <a:solidFill>
                            <a:srgbClr val="203864"/>
                          </a:solidFill>
                        </a:rPr>
                        <a:t> (normalmente)</a:t>
                      </a:r>
                      <a:endParaRPr lang="x-none" dirty="0">
                        <a:solidFill>
                          <a:srgbClr val="203864"/>
                        </a:solidFill>
                      </a:endParaRPr>
                    </a:p>
                  </a:txBody>
                  <a:tcPr anchor="ctr"/>
                </a:tc>
                <a:tc>
                  <a:txBody>
                    <a:bodyPr/>
                    <a:lstStyle/>
                    <a:p>
                      <a:pPr algn="ctr"/>
                      <a:r>
                        <a:rPr lang="x-none" dirty="0">
                          <a:solidFill>
                            <a:srgbClr val="203864"/>
                          </a:solidFill>
                        </a:rPr>
                        <a:t>‘él’</a:t>
                      </a:r>
                      <a:endParaRPr lang="en-GB" dirty="0">
                        <a:solidFill>
                          <a:srgbClr val="203864"/>
                        </a:solidFill>
                      </a:endParaRPr>
                    </a:p>
                    <a:p>
                      <a:pPr algn="ctr"/>
                      <a:r>
                        <a:rPr lang="en-GB" dirty="0">
                          <a:solidFill>
                            <a:srgbClr val="203864"/>
                          </a:solidFill>
                        </a:rPr>
                        <a:t>(ayer)</a:t>
                      </a:r>
                      <a:endParaRPr lang="x-none" dirty="0">
                        <a:solidFill>
                          <a:srgbClr val="203864"/>
                        </a:solidFill>
                      </a:endParaRPr>
                    </a:p>
                  </a:txBody>
                  <a:tcPr anchor="ctr"/>
                </a:tc>
                <a:extLst>
                  <a:ext uri="{0D108BD9-81ED-4DB2-BD59-A6C34878D82A}">
                    <a16:rowId xmlns:a16="http://schemas.microsoft.com/office/drawing/2014/main" val="426368054"/>
                  </a:ext>
                </a:extLst>
              </a:tr>
              <a:tr h="530850">
                <a:tc>
                  <a:txBody>
                    <a:bodyPr/>
                    <a:lstStyle/>
                    <a:p>
                      <a:pPr algn="ctr"/>
                      <a:r>
                        <a:rPr lang="en-GB" dirty="0">
                          <a:solidFill>
                            <a:srgbClr val="203864"/>
                          </a:solidFill>
                        </a:rPr>
                        <a:t>)</a:t>
                      </a:r>
                      <a:endParaRPr lang="x-none" dirty="0">
                        <a:solidFill>
                          <a:srgbClr val="203864"/>
                        </a:solidFill>
                      </a:endParaRPr>
                    </a:p>
                  </a:txBody>
                  <a:tcPr/>
                </a:tc>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extLst>
                  <a:ext uri="{0D108BD9-81ED-4DB2-BD59-A6C34878D82A}">
                    <a16:rowId xmlns:a16="http://schemas.microsoft.com/office/drawing/2014/main" val="2184961900"/>
                  </a:ext>
                </a:extLst>
              </a:tr>
              <a:tr h="530850">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extLst>
                  <a:ext uri="{0D108BD9-81ED-4DB2-BD59-A6C34878D82A}">
                    <a16:rowId xmlns:a16="http://schemas.microsoft.com/office/drawing/2014/main" val="3294273858"/>
                  </a:ext>
                </a:extLst>
              </a:tr>
              <a:tr h="530850">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extLst>
                  <a:ext uri="{0D108BD9-81ED-4DB2-BD59-A6C34878D82A}">
                    <a16:rowId xmlns:a16="http://schemas.microsoft.com/office/drawing/2014/main" val="3812807289"/>
                  </a:ext>
                </a:extLst>
              </a:tr>
              <a:tr h="530850">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extLst>
                  <a:ext uri="{0D108BD9-81ED-4DB2-BD59-A6C34878D82A}">
                    <a16:rowId xmlns:a16="http://schemas.microsoft.com/office/drawing/2014/main" val="3173943590"/>
                  </a:ext>
                </a:extLst>
              </a:tr>
              <a:tr h="530850">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tc>
                  <a:txBody>
                    <a:bodyPr/>
                    <a:lstStyle/>
                    <a:p>
                      <a:pPr algn="ctr"/>
                      <a:endParaRPr lang="x-none">
                        <a:solidFill>
                          <a:srgbClr val="203864"/>
                        </a:solidFill>
                      </a:endParaRPr>
                    </a:p>
                  </a:txBody>
                  <a:tcPr/>
                </a:tc>
                <a:extLst>
                  <a:ext uri="{0D108BD9-81ED-4DB2-BD59-A6C34878D82A}">
                    <a16:rowId xmlns:a16="http://schemas.microsoft.com/office/drawing/2014/main" val="2225568364"/>
                  </a:ext>
                </a:extLst>
              </a:tr>
              <a:tr h="530850">
                <a:tc>
                  <a:txBody>
                    <a:bodyPr/>
                    <a:lstStyle/>
                    <a:p>
                      <a:pPr algn="ctr"/>
                      <a:endParaRPr lang="x-none">
                        <a:solidFill>
                          <a:srgbClr val="203864"/>
                        </a:solidFill>
                      </a:endParaRPr>
                    </a:p>
                  </a:txBody>
                  <a:tcPr/>
                </a:tc>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extLst>
                  <a:ext uri="{0D108BD9-81ED-4DB2-BD59-A6C34878D82A}">
                    <a16:rowId xmlns:a16="http://schemas.microsoft.com/office/drawing/2014/main" val="2726000417"/>
                  </a:ext>
                </a:extLst>
              </a:tr>
              <a:tr h="530850">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tc>
                  <a:txBody>
                    <a:bodyPr/>
                    <a:lstStyle/>
                    <a:p>
                      <a:pPr algn="ctr"/>
                      <a:endParaRPr lang="x-none" dirty="0">
                        <a:solidFill>
                          <a:srgbClr val="203864"/>
                        </a:solidFill>
                      </a:endParaRPr>
                    </a:p>
                  </a:txBody>
                  <a:tcPr/>
                </a:tc>
                <a:extLst>
                  <a:ext uri="{0D108BD9-81ED-4DB2-BD59-A6C34878D82A}">
                    <a16:rowId xmlns:a16="http://schemas.microsoft.com/office/drawing/2014/main" val="1981116836"/>
                  </a:ext>
                </a:extLst>
              </a:tr>
              <a:tr h="530850">
                <a:tc>
                  <a:txBody>
                    <a:bodyPr/>
                    <a:lstStyle/>
                    <a:p>
                      <a:pPr algn="ctr"/>
                      <a:endParaRPr lang="x-none">
                        <a:solidFill>
                          <a:srgbClr val="203864"/>
                        </a:solidFill>
                      </a:endParaRPr>
                    </a:p>
                  </a:txBody>
                  <a:tcPr/>
                </a:tc>
                <a:tc>
                  <a:txBody>
                    <a:bodyPr/>
                    <a:lstStyle/>
                    <a:p>
                      <a:pPr algn="ctr"/>
                      <a:endParaRPr lang="x-none" dirty="0">
                        <a:solidFill>
                          <a:srgbClr val="203864"/>
                        </a:solidFill>
                      </a:endParaRPr>
                    </a:p>
                  </a:txBody>
                  <a:tcPr/>
                </a:tc>
                <a:tc>
                  <a:txBody>
                    <a:bodyPr/>
                    <a:lstStyle/>
                    <a:p>
                      <a:pPr algn="ctr"/>
                      <a:endParaRPr lang="x-none" dirty="0">
                        <a:solidFill>
                          <a:srgbClr val="203864"/>
                        </a:solidFill>
                      </a:endParaRPr>
                    </a:p>
                  </a:txBody>
                  <a:tcPr/>
                </a:tc>
                <a:extLst>
                  <a:ext uri="{0D108BD9-81ED-4DB2-BD59-A6C34878D82A}">
                    <a16:rowId xmlns:a16="http://schemas.microsoft.com/office/drawing/2014/main" val="675986333"/>
                  </a:ext>
                </a:extLst>
              </a:tr>
            </a:tbl>
          </a:graphicData>
        </a:graphic>
      </p:graphicFrame>
      <p:pic>
        <p:nvPicPr>
          <p:cNvPr id="7" name="Imagen 6">
            <a:extLst>
              <a:ext uri="{FF2B5EF4-FFF2-40B4-BE49-F238E27FC236}">
                <a16:creationId xmlns:a16="http://schemas.microsoft.com/office/drawing/2014/main" id="{86802454-4ADE-7B41-B653-20F674F74B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89088" y="7953"/>
            <a:ext cx="1334450" cy="1372430"/>
          </a:xfrm>
          <a:prstGeom prst="rect">
            <a:avLst/>
          </a:prstGeom>
        </p:spPr>
      </p:pic>
      <p:pic>
        <p:nvPicPr>
          <p:cNvPr id="8" name="Imagen 7">
            <a:extLst>
              <a:ext uri="{FF2B5EF4-FFF2-40B4-BE49-F238E27FC236}">
                <a16:creationId xmlns:a16="http://schemas.microsoft.com/office/drawing/2014/main" id="{8FC37545-3C0D-0F47-9A76-5C66C30BA0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68939">
            <a:off x="10623323" y="874149"/>
            <a:ext cx="1035548" cy="777524"/>
          </a:xfrm>
          <a:prstGeom prst="rect">
            <a:avLst/>
          </a:prstGeom>
        </p:spPr>
      </p:pic>
      <p:pic>
        <p:nvPicPr>
          <p:cNvPr id="9" name="Imagen 8">
            <a:extLst>
              <a:ext uri="{FF2B5EF4-FFF2-40B4-BE49-F238E27FC236}">
                <a16:creationId xmlns:a16="http://schemas.microsoft.com/office/drawing/2014/main" id="{1A122B51-7AB9-644C-9C34-352F7A9DC8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709976">
            <a:off x="11597271" y="709122"/>
            <a:ext cx="433674" cy="738781"/>
          </a:xfrm>
          <a:prstGeom prst="rect">
            <a:avLst/>
          </a:prstGeom>
        </p:spPr>
      </p:pic>
      <p:sp>
        <p:nvSpPr>
          <p:cNvPr id="10" name="Action Button: Custom 20">
            <a:hlinkClick r:id="" action="ppaction://noaction" highlightClick="1">
              <a:snd r:embed="rId6" name="Creó una página web con juegos (1).wav"/>
            </a:hlinkClick>
            <a:extLst>
              <a:ext uri="{FF2B5EF4-FFF2-40B4-BE49-F238E27FC236}">
                <a16:creationId xmlns:a16="http://schemas.microsoft.com/office/drawing/2014/main" id="{C1D7154A-00F0-8348-A771-891935738EA5}"/>
              </a:ext>
            </a:extLst>
          </p:cNvPr>
          <p:cNvSpPr/>
          <p:nvPr/>
        </p:nvSpPr>
        <p:spPr>
          <a:xfrm>
            <a:off x="380803" y="2063297"/>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1" name="Action Button: Custom 20">
            <a:hlinkClick r:id="" action="ppaction://noaction" highlightClick="1">
              <a:snd r:embed="rId7" name="2.2 Publico fotos de la costa en Facebook.wav"/>
            </a:hlinkClick>
            <a:extLst>
              <a:ext uri="{FF2B5EF4-FFF2-40B4-BE49-F238E27FC236}">
                <a16:creationId xmlns:a16="http://schemas.microsoft.com/office/drawing/2014/main" id="{DBBA22FF-3A1B-4442-8720-90F13A0511B6}"/>
              </a:ext>
            </a:extLst>
          </p:cNvPr>
          <p:cNvSpPr/>
          <p:nvPr/>
        </p:nvSpPr>
        <p:spPr>
          <a:xfrm>
            <a:off x="380803" y="2588920"/>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2" name="Action Button: Custom 20">
            <a:hlinkClick r:id="" action="ppaction://noaction" highlightClick="1">
              <a:snd r:embed="rId8" name="3._Dejo pocos comentarios en las redes sociales.wav"/>
            </a:hlinkClick>
            <a:extLst>
              <a:ext uri="{FF2B5EF4-FFF2-40B4-BE49-F238E27FC236}">
                <a16:creationId xmlns:a16="http://schemas.microsoft.com/office/drawing/2014/main" id="{8329F690-DFAF-DA41-AD64-A29A074276AA}"/>
              </a:ext>
            </a:extLst>
          </p:cNvPr>
          <p:cNvSpPr/>
          <p:nvPr/>
        </p:nvSpPr>
        <p:spPr>
          <a:xfrm>
            <a:off x="380803" y="3114231"/>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13" name="Action Button: Custom 20">
            <a:hlinkClick r:id="" action="ppaction://noaction" highlightClick="1">
              <a:snd r:embed="rId9" name="4._Envió un correo sobre una fiesta.wav"/>
            </a:hlinkClick>
            <a:extLst>
              <a:ext uri="{FF2B5EF4-FFF2-40B4-BE49-F238E27FC236}">
                <a16:creationId xmlns:a16="http://schemas.microsoft.com/office/drawing/2014/main" id="{46706D74-7B07-D24A-B0D2-BE1A8109F96F}"/>
              </a:ext>
            </a:extLst>
          </p:cNvPr>
          <p:cNvSpPr/>
          <p:nvPr/>
        </p:nvSpPr>
        <p:spPr>
          <a:xfrm>
            <a:off x="380803" y="364310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14" name="Action Button: Custom 20">
            <a:hlinkClick r:id="" action="ppaction://noaction" highlightClick="1">
              <a:snd r:embed="rId10" name="5._Compró un ordenador para aprender en casa.wav"/>
            </a:hlinkClick>
            <a:extLst>
              <a:ext uri="{FF2B5EF4-FFF2-40B4-BE49-F238E27FC236}">
                <a16:creationId xmlns:a16="http://schemas.microsoft.com/office/drawing/2014/main" id="{C0B0CC88-5F46-1049-820B-D19B8B34A87B}"/>
              </a:ext>
            </a:extLst>
          </p:cNvPr>
          <p:cNvSpPr/>
          <p:nvPr/>
        </p:nvSpPr>
        <p:spPr>
          <a:xfrm>
            <a:off x="380803" y="4176929"/>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15" name="Action Button: Custom 20">
            <a:hlinkClick r:id="" action="ppaction://noaction" highlightClick="1">
              <a:snd r:embed="rId11" name="6._Enseño cómo enviar correos electrónicos.wav"/>
            </a:hlinkClick>
            <a:extLst>
              <a:ext uri="{FF2B5EF4-FFF2-40B4-BE49-F238E27FC236}">
                <a16:creationId xmlns:a16="http://schemas.microsoft.com/office/drawing/2014/main" id="{2FC734F0-1D50-6048-BDBB-417EAB890887}"/>
              </a:ext>
            </a:extLst>
          </p:cNvPr>
          <p:cNvSpPr/>
          <p:nvPr/>
        </p:nvSpPr>
        <p:spPr>
          <a:xfrm>
            <a:off x="380803" y="470183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16" name="Action Button: Custom 20">
            <a:hlinkClick r:id="" action="ppaction://noaction" highlightClick="1">
              <a:snd r:embed="rId12" name="7._Busco información en internet.wav"/>
            </a:hlinkClick>
            <a:extLst>
              <a:ext uri="{FF2B5EF4-FFF2-40B4-BE49-F238E27FC236}">
                <a16:creationId xmlns:a16="http://schemas.microsoft.com/office/drawing/2014/main" id="{9B471C4D-2DC0-4246-8AEC-5B14F249D4D4}"/>
              </a:ext>
            </a:extLst>
          </p:cNvPr>
          <p:cNvSpPr/>
          <p:nvPr/>
        </p:nvSpPr>
        <p:spPr>
          <a:xfrm>
            <a:off x="380803" y="522674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17" name="Action Button: Custom 20">
            <a:hlinkClick r:id="" action="ppaction://noaction" highlightClick="1">
              <a:snd r:embed="rId13" name="8._Necesitó ayuda para imprimir unas entradas de cine.wav"/>
            </a:hlinkClick>
            <a:extLst>
              <a:ext uri="{FF2B5EF4-FFF2-40B4-BE49-F238E27FC236}">
                <a16:creationId xmlns:a16="http://schemas.microsoft.com/office/drawing/2014/main" id="{A3AEE2F8-B636-FF42-A3DA-AC82F8BA1F08}"/>
              </a:ext>
            </a:extLst>
          </p:cNvPr>
          <p:cNvSpPr/>
          <p:nvPr/>
        </p:nvSpPr>
        <p:spPr>
          <a:xfrm>
            <a:off x="380803" y="5766613"/>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graphicFrame>
        <p:nvGraphicFramePr>
          <p:cNvPr id="19" name="Tabla 18">
            <a:extLst>
              <a:ext uri="{FF2B5EF4-FFF2-40B4-BE49-F238E27FC236}">
                <a16:creationId xmlns:a16="http://schemas.microsoft.com/office/drawing/2014/main" id="{32D7640B-D78E-674B-AD35-DD40911A4021}"/>
              </a:ext>
            </a:extLst>
          </p:cNvPr>
          <p:cNvGraphicFramePr>
            <a:graphicFrameLocks noGrp="1"/>
          </p:cNvGraphicFramePr>
          <p:nvPr>
            <p:extLst>
              <p:ext uri="{D42A27DB-BD31-4B8C-83A1-F6EECF244321}">
                <p14:modId xmlns:p14="http://schemas.microsoft.com/office/powerpoint/2010/main" val="3522748160"/>
              </p:ext>
            </p:extLst>
          </p:nvPr>
        </p:nvGraphicFramePr>
        <p:xfrm>
          <a:off x="4141302" y="1377895"/>
          <a:ext cx="1671662" cy="4913766"/>
        </p:xfrm>
        <a:graphic>
          <a:graphicData uri="http://schemas.openxmlformats.org/drawingml/2006/table">
            <a:tbl>
              <a:tblPr firstRow="1" bandRow="1">
                <a:tableStyleId>{5DA37D80-6434-44D0-A028-1B22A696006F}</a:tableStyleId>
              </a:tblPr>
              <a:tblGrid>
                <a:gridCol w="1671662">
                  <a:extLst>
                    <a:ext uri="{9D8B030D-6E8A-4147-A177-3AD203B41FA5}">
                      <a16:colId xmlns:a16="http://schemas.microsoft.com/office/drawing/2014/main" val="2199670438"/>
                    </a:ext>
                  </a:extLst>
                </a:gridCol>
              </a:tblGrid>
              <a:tr h="653166">
                <a:tc>
                  <a:txBody>
                    <a:bodyPr/>
                    <a:lstStyle/>
                    <a:p>
                      <a:pPr algn="ctr"/>
                      <a:r>
                        <a:rPr lang="x-none" dirty="0">
                          <a:solidFill>
                            <a:srgbClr val="203864"/>
                          </a:solidFill>
                        </a:rPr>
                        <a:t>El verbo en español</a:t>
                      </a:r>
                    </a:p>
                  </a:txBody>
                  <a:tcPr anchor="ctr"/>
                </a:tc>
                <a:extLst>
                  <a:ext uri="{0D108BD9-81ED-4DB2-BD59-A6C34878D82A}">
                    <a16:rowId xmlns:a16="http://schemas.microsoft.com/office/drawing/2014/main" val="426368054"/>
                  </a:ext>
                </a:extLst>
              </a:tr>
              <a:tr h="532575">
                <a:tc>
                  <a:txBody>
                    <a:bodyPr/>
                    <a:lstStyle/>
                    <a:p>
                      <a:pPr algn="ctr"/>
                      <a:endParaRPr lang="x-none">
                        <a:solidFill>
                          <a:srgbClr val="203864"/>
                        </a:solidFill>
                      </a:endParaRPr>
                    </a:p>
                  </a:txBody>
                  <a:tcPr/>
                </a:tc>
                <a:extLst>
                  <a:ext uri="{0D108BD9-81ED-4DB2-BD59-A6C34878D82A}">
                    <a16:rowId xmlns:a16="http://schemas.microsoft.com/office/drawing/2014/main" val="2184961900"/>
                  </a:ext>
                </a:extLst>
              </a:tr>
              <a:tr h="532575">
                <a:tc>
                  <a:txBody>
                    <a:bodyPr/>
                    <a:lstStyle/>
                    <a:p>
                      <a:pPr algn="ctr"/>
                      <a:endParaRPr lang="x-none">
                        <a:solidFill>
                          <a:srgbClr val="203864"/>
                        </a:solidFill>
                      </a:endParaRPr>
                    </a:p>
                  </a:txBody>
                  <a:tcPr/>
                </a:tc>
                <a:extLst>
                  <a:ext uri="{0D108BD9-81ED-4DB2-BD59-A6C34878D82A}">
                    <a16:rowId xmlns:a16="http://schemas.microsoft.com/office/drawing/2014/main" val="3294273858"/>
                  </a:ext>
                </a:extLst>
              </a:tr>
              <a:tr h="532575">
                <a:tc>
                  <a:txBody>
                    <a:bodyPr/>
                    <a:lstStyle/>
                    <a:p>
                      <a:pPr algn="ctr"/>
                      <a:endParaRPr lang="x-none" dirty="0">
                        <a:solidFill>
                          <a:srgbClr val="203864"/>
                        </a:solidFill>
                      </a:endParaRPr>
                    </a:p>
                  </a:txBody>
                  <a:tcPr/>
                </a:tc>
                <a:extLst>
                  <a:ext uri="{0D108BD9-81ED-4DB2-BD59-A6C34878D82A}">
                    <a16:rowId xmlns:a16="http://schemas.microsoft.com/office/drawing/2014/main" val="3812807289"/>
                  </a:ext>
                </a:extLst>
              </a:tr>
              <a:tr h="532575">
                <a:tc>
                  <a:txBody>
                    <a:bodyPr/>
                    <a:lstStyle/>
                    <a:p>
                      <a:pPr algn="ctr"/>
                      <a:endParaRPr lang="x-none" dirty="0">
                        <a:solidFill>
                          <a:srgbClr val="203864"/>
                        </a:solidFill>
                      </a:endParaRPr>
                    </a:p>
                  </a:txBody>
                  <a:tcPr/>
                </a:tc>
                <a:extLst>
                  <a:ext uri="{0D108BD9-81ED-4DB2-BD59-A6C34878D82A}">
                    <a16:rowId xmlns:a16="http://schemas.microsoft.com/office/drawing/2014/main" val="3173943590"/>
                  </a:ext>
                </a:extLst>
              </a:tr>
              <a:tr h="532575">
                <a:tc>
                  <a:txBody>
                    <a:bodyPr/>
                    <a:lstStyle/>
                    <a:p>
                      <a:pPr algn="ctr"/>
                      <a:endParaRPr lang="x-none" dirty="0">
                        <a:solidFill>
                          <a:srgbClr val="203864"/>
                        </a:solidFill>
                      </a:endParaRPr>
                    </a:p>
                  </a:txBody>
                  <a:tcPr/>
                </a:tc>
                <a:extLst>
                  <a:ext uri="{0D108BD9-81ED-4DB2-BD59-A6C34878D82A}">
                    <a16:rowId xmlns:a16="http://schemas.microsoft.com/office/drawing/2014/main" val="2225568364"/>
                  </a:ext>
                </a:extLst>
              </a:tr>
              <a:tr h="532575">
                <a:tc>
                  <a:txBody>
                    <a:bodyPr/>
                    <a:lstStyle/>
                    <a:p>
                      <a:pPr algn="ctr"/>
                      <a:endParaRPr lang="x-none">
                        <a:solidFill>
                          <a:srgbClr val="203864"/>
                        </a:solidFill>
                      </a:endParaRPr>
                    </a:p>
                  </a:txBody>
                  <a:tcPr/>
                </a:tc>
                <a:extLst>
                  <a:ext uri="{0D108BD9-81ED-4DB2-BD59-A6C34878D82A}">
                    <a16:rowId xmlns:a16="http://schemas.microsoft.com/office/drawing/2014/main" val="2726000417"/>
                  </a:ext>
                </a:extLst>
              </a:tr>
              <a:tr h="532575">
                <a:tc>
                  <a:txBody>
                    <a:bodyPr/>
                    <a:lstStyle/>
                    <a:p>
                      <a:pPr algn="ctr"/>
                      <a:endParaRPr lang="x-none" dirty="0">
                        <a:solidFill>
                          <a:srgbClr val="203864"/>
                        </a:solidFill>
                      </a:endParaRPr>
                    </a:p>
                  </a:txBody>
                  <a:tcPr/>
                </a:tc>
                <a:extLst>
                  <a:ext uri="{0D108BD9-81ED-4DB2-BD59-A6C34878D82A}">
                    <a16:rowId xmlns:a16="http://schemas.microsoft.com/office/drawing/2014/main" val="1981116836"/>
                  </a:ext>
                </a:extLst>
              </a:tr>
              <a:tr h="532575">
                <a:tc>
                  <a:txBody>
                    <a:bodyPr/>
                    <a:lstStyle/>
                    <a:p>
                      <a:pPr algn="ctr"/>
                      <a:endParaRPr lang="x-none" dirty="0">
                        <a:solidFill>
                          <a:srgbClr val="203864"/>
                        </a:solidFill>
                      </a:endParaRPr>
                    </a:p>
                  </a:txBody>
                  <a:tcPr/>
                </a:tc>
                <a:extLst>
                  <a:ext uri="{0D108BD9-81ED-4DB2-BD59-A6C34878D82A}">
                    <a16:rowId xmlns:a16="http://schemas.microsoft.com/office/drawing/2014/main" val="675986333"/>
                  </a:ext>
                </a:extLst>
              </a:tr>
            </a:tbl>
          </a:graphicData>
        </a:graphic>
      </p:graphicFrame>
      <p:graphicFrame>
        <p:nvGraphicFramePr>
          <p:cNvPr id="20" name="Tabla 19">
            <a:extLst>
              <a:ext uri="{FF2B5EF4-FFF2-40B4-BE49-F238E27FC236}">
                <a16:creationId xmlns:a16="http://schemas.microsoft.com/office/drawing/2014/main" id="{0A0C53DD-AEBD-034A-96A7-73F72FE47B3D}"/>
              </a:ext>
            </a:extLst>
          </p:cNvPr>
          <p:cNvGraphicFramePr>
            <a:graphicFrameLocks noGrp="1"/>
          </p:cNvGraphicFramePr>
          <p:nvPr>
            <p:extLst>
              <p:ext uri="{D42A27DB-BD31-4B8C-83A1-F6EECF244321}">
                <p14:modId xmlns:p14="http://schemas.microsoft.com/office/powerpoint/2010/main" val="740562490"/>
              </p:ext>
            </p:extLst>
          </p:nvPr>
        </p:nvGraphicFramePr>
        <p:xfrm>
          <a:off x="6015973" y="1377893"/>
          <a:ext cx="6054176" cy="4934652"/>
        </p:xfrm>
        <a:graphic>
          <a:graphicData uri="http://schemas.openxmlformats.org/drawingml/2006/table">
            <a:tbl>
              <a:tblPr firstRow="1" bandRow="1">
                <a:tableStyleId>{5DA37D80-6434-44D0-A028-1B22A696006F}</a:tableStyleId>
              </a:tblPr>
              <a:tblGrid>
                <a:gridCol w="6054176">
                  <a:extLst>
                    <a:ext uri="{9D8B030D-6E8A-4147-A177-3AD203B41FA5}">
                      <a16:colId xmlns:a16="http://schemas.microsoft.com/office/drawing/2014/main" val="2199670438"/>
                    </a:ext>
                  </a:extLst>
                </a:gridCol>
              </a:tblGrid>
              <a:tr h="640563">
                <a:tc>
                  <a:txBody>
                    <a:bodyPr/>
                    <a:lstStyle/>
                    <a:p>
                      <a:pPr algn="ctr"/>
                      <a:r>
                        <a:rPr lang="x-none" dirty="0">
                          <a:solidFill>
                            <a:srgbClr val="203864"/>
                          </a:solidFill>
                        </a:rPr>
                        <a:t>La actividad en inglés</a:t>
                      </a:r>
                    </a:p>
                  </a:txBody>
                  <a:tcPr anchor="ctr"/>
                </a:tc>
                <a:extLst>
                  <a:ext uri="{0D108BD9-81ED-4DB2-BD59-A6C34878D82A}">
                    <a16:rowId xmlns:a16="http://schemas.microsoft.com/office/drawing/2014/main" val="426368054"/>
                  </a:ext>
                </a:extLst>
              </a:tr>
              <a:tr h="495141">
                <a:tc>
                  <a:txBody>
                    <a:bodyPr/>
                    <a:lstStyle/>
                    <a:p>
                      <a:pPr algn="ctr"/>
                      <a:endParaRPr lang="x-none" dirty="0">
                        <a:solidFill>
                          <a:srgbClr val="203864"/>
                        </a:solidFill>
                      </a:endParaRPr>
                    </a:p>
                  </a:txBody>
                  <a:tcPr/>
                </a:tc>
                <a:extLst>
                  <a:ext uri="{0D108BD9-81ED-4DB2-BD59-A6C34878D82A}">
                    <a16:rowId xmlns:a16="http://schemas.microsoft.com/office/drawing/2014/main" val="2184961900"/>
                  </a:ext>
                </a:extLst>
              </a:tr>
              <a:tr h="550374">
                <a:tc>
                  <a:txBody>
                    <a:bodyPr/>
                    <a:lstStyle/>
                    <a:p>
                      <a:pPr algn="ctr"/>
                      <a:endParaRPr lang="x-none">
                        <a:solidFill>
                          <a:srgbClr val="203864"/>
                        </a:solidFill>
                      </a:endParaRPr>
                    </a:p>
                  </a:txBody>
                  <a:tcPr/>
                </a:tc>
                <a:extLst>
                  <a:ext uri="{0D108BD9-81ED-4DB2-BD59-A6C34878D82A}">
                    <a16:rowId xmlns:a16="http://schemas.microsoft.com/office/drawing/2014/main" val="3294273858"/>
                  </a:ext>
                </a:extLst>
              </a:tr>
              <a:tr h="550086">
                <a:tc>
                  <a:txBody>
                    <a:bodyPr/>
                    <a:lstStyle/>
                    <a:p>
                      <a:pPr algn="ctr"/>
                      <a:endParaRPr lang="x-none" dirty="0">
                        <a:solidFill>
                          <a:srgbClr val="203864"/>
                        </a:solidFill>
                      </a:endParaRPr>
                    </a:p>
                  </a:txBody>
                  <a:tcPr/>
                </a:tc>
                <a:extLst>
                  <a:ext uri="{0D108BD9-81ED-4DB2-BD59-A6C34878D82A}">
                    <a16:rowId xmlns:a16="http://schemas.microsoft.com/office/drawing/2014/main" val="3812807289"/>
                  </a:ext>
                </a:extLst>
              </a:tr>
              <a:tr h="550374">
                <a:tc>
                  <a:txBody>
                    <a:bodyPr/>
                    <a:lstStyle/>
                    <a:p>
                      <a:pPr algn="ctr"/>
                      <a:endParaRPr lang="x-none" dirty="0">
                        <a:solidFill>
                          <a:srgbClr val="203864"/>
                        </a:solidFill>
                      </a:endParaRPr>
                    </a:p>
                  </a:txBody>
                  <a:tcPr/>
                </a:tc>
                <a:extLst>
                  <a:ext uri="{0D108BD9-81ED-4DB2-BD59-A6C34878D82A}">
                    <a16:rowId xmlns:a16="http://schemas.microsoft.com/office/drawing/2014/main" val="3173943590"/>
                  </a:ext>
                </a:extLst>
              </a:tr>
              <a:tr h="523683">
                <a:tc>
                  <a:txBody>
                    <a:bodyPr/>
                    <a:lstStyle/>
                    <a:p>
                      <a:pPr algn="ctr"/>
                      <a:endParaRPr lang="x-none" dirty="0">
                        <a:solidFill>
                          <a:srgbClr val="203864"/>
                        </a:solidFill>
                      </a:endParaRPr>
                    </a:p>
                  </a:txBody>
                  <a:tcPr/>
                </a:tc>
                <a:extLst>
                  <a:ext uri="{0D108BD9-81ED-4DB2-BD59-A6C34878D82A}">
                    <a16:rowId xmlns:a16="http://schemas.microsoft.com/office/drawing/2014/main" val="2225568364"/>
                  </a:ext>
                </a:extLst>
              </a:tr>
              <a:tr h="537029">
                <a:tc>
                  <a:txBody>
                    <a:bodyPr/>
                    <a:lstStyle/>
                    <a:p>
                      <a:pPr algn="ctr"/>
                      <a:endParaRPr lang="x-none" dirty="0">
                        <a:solidFill>
                          <a:srgbClr val="203864"/>
                        </a:solidFill>
                      </a:endParaRPr>
                    </a:p>
                  </a:txBody>
                  <a:tcPr/>
                </a:tc>
                <a:extLst>
                  <a:ext uri="{0D108BD9-81ED-4DB2-BD59-A6C34878D82A}">
                    <a16:rowId xmlns:a16="http://schemas.microsoft.com/office/drawing/2014/main" val="2726000417"/>
                  </a:ext>
                </a:extLst>
              </a:tr>
              <a:tr h="537028">
                <a:tc>
                  <a:txBody>
                    <a:bodyPr/>
                    <a:lstStyle/>
                    <a:p>
                      <a:pPr algn="ctr"/>
                      <a:endParaRPr lang="x-none" dirty="0">
                        <a:solidFill>
                          <a:srgbClr val="203864"/>
                        </a:solidFill>
                      </a:endParaRPr>
                    </a:p>
                  </a:txBody>
                  <a:tcPr/>
                </a:tc>
                <a:extLst>
                  <a:ext uri="{0D108BD9-81ED-4DB2-BD59-A6C34878D82A}">
                    <a16:rowId xmlns:a16="http://schemas.microsoft.com/office/drawing/2014/main" val="1981116836"/>
                  </a:ext>
                </a:extLst>
              </a:tr>
              <a:tr h="550374">
                <a:tc>
                  <a:txBody>
                    <a:bodyPr/>
                    <a:lstStyle/>
                    <a:p>
                      <a:pPr algn="ctr"/>
                      <a:endParaRPr lang="x-none" dirty="0">
                        <a:solidFill>
                          <a:srgbClr val="203864"/>
                        </a:solidFill>
                      </a:endParaRPr>
                    </a:p>
                  </a:txBody>
                  <a:tcPr/>
                </a:tc>
                <a:extLst>
                  <a:ext uri="{0D108BD9-81ED-4DB2-BD59-A6C34878D82A}">
                    <a16:rowId xmlns:a16="http://schemas.microsoft.com/office/drawing/2014/main" val="675986333"/>
                  </a:ext>
                </a:extLst>
              </a:tr>
            </a:tbl>
          </a:graphicData>
        </a:graphic>
      </p:graphicFrame>
      <p:sp>
        <p:nvSpPr>
          <p:cNvPr id="21" name="Título 1">
            <a:extLst>
              <a:ext uri="{FF2B5EF4-FFF2-40B4-BE49-F238E27FC236}">
                <a16:creationId xmlns:a16="http://schemas.microsoft.com/office/drawing/2014/main" id="{5B016060-A06A-7442-B43B-5C2B44CB9F28}"/>
              </a:ext>
            </a:extLst>
          </p:cNvPr>
          <p:cNvSpPr txBox="1">
            <a:spLocks/>
          </p:cNvSpPr>
          <p:nvPr/>
        </p:nvSpPr>
        <p:spPr>
          <a:xfrm>
            <a:off x="4706194" y="814212"/>
            <a:ext cx="4555101" cy="4436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x-none" sz="2000" b="1" dirty="0"/>
              <a:t>Escribe la actividad en inglés.</a:t>
            </a:r>
          </a:p>
        </p:txBody>
      </p:sp>
      <p:sp>
        <p:nvSpPr>
          <p:cNvPr id="22" name="Título 1">
            <a:extLst>
              <a:ext uri="{FF2B5EF4-FFF2-40B4-BE49-F238E27FC236}">
                <a16:creationId xmlns:a16="http://schemas.microsoft.com/office/drawing/2014/main" id="{ACB79415-567E-F345-88D9-20038C2F3531}"/>
              </a:ext>
            </a:extLst>
          </p:cNvPr>
          <p:cNvSpPr txBox="1">
            <a:spLocks/>
          </p:cNvSpPr>
          <p:nvPr/>
        </p:nvSpPr>
        <p:spPr>
          <a:xfrm>
            <a:off x="209933" y="819292"/>
            <a:ext cx="4768467" cy="4436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t>Luego,</a:t>
            </a:r>
            <a:r>
              <a:rPr lang="x-none" sz="2000" b="1" dirty="0"/>
              <a:t> escribe el verbo en español.</a:t>
            </a:r>
          </a:p>
        </p:txBody>
      </p:sp>
      <p:pic>
        <p:nvPicPr>
          <p:cNvPr id="23" name="Picture 8" descr="green checkmark">
            <a:extLst>
              <a:ext uri="{FF2B5EF4-FFF2-40B4-BE49-F238E27FC236}">
                <a16:creationId xmlns:a16="http://schemas.microsoft.com/office/drawing/2014/main" id="{5A2BB093-C392-7549-A36F-91EA410EF9A3}"/>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15582" y="2078485"/>
            <a:ext cx="406580" cy="423521"/>
          </a:xfrm>
          <a:prstGeom prst="rect">
            <a:avLst/>
          </a:prstGeom>
        </p:spPr>
      </p:pic>
      <p:pic>
        <p:nvPicPr>
          <p:cNvPr id="2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2588920"/>
            <a:ext cx="406580" cy="423521"/>
          </a:xfrm>
          <a:prstGeom prst="rect">
            <a:avLst/>
          </a:prstGeom>
        </p:spPr>
      </p:pic>
      <p:pic>
        <p:nvPicPr>
          <p:cNvPr id="25" name="Picture 8" descr="green checkmark">
            <a:extLst>
              <a:ext uri="{FF2B5EF4-FFF2-40B4-BE49-F238E27FC236}">
                <a16:creationId xmlns:a16="http://schemas.microsoft.com/office/drawing/2014/main" id="{A99A1A74-16BA-0747-AFA5-E6E0EBAD7B1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3107570"/>
            <a:ext cx="406580" cy="423521"/>
          </a:xfrm>
          <a:prstGeom prst="rect">
            <a:avLst/>
          </a:prstGeom>
        </p:spPr>
      </p:pic>
      <p:pic>
        <p:nvPicPr>
          <p:cNvPr id="26" name="Picture 8" descr="green checkmark">
            <a:extLst>
              <a:ext uri="{FF2B5EF4-FFF2-40B4-BE49-F238E27FC236}">
                <a16:creationId xmlns:a16="http://schemas.microsoft.com/office/drawing/2014/main" id="{49651E3A-ED96-8049-94B4-D580860657F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3248" y="3660559"/>
            <a:ext cx="406580" cy="423521"/>
          </a:xfrm>
          <a:prstGeom prst="rect">
            <a:avLst/>
          </a:prstGeom>
        </p:spPr>
      </p:pic>
      <p:pic>
        <p:nvPicPr>
          <p:cNvPr id="27" name="Picture 8" descr="green checkmark">
            <a:extLst>
              <a:ext uri="{FF2B5EF4-FFF2-40B4-BE49-F238E27FC236}">
                <a16:creationId xmlns:a16="http://schemas.microsoft.com/office/drawing/2014/main" id="{BD6BC666-D4AC-0942-92C4-BF4CCACD2F7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28048" y="4203771"/>
            <a:ext cx="406580" cy="423521"/>
          </a:xfrm>
          <a:prstGeom prst="rect">
            <a:avLst/>
          </a:prstGeom>
        </p:spPr>
      </p:pic>
      <p:pic>
        <p:nvPicPr>
          <p:cNvPr id="28" name="Picture 8" descr="green checkmark">
            <a:extLst>
              <a:ext uri="{FF2B5EF4-FFF2-40B4-BE49-F238E27FC236}">
                <a16:creationId xmlns:a16="http://schemas.microsoft.com/office/drawing/2014/main" id="{083F9281-B775-E84E-8EEF-3624A6308DD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4715264"/>
            <a:ext cx="406580" cy="423521"/>
          </a:xfrm>
          <a:prstGeom prst="rect">
            <a:avLst/>
          </a:prstGeom>
        </p:spPr>
      </p:pic>
      <p:pic>
        <p:nvPicPr>
          <p:cNvPr id="29" name="Picture 8" descr="green checkmark">
            <a:extLst>
              <a:ext uri="{FF2B5EF4-FFF2-40B4-BE49-F238E27FC236}">
                <a16:creationId xmlns:a16="http://schemas.microsoft.com/office/drawing/2014/main" id="{C07EE95B-459E-0144-A488-6478AD0236D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75744" y="5224364"/>
            <a:ext cx="406580" cy="423521"/>
          </a:xfrm>
          <a:prstGeom prst="rect">
            <a:avLst/>
          </a:prstGeom>
        </p:spPr>
      </p:pic>
      <p:pic>
        <p:nvPicPr>
          <p:cNvPr id="30" name="Picture 8" descr="green checkmark">
            <a:extLst>
              <a:ext uri="{FF2B5EF4-FFF2-40B4-BE49-F238E27FC236}">
                <a16:creationId xmlns:a16="http://schemas.microsoft.com/office/drawing/2014/main" id="{260EB327-EA5F-C842-8DF6-D23EF694E8E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253248" y="5785466"/>
            <a:ext cx="406580" cy="423521"/>
          </a:xfrm>
          <a:prstGeom prst="rect">
            <a:avLst/>
          </a:prstGeom>
        </p:spPr>
      </p:pic>
      <p:sp>
        <p:nvSpPr>
          <p:cNvPr id="31" name="CuadroTexto 30">
            <a:extLst>
              <a:ext uri="{FF2B5EF4-FFF2-40B4-BE49-F238E27FC236}">
                <a16:creationId xmlns:a16="http://schemas.microsoft.com/office/drawing/2014/main" id="{071B59E5-AB19-CF41-B927-8069791AB51F}"/>
              </a:ext>
            </a:extLst>
          </p:cNvPr>
          <p:cNvSpPr txBox="1"/>
          <p:nvPr/>
        </p:nvSpPr>
        <p:spPr>
          <a:xfrm>
            <a:off x="4579454" y="2078484"/>
            <a:ext cx="763351" cy="400110"/>
          </a:xfrm>
          <a:prstGeom prst="rect">
            <a:avLst/>
          </a:prstGeom>
          <a:noFill/>
        </p:spPr>
        <p:txBody>
          <a:bodyPr wrap="none" rtlCol="0">
            <a:spAutoFit/>
          </a:bodyPr>
          <a:lstStyle/>
          <a:p>
            <a:pPr algn="l"/>
            <a:r>
              <a:rPr lang="x-none" sz="2000" dirty="0">
                <a:solidFill>
                  <a:schemeClr val="accent5">
                    <a:lumMod val="50000"/>
                  </a:schemeClr>
                </a:solidFill>
              </a:rPr>
              <a:t>creó</a:t>
            </a:r>
          </a:p>
        </p:txBody>
      </p:sp>
      <p:sp>
        <p:nvSpPr>
          <p:cNvPr id="32" name="CuadroTexto 31">
            <a:extLst>
              <a:ext uri="{FF2B5EF4-FFF2-40B4-BE49-F238E27FC236}">
                <a16:creationId xmlns:a16="http://schemas.microsoft.com/office/drawing/2014/main" id="{B02CE49B-09FB-7E43-9B1C-BDDA6DAF3717}"/>
              </a:ext>
            </a:extLst>
          </p:cNvPr>
          <p:cNvSpPr txBox="1"/>
          <p:nvPr/>
        </p:nvSpPr>
        <p:spPr>
          <a:xfrm>
            <a:off x="4441197" y="2625616"/>
            <a:ext cx="1127232" cy="400110"/>
          </a:xfrm>
          <a:prstGeom prst="rect">
            <a:avLst/>
          </a:prstGeom>
          <a:noFill/>
        </p:spPr>
        <p:txBody>
          <a:bodyPr wrap="none" rtlCol="0">
            <a:spAutoFit/>
          </a:bodyPr>
          <a:lstStyle/>
          <a:p>
            <a:pPr algn="l"/>
            <a:r>
              <a:rPr lang="x-none" sz="2000" dirty="0">
                <a:solidFill>
                  <a:schemeClr val="accent5">
                    <a:lumMod val="50000"/>
                  </a:schemeClr>
                </a:solidFill>
              </a:rPr>
              <a:t>publico</a:t>
            </a:r>
          </a:p>
        </p:txBody>
      </p:sp>
      <p:sp>
        <p:nvSpPr>
          <p:cNvPr id="33" name="CuadroTexto 32">
            <a:extLst>
              <a:ext uri="{FF2B5EF4-FFF2-40B4-BE49-F238E27FC236}">
                <a16:creationId xmlns:a16="http://schemas.microsoft.com/office/drawing/2014/main" id="{93C1AADC-CFA3-1D4D-8516-AC7E41622D5E}"/>
              </a:ext>
            </a:extLst>
          </p:cNvPr>
          <p:cNvSpPr txBox="1"/>
          <p:nvPr/>
        </p:nvSpPr>
        <p:spPr>
          <a:xfrm>
            <a:off x="4602671" y="3152147"/>
            <a:ext cx="748923" cy="400110"/>
          </a:xfrm>
          <a:prstGeom prst="rect">
            <a:avLst/>
          </a:prstGeom>
          <a:noFill/>
        </p:spPr>
        <p:txBody>
          <a:bodyPr wrap="none" rtlCol="0">
            <a:spAutoFit/>
          </a:bodyPr>
          <a:lstStyle/>
          <a:p>
            <a:pPr algn="l"/>
            <a:r>
              <a:rPr lang="x-none" sz="2000" dirty="0">
                <a:solidFill>
                  <a:schemeClr val="accent5">
                    <a:lumMod val="50000"/>
                  </a:schemeClr>
                </a:solidFill>
              </a:rPr>
              <a:t>dejo</a:t>
            </a:r>
          </a:p>
        </p:txBody>
      </p:sp>
      <p:sp>
        <p:nvSpPr>
          <p:cNvPr id="34" name="CuadroTexto 33">
            <a:extLst>
              <a:ext uri="{FF2B5EF4-FFF2-40B4-BE49-F238E27FC236}">
                <a16:creationId xmlns:a16="http://schemas.microsoft.com/office/drawing/2014/main" id="{D2AAD46F-81DC-7447-83D0-B74154CFF315}"/>
              </a:ext>
            </a:extLst>
          </p:cNvPr>
          <p:cNvSpPr txBox="1"/>
          <p:nvPr/>
        </p:nvSpPr>
        <p:spPr>
          <a:xfrm>
            <a:off x="4541756" y="3672264"/>
            <a:ext cx="870751" cy="400110"/>
          </a:xfrm>
          <a:prstGeom prst="rect">
            <a:avLst/>
          </a:prstGeom>
          <a:noFill/>
        </p:spPr>
        <p:txBody>
          <a:bodyPr wrap="none" rtlCol="0">
            <a:spAutoFit/>
          </a:bodyPr>
          <a:lstStyle/>
          <a:p>
            <a:pPr algn="l"/>
            <a:r>
              <a:rPr lang="x-none" sz="2000" dirty="0">
                <a:solidFill>
                  <a:schemeClr val="accent5">
                    <a:lumMod val="50000"/>
                  </a:schemeClr>
                </a:solidFill>
              </a:rPr>
              <a:t>envió</a:t>
            </a:r>
          </a:p>
        </p:txBody>
      </p:sp>
      <p:sp>
        <p:nvSpPr>
          <p:cNvPr id="35" name="CuadroTexto 34">
            <a:extLst>
              <a:ext uri="{FF2B5EF4-FFF2-40B4-BE49-F238E27FC236}">
                <a16:creationId xmlns:a16="http://schemas.microsoft.com/office/drawing/2014/main" id="{0E2DE323-D5FC-0541-A7BC-25B87C48E1BD}"/>
              </a:ext>
            </a:extLst>
          </p:cNvPr>
          <p:cNvSpPr txBox="1"/>
          <p:nvPr/>
        </p:nvSpPr>
        <p:spPr>
          <a:xfrm>
            <a:off x="4387070" y="4191012"/>
            <a:ext cx="1180131" cy="400110"/>
          </a:xfrm>
          <a:prstGeom prst="rect">
            <a:avLst/>
          </a:prstGeom>
          <a:noFill/>
        </p:spPr>
        <p:txBody>
          <a:bodyPr wrap="none" rtlCol="0">
            <a:spAutoFit/>
          </a:bodyPr>
          <a:lstStyle/>
          <a:p>
            <a:pPr algn="l"/>
            <a:r>
              <a:rPr lang="x-none" sz="2000" dirty="0">
                <a:solidFill>
                  <a:schemeClr val="accent5">
                    <a:lumMod val="50000"/>
                  </a:schemeClr>
                </a:solidFill>
              </a:rPr>
              <a:t>compró</a:t>
            </a:r>
          </a:p>
        </p:txBody>
      </p:sp>
      <p:sp>
        <p:nvSpPr>
          <p:cNvPr id="36" name="CuadroTexto 35">
            <a:extLst>
              <a:ext uri="{FF2B5EF4-FFF2-40B4-BE49-F238E27FC236}">
                <a16:creationId xmlns:a16="http://schemas.microsoft.com/office/drawing/2014/main" id="{E5CFB38E-4B19-8249-822F-D4DD4CD0A069}"/>
              </a:ext>
            </a:extLst>
          </p:cNvPr>
          <p:cNvSpPr txBox="1"/>
          <p:nvPr/>
        </p:nvSpPr>
        <p:spPr>
          <a:xfrm>
            <a:off x="4427140" y="4753092"/>
            <a:ext cx="1099981" cy="400110"/>
          </a:xfrm>
          <a:prstGeom prst="rect">
            <a:avLst/>
          </a:prstGeom>
          <a:noFill/>
        </p:spPr>
        <p:txBody>
          <a:bodyPr wrap="none" rtlCol="0">
            <a:spAutoFit/>
          </a:bodyPr>
          <a:lstStyle/>
          <a:p>
            <a:pPr algn="l"/>
            <a:r>
              <a:rPr lang="x-none" sz="2000" dirty="0">
                <a:solidFill>
                  <a:schemeClr val="accent5">
                    <a:lumMod val="50000"/>
                  </a:schemeClr>
                </a:solidFill>
              </a:rPr>
              <a:t>enseño</a:t>
            </a:r>
          </a:p>
        </p:txBody>
      </p:sp>
      <p:sp>
        <p:nvSpPr>
          <p:cNvPr id="37" name="CuadroTexto 36">
            <a:extLst>
              <a:ext uri="{FF2B5EF4-FFF2-40B4-BE49-F238E27FC236}">
                <a16:creationId xmlns:a16="http://schemas.microsoft.com/office/drawing/2014/main" id="{F4DAC0F8-B0EE-3B41-813A-803EF8F57831}"/>
              </a:ext>
            </a:extLst>
          </p:cNvPr>
          <p:cNvSpPr txBox="1"/>
          <p:nvPr/>
        </p:nvSpPr>
        <p:spPr>
          <a:xfrm>
            <a:off x="4548626" y="5273265"/>
            <a:ext cx="949299" cy="400110"/>
          </a:xfrm>
          <a:prstGeom prst="rect">
            <a:avLst/>
          </a:prstGeom>
          <a:noFill/>
        </p:spPr>
        <p:txBody>
          <a:bodyPr wrap="none" rtlCol="0">
            <a:spAutoFit/>
          </a:bodyPr>
          <a:lstStyle/>
          <a:p>
            <a:pPr algn="l"/>
            <a:r>
              <a:rPr lang="x-none" sz="2000" dirty="0">
                <a:solidFill>
                  <a:schemeClr val="accent5">
                    <a:lumMod val="50000"/>
                  </a:schemeClr>
                </a:solidFill>
              </a:rPr>
              <a:t>busco</a:t>
            </a:r>
          </a:p>
        </p:txBody>
      </p:sp>
      <p:sp>
        <p:nvSpPr>
          <p:cNvPr id="38" name="CuadroTexto 37">
            <a:extLst>
              <a:ext uri="{FF2B5EF4-FFF2-40B4-BE49-F238E27FC236}">
                <a16:creationId xmlns:a16="http://schemas.microsoft.com/office/drawing/2014/main" id="{135A88BD-6802-3F4A-9D5D-F1C443400150}"/>
              </a:ext>
            </a:extLst>
          </p:cNvPr>
          <p:cNvSpPr txBox="1"/>
          <p:nvPr/>
        </p:nvSpPr>
        <p:spPr>
          <a:xfrm>
            <a:off x="4399546" y="5813064"/>
            <a:ext cx="1247457" cy="400110"/>
          </a:xfrm>
          <a:prstGeom prst="rect">
            <a:avLst/>
          </a:prstGeom>
          <a:noFill/>
        </p:spPr>
        <p:txBody>
          <a:bodyPr wrap="none" rtlCol="0">
            <a:spAutoFit/>
          </a:bodyPr>
          <a:lstStyle/>
          <a:p>
            <a:pPr algn="l"/>
            <a:r>
              <a:rPr lang="x-none" sz="2000" dirty="0">
                <a:solidFill>
                  <a:schemeClr val="accent5">
                    <a:lumMod val="50000"/>
                  </a:schemeClr>
                </a:solidFill>
              </a:rPr>
              <a:t>necesitó</a:t>
            </a:r>
          </a:p>
        </p:txBody>
      </p:sp>
      <p:sp>
        <p:nvSpPr>
          <p:cNvPr id="40" name="CuadroTexto 39">
            <a:extLst>
              <a:ext uri="{FF2B5EF4-FFF2-40B4-BE49-F238E27FC236}">
                <a16:creationId xmlns:a16="http://schemas.microsoft.com/office/drawing/2014/main" id="{02CA31BF-E673-C64F-99C4-0D8456842AB4}"/>
              </a:ext>
            </a:extLst>
          </p:cNvPr>
          <p:cNvSpPr txBox="1"/>
          <p:nvPr/>
        </p:nvSpPr>
        <p:spPr>
          <a:xfrm>
            <a:off x="5990157" y="2073639"/>
            <a:ext cx="4262705" cy="400110"/>
          </a:xfrm>
          <a:prstGeom prst="rect">
            <a:avLst/>
          </a:prstGeom>
          <a:noFill/>
        </p:spPr>
        <p:txBody>
          <a:bodyPr wrap="none" rtlCol="0">
            <a:spAutoFit/>
          </a:bodyPr>
          <a:lstStyle/>
          <a:p>
            <a:pPr algn="l"/>
            <a:r>
              <a:rPr lang="en-GB" sz="2000" dirty="0">
                <a:solidFill>
                  <a:schemeClr val="accent5">
                    <a:lumMod val="50000"/>
                  </a:schemeClr>
                </a:solidFill>
              </a:rPr>
              <a:t>created </a:t>
            </a:r>
            <a:r>
              <a:rPr lang="x-none" sz="2000" dirty="0">
                <a:solidFill>
                  <a:schemeClr val="accent5">
                    <a:lumMod val="50000"/>
                  </a:schemeClr>
                </a:solidFill>
              </a:rPr>
              <a:t>a webpage with games</a:t>
            </a:r>
          </a:p>
        </p:txBody>
      </p:sp>
      <p:sp>
        <p:nvSpPr>
          <p:cNvPr id="41" name="CuadroTexto 40">
            <a:extLst>
              <a:ext uri="{FF2B5EF4-FFF2-40B4-BE49-F238E27FC236}">
                <a16:creationId xmlns:a16="http://schemas.microsoft.com/office/drawing/2014/main" id="{456B80AC-337D-1143-953C-6B7DBB71F9A5}"/>
              </a:ext>
            </a:extLst>
          </p:cNvPr>
          <p:cNvSpPr txBox="1"/>
          <p:nvPr/>
        </p:nvSpPr>
        <p:spPr>
          <a:xfrm>
            <a:off x="5972905" y="2598238"/>
            <a:ext cx="4943982" cy="400110"/>
          </a:xfrm>
          <a:prstGeom prst="rect">
            <a:avLst/>
          </a:prstGeom>
          <a:noFill/>
        </p:spPr>
        <p:txBody>
          <a:bodyPr wrap="none" rtlCol="0">
            <a:spAutoFit/>
          </a:bodyPr>
          <a:lstStyle/>
          <a:p>
            <a:pPr algn="l"/>
            <a:r>
              <a:rPr lang="en-GB" sz="2000" dirty="0">
                <a:solidFill>
                  <a:schemeClr val="accent5">
                    <a:lumMod val="50000"/>
                  </a:schemeClr>
                </a:solidFill>
              </a:rPr>
              <a:t>post </a:t>
            </a:r>
            <a:r>
              <a:rPr lang="x-none" sz="2000" dirty="0">
                <a:solidFill>
                  <a:schemeClr val="accent5">
                    <a:lumMod val="50000"/>
                  </a:schemeClr>
                </a:solidFill>
              </a:rPr>
              <a:t>photos of the coast on Facebook</a:t>
            </a:r>
          </a:p>
        </p:txBody>
      </p:sp>
      <p:sp>
        <p:nvSpPr>
          <p:cNvPr id="42" name="CuadroTexto 41">
            <a:extLst>
              <a:ext uri="{FF2B5EF4-FFF2-40B4-BE49-F238E27FC236}">
                <a16:creationId xmlns:a16="http://schemas.microsoft.com/office/drawing/2014/main" id="{EBEFD6D9-1E49-284F-8241-E87C5FF17A0D}"/>
              </a:ext>
            </a:extLst>
          </p:cNvPr>
          <p:cNvSpPr txBox="1"/>
          <p:nvPr/>
        </p:nvSpPr>
        <p:spPr>
          <a:xfrm>
            <a:off x="5973182" y="3137716"/>
            <a:ext cx="5158785" cy="400110"/>
          </a:xfrm>
          <a:prstGeom prst="rect">
            <a:avLst/>
          </a:prstGeom>
          <a:noFill/>
        </p:spPr>
        <p:txBody>
          <a:bodyPr wrap="none" rtlCol="0">
            <a:spAutoFit/>
          </a:bodyPr>
          <a:lstStyle/>
          <a:p>
            <a:pPr algn="l"/>
            <a:r>
              <a:rPr lang="en-GB" sz="2000" dirty="0">
                <a:solidFill>
                  <a:schemeClr val="accent5">
                    <a:lumMod val="50000"/>
                  </a:schemeClr>
                </a:solidFill>
              </a:rPr>
              <a:t>leave</a:t>
            </a:r>
            <a:r>
              <a:rPr lang="x-none" sz="2000" dirty="0">
                <a:solidFill>
                  <a:schemeClr val="accent5">
                    <a:lumMod val="50000"/>
                  </a:schemeClr>
                </a:solidFill>
              </a:rPr>
              <a:t> </a:t>
            </a:r>
            <a:r>
              <a:rPr lang="en-GB" sz="2000" dirty="0">
                <a:solidFill>
                  <a:schemeClr val="accent5">
                    <a:lumMod val="50000"/>
                  </a:schemeClr>
                </a:solidFill>
              </a:rPr>
              <a:t>few </a:t>
            </a:r>
            <a:r>
              <a:rPr lang="x-none" sz="2000" dirty="0">
                <a:solidFill>
                  <a:schemeClr val="accent5">
                    <a:lumMod val="50000"/>
                  </a:schemeClr>
                </a:solidFill>
              </a:rPr>
              <a:t>comments on social networks</a:t>
            </a:r>
          </a:p>
        </p:txBody>
      </p:sp>
      <p:sp>
        <p:nvSpPr>
          <p:cNvPr id="43" name="CuadroTexto 42">
            <a:extLst>
              <a:ext uri="{FF2B5EF4-FFF2-40B4-BE49-F238E27FC236}">
                <a16:creationId xmlns:a16="http://schemas.microsoft.com/office/drawing/2014/main" id="{22DB41D3-3E3C-6140-9FB8-18C9D84B82A3}"/>
              </a:ext>
            </a:extLst>
          </p:cNvPr>
          <p:cNvSpPr txBox="1"/>
          <p:nvPr/>
        </p:nvSpPr>
        <p:spPr>
          <a:xfrm>
            <a:off x="5972905" y="3669059"/>
            <a:ext cx="3738524" cy="400110"/>
          </a:xfrm>
          <a:prstGeom prst="rect">
            <a:avLst/>
          </a:prstGeom>
          <a:noFill/>
        </p:spPr>
        <p:txBody>
          <a:bodyPr wrap="none" rtlCol="0">
            <a:spAutoFit/>
          </a:bodyPr>
          <a:lstStyle/>
          <a:p>
            <a:pPr algn="l"/>
            <a:r>
              <a:rPr lang="en-GB" sz="2000" dirty="0">
                <a:solidFill>
                  <a:schemeClr val="accent5">
                    <a:lumMod val="50000"/>
                  </a:schemeClr>
                </a:solidFill>
              </a:rPr>
              <a:t>sent </a:t>
            </a:r>
            <a:r>
              <a:rPr lang="x-none" sz="2000" dirty="0">
                <a:solidFill>
                  <a:schemeClr val="accent5">
                    <a:lumMod val="50000"/>
                  </a:schemeClr>
                </a:solidFill>
              </a:rPr>
              <a:t>an email about a party</a:t>
            </a:r>
          </a:p>
        </p:txBody>
      </p:sp>
      <p:sp>
        <p:nvSpPr>
          <p:cNvPr id="44" name="CuadroTexto 43">
            <a:extLst>
              <a:ext uri="{FF2B5EF4-FFF2-40B4-BE49-F238E27FC236}">
                <a16:creationId xmlns:a16="http://schemas.microsoft.com/office/drawing/2014/main" id="{0FC35474-9487-1F49-9067-8147909B4F39}"/>
              </a:ext>
            </a:extLst>
          </p:cNvPr>
          <p:cNvSpPr txBox="1"/>
          <p:nvPr/>
        </p:nvSpPr>
        <p:spPr>
          <a:xfrm>
            <a:off x="5972905" y="4215476"/>
            <a:ext cx="6381675" cy="400110"/>
          </a:xfrm>
          <a:prstGeom prst="rect">
            <a:avLst/>
          </a:prstGeom>
          <a:noFill/>
        </p:spPr>
        <p:txBody>
          <a:bodyPr wrap="square" rtlCol="0">
            <a:spAutoFit/>
          </a:bodyPr>
          <a:lstStyle/>
          <a:p>
            <a:r>
              <a:rPr lang="en-GB" sz="2000" dirty="0">
                <a:solidFill>
                  <a:schemeClr val="accent5">
                    <a:lumMod val="50000"/>
                  </a:schemeClr>
                </a:solidFill>
              </a:rPr>
              <a:t>bought </a:t>
            </a:r>
            <a:r>
              <a:rPr lang="x-none" sz="2000" dirty="0">
                <a:solidFill>
                  <a:schemeClr val="accent5">
                    <a:lumMod val="50000"/>
                  </a:schemeClr>
                </a:solidFill>
              </a:rPr>
              <a:t>a computer </a:t>
            </a:r>
            <a:r>
              <a:rPr lang="en-GB" sz="2000" dirty="0">
                <a:solidFill>
                  <a:schemeClr val="accent5">
                    <a:lumMod val="50000"/>
                  </a:schemeClr>
                </a:solidFill>
              </a:rPr>
              <a:t>(</a:t>
            </a:r>
            <a:r>
              <a:rPr lang="x-none" sz="2000" dirty="0">
                <a:solidFill>
                  <a:schemeClr val="accent5">
                    <a:lumMod val="50000"/>
                  </a:schemeClr>
                </a:solidFill>
              </a:rPr>
              <a:t>in order</a:t>
            </a:r>
            <a:r>
              <a:rPr lang="en-GB" sz="2000" dirty="0">
                <a:solidFill>
                  <a:schemeClr val="accent5">
                    <a:lumMod val="50000"/>
                  </a:schemeClr>
                </a:solidFill>
              </a:rPr>
              <a:t>)</a:t>
            </a:r>
            <a:r>
              <a:rPr lang="x-none" sz="2000" dirty="0">
                <a:solidFill>
                  <a:schemeClr val="accent5">
                    <a:lumMod val="50000"/>
                  </a:schemeClr>
                </a:solidFill>
              </a:rPr>
              <a:t> to </a:t>
            </a:r>
            <a:r>
              <a:rPr lang="en-GB" sz="2000" dirty="0">
                <a:solidFill>
                  <a:schemeClr val="accent5">
                    <a:lumMod val="50000"/>
                  </a:schemeClr>
                </a:solidFill>
              </a:rPr>
              <a:t>learn</a:t>
            </a:r>
            <a:r>
              <a:rPr lang="x-none" sz="2000" dirty="0">
                <a:solidFill>
                  <a:schemeClr val="accent5">
                    <a:lumMod val="50000"/>
                  </a:schemeClr>
                </a:solidFill>
              </a:rPr>
              <a:t> at home</a:t>
            </a:r>
          </a:p>
        </p:txBody>
      </p:sp>
      <p:sp>
        <p:nvSpPr>
          <p:cNvPr id="45" name="CuadroTexto 44">
            <a:extLst>
              <a:ext uri="{FF2B5EF4-FFF2-40B4-BE49-F238E27FC236}">
                <a16:creationId xmlns:a16="http://schemas.microsoft.com/office/drawing/2014/main" id="{9F99C8FE-A24C-5944-A0BF-D0936BBCA920}"/>
              </a:ext>
            </a:extLst>
          </p:cNvPr>
          <p:cNvSpPr txBox="1"/>
          <p:nvPr/>
        </p:nvSpPr>
        <p:spPr>
          <a:xfrm>
            <a:off x="5946899" y="4746819"/>
            <a:ext cx="3466013" cy="400110"/>
          </a:xfrm>
          <a:prstGeom prst="rect">
            <a:avLst/>
          </a:prstGeom>
          <a:noFill/>
        </p:spPr>
        <p:txBody>
          <a:bodyPr wrap="none" rtlCol="0">
            <a:spAutoFit/>
          </a:bodyPr>
          <a:lstStyle/>
          <a:p>
            <a:pPr algn="l"/>
            <a:r>
              <a:rPr lang="en-GB" sz="2000" dirty="0">
                <a:solidFill>
                  <a:schemeClr val="accent5">
                    <a:lumMod val="50000"/>
                  </a:schemeClr>
                </a:solidFill>
              </a:rPr>
              <a:t>teach how to send emails </a:t>
            </a:r>
            <a:endParaRPr lang="x-none" sz="2000" dirty="0">
              <a:solidFill>
                <a:schemeClr val="accent5">
                  <a:lumMod val="50000"/>
                </a:schemeClr>
              </a:solidFill>
            </a:endParaRPr>
          </a:p>
        </p:txBody>
      </p:sp>
      <p:sp>
        <p:nvSpPr>
          <p:cNvPr id="46" name="CuadroTexto 45">
            <a:extLst>
              <a:ext uri="{FF2B5EF4-FFF2-40B4-BE49-F238E27FC236}">
                <a16:creationId xmlns:a16="http://schemas.microsoft.com/office/drawing/2014/main" id="{D05BBAE6-62AF-A445-B76E-016965ADFAD3}"/>
              </a:ext>
            </a:extLst>
          </p:cNvPr>
          <p:cNvSpPr txBox="1"/>
          <p:nvPr/>
        </p:nvSpPr>
        <p:spPr>
          <a:xfrm>
            <a:off x="5946899" y="5293236"/>
            <a:ext cx="4543231" cy="400110"/>
          </a:xfrm>
          <a:prstGeom prst="rect">
            <a:avLst/>
          </a:prstGeom>
          <a:noFill/>
        </p:spPr>
        <p:txBody>
          <a:bodyPr wrap="square" rtlCol="0">
            <a:spAutoFit/>
          </a:bodyPr>
          <a:lstStyle/>
          <a:p>
            <a:pPr algn="l"/>
            <a:r>
              <a:rPr lang="en-GB" sz="2000" dirty="0">
                <a:solidFill>
                  <a:schemeClr val="accent5">
                    <a:lumMod val="50000"/>
                  </a:schemeClr>
                </a:solidFill>
              </a:rPr>
              <a:t>look for </a:t>
            </a:r>
            <a:r>
              <a:rPr lang="x-none" sz="2000" dirty="0">
                <a:solidFill>
                  <a:schemeClr val="accent5">
                    <a:lumMod val="50000"/>
                  </a:schemeClr>
                </a:solidFill>
              </a:rPr>
              <a:t>information on the internet</a:t>
            </a:r>
          </a:p>
        </p:txBody>
      </p:sp>
      <p:sp>
        <p:nvSpPr>
          <p:cNvPr id="47" name="CuadroTexto 46">
            <a:extLst>
              <a:ext uri="{FF2B5EF4-FFF2-40B4-BE49-F238E27FC236}">
                <a16:creationId xmlns:a16="http://schemas.microsoft.com/office/drawing/2014/main" id="{77005FAE-7F74-B040-A7ED-41ED8746D7C5}"/>
              </a:ext>
            </a:extLst>
          </p:cNvPr>
          <p:cNvSpPr txBox="1"/>
          <p:nvPr/>
        </p:nvSpPr>
        <p:spPr>
          <a:xfrm>
            <a:off x="5972905" y="5829082"/>
            <a:ext cx="6162105" cy="400110"/>
          </a:xfrm>
          <a:prstGeom prst="rect">
            <a:avLst/>
          </a:prstGeom>
          <a:noFill/>
        </p:spPr>
        <p:txBody>
          <a:bodyPr wrap="square" rtlCol="0">
            <a:spAutoFit/>
          </a:bodyPr>
          <a:lstStyle/>
          <a:p>
            <a:pPr algn="l"/>
            <a:r>
              <a:rPr lang="en-GB" sz="2000" dirty="0">
                <a:solidFill>
                  <a:schemeClr val="accent5">
                    <a:lumMod val="50000"/>
                  </a:schemeClr>
                </a:solidFill>
              </a:rPr>
              <a:t>needed </a:t>
            </a:r>
            <a:r>
              <a:rPr lang="x-none" sz="2000" dirty="0">
                <a:solidFill>
                  <a:schemeClr val="accent5">
                    <a:lumMod val="50000"/>
                  </a:schemeClr>
                </a:solidFill>
              </a:rPr>
              <a:t>help </a:t>
            </a:r>
            <a:r>
              <a:rPr lang="en-GB" sz="2000" dirty="0">
                <a:solidFill>
                  <a:schemeClr val="accent5">
                    <a:lumMod val="50000"/>
                  </a:schemeClr>
                </a:solidFill>
              </a:rPr>
              <a:t>(in order) </a:t>
            </a:r>
            <a:r>
              <a:rPr lang="x-none" sz="2000" dirty="0">
                <a:solidFill>
                  <a:schemeClr val="accent5">
                    <a:lumMod val="50000"/>
                  </a:schemeClr>
                </a:solidFill>
              </a:rPr>
              <a:t>to print cinema tickets</a:t>
            </a: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108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32" grpId="0"/>
      <p:bldP spid="33" grpId="0"/>
      <p:bldP spid="34" grpId="0"/>
      <p:bldP spid="35" grpId="0"/>
      <p:bldP spid="36" grpId="0"/>
      <p:bldP spid="37" grpId="0"/>
      <p:bldP spid="38" grpId="0"/>
      <p:bldP spid="41" grpId="0"/>
      <p:bldP spid="42" grpId="0"/>
      <p:bldP spid="43" grpId="0"/>
      <p:bldP spid="44" grpId="0"/>
      <p:bldP spid="45" grpId="0"/>
      <p:bldP spid="46" grpId="0"/>
      <p:bldP spid="4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92682" y="265404"/>
            <a:ext cx="5715000" cy="787175"/>
          </a:xfrm>
        </p:spPr>
        <p:txBody>
          <a:bodyPr>
            <a:normAutofit/>
          </a:bodyPr>
          <a:lstStyle/>
          <a:p>
            <a:r>
              <a:rPr lang="en-GB" sz="3600" b="1" dirty="0">
                <a:solidFill>
                  <a:schemeClr val="bg1"/>
                </a:solidFill>
              </a:rPr>
              <a:t>Question intonation</a:t>
            </a:r>
            <a:endParaRPr lang="en-GB" sz="3600" dirty="0"/>
          </a:p>
        </p:txBody>
      </p:sp>
      <p:sp>
        <p:nvSpPr>
          <p:cNvPr id="6" name="TextBox 5"/>
          <p:cNvSpPr txBox="1"/>
          <p:nvPr/>
        </p:nvSpPr>
        <p:spPr>
          <a:xfrm>
            <a:off x="527050" y="1511300"/>
            <a:ext cx="9893300" cy="2308324"/>
          </a:xfrm>
          <a:prstGeom prst="rect">
            <a:avLst/>
          </a:prstGeom>
          <a:noFill/>
        </p:spPr>
        <p:txBody>
          <a:bodyPr wrap="square" rtlCol="0">
            <a:spAutoFit/>
          </a:bodyPr>
          <a:lstStyle/>
          <a:p>
            <a:pPr algn="l"/>
            <a:r>
              <a:rPr lang="en-GB" sz="2400" dirty="0">
                <a:solidFill>
                  <a:schemeClr val="accent5">
                    <a:lumMod val="50000"/>
                  </a:schemeClr>
                </a:solidFill>
              </a:rPr>
              <a:t>Remember that to ask a question in Spanish, you use the same verb, but raise the intonation at the end of the sentence.</a:t>
            </a:r>
          </a:p>
          <a:p>
            <a:pPr algn="l"/>
            <a:endParaRPr lang="en-GB" sz="2400" dirty="0">
              <a:solidFill>
                <a:schemeClr val="accent5">
                  <a:lumMod val="50000"/>
                </a:schemeClr>
              </a:solidFill>
            </a:endParaRPr>
          </a:p>
          <a:p>
            <a:pPr algn="l"/>
            <a:r>
              <a:rPr lang="en-GB" sz="2400" dirty="0">
                <a:solidFill>
                  <a:schemeClr val="accent5">
                    <a:lumMod val="50000"/>
                  </a:schemeClr>
                </a:solidFill>
              </a:rPr>
              <a:t>Listen and compare:</a:t>
            </a:r>
          </a:p>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
        <p:nvSpPr>
          <p:cNvPr id="7" name="Action Button: Custom 20">
            <a:hlinkClick r:id="" action="ppaction://noaction" highlightClick="1">
              <a:snd r:embed="rId4" name="Envío comentarios.wav"/>
            </a:hlinkClick>
            <a:extLst>
              <a:ext uri="{FF2B5EF4-FFF2-40B4-BE49-F238E27FC236}">
                <a16:creationId xmlns:a16="http://schemas.microsoft.com/office/drawing/2014/main" id="{8AA8B279-06A6-0044-8DE6-06A9A04337E3}"/>
              </a:ext>
            </a:extLst>
          </p:cNvPr>
          <p:cNvSpPr/>
          <p:nvPr/>
        </p:nvSpPr>
        <p:spPr>
          <a:xfrm>
            <a:off x="527051" y="356096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8" name="Action Button: Custom 20">
            <a:hlinkClick r:id="" action="ppaction://noaction" highlightClick="1">
              <a:snd r:embed="rId5" name="¿Envío comentarios_ .wav"/>
            </a:hlinkClick>
            <a:extLst>
              <a:ext uri="{FF2B5EF4-FFF2-40B4-BE49-F238E27FC236}">
                <a16:creationId xmlns:a16="http://schemas.microsoft.com/office/drawing/2014/main" id="{5622D942-15EB-FB43-AF54-2F28E23FCE4E}"/>
              </a:ext>
            </a:extLst>
          </p:cNvPr>
          <p:cNvSpPr/>
          <p:nvPr/>
        </p:nvSpPr>
        <p:spPr>
          <a:xfrm>
            <a:off x="527050" y="416693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0" name="TextBox 9"/>
          <p:cNvSpPr txBox="1"/>
          <p:nvPr/>
        </p:nvSpPr>
        <p:spPr>
          <a:xfrm>
            <a:off x="1311882" y="3575000"/>
            <a:ext cx="4343400" cy="461665"/>
          </a:xfrm>
          <a:prstGeom prst="rect">
            <a:avLst/>
          </a:prstGeom>
          <a:noFill/>
        </p:spPr>
        <p:txBody>
          <a:bodyPr wrap="square" rtlCol="0">
            <a:spAutoFit/>
          </a:bodyPr>
          <a:lstStyle/>
          <a:p>
            <a:pPr algn="l"/>
            <a:r>
              <a:rPr lang="en-GB" sz="2400" dirty="0" err="1">
                <a:solidFill>
                  <a:schemeClr val="accent5">
                    <a:lumMod val="50000"/>
                  </a:schemeClr>
                </a:solidFill>
              </a:rPr>
              <a:t>Envío</a:t>
            </a:r>
            <a:r>
              <a:rPr lang="en-GB" sz="2400" dirty="0">
                <a:solidFill>
                  <a:schemeClr val="accent5">
                    <a:lumMod val="50000"/>
                  </a:schemeClr>
                </a:solidFill>
              </a:rPr>
              <a:t> comentarios. </a:t>
            </a:r>
          </a:p>
        </p:txBody>
      </p:sp>
      <p:sp>
        <p:nvSpPr>
          <p:cNvPr id="11" name="TextBox 10"/>
          <p:cNvSpPr txBox="1"/>
          <p:nvPr/>
        </p:nvSpPr>
        <p:spPr>
          <a:xfrm>
            <a:off x="1311882" y="4166933"/>
            <a:ext cx="4343400" cy="461665"/>
          </a:xfrm>
          <a:prstGeom prst="rect">
            <a:avLst/>
          </a:prstGeom>
          <a:noFill/>
        </p:spPr>
        <p:txBody>
          <a:bodyPr wrap="square" rtlCol="0">
            <a:spAutoFit/>
          </a:bodyPr>
          <a:lstStyle/>
          <a:p>
            <a:pPr algn="l"/>
            <a:r>
              <a:rPr lang="en-GB" sz="2400" dirty="0">
                <a:solidFill>
                  <a:schemeClr val="accent5">
                    <a:lumMod val="50000"/>
                  </a:schemeClr>
                </a:solidFill>
              </a:rPr>
              <a:t>¿</a:t>
            </a:r>
            <a:r>
              <a:rPr lang="en-GB" sz="2400" dirty="0" err="1">
                <a:solidFill>
                  <a:schemeClr val="accent5">
                    <a:lumMod val="50000"/>
                  </a:schemeClr>
                </a:solidFill>
              </a:rPr>
              <a:t>Envío</a:t>
            </a:r>
            <a:r>
              <a:rPr lang="en-GB" sz="2400" dirty="0">
                <a:solidFill>
                  <a:schemeClr val="accent5">
                    <a:lumMod val="50000"/>
                  </a:schemeClr>
                </a:solidFill>
              </a:rPr>
              <a:t> comentarios? </a:t>
            </a:r>
          </a:p>
        </p:txBody>
      </p:sp>
      <p:sp>
        <p:nvSpPr>
          <p:cNvPr id="12" name="TextBox 11"/>
          <p:cNvSpPr txBox="1"/>
          <p:nvPr/>
        </p:nvSpPr>
        <p:spPr>
          <a:xfrm>
            <a:off x="6076950" y="3560967"/>
            <a:ext cx="4343400" cy="461665"/>
          </a:xfrm>
          <a:prstGeom prst="rect">
            <a:avLst/>
          </a:prstGeom>
          <a:noFill/>
        </p:spPr>
        <p:txBody>
          <a:bodyPr wrap="square" rtlCol="0">
            <a:spAutoFit/>
          </a:bodyPr>
          <a:lstStyle/>
          <a:p>
            <a:pPr algn="l"/>
            <a:r>
              <a:rPr lang="en-GB" sz="2400" dirty="0">
                <a:solidFill>
                  <a:schemeClr val="accent5">
                    <a:lumMod val="50000"/>
                  </a:schemeClr>
                </a:solidFill>
              </a:rPr>
              <a:t>I send comments.</a:t>
            </a:r>
          </a:p>
        </p:txBody>
      </p:sp>
      <p:sp>
        <p:nvSpPr>
          <p:cNvPr id="13" name="TextBox 12"/>
          <p:cNvSpPr txBox="1"/>
          <p:nvPr/>
        </p:nvSpPr>
        <p:spPr>
          <a:xfrm>
            <a:off x="6076950" y="4145134"/>
            <a:ext cx="4343400" cy="461665"/>
          </a:xfrm>
          <a:prstGeom prst="rect">
            <a:avLst/>
          </a:prstGeom>
          <a:noFill/>
        </p:spPr>
        <p:txBody>
          <a:bodyPr wrap="square" rtlCol="0">
            <a:spAutoFit/>
          </a:bodyPr>
          <a:lstStyle/>
          <a:p>
            <a:pPr algn="l"/>
            <a:r>
              <a:rPr lang="en-GB" sz="2400" dirty="0">
                <a:solidFill>
                  <a:schemeClr val="accent5">
                    <a:lumMod val="50000"/>
                  </a:schemeClr>
                </a:solidFill>
              </a:rPr>
              <a:t>Do I send comments?</a:t>
            </a:r>
          </a:p>
        </p:txBody>
      </p:sp>
      <p:sp>
        <p:nvSpPr>
          <p:cNvPr id="14" name="Oval 13"/>
          <p:cNvSpPr/>
          <p:nvPr/>
        </p:nvSpPr>
        <p:spPr>
          <a:xfrm>
            <a:off x="5966433" y="4070081"/>
            <a:ext cx="994382" cy="64760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ular Callout 14"/>
          <p:cNvSpPr/>
          <p:nvPr/>
        </p:nvSpPr>
        <p:spPr>
          <a:xfrm>
            <a:off x="6807200" y="2339148"/>
            <a:ext cx="5093252" cy="1138139"/>
          </a:xfrm>
          <a:prstGeom prst="wedgeRoundRectCallout">
            <a:avLst>
              <a:gd name="adj1" fmla="val -48987"/>
              <a:gd name="adj2" fmla="val 9815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rPr>
              <a:t>Notice how in English we use the verb ‘</a:t>
            </a:r>
            <a:r>
              <a:rPr lang="en-GB" sz="2000" b="1" dirty="0">
                <a:solidFill>
                  <a:schemeClr val="bg1"/>
                </a:solidFill>
              </a:rPr>
              <a:t>do</a:t>
            </a:r>
            <a:r>
              <a:rPr lang="en-GB" sz="2000" dirty="0">
                <a:solidFill>
                  <a:schemeClr val="bg1"/>
                </a:solidFill>
              </a:rPr>
              <a:t>’ in the present or ‘</a:t>
            </a:r>
            <a:r>
              <a:rPr lang="en-GB" sz="2000" b="1" dirty="0">
                <a:solidFill>
                  <a:schemeClr val="bg1"/>
                </a:solidFill>
              </a:rPr>
              <a:t>did</a:t>
            </a:r>
            <a:r>
              <a:rPr lang="en-GB" sz="2000" dirty="0">
                <a:solidFill>
                  <a:schemeClr val="bg1"/>
                </a:solidFill>
              </a:rPr>
              <a:t>’ in the past to ask these questions.</a:t>
            </a:r>
          </a:p>
        </p:txBody>
      </p:sp>
      <p:sp>
        <p:nvSpPr>
          <p:cNvPr id="16" name="Action Button: Custom 20">
            <a:hlinkClick r:id="" action="ppaction://noaction" highlightClick="1">
              <a:snd r:embed="rId6" name="Envió comentarios.wav"/>
            </a:hlinkClick>
            <a:extLst>
              <a:ext uri="{FF2B5EF4-FFF2-40B4-BE49-F238E27FC236}">
                <a16:creationId xmlns:a16="http://schemas.microsoft.com/office/drawing/2014/main" id="{9AFF65D7-3E68-7149-BCBB-5A63870FF21A}"/>
              </a:ext>
            </a:extLst>
          </p:cNvPr>
          <p:cNvSpPr/>
          <p:nvPr/>
        </p:nvSpPr>
        <p:spPr>
          <a:xfrm>
            <a:off x="527051" y="4954108"/>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7" name="Action Button: Custom 20">
            <a:hlinkClick r:id="" action="ppaction://noaction" highlightClick="1">
              <a:snd r:embed="rId7" name="¿Envió comentarios_ .wav"/>
            </a:hlinkClick>
            <a:extLst>
              <a:ext uri="{FF2B5EF4-FFF2-40B4-BE49-F238E27FC236}">
                <a16:creationId xmlns:a16="http://schemas.microsoft.com/office/drawing/2014/main" id="{4A33B06E-F437-2D4A-9A4C-5F2EA279030C}"/>
              </a:ext>
            </a:extLst>
          </p:cNvPr>
          <p:cNvSpPr/>
          <p:nvPr/>
        </p:nvSpPr>
        <p:spPr>
          <a:xfrm>
            <a:off x="527050" y="5560074"/>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18" name="TextBox 9">
            <a:extLst>
              <a:ext uri="{FF2B5EF4-FFF2-40B4-BE49-F238E27FC236}">
                <a16:creationId xmlns:a16="http://schemas.microsoft.com/office/drawing/2014/main" id="{26B96CA9-EF6A-C745-A857-F6814E6475E2}"/>
              </a:ext>
            </a:extLst>
          </p:cNvPr>
          <p:cNvSpPr txBox="1"/>
          <p:nvPr/>
        </p:nvSpPr>
        <p:spPr>
          <a:xfrm>
            <a:off x="1311882" y="4968141"/>
            <a:ext cx="4343400" cy="461665"/>
          </a:xfrm>
          <a:prstGeom prst="rect">
            <a:avLst/>
          </a:prstGeom>
          <a:noFill/>
        </p:spPr>
        <p:txBody>
          <a:bodyPr wrap="square" rtlCol="0">
            <a:spAutoFit/>
          </a:bodyPr>
          <a:lstStyle/>
          <a:p>
            <a:pPr algn="l"/>
            <a:r>
              <a:rPr lang="en-GB" sz="2400" dirty="0">
                <a:solidFill>
                  <a:schemeClr val="accent5">
                    <a:lumMod val="50000"/>
                  </a:schemeClr>
                </a:solidFill>
              </a:rPr>
              <a:t>Envió comentarios. </a:t>
            </a:r>
          </a:p>
        </p:txBody>
      </p:sp>
      <p:sp>
        <p:nvSpPr>
          <p:cNvPr id="19" name="TextBox 10">
            <a:extLst>
              <a:ext uri="{FF2B5EF4-FFF2-40B4-BE49-F238E27FC236}">
                <a16:creationId xmlns:a16="http://schemas.microsoft.com/office/drawing/2014/main" id="{E8B91532-944E-4C4B-A0F5-E15E1C617230}"/>
              </a:ext>
            </a:extLst>
          </p:cNvPr>
          <p:cNvSpPr txBox="1"/>
          <p:nvPr/>
        </p:nvSpPr>
        <p:spPr>
          <a:xfrm>
            <a:off x="1311882" y="5560074"/>
            <a:ext cx="4343400" cy="461665"/>
          </a:xfrm>
          <a:prstGeom prst="rect">
            <a:avLst/>
          </a:prstGeom>
          <a:noFill/>
        </p:spPr>
        <p:txBody>
          <a:bodyPr wrap="square" rtlCol="0">
            <a:spAutoFit/>
          </a:bodyPr>
          <a:lstStyle/>
          <a:p>
            <a:pPr algn="l"/>
            <a:r>
              <a:rPr lang="en-GB" sz="2400" dirty="0">
                <a:solidFill>
                  <a:schemeClr val="accent5">
                    <a:lumMod val="50000"/>
                  </a:schemeClr>
                </a:solidFill>
              </a:rPr>
              <a:t>¿Envió comentarios? </a:t>
            </a:r>
          </a:p>
        </p:txBody>
      </p:sp>
      <p:sp>
        <p:nvSpPr>
          <p:cNvPr id="20" name="TextBox 11">
            <a:extLst>
              <a:ext uri="{FF2B5EF4-FFF2-40B4-BE49-F238E27FC236}">
                <a16:creationId xmlns:a16="http://schemas.microsoft.com/office/drawing/2014/main" id="{35CA2F15-4C54-E74F-9BDA-5963D5F815AF}"/>
              </a:ext>
            </a:extLst>
          </p:cNvPr>
          <p:cNvSpPr txBox="1"/>
          <p:nvPr/>
        </p:nvSpPr>
        <p:spPr>
          <a:xfrm>
            <a:off x="6096000" y="4954108"/>
            <a:ext cx="4343400" cy="461665"/>
          </a:xfrm>
          <a:prstGeom prst="rect">
            <a:avLst/>
          </a:prstGeom>
          <a:noFill/>
        </p:spPr>
        <p:txBody>
          <a:bodyPr wrap="square" rtlCol="0">
            <a:spAutoFit/>
          </a:bodyPr>
          <a:lstStyle/>
          <a:p>
            <a:pPr algn="l"/>
            <a:r>
              <a:rPr lang="en-GB" sz="2400" dirty="0">
                <a:solidFill>
                  <a:schemeClr val="accent5">
                    <a:lumMod val="50000"/>
                  </a:schemeClr>
                </a:solidFill>
              </a:rPr>
              <a:t>S/he sent comments.</a:t>
            </a:r>
          </a:p>
        </p:txBody>
      </p:sp>
      <p:sp>
        <p:nvSpPr>
          <p:cNvPr id="21" name="TextBox 12">
            <a:extLst>
              <a:ext uri="{FF2B5EF4-FFF2-40B4-BE49-F238E27FC236}">
                <a16:creationId xmlns:a16="http://schemas.microsoft.com/office/drawing/2014/main" id="{E68DDF28-E159-1445-8072-08DEEAA098E4}"/>
              </a:ext>
            </a:extLst>
          </p:cNvPr>
          <p:cNvSpPr txBox="1"/>
          <p:nvPr/>
        </p:nvSpPr>
        <p:spPr>
          <a:xfrm>
            <a:off x="6096000" y="5538275"/>
            <a:ext cx="4343400" cy="461665"/>
          </a:xfrm>
          <a:prstGeom prst="rect">
            <a:avLst/>
          </a:prstGeom>
          <a:noFill/>
        </p:spPr>
        <p:txBody>
          <a:bodyPr wrap="square" rtlCol="0">
            <a:spAutoFit/>
          </a:bodyPr>
          <a:lstStyle/>
          <a:p>
            <a:pPr algn="l"/>
            <a:r>
              <a:rPr lang="en-GB" sz="2400" dirty="0">
                <a:solidFill>
                  <a:schemeClr val="accent5">
                    <a:lumMod val="50000"/>
                  </a:schemeClr>
                </a:solidFill>
              </a:rPr>
              <a:t>Did s/he send comments?</a:t>
            </a:r>
          </a:p>
        </p:txBody>
      </p:sp>
      <p:sp>
        <p:nvSpPr>
          <p:cNvPr id="22" name="Oval 13">
            <a:extLst>
              <a:ext uri="{FF2B5EF4-FFF2-40B4-BE49-F238E27FC236}">
                <a16:creationId xmlns:a16="http://schemas.microsoft.com/office/drawing/2014/main" id="{86DBCD91-49BA-4340-8B43-45F1CDF91511}"/>
              </a:ext>
            </a:extLst>
          </p:cNvPr>
          <p:cNvSpPr/>
          <p:nvPr/>
        </p:nvSpPr>
        <p:spPr>
          <a:xfrm>
            <a:off x="6096000" y="5429806"/>
            <a:ext cx="1422400" cy="64760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4834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0" grpId="0"/>
      <p:bldP spid="11" grpId="0"/>
      <p:bldP spid="12" grpId="0"/>
      <p:bldP spid="13" grpId="0"/>
      <p:bldP spid="14" grpId="0" animBg="1"/>
      <p:bldP spid="15" grpId="0" animBg="1"/>
      <p:bldP spid="16" grpId="0" animBg="1"/>
      <p:bldP spid="17" grpId="0" animBg="1"/>
      <p:bldP spid="18" grpId="0"/>
      <p:bldP spid="19" grpId="0"/>
      <p:bldP spid="20" grpId="0"/>
      <p:bldP spid="21"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6">
            <a:extLst>
              <a:ext uri="{FF2B5EF4-FFF2-40B4-BE49-F238E27FC236}">
                <a16:creationId xmlns:a16="http://schemas.microsoft.com/office/drawing/2014/main" id="{C51E761F-383A-9442-AA22-F984E1D4E13F}"/>
              </a:ext>
            </a:extLst>
          </p:cNvPr>
          <p:cNvSpPr txBox="1"/>
          <p:nvPr/>
        </p:nvSpPr>
        <p:spPr>
          <a:xfrm>
            <a:off x="238838" y="2596510"/>
            <a:ext cx="6815106"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completa</a:t>
            </a:r>
            <a:r>
              <a:rPr lang="en-US" sz="2200" dirty="0">
                <a:solidFill>
                  <a:schemeClr val="accent5">
                    <a:lumMod val="50000"/>
                  </a:schemeClr>
                </a:solidFill>
              </a:rPr>
              <a:t> la </a:t>
            </a:r>
            <a:r>
              <a:rPr lang="en-US" sz="2200" dirty="0" err="1">
                <a:solidFill>
                  <a:schemeClr val="accent5">
                    <a:lumMod val="50000"/>
                  </a:schemeClr>
                </a:solidFill>
              </a:rPr>
              <a:t>tarjeta</a:t>
            </a:r>
            <a:r>
              <a:rPr lang="en-US" sz="2200" dirty="0">
                <a:solidFill>
                  <a:schemeClr val="accent5">
                    <a:lumMod val="50000"/>
                  </a:schemeClr>
                </a:solidFill>
              </a:rPr>
              <a:t> con        o          .</a:t>
            </a:r>
          </a:p>
        </p:txBody>
      </p:sp>
      <p:sp>
        <p:nvSpPr>
          <p:cNvPr id="7" name="TextBox 6">
            <a:extLst>
              <a:ext uri="{FF2B5EF4-FFF2-40B4-BE49-F238E27FC236}">
                <a16:creationId xmlns:a16="http://schemas.microsoft.com/office/drawing/2014/main" id="{EB2573ED-B4A5-1D4C-AFCC-06101CBAFA6A}"/>
              </a:ext>
            </a:extLst>
          </p:cNvPr>
          <p:cNvSpPr txBox="1"/>
          <p:nvPr/>
        </p:nvSpPr>
        <p:spPr>
          <a:xfrm>
            <a:off x="238837" y="288933"/>
            <a:ext cx="5857163" cy="430887"/>
          </a:xfrm>
          <a:prstGeom prst="rect">
            <a:avLst/>
          </a:prstGeom>
          <a:noFill/>
        </p:spPr>
        <p:txBody>
          <a:bodyPr wrap="square" rtlCol="0">
            <a:spAutoFit/>
          </a:bodyPr>
          <a:lstStyle/>
          <a:p>
            <a:r>
              <a:rPr lang="en-US" sz="2200" b="1" dirty="0" err="1">
                <a:solidFill>
                  <a:schemeClr val="accent5">
                    <a:lumMod val="50000"/>
                  </a:schemeClr>
                </a:solidFill>
              </a:rPr>
              <a:t>Hablamos</a:t>
            </a:r>
            <a:r>
              <a:rPr lang="en-US" sz="2200" b="1" dirty="0">
                <a:solidFill>
                  <a:schemeClr val="accent5">
                    <a:lumMod val="50000"/>
                  </a:schemeClr>
                </a:solidFill>
              </a:rPr>
              <a:t> de la </a:t>
            </a:r>
            <a:r>
              <a:rPr lang="en-US" sz="2200" b="1" dirty="0" err="1">
                <a:solidFill>
                  <a:schemeClr val="accent5">
                    <a:lumMod val="50000"/>
                  </a:schemeClr>
                </a:solidFill>
              </a:rPr>
              <a:t>tecnología</a:t>
            </a:r>
            <a:r>
              <a:rPr lang="en-US" sz="2200" b="1" dirty="0">
                <a:solidFill>
                  <a:schemeClr val="accent5">
                    <a:lumMod val="50000"/>
                  </a:schemeClr>
                </a:solidFill>
              </a:rPr>
              <a:t>.</a:t>
            </a:r>
          </a:p>
        </p:txBody>
      </p:sp>
      <p:sp>
        <p:nvSpPr>
          <p:cNvPr id="25" name="TextBox 6">
            <a:extLst>
              <a:ext uri="{FF2B5EF4-FFF2-40B4-BE49-F238E27FC236}">
                <a16:creationId xmlns:a16="http://schemas.microsoft.com/office/drawing/2014/main" id="{C51E761F-383A-9442-AA22-F984E1D4E13F}"/>
              </a:ext>
            </a:extLst>
          </p:cNvPr>
          <p:cNvSpPr txBox="1"/>
          <p:nvPr/>
        </p:nvSpPr>
        <p:spPr>
          <a:xfrm>
            <a:off x="238837" y="688426"/>
            <a:ext cx="10951677"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pregunta</a:t>
            </a:r>
            <a:r>
              <a:rPr lang="en-US" sz="2200" dirty="0">
                <a:solidFill>
                  <a:schemeClr val="accent5">
                    <a:lumMod val="50000"/>
                  </a:schemeClr>
                </a:solidFill>
              </a:rPr>
              <a:t> en </a:t>
            </a:r>
            <a:r>
              <a:rPr lang="en-US" sz="2200" dirty="0" err="1">
                <a:solidFill>
                  <a:schemeClr val="accent5">
                    <a:lumMod val="50000"/>
                  </a:schemeClr>
                </a:solidFill>
              </a:rPr>
              <a:t>español</a:t>
            </a:r>
            <a:r>
              <a:rPr lang="en-US" sz="2200" dirty="0">
                <a:solidFill>
                  <a:schemeClr val="accent5">
                    <a:lumMod val="50000"/>
                  </a:schemeClr>
                </a:solidFill>
              </a:rPr>
              <a:t>. </a:t>
            </a:r>
            <a:r>
              <a:rPr lang="en-US" sz="2200" dirty="0" err="1">
                <a:solidFill>
                  <a:schemeClr val="accent5">
                    <a:lumMod val="50000"/>
                  </a:schemeClr>
                </a:solidFill>
              </a:rPr>
              <a:t>Usa</a:t>
            </a:r>
            <a:r>
              <a:rPr lang="en-US" sz="2200" dirty="0">
                <a:solidFill>
                  <a:schemeClr val="accent5">
                    <a:lumMod val="50000"/>
                  </a:schemeClr>
                </a:solidFill>
              </a:rPr>
              <a:t> la forma </a:t>
            </a:r>
            <a:r>
              <a:rPr lang="en-US" sz="2200" dirty="0" err="1">
                <a:solidFill>
                  <a:schemeClr val="accent5">
                    <a:lumMod val="50000"/>
                  </a:schemeClr>
                </a:solidFill>
              </a:rPr>
              <a:t>correcta</a:t>
            </a:r>
            <a:r>
              <a:rPr lang="en-US" sz="2200" dirty="0">
                <a:solidFill>
                  <a:schemeClr val="accent5">
                    <a:lumMod val="50000"/>
                  </a:schemeClr>
                </a:solidFill>
              </a:rPr>
              <a:t> del </a:t>
            </a:r>
            <a:r>
              <a:rPr lang="en-US" sz="2200" dirty="0" err="1">
                <a:solidFill>
                  <a:schemeClr val="accent5">
                    <a:lumMod val="50000"/>
                  </a:schemeClr>
                </a:solidFill>
              </a:rPr>
              <a:t>verbo</a:t>
            </a:r>
            <a:r>
              <a:rPr lang="en-US" sz="2200" dirty="0">
                <a:solidFill>
                  <a:schemeClr val="accent5">
                    <a:lumMod val="50000"/>
                  </a:schemeClr>
                </a:solidFill>
              </a:rPr>
              <a:t>:</a:t>
            </a:r>
          </a:p>
        </p:txBody>
      </p:sp>
      <p:sp>
        <p:nvSpPr>
          <p:cNvPr id="26" name="TextBox 6">
            <a:extLst>
              <a:ext uri="{FF2B5EF4-FFF2-40B4-BE49-F238E27FC236}">
                <a16:creationId xmlns:a16="http://schemas.microsoft.com/office/drawing/2014/main" id="{255B0A94-F5FC-C94E-809C-031675007925}"/>
              </a:ext>
            </a:extLst>
          </p:cNvPr>
          <p:cNvSpPr txBox="1"/>
          <p:nvPr/>
        </p:nvSpPr>
        <p:spPr>
          <a:xfrm>
            <a:off x="271975" y="1836830"/>
            <a:ext cx="11656169" cy="769441"/>
          </a:xfrm>
          <a:prstGeom prst="rect">
            <a:avLst/>
          </a:prstGeom>
          <a:noFill/>
        </p:spPr>
        <p:txBody>
          <a:bodyPr wrap="square" rtlCol="0">
            <a:spAutoFit/>
          </a:bodyPr>
          <a:lstStyle/>
          <a:p>
            <a:r>
              <a:rPr lang="en-US" sz="2200" dirty="0">
                <a:solidFill>
                  <a:schemeClr val="accent5">
                    <a:lumMod val="50000"/>
                  </a:schemeClr>
                </a:solidFill>
              </a:rPr>
              <a:t>Persona B mira la </a:t>
            </a:r>
            <a:r>
              <a:rPr lang="en-US" sz="2200" dirty="0" err="1">
                <a:solidFill>
                  <a:schemeClr val="accent5">
                    <a:lumMod val="50000"/>
                  </a:schemeClr>
                </a:solidFill>
              </a:rPr>
              <a:t>tarjeta</a:t>
            </a:r>
            <a:r>
              <a:rPr lang="en-US" sz="2200" dirty="0">
                <a:solidFill>
                  <a:schemeClr val="accent5">
                    <a:lumMod val="50000"/>
                  </a:schemeClr>
                </a:solidFill>
              </a:rPr>
              <a:t> con el </a:t>
            </a:r>
            <a:r>
              <a:rPr lang="en-US" sz="2200" dirty="0" err="1">
                <a:solidFill>
                  <a:schemeClr val="accent5">
                    <a:lumMod val="50000"/>
                  </a:schemeClr>
                </a:solidFill>
              </a:rPr>
              <a:t>mismo</a:t>
            </a:r>
            <a:r>
              <a:rPr lang="en-US" sz="2200" dirty="0">
                <a:solidFill>
                  <a:schemeClr val="accent5">
                    <a:lumMod val="50000"/>
                  </a:schemeClr>
                </a:solidFill>
              </a:rPr>
              <a:t> </a:t>
            </a:r>
            <a:r>
              <a:rPr lang="en-US" sz="2200" dirty="0" err="1">
                <a:solidFill>
                  <a:schemeClr val="accent5">
                    <a:lumMod val="50000"/>
                  </a:schemeClr>
                </a:solidFill>
              </a:rPr>
              <a:t>número</a:t>
            </a:r>
            <a:r>
              <a:rPr lang="en-US" sz="2200" dirty="0">
                <a:solidFill>
                  <a:schemeClr val="accent5">
                    <a:lumMod val="50000"/>
                  </a:schemeClr>
                </a:solidFill>
              </a:rPr>
              <a:t> y </a:t>
            </a:r>
            <a:r>
              <a:rPr lang="en-US" sz="2200" dirty="0" err="1">
                <a:solidFill>
                  <a:schemeClr val="accent5">
                    <a:lumMod val="50000"/>
                  </a:schemeClr>
                </a:solidFill>
              </a:rPr>
              <a:t>escucha</a:t>
            </a:r>
            <a:r>
              <a:rPr lang="en-US" sz="2200" dirty="0">
                <a:solidFill>
                  <a:schemeClr val="accent5">
                    <a:lumMod val="50000"/>
                  </a:schemeClr>
                </a:solidFill>
              </a:rPr>
              <a:t>. </a:t>
            </a:r>
            <a:r>
              <a:rPr lang="en-US" sz="2200" dirty="0" err="1">
                <a:solidFill>
                  <a:schemeClr val="accent5">
                    <a:lumMod val="50000"/>
                  </a:schemeClr>
                </a:solidFill>
              </a:rPr>
              <a:t>Responde</a:t>
            </a:r>
            <a:r>
              <a:rPr lang="en-US" sz="2200" dirty="0">
                <a:solidFill>
                  <a:schemeClr val="accent5">
                    <a:lumMod val="50000"/>
                  </a:schemeClr>
                </a:solidFill>
              </a:rPr>
              <a:t> ‘</a:t>
            </a:r>
            <a:r>
              <a:rPr lang="en-US" sz="2200" dirty="0" err="1">
                <a:solidFill>
                  <a:schemeClr val="accent5">
                    <a:lumMod val="50000"/>
                  </a:schemeClr>
                </a:solidFill>
              </a:rPr>
              <a:t>sí</a:t>
            </a:r>
            <a:r>
              <a:rPr lang="en-US" sz="2200" dirty="0">
                <a:solidFill>
                  <a:schemeClr val="accent5">
                    <a:lumMod val="50000"/>
                  </a:schemeClr>
                </a:solidFill>
              </a:rPr>
              <a:t>’ o ‘no’ y una </a:t>
            </a:r>
            <a:r>
              <a:rPr lang="en-US" sz="2200" dirty="0" err="1">
                <a:solidFill>
                  <a:schemeClr val="accent5">
                    <a:lumMod val="50000"/>
                  </a:schemeClr>
                </a:solidFill>
              </a:rPr>
              <a:t>frase</a:t>
            </a:r>
            <a:r>
              <a:rPr lang="en-US" sz="2200" dirty="0">
                <a:solidFill>
                  <a:schemeClr val="accent5">
                    <a:lumMod val="50000"/>
                  </a:schemeClr>
                </a:solidFill>
              </a:rPr>
              <a:t> </a:t>
            </a:r>
            <a:r>
              <a:rPr lang="en-US" sz="2200" dirty="0" err="1">
                <a:solidFill>
                  <a:schemeClr val="accent5">
                    <a:lumMod val="50000"/>
                  </a:schemeClr>
                </a:solidFill>
              </a:rPr>
              <a:t>completa</a:t>
            </a:r>
            <a:r>
              <a:rPr lang="en-US" sz="2200" dirty="0">
                <a:solidFill>
                  <a:schemeClr val="accent5">
                    <a:lumMod val="50000"/>
                  </a:schemeClr>
                </a:solidFill>
              </a:rPr>
              <a:t>, </a:t>
            </a:r>
            <a:r>
              <a:rPr lang="en-US" sz="2200" dirty="0" err="1">
                <a:solidFill>
                  <a:schemeClr val="accent5">
                    <a:lumMod val="50000"/>
                  </a:schemeClr>
                </a:solidFill>
              </a:rPr>
              <a:t>según</a:t>
            </a:r>
            <a:r>
              <a:rPr lang="en-US" sz="2200" dirty="0">
                <a:solidFill>
                  <a:schemeClr val="accent5">
                    <a:lumMod val="50000"/>
                  </a:schemeClr>
                </a:solidFill>
              </a:rPr>
              <a:t> la </a:t>
            </a:r>
            <a:r>
              <a:rPr lang="en-US" sz="2200" dirty="0" err="1">
                <a:solidFill>
                  <a:schemeClr val="accent5">
                    <a:lumMod val="50000"/>
                  </a:schemeClr>
                </a:solidFill>
              </a:rPr>
              <a:t>información</a:t>
            </a:r>
            <a:r>
              <a:rPr lang="en-US" sz="2200" dirty="0">
                <a:solidFill>
                  <a:schemeClr val="accent5">
                    <a:lumMod val="50000"/>
                  </a:schemeClr>
                </a:solidFill>
              </a:rPr>
              <a:t> en la </a:t>
            </a:r>
            <a:r>
              <a:rPr lang="en-US" sz="2200" dirty="0" err="1">
                <a:solidFill>
                  <a:schemeClr val="accent5">
                    <a:lumMod val="50000"/>
                  </a:schemeClr>
                </a:solidFill>
              </a:rPr>
              <a:t>tarjeta</a:t>
            </a:r>
            <a:r>
              <a:rPr lang="en-US" sz="2200" dirty="0">
                <a:solidFill>
                  <a:schemeClr val="accent5">
                    <a:lumMod val="50000"/>
                  </a:schemeClr>
                </a:solidFill>
              </a:rPr>
              <a:t>. </a:t>
            </a:r>
          </a:p>
        </p:txBody>
      </p:sp>
      <p:sp>
        <p:nvSpPr>
          <p:cNvPr id="27" name="TextBox 6">
            <a:extLst>
              <a:ext uri="{FF2B5EF4-FFF2-40B4-BE49-F238E27FC236}">
                <a16:creationId xmlns:a16="http://schemas.microsoft.com/office/drawing/2014/main" id="{F10C08D2-2A9A-A74E-AEF0-802DC2BD14D4}"/>
              </a:ext>
            </a:extLst>
          </p:cNvPr>
          <p:cNvSpPr txBox="1"/>
          <p:nvPr/>
        </p:nvSpPr>
        <p:spPr>
          <a:xfrm>
            <a:off x="270179" y="3060942"/>
            <a:ext cx="1465603" cy="430887"/>
          </a:xfrm>
          <a:prstGeom prst="rect">
            <a:avLst/>
          </a:prstGeom>
          <a:noFill/>
        </p:spPr>
        <p:txBody>
          <a:bodyPr wrap="square" rtlCol="0">
            <a:spAutoFit/>
          </a:bodyPr>
          <a:lstStyle/>
          <a:p>
            <a:r>
              <a:rPr lang="en-US" sz="2200" b="1" dirty="0" err="1">
                <a:solidFill>
                  <a:schemeClr val="accent5">
                    <a:lumMod val="50000"/>
                  </a:schemeClr>
                </a:solidFill>
              </a:rPr>
              <a:t>Ejemplo</a:t>
            </a:r>
            <a:r>
              <a:rPr lang="en-US" sz="2200" dirty="0">
                <a:solidFill>
                  <a:schemeClr val="accent5">
                    <a:lumMod val="50000"/>
                  </a:schemeClr>
                </a:solidFill>
              </a:rPr>
              <a:t>:</a:t>
            </a:r>
          </a:p>
        </p:txBody>
      </p:sp>
      <p:sp>
        <p:nvSpPr>
          <p:cNvPr id="28" name="TextBox 6">
            <a:extLst>
              <a:ext uri="{FF2B5EF4-FFF2-40B4-BE49-F238E27FC236}">
                <a16:creationId xmlns:a16="http://schemas.microsoft.com/office/drawing/2014/main" id="{D02C821B-4B95-AE44-BCB5-92D43AD01B95}"/>
              </a:ext>
            </a:extLst>
          </p:cNvPr>
          <p:cNvSpPr txBox="1"/>
          <p:nvPr/>
        </p:nvSpPr>
        <p:spPr>
          <a:xfrm>
            <a:off x="238838" y="3540366"/>
            <a:ext cx="2680922" cy="430887"/>
          </a:xfrm>
          <a:prstGeom prst="rect">
            <a:avLst/>
          </a:prstGeom>
          <a:noFill/>
        </p:spPr>
        <p:txBody>
          <a:bodyPr wrap="square" rtlCol="0">
            <a:spAutoFit/>
          </a:bodyPr>
          <a:lstStyle/>
          <a:p>
            <a:r>
              <a:rPr lang="en-US" sz="2200" dirty="0">
                <a:solidFill>
                  <a:schemeClr val="accent5">
                    <a:lumMod val="50000"/>
                  </a:schemeClr>
                </a:solidFill>
              </a:rPr>
              <a:t>Persona A </a:t>
            </a:r>
            <a:r>
              <a:rPr lang="en-US" sz="2200" dirty="0" err="1">
                <a:solidFill>
                  <a:schemeClr val="accent5">
                    <a:lumMod val="50000"/>
                  </a:schemeClr>
                </a:solidFill>
              </a:rPr>
              <a:t>habla</a:t>
            </a:r>
            <a:r>
              <a:rPr lang="en-US" sz="2200" dirty="0">
                <a:solidFill>
                  <a:schemeClr val="accent5">
                    <a:lumMod val="50000"/>
                  </a:schemeClr>
                </a:solidFill>
              </a:rPr>
              <a:t>:</a:t>
            </a:r>
          </a:p>
        </p:txBody>
      </p:sp>
      <p:sp>
        <p:nvSpPr>
          <p:cNvPr id="29" name="TextBox 6">
            <a:extLst>
              <a:ext uri="{FF2B5EF4-FFF2-40B4-BE49-F238E27FC236}">
                <a16:creationId xmlns:a16="http://schemas.microsoft.com/office/drawing/2014/main" id="{E3B6A0D0-E1AB-D84B-9510-3E47E8422DAF}"/>
              </a:ext>
            </a:extLst>
          </p:cNvPr>
          <p:cNvSpPr txBox="1"/>
          <p:nvPr/>
        </p:nvSpPr>
        <p:spPr>
          <a:xfrm>
            <a:off x="5054274" y="3535322"/>
            <a:ext cx="4561791" cy="430887"/>
          </a:xfrm>
          <a:prstGeom prst="rect">
            <a:avLst/>
          </a:prstGeom>
          <a:noFill/>
        </p:spPr>
        <p:txBody>
          <a:bodyPr wrap="square" rtlCol="0">
            <a:spAutoFit/>
          </a:bodyPr>
          <a:lstStyle/>
          <a:p>
            <a:r>
              <a:rPr lang="en-US" sz="2200" dirty="0">
                <a:solidFill>
                  <a:srgbClr val="203864"/>
                </a:solidFill>
              </a:rPr>
              <a:t>Persona B </a:t>
            </a:r>
            <a:r>
              <a:rPr lang="en-US" sz="2200" dirty="0" err="1">
                <a:solidFill>
                  <a:srgbClr val="203864"/>
                </a:solidFill>
              </a:rPr>
              <a:t>escucha</a:t>
            </a:r>
            <a:r>
              <a:rPr lang="en-US" sz="2200" dirty="0">
                <a:solidFill>
                  <a:srgbClr val="203864"/>
                </a:solidFill>
              </a:rPr>
              <a:t> y </a:t>
            </a:r>
            <a:r>
              <a:rPr lang="en-US" sz="2200" dirty="0" err="1">
                <a:solidFill>
                  <a:srgbClr val="203864"/>
                </a:solidFill>
              </a:rPr>
              <a:t>responde</a:t>
            </a:r>
            <a:r>
              <a:rPr lang="en-US" sz="2200" dirty="0">
                <a:solidFill>
                  <a:srgbClr val="203864"/>
                </a:solidFill>
              </a:rPr>
              <a:t>:</a:t>
            </a:r>
          </a:p>
        </p:txBody>
      </p:sp>
      <p:sp>
        <p:nvSpPr>
          <p:cNvPr id="21" name="Rectangle 1">
            <a:extLst>
              <a:ext uri="{FF2B5EF4-FFF2-40B4-BE49-F238E27FC236}">
                <a16:creationId xmlns:a16="http://schemas.microsoft.com/office/drawing/2014/main" id="{2644006F-A92B-EA48-83E5-A6A318E84B93}"/>
              </a:ext>
            </a:extLst>
          </p:cNvPr>
          <p:cNvSpPr/>
          <p:nvPr/>
        </p:nvSpPr>
        <p:spPr>
          <a:xfrm>
            <a:off x="690405" y="413166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2" name="Text Box 2">
            <a:extLst>
              <a:ext uri="{FF2B5EF4-FFF2-40B4-BE49-F238E27FC236}">
                <a16:creationId xmlns:a16="http://schemas.microsoft.com/office/drawing/2014/main" id="{AB4E9271-56C6-BF4B-B56D-E0CD21C80991}"/>
              </a:ext>
            </a:extLst>
          </p:cNvPr>
          <p:cNvSpPr txBox="1">
            <a:spLocks noChangeArrowheads="1"/>
          </p:cNvSpPr>
          <p:nvPr/>
        </p:nvSpPr>
        <p:spPr bwMode="auto">
          <a:xfrm>
            <a:off x="846956" y="4837011"/>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send photos?</a:t>
            </a:r>
            <a:endParaRPr lang="x-none" sz="2000" dirty="0">
              <a:effectLst/>
              <a:ea typeface="Calibri" panose="020F0502020204030204" pitchFamily="34" charset="0"/>
              <a:cs typeface="Times New Roman" panose="02020603050405020304" pitchFamily="18" charset="0"/>
            </a:endParaRPr>
          </a:p>
        </p:txBody>
      </p:sp>
      <p:sp>
        <p:nvSpPr>
          <p:cNvPr id="23" name="Text Box 10">
            <a:extLst>
              <a:ext uri="{FF2B5EF4-FFF2-40B4-BE49-F238E27FC236}">
                <a16:creationId xmlns:a16="http://schemas.microsoft.com/office/drawing/2014/main" id="{F52DF713-BA44-E945-AEBA-56C58FDCCFB4}"/>
              </a:ext>
            </a:extLst>
          </p:cNvPr>
          <p:cNvSpPr txBox="1">
            <a:spLocks noChangeArrowheads="1"/>
          </p:cNvSpPr>
          <p:nvPr/>
        </p:nvSpPr>
        <p:spPr bwMode="auto">
          <a:xfrm>
            <a:off x="729347" y="446963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
            <a:extLst>
              <a:ext uri="{FF2B5EF4-FFF2-40B4-BE49-F238E27FC236}">
                <a16:creationId xmlns:a16="http://schemas.microsoft.com/office/drawing/2014/main" id="{80501145-4127-6A47-AA7E-AB7B53EB9422}"/>
              </a:ext>
            </a:extLst>
          </p:cNvPr>
          <p:cNvSpPr/>
          <p:nvPr/>
        </p:nvSpPr>
        <p:spPr>
          <a:xfrm>
            <a:off x="5622534" y="4150135"/>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30" name="Text Box 10">
            <a:extLst>
              <a:ext uri="{FF2B5EF4-FFF2-40B4-BE49-F238E27FC236}">
                <a16:creationId xmlns:a16="http://schemas.microsoft.com/office/drawing/2014/main" id="{09492E11-8653-6742-899D-64C082896E0B}"/>
              </a:ext>
            </a:extLst>
          </p:cNvPr>
          <p:cNvSpPr txBox="1">
            <a:spLocks noChangeArrowheads="1"/>
          </p:cNvSpPr>
          <p:nvPr/>
        </p:nvSpPr>
        <p:spPr bwMode="auto">
          <a:xfrm>
            <a:off x="5690603" y="4252862"/>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CuadroTexto 40">
            <a:extLst>
              <a:ext uri="{FF2B5EF4-FFF2-40B4-BE49-F238E27FC236}">
                <a16:creationId xmlns:a16="http://schemas.microsoft.com/office/drawing/2014/main" id="{8BB1EF10-1004-2C4F-B25E-8CF1985029D1}"/>
              </a:ext>
            </a:extLst>
          </p:cNvPr>
          <p:cNvSpPr txBox="1"/>
          <p:nvPr/>
        </p:nvSpPr>
        <p:spPr>
          <a:xfrm>
            <a:off x="5642571" y="4593757"/>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42" name="CuadroTexto 41">
            <a:extLst>
              <a:ext uri="{FF2B5EF4-FFF2-40B4-BE49-F238E27FC236}">
                <a16:creationId xmlns:a16="http://schemas.microsoft.com/office/drawing/2014/main" id="{EE994C9E-4D32-734A-91A9-EF8E247E8042}"/>
              </a:ext>
            </a:extLst>
          </p:cNvPr>
          <p:cNvSpPr txBox="1"/>
          <p:nvPr/>
        </p:nvSpPr>
        <p:spPr>
          <a:xfrm>
            <a:off x="7386443" y="4633594"/>
            <a:ext cx="1833896"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43" name="Llamada rectangular redondeada 42">
            <a:extLst>
              <a:ext uri="{FF2B5EF4-FFF2-40B4-BE49-F238E27FC236}">
                <a16:creationId xmlns:a16="http://schemas.microsoft.com/office/drawing/2014/main" id="{6A60C4A0-0F59-2F45-8AE9-F7E6CA427253}"/>
              </a:ext>
            </a:extLst>
          </p:cNvPr>
          <p:cNvSpPr/>
          <p:nvPr/>
        </p:nvSpPr>
        <p:spPr>
          <a:xfrm>
            <a:off x="2919759" y="3263565"/>
            <a:ext cx="1640150" cy="1423433"/>
          </a:xfrm>
          <a:prstGeom prst="wedgeRoundRectCallout">
            <a:avLst>
              <a:gd name="adj1" fmla="val -76806"/>
              <a:gd name="adj2" fmla="val 45293"/>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¿Envío fotos?</a:t>
            </a:r>
          </a:p>
        </p:txBody>
      </p:sp>
      <p:sp>
        <p:nvSpPr>
          <p:cNvPr id="44" name="Llamada rectangular redondeada 43">
            <a:extLst>
              <a:ext uri="{FF2B5EF4-FFF2-40B4-BE49-F238E27FC236}">
                <a16:creationId xmlns:a16="http://schemas.microsoft.com/office/drawing/2014/main" id="{3558ADC0-7C53-C043-9784-641F2CB99916}"/>
              </a:ext>
            </a:extLst>
          </p:cNvPr>
          <p:cNvSpPr/>
          <p:nvPr/>
        </p:nvSpPr>
        <p:spPr>
          <a:xfrm>
            <a:off x="10142356" y="3975281"/>
            <a:ext cx="1640150" cy="1423433"/>
          </a:xfrm>
          <a:prstGeom prst="wedgeRoundRectCallout">
            <a:avLst>
              <a:gd name="adj1" fmla="val -112535"/>
              <a:gd name="adj2" fmla="val 32803"/>
              <a:gd name="adj3" fmla="val 16667"/>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400" dirty="0">
                <a:solidFill>
                  <a:srgbClr val="115076"/>
                </a:solidFill>
              </a:rPr>
              <a:t>Sí, envías fotos.</a:t>
            </a:r>
          </a:p>
        </p:txBody>
      </p:sp>
      <p:sp>
        <p:nvSpPr>
          <p:cNvPr id="45" name="Rounded Rectangular Callout 2048">
            <a:extLst>
              <a:ext uri="{FF2B5EF4-FFF2-40B4-BE49-F238E27FC236}">
                <a16:creationId xmlns:a16="http://schemas.microsoft.com/office/drawing/2014/main" id="{7244C616-F574-BB45-BA2E-8C81CDD5616E}"/>
              </a:ext>
            </a:extLst>
          </p:cNvPr>
          <p:cNvSpPr/>
          <p:nvPr/>
        </p:nvSpPr>
        <p:spPr>
          <a:xfrm>
            <a:off x="7457038" y="2283790"/>
            <a:ext cx="4597252" cy="1233327"/>
          </a:xfrm>
          <a:prstGeom prst="wedgeRoundRectCallout">
            <a:avLst>
              <a:gd name="adj1" fmla="val -57633"/>
              <a:gd name="adj2" fmla="val 50651"/>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203864"/>
                </a:solidFill>
              </a:rPr>
              <a:t>Listen carefully for the stress on the verb! This will tell you if the person is asking ‘</a:t>
            </a:r>
            <a:r>
              <a:rPr lang="en-GB" sz="2000" b="1" dirty="0">
                <a:solidFill>
                  <a:srgbClr val="203864"/>
                </a:solidFill>
              </a:rPr>
              <a:t>Do I</a:t>
            </a:r>
            <a:r>
              <a:rPr lang="en-GB" sz="2000" dirty="0">
                <a:solidFill>
                  <a:srgbClr val="203864"/>
                </a:solidFill>
              </a:rPr>
              <a:t>…? or ‘</a:t>
            </a:r>
            <a:r>
              <a:rPr lang="en-GB" sz="2000" b="1" dirty="0">
                <a:solidFill>
                  <a:srgbClr val="203864"/>
                </a:solidFill>
              </a:rPr>
              <a:t>Did s/he</a:t>
            </a:r>
            <a:r>
              <a:rPr lang="en-GB" sz="2000" dirty="0">
                <a:solidFill>
                  <a:srgbClr val="203864"/>
                </a:solidFill>
              </a:rPr>
              <a:t>…?’.</a:t>
            </a:r>
          </a:p>
        </p:txBody>
      </p:sp>
      <p:pic>
        <p:nvPicPr>
          <p:cNvPr id="3" name="Imagen 2">
            <a:extLst>
              <a:ext uri="{FF2B5EF4-FFF2-40B4-BE49-F238E27FC236}">
                <a16:creationId xmlns:a16="http://schemas.microsoft.com/office/drawing/2014/main" id="{AE900D27-5948-574C-A60B-F35314BAF3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95958" y="758462"/>
            <a:ext cx="832750" cy="1017403"/>
          </a:xfrm>
          <a:prstGeom prst="rect">
            <a:avLst/>
          </a:prstGeom>
        </p:spPr>
      </p:pic>
      <p:pic>
        <p:nvPicPr>
          <p:cNvPr id="6" name="Imagen 5">
            <a:extLst>
              <a:ext uri="{FF2B5EF4-FFF2-40B4-BE49-F238E27FC236}">
                <a16:creationId xmlns:a16="http://schemas.microsoft.com/office/drawing/2014/main" id="{83758ED9-52C3-724D-B8BE-B077D87FE7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16065" y="797046"/>
            <a:ext cx="1049633" cy="984031"/>
          </a:xfrm>
          <a:prstGeom prst="rect">
            <a:avLst/>
          </a:prstGeom>
        </p:spPr>
      </p:pic>
      <p:sp>
        <p:nvSpPr>
          <p:cNvPr id="8" name="CuadroTexto 7">
            <a:extLst>
              <a:ext uri="{FF2B5EF4-FFF2-40B4-BE49-F238E27FC236}">
                <a16:creationId xmlns:a16="http://schemas.microsoft.com/office/drawing/2014/main" id="{40B63D64-DC3D-3A40-8803-0998D3719536}"/>
              </a:ext>
            </a:extLst>
          </p:cNvPr>
          <p:cNvSpPr txBox="1"/>
          <p:nvPr/>
        </p:nvSpPr>
        <p:spPr>
          <a:xfrm>
            <a:off x="225604" y="5912105"/>
            <a:ext cx="7420621" cy="400110"/>
          </a:xfrm>
          <a:prstGeom prst="rect">
            <a:avLst/>
          </a:prstGeom>
          <a:noFill/>
        </p:spPr>
        <p:txBody>
          <a:bodyPr wrap="none" rtlCol="0">
            <a:spAutoFit/>
          </a:bodyPr>
          <a:lstStyle/>
          <a:p>
            <a:pPr algn="l"/>
            <a:r>
              <a:rPr lang="en-GB" sz="2000" dirty="0">
                <a:solidFill>
                  <a:schemeClr val="accent5">
                    <a:lumMod val="50000"/>
                  </a:schemeClr>
                </a:solidFill>
              </a:rPr>
              <a:t>Luego, la persona B habla. Persona B escucha y responde.</a:t>
            </a:r>
            <a:endParaRPr lang="x-none" sz="2000" dirty="0">
              <a:solidFill>
                <a:schemeClr val="accent5">
                  <a:lumMod val="50000"/>
                </a:schemeClr>
              </a:solidFill>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9190722" y="258166"/>
            <a:ext cx="27374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itle 4"/>
          <p:cNvSpPr>
            <a:spLocks noGrp="1"/>
          </p:cNvSpPr>
          <p:nvPr>
            <p:ph type="title"/>
          </p:nvPr>
        </p:nvSpPr>
        <p:spPr>
          <a:xfrm>
            <a:off x="9378225" y="259554"/>
            <a:ext cx="2697661" cy="398141"/>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pic>
        <p:nvPicPr>
          <p:cNvPr id="32"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46188" y="4220267"/>
            <a:ext cx="583959" cy="608291"/>
          </a:xfrm>
          <a:prstGeom prst="rect">
            <a:avLst/>
          </a:prstGeom>
        </p:spPr>
      </p:pic>
      <p:pic>
        <p:nvPicPr>
          <p:cNvPr id="34"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7964" y="2603876"/>
            <a:ext cx="406580" cy="423521"/>
          </a:xfrm>
          <a:prstGeom prst="rect">
            <a:avLst/>
          </a:prstGeom>
        </p:spPr>
      </p:pic>
      <p:sp>
        <p:nvSpPr>
          <p:cNvPr id="11" name="Rectangle 10"/>
          <p:cNvSpPr/>
          <p:nvPr/>
        </p:nvSpPr>
        <p:spPr>
          <a:xfrm>
            <a:off x="238837" y="1126812"/>
            <a:ext cx="548548" cy="400110"/>
          </a:xfrm>
          <a:prstGeom prst="rect">
            <a:avLst/>
          </a:prstGeom>
        </p:spPr>
        <p:txBody>
          <a:bodyPr wrap="none">
            <a:spAutoFit/>
          </a:bodyPr>
          <a:lstStyle/>
          <a:p>
            <a:r>
              <a:rPr lang="en-US" sz="2000" b="1" dirty="0">
                <a:solidFill>
                  <a:schemeClr val="accent5">
                    <a:lumMod val="50000"/>
                  </a:schemeClr>
                </a:solidFill>
              </a:rPr>
              <a:t>–o </a:t>
            </a:r>
            <a:endParaRPr lang="en-GB" sz="2000" dirty="0"/>
          </a:p>
        </p:txBody>
      </p:sp>
      <p:sp>
        <p:nvSpPr>
          <p:cNvPr id="35" name="Rectangle 34"/>
          <p:cNvSpPr/>
          <p:nvPr/>
        </p:nvSpPr>
        <p:spPr>
          <a:xfrm>
            <a:off x="1258218" y="1135923"/>
            <a:ext cx="3466013" cy="400110"/>
          </a:xfrm>
          <a:prstGeom prst="rect">
            <a:avLst/>
          </a:prstGeom>
        </p:spPr>
        <p:txBody>
          <a:bodyPr wrap="none">
            <a:spAutoFit/>
          </a:bodyPr>
          <a:lstStyle/>
          <a:p>
            <a:r>
              <a:rPr lang="en-US" sz="2000" b="1" dirty="0" err="1">
                <a:solidFill>
                  <a:schemeClr val="accent5">
                    <a:lumMod val="50000"/>
                  </a:schemeClr>
                </a:solidFill>
              </a:rPr>
              <a:t>yo</a:t>
            </a:r>
            <a:r>
              <a:rPr lang="en-US" sz="2000" b="1" dirty="0">
                <a:solidFill>
                  <a:schemeClr val="accent5">
                    <a:lumMod val="50000"/>
                  </a:schemeClr>
                </a:solidFill>
              </a:rPr>
              <a:t>, </a:t>
            </a:r>
            <a:r>
              <a:rPr lang="en-US" sz="2000" b="1" dirty="0" err="1">
                <a:solidFill>
                  <a:schemeClr val="accent5">
                    <a:lumMod val="50000"/>
                  </a:schemeClr>
                </a:solidFill>
              </a:rPr>
              <a:t>normalmente</a:t>
            </a:r>
            <a:r>
              <a:rPr lang="en-US" sz="2000" b="1" dirty="0">
                <a:solidFill>
                  <a:schemeClr val="accent5">
                    <a:lumMod val="50000"/>
                  </a:schemeClr>
                </a:solidFill>
              </a:rPr>
              <a:t> (Do I…?)</a:t>
            </a:r>
            <a:endParaRPr lang="en-GB" sz="2000" dirty="0"/>
          </a:p>
        </p:txBody>
      </p:sp>
      <p:sp>
        <p:nvSpPr>
          <p:cNvPr id="12" name="Rectangle 11"/>
          <p:cNvSpPr/>
          <p:nvPr/>
        </p:nvSpPr>
        <p:spPr>
          <a:xfrm>
            <a:off x="244764" y="1489882"/>
            <a:ext cx="686325" cy="400110"/>
          </a:xfrm>
          <a:prstGeom prst="rect">
            <a:avLst/>
          </a:prstGeom>
        </p:spPr>
        <p:txBody>
          <a:bodyPr wrap="square">
            <a:spAutoFit/>
          </a:bodyPr>
          <a:lstStyle/>
          <a:p>
            <a:r>
              <a:rPr lang="en-US" sz="2000" b="1" dirty="0">
                <a:solidFill>
                  <a:schemeClr val="accent5">
                    <a:lumMod val="50000"/>
                  </a:schemeClr>
                </a:solidFill>
              </a:rPr>
              <a:t>–ó</a:t>
            </a:r>
            <a:endParaRPr lang="en-GB" sz="2000" dirty="0"/>
          </a:p>
        </p:txBody>
      </p:sp>
      <p:sp>
        <p:nvSpPr>
          <p:cNvPr id="36" name="Rectangle 35"/>
          <p:cNvSpPr/>
          <p:nvPr/>
        </p:nvSpPr>
        <p:spPr>
          <a:xfrm>
            <a:off x="1258217" y="1446917"/>
            <a:ext cx="4588741" cy="707886"/>
          </a:xfrm>
          <a:prstGeom prst="rect">
            <a:avLst/>
          </a:prstGeom>
        </p:spPr>
        <p:txBody>
          <a:bodyPr wrap="square">
            <a:spAutoFit/>
          </a:bodyPr>
          <a:lstStyle/>
          <a:p>
            <a:r>
              <a:rPr lang="en-US" sz="2000" b="1" dirty="0" err="1">
                <a:solidFill>
                  <a:schemeClr val="accent5">
                    <a:lumMod val="50000"/>
                  </a:schemeClr>
                </a:solidFill>
              </a:rPr>
              <a:t>ella</a:t>
            </a:r>
            <a:r>
              <a:rPr lang="en-US" sz="2000" b="1" dirty="0">
                <a:solidFill>
                  <a:schemeClr val="accent5">
                    <a:lumMod val="50000"/>
                  </a:schemeClr>
                </a:solidFill>
              </a:rPr>
              <a:t>, </a:t>
            </a:r>
            <a:r>
              <a:rPr lang="en-US" sz="2000" b="1" dirty="0" err="1">
                <a:solidFill>
                  <a:schemeClr val="accent5">
                    <a:lumMod val="50000"/>
                  </a:schemeClr>
                </a:solidFill>
              </a:rPr>
              <a:t>ayer</a:t>
            </a:r>
            <a:r>
              <a:rPr lang="en-US" sz="2000" b="1" dirty="0">
                <a:solidFill>
                  <a:schemeClr val="accent5">
                    <a:lumMod val="50000"/>
                  </a:schemeClr>
                </a:solidFill>
              </a:rPr>
              <a:t>              (Did she…?)</a:t>
            </a:r>
            <a:endParaRPr lang="en-GB" sz="2000" dirty="0"/>
          </a:p>
          <a:p>
            <a:endParaRPr lang="en-GB" sz="2000" dirty="0"/>
          </a:p>
        </p:txBody>
      </p:sp>
      <p:pic>
        <p:nvPicPr>
          <p:cNvPr id="1026" name="Picture 2" descr="Cross Clip Art at Clk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7638" y="2520516"/>
            <a:ext cx="582873" cy="58287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650268" y="4150072"/>
            <a:ext cx="2570071" cy="400110"/>
          </a:xfrm>
          <a:prstGeom prst="rect">
            <a:avLst/>
          </a:prstGeom>
          <a:noFill/>
        </p:spPr>
        <p:txBody>
          <a:bodyPr wrap="square" rtlCol="0">
            <a:spAutoFit/>
          </a:bodyPr>
          <a:lstStyle/>
          <a:p>
            <a:pPr algn="l"/>
            <a:r>
              <a:rPr lang="en-GB" sz="2000" b="1" dirty="0"/>
              <a:t>enviar fotos</a:t>
            </a:r>
          </a:p>
        </p:txBody>
      </p:sp>
    </p:spTree>
    <p:extLst>
      <p:ext uri="{BB962C8B-B14F-4D97-AF65-F5344CB8AC3E}">
        <p14:creationId xmlns:p14="http://schemas.microsoft.com/office/powerpoint/2010/main" val="3141926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21" grpId="0" animBg="1"/>
      <p:bldP spid="22" grpId="0"/>
      <p:bldP spid="23" grpId="0" animBg="1"/>
      <p:bldP spid="24" grpId="0" animBg="1"/>
      <p:bldP spid="30" grpId="0"/>
      <p:bldP spid="41" grpId="0"/>
      <p:bldP spid="42" grpId="0"/>
      <p:bldP spid="43" grpId="0" animBg="1"/>
      <p:bldP spid="44" grpId="0" animBg="1"/>
      <p:bldP spid="45" grpId="0" animBg="1"/>
      <p:bldP spid="8"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277632" y="798115"/>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0"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609752" y="1312136"/>
            <a:ext cx="1460455"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post photos?</a:t>
            </a:r>
            <a:endParaRPr lang="x-none" sz="2000" dirty="0">
              <a:effectLst/>
              <a:ea typeface="Calibri" panose="020F0502020204030204" pitchFamily="34" charset="0"/>
              <a:cs typeface="Times New Roman" panose="02020603050405020304" pitchFamily="18" charset="0"/>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309937" y="83944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275731" y="344430"/>
            <a:ext cx="1439818" cy="400110"/>
          </a:xfrm>
          <a:prstGeom prst="rect">
            <a:avLst/>
          </a:prstGeom>
          <a:noFill/>
        </p:spPr>
        <p:txBody>
          <a:bodyPr wrap="none" rtlCol="0">
            <a:spAutoFit/>
          </a:bodyPr>
          <a:lstStyle/>
          <a:p>
            <a:pPr algn="l"/>
            <a:r>
              <a:rPr lang="x-none" sz="2000" b="1" dirty="0">
                <a:solidFill>
                  <a:schemeClr val="accent5">
                    <a:lumMod val="50000"/>
                  </a:schemeClr>
                </a:solidFill>
              </a:rPr>
              <a:t>Persona A</a:t>
            </a:r>
          </a:p>
        </p:txBody>
      </p:sp>
      <p:sp>
        <p:nvSpPr>
          <p:cNvPr id="38" name="Rectangle 1">
            <a:extLst>
              <a:ext uri="{FF2B5EF4-FFF2-40B4-BE49-F238E27FC236}">
                <a16:creationId xmlns:a16="http://schemas.microsoft.com/office/drawing/2014/main" id="{95C34A03-58EF-B742-AFE9-9B488A9F228E}"/>
              </a:ext>
            </a:extLst>
          </p:cNvPr>
          <p:cNvSpPr/>
          <p:nvPr/>
        </p:nvSpPr>
        <p:spPr>
          <a:xfrm>
            <a:off x="2460192" y="798115"/>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2663022" y="1197815"/>
            <a:ext cx="1721955"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Did/she </a:t>
            </a:r>
            <a:r>
              <a:rPr lang="en-GB" sz="2000" dirty="0">
                <a:effectLst/>
                <a:ea typeface="Calibri" panose="020F0502020204030204" pitchFamily="34" charset="0"/>
                <a:cs typeface="Times New Roman" panose="02020603050405020304" pitchFamily="18" charset="0"/>
              </a:rPr>
              <a:t>work on the computer?</a:t>
            </a:r>
            <a:endParaRPr lang="x-none" sz="2000" dirty="0">
              <a:effectLst/>
              <a:ea typeface="Calibri" panose="020F0502020204030204" pitchFamily="34" charset="0"/>
              <a:cs typeface="Times New Roman" panose="02020603050405020304" pitchFamily="18" charset="0"/>
            </a:endParaRPr>
          </a:p>
        </p:txBody>
      </p:sp>
      <p:sp>
        <p:nvSpPr>
          <p:cNvPr id="41"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2475306" y="822326"/>
            <a:ext cx="294453" cy="42165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4" name="Rectangle 1">
            <a:extLst>
              <a:ext uri="{FF2B5EF4-FFF2-40B4-BE49-F238E27FC236}">
                <a16:creationId xmlns:a16="http://schemas.microsoft.com/office/drawing/2014/main" id="{5E675CF1-0CF8-F643-A8C6-269FB69832A9}"/>
              </a:ext>
            </a:extLst>
          </p:cNvPr>
          <p:cNvSpPr/>
          <p:nvPr/>
        </p:nvSpPr>
        <p:spPr>
          <a:xfrm>
            <a:off x="27573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45"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435157" y="2955821"/>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leave a message?</a:t>
            </a:r>
            <a:endParaRPr lang="x-none" sz="2000" dirty="0">
              <a:effectLst/>
              <a:ea typeface="Calibri" panose="020F0502020204030204" pitchFamily="34" charset="0"/>
              <a:cs typeface="Times New Roman" panose="02020603050405020304" pitchFamily="18" charset="0"/>
            </a:endParaRPr>
          </a:p>
        </p:txBody>
      </p:sp>
      <p:sp>
        <p:nvSpPr>
          <p:cNvPr id="46"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291588" y="260742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3" name="Rectangle 1">
            <a:extLst>
              <a:ext uri="{FF2B5EF4-FFF2-40B4-BE49-F238E27FC236}">
                <a16:creationId xmlns:a16="http://schemas.microsoft.com/office/drawing/2014/main" id="{6061A976-9596-474D-8C01-C628EAAB4A66}"/>
              </a:ext>
            </a:extLst>
          </p:cNvPr>
          <p:cNvSpPr/>
          <p:nvPr/>
        </p:nvSpPr>
        <p:spPr>
          <a:xfrm>
            <a:off x="2458291" y="25856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4"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2473973" y="3076884"/>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send</a:t>
            </a:r>
            <a:r>
              <a:rPr lang="en-GB" sz="2000" b="1"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 messages?</a:t>
            </a:r>
            <a:endParaRPr lang="x-none" sz="2000" dirty="0">
              <a:effectLst/>
              <a:ea typeface="Calibri" panose="020F0502020204030204" pitchFamily="34" charset="0"/>
              <a:cs typeface="Times New Roman" panose="02020603050405020304" pitchFamily="18" charset="0"/>
            </a:endParaRPr>
          </a:p>
        </p:txBody>
      </p:sp>
      <p:sp>
        <p:nvSpPr>
          <p:cNvPr id="5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2473973" y="259431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7" name="Rectangle 1">
            <a:extLst>
              <a:ext uri="{FF2B5EF4-FFF2-40B4-BE49-F238E27FC236}">
                <a16:creationId xmlns:a16="http://schemas.microsoft.com/office/drawing/2014/main" id="{90338776-F980-6B40-809A-16CF75A13513}"/>
              </a:ext>
            </a:extLst>
          </p:cNvPr>
          <p:cNvSpPr/>
          <p:nvPr/>
        </p:nvSpPr>
        <p:spPr>
          <a:xfrm>
            <a:off x="294941" y="4358436"/>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474326" y="4719437"/>
            <a:ext cx="1831944"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send emails?</a:t>
            </a:r>
            <a:endParaRPr lang="x-none" sz="2000" dirty="0">
              <a:effectLst/>
              <a:ea typeface="Calibri" panose="020F0502020204030204" pitchFamily="34" charset="0"/>
              <a:cs typeface="Times New Roman" panose="02020603050405020304" pitchFamily="18" charset="0"/>
            </a:endParaRPr>
          </a:p>
        </p:txBody>
      </p:sp>
      <p:sp>
        <p:nvSpPr>
          <p:cNvPr id="5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309937" y="437322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Rectangle 1">
            <a:extLst>
              <a:ext uri="{FF2B5EF4-FFF2-40B4-BE49-F238E27FC236}">
                <a16:creationId xmlns:a16="http://schemas.microsoft.com/office/drawing/2014/main" id="{5404FA5A-2C1D-1149-AFA1-6621F0B7AA85}"/>
              </a:ext>
            </a:extLst>
          </p:cNvPr>
          <p:cNvSpPr/>
          <p:nvPr/>
        </p:nvSpPr>
        <p:spPr>
          <a:xfrm>
            <a:off x="2473973" y="4358436"/>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72"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2460010" y="4819476"/>
            <a:ext cx="2028820" cy="725520"/>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present a topic?</a:t>
            </a:r>
            <a:endParaRPr lang="x-none" sz="2000" dirty="0">
              <a:effectLst/>
              <a:ea typeface="Calibri" panose="020F0502020204030204" pitchFamily="34" charset="0"/>
              <a:cs typeface="Times New Roman" panose="02020603050405020304" pitchFamily="18" charset="0"/>
            </a:endParaRPr>
          </a:p>
        </p:txBody>
      </p:sp>
      <p:sp>
        <p:nvSpPr>
          <p:cNvPr id="75"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2488434" y="437180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6" name="Rectangle 1">
            <a:extLst>
              <a:ext uri="{FF2B5EF4-FFF2-40B4-BE49-F238E27FC236}">
                <a16:creationId xmlns:a16="http://schemas.microsoft.com/office/drawing/2014/main" id="{8F84ABB5-3ABB-164F-88D4-1D48207DEFA7}"/>
              </a:ext>
            </a:extLst>
          </p:cNvPr>
          <p:cNvSpPr/>
          <p:nvPr/>
        </p:nvSpPr>
        <p:spPr>
          <a:xfrm>
            <a:off x="4832232" y="82322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8" name="Text Box 10">
            <a:extLst>
              <a:ext uri="{FF2B5EF4-FFF2-40B4-BE49-F238E27FC236}">
                <a16:creationId xmlns:a16="http://schemas.microsoft.com/office/drawing/2014/main" id="{F5FF5D87-0E1A-034D-82D5-59AA380B0FD7}"/>
              </a:ext>
            </a:extLst>
          </p:cNvPr>
          <p:cNvSpPr txBox="1">
            <a:spLocks noChangeArrowheads="1"/>
          </p:cNvSpPr>
          <p:nvPr/>
        </p:nvSpPr>
        <p:spPr bwMode="auto">
          <a:xfrm>
            <a:off x="4816119" y="8021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0" name="CuadroTexto 79">
            <a:extLst>
              <a:ext uri="{FF2B5EF4-FFF2-40B4-BE49-F238E27FC236}">
                <a16:creationId xmlns:a16="http://schemas.microsoft.com/office/drawing/2014/main" id="{0650FD7F-737E-5C49-906E-3BABEC381C59}"/>
              </a:ext>
            </a:extLst>
          </p:cNvPr>
          <p:cNvSpPr txBox="1"/>
          <p:nvPr/>
        </p:nvSpPr>
        <p:spPr>
          <a:xfrm>
            <a:off x="4841762" y="1215067"/>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81" name="CuadroTexto 80">
            <a:extLst>
              <a:ext uri="{FF2B5EF4-FFF2-40B4-BE49-F238E27FC236}">
                <a16:creationId xmlns:a16="http://schemas.microsoft.com/office/drawing/2014/main" id="{26A62B89-0F79-B24A-A2A6-83D5E0EE862D}"/>
              </a:ext>
            </a:extLst>
          </p:cNvPr>
          <p:cNvSpPr txBox="1"/>
          <p:nvPr/>
        </p:nvSpPr>
        <p:spPr>
          <a:xfrm>
            <a:off x="6653034" y="1227423"/>
            <a:ext cx="1833896"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83" name="Rectangle 1">
            <a:extLst>
              <a:ext uri="{FF2B5EF4-FFF2-40B4-BE49-F238E27FC236}">
                <a16:creationId xmlns:a16="http://schemas.microsoft.com/office/drawing/2014/main" id="{710CAD1E-8DF6-6C4B-AFDB-1185D6ECF534}"/>
              </a:ext>
            </a:extLst>
          </p:cNvPr>
          <p:cNvSpPr/>
          <p:nvPr/>
        </p:nvSpPr>
        <p:spPr>
          <a:xfrm>
            <a:off x="8476208" y="823221"/>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86" name="Text Box 10">
            <a:extLst>
              <a:ext uri="{FF2B5EF4-FFF2-40B4-BE49-F238E27FC236}">
                <a16:creationId xmlns:a16="http://schemas.microsoft.com/office/drawing/2014/main" id="{CAB385C9-5E74-4C45-985F-EE3626F813DE}"/>
              </a:ext>
            </a:extLst>
          </p:cNvPr>
          <p:cNvSpPr txBox="1">
            <a:spLocks noChangeArrowheads="1"/>
          </p:cNvSpPr>
          <p:nvPr/>
        </p:nvSpPr>
        <p:spPr bwMode="auto">
          <a:xfrm>
            <a:off x="8473776" y="845661"/>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7" name="CuadroTexto 86">
            <a:extLst>
              <a:ext uri="{FF2B5EF4-FFF2-40B4-BE49-F238E27FC236}">
                <a16:creationId xmlns:a16="http://schemas.microsoft.com/office/drawing/2014/main" id="{F0EC1070-8F91-E640-9547-3E7B15D2ED50}"/>
              </a:ext>
            </a:extLst>
          </p:cNvPr>
          <p:cNvSpPr txBox="1"/>
          <p:nvPr/>
        </p:nvSpPr>
        <p:spPr>
          <a:xfrm>
            <a:off x="8504545" y="1233855"/>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88" name="CuadroTexto 87">
            <a:extLst>
              <a:ext uri="{FF2B5EF4-FFF2-40B4-BE49-F238E27FC236}">
                <a16:creationId xmlns:a16="http://schemas.microsoft.com/office/drawing/2014/main" id="{248FF08D-DBC7-8840-A144-FD71F58C6793}"/>
              </a:ext>
            </a:extLst>
          </p:cNvPr>
          <p:cNvSpPr txBox="1"/>
          <p:nvPr/>
        </p:nvSpPr>
        <p:spPr>
          <a:xfrm>
            <a:off x="10210743" y="1217143"/>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89" name="Rectangle 1">
            <a:extLst>
              <a:ext uri="{FF2B5EF4-FFF2-40B4-BE49-F238E27FC236}">
                <a16:creationId xmlns:a16="http://schemas.microsoft.com/office/drawing/2014/main" id="{CF069723-6853-AD44-B0DF-62876E49663B}"/>
              </a:ext>
            </a:extLst>
          </p:cNvPr>
          <p:cNvSpPr/>
          <p:nvPr/>
        </p:nvSpPr>
        <p:spPr>
          <a:xfrm>
            <a:off x="4818801" y="2569623"/>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90" name="Text Box 10">
            <a:extLst>
              <a:ext uri="{FF2B5EF4-FFF2-40B4-BE49-F238E27FC236}">
                <a16:creationId xmlns:a16="http://schemas.microsoft.com/office/drawing/2014/main" id="{09CD1058-BCB4-6946-847E-A4C77B7164DC}"/>
              </a:ext>
            </a:extLst>
          </p:cNvPr>
          <p:cNvSpPr txBox="1">
            <a:spLocks noChangeArrowheads="1"/>
          </p:cNvSpPr>
          <p:nvPr/>
        </p:nvSpPr>
        <p:spPr bwMode="auto">
          <a:xfrm>
            <a:off x="4802688" y="254856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1" name="CuadroTexto 90">
            <a:extLst>
              <a:ext uri="{FF2B5EF4-FFF2-40B4-BE49-F238E27FC236}">
                <a16:creationId xmlns:a16="http://schemas.microsoft.com/office/drawing/2014/main" id="{99C3FF6D-C51F-A342-8538-382A3448E48F}"/>
              </a:ext>
            </a:extLst>
          </p:cNvPr>
          <p:cNvSpPr txBox="1"/>
          <p:nvPr/>
        </p:nvSpPr>
        <p:spPr>
          <a:xfrm>
            <a:off x="4743607" y="2985795"/>
            <a:ext cx="212010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92" name="CuadroTexto 91">
            <a:extLst>
              <a:ext uri="{FF2B5EF4-FFF2-40B4-BE49-F238E27FC236}">
                <a16:creationId xmlns:a16="http://schemas.microsoft.com/office/drawing/2014/main" id="{53388032-4C0D-674D-855C-8470AEDFA26C}"/>
              </a:ext>
            </a:extLst>
          </p:cNvPr>
          <p:cNvSpPr txBox="1"/>
          <p:nvPr/>
        </p:nvSpPr>
        <p:spPr>
          <a:xfrm>
            <a:off x="6621596" y="2983400"/>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93" name="Rectangle 1">
            <a:extLst>
              <a:ext uri="{FF2B5EF4-FFF2-40B4-BE49-F238E27FC236}">
                <a16:creationId xmlns:a16="http://schemas.microsoft.com/office/drawing/2014/main" id="{71497E24-B7BC-674D-B75A-4C6FF1D8C908}"/>
              </a:ext>
            </a:extLst>
          </p:cNvPr>
          <p:cNvSpPr/>
          <p:nvPr/>
        </p:nvSpPr>
        <p:spPr>
          <a:xfrm>
            <a:off x="8476208" y="2569623"/>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94" name="Text Box 10">
            <a:extLst>
              <a:ext uri="{FF2B5EF4-FFF2-40B4-BE49-F238E27FC236}">
                <a16:creationId xmlns:a16="http://schemas.microsoft.com/office/drawing/2014/main" id="{FF308D52-DFF2-384A-9BD3-C4A8EFF2733C}"/>
              </a:ext>
            </a:extLst>
          </p:cNvPr>
          <p:cNvSpPr txBox="1">
            <a:spLocks noChangeArrowheads="1"/>
          </p:cNvSpPr>
          <p:nvPr/>
        </p:nvSpPr>
        <p:spPr bwMode="auto">
          <a:xfrm>
            <a:off x="8473776" y="259206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5" name="CuadroTexto 94">
            <a:extLst>
              <a:ext uri="{FF2B5EF4-FFF2-40B4-BE49-F238E27FC236}">
                <a16:creationId xmlns:a16="http://schemas.microsoft.com/office/drawing/2014/main" id="{A13F8BB3-3A6F-D94A-B39F-FC94D64B24E2}"/>
              </a:ext>
            </a:extLst>
          </p:cNvPr>
          <p:cNvSpPr txBox="1"/>
          <p:nvPr/>
        </p:nvSpPr>
        <p:spPr>
          <a:xfrm>
            <a:off x="8403702" y="2972752"/>
            <a:ext cx="2037270"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no</a:t>
            </a:r>
          </a:p>
        </p:txBody>
      </p:sp>
      <p:sp>
        <p:nvSpPr>
          <p:cNvPr id="96" name="CuadroTexto 95">
            <a:extLst>
              <a:ext uri="{FF2B5EF4-FFF2-40B4-BE49-F238E27FC236}">
                <a16:creationId xmlns:a16="http://schemas.microsoft.com/office/drawing/2014/main" id="{996E6C11-F218-1B41-826A-1988ABEFB640}"/>
              </a:ext>
            </a:extLst>
          </p:cNvPr>
          <p:cNvSpPr txBox="1"/>
          <p:nvPr/>
        </p:nvSpPr>
        <p:spPr>
          <a:xfrm>
            <a:off x="10248679" y="2963924"/>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sí</a:t>
            </a:r>
          </a:p>
        </p:txBody>
      </p:sp>
      <p:sp>
        <p:nvSpPr>
          <p:cNvPr id="97" name="Rectangle 1">
            <a:extLst>
              <a:ext uri="{FF2B5EF4-FFF2-40B4-BE49-F238E27FC236}">
                <a16:creationId xmlns:a16="http://schemas.microsoft.com/office/drawing/2014/main" id="{7C54D91A-302F-C344-8EFC-3B30D0690CC0}"/>
              </a:ext>
            </a:extLst>
          </p:cNvPr>
          <p:cNvSpPr/>
          <p:nvPr/>
        </p:nvSpPr>
        <p:spPr>
          <a:xfrm>
            <a:off x="4818801" y="4335961"/>
            <a:ext cx="3535366"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98" name="Text Box 10">
            <a:extLst>
              <a:ext uri="{FF2B5EF4-FFF2-40B4-BE49-F238E27FC236}">
                <a16:creationId xmlns:a16="http://schemas.microsoft.com/office/drawing/2014/main" id="{88E1123C-CAF9-BF41-84A0-3311D8B1EB7F}"/>
              </a:ext>
            </a:extLst>
          </p:cNvPr>
          <p:cNvSpPr txBox="1">
            <a:spLocks noChangeArrowheads="1"/>
          </p:cNvSpPr>
          <p:nvPr/>
        </p:nvSpPr>
        <p:spPr bwMode="auto">
          <a:xfrm>
            <a:off x="4802688" y="431490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9" name="CuadroTexto 98">
            <a:extLst>
              <a:ext uri="{FF2B5EF4-FFF2-40B4-BE49-F238E27FC236}">
                <a16:creationId xmlns:a16="http://schemas.microsoft.com/office/drawing/2014/main" id="{404D4883-22B2-354C-B868-18ACF4FD0763}"/>
              </a:ext>
            </a:extLst>
          </p:cNvPr>
          <p:cNvSpPr txBox="1"/>
          <p:nvPr/>
        </p:nvSpPr>
        <p:spPr>
          <a:xfrm>
            <a:off x="4877901" y="4771598"/>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no</a:t>
            </a:r>
          </a:p>
        </p:txBody>
      </p:sp>
      <p:sp>
        <p:nvSpPr>
          <p:cNvPr id="100" name="CuadroTexto 99">
            <a:extLst>
              <a:ext uri="{FF2B5EF4-FFF2-40B4-BE49-F238E27FC236}">
                <a16:creationId xmlns:a16="http://schemas.microsoft.com/office/drawing/2014/main" id="{A605062D-B493-C34F-ACF3-48FF57C0108A}"/>
              </a:ext>
            </a:extLst>
          </p:cNvPr>
          <p:cNvSpPr txBox="1"/>
          <p:nvPr/>
        </p:nvSpPr>
        <p:spPr>
          <a:xfrm>
            <a:off x="6638004" y="4809615"/>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sí</a:t>
            </a:r>
          </a:p>
        </p:txBody>
      </p:sp>
      <p:sp>
        <p:nvSpPr>
          <p:cNvPr id="101" name="Rectangle 1">
            <a:extLst>
              <a:ext uri="{FF2B5EF4-FFF2-40B4-BE49-F238E27FC236}">
                <a16:creationId xmlns:a16="http://schemas.microsoft.com/office/drawing/2014/main" id="{DB7E9010-BD60-594E-8728-4E573239E95F}"/>
              </a:ext>
            </a:extLst>
          </p:cNvPr>
          <p:cNvSpPr/>
          <p:nvPr/>
        </p:nvSpPr>
        <p:spPr>
          <a:xfrm>
            <a:off x="8486930" y="4312215"/>
            <a:ext cx="3511489"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102" name="Text Box 10">
            <a:extLst>
              <a:ext uri="{FF2B5EF4-FFF2-40B4-BE49-F238E27FC236}">
                <a16:creationId xmlns:a16="http://schemas.microsoft.com/office/drawing/2014/main" id="{8907E326-0A21-D148-87DE-DEAE25B36190}"/>
              </a:ext>
            </a:extLst>
          </p:cNvPr>
          <p:cNvSpPr txBox="1">
            <a:spLocks noChangeArrowheads="1"/>
          </p:cNvSpPr>
          <p:nvPr/>
        </p:nvSpPr>
        <p:spPr bwMode="auto">
          <a:xfrm>
            <a:off x="8473776" y="4334655"/>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3" name="CuadroTexto 102">
            <a:extLst>
              <a:ext uri="{FF2B5EF4-FFF2-40B4-BE49-F238E27FC236}">
                <a16:creationId xmlns:a16="http://schemas.microsoft.com/office/drawing/2014/main" id="{1C02DB05-61F4-0040-8749-5E19516F0D69}"/>
              </a:ext>
            </a:extLst>
          </p:cNvPr>
          <p:cNvSpPr txBox="1"/>
          <p:nvPr/>
        </p:nvSpPr>
        <p:spPr>
          <a:xfrm>
            <a:off x="8502861" y="4736302"/>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104" name="CuadroTexto 103">
            <a:extLst>
              <a:ext uri="{FF2B5EF4-FFF2-40B4-BE49-F238E27FC236}">
                <a16:creationId xmlns:a16="http://schemas.microsoft.com/office/drawing/2014/main" id="{68BD94FC-C3C1-F546-A192-DCC1A9D45D3B}"/>
              </a:ext>
            </a:extLst>
          </p:cNvPr>
          <p:cNvSpPr txBox="1"/>
          <p:nvPr/>
        </p:nvSpPr>
        <p:spPr>
          <a:xfrm>
            <a:off x="10248679" y="4726659"/>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4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512332" y="136475"/>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3" name="TextBox 2"/>
          <p:cNvSpPr txBox="1"/>
          <p:nvPr/>
        </p:nvSpPr>
        <p:spPr>
          <a:xfrm>
            <a:off x="1038448" y="863278"/>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48" name="TextBox 47"/>
          <p:cNvSpPr txBox="1"/>
          <p:nvPr/>
        </p:nvSpPr>
        <p:spPr>
          <a:xfrm>
            <a:off x="3261169" y="852003"/>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49" name="TextBox 48"/>
          <p:cNvSpPr txBox="1"/>
          <p:nvPr/>
        </p:nvSpPr>
        <p:spPr>
          <a:xfrm>
            <a:off x="1027093" y="2594317"/>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50" name="TextBox 49"/>
          <p:cNvSpPr txBox="1"/>
          <p:nvPr/>
        </p:nvSpPr>
        <p:spPr>
          <a:xfrm>
            <a:off x="3249814" y="2583042"/>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51" name="TextBox 50"/>
          <p:cNvSpPr txBox="1"/>
          <p:nvPr/>
        </p:nvSpPr>
        <p:spPr>
          <a:xfrm>
            <a:off x="983914" y="4348319"/>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52" name="TextBox 51"/>
          <p:cNvSpPr txBox="1"/>
          <p:nvPr/>
        </p:nvSpPr>
        <p:spPr>
          <a:xfrm>
            <a:off x="3261169" y="4351429"/>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55" name="TextBox 54"/>
          <p:cNvSpPr txBox="1"/>
          <p:nvPr/>
        </p:nvSpPr>
        <p:spPr>
          <a:xfrm>
            <a:off x="5444295" y="805379"/>
            <a:ext cx="2570071" cy="400110"/>
          </a:xfrm>
          <a:prstGeom prst="rect">
            <a:avLst/>
          </a:prstGeom>
          <a:noFill/>
        </p:spPr>
        <p:txBody>
          <a:bodyPr wrap="square" rtlCol="0">
            <a:spAutoFit/>
          </a:bodyPr>
          <a:lstStyle/>
          <a:p>
            <a:pPr algn="l"/>
            <a:r>
              <a:rPr lang="en-GB" sz="2000" b="1" dirty="0"/>
              <a:t>dejar comentarios</a:t>
            </a:r>
          </a:p>
        </p:txBody>
      </p:sp>
      <p:sp>
        <p:nvSpPr>
          <p:cNvPr id="61" name="TextBox 60"/>
          <p:cNvSpPr txBox="1"/>
          <p:nvPr/>
        </p:nvSpPr>
        <p:spPr>
          <a:xfrm>
            <a:off x="8945907" y="790296"/>
            <a:ext cx="3440415" cy="400110"/>
          </a:xfrm>
          <a:prstGeom prst="rect">
            <a:avLst/>
          </a:prstGeom>
          <a:noFill/>
        </p:spPr>
        <p:txBody>
          <a:bodyPr wrap="square" rtlCol="0">
            <a:spAutoFit/>
          </a:bodyPr>
          <a:lstStyle/>
          <a:p>
            <a:pPr algn="l"/>
            <a:r>
              <a:rPr lang="en-GB" sz="2000" b="1" dirty="0" err="1"/>
              <a:t>crear</a:t>
            </a:r>
            <a:r>
              <a:rPr lang="en-GB" sz="2000" b="1" dirty="0"/>
              <a:t> una </a:t>
            </a:r>
            <a:r>
              <a:rPr lang="en-GB" sz="2000" b="1" dirty="0" err="1"/>
              <a:t>página</a:t>
            </a:r>
            <a:r>
              <a:rPr lang="en-GB" sz="2000" b="1" dirty="0"/>
              <a:t> web</a:t>
            </a:r>
          </a:p>
        </p:txBody>
      </p:sp>
      <p:sp>
        <p:nvSpPr>
          <p:cNvPr id="62" name="TextBox 61"/>
          <p:cNvSpPr txBox="1"/>
          <p:nvPr/>
        </p:nvSpPr>
        <p:spPr>
          <a:xfrm>
            <a:off x="5620628" y="2540803"/>
            <a:ext cx="2420435" cy="400110"/>
          </a:xfrm>
          <a:prstGeom prst="rect">
            <a:avLst/>
          </a:prstGeom>
          <a:noFill/>
        </p:spPr>
        <p:txBody>
          <a:bodyPr wrap="square" rtlCol="0">
            <a:spAutoFit/>
          </a:bodyPr>
          <a:lstStyle/>
          <a:p>
            <a:pPr algn="l"/>
            <a:r>
              <a:rPr lang="en-GB" sz="2000" b="1" dirty="0"/>
              <a:t>usar Instagram</a:t>
            </a:r>
          </a:p>
        </p:txBody>
      </p:sp>
      <p:sp>
        <p:nvSpPr>
          <p:cNvPr id="63" name="TextBox 62"/>
          <p:cNvSpPr txBox="1"/>
          <p:nvPr/>
        </p:nvSpPr>
        <p:spPr>
          <a:xfrm>
            <a:off x="9202280" y="2517222"/>
            <a:ext cx="2420435" cy="400110"/>
          </a:xfrm>
          <a:prstGeom prst="rect">
            <a:avLst/>
          </a:prstGeom>
          <a:noFill/>
        </p:spPr>
        <p:txBody>
          <a:bodyPr wrap="square" rtlCol="0">
            <a:spAutoFit/>
          </a:bodyPr>
          <a:lstStyle/>
          <a:p>
            <a:pPr algn="l"/>
            <a:r>
              <a:rPr lang="en-GB" sz="2000" b="1" dirty="0"/>
              <a:t>enviar mensajes</a:t>
            </a:r>
          </a:p>
        </p:txBody>
      </p:sp>
      <p:sp>
        <p:nvSpPr>
          <p:cNvPr id="64" name="TextBox 63"/>
          <p:cNvSpPr txBox="1"/>
          <p:nvPr/>
        </p:nvSpPr>
        <p:spPr>
          <a:xfrm>
            <a:off x="5042734" y="4388122"/>
            <a:ext cx="3750330" cy="369332"/>
          </a:xfrm>
          <a:prstGeom prst="rect">
            <a:avLst/>
          </a:prstGeom>
          <a:noFill/>
        </p:spPr>
        <p:txBody>
          <a:bodyPr wrap="square" rtlCol="0">
            <a:spAutoFit/>
          </a:bodyPr>
          <a:lstStyle/>
          <a:p>
            <a:r>
              <a:rPr lang="en-GB" b="1" dirty="0"/>
              <a:t>publicar un libro electrónico</a:t>
            </a:r>
          </a:p>
        </p:txBody>
      </p:sp>
      <p:sp>
        <p:nvSpPr>
          <p:cNvPr id="65" name="TextBox 64"/>
          <p:cNvSpPr txBox="1"/>
          <p:nvPr/>
        </p:nvSpPr>
        <p:spPr>
          <a:xfrm>
            <a:off x="9401040" y="4277041"/>
            <a:ext cx="1926602" cy="400110"/>
          </a:xfrm>
          <a:prstGeom prst="rect">
            <a:avLst/>
          </a:prstGeom>
          <a:noFill/>
        </p:spPr>
        <p:txBody>
          <a:bodyPr wrap="square" rtlCol="0">
            <a:spAutoFit/>
          </a:bodyPr>
          <a:lstStyle/>
          <a:p>
            <a:pPr algn="l"/>
            <a:r>
              <a:rPr lang="en-GB" sz="2000" b="1" dirty="0"/>
              <a:t>buscar fotos</a:t>
            </a:r>
          </a:p>
        </p:txBody>
      </p:sp>
    </p:spTree>
    <p:extLst>
      <p:ext uri="{BB962C8B-B14F-4D97-AF65-F5344CB8AC3E}">
        <p14:creationId xmlns:p14="http://schemas.microsoft.com/office/powerpoint/2010/main" val="63021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
            <a:extLst>
              <a:ext uri="{FF2B5EF4-FFF2-40B4-BE49-F238E27FC236}">
                <a16:creationId xmlns:a16="http://schemas.microsoft.com/office/drawing/2014/main" id="{29E932D3-4E27-4749-8AE0-552996D7C365}"/>
              </a:ext>
            </a:extLst>
          </p:cNvPr>
          <p:cNvSpPr/>
          <p:nvPr/>
        </p:nvSpPr>
        <p:spPr>
          <a:xfrm>
            <a:off x="275729" y="85516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2"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48024" y="848087"/>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5E5F786F-FE48-7B4A-8559-76A7E69CF2DA}"/>
              </a:ext>
            </a:extLst>
          </p:cNvPr>
          <p:cNvSpPr txBox="1"/>
          <p:nvPr/>
        </p:nvSpPr>
        <p:spPr>
          <a:xfrm>
            <a:off x="247951" y="324892"/>
            <a:ext cx="1394934" cy="400110"/>
          </a:xfrm>
          <a:prstGeom prst="rect">
            <a:avLst/>
          </a:prstGeom>
          <a:noFill/>
        </p:spPr>
        <p:txBody>
          <a:bodyPr wrap="none" rtlCol="0">
            <a:spAutoFit/>
          </a:bodyPr>
          <a:lstStyle/>
          <a:p>
            <a:pPr algn="l"/>
            <a:r>
              <a:rPr lang="x-none" sz="2000" b="1" dirty="0">
                <a:solidFill>
                  <a:schemeClr val="accent5">
                    <a:lumMod val="50000"/>
                  </a:schemeClr>
                </a:solidFill>
              </a:rPr>
              <a:t>Persona B</a:t>
            </a:r>
          </a:p>
        </p:txBody>
      </p:sp>
      <p:sp>
        <p:nvSpPr>
          <p:cNvPr id="6" name="CuadroTexto 5">
            <a:extLst>
              <a:ext uri="{FF2B5EF4-FFF2-40B4-BE49-F238E27FC236}">
                <a16:creationId xmlns:a16="http://schemas.microsoft.com/office/drawing/2014/main" id="{1061D751-7D81-0141-853D-70932CA341CF}"/>
              </a:ext>
            </a:extLst>
          </p:cNvPr>
          <p:cNvSpPr txBox="1"/>
          <p:nvPr/>
        </p:nvSpPr>
        <p:spPr>
          <a:xfrm>
            <a:off x="311767" y="1322236"/>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39" name="CuadroTexto 38">
            <a:extLst>
              <a:ext uri="{FF2B5EF4-FFF2-40B4-BE49-F238E27FC236}">
                <a16:creationId xmlns:a16="http://schemas.microsoft.com/office/drawing/2014/main" id="{86DA299B-B6F6-0545-9D56-D49B451A43EE}"/>
              </a:ext>
            </a:extLst>
          </p:cNvPr>
          <p:cNvSpPr txBox="1"/>
          <p:nvPr/>
        </p:nvSpPr>
        <p:spPr>
          <a:xfrm>
            <a:off x="2029148" y="1312361"/>
            <a:ext cx="1833896"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47" name="Rectangle 1">
            <a:extLst>
              <a:ext uri="{FF2B5EF4-FFF2-40B4-BE49-F238E27FC236}">
                <a16:creationId xmlns:a16="http://schemas.microsoft.com/office/drawing/2014/main" id="{5CFB69FC-FCAA-804F-ADE0-979B10A62B92}"/>
              </a:ext>
            </a:extLst>
          </p:cNvPr>
          <p:cNvSpPr/>
          <p:nvPr/>
        </p:nvSpPr>
        <p:spPr>
          <a:xfrm>
            <a:off x="3919705" y="855160"/>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49" name="Text Box 10">
            <a:extLst>
              <a:ext uri="{FF2B5EF4-FFF2-40B4-BE49-F238E27FC236}">
                <a16:creationId xmlns:a16="http://schemas.microsoft.com/office/drawing/2014/main" id="{4C4CC6AD-4DDB-AA49-98F5-13DF0789F278}"/>
              </a:ext>
            </a:extLst>
          </p:cNvPr>
          <p:cNvSpPr txBox="1">
            <a:spLocks noChangeArrowheads="1"/>
          </p:cNvSpPr>
          <p:nvPr/>
        </p:nvSpPr>
        <p:spPr bwMode="auto">
          <a:xfrm>
            <a:off x="3906032" y="835213"/>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CuadroTexto 49">
            <a:extLst>
              <a:ext uri="{FF2B5EF4-FFF2-40B4-BE49-F238E27FC236}">
                <a16:creationId xmlns:a16="http://schemas.microsoft.com/office/drawing/2014/main" id="{F76A84A4-91A2-5D4F-BD29-89757A771467}"/>
              </a:ext>
            </a:extLst>
          </p:cNvPr>
          <p:cNvSpPr txBox="1"/>
          <p:nvPr/>
        </p:nvSpPr>
        <p:spPr>
          <a:xfrm>
            <a:off x="4001392" y="1279829"/>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51" name="CuadroTexto 50">
            <a:extLst>
              <a:ext uri="{FF2B5EF4-FFF2-40B4-BE49-F238E27FC236}">
                <a16:creationId xmlns:a16="http://schemas.microsoft.com/office/drawing/2014/main" id="{99220182-3ADE-514D-A2A5-F6F8B9BBBA6A}"/>
              </a:ext>
            </a:extLst>
          </p:cNvPr>
          <p:cNvSpPr txBox="1"/>
          <p:nvPr/>
        </p:nvSpPr>
        <p:spPr>
          <a:xfrm>
            <a:off x="5749503" y="1275370"/>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52" name="Rectangle 1">
            <a:extLst>
              <a:ext uri="{FF2B5EF4-FFF2-40B4-BE49-F238E27FC236}">
                <a16:creationId xmlns:a16="http://schemas.microsoft.com/office/drawing/2014/main" id="{8EA05B7D-3C23-CE43-A80E-DFCE87AF302B}"/>
              </a:ext>
            </a:extLst>
          </p:cNvPr>
          <p:cNvSpPr/>
          <p:nvPr/>
        </p:nvSpPr>
        <p:spPr>
          <a:xfrm>
            <a:off x="264200" y="254451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3" name="Text Box 10">
            <a:extLst>
              <a:ext uri="{FF2B5EF4-FFF2-40B4-BE49-F238E27FC236}">
                <a16:creationId xmlns:a16="http://schemas.microsoft.com/office/drawing/2014/main" id="{AC08EFD5-D6C6-F643-9F66-13DF1B6D9938}"/>
              </a:ext>
            </a:extLst>
          </p:cNvPr>
          <p:cNvSpPr txBox="1">
            <a:spLocks noChangeArrowheads="1"/>
          </p:cNvSpPr>
          <p:nvPr/>
        </p:nvSpPr>
        <p:spPr bwMode="auto">
          <a:xfrm>
            <a:off x="236495" y="2537444"/>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4" name="CuadroTexto 53">
            <a:extLst>
              <a:ext uri="{FF2B5EF4-FFF2-40B4-BE49-F238E27FC236}">
                <a16:creationId xmlns:a16="http://schemas.microsoft.com/office/drawing/2014/main" id="{BCF7B3C5-8BFA-E540-8347-B80C8EB41F17}"/>
              </a:ext>
            </a:extLst>
          </p:cNvPr>
          <p:cNvSpPr txBox="1"/>
          <p:nvPr/>
        </p:nvSpPr>
        <p:spPr>
          <a:xfrm>
            <a:off x="275729" y="2986309"/>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no</a:t>
            </a:r>
          </a:p>
        </p:txBody>
      </p:sp>
      <p:sp>
        <p:nvSpPr>
          <p:cNvPr id="56" name="CuadroTexto 55">
            <a:extLst>
              <a:ext uri="{FF2B5EF4-FFF2-40B4-BE49-F238E27FC236}">
                <a16:creationId xmlns:a16="http://schemas.microsoft.com/office/drawing/2014/main" id="{DDB74F9C-04B1-684E-B3A0-10F5CF26C0EE}"/>
              </a:ext>
            </a:extLst>
          </p:cNvPr>
          <p:cNvSpPr txBox="1"/>
          <p:nvPr/>
        </p:nvSpPr>
        <p:spPr>
          <a:xfrm>
            <a:off x="2048099" y="2993382"/>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sí</a:t>
            </a:r>
          </a:p>
        </p:txBody>
      </p:sp>
      <p:sp>
        <p:nvSpPr>
          <p:cNvPr id="57" name="Rectangle 1">
            <a:extLst>
              <a:ext uri="{FF2B5EF4-FFF2-40B4-BE49-F238E27FC236}">
                <a16:creationId xmlns:a16="http://schemas.microsoft.com/office/drawing/2014/main" id="{AFDAA6EB-C2E0-F844-99D3-425D3F4AC51C}"/>
              </a:ext>
            </a:extLst>
          </p:cNvPr>
          <p:cNvSpPr/>
          <p:nvPr/>
        </p:nvSpPr>
        <p:spPr>
          <a:xfrm>
            <a:off x="3921607" y="2544517"/>
            <a:ext cx="352221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58" name="Text Box 10">
            <a:extLst>
              <a:ext uri="{FF2B5EF4-FFF2-40B4-BE49-F238E27FC236}">
                <a16:creationId xmlns:a16="http://schemas.microsoft.com/office/drawing/2014/main" id="{B8196581-3154-F44A-8441-5CE55C1B774D}"/>
              </a:ext>
            </a:extLst>
          </p:cNvPr>
          <p:cNvSpPr txBox="1">
            <a:spLocks noChangeArrowheads="1"/>
          </p:cNvSpPr>
          <p:nvPr/>
        </p:nvSpPr>
        <p:spPr bwMode="auto">
          <a:xfrm>
            <a:off x="3896427" y="2494939"/>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CuadroTexto 58">
            <a:extLst>
              <a:ext uri="{FF2B5EF4-FFF2-40B4-BE49-F238E27FC236}">
                <a16:creationId xmlns:a16="http://schemas.microsoft.com/office/drawing/2014/main" id="{27DD7858-8532-0E48-9053-95E402C381DE}"/>
              </a:ext>
            </a:extLst>
          </p:cNvPr>
          <p:cNvSpPr txBox="1"/>
          <p:nvPr/>
        </p:nvSpPr>
        <p:spPr>
          <a:xfrm>
            <a:off x="3930527" y="2975692"/>
            <a:ext cx="2037270"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no</a:t>
            </a:r>
          </a:p>
        </p:txBody>
      </p:sp>
      <p:sp>
        <p:nvSpPr>
          <p:cNvPr id="60" name="CuadroTexto 59">
            <a:extLst>
              <a:ext uri="{FF2B5EF4-FFF2-40B4-BE49-F238E27FC236}">
                <a16:creationId xmlns:a16="http://schemas.microsoft.com/office/drawing/2014/main" id="{4A9B1761-E10C-BE42-826E-44EFF425B4B4}"/>
              </a:ext>
            </a:extLst>
          </p:cNvPr>
          <p:cNvSpPr txBox="1"/>
          <p:nvPr/>
        </p:nvSpPr>
        <p:spPr>
          <a:xfrm>
            <a:off x="5803710" y="2980853"/>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sí</a:t>
            </a:r>
          </a:p>
        </p:txBody>
      </p:sp>
      <p:sp>
        <p:nvSpPr>
          <p:cNvPr id="66" name="Rectangle 1">
            <a:extLst>
              <a:ext uri="{FF2B5EF4-FFF2-40B4-BE49-F238E27FC236}">
                <a16:creationId xmlns:a16="http://schemas.microsoft.com/office/drawing/2014/main" id="{7C9B5BC6-FDEB-2045-90FE-89062C617EB5}"/>
              </a:ext>
            </a:extLst>
          </p:cNvPr>
          <p:cNvSpPr/>
          <p:nvPr/>
        </p:nvSpPr>
        <p:spPr>
          <a:xfrm>
            <a:off x="289616" y="4270052"/>
            <a:ext cx="3533044"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2" name="Text Box 10">
            <a:extLst>
              <a:ext uri="{FF2B5EF4-FFF2-40B4-BE49-F238E27FC236}">
                <a16:creationId xmlns:a16="http://schemas.microsoft.com/office/drawing/2014/main" id="{9326DBE4-CF05-C143-A365-2E7EAC7E76D9}"/>
              </a:ext>
            </a:extLst>
          </p:cNvPr>
          <p:cNvSpPr txBox="1">
            <a:spLocks noChangeArrowheads="1"/>
          </p:cNvSpPr>
          <p:nvPr/>
        </p:nvSpPr>
        <p:spPr bwMode="auto">
          <a:xfrm>
            <a:off x="261911" y="4262979"/>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3" name="CuadroTexto 72">
            <a:extLst>
              <a:ext uri="{FF2B5EF4-FFF2-40B4-BE49-F238E27FC236}">
                <a16:creationId xmlns:a16="http://schemas.microsoft.com/office/drawing/2014/main" id="{536D8929-488E-FE4F-8D46-82D756CE44EB}"/>
              </a:ext>
            </a:extLst>
          </p:cNvPr>
          <p:cNvSpPr txBox="1"/>
          <p:nvPr/>
        </p:nvSpPr>
        <p:spPr>
          <a:xfrm>
            <a:off x="344766" y="4778622"/>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74" name="CuadroTexto 73">
            <a:extLst>
              <a:ext uri="{FF2B5EF4-FFF2-40B4-BE49-F238E27FC236}">
                <a16:creationId xmlns:a16="http://schemas.microsoft.com/office/drawing/2014/main" id="{D22A21FF-BD75-4548-B73A-4012230888D4}"/>
              </a:ext>
            </a:extLst>
          </p:cNvPr>
          <p:cNvSpPr txBox="1"/>
          <p:nvPr/>
        </p:nvSpPr>
        <p:spPr>
          <a:xfrm>
            <a:off x="2095187" y="4777984"/>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75" name="Rectangle 1">
            <a:extLst>
              <a:ext uri="{FF2B5EF4-FFF2-40B4-BE49-F238E27FC236}">
                <a16:creationId xmlns:a16="http://schemas.microsoft.com/office/drawing/2014/main" id="{B50BF17F-6753-2F42-A13A-C45DC71A89EC}"/>
              </a:ext>
            </a:extLst>
          </p:cNvPr>
          <p:cNvSpPr/>
          <p:nvPr/>
        </p:nvSpPr>
        <p:spPr>
          <a:xfrm>
            <a:off x="3929937" y="4257352"/>
            <a:ext cx="3538842" cy="159657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s-ES_tradnl" sz="2000" dirty="0">
              <a:solidFill>
                <a:srgbClr val="203864"/>
              </a:solidFill>
            </a:endParaRPr>
          </a:p>
        </p:txBody>
      </p:sp>
      <p:sp>
        <p:nvSpPr>
          <p:cNvPr id="76" name="Text Box 10">
            <a:extLst>
              <a:ext uri="{FF2B5EF4-FFF2-40B4-BE49-F238E27FC236}">
                <a16:creationId xmlns:a16="http://schemas.microsoft.com/office/drawing/2014/main" id="{1547FE70-9804-F74C-93F7-FE9132FF94A9}"/>
              </a:ext>
            </a:extLst>
          </p:cNvPr>
          <p:cNvSpPr txBox="1">
            <a:spLocks noChangeArrowheads="1"/>
          </p:cNvSpPr>
          <p:nvPr/>
        </p:nvSpPr>
        <p:spPr bwMode="auto">
          <a:xfrm>
            <a:off x="3906031" y="4251566"/>
            <a:ext cx="352799" cy="404534"/>
          </a:xfrm>
          <a:prstGeom prst="rect">
            <a:avLst/>
          </a:prstGeom>
          <a:no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CuadroTexto 76">
            <a:extLst>
              <a:ext uri="{FF2B5EF4-FFF2-40B4-BE49-F238E27FC236}">
                <a16:creationId xmlns:a16="http://schemas.microsoft.com/office/drawing/2014/main" id="{239F512E-9E31-3647-8796-C8587B48914A}"/>
              </a:ext>
            </a:extLst>
          </p:cNvPr>
          <p:cNvSpPr txBox="1"/>
          <p:nvPr/>
        </p:nvSpPr>
        <p:spPr>
          <a:xfrm>
            <a:off x="3961307" y="4806119"/>
            <a:ext cx="1851511" cy="1015663"/>
          </a:xfrm>
          <a:prstGeom prst="rect">
            <a:avLst/>
          </a:prstGeom>
          <a:noFill/>
        </p:spPr>
        <p:txBody>
          <a:bodyPr wrap="square" rtlCol="0">
            <a:spAutoFit/>
          </a:bodyPr>
          <a:lstStyle/>
          <a:p>
            <a:pPr algn="ctr"/>
            <a:r>
              <a:rPr lang="es-ES_tradnl" sz="2000" b="1" dirty="0"/>
              <a:t>yo</a:t>
            </a:r>
          </a:p>
          <a:p>
            <a:pPr algn="ctr"/>
            <a:r>
              <a:rPr lang="es-ES_tradnl" sz="2000" b="1" dirty="0"/>
              <a:t>normalmente</a:t>
            </a:r>
          </a:p>
          <a:p>
            <a:pPr algn="ctr"/>
            <a:r>
              <a:rPr lang="es-ES_tradnl" sz="2000" dirty="0"/>
              <a:t>sí</a:t>
            </a:r>
          </a:p>
        </p:txBody>
      </p:sp>
      <p:sp>
        <p:nvSpPr>
          <p:cNvPr id="78" name="CuadroTexto 77">
            <a:extLst>
              <a:ext uri="{FF2B5EF4-FFF2-40B4-BE49-F238E27FC236}">
                <a16:creationId xmlns:a16="http://schemas.microsoft.com/office/drawing/2014/main" id="{1D36693D-9635-DF40-9178-DBC13F852831}"/>
              </a:ext>
            </a:extLst>
          </p:cNvPr>
          <p:cNvSpPr txBox="1"/>
          <p:nvPr/>
        </p:nvSpPr>
        <p:spPr>
          <a:xfrm>
            <a:off x="5695510" y="4813400"/>
            <a:ext cx="1824288" cy="1015663"/>
          </a:xfrm>
          <a:prstGeom prst="rect">
            <a:avLst/>
          </a:prstGeom>
          <a:noFill/>
        </p:spPr>
        <p:txBody>
          <a:bodyPr wrap="square" rtlCol="0">
            <a:spAutoFit/>
          </a:bodyPr>
          <a:lstStyle/>
          <a:p>
            <a:pPr algn="ctr"/>
            <a:r>
              <a:rPr lang="es-ES_tradnl" sz="2000" b="1" dirty="0"/>
              <a:t>él/ella</a:t>
            </a:r>
          </a:p>
          <a:p>
            <a:pPr algn="ctr"/>
            <a:r>
              <a:rPr lang="es-ES_tradnl" sz="2000" b="1" dirty="0"/>
              <a:t>ayer</a:t>
            </a:r>
          </a:p>
          <a:p>
            <a:pPr algn="ctr"/>
            <a:r>
              <a:rPr lang="es-ES_tradnl" sz="2000" dirty="0"/>
              <a:t>no</a:t>
            </a:r>
          </a:p>
        </p:txBody>
      </p:sp>
      <p:sp>
        <p:nvSpPr>
          <p:cNvPr id="115" name="Rectangle 1">
            <a:extLst>
              <a:ext uri="{FF2B5EF4-FFF2-40B4-BE49-F238E27FC236}">
                <a16:creationId xmlns:a16="http://schemas.microsoft.com/office/drawing/2014/main" id="{7962ADB6-26C4-AF4E-8BCB-FC022414A027}"/>
              </a:ext>
            </a:extLst>
          </p:cNvPr>
          <p:cNvSpPr/>
          <p:nvPr/>
        </p:nvSpPr>
        <p:spPr>
          <a:xfrm>
            <a:off x="7725131" y="85516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6"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944974" y="1323478"/>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leave comments?</a:t>
            </a:r>
            <a:endParaRPr lang="x-none" sz="2000" dirty="0">
              <a:effectLst/>
              <a:ea typeface="Calibri" panose="020F0502020204030204" pitchFamily="34" charset="0"/>
              <a:cs typeface="Times New Roman" panose="02020603050405020304" pitchFamily="18" charset="0"/>
            </a:endParaRPr>
          </a:p>
        </p:txBody>
      </p:sp>
      <p:sp>
        <p:nvSpPr>
          <p:cNvPr id="117"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759738" y="87704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8" name="Rectangle 1">
            <a:extLst>
              <a:ext uri="{FF2B5EF4-FFF2-40B4-BE49-F238E27FC236}">
                <a16:creationId xmlns:a16="http://schemas.microsoft.com/office/drawing/2014/main" id="{9A4AF7BB-05C1-924D-B397-1B2FCDE8B37B}"/>
              </a:ext>
            </a:extLst>
          </p:cNvPr>
          <p:cNvSpPr/>
          <p:nvPr/>
        </p:nvSpPr>
        <p:spPr>
          <a:xfrm>
            <a:off x="9907691" y="85516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19"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9894018" y="1234561"/>
            <a:ext cx="203053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create a webpage?</a:t>
            </a:r>
            <a:endParaRPr lang="x-none" sz="2000" dirty="0">
              <a:effectLst/>
              <a:ea typeface="Calibri" panose="020F0502020204030204" pitchFamily="34" charset="0"/>
              <a:cs typeface="Times New Roman" panose="02020603050405020304" pitchFamily="18" charset="0"/>
            </a:endParaRPr>
          </a:p>
        </p:txBody>
      </p:sp>
      <p:sp>
        <p:nvSpPr>
          <p:cNvPr id="120"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919676" y="907827"/>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1" name="Rectangle 1">
            <a:extLst>
              <a:ext uri="{FF2B5EF4-FFF2-40B4-BE49-F238E27FC236}">
                <a16:creationId xmlns:a16="http://schemas.microsoft.com/office/drawing/2014/main" id="{2B054773-BA69-DE48-8D35-A884B07C2E02}"/>
              </a:ext>
            </a:extLst>
          </p:cNvPr>
          <p:cNvSpPr/>
          <p:nvPr/>
        </p:nvSpPr>
        <p:spPr>
          <a:xfrm>
            <a:off x="7718710" y="2540209"/>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2"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7908483" y="3028533"/>
            <a:ext cx="1744749"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use Instagram?</a:t>
            </a:r>
            <a:endParaRPr lang="x-none" sz="2000" dirty="0">
              <a:effectLst/>
              <a:ea typeface="Calibri" panose="020F0502020204030204" pitchFamily="34" charset="0"/>
              <a:cs typeface="Times New Roman" panose="02020603050405020304" pitchFamily="18" charset="0"/>
            </a:endParaRPr>
          </a:p>
        </p:txBody>
      </p:sp>
      <p:sp>
        <p:nvSpPr>
          <p:cNvPr id="123"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7739654" y="2571158"/>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4" name="Rectangle 1">
            <a:extLst>
              <a:ext uri="{FF2B5EF4-FFF2-40B4-BE49-F238E27FC236}">
                <a16:creationId xmlns:a16="http://schemas.microsoft.com/office/drawing/2014/main" id="{AE723BB4-4416-E547-8621-EC0F87439B92}"/>
              </a:ext>
            </a:extLst>
          </p:cNvPr>
          <p:cNvSpPr/>
          <p:nvPr/>
        </p:nvSpPr>
        <p:spPr>
          <a:xfrm>
            <a:off x="9894018" y="2554465"/>
            <a:ext cx="2030539" cy="157213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5"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907691" y="3027214"/>
            <a:ext cx="2028821"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send </a:t>
            </a:r>
            <a:r>
              <a:rPr lang="en-GB" sz="2000" dirty="0">
                <a:ea typeface="Calibri" panose="020F0502020204030204" pitchFamily="34" charset="0"/>
                <a:cs typeface="Times New Roman" panose="02020603050405020304" pitchFamily="18" charset="0"/>
              </a:rPr>
              <a:t>messages</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126"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907691" y="258245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7" name="Rectangle 1">
            <a:extLst>
              <a:ext uri="{FF2B5EF4-FFF2-40B4-BE49-F238E27FC236}">
                <a16:creationId xmlns:a16="http://schemas.microsoft.com/office/drawing/2014/main" id="{5B859040-D01D-6F45-81D0-9E4DB6CB48EF}"/>
              </a:ext>
            </a:extLst>
          </p:cNvPr>
          <p:cNvSpPr/>
          <p:nvPr/>
        </p:nvSpPr>
        <p:spPr>
          <a:xfrm>
            <a:off x="7723229" y="4257352"/>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8"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7670290" y="4694562"/>
            <a:ext cx="214021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a typeface="Calibri" panose="020F0502020204030204" pitchFamily="34" charset="0"/>
                <a:cs typeface="Times New Roman" panose="02020603050405020304" pitchFamily="18" charset="0"/>
              </a:rPr>
              <a:t>publish an electronic book</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129"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7749454" y="4267832"/>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0" name="Rectangle 1">
            <a:extLst>
              <a:ext uri="{FF2B5EF4-FFF2-40B4-BE49-F238E27FC236}">
                <a16:creationId xmlns:a16="http://schemas.microsoft.com/office/drawing/2014/main" id="{BB875CBF-847A-8148-9496-A28E3D29F5B1}"/>
              </a:ext>
            </a:extLst>
          </p:cNvPr>
          <p:cNvSpPr/>
          <p:nvPr/>
        </p:nvSpPr>
        <p:spPr>
          <a:xfrm>
            <a:off x="9894019" y="4284973"/>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31"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907691" y="4750039"/>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look for </a:t>
            </a:r>
            <a:r>
              <a:rPr lang="en-GB" sz="2000" dirty="0">
                <a:ea typeface="Calibri" panose="020F0502020204030204" pitchFamily="34" charset="0"/>
                <a:cs typeface="Times New Roman" panose="02020603050405020304" pitchFamily="18" charset="0"/>
              </a:rPr>
              <a:t>photos</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132"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919676" y="431978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0515069" y="134669"/>
            <a:ext cx="1273903" cy="659085"/>
          </a:xfrm>
        </p:spPr>
        <p:txBody>
          <a:bodyPr>
            <a:normAutofit/>
          </a:bodyPr>
          <a:lstStyle/>
          <a:p>
            <a:pPr algn="ctr"/>
            <a:r>
              <a:rPr lang="en-GB" sz="2000" b="1" dirty="0" err="1">
                <a:solidFill>
                  <a:schemeClr val="bg1"/>
                </a:solidFill>
              </a:rPr>
              <a:t>hablar</a:t>
            </a:r>
            <a:endParaRPr lang="en-GB" sz="2000" b="1" dirty="0">
              <a:solidFill>
                <a:schemeClr val="bg1"/>
              </a:solidFill>
            </a:endParaRPr>
          </a:p>
        </p:txBody>
      </p:sp>
      <p:sp>
        <p:nvSpPr>
          <p:cNvPr id="55" name="TextBox 54"/>
          <p:cNvSpPr txBox="1"/>
          <p:nvPr/>
        </p:nvSpPr>
        <p:spPr>
          <a:xfrm>
            <a:off x="8442927" y="866435"/>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61" name="TextBox 60"/>
          <p:cNvSpPr txBox="1"/>
          <p:nvPr/>
        </p:nvSpPr>
        <p:spPr>
          <a:xfrm>
            <a:off x="10665648" y="855160"/>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62" name="TextBox 61"/>
          <p:cNvSpPr txBox="1"/>
          <p:nvPr/>
        </p:nvSpPr>
        <p:spPr>
          <a:xfrm>
            <a:off x="8431572" y="2597474"/>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63" name="TextBox 62"/>
          <p:cNvSpPr txBox="1"/>
          <p:nvPr/>
        </p:nvSpPr>
        <p:spPr>
          <a:xfrm>
            <a:off x="10654293" y="2586199"/>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64" name="TextBox 63"/>
          <p:cNvSpPr txBox="1"/>
          <p:nvPr/>
        </p:nvSpPr>
        <p:spPr>
          <a:xfrm>
            <a:off x="8388393" y="4351476"/>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65" name="TextBox 64"/>
          <p:cNvSpPr txBox="1"/>
          <p:nvPr/>
        </p:nvSpPr>
        <p:spPr>
          <a:xfrm>
            <a:off x="10665648" y="4354586"/>
            <a:ext cx="933542" cy="400110"/>
          </a:xfrm>
          <a:prstGeom prst="rect">
            <a:avLst/>
          </a:prstGeom>
          <a:noFill/>
        </p:spPr>
        <p:txBody>
          <a:bodyPr wrap="square" rtlCol="0">
            <a:spAutoFit/>
          </a:bodyPr>
          <a:lstStyle/>
          <a:p>
            <a:pPr algn="l"/>
            <a:r>
              <a:rPr lang="en-GB" sz="2000" dirty="0">
                <a:solidFill>
                  <a:schemeClr val="accent5">
                    <a:lumMod val="50000"/>
                  </a:schemeClr>
                </a:solidFill>
              </a:rPr>
              <a:t>Ask:</a:t>
            </a:r>
          </a:p>
        </p:txBody>
      </p:sp>
      <p:sp>
        <p:nvSpPr>
          <p:cNvPr id="3" name="TextBox 2"/>
          <p:cNvSpPr txBox="1"/>
          <p:nvPr/>
        </p:nvSpPr>
        <p:spPr>
          <a:xfrm>
            <a:off x="1077206" y="885299"/>
            <a:ext cx="2420435" cy="400110"/>
          </a:xfrm>
          <a:prstGeom prst="rect">
            <a:avLst/>
          </a:prstGeom>
          <a:noFill/>
        </p:spPr>
        <p:txBody>
          <a:bodyPr wrap="square" rtlCol="0">
            <a:spAutoFit/>
          </a:bodyPr>
          <a:lstStyle/>
          <a:p>
            <a:pPr algn="l"/>
            <a:r>
              <a:rPr lang="en-GB" sz="2000" b="1" dirty="0"/>
              <a:t>publicar fotos</a:t>
            </a:r>
          </a:p>
        </p:txBody>
      </p:sp>
      <p:sp>
        <p:nvSpPr>
          <p:cNvPr id="67" name="TextBox 66"/>
          <p:cNvSpPr txBox="1"/>
          <p:nvPr/>
        </p:nvSpPr>
        <p:spPr>
          <a:xfrm>
            <a:off x="4234860" y="843879"/>
            <a:ext cx="3440415" cy="400110"/>
          </a:xfrm>
          <a:prstGeom prst="rect">
            <a:avLst/>
          </a:prstGeom>
          <a:noFill/>
        </p:spPr>
        <p:txBody>
          <a:bodyPr wrap="square" rtlCol="0">
            <a:spAutoFit/>
          </a:bodyPr>
          <a:lstStyle/>
          <a:p>
            <a:pPr algn="l"/>
            <a:r>
              <a:rPr lang="en-GB" sz="2000" b="1" dirty="0"/>
              <a:t>trabajar en el ordenador</a:t>
            </a:r>
          </a:p>
        </p:txBody>
      </p:sp>
      <p:sp>
        <p:nvSpPr>
          <p:cNvPr id="68" name="TextBox 67"/>
          <p:cNvSpPr txBox="1"/>
          <p:nvPr/>
        </p:nvSpPr>
        <p:spPr>
          <a:xfrm>
            <a:off x="946693" y="2524972"/>
            <a:ext cx="2420435" cy="400110"/>
          </a:xfrm>
          <a:prstGeom prst="rect">
            <a:avLst/>
          </a:prstGeom>
          <a:noFill/>
        </p:spPr>
        <p:txBody>
          <a:bodyPr wrap="square" rtlCol="0">
            <a:spAutoFit/>
          </a:bodyPr>
          <a:lstStyle/>
          <a:p>
            <a:pPr algn="l"/>
            <a:r>
              <a:rPr lang="en-GB" sz="2000" b="1" dirty="0"/>
              <a:t>dejar un mensaje</a:t>
            </a:r>
          </a:p>
        </p:txBody>
      </p:sp>
      <p:sp>
        <p:nvSpPr>
          <p:cNvPr id="69" name="TextBox 68"/>
          <p:cNvSpPr txBox="1"/>
          <p:nvPr/>
        </p:nvSpPr>
        <p:spPr>
          <a:xfrm>
            <a:off x="4689714" y="2513660"/>
            <a:ext cx="2420435" cy="400110"/>
          </a:xfrm>
          <a:prstGeom prst="rect">
            <a:avLst/>
          </a:prstGeom>
          <a:noFill/>
        </p:spPr>
        <p:txBody>
          <a:bodyPr wrap="square" rtlCol="0">
            <a:spAutoFit/>
          </a:bodyPr>
          <a:lstStyle/>
          <a:p>
            <a:pPr algn="l"/>
            <a:r>
              <a:rPr lang="en-GB" sz="2000" b="1" dirty="0"/>
              <a:t>enviar mensajes</a:t>
            </a:r>
          </a:p>
        </p:txBody>
      </p:sp>
      <p:sp>
        <p:nvSpPr>
          <p:cNvPr id="70" name="TextBox 69"/>
          <p:cNvSpPr txBox="1"/>
          <p:nvPr/>
        </p:nvSpPr>
        <p:spPr>
          <a:xfrm>
            <a:off x="602187" y="4273244"/>
            <a:ext cx="3647039" cy="369332"/>
          </a:xfrm>
          <a:prstGeom prst="rect">
            <a:avLst/>
          </a:prstGeom>
          <a:noFill/>
        </p:spPr>
        <p:txBody>
          <a:bodyPr wrap="square" rtlCol="0">
            <a:spAutoFit/>
          </a:bodyPr>
          <a:lstStyle/>
          <a:p>
            <a:pPr algn="l"/>
            <a:r>
              <a:rPr lang="en-GB" b="1" dirty="0"/>
              <a:t>enviar correos electrónicos</a:t>
            </a:r>
          </a:p>
        </p:txBody>
      </p:sp>
      <p:sp>
        <p:nvSpPr>
          <p:cNvPr id="71" name="TextBox 70"/>
          <p:cNvSpPr txBox="1"/>
          <p:nvPr/>
        </p:nvSpPr>
        <p:spPr>
          <a:xfrm>
            <a:off x="4594289" y="4248670"/>
            <a:ext cx="3371160" cy="400110"/>
          </a:xfrm>
          <a:prstGeom prst="rect">
            <a:avLst/>
          </a:prstGeom>
          <a:noFill/>
        </p:spPr>
        <p:txBody>
          <a:bodyPr wrap="square" rtlCol="0">
            <a:spAutoFit/>
          </a:bodyPr>
          <a:lstStyle/>
          <a:p>
            <a:pPr algn="l"/>
            <a:r>
              <a:rPr lang="en-GB" sz="2000" b="1" dirty="0"/>
              <a:t>presentar un tema</a:t>
            </a:r>
          </a:p>
        </p:txBody>
      </p:sp>
    </p:spTree>
    <p:extLst>
      <p:ext uri="{BB962C8B-B14F-4D97-AF65-F5344CB8AC3E}">
        <p14:creationId xmlns:p14="http://schemas.microsoft.com/office/powerpoint/2010/main" val="319721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751" y="175010"/>
            <a:ext cx="2440219" cy="519760"/>
          </a:xfrm>
        </p:spPr>
        <p:txBody>
          <a:bodyPr>
            <a:normAutofit fontScale="90000"/>
          </a:bodyPr>
          <a:lstStyle/>
          <a:p>
            <a:r>
              <a:rPr lang="en-GB" sz="3200" b="1" dirty="0"/>
              <a:t>Solución</a:t>
            </a:r>
          </a:p>
        </p:txBody>
      </p:sp>
      <p:sp>
        <p:nvSpPr>
          <p:cNvPr id="4" name="Rectangle 1">
            <a:extLst>
              <a:ext uri="{FF2B5EF4-FFF2-40B4-BE49-F238E27FC236}">
                <a16:creationId xmlns:a16="http://schemas.microsoft.com/office/drawing/2014/main" id="{29E932D3-4E27-4749-8AE0-552996D7C365}"/>
              </a:ext>
            </a:extLst>
          </p:cNvPr>
          <p:cNvSpPr/>
          <p:nvPr/>
        </p:nvSpPr>
        <p:spPr>
          <a:xfrm>
            <a:off x="2270385" y="69477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5" name="Text Box 2">
            <a:extLst>
              <a:ext uri="{FF2B5EF4-FFF2-40B4-BE49-F238E27FC236}">
                <a16:creationId xmlns:a16="http://schemas.microsoft.com/office/drawing/2014/main" id="{9E0B6178-4B8C-7043-A2EB-EE63CB7A7956}"/>
              </a:ext>
            </a:extLst>
          </p:cNvPr>
          <p:cNvSpPr txBox="1">
            <a:spLocks noChangeArrowheads="1"/>
          </p:cNvSpPr>
          <p:nvPr/>
        </p:nvSpPr>
        <p:spPr bwMode="auto">
          <a:xfrm>
            <a:off x="2383482" y="935333"/>
            <a:ext cx="1783085"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post photos?</a:t>
            </a:r>
            <a:endParaRPr lang="x-none" sz="2000" dirty="0">
              <a:effectLst/>
              <a:ea typeface="Calibri" panose="020F0502020204030204" pitchFamily="34" charset="0"/>
              <a:cs typeface="Times New Roman" panose="02020603050405020304" pitchFamily="18" charset="0"/>
            </a:endParaRPr>
          </a:p>
        </p:txBody>
      </p:sp>
      <p:sp>
        <p:nvSpPr>
          <p:cNvPr id="6" name="Text Box 10">
            <a:extLst>
              <a:ext uri="{FF2B5EF4-FFF2-40B4-BE49-F238E27FC236}">
                <a16:creationId xmlns:a16="http://schemas.microsoft.com/office/drawing/2014/main" id="{36A40A61-3D75-1049-BC69-71C2B258FB99}"/>
              </a:ext>
            </a:extLst>
          </p:cNvPr>
          <p:cNvSpPr txBox="1">
            <a:spLocks noChangeArrowheads="1"/>
          </p:cNvSpPr>
          <p:nvPr/>
        </p:nvSpPr>
        <p:spPr bwMode="auto">
          <a:xfrm>
            <a:off x="2280034" y="71283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uadroTexto 4">
            <a:extLst>
              <a:ext uri="{FF2B5EF4-FFF2-40B4-BE49-F238E27FC236}">
                <a16:creationId xmlns:a16="http://schemas.microsoft.com/office/drawing/2014/main" id="{5E5F786F-FE48-7B4A-8559-76A7E69CF2DA}"/>
              </a:ext>
            </a:extLst>
          </p:cNvPr>
          <p:cNvSpPr txBox="1"/>
          <p:nvPr/>
        </p:nvSpPr>
        <p:spPr>
          <a:xfrm>
            <a:off x="2240875" y="180033"/>
            <a:ext cx="1686680" cy="461665"/>
          </a:xfrm>
          <a:prstGeom prst="rect">
            <a:avLst/>
          </a:prstGeom>
          <a:noFill/>
        </p:spPr>
        <p:txBody>
          <a:bodyPr wrap="none" rtlCol="0">
            <a:spAutoFit/>
          </a:bodyPr>
          <a:lstStyle/>
          <a:p>
            <a:pPr algn="l"/>
            <a:r>
              <a:rPr lang="x-none" sz="2400" b="1" dirty="0">
                <a:solidFill>
                  <a:schemeClr val="accent5">
                    <a:lumMod val="50000"/>
                  </a:schemeClr>
                </a:solidFill>
              </a:rPr>
              <a:t>Persona A</a:t>
            </a:r>
          </a:p>
        </p:txBody>
      </p:sp>
      <p:sp>
        <p:nvSpPr>
          <p:cNvPr id="8" name="Rectangle 1">
            <a:extLst>
              <a:ext uri="{FF2B5EF4-FFF2-40B4-BE49-F238E27FC236}">
                <a16:creationId xmlns:a16="http://schemas.microsoft.com/office/drawing/2014/main" id="{95C34A03-58EF-B742-AFE9-9B488A9F228E}"/>
              </a:ext>
            </a:extLst>
          </p:cNvPr>
          <p:cNvSpPr/>
          <p:nvPr/>
        </p:nvSpPr>
        <p:spPr>
          <a:xfrm>
            <a:off x="4452945" y="69477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9" name="Text Box 2">
            <a:extLst>
              <a:ext uri="{FF2B5EF4-FFF2-40B4-BE49-F238E27FC236}">
                <a16:creationId xmlns:a16="http://schemas.microsoft.com/office/drawing/2014/main" id="{69A45D71-3F71-CF4F-BF36-8A0201C803B8}"/>
              </a:ext>
            </a:extLst>
          </p:cNvPr>
          <p:cNvSpPr txBox="1">
            <a:spLocks noChangeArrowheads="1"/>
          </p:cNvSpPr>
          <p:nvPr/>
        </p:nvSpPr>
        <p:spPr bwMode="auto">
          <a:xfrm>
            <a:off x="4657402" y="744729"/>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work on the computer?</a:t>
            </a:r>
            <a:endParaRPr lang="x-none" sz="2000" dirty="0">
              <a:effectLst/>
              <a:ea typeface="Calibri" panose="020F0502020204030204" pitchFamily="34" charset="0"/>
              <a:cs typeface="Times New Roman" panose="02020603050405020304" pitchFamily="18" charset="0"/>
            </a:endParaRPr>
          </a:p>
        </p:txBody>
      </p:sp>
      <p:sp>
        <p:nvSpPr>
          <p:cNvPr id="10" name="Text Box 10">
            <a:extLst>
              <a:ext uri="{FF2B5EF4-FFF2-40B4-BE49-F238E27FC236}">
                <a16:creationId xmlns:a16="http://schemas.microsoft.com/office/drawing/2014/main" id="{A38D54D2-89EE-D345-82F0-08B756FDBA96}"/>
              </a:ext>
            </a:extLst>
          </p:cNvPr>
          <p:cNvSpPr txBox="1">
            <a:spLocks noChangeArrowheads="1"/>
          </p:cNvSpPr>
          <p:nvPr/>
        </p:nvSpPr>
        <p:spPr bwMode="auto">
          <a:xfrm>
            <a:off x="4474770" y="71260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tangle 1">
            <a:extLst>
              <a:ext uri="{FF2B5EF4-FFF2-40B4-BE49-F238E27FC236}">
                <a16:creationId xmlns:a16="http://schemas.microsoft.com/office/drawing/2014/main" id="{5E675CF1-0CF8-F643-A8C6-269FB69832A9}"/>
              </a:ext>
            </a:extLst>
          </p:cNvPr>
          <p:cNvSpPr/>
          <p:nvPr/>
        </p:nvSpPr>
        <p:spPr>
          <a:xfrm>
            <a:off x="2268484" y="261396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2" name="Text Box 2">
            <a:extLst>
              <a:ext uri="{FF2B5EF4-FFF2-40B4-BE49-F238E27FC236}">
                <a16:creationId xmlns:a16="http://schemas.microsoft.com/office/drawing/2014/main" id="{F61A75A8-9EBF-0541-911E-CFF464BC0240}"/>
              </a:ext>
            </a:extLst>
          </p:cNvPr>
          <p:cNvSpPr txBox="1">
            <a:spLocks noChangeArrowheads="1"/>
          </p:cNvSpPr>
          <p:nvPr/>
        </p:nvSpPr>
        <p:spPr bwMode="auto">
          <a:xfrm>
            <a:off x="2466078" y="2664438"/>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a:t>
            </a:r>
            <a:r>
              <a:rPr lang="en-GB" sz="2000" dirty="0">
                <a:effectLst/>
                <a:ea typeface="Calibri" panose="020F0502020204030204" pitchFamily="34" charset="0"/>
                <a:cs typeface="Times New Roman" panose="02020603050405020304" pitchFamily="18" charset="0"/>
              </a:rPr>
              <a:t>s/he</a:t>
            </a:r>
            <a:r>
              <a:rPr lang="en-GB" sz="2000" b="1" dirty="0">
                <a:effectLst/>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leave a message?</a:t>
            </a:r>
            <a:endParaRPr lang="x-none" sz="2000" dirty="0">
              <a:effectLst/>
              <a:ea typeface="Calibri" panose="020F0502020204030204" pitchFamily="34" charset="0"/>
              <a:cs typeface="Times New Roman" panose="02020603050405020304" pitchFamily="18" charset="0"/>
            </a:endParaRPr>
          </a:p>
        </p:txBody>
      </p:sp>
      <p:sp>
        <p:nvSpPr>
          <p:cNvPr id="13" name="Text Box 10">
            <a:extLst>
              <a:ext uri="{FF2B5EF4-FFF2-40B4-BE49-F238E27FC236}">
                <a16:creationId xmlns:a16="http://schemas.microsoft.com/office/drawing/2014/main" id="{CCCA9772-B13A-CC49-AC13-2BBF96019CDC}"/>
              </a:ext>
            </a:extLst>
          </p:cNvPr>
          <p:cNvSpPr txBox="1">
            <a:spLocks noChangeArrowheads="1"/>
          </p:cNvSpPr>
          <p:nvPr/>
        </p:nvSpPr>
        <p:spPr bwMode="auto">
          <a:xfrm>
            <a:off x="2310986" y="264573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
            <a:extLst>
              <a:ext uri="{FF2B5EF4-FFF2-40B4-BE49-F238E27FC236}">
                <a16:creationId xmlns:a16="http://schemas.microsoft.com/office/drawing/2014/main" id="{6061A976-9596-474D-8C01-C628EAAB4A66}"/>
              </a:ext>
            </a:extLst>
          </p:cNvPr>
          <p:cNvSpPr/>
          <p:nvPr/>
        </p:nvSpPr>
        <p:spPr>
          <a:xfrm>
            <a:off x="4451044" y="261396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5" name="Text Box 2">
            <a:extLst>
              <a:ext uri="{FF2B5EF4-FFF2-40B4-BE49-F238E27FC236}">
                <a16:creationId xmlns:a16="http://schemas.microsoft.com/office/drawing/2014/main" id="{029BF768-23CD-A84E-AD51-71608B342415}"/>
              </a:ext>
            </a:extLst>
          </p:cNvPr>
          <p:cNvSpPr txBox="1">
            <a:spLocks noChangeArrowheads="1"/>
          </p:cNvSpPr>
          <p:nvPr/>
        </p:nvSpPr>
        <p:spPr bwMode="auto">
          <a:xfrm>
            <a:off x="4527546" y="2836895"/>
            <a:ext cx="1968675"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send messages?</a:t>
            </a:r>
            <a:endParaRPr lang="x-none" sz="2000" dirty="0">
              <a:effectLst/>
              <a:ea typeface="Calibri" panose="020F0502020204030204" pitchFamily="34" charset="0"/>
              <a:cs typeface="Times New Roman" panose="02020603050405020304" pitchFamily="18" charset="0"/>
            </a:endParaRPr>
          </a:p>
        </p:txBody>
      </p:sp>
      <p:sp>
        <p:nvSpPr>
          <p:cNvPr id="16" name="Text Box 10">
            <a:extLst>
              <a:ext uri="{FF2B5EF4-FFF2-40B4-BE49-F238E27FC236}">
                <a16:creationId xmlns:a16="http://schemas.microsoft.com/office/drawing/2014/main" id="{D6BABF5A-DD37-B447-9580-292ED528DBD0}"/>
              </a:ext>
            </a:extLst>
          </p:cNvPr>
          <p:cNvSpPr txBox="1">
            <a:spLocks noChangeArrowheads="1"/>
          </p:cNvSpPr>
          <p:nvPr/>
        </p:nvSpPr>
        <p:spPr bwMode="auto">
          <a:xfrm>
            <a:off x="4484675" y="264573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
            <a:extLst>
              <a:ext uri="{FF2B5EF4-FFF2-40B4-BE49-F238E27FC236}">
                <a16:creationId xmlns:a16="http://schemas.microsoft.com/office/drawing/2014/main" id="{90338776-F980-6B40-809A-16CF75A13513}"/>
              </a:ext>
            </a:extLst>
          </p:cNvPr>
          <p:cNvSpPr/>
          <p:nvPr/>
        </p:nvSpPr>
        <p:spPr>
          <a:xfrm>
            <a:off x="2270385" y="449812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18" name="Text Box 2">
            <a:extLst>
              <a:ext uri="{FF2B5EF4-FFF2-40B4-BE49-F238E27FC236}">
                <a16:creationId xmlns:a16="http://schemas.microsoft.com/office/drawing/2014/main" id="{8E1E5C83-6704-C24E-A36F-7B18EACE4B30}"/>
              </a:ext>
            </a:extLst>
          </p:cNvPr>
          <p:cNvSpPr txBox="1">
            <a:spLocks noChangeArrowheads="1"/>
          </p:cNvSpPr>
          <p:nvPr/>
        </p:nvSpPr>
        <p:spPr bwMode="auto">
          <a:xfrm>
            <a:off x="2387214" y="4655817"/>
            <a:ext cx="1829495"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send emails?</a:t>
            </a:r>
            <a:endParaRPr lang="x-none" sz="2000" dirty="0">
              <a:effectLst/>
              <a:ea typeface="Calibri" panose="020F0502020204030204" pitchFamily="34" charset="0"/>
              <a:cs typeface="Times New Roman" panose="02020603050405020304" pitchFamily="18" charset="0"/>
            </a:endParaRPr>
          </a:p>
        </p:txBody>
      </p:sp>
      <p:sp>
        <p:nvSpPr>
          <p:cNvPr id="19" name="Text Box 10">
            <a:extLst>
              <a:ext uri="{FF2B5EF4-FFF2-40B4-BE49-F238E27FC236}">
                <a16:creationId xmlns:a16="http://schemas.microsoft.com/office/drawing/2014/main" id="{021D7EAC-089F-8A4E-BEAC-7DCDCE47052B}"/>
              </a:ext>
            </a:extLst>
          </p:cNvPr>
          <p:cNvSpPr txBox="1">
            <a:spLocks noChangeArrowheads="1"/>
          </p:cNvSpPr>
          <p:nvPr/>
        </p:nvSpPr>
        <p:spPr bwMode="auto">
          <a:xfrm>
            <a:off x="2280034" y="4528376"/>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
            <a:extLst>
              <a:ext uri="{FF2B5EF4-FFF2-40B4-BE49-F238E27FC236}">
                <a16:creationId xmlns:a16="http://schemas.microsoft.com/office/drawing/2014/main" id="{5404FA5A-2C1D-1149-AFA1-6621F0B7AA85}"/>
              </a:ext>
            </a:extLst>
          </p:cNvPr>
          <p:cNvSpPr/>
          <p:nvPr/>
        </p:nvSpPr>
        <p:spPr>
          <a:xfrm>
            <a:off x="4451042" y="4498124"/>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1" name="Text Box 2">
            <a:extLst>
              <a:ext uri="{FF2B5EF4-FFF2-40B4-BE49-F238E27FC236}">
                <a16:creationId xmlns:a16="http://schemas.microsoft.com/office/drawing/2014/main" id="{B28289DA-593D-FE43-BCAA-DF0654DF726D}"/>
              </a:ext>
            </a:extLst>
          </p:cNvPr>
          <p:cNvSpPr txBox="1">
            <a:spLocks noChangeArrowheads="1"/>
          </p:cNvSpPr>
          <p:nvPr/>
        </p:nvSpPr>
        <p:spPr bwMode="auto">
          <a:xfrm>
            <a:off x="4659133" y="4776971"/>
            <a:ext cx="1694797"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present</a:t>
            </a:r>
            <a:r>
              <a:rPr lang="en-GB" sz="2000" dirty="0">
                <a:ea typeface="Calibri" panose="020F0502020204030204" pitchFamily="34" charset="0"/>
                <a:cs typeface="Times New Roman" panose="02020603050405020304" pitchFamily="18" charset="0"/>
              </a:rPr>
              <a:t> </a:t>
            </a:r>
            <a:r>
              <a:rPr lang="en-GB" sz="2000" dirty="0">
                <a:effectLst/>
                <a:ea typeface="Calibri" panose="020F0502020204030204" pitchFamily="34" charset="0"/>
                <a:cs typeface="Times New Roman" panose="02020603050405020304" pitchFamily="18" charset="0"/>
              </a:rPr>
              <a:t>a topic?</a:t>
            </a:r>
            <a:endParaRPr lang="x-none" sz="2000" dirty="0">
              <a:effectLst/>
              <a:ea typeface="Calibri" panose="020F0502020204030204" pitchFamily="34" charset="0"/>
              <a:cs typeface="Times New Roman" panose="02020603050405020304" pitchFamily="18" charset="0"/>
            </a:endParaRPr>
          </a:p>
        </p:txBody>
      </p:sp>
      <p:sp>
        <p:nvSpPr>
          <p:cNvPr id="22" name="Text Box 10">
            <a:extLst>
              <a:ext uri="{FF2B5EF4-FFF2-40B4-BE49-F238E27FC236}">
                <a16:creationId xmlns:a16="http://schemas.microsoft.com/office/drawing/2014/main" id="{80BEF186-068D-AA42-A8CC-95F7750033AA}"/>
              </a:ext>
            </a:extLst>
          </p:cNvPr>
          <p:cNvSpPr txBox="1">
            <a:spLocks noChangeArrowheads="1"/>
          </p:cNvSpPr>
          <p:nvPr/>
        </p:nvSpPr>
        <p:spPr bwMode="auto">
          <a:xfrm>
            <a:off x="4491392" y="4523241"/>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1">
            <a:extLst>
              <a:ext uri="{FF2B5EF4-FFF2-40B4-BE49-F238E27FC236}">
                <a16:creationId xmlns:a16="http://schemas.microsoft.com/office/drawing/2014/main" id="{7962ADB6-26C4-AF4E-8BCB-FC022414A027}"/>
              </a:ext>
            </a:extLst>
          </p:cNvPr>
          <p:cNvSpPr/>
          <p:nvPr/>
        </p:nvSpPr>
        <p:spPr>
          <a:xfrm>
            <a:off x="6972290" y="749736"/>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4" name="Text Box 2">
            <a:extLst>
              <a:ext uri="{FF2B5EF4-FFF2-40B4-BE49-F238E27FC236}">
                <a16:creationId xmlns:a16="http://schemas.microsoft.com/office/drawing/2014/main" id="{13690F22-D6AD-684E-A212-BD0283B4EFD8}"/>
              </a:ext>
            </a:extLst>
          </p:cNvPr>
          <p:cNvSpPr txBox="1">
            <a:spLocks noChangeArrowheads="1"/>
          </p:cNvSpPr>
          <p:nvPr/>
        </p:nvSpPr>
        <p:spPr bwMode="auto">
          <a:xfrm>
            <a:off x="7173334" y="935368"/>
            <a:ext cx="1671768"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leave comments?</a:t>
            </a:r>
            <a:endParaRPr lang="x-none" sz="2000" dirty="0">
              <a:effectLst/>
              <a:ea typeface="Calibri" panose="020F0502020204030204" pitchFamily="34" charset="0"/>
              <a:cs typeface="Times New Roman" panose="02020603050405020304" pitchFamily="18" charset="0"/>
            </a:endParaRPr>
          </a:p>
        </p:txBody>
      </p:sp>
      <p:sp>
        <p:nvSpPr>
          <p:cNvPr id="25" name="Text Box 10">
            <a:extLst>
              <a:ext uri="{FF2B5EF4-FFF2-40B4-BE49-F238E27FC236}">
                <a16:creationId xmlns:a16="http://schemas.microsoft.com/office/drawing/2014/main" id="{438E32CB-89FB-8243-A888-DEC968BAA8AD}"/>
              </a:ext>
            </a:extLst>
          </p:cNvPr>
          <p:cNvSpPr txBox="1">
            <a:spLocks noChangeArrowheads="1"/>
          </p:cNvSpPr>
          <p:nvPr/>
        </p:nvSpPr>
        <p:spPr bwMode="auto">
          <a:xfrm>
            <a:off x="7013705" y="76552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effectLst/>
                <a:latin typeface="Century Gothic" panose="020B0502020202020204" pitchFamily="34" charset="0"/>
                <a:ea typeface="Calibri" panose="020F0502020204030204" pitchFamily="34" charset="0"/>
                <a:cs typeface="Times New Roman" panose="02020603050405020304" pitchFamily="18" charset="0"/>
              </a:rPr>
              <a:t>1</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1">
            <a:extLst>
              <a:ext uri="{FF2B5EF4-FFF2-40B4-BE49-F238E27FC236}">
                <a16:creationId xmlns:a16="http://schemas.microsoft.com/office/drawing/2014/main" id="{9A4AF7BB-05C1-924D-B397-1B2FCDE8B37B}"/>
              </a:ext>
            </a:extLst>
          </p:cNvPr>
          <p:cNvSpPr/>
          <p:nvPr/>
        </p:nvSpPr>
        <p:spPr>
          <a:xfrm>
            <a:off x="9154850" y="749736"/>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27" name="Text Box 2">
            <a:extLst>
              <a:ext uri="{FF2B5EF4-FFF2-40B4-BE49-F238E27FC236}">
                <a16:creationId xmlns:a16="http://schemas.microsoft.com/office/drawing/2014/main" id="{1113C86F-2086-9647-8390-5591CB61A225}"/>
              </a:ext>
            </a:extLst>
          </p:cNvPr>
          <p:cNvSpPr txBox="1">
            <a:spLocks noChangeArrowheads="1"/>
          </p:cNvSpPr>
          <p:nvPr/>
        </p:nvSpPr>
        <p:spPr bwMode="auto">
          <a:xfrm>
            <a:off x="9334947" y="793613"/>
            <a:ext cx="1671768"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create a webpage?</a:t>
            </a:r>
            <a:endParaRPr lang="x-none" sz="2000" dirty="0">
              <a:effectLst/>
              <a:ea typeface="Calibri" panose="020F0502020204030204" pitchFamily="34" charset="0"/>
              <a:cs typeface="Times New Roman" panose="02020603050405020304" pitchFamily="18" charset="0"/>
            </a:endParaRPr>
          </a:p>
        </p:txBody>
      </p:sp>
      <p:sp>
        <p:nvSpPr>
          <p:cNvPr id="28" name="Text Box 10">
            <a:extLst>
              <a:ext uri="{FF2B5EF4-FFF2-40B4-BE49-F238E27FC236}">
                <a16:creationId xmlns:a16="http://schemas.microsoft.com/office/drawing/2014/main" id="{3C159373-67D7-9342-ABD2-7739890E1D4A}"/>
              </a:ext>
            </a:extLst>
          </p:cNvPr>
          <p:cNvSpPr txBox="1">
            <a:spLocks noChangeArrowheads="1"/>
          </p:cNvSpPr>
          <p:nvPr/>
        </p:nvSpPr>
        <p:spPr bwMode="auto">
          <a:xfrm>
            <a:off x="9201971" y="843973"/>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2</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1">
            <a:extLst>
              <a:ext uri="{FF2B5EF4-FFF2-40B4-BE49-F238E27FC236}">
                <a16:creationId xmlns:a16="http://schemas.microsoft.com/office/drawing/2014/main" id="{2B054773-BA69-DE48-8D35-A884B07C2E02}"/>
              </a:ext>
            </a:extLst>
          </p:cNvPr>
          <p:cNvSpPr/>
          <p:nvPr/>
        </p:nvSpPr>
        <p:spPr>
          <a:xfrm>
            <a:off x="6970388" y="26245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0" name="Text Box 2">
            <a:extLst>
              <a:ext uri="{FF2B5EF4-FFF2-40B4-BE49-F238E27FC236}">
                <a16:creationId xmlns:a16="http://schemas.microsoft.com/office/drawing/2014/main" id="{D7DCB699-9DE9-AA41-90D7-DC133CC618C2}"/>
              </a:ext>
            </a:extLst>
          </p:cNvPr>
          <p:cNvSpPr txBox="1">
            <a:spLocks noChangeArrowheads="1"/>
          </p:cNvSpPr>
          <p:nvPr/>
        </p:nvSpPr>
        <p:spPr bwMode="auto">
          <a:xfrm>
            <a:off x="6990147" y="2847997"/>
            <a:ext cx="2105486"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ffectLst/>
                <a:ea typeface="Calibri" panose="020F0502020204030204" pitchFamily="34" charset="0"/>
                <a:cs typeface="Times New Roman" panose="02020603050405020304" pitchFamily="18" charset="0"/>
              </a:rPr>
              <a:t>use Instagram?</a:t>
            </a:r>
            <a:endParaRPr lang="x-none" sz="2000" dirty="0">
              <a:effectLst/>
              <a:ea typeface="Calibri" panose="020F0502020204030204" pitchFamily="34" charset="0"/>
              <a:cs typeface="Times New Roman" panose="02020603050405020304" pitchFamily="18" charset="0"/>
            </a:endParaRPr>
          </a:p>
        </p:txBody>
      </p:sp>
      <p:sp>
        <p:nvSpPr>
          <p:cNvPr id="31" name="Text Box 10">
            <a:extLst>
              <a:ext uri="{FF2B5EF4-FFF2-40B4-BE49-F238E27FC236}">
                <a16:creationId xmlns:a16="http://schemas.microsoft.com/office/drawing/2014/main" id="{FA5A3221-CC71-3846-BF2C-F9FA4EB2F30F}"/>
              </a:ext>
            </a:extLst>
          </p:cNvPr>
          <p:cNvSpPr txBox="1">
            <a:spLocks noChangeArrowheads="1"/>
          </p:cNvSpPr>
          <p:nvPr/>
        </p:nvSpPr>
        <p:spPr bwMode="auto">
          <a:xfrm>
            <a:off x="6995656" y="2645730"/>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3</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1">
            <a:extLst>
              <a:ext uri="{FF2B5EF4-FFF2-40B4-BE49-F238E27FC236}">
                <a16:creationId xmlns:a16="http://schemas.microsoft.com/office/drawing/2014/main" id="{AE723BB4-4416-E547-8621-EC0F87439B92}"/>
              </a:ext>
            </a:extLst>
          </p:cNvPr>
          <p:cNvSpPr/>
          <p:nvPr/>
        </p:nvSpPr>
        <p:spPr>
          <a:xfrm>
            <a:off x="9152948" y="2624568"/>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3" name="Text Box 2">
            <a:extLst>
              <a:ext uri="{FF2B5EF4-FFF2-40B4-BE49-F238E27FC236}">
                <a16:creationId xmlns:a16="http://schemas.microsoft.com/office/drawing/2014/main" id="{B7DDA86B-5EC8-5948-B7BF-6A4F52C44E40}"/>
              </a:ext>
            </a:extLst>
          </p:cNvPr>
          <p:cNvSpPr txBox="1">
            <a:spLocks noChangeArrowheads="1"/>
          </p:cNvSpPr>
          <p:nvPr/>
        </p:nvSpPr>
        <p:spPr bwMode="auto">
          <a:xfrm>
            <a:off x="9351941" y="2810402"/>
            <a:ext cx="1645682"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send </a:t>
            </a:r>
            <a:r>
              <a:rPr lang="en-GB" sz="2000" dirty="0">
                <a:ea typeface="Calibri" panose="020F0502020204030204" pitchFamily="34" charset="0"/>
                <a:cs typeface="Times New Roman" panose="02020603050405020304" pitchFamily="18" charset="0"/>
              </a:rPr>
              <a:t>messages</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34" name="Text Box 10">
            <a:extLst>
              <a:ext uri="{FF2B5EF4-FFF2-40B4-BE49-F238E27FC236}">
                <a16:creationId xmlns:a16="http://schemas.microsoft.com/office/drawing/2014/main" id="{AAE11D32-D3F5-1645-97D4-595FA124B21A}"/>
              </a:ext>
            </a:extLst>
          </p:cNvPr>
          <p:cNvSpPr txBox="1">
            <a:spLocks noChangeArrowheads="1"/>
          </p:cNvSpPr>
          <p:nvPr/>
        </p:nvSpPr>
        <p:spPr bwMode="auto">
          <a:xfrm>
            <a:off x="9204232" y="2672235"/>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4</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5" name="Rectangle 1">
            <a:extLst>
              <a:ext uri="{FF2B5EF4-FFF2-40B4-BE49-F238E27FC236}">
                <a16:creationId xmlns:a16="http://schemas.microsoft.com/office/drawing/2014/main" id="{5B859040-D01D-6F45-81D0-9E4DB6CB48EF}"/>
              </a:ext>
            </a:extLst>
          </p:cNvPr>
          <p:cNvSpPr/>
          <p:nvPr/>
        </p:nvSpPr>
        <p:spPr>
          <a:xfrm>
            <a:off x="6972290" y="4553090"/>
            <a:ext cx="2030539" cy="159657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6" name="Text Box 2">
            <a:extLst>
              <a:ext uri="{FF2B5EF4-FFF2-40B4-BE49-F238E27FC236}">
                <a16:creationId xmlns:a16="http://schemas.microsoft.com/office/drawing/2014/main" id="{B46C66A8-A4E5-B040-BDC4-81D8ED09D859}"/>
              </a:ext>
            </a:extLst>
          </p:cNvPr>
          <p:cNvSpPr txBox="1">
            <a:spLocks noChangeArrowheads="1"/>
          </p:cNvSpPr>
          <p:nvPr/>
        </p:nvSpPr>
        <p:spPr bwMode="auto">
          <a:xfrm>
            <a:off x="6935022" y="4896361"/>
            <a:ext cx="2169259" cy="1080296"/>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Did s/he </a:t>
            </a:r>
            <a:r>
              <a:rPr lang="en-GB" sz="2000" dirty="0">
                <a:ea typeface="Calibri" panose="020F0502020204030204" pitchFamily="34" charset="0"/>
                <a:cs typeface="Times New Roman" panose="02020603050405020304" pitchFamily="18" charset="0"/>
              </a:rPr>
              <a:t>publish an electronic book</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37" name="Text Box 10">
            <a:extLst>
              <a:ext uri="{FF2B5EF4-FFF2-40B4-BE49-F238E27FC236}">
                <a16:creationId xmlns:a16="http://schemas.microsoft.com/office/drawing/2014/main" id="{E56F6244-A83A-ED47-BAF3-A33304757724}"/>
              </a:ext>
            </a:extLst>
          </p:cNvPr>
          <p:cNvSpPr txBox="1">
            <a:spLocks noChangeArrowheads="1"/>
          </p:cNvSpPr>
          <p:nvPr/>
        </p:nvSpPr>
        <p:spPr bwMode="auto">
          <a:xfrm>
            <a:off x="6990147" y="4574704"/>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5</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Rectangle 1">
            <a:extLst>
              <a:ext uri="{FF2B5EF4-FFF2-40B4-BE49-F238E27FC236}">
                <a16:creationId xmlns:a16="http://schemas.microsoft.com/office/drawing/2014/main" id="{BB875CBF-847A-8148-9496-A28E3D29F5B1}"/>
              </a:ext>
            </a:extLst>
          </p:cNvPr>
          <p:cNvSpPr/>
          <p:nvPr/>
        </p:nvSpPr>
        <p:spPr>
          <a:xfrm>
            <a:off x="9152947" y="4559964"/>
            <a:ext cx="2030539" cy="1584543"/>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sz="2000"/>
          </a:p>
        </p:txBody>
      </p:sp>
      <p:sp>
        <p:nvSpPr>
          <p:cNvPr id="39" name="Text Box 2">
            <a:extLst>
              <a:ext uri="{FF2B5EF4-FFF2-40B4-BE49-F238E27FC236}">
                <a16:creationId xmlns:a16="http://schemas.microsoft.com/office/drawing/2014/main" id="{478C5135-D2D7-B347-84E3-34DC39ADD96B}"/>
              </a:ext>
            </a:extLst>
          </p:cNvPr>
          <p:cNvSpPr txBox="1">
            <a:spLocks noChangeArrowheads="1"/>
          </p:cNvSpPr>
          <p:nvPr/>
        </p:nvSpPr>
        <p:spPr bwMode="auto">
          <a:xfrm>
            <a:off x="9188212" y="4845211"/>
            <a:ext cx="2028820" cy="750975"/>
          </a:xfrm>
          <a:prstGeom prst="rect">
            <a:avLst/>
          </a:prstGeom>
          <a:noFill/>
          <a:ln w="9525">
            <a:noFill/>
            <a:miter lim="800000"/>
            <a:headEnd/>
            <a:tailEnd/>
          </a:ln>
        </p:spPr>
        <p:txBody>
          <a:bodyPr rot="0" vert="horz" wrap="square" lIns="91440" tIns="45720" rIns="91440" bIns="45720" anchor="t" anchorCtr="0">
            <a:spAutoFit/>
          </a:bodyPr>
          <a:lstStyle/>
          <a:p>
            <a:pPr algn="ctr">
              <a:lnSpc>
                <a:spcPct val="107000"/>
              </a:lnSpc>
              <a:spcAft>
                <a:spcPts val="800"/>
              </a:spcAft>
            </a:pPr>
            <a:r>
              <a:rPr lang="en-GB" sz="2000" b="1" dirty="0">
                <a:effectLst/>
                <a:ea typeface="Calibri" panose="020F0502020204030204" pitchFamily="34" charset="0"/>
                <a:cs typeface="Times New Roman" panose="02020603050405020304" pitchFamily="18" charset="0"/>
              </a:rPr>
              <a:t>Do I </a:t>
            </a:r>
            <a:r>
              <a:rPr lang="en-GB" sz="2000" dirty="0">
                <a:effectLst/>
                <a:ea typeface="Calibri" panose="020F0502020204030204" pitchFamily="34" charset="0"/>
                <a:cs typeface="Times New Roman" panose="02020603050405020304" pitchFamily="18" charset="0"/>
              </a:rPr>
              <a:t>look for</a:t>
            </a:r>
            <a:r>
              <a:rPr lang="en-GB" sz="2000" dirty="0">
                <a:ea typeface="Calibri" panose="020F0502020204030204" pitchFamily="34" charset="0"/>
                <a:cs typeface="Times New Roman" panose="02020603050405020304" pitchFamily="18" charset="0"/>
              </a:rPr>
              <a:t> photos</a:t>
            </a:r>
            <a:r>
              <a:rPr lang="en-GB" sz="2000" dirty="0">
                <a:effectLst/>
                <a:ea typeface="Calibri" panose="020F0502020204030204" pitchFamily="34" charset="0"/>
                <a:cs typeface="Times New Roman" panose="02020603050405020304" pitchFamily="18" charset="0"/>
              </a:rPr>
              <a:t>?</a:t>
            </a:r>
            <a:endParaRPr lang="x-none" sz="2000" dirty="0">
              <a:effectLst/>
              <a:ea typeface="Calibri" panose="020F0502020204030204" pitchFamily="34" charset="0"/>
              <a:cs typeface="Times New Roman" panose="02020603050405020304" pitchFamily="18" charset="0"/>
            </a:endParaRPr>
          </a:p>
        </p:txBody>
      </p:sp>
      <p:sp>
        <p:nvSpPr>
          <p:cNvPr id="40" name="Text Box 10">
            <a:extLst>
              <a:ext uri="{FF2B5EF4-FFF2-40B4-BE49-F238E27FC236}">
                <a16:creationId xmlns:a16="http://schemas.microsoft.com/office/drawing/2014/main" id="{725F1B7A-7745-7444-80D1-4458F8944DB7}"/>
              </a:ext>
            </a:extLst>
          </p:cNvPr>
          <p:cNvSpPr txBox="1">
            <a:spLocks noChangeArrowheads="1"/>
          </p:cNvSpPr>
          <p:nvPr/>
        </p:nvSpPr>
        <p:spPr bwMode="auto">
          <a:xfrm>
            <a:off x="9203297" y="4593139"/>
            <a:ext cx="265953" cy="404534"/>
          </a:xfrm>
          <a:prstGeom prst="rect">
            <a:avLst/>
          </a:prstGeom>
          <a:solidFill>
            <a:schemeClr val="accent2">
              <a:lumMod val="20000"/>
              <a:lumOff val="80000"/>
            </a:schemeClr>
          </a:solidFill>
          <a:ln w="9525">
            <a:noFill/>
            <a:miter lim="800000"/>
            <a:headEnd/>
            <a:tailEnd/>
          </a:ln>
        </p:spPr>
        <p:txBody>
          <a:bodyPr rot="0" vert="horz" wrap="square" lIns="91440" tIns="45720" rIns="91440" bIns="45720" anchor="t" anchorCtr="0">
            <a:spAutoFit/>
          </a:bodyPr>
          <a:lstStyle/>
          <a:p>
            <a:pPr>
              <a:lnSpc>
                <a:spcPct val="107000"/>
              </a:lnSpc>
              <a:spcAft>
                <a:spcPts val="800"/>
              </a:spcAft>
            </a:pPr>
            <a:r>
              <a:rPr lang="en-GB" sz="2000" b="1" dirty="0">
                <a:latin typeface="Century Gothic" panose="020B0502020202020204" pitchFamily="34" charset="0"/>
                <a:ea typeface="Calibri" panose="020F0502020204030204" pitchFamily="34" charset="0"/>
                <a:cs typeface="Times New Roman" panose="02020603050405020304" pitchFamily="18" charset="0"/>
              </a:rPr>
              <a:t>6</a:t>
            </a:r>
            <a:endParaRPr lang="x-non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1" name="CuadroTexto 4">
            <a:extLst>
              <a:ext uri="{FF2B5EF4-FFF2-40B4-BE49-F238E27FC236}">
                <a16:creationId xmlns:a16="http://schemas.microsoft.com/office/drawing/2014/main" id="{5E5F786F-FE48-7B4A-8559-76A7E69CF2DA}"/>
              </a:ext>
            </a:extLst>
          </p:cNvPr>
          <p:cNvSpPr txBox="1"/>
          <p:nvPr/>
        </p:nvSpPr>
        <p:spPr>
          <a:xfrm>
            <a:off x="6916056" y="164767"/>
            <a:ext cx="1636987" cy="461665"/>
          </a:xfrm>
          <a:prstGeom prst="rect">
            <a:avLst/>
          </a:prstGeom>
          <a:noFill/>
        </p:spPr>
        <p:txBody>
          <a:bodyPr wrap="none" rtlCol="0">
            <a:spAutoFit/>
          </a:bodyPr>
          <a:lstStyle/>
          <a:p>
            <a:pPr algn="l"/>
            <a:r>
              <a:rPr lang="x-none" sz="2400" b="1" dirty="0">
                <a:solidFill>
                  <a:schemeClr val="accent5">
                    <a:lumMod val="50000"/>
                  </a:schemeClr>
                </a:solidFill>
              </a:rPr>
              <a:t>Persona </a:t>
            </a:r>
            <a:r>
              <a:rPr lang="en-GB" sz="2400" b="1" dirty="0">
                <a:solidFill>
                  <a:schemeClr val="accent5">
                    <a:lumMod val="50000"/>
                  </a:schemeClr>
                </a:solidFill>
              </a:rPr>
              <a:t>B</a:t>
            </a:r>
            <a:endParaRPr lang="x-none" sz="2400" b="1" dirty="0">
              <a:solidFill>
                <a:schemeClr val="accent5">
                  <a:lumMod val="50000"/>
                </a:schemeClr>
              </a:solidFill>
            </a:endParaRPr>
          </a:p>
        </p:txBody>
      </p:sp>
      <p:pic>
        <p:nvPicPr>
          <p:cNvPr id="42"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4427" y="3716253"/>
            <a:ext cx="430762" cy="448711"/>
          </a:xfrm>
          <a:prstGeom prst="rect">
            <a:avLst/>
          </a:prstGeom>
        </p:spPr>
      </p:pic>
      <p:pic>
        <p:nvPicPr>
          <p:cNvPr id="44"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0813" y="1763441"/>
            <a:ext cx="476119" cy="4761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0564" y="5527946"/>
            <a:ext cx="430762" cy="448711"/>
          </a:xfrm>
          <a:prstGeom prst="rect">
            <a:avLst/>
          </a:prstGeom>
        </p:spPr>
      </p:pic>
      <p:pic>
        <p:nvPicPr>
          <p:cNvPr id="48"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5302" y="1777067"/>
            <a:ext cx="430762" cy="448711"/>
          </a:xfrm>
          <a:prstGeom prst="rect">
            <a:avLst/>
          </a:prstGeom>
        </p:spPr>
      </p:pic>
      <p:pic>
        <p:nvPicPr>
          <p:cNvPr id="51"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3418" y="1836220"/>
            <a:ext cx="430762" cy="448711"/>
          </a:xfrm>
          <a:prstGeom prst="rect">
            <a:avLst/>
          </a:prstGeom>
        </p:spPr>
      </p:pic>
      <p:pic>
        <p:nvPicPr>
          <p:cNvPr id="55"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019" y="5614451"/>
            <a:ext cx="430762" cy="448711"/>
          </a:xfrm>
          <a:prstGeom prst="rect">
            <a:avLst/>
          </a:prstGeom>
        </p:spPr>
      </p:pic>
      <p:pic>
        <p:nvPicPr>
          <p:cNvPr id="56" name="Picture 8" descr="green checkmark">
            <a:extLst>
              <a:ext uri="{FF2B5EF4-FFF2-40B4-BE49-F238E27FC236}">
                <a16:creationId xmlns:a16="http://schemas.microsoft.com/office/drawing/2014/main" id="{4E970BB9-3CE8-6146-AB3D-D605FFED07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49308" y="5645991"/>
            <a:ext cx="430762" cy="448711"/>
          </a:xfrm>
          <a:prstGeom prst="rect">
            <a:avLst/>
          </a:prstGeom>
        </p:spPr>
      </p:pic>
      <p:pic>
        <p:nvPicPr>
          <p:cNvPr id="57"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0813" y="3688781"/>
            <a:ext cx="476119" cy="47611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2622" y="5536020"/>
            <a:ext cx="476119" cy="476119"/>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7382" y="1852733"/>
            <a:ext cx="476119" cy="476119"/>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9256" y="3686856"/>
            <a:ext cx="476119" cy="47611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Cross Clip Art at Clk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4562" y="3662135"/>
            <a:ext cx="476119" cy="47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49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6121" y="1664136"/>
            <a:ext cx="10825707" cy="1288269"/>
          </a:xfrm>
        </p:spPr>
        <p:txBody>
          <a:bodyPr>
            <a:normAutofit/>
          </a:bodyPr>
          <a:lstStyle/>
          <a:p>
            <a:pPr algn="l"/>
            <a:r>
              <a:rPr lang="en-GB" sz="3600" b="1" dirty="0">
                <a:solidFill>
                  <a:prstClr val="white"/>
                </a:solidFill>
              </a:rPr>
              <a:t>Describing free time activities</a:t>
            </a:r>
            <a:endParaRPr lang="en-US" sz="3600" dirty="0"/>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945561" y="6458444"/>
            <a:ext cx="3077513" cy="288077"/>
          </a:xfrm>
          <a:prstGeom prst="rect">
            <a:avLst/>
          </a:prstGeom>
        </p:spPr>
      </p:pic>
      <p:sp>
        <p:nvSpPr>
          <p:cNvPr id="20" name="Title 3">
            <a:extLst>
              <a:ext uri="{FF2B5EF4-FFF2-40B4-BE49-F238E27FC236}">
                <a16:creationId xmlns:a16="http://schemas.microsoft.com/office/drawing/2014/main" id="{9FC60542-C4C2-5C4A-84EF-49D54C44FF70}"/>
              </a:ext>
            </a:extLst>
          </p:cNvPr>
          <p:cNvSpPr txBox="1">
            <a:spLocks/>
          </p:cNvSpPr>
          <p:nvPr/>
        </p:nvSpPr>
        <p:spPr>
          <a:xfrm>
            <a:off x="223130" y="5226589"/>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1 – Lesson </a:t>
            </a:r>
            <a:r>
              <a:rPr lang="en-GB" sz="2200" dirty="0">
                <a:solidFill>
                  <a:prstClr val="white"/>
                </a:solidFill>
                <a:latin typeface="Century Gothic" panose="020B0502020202020204" pitchFamily="34" charset="0"/>
              </a:rPr>
              <a:t>30</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p>
        </p:txBody>
      </p:sp>
      <p:sp>
        <p:nvSpPr>
          <p:cNvPr id="21" name="Title 3">
            <a:extLst>
              <a:ext uri="{FF2B5EF4-FFF2-40B4-BE49-F238E27FC236}">
                <a16:creationId xmlns:a16="http://schemas.microsoft.com/office/drawing/2014/main" id="{BF3510E8-5A84-5D4C-94D1-939C84C93370}"/>
              </a:ext>
            </a:extLst>
          </p:cNvPr>
          <p:cNvSpPr txBox="1">
            <a:spLocks/>
          </p:cNvSpPr>
          <p:nvPr/>
        </p:nvSpPr>
        <p:spPr>
          <a:xfrm>
            <a:off x="225242" y="6147055"/>
            <a:ext cx="4529638"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Amanda Izquierdo / Nick Avery / Rachel Hawkes</a:t>
            </a:r>
            <a:b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Artwork: Mark Davies</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30/06/2021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71265" y="2905864"/>
            <a:ext cx="7777870" cy="1301969"/>
          </a:xfrm>
        </p:spPr>
        <p:txBody>
          <a:bodyPr>
            <a:noAutofit/>
          </a:bodyPr>
          <a:lstStyle/>
          <a:p>
            <a:pPr algn="l"/>
            <a:r>
              <a:rPr lang="en-GB" sz="2800" dirty="0">
                <a:solidFill>
                  <a:prstClr val="white"/>
                </a:solidFill>
              </a:rPr>
              <a:t>-ar verbs in 3rd person singular preterite (-ó) </a:t>
            </a:r>
          </a:p>
        </p:txBody>
      </p:sp>
      <p:sp>
        <p:nvSpPr>
          <p:cNvPr id="16" name="Subtitle 6">
            <a:extLst>
              <a:ext uri="{FF2B5EF4-FFF2-40B4-BE49-F238E27FC236}">
                <a16:creationId xmlns:a16="http://schemas.microsoft.com/office/drawing/2014/main" id="{ABC93937-5935-4FD6-909A-1159EB86D0C7}"/>
              </a:ext>
            </a:extLst>
          </p:cNvPr>
          <p:cNvSpPr txBox="1">
            <a:spLocks/>
          </p:cNvSpPr>
          <p:nvPr/>
        </p:nvSpPr>
        <p:spPr>
          <a:xfrm>
            <a:off x="171265" y="3461783"/>
            <a:ext cx="5993571" cy="9204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 [z] [revisited]</a:t>
            </a:r>
          </a:p>
        </p:txBody>
      </p:sp>
    </p:spTree>
    <p:extLst>
      <p:ext uri="{BB962C8B-B14F-4D97-AF65-F5344CB8AC3E}">
        <p14:creationId xmlns:p14="http://schemas.microsoft.com/office/powerpoint/2010/main" val="194134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7454285" cy="1077218"/>
          </a:xfrm>
          <a:prstGeom prst="rect">
            <a:avLst/>
          </a:prstGeom>
          <a:noFill/>
        </p:spPr>
        <p:txBody>
          <a:bodyPr wrap="none" rtlCol="0">
            <a:spAutoFit/>
          </a:bodyPr>
          <a:lstStyle/>
          <a:p>
            <a:pPr>
              <a:defRPr/>
            </a:pPr>
            <a:r>
              <a:rPr lang="en-GB" sz="3200" b="1" dirty="0">
                <a:solidFill>
                  <a:srgbClr val="115076"/>
                </a:solidFill>
              </a:rPr>
              <a:t>Escribe las palabras en </a:t>
            </a:r>
            <a:r>
              <a:rPr lang="en-GB" sz="3200" b="1" dirty="0" err="1">
                <a:solidFill>
                  <a:srgbClr val="115076"/>
                </a:solidFill>
              </a:rPr>
              <a:t>español</a:t>
            </a:r>
            <a:r>
              <a:rPr lang="en-GB" sz="3200" b="1" dirty="0">
                <a:solidFill>
                  <a:srgbClr val="115076"/>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Cuántas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115076"/>
                </a:solidFill>
                <a:effectLst/>
                <a:uLnTx/>
                <a:uFillTx/>
                <a:latin typeface="Century Gothic" panose="020F0302020204030204"/>
                <a:ea typeface="+mn-ea"/>
                <a:cs typeface="+mn-cs"/>
              </a:rPr>
              <a:t> la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SSC [z]?</a:t>
            </a:r>
          </a:p>
        </p:txBody>
      </p:sp>
      <p:sp>
        <p:nvSpPr>
          <p:cNvPr id="3" name="TextBox 2"/>
          <p:cNvSpPr txBox="1"/>
          <p:nvPr/>
        </p:nvSpPr>
        <p:spPr>
          <a:xfrm>
            <a:off x="237159" y="3076711"/>
            <a:ext cx="22348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[maybe]</a:t>
            </a:r>
          </a:p>
        </p:txBody>
      </p:sp>
      <p:sp>
        <p:nvSpPr>
          <p:cNvPr id="13" name="TextBox 12"/>
          <p:cNvSpPr txBox="1"/>
          <p:nvPr/>
        </p:nvSpPr>
        <p:spPr>
          <a:xfrm>
            <a:off x="3324578" y="3076711"/>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[effort]</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878412" y="5160953"/>
            <a:ext cx="2100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622693" y="5160953"/>
            <a:ext cx="16530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q_____</a:t>
            </a:r>
          </a:p>
        </p:txBody>
      </p:sp>
      <p:sp>
        <p:nvSpPr>
          <p:cNvPr id="16" name="TextBox 15"/>
          <p:cNvSpPr txBox="1"/>
          <p:nvPr/>
        </p:nvSpPr>
        <p:spPr>
          <a:xfrm>
            <a:off x="910186" y="5160953"/>
            <a:ext cx="128992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solidFill>
                  <a:srgbClr val="EE6000"/>
                </a:solidFill>
                <a:latin typeface="Century Gothic" panose="020F0302020204030204"/>
                <a:cs typeface="Arial"/>
                <a:sym typeface="Arial"/>
              </a:rPr>
              <a:t>ui</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ás</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7" name="TextBox 16"/>
          <p:cNvSpPr txBox="1"/>
          <p:nvPr/>
        </p:nvSpPr>
        <p:spPr>
          <a:xfrm>
            <a:off x="4207502" y="5160953"/>
            <a:ext cx="17711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sfuer</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o</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2" name="TextBox 11"/>
          <p:cNvSpPr txBox="1"/>
          <p:nvPr/>
        </p:nvSpPr>
        <p:spPr>
          <a:xfrm>
            <a:off x="6393048" y="3076711"/>
            <a:ext cx="260580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a:t>
            </a:r>
            <a:r>
              <a:rPr kumimoji="0" lang="en-GB" sz="3600" b="1"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go, are going</a:t>
            </a: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18" name="TextBox 17"/>
          <p:cNvSpPr txBox="1"/>
          <p:nvPr/>
        </p:nvSpPr>
        <p:spPr>
          <a:xfrm>
            <a:off x="9461518" y="3076711"/>
            <a:ext cx="24666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 start, starting]</a:t>
            </a:r>
          </a:p>
        </p:txBody>
      </p:sp>
      <p:sp>
        <p:nvSpPr>
          <p:cNvPr id="23" name="TextBox 22">
            <a:extLst>
              <a:ext uri="{FF2B5EF4-FFF2-40B4-BE49-F238E27FC236}">
                <a16:creationId xmlns:a16="http://schemas.microsoft.com/office/drawing/2014/main" id="{131869A7-507C-4FBC-A54D-096F96E32D57}"/>
              </a:ext>
            </a:extLst>
          </p:cNvPr>
          <p:cNvSpPr txBox="1"/>
          <p:nvPr/>
        </p:nvSpPr>
        <p:spPr>
          <a:xfrm>
            <a:off x="7151383" y="5120219"/>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v____</a:t>
            </a:r>
          </a:p>
        </p:txBody>
      </p:sp>
      <p:sp>
        <p:nvSpPr>
          <p:cNvPr id="7" name="Rectangle 6"/>
          <p:cNvSpPr/>
          <p:nvPr/>
        </p:nvSpPr>
        <p:spPr>
          <a:xfrm>
            <a:off x="7419930" y="5120218"/>
            <a:ext cx="679994" cy="646331"/>
          </a:xfrm>
          <a:prstGeom prst="rect">
            <a:avLst/>
          </a:prstGeom>
        </p:spPr>
        <p:txBody>
          <a:bodyPr wrap="none">
            <a:spAutoFit/>
          </a:bodyPr>
          <a:lstStyle/>
          <a:p>
            <a:r>
              <a:rPr lang="en-GB" sz="3600" kern="0" dirty="0">
                <a:solidFill>
                  <a:srgbClr val="EE6000"/>
                </a:solidFill>
                <a:cs typeface="Arial"/>
                <a:sym typeface="Arial"/>
              </a:rPr>
              <a:t>as</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9654639" y="5120217"/>
            <a:ext cx="21002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e_______</a:t>
            </a:r>
          </a:p>
        </p:txBody>
      </p:sp>
      <p:sp>
        <p:nvSpPr>
          <p:cNvPr id="25" name="TextBox 24"/>
          <p:cNvSpPr txBox="1"/>
          <p:nvPr/>
        </p:nvSpPr>
        <p:spPr>
          <a:xfrm>
            <a:off x="9941841" y="5120216"/>
            <a:ext cx="21640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mpe</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ar</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8" name="TextBox 7"/>
          <p:cNvSpPr txBox="1"/>
          <p:nvPr/>
        </p:nvSpPr>
        <p:spPr>
          <a:xfrm>
            <a:off x="8753087" y="1245410"/>
            <a:ext cx="1101140" cy="923330"/>
          </a:xfrm>
          <a:prstGeom prst="rect">
            <a:avLst/>
          </a:prstGeom>
          <a:noFill/>
        </p:spPr>
        <p:txBody>
          <a:bodyPr wrap="square" rtlCol="0">
            <a:spAutoFit/>
          </a:bodyPr>
          <a:lstStyle/>
          <a:p>
            <a:pPr algn="l"/>
            <a:r>
              <a:rPr lang="en-GB" sz="5400" b="1" dirty="0">
                <a:solidFill>
                  <a:schemeClr val="accent5">
                    <a:lumMod val="50000"/>
                  </a:schemeClr>
                </a:solidFill>
              </a:rPr>
              <a:t>3</a:t>
            </a:r>
          </a:p>
        </p:txBody>
      </p:sp>
      <p:sp>
        <p:nvSpPr>
          <p:cNvPr id="2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28" name="TextBox 27"/>
          <p:cNvSpPr txBox="1"/>
          <p:nvPr/>
        </p:nvSpPr>
        <p:spPr>
          <a:xfrm>
            <a:off x="11152020" y="687340"/>
            <a:ext cx="1039980" cy="461665"/>
          </a:xfrm>
          <a:prstGeom prst="rect">
            <a:avLst/>
          </a:prstGeom>
          <a:noFill/>
        </p:spPr>
        <p:txBody>
          <a:bodyPr wrap="square" rtlCol="0">
            <a:spAutoFit/>
          </a:bodyPr>
          <a:lstStyle/>
          <a:p>
            <a:pPr algn="l"/>
            <a:r>
              <a:rPr lang="en-GB" sz="2400" b="1" dirty="0">
                <a:solidFill>
                  <a:schemeClr val="accent5">
                    <a:lumMod val="50000"/>
                  </a:schemeClr>
                </a:solidFill>
              </a:rPr>
              <a:t>[1/3]</a:t>
            </a:r>
          </a:p>
        </p:txBody>
      </p:sp>
    </p:spTree>
    <p:extLst>
      <p:ext uri="{BB962C8B-B14F-4D97-AF65-F5344CB8AC3E}">
        <p14:creationId xmlns:p14="http://schemas.microsoft.com/office/powerpoint/2010/main" val="125266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5601"/>
            <a:ext cx="10515600" cy="651209"/>
          </a:xfrm>
        </p:spPr>
        <p:txBody>
          <a:bodyPr>
            <a:noAutofit/>
          </a:bodyPr>
          <a:lstStyle/>
          <a:p>
            <a:r>
              <a:rPr lang="en-GB" sz="3200" dirty="0"/>
              <a:t>Remember, there are different ways to pronounce ‘z’, ‘ce’ and ‘ci’.</a:t>
            </a:r>
          </a:p>
        </p:txBody>
      </p:sp>
      <p:sp>
        <p:nvSpPr>
          <p:cNvPr id="4" name="Title 1"/>
          <p:cNvSpPr txBox="1">
            <a:spLocks/>
          </p:cNvSpPr>
          <p:nvPr/>
        </p:nvSpPr>
        <p:spPr>
          <a:xfrm>
            <a:off x="838200" y="1641564"/>
            <a:ext cx="10993916"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most of Spain, ‘z’, ‘ce’ and ‘ci’ are pronounced like the ‘th’ in English.</a:t>
            </a:r>
          </a:p>
        </p:txBody>
      </p:sp>
      <p:sp>
        <p:nvSpPr>
          <p:cNvPr id="5" name="Title 1"/>
          <p:cNvSpPr txBox="1">
            <a:spLocks/>
          </p:cNvSpPr>
          <p:nvPr/>
        </p:nvSpPr>
        <p:spPr>
          <a:xfrm>
            <a:off x="838200" y="2873256"/>
            <a:ext cx="10515600" cy="8569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In the Canary Islands and Latin America, these are pronounced like an ‘s’.</a:t>
            </a:r>
          </a:p>
        </p:txBody>
      </p:sp>
      <p:sp>
        <p:nvSpPr>
          <p:cNvPr id="6" name="Title 1"/>
          <p:cNvSpPr txBox="1">
            <a:spLocks/>
          </p:cNvSpPr>
          <p:nvPr/>
        </p:nvSpPr>
        <p:spPr>
          <a:xfrm>
            <a:off x="838200" y="410494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Compare:</a:t>
            </a:r>
          </a:p>
        </p:txBody>
      </p:sp>
      <p:sp>
        <p:nvSpPr>
          <p:cNvPr id="7" name="Title 1"/>
          <p:cNvSpPr txBox="1">
            <a:spLocks/>
          </p:cNvSpPr>
          <p:nvPr/>
        </p:nvSpPr>
        <p:spPr>
          <a:xfrm>
            <a:off x="1245432" y="4756158"/>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t>quizás</a:t>
            </a:r>
            <a:endParaRPr lang="en-GB" sz="3200" dirty="0"/>
          </a:p>
        </p:txBody>
      </p:sp>
      <p:sp>
        <p:nvSpPr>
          <p:cNvPr id="8" name="Title 1"/>
          <p:cNvSpPr txBox="1">
            <a:spLocks/>
          </p:cNvSpPr>
          <p:nvPr/>
        </p:nvSpPr>
        <p:spPr>
          <a:xfrm>
            <a:off x="3901188" y="4756157"/>
            <a:ext cx="3776273"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(mainland Spain)</a:t>
            </a:r>
          </a:p>
        </p:txBody>
      </p:sp>
      <p:sp>
        <p:nvSpPr>
          <p:cNvPr id="9" name="Title 1"/>
          <p:cNvSpPr txBox="1">
            <a:spLocks/>
          </p:cNvSpPr>
          <p:nvPr/>
        </p:nvSpPr>
        <p:spPr>
          <a:xfrm>
            <a:off x="1245432" y="5407366"/>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err="1"/>
              <a:t>quizás</a:t>
            </a:r>
            <a:endParaRPr lang="en-GB" sz="3200" dirty="0"/>
          </a:p>
        </p:txBody>
      </p:sp>
      <p:sp>
        <p:nvSpPr>
          <p:cNvPr id="10" name="Title 1"/>
          <p:cNvSpPr txBox="1">
            <a:spLocks/>
          </p:cNvSpPr>
          <p:nvPr/>
        </p:nvSpPr>
        <p:spPr>
          <a:xfrm>
            <a:off x="3901187" y="5407365"/>
            <a:ext cx="571000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dirty="0"/>
              <a:t>(Canaries &amp; Latin America)</a:t>
            </a:r>
          </a:p>
        </p:txBody>
      </p:sp>
      <p:sp>
        <p:nvSpPr>
          <p:cNvPr id="12" name="Action Button: Custom 11">
            <a:hlinkClick r:id="" action="ppaction://noaction" highlightClick="1">
              <a:snd r:embed="rId3" name="quizas (d).wav"/>
            </a:hlinkClick>
          </p:cNvPr>
          <p:cNvSpPr/>
          <p:nvPr/>
        </p:nvSpPr>
        <p:spPr>
          <a:xfrm>
            <a:off x="838200" y="492163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13" name="Action Button: Custom 12">
            <a:hlinkClick r:id="" action="ppaction://noaction" highlightClick="1">
              <a:snd r:embed="rId4" name="quizas (s).wav"/>
            </a:hlinkClick>
          </p:cNvPr>
          <p:cNvSpPr/>
          <p:nvPr/>
        </p:nvSpPr>
        <p:spPr>
          <a:xfrm>
            <a:off x="838200" y="5572843"/>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Tree>
    <p:extLst>
      <p:ext uri="{BB962C8B-B14F-4D97-AF65-F5344CB8AC3E}">
        <p14:creationId xmlns:p14="http://schemas.microsoft.com/office/powerpoint/2010/main" val="5840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745428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Escribe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Cuántas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115076"/>
                </a:solidFill>
                <a:effectLst/>
                <a:uLnTx/>
                <a:uFillTx/>
                <a:latin typeface="Century Gothic" panose="020F0302020204030204"/>
                <a:ea typeface="+mn-ea"/>
                <a:cs typeface="+mn-cs"/>
              </a:rPr>
              <a:t> la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SSC [z]?</a:t>
            </a:r>
          </a:p>
        </p:txBody>
      </p:sp>
      <p:sp>
        <p:nvSpPr>
          <p:cNvPr id="3" name="TextBox 2"/>
          <p:cNvSpPr txBox="1"/>
          <p:nvPr/>
        </p:nvSpPr>
        <p:spPr>
          <a:xfrm>
            <a:off x="237159" y="3273279"/>
            <a:ext cx="2518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journa</a:t>
            </a:r>
            <a:r>
              <a:rPr lang="en-GB" sz="3600" b="1" dirty="0">
                <a:solidFill>
                  <a:srgbClr val="104F75"/>
                </a:solidFill>
                <a:latin typeface="Century Gothic" panose="020B0502020202020204" pitchFamily="34" charset="0"/>
              </a:rPr>
              <a:t>list</a:t>
            </a: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13" name="TextBox 12"/>
          <p:cNvSpPr txBox="1"/>
          <p:nvPr/>
        </p:nvSpPr>
        <p:spPr>
          <a:xfrm>
            <a:off x="3324578" y="3273279"/>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[interview]</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878412" y="5160953"/>
            <a:ext cx="256192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e_________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152790" y="5111962"/>
            <a:ext cx="211468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p_______</a:t>
            </a:r>
          </a:p>
        </p:txBody>
      </p:sp>
      <p:sp>
        <p:nvSpPr>
          <p:cNvPr id="16" name="TextBox 15"/>
          <p:cNvSpPr txBox="1"/>
          <p:nvPr/>
        </p:nvSpPr>
        <p:spPr>
          <a:xfrm>
            <a:off x="402523" y="5106100"/>
            <a:ext cx="21874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solidFill>
                  <a:srgbClr val="EE6000"/>
                </a:solidFill>
                <a:latin typeface="Century Gothic" panose="020F0302020204030204"/>
                <a:cs typeface="Arial"/>
                <a:sym typeface="Arial"/>
              </a:rPr>
              <a:t>eriodista</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7" name="TextBox 16"/>
          <p:cNvSpPr txBox="1"/>
          <p:nvPr/>
        </p:nvSpPr>
        <p:spPr>
          <a:xfrm>
            <a:off x="4170198" y="5160953"/>
            <a:ext cx="214351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ntrevista</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2" name="TextBox 11"/>
          <p:cNvSpPr txBox="1"/>
          <p:nvPr/>
        </p:nvSpPr>
        <p:spPr>
          <a:xfrm>
            <a:off x="6393048" y="3273279"/>
            <a:ext cx="26058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[sadness]</a:t>
            </a:r>
          </a:p>
        </p:txBody>
      </p:sp>
      <p:sp>
        <p:nvSpPr>
          <p:cNvPr id="18" name="TextBox 17"/>
          <p:cNvSpPr txBox="1"/>
          <p:nvPr/>
        </p:nvSpPr>
        <p:spPr>
          <a:xfrm>
            <a:off x="9461518" y="3273279"/>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[reason]</a:t>
            </a:r>
          </a:p>
        </p:txBody>
      </p:sp>
      <p:sp>
        <p:nvSpPr>
          <p:cNvPr id="23" name="TextBox 22">
            <a:extLst>
              <a:ext uri="{FF2B5EF4-FFF2-40B4-BE49-F238E27FC236}">
                <a16:creationId xmlns:a16="http://schemas.microsoft.com/office/drawing/2014/main" id="{131869A7-507C-4FBC-A54D-096F96E32D57}"/>
              </a:ext>
            </a:extLst>
          </p:cNvPr>
          <p:cNvSpPr txBox="1"/>
          <p:nvPr/>
        </p:nvSpPr>
        <p:spPr>
          <a:xfrm>
            <a:off x="7151383" y="5120219"/>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t____</a:t>
            </a:r>
          </a:p>
        </p:txBody>
      </p:sp>
      <p:sp>
        <p:nvSpPr>
          <p:cNvPr id="7" name="Rectangle 6"/>
          <p:cNvSpPr/>
          <p:nvPr/>
        </p:nvSpPr>
        <p:spPr>
          <a:xfrm>
            <a:off x="7319938" y="5106101"/>
            <a:ext cx="1580882" cy="646331"/>
          </a:xfrm>
          <a:prstGeom prst="rect">
            <a:avLst/>
          </a:prstGeom>
        </p:spPr>
        <p:txBody>
          <a:bodyPr wrap="none">
            <a:spAutoFit/>
          </a:bodyPr>
          <a:lstStyle/>
          <a:p>
            <a:r>
              <a:rPr lang="en-GB" sz="3600" kern="0" dirty="0" err="1">
                <a:solidFill>
                  <a:srgbClr val="EE6000"/>
                </a:solidFill>
                <a:cs typeface="Arial"/>
                <a:sym typeface="Arial"/>
              </a:rPr>
              <a:t>riste</a:t>
            </a:r>
            <a:r>
              <a:rPr lang="en-GB" sz="3600" b="1" kern="0" dirty="0" err="1">
                <a:solidFill>
                  <a:srgbClr val="EE6000"/>
                </a:solidFill>
                <a:cs typeface="Arial"/>
                <a:sym typeface="Arial"/>
              </a:rPr>
              <a:t>z</a:t>
            </a:r>
            <a:r>
              <a:rPr lang="en-GB" sz="3600" kern="0" dirty="0" err="1">
                <a:solidFill>
                  <a:srgbClr val="EE6000"/>
                </a:solidFill>
                <a:cs typeface="Arial"/>
                <a:sym typeface="Arial"/>
              </a:rPr>
              <a:t>a</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9654639" y="5120217"/>
            <a:ext cx="170912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r______</a:t>
            </a:r>
          </a:p>
        </p:txBody>
      </p:sp>
      <p:sp>
        <p:nvSpPr>
          <p:cNvPr id="25" name="TextBox 24"/>
          <p:cNvSpPr txBox="1"/>
          <p:nvPr/>
        </p:nvSpPr>
        <p:spPr>
          <a:xfrm>
            <a:off x="9828193" y="5106100"/>
            <a:ext cx="12973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lang="en-GB" sz="3600" kern="0" dirty="0" err="1">
                <a:solidFill>
                  <a:srgbClr val="EE6000"/>
                </a:solidFill>
                <a:latin typeface="Century Gothic" panose="020F0302020204030204"/>
                <a:cs typeface="Arial"/>
                <a:sym typeface="Arial"/>
              </a:rPr>
              <a:t>ón</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8" name="TextBox 7"/>
          <p:cNvSpPr txBox="1"/>
          <p:nvPr/>
        </p:nvSpPr>
        <p:spPr>
          <a:xfrm>
            <a:off x="8753087" y="1245410"/>
            <a:ext cx="1101140" cy="923330"/>
          </a:xfrm>
          <a:prstGeom prst="rect">
            <a:avLst/>
          </a:prstGeom>
          <a:noFill/>
        </p:spPr>
        <p:txBody>
          <a:bodyPr wrap="square" rtlCol="0">
            <a:spAutoFit/>
          </a:bodyPr>
          <a:lstStyle/>
          <a:p>
            <a:pPr algn="l"/>
            <a:r>
              <a:rPr lang="en-GB" sz="5400" b="1" dirty="0">
                <a:solidFill>
                  <a:schemeClr val="accent5">
                    <a:lumMod val="50000"/>
                  </a:schemeClr>
                </a:solidFill>
              </a:rPr>
              <a:t>2</a:t>
            </a:r>
          </a:p>
        </p:txBody>
      </p:sp>
      <p:sp>
        <p:nvSpPr>
          <p:cNvPr id="2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30" name="TextBox 29"/>
          <p:cNvSpPr txBox="1"/>
          <p:nvPr/>
        </p:nvSpPr>
        <p:spPr>
          <a:xfrm>
            <a:off x="11152020" y="687340"/>
            <a:ext cx="1039980" cy="461665"/>
          </a:xfrm>
          <a:prstGeom prst="rect">
            <a:avLst/>
          </a:prstGeom>
          <a:noFill/>
        </p:spPr>
        <p:txBody>
          <a:bodyPr wrap="square" rtlCol="0">
            <a:spAutoFit/>
          </a:bodyPr>
          <a:lstStyle/>
          <a:p>
            <a:pPr algn="l"/>
            <a:r>
              <a:rPr lang="en-GB" sz="2400" b="1" dirty="0">
                <a:solidFill>
                  <a:schemeClr val="accent5">
                    <a:lumMod val="50000"/>
                  </a:schemeClr>
                </a:solidFill>
              </a:rPr>
              <a:t>[2/3]</a:t>
            </a:r>
          </a:p>
        </p:txBody>
      </p:sp>
    </p:spTree>
    <p:extLst>
      <p:ext uri="{BB962C8B-B14F-4D97-AF65-F5344CB8AC3E}">
        <p14:creationId xmlns:p14="http://schemas.microsoft.com/office/powerpoint/2010/main" val="2698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6" name="TextBox 5">
            <a:extLst>
              <a:ext uri="{FF2B5EF4-FFF2-40B4-BE49-F238E27FC236}">
                <a16:creationId xmlns:a16="http://schemas.microsoft.com/office/drawing/2014/main" id="{DA2F2789-84A6-4CA5-AD39-41E5E0CC861C}"/>
              </a:ext>
            </a:extLst>
          </p:cNvPr>
          <p:cNvSpPr txBox="1"/>
          <p:nvPr/>
        </p:nvSpPr>
        <p:spPr>
          <a:xfrm>
            <a:off x="237159" y="1168466"/>
            <a:ext cx="7454285" cy="107721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Escribe las palabras en español.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Cuántas</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palabras </a:t>
            </a:r>
            <a:r>
              <a:rPr kumimoji="0" lang="en-GB" sz="3200" b="1" i="0" u="none" strike="noStrike" kern="1200" cap="none" spc="0" normalizeH="0" baseline="0" noProof="0" dirty="0" err="1">
                <a:ln>
                  <a:noFill/>
                </a:ln>
                <a:solidFill>
                  <a:srgbClr val="115076"/>
                </a:solidFill>
                <a:effectLst/>
                <a:uLnTx/>
                <a:uFillTx/>
                <a:latin typeface="Century Gothic" panose="020F0302020204030204"/>
                <a:ea typeface="+mn-ea"/>
                <a:cs typeface="+mn-cs"/>
              </a:rPr>
              <a:t>tienen</a:t>
            </a:r>
            <a:r>
              <a:rPr kumimoji="0" lang="en-GB" sz="3200" b="1" i="0" u="none" strike="noStrike" kern="1200" cap="none" spc="0" normalizeH="0" noProof="0" dirty="0">
                <a:ln>
                  <a:noFill/>
                </a:ln>
                <a:solidFill>
                  <a:srgbClr val="115076"/>
                </a:solidFill>
                <a:effectLst/>
                <a:uLnTx/>
                <a:uFillTx/>
                <a:latin typeface="Century Gothic" panose="020F0302020204030204"/>
                <a:ea typeface="+mn-ea"/>
                <a:cs typeface="+mn-cs"/>
              </a:rPr>
              <a:t> la</a:t>
            </a:r>
            <a:r>
              <a:rPr kumimoji="0" lang="en-GB" sz="3200" b="1" i="0" u="none" strike="noStrike" kern="1200" cap="none" spc="0" normalizeH="0" baseline="0" noProof="0" dirty="0">
                <a:ln>
                  <a:noFill/>
                </a:ln>
                <a:solidFill>
                  <a:srgbClr val="115076"/>
                </a:solidFill>
                <a:effectLst/>
                <a:uLnTx/>
                <a:uFillTx/>
                <a:latin typeface="Century Gothic" panose="020F0302020204030204"/>
                <a:ea typeface="+mn-ea"/>
                <a:cs typeface="+mn-cs"/>
              </a:rPr>
              <a:t> SSC [z]?</a:t>
            </a:r>
          </a:p>
        </p:txBody>
      </p:sp>
      <p:sp>
        <p:nvSpPr>
          <p:cNvPr id="3" name="TextBox 2"/>
          <p:cNvSpPr txBox="1"/>
          <p:nvPr/>
        </p:nvSpPr>
        <p:spPr>
          <a:xfrm>
            <a:off x="237159" y="3145292"/>
            <a:ext cx="25182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[nature]</a:t>
            </a:r>
          </a:p>
        </p:txBody>
      </p:sp>
      <p:sp>
        <p:nvSpPr>
          <p:cNvPr id="13" name="TextBox 12"/>
          <p:cNvSpPr txBox="1"/>
          <p:nvPr/>
        </p:nvSpPr>
        <p:spPr>
          <a:xfrm>
            <a:off x="3324578" y="3145292"/>
            <a:ext cx="382680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r>
              <a:rPr kumimoji="0" lang="en-GB" sz="36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embarassment</a:t>
            </a: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p>
        </p:txBody>
      </p:sp>
      <p:sp>
        <p:nvSpPr>
          <p:cNvPr id="14" name="TextBox 13">
            <a:extLst>
              <a:ext uri="{FF2B5EF4-FFF2-40B4-BE49-F238E27FC236}">
                <a16:creationId xmlns:a16="http://schemas.microsoft.com/office/drawing/2014/main" id="{131869A7-507C-4FBC-A54D-096F96E32D57}"/>
              </a:ext>
            </a:extLst>
          </p:cNvPr>
          <p:cNvSpPr txBox="1"/>
          <p:nvPr/>
        </p:nvSpPr>
        <p:spPr>
          <a:xfrm>
            <a:off x="3878412" y="5160953"/>
            <a:ext cx="2749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v__________</a:t>
            </a:r>
          </a:p>
        </p:txBody>
      </p:sp>
      <p:sp>
        <p:nvSpPr>
          <p:cNvPr id="15" name="TextBox 14">
            <a:extLst>
              <a:ext uri="{FF2B5EF4-FFF2-40B4-BE49-F238E27FC236}">
                <a16:creationId xmlns:a16="http://schemas.microsoft.com/office/drawing/2014/main" id="{131869A7-507C-4FBC-A54D-096F96E32D57}"/>
              </a:ext>
            </a:extLst>
          </p:cNvPr>
          <p:cNvSpPr txBox="1"/>
          <p:nvPr/>
        </p:nvSpPr>
        <p:spPr>
          <a:xfrm>
            <a:off x="152790" y="5111962"/>
            <a:ext cx="185178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n______</a:t>
            </a:r>
          </a:p>
        </p:txBody>
      </p:sp>
      <p:sp>
        <p:nvSpPr>
          <p:cNvPr id="16" name="TextBox 15"/>
          <p:cNvSpPr txBox="1"/>
          <p:nvPr/>
        </p:nvSpPr>
        <p:spPr>
          <a:xfrm>
            <a:off x="376417" y="5106100"/>
            <a:ext cx="24082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kern="0" dirty="0" err="1">
                <a:solidFill>
                  <a:srgbClr val="EE6000"/>
                </a:solidFill>
                <a:latin typeface="Century Gothic" panose="020F0302020204030204"/>
                <a:cs typeface="Arial"/>
                <a:sym typeface="Arial"/>
              </a:rPr>
              <a:t>aturale</a:t>
            </a:r>
            <a:r>
              <a:rPr lang="en-GB" sz="3600" b="1" kern="0" dirty="0" err="1">
                <a:solidFill>
                  <a:srgbClr val="EE6000"/>
                </a:solidFill>
                <a:latin typeface="Century Gothic" panose="020F0302020204030204"/>
                <a:cs typeface="Arial"/>
                <a:sym typeface="Arial"/>
              </a:rPr>
              <a:t>z</a:t>
            </a:r>
            <a:r>
              <a:rPr lang="en-GB" sz="3600" kern="0" dirty="0" err="1">
                <a:solidFill>
                  <a:srgbClr val="EE6000"/>
                </a:solidFill>
                <a:latin typeface="Century Gothic" panose="020F0302020204030204"/>
                <a:cs typeface="Arial"/>
                <a:sym typeface="Arial"/>
              </a:rPr>
              <a:t>a</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7" name="TextBox 16"/>
          <p:cNvSpPr txBox="1"/>
          <p:nvPr/>
        </p:nvSpPr>
        <p:spPr>
          <a:xfrm>
            <a:off x="4131615" y="5154528"/>
            <a:ext cx="28987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ergüen</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12" name="TextBox 11"/>
          <p:cNvSpPr txBox="1"/>
          <p:nvPr/>
        </p:nvSpPr>
        <p:spPr>
          <a:xfrm>
            <a:off x="7222384" y="3185965"/>
            <a:ext cx="26058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[March]</a:t>
            </a:r>
          </a:p>
        </p:txBody>
      </p:sp>
      <p:sp>
        <p:nvSpPr>
          <p:cNvPr id="18" name="TextBox 17"/>
          <p:cNvSpPr txBox="1"/>
          <p:nvPr/>
        </p:nvSpPr>
        <p:spPr>
          <a:xfrm>
            <a:off x="9461518" y="3145292"/>
            <a:ext cx="24666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[head]</a:t>
            </a:r>
          </a:p>
        </p:txBody>
      </p:sp>
      <p:sp>
        <p:nvSpPr>
          <p:cNvPr id="23" name="TextBox 22">
            <a:extLst>
              <a:ext uri="{FF2B5EF4-FFF2-40B4-BE49-F238E27FC236}">
                <a16:creationId xmlns:a16="http://schemas.microsoft.com/office/drawing/2014/main" id="{131869A7-507C-4FBC-A54D-096F96E32D57}"/>
              </a:ext>
            </a:extLst>
          </p:cNvPr>
          <p:cNvSpPr txBox="1"/>
          <p:nvPr/>
        </p:nvSpPr>
        <p:spPr>
          <a:xfrm>
            <a:off x="6912256" y="5127069"/>
            <a:ext cx="215227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m____</a:t>
            </a:r>
          </a:p>
        </p:txBody>
      </p:sp>
      <p:sp>
        <p:nvSpPr>
          <p:cNvPr id="7" name="Rectangle 6"/>
          <p:cNvSpPr/>
          <p:nvPr/>
        </p:nvSpPr>
        <p:spPr>
          <a:xfrm>
            <a:off x="7314738" y="5120217"/>
            <a:ext cx="1154483" cy="646331"/>
          </a:xfrm>
          <a:prstGeom prst="rect">
            <a:avLst/>
          </a:prstGeom>
        </p:spPr>
        <p:txBody>
          <a:bodyPr wrap="none">
            <a:spAutoFit/>
          </a:bodyPr>
          <a:lstStyle/>
          <a:p>
            <a:r>
              <a:rPr lang="en-GB" sz="3600" kern="0" dirty="0" err="1">
                <a:solidFill>
                  <a:srgbClr val="EE6000"/>
                </a:solidFill>
                <a:cs typeface="Arial"/>
                <a:sym typeface="Arial"/>
              </a:rPr>
              <a:t>ar</a:t>
            </a:r>
            <a:r>
              <a:rPr lang="en-GB" sz="3600" b="1" kern="0" dirty="0" err="1">
                <a:solidFill>
                  <a:srgbClr val="EE6000"/>
                </a:solidFill>
                <a:cs typeface="Arial"/>
                <a:sym typeface="Arial"/>
              </a:rPr>
              <a:t>z</a:t>
            </a:r>
            <a:r>
              <a:rPr lang="en-GB" sz="3600" kern="0" dirty="0" err="1">
                <a:solidFill>
                  <a:srgbClr val="EE6000"/>
                </a:solidFill>
                <a:cs typeface="Arial"/>
                <a:sym typeface="Arial"/>
              </a:rPr>
              <a:t>o</a:t>
            </a:r>
            <a:endParaRPr lang="en-GB" sz="3600" dirty="0"/>
          </a:p>
        </p:txBody>
      </p:sp>
      <p:sp>
        <p:nvSpPr>
          <p:cNvPr id="24" name="TextBox 23">
            <a:extLst>
              <a:ext uri="{FF2B5EF4-FFF2-40B4-BE49-F238E27FC236}">
                <a16:creationId xmlns:a16="http://schemas.microsoft.com/office/drawing/2014/main" id="{131869A7-507C-4FBC-A54D-096F96E32D57}"/>
              </a:ext>
            </a:extLst>
          </p:cNvPr>
          <p:cNvSpPr txBox="1"/>
          <p:nvPr/>
        </p:nvSpPr>
        <p:spPr>
          <a:xfrm>
            <a:off x="9654639" y="5120217"/>
            <a:ext cx="186781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c______</a:t>
            </a:r>
          </a:p>
        </p:txBody>
      </p:sp>
      <p:sp>
        <p:nvSpPr>
          <p:cNvPr id="25" name="TextBox 24"/>
          <p:cNvSpPr txBox="1"/>
          <p:nvPr/>
        </p:nvSpPr>
        <p:spPr>
          <a:xfrm>
            <a:off x="9987490" y="5127069"/>
            <a:ext cx="181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abe</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z</a:t>
            </a:r>
            <a:r>
              <a:rPr kumimoji="0" lang="en-GB" sz="360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a:t>
            </a:r>
            <a:endParaRPr kumimoji="0" lang="en-GB" sz="3600" i="0" u="none" strike="noStrike" kern="1200" cap="none" spc="0" normalizeH="0" baseline="0" noProof="0" dirty="0">
              <a:ln>
                <a:noFill/>
              </a:ln>
              <a:solidFill>
                <a:srgbClr val="ED7D31"/>
              </a:solidFill>
              <a:effectLst/>
              <a:uLnTx/>
              <a:uFillTx/>
              <a:latin typeface="Century Gothic" panose="020B0502020202020204" pitchFamily="34" charset="0"/>
              <a:ea typeface="+mn-ea"/>
            </a:endParaRPr>
          </a:p>
        </p:txBody>
      </p:sp>
      <p:sp>
        <p:nvSpPr>
          <p:cNvPr id="8" name="TextBox 7"/>
          <p:cNvSpPr txBox="1"/>
          <p:nvPr/>
        </p:nvSpPr>
        <p:spPr>
          <a:xfrm>
            <a:off x="8753087" y="1245410"/>
            <a:ext cx="1101140" cy="923330"/>
          </a:xfrm>
          <a:prstGeom prst="rect">
            <a:avLst/>
          </a:prstGeom>
          <a:noFill/>
        </p:spPr>
        <p:txBody>
          <a:bodyPr wrap="square" rtlCol="0">
            <a:spAutoFit/>
          </a:bodyPr>
          <a:lstStyle/>
          <a:p>
            <a:pPr algn="l"/>
            <a:r>
              <a:rPr lang="en-GB" sz="5400" b="1" dirty="0">
                <a:solidFill>
                  <a:schemeClr val="accent5">
                    <a:lumMod val="50000"/>
                  </a:schemeClr>
                </a:solidFill>
              </a:rPr>
              <a:t>4</a:t>
            </a:r>
          </a:p>
        </p:txBody>
      </p:sp>
      <p:sp>
        <p:nvSpPr>
          <p:cNvPr id="30"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escribir</a:t>
            </a:r>
            <a:endParaRPr lang="en-GB" sz="2000" b="1" dirty="0">
              <a:solidFill>
                <a:schemeClr val="bg1"/>
              </a:solidFill>
            </a:endParaRPr>
          </a:p>
        </p:txBody>
      </p:sp>
      <p:sp>
        <p:nvSpPr>
          <p:cNvPr id="32" name="TextBox 31"/>
          <p:cNvSpPr txBox="1"/>
          <p:nvPr/>
        </p:nvSpPr>
        <p:spPr>
          <a:xfrm>
            <a:off x="11152020" y="687340"/>
            <a:ext cx="1039980" cy="461665"/>
          </a:xfrm>
          <a:prstGeom prst="rect">
            <a:avLst/>
          </a:prstGeom>
          <a:noFill/>
        </p:spPr>
        <p:txBody>
          <a:bodyPr wrap="square" rtlCol="0">
            <a:spAutoFit/>
          </a:bodyPr>
          <a:lstStyle/>
          <a:p>
            <a:pPr algn="l"/>
            <a:r>
              <a:rPr lang="en-GB" sz="2400" b="1" dirty="0">
                <a:solidFill>
                  <a:schemeClr val="accent5">
                    <a:lumMod val="50000"/>
                  </a:schemeClr>
                </a:solidFill>
              </a:rPr>
              <a:t>[3/3]</a:t>
            </a:r>
          </a:p>
        </p:txBody>
      </p:sp>
    </p:spTree>
    <p:extLst>
      <p:ext uri="{BB962C8B-B14F-4D97-AF65-F5344CB8AC3E}">
        <p14:creationId xmlns:p14="http://schemas.microsoft.com/office/powerpoint/2010/main" val="302204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7" grpId="0"/>
      <p:bldP spid="2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7BF30DB-723F-46CC-9D90-D9CA5E937CF7}"/>
              </a:ext>
            </a:extLst>
          </p:cNvPr>
          <p:cNvSpPr/>
          <p:nvPr/>
        </p:nvSpPr>
        <p:spPr>
          <a:xfrm>
            <a:off x="1849351" y="120570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1</a:t>
            </a:r>
          </a:p>
        </p:txBody>
      </p:sp>
      <p:sp>
        <p:nvSpPr>
          <p:cNvPr id="14" name="Rectangle 13">
            <a:extLst>
              <a:ext uri="{FF2B5EF4-FFF2-40B4-BE49-F238E27FC236}">
                <a16:creationId xmlns:a16="http://schemas.microsoft.com/office/drawing/2014/main" id="{94D59D04-A253-4D93-BE84-8D135B991011}"/>
              </a:ext>
            </a:extLst>
          </p:cNvPr>
          <p:cNvSpPr/>
          <p:nvPr/>
        </p:nvSpPr>
        <p:spPr>
          <a:xfrm>
            <a:off x="5473812" y="124216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4</a:t>
            </a:r>
          </a:p>
        </p:txBody>
      </p:sp>
      <p:sp>
        <p:nvSpPr>
          <p:cNvPr id="15" name="Rectangle 14">
            <a:extLst>
              <a:ext uri="{FF2B5EF4-FFF2-40B4-BE49-F238E27FC236}">
                <a16:creationId xmlns:a16="http://schemas.microsoft.com/office/drawing/2014/main" id="{EAB4FAF2-D0C9-49C8-93F3-D68961D105A2}"/>
              </a:ext>
            </a:extLst>
          </p:cNvPr>
          <p:cNvSpPr/>
          <p:nvPr/>
        </p:nvSpPr>
        <p:spPr>
          <a:xfrm>
            <a:off x="1830036"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2</a:t>
            </a:r>
          </a:p>
        </p:txBody>
      </p:sp>
      <p:sp>
        <p:nvSpPr>
          <p:cNvPr id="10" name="Rectangle 9">
            <a:extLst>
              <a:ext uri="{FF2B5EF4-FFF2-40B4-BE49-F238E27FC236}">
                <a16:creationId xmlns:a16="http://schemas.microsoft.com/office/drawing/2014/main" id="{1D2C2F84-D5AE-4C28-87B1-D5093123E6B5}"/>
              </a:ext>
            </a:extLst>
          </p:cNvPr>
          <p:cNvSpPr/>
          <p:nvPr/>
        </p:nvSpPr>
        <p:spPr>
          <a:xfrm>
            <a:off x="5447272"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5</a:t>
            </a:r>
          </a:p>
        </p:txBody>
      </p:sp>
      <p:sp>
        <p:nvSpPr>
          <p:cNvPr id="7" name="Rectangle 6"/>
          <p:cNvSpPr/>
          <p:nvPr/>
        </p:nvSpPr>
        <p:spPr>
          <a:xfrm>
            <a:off x="9133286" y="1200659"/>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7</a:t>
            </a:r>
          </a:p>
        </p:txBody>
      </p:sp>
      <p:sp>
        <p:nvSpPr>
          <p:cNvPr id="16" name="Rectangle 15">
            <a:extLst>
              <a:ext uri="{FF2B5EF4-FFF2-40B4-BE49-F238E27FC236}">
                <a16:creationId xmlns:a16="http://schemas.microsoft.com/office/drawing/2014/main" id="{7A8EB5FB-DFE1-4E68-AB59-90A92D9CF082}"/>
              </a:ext>
            </a:extLst>
          </p:cNvPr>
          <p:cNvSpPr/>
          <p:nvPr/>
        </p:nvSpPr>
        <p:spPr>
          <a:xfrm>
            <a:off x="9090737" y="298878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8</a:t>
            </a:r>
          </a:p>
        </p:txBody>
      </p:sp>
      <p:sp>
        <p:nvSpPr>
          <p:cNvPr id="8" name="Rectangle 7">
            <a:extLst>
              <a:ext uri="{FF2B5EF4-FFF2-40B4-BE49-F238E27FC236}">
                <a16:creationId xmlns:a16="http://schemas.microsoft.com/office/drawing/2014/main" id="{B056429B-A272-499C-BBD8-631566B232CD}"/>
              </a:ext>
            </a:extLst>
          </p:cNvPr>
          <p:cNvSpPr/>
          <p:nvPr/>
        </p:nvSpPr>
        <p:spPr>
          <a:xfrm>
            <a:off x="9117278" y="4591786"/>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9</a:t>
            </a:r>
          </a:p>
        </p:txBody>
      </p:sp>
      <p:sp>
        <p:nvSpPr>
          <p:cNvPr id="37" name="TextBox 36"/>
          <p:cNvSpPr txBox="1"/>
          <p:nvPr/>
        </p:nvSpPr>
        <p:spPr>
          <a:xfrm rot="21305855">
            <a:off x="5785047" y="1312263"/>
            <a:ext cx="2652695" cy="954107"/>
          </a:xfrm>
          <a:prstGeom prst="rect">
            <a:avLst/>
          </a:prstGeom>
          <a:noFill/>
        </p:spPr>
        <p:txBody>
          <a:bodyPr wrap="square" rtlCol="0">
            <a:spAutoFit/>
          </a:bodyPr>
          <a:lstStyle/>
          <a:p>
            <a:r>
              <a:rPr lang="en-GB" sz="2800" dirty="0">
                <a:solidFill>
                  <a:schemeClr val="accent5">
                    <a:lumMod val="50000"/>
                  </a:schemeClr>
                </a:solidFill>
                <a:latin typeface="Century Gothic" panose="020B0502020202020204" pitchFamily="34" charset="0"/>
                <a:cs typeface="Calibri" panose="020F0502020204030204" pitchFamily="34" charset="0"/>
              </a:rPr>
              <a:t>[to hand out, share out]</a:t>
            </a:r>
          </a:p>
        </p:txBody>
      </p:sp>
      <p:sp>
        <p:nvSpPr>
          <p:cNvPr id="47" name="Rectangle 10">
            <a:extLst>
              <a:ext uri="{FF2B5EF4-FFF2-40B4-BE49-F238E27FC236}">
                <a16:creationId xmlns:a16="http://schemas.microsoft.com/office/drawing/2014/main" id="{AD7EF6DF-699A-CC4F-98E0-17F06AEC945F}"/>
              </a:ext>
            </a:extLst>
          </p:cNvPr>
          <p:cNvSpPr/>
          <p:nvPr/>
        </p:nvSpPr>
        <p:spPr>
          <a:xfrm>
            <a:off x="1760085" y="4590981"/>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3</a:t>
            </a:r>
          </a:p>
        </p:txBody>
      </p:sp>
      <p:pic>
        <p:nvPicPr>
          <p:cNvPr id="3" name="Imagen 2">
            <a:extLst>
              <a:ext uri="{FF2B5EF4-FFF2-40B4-BE49-F238E27FC236}">
                <a16:creationId xmlns:a16="http://schemas.microsoft.com/office/drawing/2014/main" id="{139C0C05-946B-8B40-8E54-BB0D933960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11160" y="1534095"/>
            <a:ext cx="2532862" cy="686915"/>
          </a:xfrm>
          <a:prstGeom prst="rect">
            <a:avLst/>
          </a:prstGeom>
        </p:spPr>
      </p:pic>
      <p:pic>
        <p:nvPicPr>
          <p:cNvPr id="9" name="Imagen 8">
            <a:extLst>
              <a:ext uri="{FF2B5EF4-FFF2-40B4-BE49-F238E27FC236}">
                <a16:creationId xmlns:a16="http://schemas.microsoft.com/office/drawing/2014/main" id="{E6AFE8F2-A46F-6549-8A17-2B025C9DC16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39369" y="3134311"/>
            <a:ext cx="1481475" cy="905399"/>
          </a:xfrm>
          <a:prstGeom prst="rect">
            <a:avLst/>
          </a:prstGeom>
        </p:spPr>
      </p:pic>
      <p:pic>
        <p:nvPicPr>
          <p:cNvPr id="12" name="Imagen 11">
            <a:extLst>
              <a:ext uri="{FF2B5EF4-FFF2-40B4-BE49-F238E27FC236}">
                <a16:creationId xmlns:a16="http://schemas.microsoft.com/office/drawing/2014/main" id="{2E3D365B-60BF-B748-B055-7FA687E730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53438" y="1233339"/>
            <a:ext cx="1044064" cy="1069179"/>
          </a:xfrm>
          <a:prstGeom prst="rect">
            <a:avLst/>
          </a:prstGeom>
        </p:spPr>
      </p:pic>
      <p:sp>
        <p:nvSpPr>
          <p:cNvPr id="50" name="TextBox 36">
            <a:extLst>
              <a:ext uri="{FF2B5EF4-FFF2-40B4-BE49-F238E27FC236}">
                <a16:creationId xmlns:a16="http://schemas.microsoft.com/office/drawing/2014/main" id="{8031C74D-55D0-2C41-BE3A-09D3231F3838}"/>
              </a:ext>
            </a:extLst>
          </p:cNvPr>
          <p:cNvSpPr txBox="1"/>
          <p:nvPr/>
        </p:nvSpPr>
        <p:spPr>
          <a:xfrm rot="21305855">
            <a:off x="8966421" y="5117400"/>
            <a:ext cx="2309771" cy="523220"/>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cs typeface="Calibri" panose="020F0502020204030204" pitchFamily="34" charset="0"/>
              </a:rPr>
              <a:t>[lid, cover]</a:t>
            </a:r>
          </a:p>
        </p:txBody>
      </p:sp>
      <p:pic>
        <p:nvPicPr>
          <p:cNvPr id="18" name="Imagen 17">
            <a:extLst>
              <a:ext uri="{FF2B5EF4-FFF2-40B4-BE49-F238E27FC236}">
                <a16:creationId xmlns:a16="http://schemas.microsoft.com/office/drawing/2014/main" id="{FF2340E2-40AF-CD43-A8DE-49B213F5C4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52367" y="3337683"/>
            <a:ext cx="627989" cy="758032"/>
          </a:xfrm>
          <a:prstGeom prst="rect">
            <a:avLst/>
          </a:prstGeom>
        </p:spPr>
      </p:pic>
      <p:sp>
        <p:nvSpPr>
          <p:cNvPr id="19" name="CuadroTexto 18">
            <a:extLst>
              <a:ext uri="{FF2B5EF4-FFF2-40B4-BE49-F238E27FC236}">
                <a16:creationId xmlns:a16="http://schemas.microsoft.com/office/drawing/2014/main" id="{C1AA9B85-3394-DB40-A692-73D19EBB1CEC}"/>
              </a:ext>
            </a:extLst>
          </p:cNvPr>
          <p:cNvSpPr txBox="1"/>
          <p:nvPr/>
        </p:nvSpPr>
        <p:spPr>
          <a:xfrm>
            <a:off x="6003626" y="3082954"/>
            <a:ext cx="2101857" cy="461665"/>
          </a:xfrm>
          <a:prstGeom prst="rect">
            <a:avLst/>
          </a:prstGeom>
          <a:noFill/>
        </p:spPr>
        <p:txBody>
          <a:bodyPr wrap="none" rtlCol="0">
            <a:spAutoFit/>
          </a:bodyPr>
          <a:lstStyle/>
          <a:p>
            <a:pPr algn="l"/>
            <a:r>
              <a:rPr lang="x-none" sz="2400" dirty="0">
                <a:solidFill>
                  <a:schemeClr val="accent5">
                    <a:lumMod val="50000"/>
                  </a:schemeClr>
                </a:solidFill>
              </a:rPr>
              <a:t>[</a:t>
            </a:r>
            <a:r>
              <a:rPr lang="en-GB" sz="2400" dirty="0">
                <a:solidFill>
                  <a:schemeClr val="accent5">
                    <a:lumMod val="50000"/>
                  </a:schemeClr>
                </a:solidFill>
              </a:rPr>
              <a:t>a purchase</a:t>
            </a:r>
            <a:r>
              <a:rPr lang="x-none" sz="2400" dirty="0">
                <a:solidFill>
                  <a:schemeClr val="accent5">
                    <a:lumMod val="50000"/>
                  </a:schemeClr>
                </a:solidFill>
              </a:rPr>
              <a:t>]</a:t>
            </a:r>
          </a:p>
        </p:txBody>
      </p:sp>
      <p:sp>
        <p:nvSpPr>
          <p:cNvPr id="52" name="TextBox 36">
            <a:extLst>
              <a:ext uri="{FF2B5EF4-FFF2-40B4-BE49-F238E27FC236}">
                <a16:creationId xmlns:a16="http://schemas.microsoft.com/office/drawing/2014/main" id="{81E3EECB-47F1-F34C-AC7C-4DEAB5E7990C}"/>
              </a:ext>
            </a:extLst>
          </p:cNvPr>
          <p:cNvSpPr txBox="1"/>
          <p:nvPr/>
        </p:nvSpPr>
        <p:spPr>
          <a:xfrm rot="21305855">
            <a:off x="2036053" y="4767844"/>
            <a:ext cx="2309771" cy="954107"/>
          </a:xfrm>
          <a:prstGeom prst="rect">
            <a:avLst/>
          </a:prstGeom>
          <a:noFill/>
        </p:spPr>
        <p:txBody>
          <a:bodyPr wrap="square" rtlCol="0">
            <a:spAutoFit/>
          </a:bodyPr>
          <a:lstStyle/>
          <a:p>
            <a:pPr algn="ctr"/>
            <a:r>
              <a:rPr lang="en-GB" sz="2800" dirty="0">
                <a:solidFill>
                  <a:schemeClr val="accent5">
                    <a:lumMod val="50000"/>
                  </a:schemeClr>
                </a:solidFill>
                <a:latin typeface="Century Gothic" panose="020B0502020202020204" pitchFamily="34" charset="0"/>
                <a:cs typeface="Calibri" panose="020F0502020204030204" pitchFamily="34" charset="0"/>
              </a:rPr>
              <a:t>[to cover, covering]</a:t>
            </a:r>
          </a:p>
        </p:txBody>
      </p:sp>
      <p:pic>
        <p:nvPicPr>
          <p:cNvPr id="23" name="Imagen 22">
            <a:extLst>
              <a:ext uri="{FF2B5EF4-FFF2-40B4-BE49-F238E27FC236}">
                <a16:creationId xmlns:a16="http://schemas.microsoft.com/office/drawing/2014/main" id="{77A100FB-4BD6-9444-9695-5D1EDD5B42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17508" y="4951542"/>
            <a:ext cx="1425154" cy="1068866"/>
          </a:xfrm>
          <a:prstGeom prst="rect">
            <a:avLst/>
          </a:prstGeom>
        </p:spPr>
      </p:pic>
      <p:sp>
        <p:nvSpPr>
          <p:cNvPr id="53" name="Rectangle 10">
            <a:extLst>
              <a:ext uri="{FF2B5EF4-FFF2-40B4-BE49-F238E27FC236}">
                <a16:creationId xmlns:a16="http://schemas.microsoft.com/office/drawing/2014/main" id="{BC20E5C9-201C-9A41-9043-9B1701830B90}"/>
              </a:ext>
            </a:extLst>
          </p:cNvPr>
          <p:cNvSpPr/>
          <p:nvPr/>
        </p:nvSpPr>
        <p:spPr>
          <a:xfrm>
            <a:off x="5473812" y="4608693"/>
            <a:ext cx="383703" cy="30110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002060"/>
                </a:solidFill>
                <a:latin typeface="Century Gothic" panose="020B0502020202020204" pitchFamily="34" charset="0"/>
              </a:rPr>
              <a:t>6</a:t>
            </a:r>
          </a:p>
        </p:txBody>
      </p:sp>
      <p:sp>
        <p:nvSpPr>
          <p:cNvPr id="2" name="TextBox 1"/>
          <p:cNvSpPr txBox="1"/>
          <p:nvPr/>
        </p:nvSpPr>
        <p:spPr>
          <a:xfrm>
            <a:off x="1726330" y="2383199"/>
            <a:ext cx="2698279" cy="461665"/>
          </a:xfrm>
          <a:prstGeom prst="rect">
            <a:avLst/>
          </a:prstGeom>
          <a:noFill/>
        </p:spPr>
        <p:txBody>
          <a:bodyPr wrap="square" rtlCol="0">
            <a:spAutoFit/>
          </a:bodyPr>
          <a:lstStyle/>
          <a:p>
            <a:pPr algn="l"/>
            <a:r>
              <a:rPr lang="en-GB" sz="2400" b="1" dirty="0">
                <a:solidFill>
                  <a:schemeClr val="accent5">
                    <a:lumMod val="50000"/>
                  </a:schemeClr>
                </a:solidFill>
              </a:rPr>
              <a:t>p___________</a:t>
            </a:r>
          </a:p>
        </p:txBody>
      </p:sp>
      <p:sp>
        <p:nvSpPr>
          <p:cNvPr id="38" name="TextBox 37"/>
          <p:cNvSpPr txBox="1"/>
          <p:nvPr/>
        </p:nvSpPr>
        <p:spPr>
          <a:xfrm>
            <a:off x="5304508" y="2369612"/>
            <a:ext cx="2698279" cy="461665"/>
          </a:xfrm>
          <a:prstGeom prst="rect">
            <a:avLst/>
          </a:prstGeom>
          <a:noFill/>
        </p:spPr>
        <p:txBody>
          <a:bodyPr wrap="square" rtlCol="0">
            <a:spAutoFit/>
          </a:bodyPr>
          <a:lstStyle/>
          <a:p>
            <a:pPr algn="l"/>
            <a:r>
              <a:rPr lang="en-GB" sz="2400" b="1" dirty="0">
                <a:solidFill>
                  <a:schemeClr val="accent5">
                    <a:lumMod val="50000"/>
                  </a:schemeClr>
                </a:solidFill>
              </a:rPr>
              <a:t>r________</a:t>
            </a:r>
          </a:p>
        </p:txBody>
      </p:sp>
      <p:sp>
        <p:nvSpPr>
          <p:cNvPr id="39" name="TextBox 38"/>
          <p:cNvSpPr txBox="1"/>
          <p:nvPr/>
        </p:nvSpPr>
        <p:spPr>
          <a:xfrm>
            <a:off x="8878765" y="2369612"/>
            <a:ext cx="2698279" cy="461665"/>
          </a:xfrm>
          <a:prstGeom prst="rect">
            <a:avLst/>
          </a:prstGeom>
          <a:noFill/>
        </p:spPr>
        <p:txBody>
          <a:bodyPr wrap="square" rtlCol="0">
            <a:spAutoFit/>
          </a:bodyPr>
          <a:lstStyle/>
          <a:p>
            <a:pPr algn="l"/>
            <a:r>
              <a:rPr lang="en-GB" sz="2400" b="1" dirty="0">
                <a:solidFill>
                  <a:schemeClr val="accent5">
                    <a:lumMod val="50000"/>
                  </a:schemeClr>
                </a:solidFill>
              </a:rPr>
              <a:t>p___________</a:t>
            </a:r>
          </a:p>
        </p:txBody>
      </p:sp>
      <p:sp>
        <p:nvSpPr>
          <p:cNvPr id="40" name="TextBox 39"/>
          <p:cNvSpPr txBox="1"/>
          <p:nvPr/>
        </p:nvSpPr>
        <p:spPr>
          <a:xfrm>
            <a:off x="1699789" y="4094282"/>
            <a:ext cx="2698279" cy="461665"/>
          </a:xfrm>
          <a:prstGeom prst="rect">
            <a:avLst/>
          </a:prstGeom>
          <a:noFill/>
        </p:spPr>
        <p:txBody>
          <a:bodyPr wrap="square" rtlCol="0">
            <a:spAutoFit/>
          </a:bodyPr>
          <a:lstStyle/>
          <a:p>
            <a:pPr algn="l"/>
            <a:r>
              <a:rPr lang="en-GB" sz="2400" b="1" dirty="0">
                <a:solidFill>
                  <a:schemeClr val="accent5">
                    <a:lumMod val="50000"/>
                  </a:schemeClr>
                </a:solidFill>
              </a:rPr>
              <a:t>i_______</a:t>
            </a:r>
          </a:p>
        </p:txBody>
      </p:sp>
      <p:sp>
        <p:nvSpPr>
          <p:cNvPr id="41" name="TextBox 40"/>
          <p:cNvSpPr txBox="1"/>
          <p:nvPr/>
        </p:nvSpPr>
        <p:spPr>
          <a:xfrm>
            <a:off x="5277967" y="4075299"/>
            <a:ext cx="2935769" cy="461665"/>
          </a:xfrm>
          <a:prstGeom prst="rect">
            <a:avLst/>
          </a:prstGeom>
          <a:noFill/>
        </p:spPr>
        <p:txBody>
          <a:bodyPr wrap="square" rtlCol="0">
            <a:spAutoFit/>
          </a:bodyPr>
          <a:lstStyle/>
          <a:p>
            <a:pPr algn="l"/>
            <a:r>
              <a:rPr lang="en-GB" sz="2400" b="1" dirty="0">
                <a:solidFill>
                  <a:schemeClr val="accent5">
                    <a:lumMod val="50000"/>
                  </a:schemeClr>
                </a:solidFill>
              </a:rPr>
              <a:t>una c________</a:t>
            </a:r>
          </a:p>
        </p:txBody>
      </p:sp>
      <p:sp>
        <p:nvSpPr>
          <p:cNvPr id="42" name="TextBox 41"/>
          <p:cNvSpPr txBox="1"/>
          <p:nvPr/>
        </p:nvSpPr>
        <p:spPr>
          <a:xfrm>
            <a:off x="8852224" y="4137923"/>
            <a:ext cx="2605656" cy="461665"/>
          </a:xfrm>
          <a:prstGeom prst="rect">
            <a:avLst/>
          </a:prstGeom>
          <a:noFill/>
        </p:spPr>
        <p:txBody>
          <a:bodyPr wrap="square" rtlCol="0">
            <a:spAutoFit/>
          </a:bodyPr>
          <a:lstStyle/>
          <a:p>
            <a:pPr algn="l"/>
            <a:r>
              <a:rPr lang="en-GB" sz="2400" b="1" dirty="0">
                <a:solidFill>
                  <a:schemeClr val="accent5">
                    <a:lumMod val="50000"/>
                  </a:schemeClr>
                </a:solidFill>
              </a:rPr>
              <a:t>t________</a:t>
            </a:r>
          </a:p>
        </p:txBody>
      </p:sp>
      <p:sp>
        <p:nvSpPr>
          <p:cNvPr id="43" name="TextBox 42"/>
          <p:cNvSpPr txBox="1"/>
          <p:nvPr/>
        </p:nvSpPr>
        <p:spPr>
          <a:xfrm>
            <a:off x="1699789" y="5898814"/>
            <a:ext cx="2698279" cy="461665"/>
          </a:xfrm>
          <a:prstGeom prst="rect">
            <a:avLst/>
          </a:prstGeom>
          <a:noFill/>
        </p:spPr>
        <p:txBody>
          <a:bodyPr wrap="square" rtlCol="0">
            <a:spAutoFit/>
          </a:bodyPr>
          <a:lstStyle/>
          <a:p>
            <a:pPr algn="l"/>
            <a:r>
              <a:rPr lang="en-GB" sz="2400" b="1" dirty="0">
                <a:solidFill>
                  <a:schemeClr val="accent5">
                    <a:lumMod val="50000"/>
                  </a:schemeClr>
                </a:solidFill>
              </a:rPr>
              <a:t>c_______</a:t>
            </a:r>
          </a:p>
        </p:txBody>
      </p:sp>
      <p:sp>
        <p:nvSpPr>
          <p:cNvPr id="44" name="CuadroTexto 18">
            <a:extLst>
              <a:ext uri="{FF2B5EF4-FFF2-40B4-BE49-F238E27FC236}">
                <a16:creationId xmlns:a16="http://schemas.microsoft.com/office/drawing/2014/main" id="{C1AA9B85-3394-DB40-A692-73D19EBB1CEC}"/>
              </a:ext>
            </a:extLst>
          </p:cNvPr>
          <p:cNvSpPr txBox="1"/>
          <p:nvPr/>
        </p:nvSpPr>
        <p:spPr>
          <a:xfrm>
            <a:off x="5930085" y="4511508"/>
            <a:ext cx="1830950" cy="461665"/>
          </a:xfrm>
          <a:prstGeom prst="rect">
            <a:avLst/>
          </a:prstGeom>
          <a:noFill/>
        </p:spPr>
        <p:txBody>
          <a:bodyPr wrap="none" rtlCol="0">
            <a:spAutoFit/>
          </a:bodyPr>
          <a:lstStyle/>
          <a:p>
            <a:pPr algn="l"/>
            <a:r>
              <a:rPr lang="x-none" sz="2400" dirty="0">
                <a:solidFill>
                  <a:schemeClr val="accent5">
                    <a:lumMod val="50000"/>
                  </a:schemeClr>
                </a:solidFill>
              </a:rPr>
              <a:t>[</a:t>
            </a:r>
            <a:r>
              <a:rPr lang="en-GB" sz="2400" dirty="0">
                <a:solidFill>
                  <a:schemeClr val="accent5">
                    <a:lumMod val="50000"/>
                  </a:schemeClr>
                </a:solidFill>
              </a:rPr>
              <a:t>an outing</a:t>
            </a:r>
            <a:r>
              <a:rPr lang="x-none" sz="2400" dirty="0">
                <a:solidFill>
                  <a:schemeClr val="accent5">
                    <a:lumMod val="50000"/>
                  </a:schemeClr>
                </a:solidFill>
              </a:rPr>
              <a:t>]</a:t>
            </a:r>
          </a:p>
        </p:txBody>
      </p:sp>
      <p:sp>
        <p:nvSpPr>
          <p:cNvPr id="45" name="TextBox 44"/>
          <p:cNvSpPr txBox="1"/>
          <p:nvPr/>
        </p:nvSpPr>
        <p:spPr>
          <a:xfrm>
            <a:off x="5293522" y="5936633"/>
            <a:ext cx="2698279" cy="461665"/>
          </a:xfrm>
          <a:prstGeom prst="rect">
            <a:avLst/>
          </a:prstGeom>
          <a:noFill/>
        </p:spPr>
        <p:txBody>
          <a:bodyPr wrap="square" rtlCol="0">
            <a:spAutoFit/>
          </a:bodyPr>
          <a:lstStyle/>
          <a:p>
            <a:pPr algn="l"/>
            <a:r>
              <a:rPr lang="en-GB" sz="2400" b="1" dirty="0">
                <a:solidFill>
                  <a:schemeClr val="accent5">
                    <a:lumMod val="50000"/>
                  </a:schemeClr>
                </a:solidFill>
              </a:rPr>
              <a:t>un p_______</a:t>
            </a:r>
          </a:p>
        </p:txBody>
      </p:sp>
      <p:sp>
        <p:nvSpPr>
          <p:cNvPr id="46" name="TextBox 45"/>
          <p:cNvSpPr txBox="1"/>
          <p:nvPr/>
        </p:nvSpPr>
        <p:spPr>
          <a:xfrm>
            <a:off x="8878765" y="5916872"/>
            <a:ext cx="1744785" cy="461665"/>
          </a:xfrm>
          <a:prstGeom prst="rect">
            <a:avLst/>
          </a:prstGeom>
          <a:noFill/>
        </p:spPr>
        <p:txBody>
          <a:bodyPr wrap="square" rtlCol="0">
            <a:spAutoFit/>
          </a:bodyPr>
          <a:lstStyle/>
          <a:p>
            <a:pPr algn="l"/>
            <a:r>
              <a:rPr lang="en-GB" sz="2400" b="1" dirty="0">
                <a:solidFill>
                  <a:schemeClr val="accent5">
                    <a:lumMod val="50000"/>
                  </a:schemeClr>
                </a:solidFill>
              </a:rPr>
              <a:t>la t_______</a:t>
            </a:r>
          </a:p>
        </p:txBody>
      </p:sp>
      <p:sp>
        <p:nvSpPr>
          <p:cNvPr id="54" name="TextBox 53"/>
          <p:cNvSpPr txBox="1"/>
          <p:nvPr/>
        </p:nvSpPr>
        <p:spPr>
          <a:xfrm>
            <a:off x="1726330" y="2377974"/>
            <a:ext cx="2918551" cy="461665"/>
          </a:xfrm>
          <a:prstGeom prst="rect">
            <a:avLst/>
          </a:prstGeom>
          <a:noFill/>
        </p:spPr>
        <p:txBody>
          <a:bodyPr wrap="square" rtlCol="0">
            <a:spAutoFit/>
          </a:bodyPr>
          <a:lstStyle/>
          <a:p>
            <a:pPr algn="l"/>
            <a:r>
              <a:rPr lang="en-GB" sz="2400" b="1" dirty="0" err="1">
                <a:solidFill>
                  <a:schemeClr val="accent5">
                    <a:lumMod val="50000"/>
                  </a:schemeClr>
                </a:solidFill>
              </a:rPr>
              <a:t>próximo</a:t>
            </a:r>
            <a:r>
              <a:rPr lang="en-GB" sz="2400" b="1" dirty="0">
                <a:solidFill>
                  <a:schemeClr val="accent5">
                    <a:lumMod val="50000"/>
                  </a:schemeClr>
                </a:solidFill>
              </a:rPr>
              <a:t>, </a:t>
            </a:r>
            <a:r>
              <a:rPr lang="en-GB" sz="2400" b="1" dirty="0" err="1">
                <a:solidFill>
                  <a:schemeClr val="accent5">
                    <a:lumMod val="50000"/>
                  </a:schemeClr>
                </a:solidFill>
              </a:rPr>
              <a:t>próxima</a:t>
            </a:r>
            <a:endParaRPr lang="en-GB" sz="2400" b="1" dirty="0">
              <a:solidFill>
                <a:schemeClr val="accent5">
                  <a:lumMod val="50000"/>
                </a:schemeClr>
              </a:solidFill>
            </a:endParaRPr>
          </a:p>
        </p:txBody>
      </p:sp>
      <p:sp>
        <p:nvSpPr>
          <p:cNvPr id="56" name="TextBox 55"/>
          <p:cNvSpPr txBox="1"/>
          <p:nvPr/>
        </p:nvSpPr>
        <p:spPr>
          <a:xfrm>
            <a:off x="5306213" y="2368718"/>
            <a:ext cx="1347434" cy="461665"/>
          </a:xfrm>
          <a:prstGeom prst="rect">
            <a:avLst/>
          </a:prstGeom>
          <a:noFill/>
        </p:spPr>
        <p:txBody>
          <a:bodyPr wrap="square" rtlCol="0">
            <a:spAutoFit/>
          </a:bodyPr>
          <a:lstStyle/>
          <a:p>
            <a:pPr algn="l"/>
            <a:r>
              <a:rPr lang="en-GB" sz="2400" b="1" dirty="0" err="1">
                <a:solidFill>
                  <a:schemeClr val="accent5">
                    <a:lumMod val="50000"/>
                  </a:schemeClr>
                </a:solidFill>
              </a:rPr>
              <a:t>repartir</a:t>
            </a:r>
            <a:endParaRPr lang="en-GB" sz="2400" b="1" dirty="0">
              <a:solidFill>
                <a:schemeClr val="accent5">
                  <a:lumMod val="50000"/>
                </a:schemeClr>
              </a:solidFill>
            </a:endParaRPr>
          </a:p>
        </p:txBody>
      </p:sp>
      <p:sp>
        <p:nvSpPr>
          <p:cNvPr id="57" name="TextBox 56"/>
          <p:cNvSpPr txBox="1"/>
          <p:nvPr/>
        </p:nvSpPr>
        <p:spPr>
          <a:xfrm>
            <a:off x="8878765" y="2360916"/>
            <a:ext cx="1347434" cy="461665"/>
          </a:xfrm>
          <a:prstGeom prst="rect">
            <a:avLst/>
          </a:prstGeom>
          <a:noFill/>
        </p:spPr>
        <p:txBody>
          <a:bodyPr wrap="square" rtlCol="0">
            <a:spAutoFit/>
          </a:bodyPr>
          <a:lstStyle/>
          <a:p>
            <a:pPr algn="l"/>
            <a:r>
              <a:rPr lang="en-GB" sz="2400" b="1" dirty="0">
                <a:solidFill>
                  <a:schemeClr val="accent5">
                    <a:lumMod val="50000"/>
                  </a:schemeClr>
                </a:solidFill>
              </a:rPr>
              <a:t>pronto</a:t>
            </a:r>
          </a:p>
        </p:txBody>
      </p:sp>
      <p:sp>
        <p:nvSpPr>
          <p:cNvPr id="58" name="TextBox 57"/>
          <p:cNvSpPr txBox="1"/>
          <p:nvPr/>
        </p:nvSpPr>
        <p:spPr>
          <a:xfrm>
            <a:off x="1699789" y="4089057"/>
            <a:ext cx="2918551" cy="461665"/>
          </a:xfrm>
          <a:prstGeom prst="rect">
            <a:avLst/>
          </a:prstGeom>
          <a:noFill/>
        </p:spPr>
        <p:txBody>
          <a:bodyPr wrap="square" rtlCol="0">
            <a:spAutoFit/>
          </a:bodyPr>
          <a:lstStyle/>
          <a:p>
            <a:pPr algn="l"/>
            <a:r>
              <a:rPr lang="en-GB" sz="2400" b="1" dirty="0" err="1">
                <a:solidFill>
                  <a:schemeClr val="accent5">
                    <a:lumMod val="50000"/>
                  </a:schemeClr>
                </a:solidFill>
              </a:rPr>
              <a:t>incluso</a:t>
            </a:r>
            <a:endParaRPr lang="en-GB" sz="2400" b="1" dirty="0">
              <a:solidFill>
                <a:schemeClr val="accent5">
                  <a:lumMod val="50000"/>
                </a:schemeClr>
              </a:solidFill>
            </a:endParaRPr>
          </a:p>
        </p:txBody>
      </p:sp>
      <p:sp>
        <p:nvSpPr>
          <p:cNvPr id="59" name="TextBox 58"/>
          <p:cNvSpPr txBox="1"/>
          <p:nvPr/>
        </p:nvSpPr>
        <p:spPr>
          <a:xfrm>
            <a:off x="1699789" y="5898813"/>
            <a:ext cx="2918551" cy="461665"/>
          </a:xfrm>
          <a:prstGeom prst="rect">
            <a:avLst/>
          </a:prstGeom>
          <a:noFill/>
        </p:spPr>
        <p:txBody>
          <a:bodyPr wrap="square" rtlCol="0">
            <a:spAutoFit/>
          </a:bodyPr>
          <a:lstStyle/>
          <a:p>
            <a:pPr algn="l"/>
            <a:r>
              <a:rPr lang="en-GB" sz="2400" b="1" dirty="0" err="1">
                <a:solidFill>
                  <a:schemeClr val="accent5">
                    <a:lumMod val="50000"/>
                  </a:schemeClr>
                </a:solidFill>
              </a:rPr>
              <a:t>cubrir</a:t>
            </a:r>
            <a:endParaRPr lang="en-GB" sz="2400" b="1" dirty="0">
              <a:solidFill>
                <a:schemeClr val="accent5">
                  <a:lumMod val="50000"/>
                </a:schemeClr>
              </a:solidFill>
            </a:endParaRPr>
          </a:p>
        </p:txBody>
      </p:sp>
      <p:sp>
        <p:nvSpPr>
          <p:cNvPr id="60" name="TextBox 59"/>
          <p:cNvSpPr txBox="1"/>
          <p:nvPr/>
        </p:nvSpPr>
        <p:spPr>
          <a:xfrm>
            <a:off x="5928707" y="4075298"/>
            <a:ext cx="1478670" cy="461665"/>
          </a:xfrm>
          <a:prstGeom prst="rect">
            <a:avLst/>
          </a:prstGeom>
          <a:noFill/>
        </p:spPr>
        <p:txBody>
          <a:bodyPr wrap="square" rtlCol="0">
            <a:spAutoFit/>
          </a:bodyPr>
          <a:lstStyle/>
          <a:p>
            <a:pPr algn="l"/>
            <a:r>
              <a:rPr lang="en-GB" sz="2400" b="1" dirty="0" err="1">
                <a:solidFill>
                  <a:schemeClr val="accent5">
                    <a:lumMod val="50000"/>
                  </a:schemeClr>
                </a:solidFill>
              </a:rPr>
              <a:t>compra</a:t>
            </a:r>
            <a:endParaRPr lang="en-GB" sz="2400" b="1" dirty="0">
              <a:solidFill>
                <a:schemeClr val="accent5">
                  <a:lumMod val="50000"/>
                </a:schemeClr>
              </a:solidFill>
            </a:endParaRPr>
          </a:p>
        </p:txBody>
      </p:sp>
      <p:sp>
        <p:nvSpPr>
          <p:cNvPr id="61" name="TextBox 60"/>
          <p:cNvSpPr txBox="1"/>
          <p:nvPr/>
        </p:nvSpPr>
        <p:spPr>
          <a:xfrm>
            <a:off x="5749130" y="5936632"/>
            <a:ext cx="1478670" cy="461665"/>
          </a:xfrm>
          <a:prstGeom prst="rect">
            <a:avLst/>
          </a:prstGeom>
          <a:noFill/>
        </p:spPr>
        <p:txBody>
          <a:bodyPr wrap="square" rtlCol="0">
            <a:spAutoFit/>
          </a:bodyPr>
          <a:lstStyle/>
          <a:p>
            <a:pPr algn="l"/>
            <a:r>
              <a:rPr lang="en-GB" sz="2400" b="1" dirty="0" err="1">
                <a:solidFill>
                  <a:schemeClr val="accent5">
                    <a:lumMod val="50000"/>
                  </a:schemeClr>
                </a:solidFill>
              </a:rPr>
              <a:t>paseo</a:t>
            </a:r>
            <a:endParaRPr lang="en-GB" sz="2400" b="1" dirty="0">
              <a:solidFill>
                <a:schemeClr val="accent5">
                  <a:lumMod val="50000"/>
                </a:schemeClr>
              </a:solidFill>
            </a:endParaRPr>
          </a:p>
        </p:txBody>
      </p:sp>
      <p:sp>
        <p:nvSpPr>
          <p:cNvPr id="62" name="TextBox 61"/>
          <p:cNvSpPr txBox="1"/>
          <p:nvPr/>
        </p:nvSpPr>
        <p:spPr>
          <a:xfrm rot="21099281">
            <a:off x="9353627" y="3129121"/>
            <a:ext cx="2070528" cy="830997"/>
          </a:xfrm>
          <a:prstGeom prst="rect">
            <a:avLst/>
          </a:prstGeom>
          <a:noFill/>
        </p:spPr>
        <p:txBody>
          <a:bodyPr wrap="square" rtlCol="0">
            <a:spAutoFit/>
          </a:bodyPr>
          <a:lstStyle/>
          <a:p>
            <a:pPr algn="l"/>
            <a:r>
              <a:rPr lang="en-GB" sz="2400" dirty="0">
                <a:solidFill>
                  <a:schemeClr val="accent5">
                    <a:lumMod val="50000"/>
                  </a:schemeClr>
                </a:solidFill>
              </a:rPr>
              <a:t>[to take, to drink]</a:t>
            </a:r>
          </a:p>
        </p:txBody>
      </p:sp>
      <p:sp>
        <p:nvSpPr>
          <p:cNvPr id="63" name="TextBox 62"/>
          <p:cNvSpPr txBox="1"/>
          <p:nvPr/>
        </p:nvSpPr>
        <p:spPr>
          <a:xfrm>
            <a:off x="8852224" y="4129227"/>
            <a:ext cx="1347434" cy="461665"/>
          </a:xfrm>
          <a:prstGeom prst="rect">
            <a:avLst/>
          </a:prstGeom>
          <a:noFill/>
        </p:spPr>
        <p:txBody>
          <a:bodyPr wrap="square" rtlCol="0">
            <a:spAutoFit/>
          </a:bodyPr>
          <a:lstStyle/>
          <a:p>
            <a:pPr algn="l"/>
            <a:r>
              <a:rPr lang="en-GB" sz="2400" b="1" dirty="0" err="1">
                <a:solidFill>
                  <a:schemeClr val="accent5">
                    <a:lumMod val="50000"/>
                  </a:schemeClr>
                </a:solidFill>
              </a:rPr>
              <a:t>tomar</a:t>
            </a:r>
            <a:endParaRPr lang="en-GB" sz="2400" b="1" dirty="0">
              <a:solidFill>
                <a:schemeClr val="accent5">
                  <a:lumMod val="50000"/>
                </a:schemeClr>
              </a:solidFill>
            </a:endParaRPr>
          </a:p>
        </p:txBody>
      </p:sp>
      <p:sp>
        <p:nvSpPr>
          <p:cNvPr id="64" name="TextBox 63"/>
          <p:cNvSpPr txBox="1"/>
          <p:nvPr/>
        </p:nvSpPr>
        <p:spPr>
          <a:xfrm>
            <a:off x="9237377" y="5916871"/>
            <a:ext cx="1027559" cy="461665"/>
          </a:xfrm>
          <a:prstGeom prst="rect">
            <a:avLst/>
          </a:prstGeom>
          <a:noFill/>
        </p:spPr>
        <p:txBody>
          <a:bodyPr wrap="square" rtlCol="0">
            <a:spAutoFit/>
          </a:bodyPr>
          <a:lstStyle/>
          <a:p>
            <a:pPr algn="l"/>
            <a:r>
              <a:rPr lang="en-GB" sz="2400" b="1" dirty="0">
                <a:solidFill>
                  <a:schemeClr val="accent5">
                    <a:lumMod val="50000"/>
                  </a:schemeClr>
                </a:solidFill>
              </a:rPr>
              <a:t>tapa </a:t>
            </a:r>
          </a:p>
        </p:txBody>
      </p:sp>
      <p:sp>
        <p:nvSpPr>
          <p:cNvPr id="6" name="Rounded Rectangular Callout 5"/>
          <p:cNvSpPr/>
          <p:nvPr/>
        </p:nvSpPr>
        <p:spPr>
          <a:xfrm>
            <a:off x="6928048" y="1634349"/>
            <a:ext cx="5061688" cy="2284842"/>
          </a:xfrm>
          <a:prstGeom prst="wedgeRoundRectCallout">
            <a:avLst>
              <a:gd name="adj1" fmla="val -59034"/>
              <a:gd name="adj2" fmla="val 35936"/>
              <a:gd name="adj3" fmla="val 16667"/>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115076"/>
                </a:solidFill>
              </a:rPr>
              <a:t>¿Cómo se dice…?</a:t>
            </a:r>
          </a:p>
          <a:p>
            <a:endParaRPr lang="en-GB" sz="2000" b="1" dirty="0">
              <a:solidFill>
                <a:srgbClr val="115076"/>
              </a:solidFill>
            </a:endParaRPr>
          </a:p>
          <a:p>
            <a:pPr marL="342900" indent="-342900">
              <a:buAutoNum type="arabicPeriod"/>
            </a:pPr>
            <a:r>
              <a:rPr lang="en-GB" sz="2000" dirty="0">
                <a:solidFill>
                  <a:srgbClr val="115076"/>
                </a:solidFill>
              </a:rPr>
              <a:t>to go shopping (for fun)</a:t>
            </a:r>
          </a:p>
          <a:p>
            <a:endParaRPr lang="en-GB" sz="2000" dirty="0">
              <a:solidFill>
                <a:srgbClr val="115076"/>
              </a:solidFill>
            </a:endParaRPr>
          </a:p>
          <a:p>
            <a:r>
              <a:rPr lang="en-GB" sz="2000" dirty="0">
                <a:solidFill>
                  <a:srgbClr val="115076"/>
                </a:solidFill>
              </a:rPr>
              <a:t>2. to go shopping (e.g. for groceries)</a:t>
            </a:r>
          </a:p>
        </p:txBody>
      </p:sp>
      <p:sp>
        <p:nvSpPr>
          <p:cNvPr id="11" name="TextBox 10"/>
          <p:cNvSpPr txBox="1"/>
          <p:nvPr/>
        </p:nvSpPr>
        <p:spPr>
          <a:xfrm>
            <a:off x="7376603" y="2874270"/>
            <a:ext cx="2006562" cy="400110"/>
          </a:xfrm>
          <a:prstGeom prst="rect">
            <a:avLst/>
          </a:prstGeom>
          <a:noFill/>
        </p:spPr>
        <p:txBody>
          <a:bodyPr wrap="square" rtlCol="0">
            <a:spAutoFit/>
          </a:bodyPr>
          <a:lstStyle/>
          <a:p>
            <a:pPr algn="l"/>
            <a:r>
              <a:rPr lang="en-GB" sz="2000" b="1" i="1" dirty="0" err="1">
                <a:solidFill>
                  <a:schemeClr val="accent1">
                    <a:lumMod val="50000"/>
                  </a:schemeClr>
                </a:solidFill>
              </a:rPr>
              <a:t>ir</a:t>
            </a:r>
            <a:r>
              <a:rPr lang="en-GB" sz="2000" b="1" i="1" dirty="0">
                <a:solidFill>
                  <a:schemeClr val="accent1">
                    <a:lumMod val="50000"/>
                  </a:schemeClr>
                </a:solidFill>
              </a:rPr>
              <a:t> de </a:t>
            </a:r>
            <a:r>
              <a:rPr lang="en-GB" sz="2000" b="1" i="1" dirty="0" err="1">
                <a:solidFill>
                  <a:schemeClr val="accent1">
                    <a:lumMod val="50000"/>
                  </a:schemeClr>
                </a:solidFill>
              </a:rPr>
              <a:t>tiendas</a:t>
            </a:r>
            <a:endParaRPr lang="en-GB" sz="2000" b="1" i="1" dirty="0">
              <a:solidFill>
                <a:schemeClr val="accent1">
                  <a:lumMod val="50000"/>
                </a:schemeClr>
              </a:solidFill>
            </a:endParaRPr>
          </a:p>
        </p:txBody>
      </p:sp>
      <p:sp>
        <p:nvSpPr>
          <p:cNvPr id="65" name="TextBox 64"/>
          <p:cNvSpPr txBox="1"/>
          <p:nvPr/>
        </p:nvSpPr>
        <p:spPr>
          <a:xfrm>
            <a:off x="7376603" y="3450601"/>
            <a:ext cx="2006562" cy="400110"/>
          </a:xfrm>
          <a:prstGeom prst="rect">
            <a:avLst/>
          </a:prstGeom>
          <a:noFill/>
        </p:spPr>
        <p:txBody>
          <a:bodyPr wrap="square" rtlCol="0">
            <a:spAutoFit/>
          </a:bodyPr>
          <a:lstStyle/>
          <a:p>
            <a:pPr algn="l"/>
            <a:r>
              <a:rPr lang="en-GB" sz="2000" b="1" i="1" dirty="0" err="1">
                <a:solidFill>
                  <a:schemeClr val="accent1">
                    <a:lumMod val="50000"/>
                  </a:schemeClr>
                </a:solidFill>
              </a:rPr>
              <a:t>ir</a:t>
            </a:r>
            <a:r>
              <a:rPr lang="en-GB" sz="2000" b="1" i="1" dirty="0">
                <a:solidFill>
                  <a:schemeClr val="accent1">
                    <a:lumMod val="50000"/>
                  </a:schemeClr>
                </a:solidFill>
              </a:rPr>
              <a:t> de </a:t>
            </a:r>
            <a:r>
              <a:rPr lang="en-GB" sz="2000" b="1" i="1" dirty="0" err="1">
                <a:solidFill>
                  <a:schemeClr val="accent1">
                    <a:lumMod val="50000"/>
                  </a:schemeClr>
                </a:solidFill>
              </a:rPr>
              <a:t>compras</a:t>
            </a:r>
            <a:endParaRPr lang="en-GB" sz="2000" b="1" i="1" dirty="0">
              <a:solidFill>
                <a:schemeClr val="accent1">
                  <a:lumMod val="50000"/>
                </a:schemeClr>
              </a:solidFill>
            </a:endParaRPr>
          </a:p>
        </p:txBody>
      </p:sp>
      <p:pic>
        <p:nvPicPr>
          <p:cNvPr id="68" name="Picture 67" descr="background rectangle">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4" name="Title 6"/>
          <p:cNvSpPr>
            <a:spLocks noGrp="1"/>
          </p:cNvSpPr>
          <p:nvPr>
            <p:ph type="title"/>
          </p:nvPr>
        </p:nvSpPr>
        <p:spPr>
          <a:xfrm>
            <a:off x="0" y="295858"/>
            <a:ext cx="10508122" cy="726247"/>
          </a:xfrm>
        </p:spPr>
        <p:txBody>
          <a:bodyPr>
            <a:noAutofit/>
          </a:bodyPr>
          <a:lstStyle/>
          <a:p>
            <a:r>
              <a:rPr lang="en-GB" sz="3200" b="1" dirty="0">
                <a:solidFill>
                  <a:schemeClr val="bg1"/>
                </a:solidFill>
              </a:rPr>
              <a:t>¿Cómo se dice…?</a:t>
            </a:r>
          </a:p>
        </p:txBody>
      </p:sp>
      <p:sp>
        <p:nvSpPr>
          <p:cNvPr id="48"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itle 1"/>
          <p:cNvSpPr txBox="1">
            <a:spLocks/>
          </p:cNvSpPr>
          <p:nvPr/>
        </p:nvSpPr>
        <p:spPr>
          <a:xfrm>
            <a:off x="10515069" y="134669"/>
            <a:ext cx="1273903" cy="6590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2000" b="1" dirty="0" err="1">
                <a:solidFill>
                  <a:schemeClr val="bg1"/>
                </a:solidFill>
              </a:rPr>
              <a:t>hablar</a:t>
            </a:r>
            <a:endParaRPr lang="en-GB" sz="2000" b="1" dirty="0">
              <a:solidFill>
                <a:schemeClr val="bg1"/>
              </a:solidFill>
            </a:endParaRPr>
          </a:p>
        </p:txBody>
      </p:sp>
    </p:spTree>
    <p:extLst>
      <p:ext uri="{BB962C8B-B14F-4D97-AF65-F5344CB8AC3E}">
        <p14:creationId xmlns:p14="http://schemas.microsoft.com/office/powerpoint/2010/main" val="397490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6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p:bldP spid="59" grpId="0"/>
      <p:bldP spid="60" grpId="0"/>
      <p:bldP spid="61" grpId="0"/>
      <p:bldP spid="63" grpId="0"/>
      <p:bldP spid="64" grpId="0"/>
      <p:bldP spid="6" grpId="0" animBg="1"/>
      <p:bldP spid="6" grpId="1" animBg="1"/>
      <p:bldP spid="11" grpId="0"/>
      <p:bldP spid="11" grpId="1"/>
      <p:bldP spid="65" grpId="0"/>
      <p:bldP spid="6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5" y="0"/>
            <a:ext cx="7124057" cy="1325563"/>
          </a:xfrm>
        </p:spPr>
        <p:txBody>
          <a:bodyPr>
            <a:normAutofit/>
          </a:bodyPr>
          <a:lstStyle/>
          <a:p>
            <a:r>
              <a:rPr lang="en-GB" sz="2400" b="1" dirty="0">
                <a:solidFill>
                  <a:schemeClr val="bg1"/>
                </a:solidFill>
              </a:rPr>
              <a:t>Saying what ‘I’ do vs what ‘s/he’ did </a:t>
            </a:r>
            <a:br>
              <a:rPr lang="en-GB" sz="2400" b="1" dirty="0">
                <a:solidFill>
                  <a:schemeClr val="bg1"/>
                </a:solidFill>
              </a:rPr>
            </a:br>
            <a:r>
              <a:rPr lang="en-GB" sz="2400" b="1" dirty="0">
                <a:solidFill>
                  <a:schemeClr val="bg1"/>
                </a:solidFill>
              </a:rPr>
              <a:t>-ar verbs in the present and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Spanish </a:t>
            </a:r>
            <a:r>
              <a:rPr lang="en-GB" sz="2600" dirty="0">
                <a:solidFill>
                  <a:srgbClr val="002060"/>
                </a:solidFill>
                <a:latin typeface="Century Gothic" panose="020B0502020202020204" pitchFamily="34" charset="0"/>
              </a:rPr>
              <a:t>-ar</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verb endings change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298097" y="2886146"/>
            <a:ext cx="121534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 remove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_____.</a:t>
            </a:r>
          </a:p>
        </p:txBody>
      </p:sp>
      <p:sp>
        <p:nvSpPr>
          <p:cNvPr id="3" name="Rectangle 2"/>
          <p:cNvSpPr/>
          <p:nvPr/>
        </p:nvSpPr>
        <p:spPr>
          <a:xfrm>
            <a:off x="10826714" y="2828467"/>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–o</a:t>
            </a:r>
            <a:endParaRPr lang="en-GB" sz="2600" dirty="0">
              <a:solidFill>
                <a:srgbClr val="E25B00"/>
              </a:solidFill>
            </a:endParaRPr>
          </a:p>
        </p:txBody>
      </p:sp>
      <p:sp>
        <p:nvSpPr>
          <p:cNvPr id="10" name="TextBox 9"/>
          <p:cNvSpPr txBox="1"/>
          <p:nvPr/>
        </p:nvSpPr>
        <p:spPr>
          <a:xfrm>
            <a:off x="329234"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Dej</a:t>
            </a:r>
            <a:r>
              <a:rPr lang="en-GB" sz="2600" dirty="0" err="1">
                <a:solidFill>
                  <a:srgbClr val="E25B00"/>
                </a:solidFill>
                <a:latin typeface="Century Gothic" panose="020B0502020202020204" pitchFamily="34" charset="0"/>
              </a:rPr>
              <a:t>o</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 = _____________.</a:t>
            </a:r>
          </a:p>
        </p:txBody>
      </p:sp>
      <p:sp>
        <p:nvSpPr>
          <p:cNvPr id="11" name="Rectangle 10"/>
          <p:cNvSpPr/>
          <p:nvPr/>
        </p:nvSpPr>
        <p:spPr>
          <a:xfrm>
            <a:off x="1897498" y="3596564"/>
            <a:ext cx="1282723"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I leave</a:t>
            </a:r>
            <a:endParaRPr lang="en-GB" sz="2600" dirty="0">
              <a:solidFill>
                <a:schemeClr val="accent5">
                  <a:lumMod val="50000"/>
                </a:schemeClr>
              </a:solidFill>
            </a:endParaRPr>
          </a:p>
        </p:txBody>
      </p:sp>
      <p:sp>
        <p:nvSpPr>
          <p:cNvPr id="12" name="TextBox 11"/>
          <p:cNvSpPr txBox="1"/>
          <p:nvPr/>
        </p:nvSpPr>
        <p:spPr>
          <a:xfrm>
            <a:off x="6252906"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Enví</a:t>
            </a:r>
            <a:r>
              <a:rPr lang="en-GB" sz="2600" dirty="0" err="1">
                <a:solidFill>
                  <a:srgbClr val="E25B00"/>
                </a:solidFill>
                <a:latin typeface="Century Gothic" panose="020B0502020202020204" pitchFamily="34" charset="0"/>
              </a:rPr>
              <a:t>o</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_________.</a:t>
            </a:r>
          </a:p>
        </p:txBody>
      </p:sp>
      <p:sp>
        <p:nvSpPr>
          <p:cNvPr id="13" name="Rectangle 12"/>
          <p:cNvSpPr/>
          <p:nvPr/>
        </p:nvSpPr>
        <p:spPr>
          <a:xfrm>
            <a:off x="7628147" y="3630825"/>
            <a:ext cx="1151277" cy="492443"/>
          </a:xfrm>
          <a:prstGeom prst="rect">
            <a:avLst/>
          </a:prstGeom>
        </p:spPr>
        <p:txBody>
          <a:bodyPr wrap="none">
            <a:spAutoFit/>
          </a:bodyPr>
          <a:lstStyle/>
          <a:p>
            <a:r>
              <a:rPr lang="en-GB" sz="2600" b="1" dirty="0">
                <a:solidFill>
                  <a:schemeClr val="accent5">
                    <a:lumMod val="50000"/>
                  </a:schemeClr>
                </a:solidFill>
                <a:latin typeface="Century Gothic" panose="020B0502020202020204" pitchFamily="34" charset="0"/>
              </a:rPr>
              <a:t>I send</a:t>
            </a:r>
            <a:endParaRPr lang="en-GB" sz="2600" b="1" dirty="0">
              <a:solidFill>
                <a:schemeClr val="accent5">
                  <a:lumMod val="50000"/>
                </a:schemeClr>
              </a:solidFill>
            </a:endParaRPr>
          </a:p>
        </p:txBody>
      </p:sp>
      <p:sp>
        <p:nvSpPr>
          <p:cNvPr id="14" name="TextBox 13"/>
          <p:cNvSpPr txBox="1"/>
          <p:nvPr/>
        </p:nvSpPr>
        <p:spPr>
          <a:xfrm>
            <a:off x="329234" y="4381645"/>
            <a:ext cx="10795966"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a:t>
            </a:r>
            <a:r>
              <a:rPr lang="en-GB" sz="2600" i="1" dirty="0">
                <a:solidFill>
                  <a:srgbClr val="002060"/>
                </a:solidFill>
                <a:latin typeface="Century Gothic" panose="020B0502020202020204" pitchFamily="34" charset="0"/>
              </a:rPr>
              <a:t>completed action in the </a:t>
            </a:r>
            <a:r>
              <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rPr>
              <a:t>past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t>
            </a:r>
            <a:r>
              <a:rPr lang="en-GB" sz="2600" dirty="0">
                <a:solidFill>
                  <a:srgbClr val="002060"/>
                </a:solidFill>
                <a:latin typeface="Century Gothic" panose="020B0502020202020204" pitchFamily="34" charset="0"/>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600" dirty="0">
                <a:solidFill>
                  <a:srgbClr val="002060"/>
                </a:solidFill>
                <a:latin typeface="Century Gothic" panose="020B0502020202020204" pitchFamily="34" charset="0"/>
              </a:rPr>
              <a:t>add </a:t>
            </a:r>
            <a:r>
              <a:rPr lang="en-GB" sz="2600" dirty="0">
                <a:solidFill>
                  <a:srgbClr val="E25B00"/>
                </a:solidFill>
                <a:latin typeface="Century Gothic" panose="020B0502020202020204" pitchFamily="34" charset="0"/>
              </a:rPr>
              <a:t>_____.</a:t>
            </a:r>
            <a:endPar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ndParaRP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public</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8892922" y="5415557"/>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public</a:t>
            </a:r>
            <a:r>
              <a:rPr lang="en-GB" sz="2600" b="1" dirty="0" err="1">
                <a:solidFill>
                  <a:srgbClr val="ED7D31"/>
                </a:solidFill>
                <a:latin typeface="Century Gothic" panose="020B0502020202020204" pitchFamily="34" charset="0"/>
              </a:rPr>
              <a:t>ó</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21" name="Straight Arrow Connector 20"/>
          <p:cNvCxnSpPr/>
          <p:nvPr/>
        </p:nvCxnSpPr>
        <p:spPr>
          <a:xfrm>
            <a:off x="6485681" y="5733250"/>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519806" y="5908000"/>
            <a:ext cx="340833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dirty="0">
                <a:solidFill>
                  <a:srgbClr val="002060"/>
                </a:solidFill>
                <a:latin typeface="Century Gothic" panose="020B0502020202020204" pitchFamily="34" charset="0"/>
              </a:rPr>
              <a:t>s/he </a:t>
            </a:r>
            <a:r>
              <a:rPr lang="en-GB" sz="2600" b="1" dirty="0">
                <a:solidFill>
                  <a:srgbClr val="002060"/>
                </a:solidFill>
                <a:latin typeface="Century Gothic" panose="020B0502020202020204" pitchFamily="34" charset="0"/>
              </a:rPr>
              <a:t>or </a:t>
            </a:r>
            <a:r>
              <a:rPr lang="en-GB" sz="2600" dirty="0">
                <a:solidFill>
                  <a:srgbClr val="002060"/>
                </a:solidFill>
                <a:latin typeface="Century Gothic" panose="020B0502020202020204" pitchFamily="34" charset="0"/>
              </a:rPr>
              <a:t>it posted</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public</a:t>
            </a:r>
            <a:r>
              <a:rPr lang="en-GB" sz="2600" strike="sngStrike" dirty="0" err="1">
                <a:solidFill>
                  <a:srgbClr val="002060"/>
                </a:solidFill>
                <a:latin typeface="Century Gothic" panose="020B0502020202020204" pitchFamily="34" charset="0"/>
              </a:rPr>
              <a:t>a</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329234" y="2183685"/>
            <a:ext cx="10421443" cy="492443"/>
          </a:xfrm>
          <a:prstGeom prst="rect">
            <a:avLst/>
          </a:prstGeom>
          <a:noFill/>
        </p:spPr>
        <p:txBody>
          <a:bodyPr wrap="none" rtlCol="0">
            <a:spAutoFit/>
          </a:bodyPr>
          <a:lstStyle/>
          <a:p>
            <a:r>
              <a:rPr lang="en-GB" sz="2600" dirty="0">
                <a:solidFill>
                  <a:srgbClr val="002060"/>
                </a:solidFill>
                <a:latin typeface="Century Gothic" panose="020B0502020202020204" pitchFamily="34" charset="0"/>
              </a:rPr>
              <a:t>The verb ending also depends on </a:t>
            </a:r>
            <a:r>
              <a:rPr lang="en-GB" sz="2600" b="1" dirty="0">
                <a:solidFill>
                  <a:srgbClr val="002060"/>
                </a:solidFill>
                <a:latin typeface="Century Gothic" panose="020B0502020202020204" pitchFamily="34" charset="0"/>
              </a:rPr>
              <a:t>when</a:t>
            </a:r>
            <a:r>
              <a:rPr lang="en-GB" sz="2600" dirty="0">
                <a:solidFill>
                  <a:srgbClr val="002060"/>
                </a:solidFill>
                <a:latin typeface="Century Gothic" panose="020B0502020202020204" pitchFamily="34" charset="0"/>
              </a:rPr>
              <a:t> the action takes place.</a:t>
            </a:r>
          </a:p>
        </p:txBody>
      </p:sp>
      <p:sp>
        <p:nvSpPr>
          <p:cNvPr id="27" name="Rectangle 2">
            <a:extLst>
              <a:ext uri="{FF2B5EF4-FFF2-40B4-BE49-F238E27FC236}">
                <a16:creationId xmlns:a16="http://schemas.microsoft.com/office/drawing/2014/main" id="{0DE8E3CD-CD07-634D-9C23-C773F5EAEBB8}"/>
              </a:ext>
            </a:extLst>
          </p:cNvPr>
          <p:cNvSpPr/>
          <p:nvPr/>
        </p:nvSpPr>
        <p:spPr>
          <a:xfrm>
            <a:off x="2529485" y="4763563"/>
            <a:ext cx="564578" cy="492443"/>
          </a:xfrm>
          <a:prstGeom prst="rect">
            <a:avLst/>
          </a:prstGeom>
        </p:spPr>
        <p:txBody>
          <a:bodyPr wrap="none">
            <a:spAutoFit/>
          </a:bodyPr>
          <a:lstStyle/>
          <a:p>
            <a:r>
              <a:rPr lang="en-GB" sz="2600" b="1" dirty="0">
                <a:solidFill>
                  <a:srgbClr val="ED7D31"/>
                </a:solidFill>
                <a:latin typeface="Century Gothic" panose="020B0502020202020204" pitchFamily="34" charset="0"/>
              </a:rPr>
              <a:t>–</a:t>
            </a:r>
            <a:r>
              <a:rPr lang="en-GB" sz="2600" b="1" dirty="0" err="1">
                <a:solidFill>
                  <a:srgbClr val="ED7D31"/>
                </a:solidFill>
                <a:latin typeface="Century Gothic" panose="020B0502020202020204" pitchFamily="34" charset="0"/>
              </a:rPr>
              <a:t>ó</a:t>
            </a:r>
            <a:endParaRPr lang="en-GB" sz="2600" dirty="0"/>
          </a:p>
        </p:txBody>
      </p:sp>
    </p:spTree>
    <p:extLst>
      <p:ext uri="{BB962C8B-B14F-4D97-AF65-F5344CB8AC3E}">
        <p14:creationId xmlns:p14="http://schemas.microsoft.com/office/powerpoint/2010/main" val="31125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64AFBC-A1A6-44A3-B9CB-5AC3B5C249B6}"/>
              </a:ext>
            </a:extLst>
          </p:cNvPr>
          <p:cNvSpPr txBox="1"/>
          <p:nvPr/>
        </p:nvSpPr>
        <p:spPr>
          <a:xfrm>
            <a:off x="389015" y="1243694"/>
            <a:ext cx="11580359" cy="830997"/>
          </a:xfrm>
          <a:prstGeom prst="rect">
            <a:avLst/>
          </a:prstGeom>
          <a:noFill/>
        </p:spPr>
        <p:txBody>
          <a:bodyPr wrap="square" rtlCol="0">
            <a:spAutoFit/>
          </a:bodyPr>
          <a:lstStyle/>
          <a:p>
            <a:r>
              <a:rPr lang="en-US" sz="2400" dirty="0">
                <a:solidFill>
                  <a:srgbClr val="002060"/>
                </a:solidFill>
              </a:rPr>
              <a:t>Remember in Spanish, you can give locations using adverbs like ‘cerca’ or ‘lejos’.</a:t>
            </a:r>
          </a:p>
        </p:txBody>
      </p:sp>
      <p:sp>
        <p:nvSpPr>
          <p:cNvPr id="14" name="ZoneTexte 2">
            <a:extLst>
              <a:ext uri="{FF2B5EF4-FFF2-40B4-BE49-F238E27FC236}">
                <a16:creationId xmlns:a16="http://schemas.microsoft.com/office/drawing/2014/main" id="{D164AFBC-A1A6-44A3-B9CB-5AC3B5C249B6}"/>
              </a:ext>
            </a:extLst>
          </p:cNvPr>
          <p:cNvSpPr txBox="1"/>
          <p:nvPr/>
        </p:nvSpPr>
        <p:spPr>
          <a:xfrm>
            <a:off x="409751" y="2145680"/>
            <a:ext cx="10914313" cy="461665"/>
          </a:xfrm>
          <a:prstGeom prst="rect">
            <a:avLst/>
          </a:prstGeom>
          <a:noFill/>
        </p:spPr>
        <p:txBody>
          <a:bodyPr wrap="square" rtlCol="0">
            <a:spAutoFit/>
          </a:bodyPr>
          <a:lstStyle/>
          <a:p>
            <a:r>
              <a:rPr lang="en-US" sz="2400" dirty="0">
                <a:solidFill>
                  <a:srgbClr val="002060"/>
                </a:solidFill>
              </a:rPr>
              <a:t>You often use ‘</a:t>
            </a:r>
            <a:r>
              <a:rPr lang="en-US" sz="2400" b="1" dirty="0">
                <a:solidFill>
                  <a:srgbClr val="002060"/>
                </a:solidFill>
              </a:rPr>
              <a:t>de</a:t>
            </a:r>
            <a:r>
              <a:rPr lang="en-US" sz="2400" dirty="0">
                <a:solidFill>
                  <a:srgbClr val="002060"/>
                </a:solidFill>
              </a:rPr>
              <a:t>’ after them to refer to a person, place or thing.</a:t>
            </a:r>
          </a:p>
        </p:txBody>
      </p:sp>
      <p:sp>
        <p:nvSpPr>
          <p:cNvPr id="4" name="TextBox 3"/>
          <p:cNvSpPr txBox="1"/>
          <p:nvPr/>
        </p:nvSpPr>
        <p:spPr>
          <a:xfrm>
            <a:off x="389015" y="2673977"/>
            <a:ext cx="5810915" cy="461665"/>
          </a:xfrm>
          <a:prstGeom prst="rect">
            <a:avLst/>
          </a:prstGeom>
          <a:noFill/>
        </p:spPr>
        <p:txBody>
          <a:bodyPr wrap="square" rtlCol="0">
            <a:spAutoFit/>
          </a:bodyPr>
          <a:lstStyle/>
          <a:p>
            <a:r>
              <a:rPr lang="en-GB" sz="2400" dirty="0" err="1">
                <a:solidFill>
                  <a:schemeClr val="accent5">
                    <a:lumMod val="50000"/>
                  </a:schemeClr>
                </a:solidFill>
              </a:rPr>
              <a:t>Quedó</a:t>
            </a:r>
            <a:r>
              <a:rPr lang="en-GB" sz="2400" dirty="0">
                <a:solidFill>
                  <a:schemeClr val="accent5">
                    <a:lumMod val="50000"/>
                  </a:schemeClr>
                </a:solidFill>
              </a:rPr>
              <a:t> con Luis </a:t>
            </a:r>
            <a:r>
              <a:rPr lang="en-GB" sz="2400" b="1" dirty="0" err="1">
                <a:solidFill>
                  <a:srgbClr val="E25B00"/>
                </a:solidFill>
              </a:rPr>
              <a:t>lejos</a:t>
            </a:r>
            <a:r>
              <a:rPr lang="en-GB" sz="2400" b="1" dirty="0">
                <a:solidFill>
                  <a:srgbClr val="E25B00"/>
                </a:solidFill>
              </a:rPr>
              <a:t> </a:t>
            </a:r>
            <a:r>
              <a:rPr lang="en-GB" sz="2400" b="1" u="sng" dirty="0">
                <a:solidFill>
                  <a:srgbClr val="E25B00"/>
                </a:solidFill>
              </a:rPr>
              <a:t>de</a:t>
            </a:r>
            <a:r>
              <a:rPr lang="en-GB" sz="2400" b="1" dirty="0">
                <a:solidFill>
                  <a:srgbClr val="E25B00"/>
                </a:solidFill>
              </a:rPr>
              <a:t> </a:t>
            </a:r>
            <a:r>
              <a:rPr lang="en-GB" sz="2400" dirty="0">
                <a:solidFill>
                  <a:srgbClr val="002060"/>
                </a:solidFill>
              </a:rPr>
              <a:t>la tienda</a:t>
            </a:r>
            <a:r>
              <a:rPr lang="en-GB" sz="2400" dirty="0">
                <a:solidFill>
                  <a:schemeClr val="accent5">
                    <a:lumMod val="50000"/>
                  </a:schemeClr>
                </a:solidFill>
              </a:rPr>
              <a:t>.</a:t>
            </a:r>
          </a:p>
        </p:txBody>
      </p:sp>
      <p:sp>
        <p:nvSpPr>
          <p:cNvPr id="29" name="TextBox 28"/>
          <p:cNvSpPr txBox="1"/>
          <p:nvPr/>
        </p:nvSpPr>
        <p:spPr>
          <a:xfrm>
            <a:off x="5841022" y="2685589"/>
            <a:ext cx="6413983" cy="461665"/>
          </a:xfrm>
          <a:prstGeom prst="rect">
            <a:avLst/>
          </a:prstGeom>
          <a:noFill/>
        </p:spPr>
        <p:txBody>
          <a:bodyPr wrap="square" rtlCol="0">
            <a:spAutoFit/>
          </a:bodyPr>
          <a:lstStyle/>
          <a:p>
            <a:r>
              <a:rPr lang="en-GB" sz="2400" dirty="0">
                <a:solidFill>
                  <a:schemeClr val="accent5">
                    <a:lumMod val="50000"/>
                  </a:schemeClr>
                </a:solidFill>
              </a:rPr>
              <a:t>S/he met up with Luis </a:t>
            </a:r>
            <a:r>
              <a:rPr lang="en-GB" sz="2400" b="1" dirty="0">
                <a:solidFill>
                  <a:srgbClr val="E25B00"/>
                </a:solidFill>
              </a:rPr>
              <a:t>far from </a:t>
            </a:r>
            <a:r>
              <a:rPr lang="en-GB" sz="2400" dirty="0">
                <a:solidFill>
                  <a:srgbClr val="002060"/>
                </a:solidFill>
              </a:rPr>
              <a:t>the shop</a:t>
            </a:r>
            <a:r>
              <a:rPr lang="en-GB" sz="2400" dirty="0">
                <a:solidFill>
                  <a:schemeClr val="accent5">
                    <a:lumMod val="50000"/>
                  </a:schemeClr>
                </a:solidFill>
              </a:rPr>
              <a:t>.</a:t>
            </a:r>
          </a:p>
        </p:txBody>
      </p:sp>
      <p:sp>
        <p:nvSpPr>
          <p:cNvPr id="34" name="TextBox 33"/>
          <p:cNvSpPr txBox="1"/>
          <p:nvPr/>
        </p:nvSpPr>
        <p:spPr>
          <a:xfrm>
            <a:off x="421934" y="3200647"/>
            <a:ext cx="4930310" cy="461665"/>
          </a:xfrm>
          <a:prstGeom prst="rect">
            <a:avLst/>
          </a:prstGeom>
          <a:noFill/>
        </p:spPr>
        <p:txBody>
          <a:bodyPr wrap="square" rtlCol="0">
            <a:spAutoFit/>
          </a:bodyPr>
          <a:lstStyle/>
          <a:p>
            <a:r>
              <a:rPr lang="en-GB" sz="2400" dirty="0" err="1">
                <a:solidFill>
                  <a:schemeClr val="accent5">
                    <a:lumMod val="50000"/>
                  </a:schemeClr>
                </a:solidFill>
              </a:rPr>
              <a:t>Trabajo</a:t>
            </a:r>
            <a:r>
              <a:rPr lang="en-GB" sz="2400" dirty="0">
                <a:solidFill>
                  <a:schemeClr val="accent5">
                    <a:lumMod val="50000"/>
                  </a:schemeClr>
                </a:solidFill>
              </a:rPr>
              <a:t> </a:t>
            </a:r>
            <a:r>
              <a:rPr lang="en-GB" sz="2400" b="1" dirty="0" err="1">
                <a:solidFill>
                  <a:srgbClr val="E25B00"/>
                </a:solidFill>
              </a:rPr>
              <a:t>cerca</a:t>
            </a:r>
            <a:r>
              <a:rPr lang="en-GB" sz="2400" b="1" dirty="0">
                <a:solidFill>
                  <a:srgbClr val="E25B00"/>
                </a:solidFill>
              </a:rPr>
              <a:t> </a:t>
            </a:r>
            <a:r>
              <a:rPr lang="en-GB" sz="2400" b="1" u="sng" dirty="0">
                <a:solidFill>
                  <a:srgbClr val="E25B00"/>
                </a:solidFill>
              </a:rPr>
              <a:t>de</a:t>
            </a:r>
            <a:r>
              <a:rPr lang="en-GB" sz="2400" b="1" dirty="0">
                <a:solidFill>
                  <a:srgbClr val="E25B00"/>
                </a:solidFill>
              </a:rPr>
              <a:t> </a:t>
            </a:r>
            <a:r>
              <a:rPr lang="en-GB" sz="2400" dirty="0">
                <a:solidFill>
                  <a:srgbClr val="002060"/>
                </a:solidFill>
              </a:rPr>
              <a:t>la costa</a:t>
            </a:r>
            <a:r>
              <a:rPr lang="en-GB" sz="2400" dirty="0">
                <a:solidFill>
                  <a:schemeClr val="accent5">
                    <a:lumMod val="50000"/>
                  </a:schemeClr>
                </a:solidFill>
              </a:rPr>
              <a:t>.</a:t>
            </a:r>
          </a:p>
        </p:txBody>
      </p:sp>
      <p:sp>
        <p:nvSpPr>
          <p:cNvPr id="35" name="TextBox 34"/>
          <p:cNvSpPr txBox="1"/>
          <p:nvPr/>
        </p:nvSpPr>
        <p:spPr>
          <a:xfrm>
            <a:off x="5902815" y="3119852"/>
            <a:ext cx="4033611" cy="461665"/>
          </a:xfrm>
          <a:prstGeom prst="rect">
            <a:avLst/>
          </a:prstGeom>
          <a:noFill/>
        </p:spPr>
        <p:txBody>
          <a:bodyPr wrap="square" rtlCol="0">
            <a:spAutoFit/>
          </a:bodyPr>
          <a:lstStyle/>
          <a:p>
            <a:r>
              <a:rPr lang="en-GB" sz="2400" dirty="0">
                <a:solidFill>
                  <a:schemeClr val="accent5">
                    <a:lumMod val="50000"/>
                  </a:schemeClr>
                </a:solidFill>
              </a:rPr>
              <a:t>I work </a:t>
            </a:r>
            <a:r>
              <a:rPr lang="en-GB" sz="2400" b="1" dirty="0">
                <a:solidFill>
                  <a:srgbClr val="E25B00"/>
                </a:solidFill>
              </a:rPr>
              <a:t>near (to) </a:t>
            </a:r>
            <a:r>
              <a:rPr lang="en-GB" sz="2400" dirty="0">
                <a:solidFill>
                  <a:srgbClr val="002060"/>
                </a:solidFill>
              </a:rPr>
              <a:t>the coast</a:t>
            </a:r>
            <a:r>
              <a:rPr lang="en-GB" sz="2400" dirty="0">
                <a:solidFill>
                  <a:schemeClr val="accent5">
                    <a:lumMod val="50000"/>
                  </a:schemeClr>
                </a:solidFill>
              </a:rPr>
              <a:t>.</a:t>
            </a:r>
          </a:p>
        </p:txBody>
      </p:sp>
      <p:sp>
        <p:nvSpPr>
          <p:cNvPr id="37" name="ZoneTexte 10">
            <a:extLst>
              <a:ext uri="{FF2B5EF4-FFF2-40B4-BE49-F238E27FC236}">
                <a16:creationId xmlns:a16="http://schemas.microsoft.com/office/drawing/2014/main" id="{D23524D3-9224-4D74-9CE0-4ED564673D55}"/>
              </a:ext>
            </a:extLst>
          </p:cNvPr>
          <p:cNvSpPr txBox="1"/>
          <p:nvPr/>
        </p:nvSpPr>
        <p:spPr>
          <a:xfrm>
            <a:off x="433476" y="3868153"/>
            <a:ext cx="11580359" cy="461665"/>
          </a:xfrm>
          <a:prstGeom prst="rect">
            <a:avLst/>
          </a:prstGeom>
          <a:noFill/>
        </p:spPr>
        <p:txBody>
          <a:bodyPr wrap="square" rtlCol="0">
            <a:spAutoFit/>
          </a:bodyPr>
          <a:lstStyle/>
          <a:p>
            <a:r>
              <a:rPr lang="fr-CA" sz="2400" dirty="0">
                <a:solidFill>
                  <a:srgbClr val="002060"/>
                </a:solidFill>
              </a:rPr>
              <a:t>To refer to a singular </a:t>
            </a:r>
            <a:r>
              <a:rPr lang="fr-CA" sz="2400" b="1" dirty="0">
                <a:solidFill>
                  <a:srgbClr val="002060"/>
                </a:solidFill>
              </a:rPr>
              <a:t>masculine</a:t>
            </a:r>
            <a:r>
              <a:rPr lang="fr-CA" sz="2400" dirty="0">
                <a:solidFill>
                  <a:srgbClr val="002060"/>
                </a:solidFill>
              </a:rPr>
              <a:t> noun (e.g. el </a:t>
            </a:r>
            <a:r>
              <a:rPr lang="fr-CA" sz="2400" dirty="0" err="1">
                <a:solidFill>
                  <a:srgbClr val="002060"/>
                </a:solidFill>
              </a:rPr>
              <a:t>cine</a:t>
            </a:r>
            <a:r>
              <a:rPr lang="fr-CA" sz="2400" dirty="0">
                <a:solidFill>
                  <a:srgbClr val="002060"/>
                </a:solidFill>
              </a:rPr>
              <a:t>), change de + el </a:t>
            </a:r>
            <a:r>
              <a:rPr lang="fr-CA" sz="2400" dirty="0">
                <a:solidFill>
                  <a:srgbClr val="002060"/>
                </a:solidFill>
                <a:sym typeface="Wingdings" panose="05000000000000000000" pitchFamily="2" charset="2"/>
              </a:rPr>
              <a:t>to </a:t>
            </a:r>
            <a:r>
              <a:rPr lang="fr-CA" sz="2400" b="1" dirty="0">
                <a:solidFill>
                  <a:srgbClr val="002060"/>
                </a:solidFill>
                <a:sym typeface="Wingdings" panose="05000000000000000000" pitchFamily="2" charset="2"/>
              </a:rPr>
              <a:t>_____.</a:t>
            </a:r>
            <a:endParaRPr lang="en-CA" sz="2400" dirty="0">
              <a:solidFill>
                <a:srgbClr val="002060"/>
              </a:solidFill>
            </a:endParaRPr>
          </a:p>
        </p:txBody>
      </p:sp>
      <p:sp>
        <p:nvSpPr>
          <p:cNvPr id="38" name="ZoneTexte 10">
            <a:extLst>
              <a:ext uri="{FF2B5EF4-FFF2-40B4-BE49-F238E27FC236}">
                <a16:creationId xmlns:a16="http://schemas.microsoft.com/office/drawing/2014/main" id="{D23524D3-9224-4D74-9CE0-4ED564673D55}"/>
              </a:ext>
            </a:extLst>
          </p:cNvPr>
          <p:cNvSpPr txBox="1"/>
          <p:nvPr/>
        </p:nvSpPr>
        <p:spPr>
          <a:xfrm>
            <a:off x="445659" y="4350344"/>
            <a:ext cx="5468699" cy="461665"/>
          </a:xfrm>
          <a:prstGeom prst="rect">
            <a:avLst/>
          </a:prstGeom>
          <a:noFill/>
        </p:spPr>
        <p:txBody>
          <a:bodyPr wrap="square" rtlCol="0">
            <a:spAutoFit/>
          </a:bodyPr>
          <a:lstStyle/>
          <a:p>
            <a:r>
              <a:rPr lang="fr-CA" sz="2400" dirty="0" err="1">
                <a:solidFill>
                  <a:srgbClr val="002060"/>
                </a:solidFill>
              </a:rPr>
              <a:t>Quedó</a:t>
            </a:r>
            <a:r>
              <a:rPr lang="fr-CA" sz="2400" dirty="0">
                <a:solidFill>
                  <a:srgbClr val="002060"/>
                </a:solidFill>
              </a:rPr>
              <a:t> con Luis </a:t>
            </a:r>
            <a:r>
              <a:rPr lang="fr-CA" sz="2400" b="1" dirty="0" err="1">
                <a:solidFill>
                  <a:srgbClr val="E25B00"/>
                </a:solidFill>
              </a:rPr>
              <a:t>cerca</a:t>
            </a:r>
            <a:r>
              <a:rPr lang="fr-CA" sz="2400" b="1" dirty="0">
                <a:solidFill>
                  <a:srgbClr val="E25B00"/>
                </a:solidFill>
              </a:rPr>
              <a:t> </a:t>
            </a:r>
            <a:r>
              <a:rPr lang="fr-CA" sz="2400" b="1" dirty="0" err="1">
                <a:solidFill>
                  <a:srgbClr val="E25B00"/>
                </a:solidFill>
              </a:rPr>
              <a:t>del</a:t>
            </a:r>
            <a:r>
              <a:rPr lang="fr-CA" sz="2400" b="1" dirty="0">
                <a:solidFill>
                  <a:srgbClr val="E25B00"/>
                </a:solidFill>
              </a:rPr>
              <a:t> </a:t>
            </a:r>
            <a:r>
              <a:rPr lang="fr-CA" sz="2400" dirty="0" err="1">
                <a:solidFill>
                  <a:srgbClr val="002060"/>
                </a:solidFill>
              </a:rPr>
              <a:t>cine</a:t>
            </a:r>
            <a:r>
              <a:rPr lang="fr-CA" sz="2400" dirty="0">
                <a:solidFill>
                  <a:srgbClr val="002060"/>
                </a:solidFill>
              </a:rPr>
              <a:t>. </a:t>
            </a:r>
            <a:endParaRPr lang="en-CA" sz="2400" dirty="0">
              <a:solidFill>
                <a:srgbClr val="002060"/>
              </a:solidFill>
            </a:endParaRPr>
          </a:p>
        </p:txBody>
      </p:sp>
      <p:sp>
        <p:nvSpPr>
          <p:cNvPr id="39" name="ZoneTexte 10">
            <a:extLst>
              <a:ext uri="{FF2B5EF4-FFF2-40B4-BE49-F238E27FC236}">
                <a16:creationId xmlns:a16="http://schemas.microsoft.com/office/drawing/2014/main" id="{D23524D3-9224-4D74-9CE0-4ED564673D55}"/>
              </a:ext>
            </a:extLst>
          </p:cNvPr>
          <p:cNvSpPr txBox="1"/>
          <p:nvPr/>
        </p:nvSpPr>
        <p:spPr>
          <a:xfrm>
            <a:off x="5604683" y="4345656"/>
            <a:ext cx="6611041" cy="461665"/>
          </a:xfrm>
          <a:prstGeom prst="rect">
            <a:avLst/>
          </a:prstGeom>
          <a:noFill/>
        </p:spPr>
        <p:txBody>
          <a:bodyPr wrap="square" rtlCol="0">
            <a:spAutoFit/>
          </a:bodyPr>
          <a:lstStyle/>
          <a:p>
            <a:r>
              <a:rPr lang="fr-CA" sz="2400" dirty="0">
                <a:solidFill>
                  <a:srgbClr val="002060"/>
                </a:solidFill>
              </a:rPr>
              <a:t>S/</a:t>
            </a:r>
            <a:r>
              <a:rPr lang="fr-CA" sz="2400" dirty="0" err="1">
                <a:solidFill>
                  <a:srgbClr val="002060"/>
                </a:solidFill>
              </a:rPr>
              <a:t>he</a:t>
            </a:r>
            <a:r>
              <a:rPr lang="fr-CA" sz="2400" dirty="0">
                <a:solidFill>
                  <a:srgbClr val="002060"/>
                </a:solidFill>
              </a:rPr>
              <a:t> met up </a:t>
            </a:r>
            <a:r>
              <a:rPr lang="fr-CA" sz="2400" dirty="0" err="1">
                <a:solidFill>
                  <a:srgbClr val="002060"/>
                </a:solidFill>
              </a:rPr>
              <a:t>wit</a:t>
            </a:r>
            <a:r>
              <a:rPr lang="fr-CA" sz="2400" dirty="0">
                <a:solidFill>
                  <a:srgbClr val="002060"/>
                </a:solidFill>
              </a:rPr>
              <a:t> Luis </a:t>
            </a:r>
            <a:r>
              <a:rPr lang="fr-CA" sz="2400" b="1" dirty="0" err="1">
                <a:solidFill>
                  <a:srgbClr val="E25B00"/>
                </a:solidFill>
              </a:rPr>
              <a:t>near</a:t>
            </a:r>
            <a:r>
              <a:rPr lang="fr-CA" sz="2400" b="1" dirty="0">
                <a:solidFill>
                  <a:srgbClr val="E25B00"/>
                </a:solidFill>
              </a:rPr>
              <a:t> (to)</a:t>
            </a:r>
            <a:r>
              <a:rPr lang="fr-CA" sz="2400" dirty="0">
                <a:solidFill>
                  <a:srgbClr val="002060"/>
                </a:solidFill>
              </a:rPr>
              <a:t> </a:t>
            </a:r>
            <a:r>
              <a:rPr lang="fr-CA" sz="2400" b="1" dirty="0">
                <a:solidFill>
                  <a:srgbClr val="EE6000"/>
                </a:solidFill>
              </a:rPr>
              <a:t>the</a:t>
            </a:r>
            <a:r>
              <a:rPr lang="fr-CA" sz="2400" dirty="0">
                <a:solidFill>
                  <a:srgbClr val="002060"/>
                </a:solidFill>
              </a:rPr>
              <a:t> </a:t>
            </a:r>
            <a:r>
              <a:rPr lang="fr-CA" sz="2400" dirty="0" err="1">
                <a:solidFill>
                  <a:srgbClr val="002060"/>
                </a:solidFill>
              </a:rPr>
              <a:t>cinema</a:t>
            </a:r>
            <a:r>
              <a:rPr lang="fr-CA" sz="2400" dirty="0">
                <a:solidFill>
                  <a:srgbClr val="002060"/>
                </a:solidFill>
              </a:rPr>
              <a:t>.</a:t>
            </a:r>
            <a:endParaRPr lang="en-CA" sz="2400" dirty="0">
              <a:solidFill>
                <a:srgbClr val="002060"/>
              </a:solidFill>
            </a:endParaRPr>
          </a:p>
        </p:txBody>
      </p:sp>
      <p:sp>
        <p:nvSpPr>
          <p:cNvPr id="40" name="ZoneTexte 10">
            <a:extLst>
              <a:ext uri="{FF2B5EF4-FFF2-40B4-BE49-F238E27FC236}">
                <a16:creationId xmlns:a16="http://schemas.microsoft.com/office/drawing/2014/main" id="{D23524D3-9224-4D74-9CE0-4ED564673D55}"/>
              </a:ext>
            </a:extLst>
          </p:cNvPr>
          <p:cNvSpPr txBox="1"/>
          <p:nvPr/>
        </p:nvSpPr>
        <p:spPr>
          <a:xfrm>
            <a:off x="433476" y="5098646"/>
            <a:ext cx="10890588" cy="461665"/>
          </a:xfrm>
          <a:prstGeom prst="rect">
            <a:avLst/>
          </a:prstGeom>
          <a:noFill/>
        </p:spPr>
        <p:txBody>
          <a:bodyPr wrap="square" rtlCol="0">
            <a:spAutoFit/>
          </a:bodyPr>
          <a:lstStyle/>
          <a:p>
            <a:r>
              <a:rPr lang="fr-CA" sz="2400" dirty="0">
                <a:solidFill>
                  <a:srgbClr val="002060"/>
                </a:solidFill>
              </a:rPr>
              <a:t>To refer to a singular </a:t>
            </a:r>
            <a:r>
              <a:rPr lang="fr-CA" sz="2400" b="1" dirty="0">
                <a:solidFill>
                  <a:srgbClr val="002060"/>
                </a:solidFill>
              </a:rPr>
              <a:t>feminine</a:t>
            </a:r>
            <a:r>
              <a:rPr lang="fr-CA" sz="2400" dirty="0">
                <a:solidFill>
                  <a:srgbClr val="002060"/>
                </a:solidFill>
              </a:rPr>
              <a:t> noun (e.g. la </a:t>
            </a:r>
            <a:r>
              <a:rPr lang="fr-CA" sz="2400" dirty="0" err="1">
                <a:solidFill>
                  <a:srgbClr val="002060"/>
                </a:solidFill>
              </a:rPr>
              <a:t>estación</a:t>
            </a:r>
            <a:r>
              <a:rPr lang="fr-CA" sz="2400" dirty="0">
                <a:solidFill>
                  <a:srgbClr val="002060"/>
                </a:solidFill>
              </a:rPr>
              <a:t>), use ‘</a:t>
            </a:r>
            <a:r>
              <a:rPr lang="fr-CA" sz="2400" b="1" dirty="0">
                <a:solidFill>
                  <a:srgbClr val="002060"/>
                </a:solidFill>
              </a:rPr>
              <a:t>de la</a:t>
            </a:r>
            <a:r>
              <a:rPr lang="fr-CA" sz="2400" dirty="0">
                <a:solidFill>
                  <a:srgbClr val="002060"/>
                </a:solidFill>
              </a:rPr>
              <a:t>’.</a:t>
            </a:r>
            <a:endParaRPr lang="en-CA" sz="2400" dirty="0">
              <a:solidFill>
                <a:srgbClr val="002060"/>
              </a:solidFill>
            </a:endParaRPr>
          </a:p>
        </p:txBody>
      </p:sp>
      <p:sp>
        <p:nvSpPr>
          <p:cNvPr id="41" name="ZoneTexte 10">
            <a:extLst>
              <a:ext uri="{FF2B5EF4-FFF2-40B4-BE49-F238E27FC236}">
                <a16:creationId xmlns:a16="http://schemas.microsoft.com/office/drawing/2014/main" id="{D23524D3-9224-4D74-9CE0-4ED564673D55}"/>
              </a:ext>
            </a:extLst>
          </p:cNvPr>
          <p:cNvSpPr txBox="1"/>
          <p:nvPr/>
        </p:nvSpPr>
        <p:spPr>
          <a:xfrm>
            <a:off x="5489876" y="5592454"/>
            <a:ext cx="5676270" cy="461665"/>
          </a:xfrm>
          <a:prstGeom prst="rect">
            <a:avLst/>
          </a:prstGeom>
          <a:noFill/>
        </p:spPr>
        <p:txBody>
          <a:bodyPr wrap="square" rtlCol="0">
            <a:spAutoFit/>
          </a:bodyPr>
          <a:lstStyle/>
          <a:p>
            <a:r>
              <a:rPr lang="fr-CA" sz="2400" dirty="0">
                <a:solidFill>
                  <a:srgbClr val="002060"/>
                </a:solidFill>
              </a:rPr>
              <a:t>I </a:t>
            </a:r>
            <a:r>
              <a:rPr lang="fr-CA" sz="2400" dirty="0" err="1">
                <a:solidFill>
                  <a:srgbClr val="002060"/>
                </a:solidFill>
              </a:rPr>
              <a:t>work</a:t>
            </a:r>
            <a:r>
              <a:rPr lang="fr-CA" sz="2400" dirty="0">
                <a:solidFill>
                  <a:srgbClr val="002060"/>
                </a:solidFill>
              </a:rPr>
              <a:t> </a:t>
            </a:r>
            <a:r>
              <a:rPr lang="fr-CA" sz="2400" b="1" dirty="0">
                <a:solidFill>
                  <a:srgbClr val="E25B00"/>
                </a:solidFill>
              </a:rPr>
              <a:t>far </a:t>
            </a:r>
            <a:r>
              <a:rPr lang="fr-CA" sz="2400" b="1" dirty="0" err="1">
                <a:solidFill>
                  <a:srgbClr val="E25B00"/>
                </a:solidFill>
              </a:rPr>
              <a:t>from</a:t>
            </a:r>
            <a:r>
              <a:rPr lang="fr-CA" sz="2400" b="1" dirty="0">
                <a:solidFill>
                  <a:srgbClr val="E25B00"/>
                </a:solidFill>
              </a:rPr>
              <a:t> </a:t>
            </a:r>
            <a:r>
              <a:rPr lang="fr-CA" sz="2400" b="1" dirty="0">
                <a:solidFill>
                  <a:srgbClr val="EE6000"/>
                </a:solidFill>
              </a:rPr>
              <a:t>the</a:t>
            </a:r>
            <a:r>
              <a:rPr lang="fr-CA" sz="2400" dirty="0">
                <a:solidFill>
                  <a:srgbClr val="002060"/>
                </a:solidFill>
              </a:rPr>
              <a:t> station.</a:t>
            </a:r>
            <a:endParaRPr lang="en-CA" sz="2400" dirty="0">
              <a:solidFill>
                <a:srgbClr val="002060"/>
              </a:solidFill>
            </a:endParaRPr>
          </a:p>
        </p:txBody>
      </p:sp>
      <p:sp>
        <p:nvSpPr>
          <p:cNvPr id="44" name="ZoneTexte 10">
            <a:extLst>
              <a:ext uri="{FF2B5EF4-FFF2-40B4-BE49-F238E27FC236}">
                <a16:creationId xmlns:a16="http://schemas.microsoft.com/office/drawing/2014/main" id="{D23524D3-9224-4D74-9CE0-4ED564673D55}"/>
              </a:ext>
            </a:extLst>
          </p:cNvPr>
          <p:cNvSpPr txBox="1"/>
          <p:nvPr/>
        </p:nvSpPr>
        <p:spPr>
          <a:xfrm>
            <a:off x="433476" y="5592455"/>
            <a:ext cx="4374001" cy="461665"/>
          </a:xfrm>
          <a:prstGeom prst="rect">
            <a:avLst/>
          </a:prstGeom>
          <a:noFill/>
        </p:spPr>
        <p:txBody>
          <a:bodyPr wrap="square" rtlCol="0">
            <a:spAutoFit/>
          </a:bodyPr>
          <a:lstStyle/>
          <a:p>
            <a:r>
              <a:rPr lang="fr-CA" sz="2400" dirty="0" err="1">
                <a:solidFill>
                  <a:srgbClr val="002060"/>
                </a:solidFill>
              </a:rPr>
              <a:t>Trabajo</a:t>
            </a:r>
            <a:r>
              <a:rPr lang="fr-CA" sz="2400" dirty="0">
                <a:solidFill>
                  <a:srgbClr val="002060"/>
                </a:solidFill>
              </a:rPr>
              <a:t> </a:t>
            </a:r>
            <a:r>
              <a:rPr lang="fr-CA" sz="2400" b="1" dirty="0" err="1">
                <a:solidFill>
                  <a:srgbClr val="E25B00"/>
                </a:solidFill>
              </a:rPr>
              <a:t>lejos</a:t>
            </a:r>
            <a:r>
              <a:rPr lang="fr-CA" sz="2400" b="1" dirty="0">
                <a:solidFill>
                  <a:srgbClr val="E25B00"/>
                </a:solidFill>
              </a:rPr>
              <a:t> de la </a:t>
            </a:r>
            <a:r>
              <a:rPr lang="fr-CA" sz="2400" dirty="0" err="1">
                <a:solidFill>
                  <a:srgbClr val="002060"/>
                </a:solidFill>
              </a:rPr>
              <a:t>estación</a:t>
            </a:r>
            <a:r>
              <a:rPr lang="fr-CA" sz="2400" dirty="0">
                <a:solidFill>
                  <a:srgbClr val="002060"/>
                </a:solidFill>
              </a:rPr>
              <a:t>.</a:t>
            </a:r>
            <a:r>
              <a:rPr lang="fr-CA" sz="2400" b="1" dirty="0">
                <a:solidFill>
                  <a:srgbClr val="E25B00"/>
                </a:solidFill>
              </a:rPr>
              <a:t>  </a:t>
            </a:r>
            <a:endParaRPr lang="en-CA" sz="2400" dirty="0">
              <a:solidFill>
                <a:srgbClr val="002060"/>
              </a:solidFill>
            </a:endParaRP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7" name="Titre 6">
            <a:extLst>
              <a:ext uri="{FF2B5EF4-FFF2-40B4-BE49-F238E27FC236}">
                <a16:creationId xmlns:a16="http://schemas.microsoft.com/office/drawing/2014/main" id="{2F7E7A50-13F7-4A5E-A5CA-1FEE3A33F3F6}"/>
              </a:ext>
            </a:extLst>
          </p:cNvPr>
          <p:cNvSpPr>
            <a:spLocks noGrp="1"/>
          </p:cNvSpPr>
          <p:nvPr>
            <p:ph type="title"/>
          </p:nvPr>
        </p:nvSpPr>
        <p:spPr>
          <a:xfrm>
            <a:off x="0" y="240747"/>
            <a:ext cx="7351059" cy="870488"/>
          </a:xfrm>
        </p:spPr>
        <p:txBody>
          <a:bodyPr>
            <a:noAutofit/>
          </a:bodyPr>
          <a:lstStyle/>
          <a:p>
            <a:r>
              <a:rPr lang="en-CA" sz="2400" b="1" dirty="0">
                <a:solidFill>
                  <a:schemeClr val="bg1"/>
                </a:solidFill>
              </a:rPr>
              <a:t>Talking about </a:t>
            </a:r>
            <a:r>
              <a:rPr lang="en-GB" sz="2400" b="1" dirty="0">
                <a:solidFill>
                  <a:prstClr val="white"/>
                </a:solidFill>
              </a:rPr>
              <a:t>places and locations</a:t>
            </a:r>
            <a:br>
              <a:rPr lang="en-CA" sz="2400" b="1" dirty="0">
                <a:solidFill>
                  <a:schemeClr val="bg1"/>
                </a:solidFill>
              </a:rPr>
            </a:br>
            <a:r>
              <a:rPr lang="en-GB" sz="2400" dirty="0">
                <a:solidFill>
                  <a:prstClr val="white"/>
                </a:solidFill>
              </a:rPr>
              <a:t>Using ‘del’ and ‘de la’ with adverbs</a:t>
            </a:r>
            <a:endParaRPr lang="en-CA" sz="2400" dirty="0">
              <a:solidFill>
                <a:srgbClr val="002060"/>
              </a:solidFill>
            </a:endParaRPr>
          </a:p>
        </p:txBody>
      </p:sp>
      <p:sp>
        <p:nvSpPr>
          <p:cNvPr id="5" name="TextBox 4"/>
          <p:cNvSpPr txBox="1"/>
          <p:nvPr/>
        </p:nvSpPr>
        <p:spPr>
          <a:xfrm>
            <a:off x="10821156" y="3823498"/>
            <a:ext cx="1005816" cy="461665"/>
          </a:xfrm>
          <a:prstGeom prst="rect">
            <a:avLst/>
          </a:prstGeom>
          <a:noFill/>
        </p:spPr>
        <p:txBody>
          <a:bodyPr wrap="square" rtlCol="0">
            <a:spAutoFit/>
          </a:bodyPr>
          <a:lstStyle/>
          <a:p>
            <a:pPr algn="l"/>
            <a:r>
              <a:rPr lang="en-GB" sz="2400" b="1" dirty="0">
                <a:solidFill>
                  <a:schemeClr val="accent5">
                    <a:lumMod val="50000"/>
                  </a:schemeClr>
                </a:solidFill>
              </a:rPr>
              <a:t>del</a:t>
            </a:r>
          </a:p>
        </p:txBody>
      </p:sp>
      <p:sp>
        <p:nvSpPr>
          <p:cNvPr id="2" name="Rounded Rectangular Callout 1"/>
          <p:cNvSpPr/>
          <p:nvPr/>
        </p:nvSpPr>
        <p:spPr>
          <a:xfrm>
            <a:off x="7334099" y="1991906"/>
            <a:ext cx="4492873" cy="3107073"/>
          </a:xfrm>
          <a:prstGeom prst="wedgeRoundRectCallout">
            <a:avLst>
              <a:gd name="adj1" fmla="val -134819"/>
              <a:gd name="adj2" fmla="val -3720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In English we use several words for this: near (</a:t>
            </a:r>
            <a:r>
              <a:rPr lang="en-GB" sz="2400" b="1" dirty="0">
                <a:solidFill>
                  <a:srgbClr val="115076"/>
                </a:solidFill>
              </a:rPr>
              <a:t>to</a:t>
            </a:r>
            <a:r>
              <a:rPr lang="en-GB" sz="2400" dirty="0">
                <a:solidFill>
                  <a:srgbClr val="115076"/>
                </a:solidFill>
              </a:rPr>
              <a:t>), far (</a:t>
            </a:r>
            <a:r>
              <a:rPr lang="en-GB" sz="2400" b="1" dirty="0">
                <a:solidFill>
                  <a:srgbClr val="115076"/>
                </a:solidFill>
              </a:rPr>
              <a:t>from</a:t>
            </a:r>
            <a:r>
              <a:rPr lang="en-GB" sz="2400" dirty="0">
                <a:solidFill>
                  <a:srgbClr val="115076"/>
                </a:solidFill>
              </a:rPr>
              <a:t>), in front (</a:t>
            </a:r>
            <a:r>
              <a:rPr lang="en-GB" sz="2400" b="1" dirty="0">
                <a:solidFill>
                  <a:srgbClr val="115076"/>
                </a:solidFill>
              </a:rPr>
              <a:t>of</a:t>
            </a:r>
            <a:r>
              <a:rPr lang="en-GB" sz="2400" dirty="0">
                <a:solidFill>
                  <a:srgbClr val="115076"/>
                </a:solidFill>
              </a:rPr>
              <a:t>).</a:t>
            </a:r>
            <a:br>
              <a:rPr lang="en-GB" sz="2400" dirty="0">
                <a:solidFill>
                  <a:srgbClr val="115076"/>
                </a:solidFill>
              </a:rPr>
            </a:br>
            <a:endParaRPr lang="en-GB" sz="2400" dirty="0">
              <a:solidFill>
                <a:srgbClr val="115076"/>
              </a:solidFill>
            </a:endParaRPr>
          </a:p>
          <a:p>
            <a:pPr algn="ctr"/>
            <a:r>
              <a:rPr lang="en-GB" sz="2400" dirty="0">
                <a:solidFill>
                  <a:srgbClr val="115076"/>
                </a:solidFill>
              </a:rPr>
              <a:t>Or no word: under (-), behind (-), outside (-)</a:t>
            </a:r>
          </a:p>
        </p:txBody>
      </p:sp>
    </p:spTree>
    <p:extLst>
      <p:ext uri="{BB962C8B-B14F-4D97-AF65-F5344CB8AC3E}">
        <p14:creationId xmlns:p14="http://schemas.microsoft.com/office/powerpoint/2010/main" val="12810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4" grpId="0"/>
      <p:bldP spid="29" grpId="0"/>
      <p:bldP spid="34" grpId="0"/>
      <p:bldP spid="35" grpId="0"/>
      <p:bldP spid="37" grpId="0"/>
      <p:bldP spid="38" grpId="0"/>
      <p:bldP spid="39" grpId="0"/>
      <p:bldP spid="40" grpId="0"/>
      <p:bldP spid="41" grpId="0"/>
      <p:bldP spid="44" grpId="0"/>
      <p:bldP spid="5"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200575" y="1782133"/>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delante (de)</a:t>
            </a:r>
          </a:p>
        </p:txBody>
      </p:sp>
      <p:sp>
        <p:nvSpPr>
          <p:cNvPr id="9" name="Rounded Rectangle 8"/>
          <p:cNvSpPr/>
          <p:nvPr/>
        </p:nvSpPr>
        <p:spPr>
          <a:xfrm>
            <a:off x="2611664" y="1782133"/>
            <a:ext cx="2351115"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in front (of)</a:t>
            </a:r>
          </a:p>
        </p:txBody>
      </p:sp>
      <p:sp>
        <p:nvSpPr>
          <p:cNvPr id="10" name="Rounded Rectangle 9"/>
          <p:cNvSpPr/>
          <p:nvPr/>
        </p:nvSpPr>
        <p:spPr>
          <a:xfrm>
            <a:off x="178773" y="2532698"/>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detrás (de)</a:t>
            </a:r>
          </a:p>
        </p:txBody>
      </p:sp>
      <p:sp>
        <p:nvSpPr>
          <p:cNvPr id="11" name="Rounded Rectangle 10"/>
          <p:cNvSpPr/>
          <p:nvPr/>
        </p:nvSpPr>
        <p:spPr>
          <a:xfrm>
            <a:off x="2574332" y="2539884"/>
            <a:ext cx="2351113"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behind</a:t>
            </a:r>
          </a:p>
        </p:txBody>
      </p:sp>
      <p:sp>
        <p:nvSpPr>
          <p:cNvPr id="12" name="Rounded Rectangle 11"/>
          <p:cNvSpPr/>
          <p:nvPr/>
        </p:nvSpPr>
        <p:spPr>
          <a:xfrm>
            <a:off x="229789" y="3290828"/>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fuera (de)</a:t>
            </a:r>
          </a:p>
        </p:txBody>
      </p:sp>
      <p:sp>
        <p:nvSpPr>
          <p:cNvPr id="13" name="Rounded Rectangle 12"/>
          <p:cNvSpPr/>
          <p:nvPr/>
        </p:nvSpPr>
        <p:spPr>
          <a:xfrm>
            <a:off x="2603719" y="3296075"/>
            <a:ext cx="2321726"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outside</a:t>
            </a:r>
          </a:p>
        </p:txBody>
      </p:sp>
      <p:sp>
        <p:nvSpPr>
          <p:cNvPr id="15" name="Rounded Rectangle 14"/>
          <p:cNvSpPr/>
          <p:nvPr/>
        </p:nvSpPr>
        <p:spPr>
          <a:xfrm>
            <a:off x="229789" y="5664881"/>
            <a:ext cx="2153660" cy="58356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el </a:t>
            </a:r>
            <a:r>
              <a:rPr lang="en-GB" sz="2200" dirty="0" err="1">
                <a:solidFill>
                  <a:srgbClr val="002060"/>
                </a:solidFill>
              </a:rPr>
              <a:t>lado</a:t>
            </a:r>
            <a:endParaRPr lang="en-GB" sz="2200" dirty="0">
              <a:solidFill>
                <a:srgbClr val="002060"/>
              </a:solidFill>
            </a:endParaRPr>
          </a:p>
        </p:txBody>
      </p:sp>
      <p:sp>
        <p:nvSpPr>
          <p:cNvPr id="17" name="Rounded Rectangle 16"/>
          <p:cNvSpPr/>
          <p:nvPr/>
        </p:nvSpPr>
        <p:spPr>
          <a:xfrm>
            <a:off x="2605013" y="300660"/>
            <a:ext cx="232172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near (to)</a:t>
            </a:r>
          </a:p>
        </p:txBody>
      </p:sp>
      <p:sp>
        <p:nvSpPr>
          <p:cNvPr id="18" name="Rounded Rectangle 17"/>
          <p:cNvSpPr/>
          <p:nvPr/>
        </p:nvSpPr>
        <p:spPr>
          <a:xfrm>
            <a:off x="2613235" y="1035113"/>
            <a:ext cx="232172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far (from)</a:t>
            </a:r>
          </a:p>
        </p:txBody>
      </p:sp>
      <p:sp>
        <p:nvSpPr>
          <p:cNvPr id="19" name="Rounded Rectangle 18"/>
          <p:cNvSpPr/>
          <p:nvPr/>
        </p:nvSpPr>
        <p:spPr>
          <a:xfrm>
            <a:off x="178773" y="298198"/>
            <a:ext cx="2214115"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cerca (de)</a:t>
            </a:r>
          </a:p>
        </p:txBody>
      </p:sp>
      <p:sp>
        <p:nvSpPr>
          <p:cNvPr id="20" name="Rounded Rectangle 19"/>
          <p:cNvSpPr/>
          <p:nvPr/>
        </p:nvSpPr>
        <p:spPr>
          <a:xfrm>
            <a:off x="200575" y="1048595"/>
            <a:ext cx="2214113"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lejos (de)</a:t>
            </a:r>
          </a:p>
        </p:txBody>
      </p:sp>
      <p:sp>
        <p:nvSpPr>
          <p:cNvPr id="21" name="Rounded Rectangle 20"/>
          <p:cNvSpPr/>
          <p:nvPr/>
        </p:nvSpPr>
        <p:spPr>
          <a:xfrm>
            <a:off x="200575" y="4030226"/>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debajo (de)</a:t>
            </a:r>
          </a:p>
        </p:txBody>
      </p:sp>
      <p:sp>
        <p:nvSpPr>
          <p:cNvPr id="22" name="Rounded Rectangle 21"/>
          <p:cNvSpPr/>
          <p:nvPr/>
        </p:nvSpPr>
        <p:spPr>
          <a:xfrm>
            <a:off x="2589862" y="4055695"/>
            <a:ext cx="232172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under</a:t>
            </a:r>
          </a:p>
        </p:txBody>
      </p:sp>
      <p:sp>
        <p:nvSpPr>
          <p:cNvPr id="6" name="Title 5"/>
          <p:cNvSpPr>
            <a:spLocks noGrp="1"/>
          </p:cNvSpPr>
          <p:nvPr>
            <p:ph type="title" idx="4294967295"/>
          </p:nvPr>
        </p:nvSpPr>
        <p:spPr>
          <a:xfrm>
            <a:off x="5433694" y="189992"/>
            <a:ext cx="6186496" cy="735763"/>
          </a:xfrm>
        </p:spPr>
        <p:txBody>
          <a:bodyPr>
            <a:normAutofit/>
          </a:bodyPr>
          <a:lstStyle/>
          <a:p>
            <a:pPr algn="ctr"/>
            <a:r>
              <a:rPr lang="en-GB" sz="2400" b="1" dirty="0"/>
              <a:t>¿</a:t>
            </a:r>
            <a:r>
              <a:rPr lang="en-GB" sz="2400" b="1" dirty="0" err="1"/>
              <a:t>Debes</a:t>
            </a:r>
            <a:r>
              <a:rPr lang="en-GB" sz="2400" b="1" dirty="0"/>
              <a:t> usar ‘del’ or ‘de la’?</a:t>
            </a:r>
          </a:p>
        </p:txBody>
      </p:sp>
      <p:sp>
        <p:nvSpPr>
          <p:cNvPr id="25" name="Rounded Rectangle 24"/>
          <p:cNvSpPr/>
          <p:nvPr/>
        </p:nvSpPr>
        <p:spPr>
          <a:xfrm>
            <a:off x="8803583" y="2533213"/>
            <a:ext cx="3189412"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behind the wall</a:t>
            </a:r>
          </a:p>
        </p:txBody>
      </p:sp>
      <p:sp>
        <p:nvSpPr>
          <p:cNvPr id="26" name="Rounded Rectangle 25"/>
          <p:cNvSpPr/>
          <p:nvPr/>
        </p:nvSpPr>
        <p:spPr>
          <a:xfrm>
            <a:off x="5383531" y="2550837"/>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detrás _____________</a:t>
            </a:r>
          </a:p>
        </p:txBody>
      </p:sp>
      <p:sp>
        <p:nvSpPr>
          <p:cNvPr id="29" name="Rounded Rectangle 28"/>
          <p:cNvSpPr/>
          <p:nvPr/>
        </p:nvSpPr>
        <p:spPr>
          <a:xfrm>
            <a:off x="8783975" y="3270931"/>
            <a:ext cx="3199348"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outside the country</a:t>
            </a:r>
          </a:p>
        </p:txBody>
      </p:sp>
      <p:sp>
        <p:nvSpPr>
          <p:cNvPr id="30" name="Rounded Rectangle 29"/>
          <p:cNvSpPr/>
          <p:nvPr/>
        </p:nvSpPr>
        <p:spPr>
          <a:xfrm>
            <a:off x="5373859" y="328855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fuera _____________</a:t>
            </a:r>
          </a:p>
        </p:txBody>
      </p:sp>
      <p:sp>
        <p:nvSpPr>
          <p:cNvPr id="33" name="Rounded Rectangle 32"/>
          <p:cNvSpPr/>
          <p:nvPr/>
        </p:nvSpPr>
        <p:spPr>
          <a:xfrm>
            <a:off x="5376051" y="402573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debajo____________</a:t>
            </a:r>
          </a:p>
        </p:txBody>
      </p:sp>
      <p:sp>
        <p:nvSpPr>
          <p:cNvPr id="34" name="Rounded Rectangle 33"/>
          <p:cNvSpPr/>
          <p:nvPr/>
        </p:nvSpPr>
        <p:spPr>
          <a:xfrm>
            <a:off x="8796103" y="4008111"/>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under the chair</a:t>
            </a:r>
          </a:p>
        </p:txBody>
      </p:sp>
      <p:sp>
        <p:nvSpPr>
          <p:cNvPr id="37" name="Rounded Rectangle 36"/>
          <p:cNvSpPr/>
          <p:nvPr/>
        </p:nvSpPr>
        <p:spPr>
          <a:xfrm>
            <a:off x="5405847" y="178502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delante____________</a:t>
            </a:r>
          </a:p>
        </p:txBody>
      </p:sp>
      <p:sp>
        <p:nvSpPr>
          <p:cNvPr id="39" name="Rounded Rectangle 38"/>
          <p:cNvSpPr/>
          <p:nvPr/>
        </p:nvSpPr>
        <p:spPr>
          <a:xfrm>
            <a:off x="8819308" y="1767401"/>
            <a:ext cx="313952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in front of the park</a:t>
            </a:r>
          </a:p>
        </p:txBody>
      </p:sp>
      <p:sp>
        <p:nvSpPr>
          <p:cNvPr id="41" name="Rounded Rectangle 40"/>
          <p:cNvSpPr/>
          <p:nvPr/>
        </p:nvSpPr>
        <p:spPr>
          <a:xfrm>
            <a:off x="5379072" y="1037024"/>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rPr>
              <a:t> </a:t>
            </a:r>
            <a:r>
              <a:rPr lang="en-GB" sz="2400" dirty="0" err="1">
                <a:solidFill>
                  <a:srgbClr val="002060"/>
                </a:solidFill>
              </a:rPr>
              <a:t>lejos</a:t>
            </a:r>
            <a:r>
              <a:rPr lang="en-GB" sz="2400" dirty="0">
                <a:solidFill>
                  <a:srgbClr val="002060"/>
                </a:solidFill>
              </a:rPr>
              <a:t> ____________</a:t>
            </a:r>
          </a:p>
        </p:txBody>
      </p:sp>
      <p:sp>
        <p:nvSpPr>
          <p:cNvPr id="43" name="Rounded Rectangle 42"/>
          <p:cNvSpPr/>
          <p:nvPr/>
        </p:nvSpPr>
        <p:spPr>
          <a:xfrm>
            <a:off x="8802470" y="1045645"/>
            <a:ext cx="3129587"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far from the border</a:t>
            </a:r>
          </a:p>
        </p:txBody>
      </p:sp>
      <p:sp>
        <p:nvSpPr>
          <p:cNvPr id="45" name="Rounded Rectangle 44"/>
          <p:cNvSpPr/>
          <p:nvPr/>
        </p:nvSpPr>
        <p:spPr>
          <a:xfrm>
            <a:off x="5383530" y="1035113"/>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lejos </a:t>
            </a:r>
            <a:r>
              <a:rPr lang="en-GB" sz="2400" b="1" dirty="0">
                <a:solidFill>
                  <a:srgbClr val="002060"/>
                </a:solidFill>
              </a:rPr>
              <a:t>de la </a:t>
            </a:r>
            <a:r>
              <a:rPr lang="en-GB" sz="2400" dirty="0" err="1">
                <a:solidFill>
                  <a:srgbClr val="002060"/>
                </a:solidFill>
              </a:rPr>
              <a:t>frontera</a:t>
            </a:r>
            <a:endParaRPr lang="en-GB" sz="2400" dirty="0">
              <a:solidFill>
                <a:srgbClr val="002060"/>
              </a:solidFill>
            </a:endParaRPr>
          </a:p>
        </p:txBody>
      </p:sp>
      <p:sp>
        <p:nvSpPr>
          <p:cNvPr id="46" name="Rounded Rectangle 45"/>
          <p:cNvSpPr/>
          <p:nvPr/>
        </p:nvSpPr>
        <p:spPr>
          <a:xfrm>
            <a:off x="5405846" y="1788819"/>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delante</a:t>
            </a:r>
            <a:r>
              <a:rPr lang="en-GB" sz="2400" dirty="0">
                <a:solidFill>
                  <a:srgbClr val="002060"/>
                </a:solidFill>
              </a:rPr>
              <a:t> </a:t>
            </a:r>
            <a:r>
              <a:rPr lang="en-GB" sz="2400" b="1" dirty="0">
                <a:solidFill>
                  <a:srgbClr val="002060"/>
                </a:solidFill>
              </a:rPr>
              <a:t>del </a:t>
            </a:r>
            <a:r>
              <a:rPr lang="en-GB" sz="2400" dirty="0" err="1">
                <a:solidFill>
                  <a:srgbClr val="002060"/>
                </a:solidFill>
              </a:rPr>
              <a:t>parque</a:t>
            </a:r>
            <a:endParaRPr lang="en-GB" sz="2400" dirty="0">
              <a:solidFill>
                <a:srgbClr val="002060"/>
              </a:solidFill>
            </a:endParaRPr>
          </a:p>
        </p:txBody>
      </p:sp>
      <p:sp>
        <p:nvSpPr>
          <p:cNvPr id="47" name="Rounded Rectangle 46"/>
          <p:cNvSpPr/>
          <p:nvPr/>
        </p:nvSpPr>
        <p:spPr>
          <a:xfrm>
            <a:off x="5383530" y="2550836"/>
            <a:ext cx="3303547"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detrás </a:t>
            </a:r>
            <a:r>
              <a:rPr lang="en-GB" sz="2400" b="1" dirty="0">
                <a:solidFill>
                  <a:srgbClr val="002060"/>
                </a:solidFill>
              </a:rPr>
              <a:t>de la </a:t>
            </a:r>
            <a:r>
              <a:rPr lang="en-GB" sz="2400" dirty="0">
                <a:solidFill>
                  <a:srgbClr val="002060"/>
                </a:solidFill>
              </a:rPr>
              <a:t>pared</a:t>
            </a:r>
          </a:p>
        </p:txBody>
      </p:sp>
      <p:sp>
        <p:nvSpPr>
          <p:cNvPr id="48" name="Rounded Rectangle 47"/>
          <p:cNvSpPr/>
          <p:nvPr/>
        </p:nvSpPr>
        <p:spPr>
          <a:xfrm>
            <a:off x="5373858" y="3288555"/>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fuera</a:t>
            </a:r>
            <a:r>
              <a:rPr lang="en-GB" sz="2400" dirty="0">
                <a:solidFill>
                  <a:srgbClr val="002060"/>
                </a:solidFill>
              </a:rPr>
              <a:t> </a:t>
            </a:r>
            <a:r>
              <a:rPr lang="en-GB" sz="2400" b="1" dirty="0">
                <a:solidFill>
                  <a:srgbClr val="002060"/>
                </a:solidFill>
              </a:rPr>
              <a:t>del </a:t>
            </a:r>
            <a:r>
              <a:rPr lang="en-GB" sz="2400" dirty="0" err="1">
                <a:solidFill>
                  <a:srgbClr val="002060"/>
                </a:solidFill>
              </a:rPr>
              <a:t>país</a:t>
            </a:r>
            <a:endParaRPr lang="en-GB" sz="2400" dirty="0">
              <a:solidFill>
                <a:srgbClr val="002060"/>
              </a:solidFill>
            </a:endParaRPr>
          </a:p>
        </p:txBody>
      </p:sp>
      <p:sp>
        <p:nvSpPr>
          <p:cNvPr id="49" name="Rounded Rectangle 48"/>
          <p:cNvSpPr/>
          <p:nvPr/>
        </p:nvSpPr>
        <p:spPr>
          <a:xfrm>
            <a:off x="5373858" y="4024886"/>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debajo</a:t>
            </a:r>
            <a:r>
              <a:rPr lang="en-GB" sz="2400" dirty="0">
                <a:solidFill>
                  <a:srgbClr val="002060"/>
                </a:solidFill>
              </a:rPr>
              <a:t> </a:t>
            </a:r>
            <a:r>
              <a:rPr lang="en-GB" sz="2400" b="1" dirty="0">
                <a:solidFill>
                  <a:srgbClr val="002060"/>
                </a:solidFill>
              </a:rPr>
              <a:t>de la</a:t>
            </a:r>
            <a:r>
              <a:rPr lang="en-GB" sz="2400" dirty="0">
                <a:solidFill>
                  <a:srgbClr val="002060"/>
                </a:solidFill>
              </a:rPr>
              <a:t> </a:t>
            </a:r>
            <a:r>
              <a:rPr lang="en-GB" sz="2400" dirty="0" err="1">
                <a:solidFill>
                  <a:srgbClr val="002060"/>
                </a:solidFill>
              </a:rPr>
              <a:t>silla</a:t>
            </a:r>
            <a:endParaRPr lang="en-GB" sz="2400" dirty="0">
              <a:solidFill>
                <a:srgbClr val="002060"/>
              </a:solidFill>
            </a:endParaRPr>
          </a:p>
        </p:txBody>
      </p:sp>
      <p:sp>
        <p:nvSpPr>
          <p:cNvPr id="50" name="Rounded Rectangle 20">
            <a:extLst>
              <a:ext uri="{FF2B5EF4-FFF2-40B4-BE49-F238E27FC236}">
                <a16:creationId xmlns:a16="http://schemas.microsoft.com/office/drawing/2014/main" id="{F17A9F7C-8A58-4643-891E-BA00EB12ACDD}"/>
              </a:ext>
            </a:extLst>
          </p:cNvPr>
          <p:cNvSpPr/>
          <p:nvPr/>
        </p:nvSpPr>
        <p:spPr>
          <a:xfrm>
            <a:off x="229791" y="4935441"/>
            <a:ext cx="221411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rgbClr val="002060"/>
                </a:solidFill>
              </a:rPr>
              <a:t>encima</a:t>
            </a:r>
            <a:r>
              <a:rPr lang="en-GB" sz="2200" dirty="0">
                <a:solidFill>
                  <a:srgbClr val="002060"/>
                </a:solidFill>
              </a:rPr>
              <a:t> (de)</a:t>
            </a:r>
          </a:p>
        </p:txBody>
      </p:sp>
      <p:sp>
        <p:nvSpPr>
          <p:cNvPr id="51" name="Rounded Rectangle 21">
            <a:extLst>
              <a:ext uri="{FF2B5EF4-FFF2-40B4-BE49-F238E27FC236}">
                <a16:creationId xmlns:a16="http://schemas.microsoft.com/office/drawing/2014/main" id="{F417E21C-5BE3-004C-BF83-0CC2FE2AC086}"/>
              </a:ext>
            </a:extLst>
          </p:cNvPr>
          <p:cNvSpPr/>
          <p:nvPr/>
        </p:nvSpPr>
        <p:spPr>
          <a:xfrm>
            <a:off x="2611664" y="4956828"/>
            <a:ext cx="2321724"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on top (of)</a:t>
            </a:r>
          </a:p>
        </p:txBody>
      </p:sp>
      <p:sp>
        <p:nvSpPr>
          <p:cNvPr id="52" name="Rounded Rectangle 20">
            <a:extLst>
              <a:ext uri="{FF2B5EF4-FFF2-40B4-BE49-F238E27FC236}">
                <a16:creationId xmlns:a16="http://schemas.microsoft.com/office/drawing/2014/main" id="{08A4F096-CF4F-0D4B-AE29-BCA6504FAAD9}"/>
              </a:ext>
            </a:extLst>
          </p:cNvPr>
          <p:cNvSpPr/>
          <p:nvPr/>
        </p:nvSpPr>
        <p:spPr>
          <a:xfrm>
            <a:off x="220348" y="5658355"/>
            <a:ext cx="2163101" cy="59319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al </a:t>
            </a:r>
            <a:r>
              <a:rPr lang="en-GB" sz="2200" dirty="0" err="1">
                <a:solidFill>
                  <a:srgbClr val="002060"/>
                </a:solidFill>
              </a:rPr>
              <a:t>lado</a:t>
            </a:r>
            <a:r>
              <a:rPr lang="en-GB" sz="2200" dirty="0">
                <a:solidFill>
                  <a:srgbClr val="002060"/>
                </a:solidFill>
              </a:rPr>
              <a:t> (de)</a:t>
            </a:r>
          </a:p>
        </p:txBody>
      </p:sp>
      <p:sp>
        <p:nvSpPr>
          <p:cNvPr id="53" name="Rounded Rectangle 21">
            <a:extLst>
              <a:ext uri="{FF2B5EF4-FFF2-40B4-BE49-F238E27FC236}">
                <a16:creationId xmlns:a16="http://schemas.microsoft.com/office/drawing/2014/main" id="{498E1750-F682-FC43-AD5D-8A164295063C}"/>
              </a:ext>
            </a:extLst>
          </p:cNvPr>
          <p:cNvSpPr/>
          <p:nvPr/>
        </p:nvSpPr>
        <p:spPr>
          <a:xfrm>
            <a:off x="2627604" y="5655874"/>
            <a:ext cx="2321724"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side</a:t>
            </a:r>
          </a:p>
        </p:txBody>
      </p:sp>
      <p:sp>
        <p:nvSpPr>
          <p:cNvPr id="54" name="Rounded Rectangle 21">
            <a:extLst>
              <a:ext uri="{FF2B5EF4-FFF2-40B4-BE49-F238E27FC236}">
                <a16:creationId xmlns:a16="http://schemas.microsoft.com/office/drawing/2014/main" id="{41278647-C311-D44B-930E-291036BDB804}"/>
              </a:ext>
            </a:extLst>
          </p:cNvPr>
          <p:cNvSpPr/>
          <p:nvPr/>
        </p:nvSpPr>
        <p:spPr>
          <a:xfrm>
            <a:off x="2627604" y="5655874"/>
            <a:ext cx="2321724"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rPr>
              <a:t>to the side (of), next to</a:t>
            </a:r>
          </a:p>
        </p:txBody>
      </p:sp>
      <p:sp>
        <p:nvSpPr>
          <p:cNvPr id="60" name="Rounded Rectangle 33">
            <a:extLst>
              <a:ext uri="{FF2B5EF4-FFF2-40B4-BE49-F238E27FC236}">
                <a16:creationId xmlns:a16="http://schemas.microsoft.com/office/drawing/2014/main" id="{0BF4A33F-5B5E-7A4D-B994-256B82A4EF9B}"/>
              </a:ext>
            </a:extLst>
          </p:cNvPr>
          <p:cNvSpPr/>
          <p:nvPr/>
        </p:nvSpPr>
        <p:spPr>
          <a:xfrm>
            <a:off x="8819308" y="4940745"/>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on top of the table</a:t>
            </a:r>
          </a:p>
        </p:txBody>
      </p:sp>
      <p:sp>
        <p:nvSpPr>
          <p:cNvPr id="62" name="Rounded Rectangle 32">
            <a:extLst>
              <a:ext uri="{FF2B5EF4-FFF2-40B4-BE49-F238E27FC236}">
                <a16:creationId xmlns:a16="http://schemas.microsoft.com/office/drawing/2014/main" id="{7171FF14-4900-E449-BCCF-0571F347E4B6}"/>
              </a:ext>
            </a:extLst>
          </p:cNvPr>
          <p:cNvSpPr/>
          <p:nvPr/>
        </p:nvSpPr>
        <p:spPr>
          <a:xfrm>
            <a:off x="5433694" y="4943627"/>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encima</a:t>
            </a:r>
            <a:r>
              <a:rPr lang="en-GB" sz="2400" dirty="0">
                <a:solidFill>
                  <a:srgbClr val="002060"/>
                </a:solidFill>
              </a:rPr>
              <a:t> ____________</a:t>
            </a:r>
          </a:p>
        </p:txBody>
      </p:sp>
      <p:sp>
        <p:nvSpPr>
          <p:cNvPr id="63" name="Rounded Rectangle 32">
            <a:extLst>
              <a:ext uri="{FF2B5EF4-FFF2-40B4-BE49-F238E27FC236}">
                <a16:creationId xmlns:a16="http://schemas.microsoft.com/office/drawing/2014/main" id="{82636AF7-D431-4241-9427-4BDC1666A0EC}"/>
              </a:ext>
            </a:extLst>
          </p:cNvPr>
          <p:cNvSpPr/>
          <p:nvPr/>
        </p:nvSpPr>
        <p:spPr>
          <a:xfrm>
            <a:off x="5413357" y="5688168"/>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 </a:t>
            </a:r>
            <a:r>
              <a:rPr lang="en-GB" sz="2400" dirty="0" err="1">
                <a:solidFill>
                  <a:srgbClr val="002060"/>
                </a:solidFill>
              </a:rPr>
              <a:t>lado</a:t>
            </a:r>
            <a:r>
              <a:rPr lang="en-GB" sz="2400" dirty="0">
                <a:solidFill>
                  <a:srgbClr val="002060"/>
                </a:solidFill>
              </a:rPr>
              <a:t> ____________</a:t>
            </a:r>
          </a:p>
        </p:txBody>
      </p:sp>
      <p:sp>
        <p:nvSpPr>
          <p:cNvPr id="64" name="Rounded Rectangle 33">
            <a:extLst>
              <a:ext uri="{FF2B5EF4-FFF2-40B4-BE49-F238E27FC236}">
                <a16:creationId xmlns:a16="http://schemas.microsoft.com/office/drawing/2014/main" id="{646097E7-F355-FE47-8D37-F1374A7430BF}"/>
              </a:ext>
            </a:extLst>
          </p:cNvPr>
          <p:cNvSpPr/>
          <p:nvPr/>
        </p:nvSpPr>
        <p:spPr>
          <a:xfrm>
            <a:off x="8795545" y="5670998"/>
            <a:ext cx="3189412" cy="6103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next to the mobile</a:t>
            </a:r>
          </a:p>
        </p:txBody>
      </p:sp>
      <p:sp>
        <p:nvSpPr>
          <p:cNvPr id="65" name="Rounded Rectangle 48">
            <a:extLst>
              <a:ext uri="{FF2B5EF4-FFF2-40B4-BE49-F238E27FC236}">
                <a16:creationId xmlns:a16="http://schemas.microsoft.com/office/drawing/2014/main" id="{2BEC3A80-E2A2-084A-B37B-D4C691D063D2}"/>
              </a:ext>
            </a:extLst>
          </p:cNvPr>
          <p:cNvSpPr/>
          <p:nvPr/>
        </p:nvSpPr>
        <p:spPr>
          <a:xfrm>
            <a:off x="5413356" y="5687319"/>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al </a:t>
            </a:r>
            <a:r>
              <a:rPr lang="en-GB" sz="2400" dirty="0" err="1">
                <a:solidFill>
                  <a:srgbClr val="002060"/>
                </a:solidFill>
              </a:rPr>
              <a:t>lado</a:t>
            </a:r>
            <a:r>
              <a:rPr lang="en-GB" sz="2400" dirty="0">
                <a:solidFill>
                  <a:srgbClr val="002060"/>
                </a:solidFill>
              </a:rPr>
              <a:t> </a:t>
            </a:r>
            <a:r>
              <a:rPr lang="en-GB" sz="2400" b="1" dirty="0">
                <a:solidFill>
                  <a:srgbClr val="002060"/>
                </a:solidFill>
              </a:rPr>
              <a:t>del </a:t>
            </a:r>
            <a:r>
              <a:rPr lang="en-GB" sz="2400" dirty="0">
                <a:solidFill>
                  <a:srgbClr val="002060"/>
                </a:solidFill>
              </a:rPr>
              <a:t>móvil</a:t>
            </a:r>
          </a:p>
        </p:txBody>
      </p:sp>
      <p:sp>
        <p:nvSpPr>
          <p:cNvPr id="66" name="Rounded Rectangle 48">
            <a:extLst>
              <a:ext uri="{FF2B5EF4-FFF2-40B4-BE49-F238E27FC236}">
                <a16:creationId xmlns:a16="http://schemas.microsoft.com/office/drawing/2014/main" id="{E0CF7B99-D7E2-D047-B7B8-6844BC18D198}"/>
              </a:ext>
            </a:extLst>
          </p:cNvPr>
          <p:cNvSpPr/>
          <p:nvPr/>
        </p:nvSpPr>
        <p:spPr>
          <a:xfrm>
            <a:off x="5433694" y="4946893"/>
            <a:ext cx="3294743" cy="59319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encima</a:t>
            </a:r>
            <a:r>
              <a:rPr lang="en-GB" sz="2400" dirty="0">
                <a:solidFill>
                  <a:srgbClr val="002060"/>
                </a:solidFill>
              </a:rPr>
              <a:t> </a:t>
            </a:r>
            <a:r>
              <a:rPr lang="en-GB" sz="2400" b="1" dirty="0">
                <a:solidFill>
                  <a:srgbClr val="002060"/>
                </a:solidFill>
              </a:rPr>
              <a:t>de la </a:t>
            </a:r>
            <a:r>
              <a:rPr lang="en-GB" sz="2400" dirty="0">
                <a:solidFill>
                  <a:srgbClr val="002060"/>
                </a:solidFill>
              </a:rPr>
              <a:t>mesa</a:t>
            </a:r>
          </a:p>
        </p:txBody>
      </p:sp>
      <p:cxnSp>
        <p:nvCxnSpPr>
          <p:cNvPr id="3" name="Straight Connector 2"/>
          <p:cNvCxnSpPr/>
          <p:nvPr/>
        </p:nvCxnSpPr>
        <p:spPr>
          <a:xfrm>
            <a:off x="229789" y="4784035"/>
            <a:ext cx="4681797" cy="15488"/>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8500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bg/>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bg/>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bg/>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37"/>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5"/>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9"/>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0"/>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4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3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3"/>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49"/>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60"/>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62"/>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grpId="0" nodeType="clickEffect">
                                  <p:stCondLst>
                                    <p:cond delay="0"/>
                                  </p:stCondLst>
                                  <p:childTnLst>
                                    <p:set>
                                      <p:cBhvr>
                                        <p:cTn id="164" dur="1" fill="hold">
                                          <p:stCondLst>
                                            <p:cond delay="0"/>
                                          </p:stCondLst>
                                        </p:cTn>
                                        <p:tgtEl>
                                          <p:spTgt spid="66"/>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64"/>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63"/>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animBg="1"/>
      <p:bldP spid="10" grpId="0" build="allAtOnce" animBg="1"/>
      <p:bldP spid="11" grpId="1" animBg="1"/>
      <p:bldP spid="12" grpId="0" build="allAtOnce" animBg="1"/>
      <p:bldP spid="13" grpId="0" build="allAtOnce" animBg="1"/>
      <p:bldP spid="15" grpId="0" animBg="1"/>
      <p:bldP spid="17" grpId="0" animBg="1"/>
      <p:bldP spid="18" grpId="0" animBg="1"/>
      <p:bldP spid="19" grpId="0" animBg="1"/>
      <p:bldP spid="20" grpId="0" animBg="1"/>
      <p:bldP spid="21" grpId="0" build="allAtOnce" animBg="1"/>
      <p:bldP spid="22" grpId="0" animBg="1"/>
      <p:bldP spid="6" grpId="0"/>
      <p:bldP spid="25" grpId="0" animBg="1"/>
      <p:bldP spid="26" grpId="0" animBg="1"/>
      <p:bldP spid="29" grpId="0" animBg="1"/>
      <p:bldP spid="30" grpId="0" animBg="1"/>
      <p:bldP spid="33" grpId="0" animBg="1"/>
      <p:bldP spid="34" grpId="0" animBg="1"/>
      <p:bldP spid="37" grpId="0" animBg="1"/>
      <p:bldP spid="39" grpId="0" animBg="1"/>
      <p:bldP spid="41"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60" grpId="0" animBg="1"/>
      <p:bldP spid="62" grpId="0" animBg="1"/>
      <p:bldP spid="63" grpId="0" animBg="1"/>
      <p:bldP spid="64" grpId="0" animBg="1"/>
      <p:bldP spid="65" grpId="0" animBg="1"/>
      <p:bldP spid="6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2A6CA118-0598-944D-8BFC-BE3E85B77C9F}"/>
              </a:ext>
            </a:extLst>
          </p:cNvPr>
          <p:cNvGraphicFramePr>
            <a:graphicFrameLocks noGrp="1"/>
          </p:cNvGraphicFramePr>
          <p:nvPr>
            <p:extLst>
              <p:ext uri="{D42A27DB-BD31-4B8C-83A1-F6EECF244321}">
                <p14:modId xmlns:p14="http://schemas.microsoft.com/office/powerpoint/2010/main" val="2498808407"/>
              </p:ext>
            </p:extLst>
          </p:nvPr>
        </p:nvGraphicFramePr>
        <p:xfrm>
          <a:off x="5369167" y="1299263"/>
          <a:ext cx="3688280" cy="4767044"/>
        </p:xfrm>
        <a:graphic>
          <a:graphicData uri="http://schemas.openxmlformats.org/drawingml/2006/table">
            <a:tbl>
              <a:tblPr firstRow="1" bandRow="1">
                <a:tableStyleId>{5DA37D80-6434-44D0-A028-1B22A696006F}</a:tableStyleId>
              </a:tblPr>
              <a:tblGrid>
                <a:gridCol w="1844140">
                  <a:extLst>
                    <a:ext uri="{9D8B030D-6E8A-4147-A177-3AD203B41FA5}">
                      <a16:colId xmlns:a16="http://schemas.microsoft.com/office/drawing/2014/main" val="3947797743"/>
                    </a:ext>
                  </a:extLst>
                </a:gridCol>
                <a:gridCol w="1844140">
                  <a:extLst>
                    <a:ext uri="{9D8B030D-6E8A-4147-A177-3AD203B41FA5}">
                      <a16:colId xmlns:a16="http://schemas.microsoft.com/office/drawing/2014/main" val="4176240474"/>
                    </a:ext>
                  </a:extLst>
                </a:gridCol>
              </a:tblGrid>
              <a:tr h="884292">
                <a:tc>
                  <a:txBody>
                    <a:bodyPr/>
                    <a:lstStyle/>
                    <a:p>
                      <a:pPr algn="ctr"/>
                      <a:r>
                        <a:rPr lang="en-GB" sz="2000" dirty="0">
                          <a:solidFill>
                            <a:srgbClr val="203864"/>
                          </a:solidFill>
                        </a:rPr>
                        <a:t>‘</a:t>
                      </a:r>
                      <a:r>
                        <a:rPr lang="x-none" sz="2000" dirty="0">
                          <a:solidFill>
                            <a:srgbClr val="203864"/>
                          </a:solidFill>
                        </a:rPr>
                        <a:t>yo</a:t>
                      </a:r>
                      <a:r>
                        <a:rPr lang="en-GB" sz="2000" dirty="0">
                          <a:solidFill>
                            <a:srgbClr val="203864"/>
                          </a:solidFill>
                        </a:rPr>
                        <a:t>’</a:t>
                      </a:r>
                      <a:endParaRPr lang="x-none" sz="2000" dirty="0">
                        <a:solidFill>
                          <a:srgbClr val="203864"/>
                        </a:solidFill>
                      </a:endParaRPr>
                    </a:p>
                    <a:p>
                      <a:pPr algn="ctr"/>
                      <a:r>
                        <a:rPr lang="x-none" sz="2000" dirty="0">
                          <a:solidFill>
                            <a:srgbClr val="203864"/>
                          </a:solidFill>
                        </a:rPr>
                        <a:t>normalmente</a:t>
                      </a:r>
                    </a:p>
                  </a:txBody>
                  <a:tcPr anchor="ctr"/>
                </a:tc>
                <a:tc>
                  <a:txBody>
                    <a:bodyPr/>
                    <a:lstStyle/>
                    <a:p>
                      <a:pPr algn="ctr"/>
                      <a:r>
                        <a:rPr lang="en-GB" sz="2000" dirty="0">
                          <a:solidFill>
                            <a:srgbClr val="203864"/>
                          </a:solidFill>
                        </a:rPr>
                        <a:t>‘</a:t>
                      </a:r>
                      <a:r>
                        <a:rPr lang="x-none" sz="2000" dirty="0">
                          <a:solidFill>
                            <a:srgbClr val="203864"/>
                          </a:solidFill>
                        </a:rPr>
                        <a:t>ella</a:t>
                      </a:r>
                      <a:r>
                        <a:rPr lang="en-GB" sz="2000" dirty="0">
                          <a:solidFill>
                            <a:srgbClr val="203864"/>
                          </a:solidFill>
                        </a:rPr>
                        <a:t>’</a:t>
                      </a:r>
                      <a:endParaRPr lang="x-none" sz="2000" dirty="0">
                        <a:solidFill>
                          <a:srgbClr val="203864"/>
                        </a:solidFill>
                      </a:endParaRPr>
                    </a:p>
                    <a:p>
                      <a:pPr algn="ctr"/>
                      <a:r>
                        <a:rPr lang="x-none" sz="2000" dirty="0">
                          <a:solidFill>
                            <a:srgbClr val="203864"/>
                          </a:solidFill>
                        </a:rPr>
                        <a:t>ayer</a:t>
                      </a:r>
                    </a:p>
                  </a:txBody>
                  <a:tcPr anchor="ctr"/>
                </a:tc>
                <a:extLst>
                  <a:ext uri="{0D108BD9-81ED-4DB2-BD59-A6C34878D82A}">
                    <a16:rowId xmlns:a16="http://schemas.microsoft.com/office/drawing/2014/main" val="3761341172"/>
                  </a:ext>
                </a:extLst>
              </a:tr>
              <a:tr h="648606">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72966595"/>
                  </a:ext>
                </a:extLst>
              </a:tr>
              <a:tr h="648606">
                <a:tc>
                  <a:txBody>
                    <a:bodyPr/>
                    <a:lstStyle/>
                    <a:p>
                      <a:endParaRPr lang="x-none" dirty="0"/>
                    </a:p>
                  </a:txBody>
                  <a:tcPr/>
                </a:tc>
                <a:tc>
                  <a:txBody>
                    <a:bodyPr/>
                    <a:lstStyle/>
                    <a:p>
                      <a:endParaRPr lang="x-none"/>
                    </a:p>
                  </a:txBody>
                  <a:tcPr/>
                </a:tc>
                <a:extLst>
                  <a:ext uri="{0D108BD9-81ED-4DB2-BD59-A6C34878D82A}">
                    <a16:rowId xmlns:a16="http://schemas.microsoft.com/office/drawing/2014/main" val="1112791494"/>
                  </a:ext>
                </a:extLst>
              </a:tr>
              <a:tr h="648606">
                <a:tc>
                  <a:txBody>
                    <a:bodyPr/>
                    <a:lstStyle/>
                    <a:p>
                      <a:endParaRPr lang="x-none" dirty="0"/>
                    </a:p>
                  </a:txBody>
                  <a:tcPr/>
                </a:tc>
                <a:tc>
                  <a:txBody>
                    <a:bodyPr/>
                    <a:lstStyle/>
                    <a:p>
                      <a:endParaRPr lang="x-none"/>
                    </a:p>
                  </a:txBody>
                  <a:tcPr/>
                </a:tc>
                <a:extLst>
                  <a:ext uri="{0D108BD9-81ED-4DB2-BD59-A6C34878D82A}">
                    <a16:rowId xmlns:a16="http://schemas.microsoft.com/office/drawing/2014/main" val="3085983141"/>
                  </a:ext>
                </a:extLst>
              </a:tr>
              <a:tr h="648606">
                <a:tc>
                  <a:txBody>
                    <a:bodyPr/>
                    <a:lstStyle/>
                    <a:p>
                      <a:endParaRPr lang="x-none"/>
                    </a:p>
                  </a:txBody>
                  <a:tcPr/>
                </a:tc>
                <a:tc>
                  <a:txBody>
                    <a:bodyPr/>
                    <a:lstStyle/>
                    <a:p>
                      <a:endParaRPr lang="x-none" dirty="0"/>
                    </a:p>
                  </a:txBody>
                  <a:tcPr/>
                </a:tc>
                <a:extLst>
                  <a:ext uri="{0D108BD9-81ED-4DB2-BD59-A6C34878D82A}">
                    <a16:rowId xmlns:a16="http://schemas.microsoft.com/office/drawing/2014/main" val="3586233130"/>
                  </a:ext>
                </a:extLst>
              </a:tr>
              <a:tr h="648606">
                <a:tc>
                  <a:txBody>
                    <a:bodyPr/>
                    <a:lstStyle/>
                    <a:p>
                      <a:endParaRPr lang="x-none"/>
                    </a:p>
                  </a:txBody>
                  <a:tcPr/>
                </a:tc>
                <a:tc>
                  <a:txBody>
                    <a:bodyPr/>
                    <a:lstStyle/>
                    <a:p>
                      <a:endParaRPr lang="x-none"/>
                    </a:p>
                  </a:txBody>
                  <a:tcPr/>
                </a:tc>
                <a:extLst>
                  <a:ext uri="{0D108BD9-81ED-4DB2-BD59-A6C34878D82A}">
                    <a16:rowId xmlns:a16="http://schemas.microsoft.com/office/drawing/2014/main" val="1324625058"/>
                  </a:ext>
                </a:extLst>
              </a:tr>
              <a:tr h="639722">
                <a:tc>
                  <a:txBody>
                    <a:bodyPr/>
                    <a:lstStyle/>
                    <a:p>
                      <a:endParaRPr lang="x-none"/>
                    </a:p>
                  </a:txBody>
                  <a:tcPr/>
                </a:tc>
                <a:tc>
                  <a:txBody>
                    <a:bodyPr/>
                    <a:lstStyle/>
                    <a:p>
                      <a:endParaRPr lang="x-none" dirty="0"/>
                    </a:p>
                  </a:txBody>
                  <a:tcPr/>
                </a:tc>
                <a:extLst>
                  <a:ext uri="{0D108BD9-81ED-4DB2-BD59-A6C34878D82A}">
                    <a16:rowId xmlns:a16="http://schemas.microsoft.com/office/drawing/2014/main" val="3538244956"/>
                  </a:ext>
                </a:extLst>
              </a:tr>
            </a:tbl>
          </a:graphicData>
        </a:graphic>
      </p:graphicFrame>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190926" y="152581"/>
            <a:ext cx="9693303" cy="965654"/>
          </a:xfrm>
        </p:spPr>
        <p:txBody>
          <a:bodyPr>
            <a:noAutofit/>
          </a:bodyPr>
          <a:lstStyle/>
          <a:p>
            <a:pPr>
              <a:lnSpc>
                <a:spcPct val="100000"/>
              </a:lnSpc>
            </a:pPr>
            <a:r>
              <a:rPr lang="x-none" sz="2000" b="1" dirty="0"/>
              <a:t>Daniel habla con un compañero de clase sobre las actividades </a:t>
            </a:r>
            <a:r>
              <a:rPr lang="en-GB" sz="2000" b="1" dirty="0"/>
              <a:t>de tiempo libre</a:t>
            </a:r>
            <a:r>
              <a:rPr lang="x-none" sz="2000" b="1" dirty="0"/>
              <a:t>.</a:t>
            </a:r>
            <a:r>
              <a:rPr lang="en-GB" sz="2000" b="1" dirty="0"/>
              <a:t> </a:t>
            </a:r>
            <a:r>
              <a:rPr lang="x-none" sz="2000" dirty="0"/>
              <a:t>Lee las frases: ¿debes usar ‘del’ or ‘de la’?</a:t>
            </a:r>
            <a:r>
              <a:rPr lang="en-GB" sz="2000" dirty="0"/>
              <a:t> Decide </a:t>
            </a:r>
            <a:r>
              <a:rPr lang="en-GB" sz="2000" dirty="0" err="1"/>
              <a:t>también</a:t>
            </a:r>
            <a:r>
              <a:rPr lang="en-GB" sz="2000" dirty="0"/>
              <a:t> </a:t>
            </a:r>
            <a:r>
              <a:rPr lang="en-GB" sz="2000" dirty="0" err="1"/>
              <a:t>quién</a:t>
            </a:r>
            <a:r>
              <a:rPr lang="en-GB" sz="2000" dirty="0"/>
              <a:t> hace la </a:t>
            </a:r>
            <a:r>
              <a:rPr lang="en-GB" sz="2000" dirty="0" err="1"/>
              <a:t>actividad</a:t>
            </a:r>
            <a:r>
              <a:rPr lang="en-GB" sz="2000" dirty="0"/>
              <a:t> y </a:t>
            </a:r>
            <a:r>
              <a:rPr lang="en-GB" sz="2000" dirty="0" err="1"/>
              <a:t>cuándo</a:t>
            </a:r>
            <a:r>
              <a:rPr lang="en-GB" sz="2000" dirty="0"/>
              <a:t>. Luego, escribe el </a:t>
            </a:r>
            <a:r>
              <a:rPr lang="en-GB" sz="2000" dirty="0" err="1"/>
              <a:t>lugar</a:t>
            </a:r>
            <a:r>
              <a:rPr lang="en-GB" sz="2000" dirty="0"/>
              <a:t> en inglés.</a:t>
            </a:r>
            <a:r>
              <a:rPr lang="x-none" sz="2000" dirty="0"/>
              <a:t> </a:t>
            </a:r>
          </a:p>
        </p:txBody>
      </p:sp>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3021125155"/>
              </p:ext>
            </p:extLst>
          </p:nvPr>
        </p:nvGraphicFramePr>
        <p:xfrm>
          <a:off x="190928" y="1299263"/>
          <a:ext cx="5178241" cy="4767044"/>
        </p:xfrm>
        <a:graphic>
          <a:graphicData uri="http://schemas.openxmlformats.org/drawingml/2006/table">
            <a:tbl>
              <a:tblPr firstRow="1" bandRow="1">
                <a:tableStyleId>{5DA37D80-6434-44D0-A028-1B22A696006F}</a:tableStyleId>
              </a:tblPr>
              <a:tblGrid>
                <a:gridCol w="5178241">
                  <a:extLst>
                    <a:ext uri="{9D8B030D-6E8A-4147-A177-3AD203B41FA5}">
                      <a16:colId xmlns:a16="http://schemas.microsoft.com/office/drawing/2014/main" val="4287994895"/>
                    </a:ext>
                  </a:extLst>
                </a:gridCol>
              </a:tblGrid>
              <a:tr h="884292">
                <a:tc>
                  <a:txBody>
                    <a:bodyPr/>
                    <a:lstStyle/>
                    <a:p>
                      <a:endParaRPr lang="x-none" dirty="0"/>
                    </a:p>
                  </a:txBody>
                  <a:tcPr/>
                </a:tc>
                <a:extLst>
                  <a:ext uri="{0D108BD9-81ED-4DB2-BD59-A6C34878D82A}">
                    <a16:rowId xmlns:a16="http://schemas.microsoft.com/office/drawing/2014/main" val="503222584"/>
                  </a:ext>
                </a:extLst>
              </a:tr>
              <a:tr h="648606">
                <a:tc>
                  <a:txBody>
                    <a:bodyPr/>
                    <a:lstStyle/>
                    <a:p>
                      <a:endParaRPr lang="x-none" dirty="0"/>
                    </a:p>
                  </a:txBody>
                  <a:tcPr/>
                </a:tc>
                <a:extLst>
                  <a:ext uri="{0D108BD9-81ED-4DB2-BD59-A6C34878D82A}">
                    <a16:rowId xmlns:a16="http://schemas.microsoft.com/office/drawing/2014/main" val="3478618310"/>
                  </a:ext>
                </a:extLst>
              </a:tr>
              <a:tr h="648606">
                <a:tc>
                  <a:txBody>
                    <a:bodyPr/>
                    <a:lstStyle/>
                    <a:p>
                      <a:endParaRPr lang="x-none"/>
                    </a:p>
                  </a:txBody>
                  <a:tcPr/>
                </a:tc>
                <a:extLst>
                  <a:ext uri="{0D108BD9-81ED-4DB2-BD59-A6C34878D82A}">
                    <a16:rowId xmlns:a16="http://schemas.microsoft.com/office/drawing/2014/main" val="3388724775"/>
                  </a:ext>
                </a:extLst>
              </a:tr>
              <a:tr h="648606">
                <a:tc>
                  <a:txBody>
                    <a:bodyPr/>
                    <a:lstStyle/>
                    <a:p>
                      <a:endParaRPr lang="x-none"/>
                    </a:p>
                  </a:txBody>
                  <a:tcPr/>
                </a:tc>
                <a:extLst>
                  <a:ext uri="{0D108BD9-81ED-4DB2-BD59-A6C34878D82A}">
                    <a16:rowId xmlns:a16="http://schemas.microsoft.com/office/drawing/2014/main" val="3324850596"/>
                  </a:ext>
                </a:extLst>
              </a:tr>
              <a:tr h="648606">
                <a:tc>
                  <a:txBody>
                    <a:bodyPr/>
                    <a:lstStyle/>
                    <a:p>
                      <a:endParaRPr lang="x-none"/>
                    </a:p>
                  </a:txBody>
                  <a:tcPr/>
                </a:tc>
                <a:extLst>
                  <a:ext uri="{0D108BD9-81ED-4DB2-BD59-A6C34878D82A}">
                    <a16:rowId xmlns:a16="http://schemas.microsoft.com/office/drawing/2014/main" val="2596133899"/>
                  </a:ext>
                </a:extLst>
              </a:tr>
              <a:tr h="648606">
                <a:tc>
                  <a:txBody>
                    <a:bodyPr/>
                    <a:lstStyle/>
                    <a:p>
                      <a:endParaRPr lang="x-none"/>
                    </a:p>
                  </a:txBody>
                  <a:tcPr/>
                </a:tc>
                <a:extLst>
                  <a:ext uri="{0D108BD9-81ED-4DB2-BD59-A6C34878D82A}">
                    <a16:rowId xmlns:a16="http://schemas.microsoft.com/office/drawing/2014/main" val="2752677962"/>
                  </a:ext>
                </a:extLst>
              </a:tr>
              <a:tr h="639722">
                <a:tc>
                  <a:txBody>
                    <a:bodyPr/>
                    <a:lstStyle/>
                    <a:p>
                      <a:endParaRPr lang="x-none" dirty="0"/>
                    </a:p>
                  </a:txBody>
                  <a:tcPr/>
                </a:tc>
                <a:extLst>
                  <a:ext uri="{0D108BD9-81ED-4DB2-BD59-A6C34878D82A}">
                    <a16:rowId xmlns:a16="http://schemas.microsoft.com/office/drawing/2014/main" val="437443533"/>
                  </a:ext>
                </a:extLst>
              </a:tr>
            </a:tbl>
          </a:graphicData>
        </a:graphic>
      </p:graphicFrame>
      <p:sp>
        <p:nvSpPr>
          <p:cNvPr id="6" name="CuadroTexto 5">
            <a:extLst>
              <a:ext uri="{FF2B5EF4-FFF2-40B4-BE49-F238E27FC236}">
                <a16:creationId xmlns:a16="http://schemas.microsoft.com/office/drawing/2014/main" id="{08345E97-9D39-E44A-B061-EE186584BA31}"/>
              </a:ext>
            </a:extLst>
          </p:cNvPr>
          <p:cNvSpPr txBox="1"/>
          <p:nvPr/>
        </p:nvSpPr>
        <p:spPr>
          <a:xfrm>
            <a:off x="190928" y="2167863"/>
            <a:ext cx="5003429" cy="707886"/>
          </a:xfrm>
          <a:prstGeom prst="rect">
            <a:avLst/>
          </a:prstGeom>
          <a:noFill/>
        </p:spPr>
        <p:txBody>
          <a:bodyPr wrap="square" rtlCol="0">
            <a:spAutoFit/>
          </a:bodyPr>
          <a:lstStyle/>
          <a:p>
            <a:r>
              <a:rPr lang="x-none" sz="2000" dirty="0">
                <a:solidFill>
                  <a:schemeClr val="accent5">
                    <a:lumMod val="50000"/>
                  </a:schemeClr>
                </a:solidFill>
              </a:rPr>
              <a:t>1. Quedó con amigos delante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x-none" sz="2000" b="1" dirty="0">
                <a:solidFill>
                  <a:schemeClr val="accent5">
                    <a:lumMod val="50000"/>
                  </a:schemeClr>
                </a:solidFill>
              </a:rPr>
              <a:t> </a:t>
            </a:r>
            <a:r>
              <a:rPr lang="x-none" sz="2000" dirty="0">
                <a:solidFill>
                  <a:schemeClr val="accent5">
                    <a:lumMod val="50000"/>
                  </a:schemeClr>
                </a:solidFill>
              </a:rPr>
              <a:t>cine.</a:t>
            </a:r>
          </a:p>
        </p:txBody>
      </p:sp>
      <p:sp>
        <p:nvSpPr>
          <p:cNvPr id="10" name="CuadroTexto 9">
            <a:extLst>
              <a:ext uri="{FF2B5EF4-FFF2-40B4-BE49-F238E27FC236}">
                <a16:creationId xmlns:a16="http://schemas.microsoft.com/office/drawing/2014/main" id="{2A8B5863-70FA-384C-8DC0-F4A87FD2DDE0}"/>
              </a:ext>
            </a:extLst>
          </p:cNvPr>
          <p:cNvSpPr txBox="1"/>
          <p:nvPr/>
        </p:nvSpPr>
        <p:spPr>
          <a:xfrm>
            <a:off x="190928" y="2791492"/>
            <a:ext cx="5178241" cy="707886"/>
          </a:xfrm>
          <a:prstGeom prst="rect">
            <a:avLst/>
          </a:prstGeom>
          <a:noFill/>
        </p:spPr>
        <p:txBody>
          <a:bodyPr wrap="square" rtlCol="0">
            <a:spAutoFit/>
          </a:bodyPr>
          <a:lstStyle/>
          <a:p>
            <a:r>
              <a:rPr lang="es-ES" sz="2000" dirty="0">
                <a:solidFill>
                  <a:schemeClr val="accent5">
                    <a:lumMod val="50000"/>
                  </a:schemeClr>
                </a:solidFill>
              </a:rPr>
              <a:t>2. Generalmente dejo los deberes encima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es-ES" sz="2000" dirty="0">
                <a:solidFill>
                  <a:schemeClr val="accent5">
                    <a:lumMod val="50000"/>
                  </a:schemeClr>
                </a:solidFill>
              </a:rPr>
              <a:t> cama.</a:t>
            </a:r>
            <a:endParaRPr lang="x-none" sz="2000" dirty="0">
              <a:solidFill>
                <a:schemeClr val="accent5">
                  <a:lumMod val="50000"/>
                </a:schemeClr>
              </a:solidFill>
            </a:endParaRPr>
          </a:p>
        </p:txBody>
      </p:sp>
      <p:sp>
        <p:nvSpPr>
          <p:cNvPr id="11" name="CuadroTexto 10">
            <a:extLst>
              <a:ext uri="{FF2B5EF4-FFF2-40B4-BE49-F238E27FC236}">
                <a16:creationId xmlns:a16="http://schemas.microsoft.com/office/drawing/2014/main" id="{85FE0C9E-2308-6845-98B9-FC44067C5564}"/>
              </a:ext>
            </a:extLst>
          </p:cNvPr>
          <p:cNvSpPr txBox="1"/>
          <p:nvPr/>
        </p:nvSpPr>
        <p:spPr>
          <a:xfrm>
            <a:off x="190927" y="3451327"/>
            <a:ext cx="5178241" cy="707886"/>
          </a:xfrm>
          <a:prstGeom prst="rect">
            <a:avLst/>
          </a:prstGeom>
          <a:noFill/>
        </p:spPr>
        <p:txBody>
          <a:bodyPr wrap="square" rtlCol="0">
            <a:spAutoFit/>
          </a:bodyPr>
          <a:lstStyle/>
          <a:p>
            <a:r>
              <a:rPr lang="es-ES" sz="2000" dirty="0">
                <a:solidFill>
                  <a:schemeClr val="accent5">
                    <a:lumMod val="50000"/>
                  </a:schemeClr>
                </a:solidFill>
              </a:rPr>
              <a:t>3. Publicó un comentario debajo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es-ES" sz="2000" dirty="0">
                <a:solidFill>
                  <a:schemeClr val="accent5">
                    <a:lumMod val="50000"/>
                  </a:schemeClr>
                </a:solidFill>
              </a:rPr>
              <a:t> foto. </a:t>
            </a:r>
            <a:endParaRPr lang="x-none" sz="2000" dirty="0">
              <a:solidFill>
                <a:schemeClr val="accent5">
                  <a:lumMod val="50000"/>
                </a:schemeClr>
              </a:solidFill>
            </a:endParaRPr>
          </a:p>
        </p:txBody>
      </p:sp>
      <p:sp>
        <p:nvSpPr>
          <p:cNvPr id="12" name="CuadroTexto 11">
            <a:extLst>
              <a:ext uri="{FF2B5EF4-FFF2-40B4-BE49-F238E27FC236}">
                <a16:creationId xmlns:a16="http://schemas.microsoft.com/office/drawing/2014/main" id="{4C9C97FA-F545-7045-8F54-A77B4056B4BC}"/>
              </a:ext>
            </a:extLst>
          </p:cNvPr>
          <p:cNvSpPr txBox="1"/>
          <p:nvPr/>
        </p:nvSpPr>
        <p:spPr>
          <a:xfrm>
            <a:off x="190927" y="4111162"/>
            <a:ext cx="5178241" cy="707886"/>
          </a:xfrm>
          <a:prstGeom prst="rect">
            <a:avLst/>
          </a:prstGeom>
          <a:noFill/>
        </p:spPr>
        <p:txBody>
          <a:bodyPr wrap="square" rtlCol="0">
            <a:spAutoFit/>
          </a:bodyPr>
          <a:lstStyle/>
          <a:p>
            <a:r>
              <a:rPr lang="es-ES" sz="2000" dirty="0">
                <a:solidFill>
                  <a:schemeClr val="accent5">
                    <a:lumMod val="50000"/>
                  </a:schemeClr>
                </a:solidFill>
              </a:rPr>
              <a:t>4. Incluso trabajo en un café al lado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es-ES" sz="2000" dirty="0">
                <a:solidFill>
                  <a:schemeClr val="accent5">
                    <a:lumMod val="50000"/>
                  </a:schemeClr>
                </a:solidFill>
              </a:rPr>
              <a:t> mar. </a:t>
            </a:r>
            <a:endParaRPr lang="x-none" sz="2000" dirty="0">
              <a:solidFill>
                <a:schemeClr val="accent5">
                  <a:lumMod val="50000"/>
                </a:schemeClr>
              </a:solidFill>
            </a:endParaRPr>
          </a:p>
        </p:txBody>
      </p:sp>
      <p:sp>
        <p:nvSpPr>
          <p:cNvPr id="13" name="CuadroTexto 12">
            <a:extLst>
              <a:ext uri="{FF2B5EF4-FFF2-40B4-BE49-F238E27FC236}">
                <a16:creationId xmlns:a16="http://schemas.microsoft.com/office/drawing/2014/main" id="{2A705773-8C2E-7446-8C15-BC14B9B5744E}"/>
              </a:ext>
            </a:extLst>
          </p:cNvPr>
          <p:cNvSpPr txBox="1"/>
          <p:nvPr/>
        </p:nvSpPr>
        <p:spPr>
          <a:xfrm>
            <a:off x="190926" y="4734791"/>
            <a:ext cx="5178241" cy="707886"/>
          </a:xfrm>
          <a:prstGeom prst="rect">
            <a:avLst/>
          </a:prstGeom>
          <a:noFill/>
        </p:spPr>
        <p:txBody>
          <a:bodyPr wrap="square" rtlCol="0">
            <a:spAutoFit/>
          </a:bodyPr>
          <a:lstStyle/>
          <a:p>
            <a:r>
              <a:rPr lang="es-ES" sz="2000" dirty="0">
                <a:solidFill>
                  <a:schemeClr val="accent5">
                    <a:lumMod val="50000"/>
                  </a:schemeClr>
                </a:solidFill>
              </a:rPr>
              <a:t>5. Compró unas bebidas cerca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es-ES" sz="2000" dirty="0">
                <a:solidFill>
                  <a:schemeClr val="accent5">
                    <a:lumMod val="50000"/>
                  </a:schemeClr>
                </a:solidFill>
              </a:rPr>
              <a:t> barrio.</a:t>
            </a:r>
            <a:endParaRPr lang="x-none" sz="2000" dirty="0">
              <a:solidFill>
                <a:schemeClr val="accent5">
                  <a:lumMod val="50000"/>
                </a:schemeClr>
              </a:solidFill>
            </a:endParaRPr>
          </a:p>
        </p:txBody>
      </p:sp>
      <p:sp>
        <p:nvSpPr>
          <p:cNvPr id="14" name="CuadroTexto 13">
            <a:extLst>
              <a:ext uri="{FF2B5EF4-FFF2-40B4-BE49-F238E27FC236}">
                <a16:creationId xmlns:a16="http://schemas.microsoft.com/office/drawing/2014/main" id="{CDBBE44C-BD83-8446-8C72-5C86F89420B8}"/>
              </a:ext>
            </a:extLst>
          </p:cNvPr>
          <p:cNvSpPr txBox="1"/>
          <p:nvPr/>
        </p:nvSpPr>
        <p:spPr>
          <a:xfrm>
            <a:off x="190927" y="5394626"/>
            <a:ext cx="4838274" cy="707886"/>
          </a:xfrm>
          <a:prstGeom prst="rect">
            <a:avLst/>
          </a:prstGeom>
          <a:noFill/>
        </p:spPr>
        <p:txBody>
          <a:bodyPr wrap="square" rtlCol="0">
            <a:spAutoFit/>
          </a:bodyPr>
          <a:lstStyle/>
          <a:p>
            <a:r>
              <a:rPr lang="es-ES" sz="2000" dirty="0">
                <a:solidFill>
                  <a:schemeClr val="accent5">
                    <a:lumMod val="50000"/>
                  </a:schemeClr>
                </a:solidFill>
              </a:rPr>
              <a:t>6. Disfruto el tiempo libre fuera </a:t>
            </a:r>
            <a:r>
              <a:rPr lang="es-ES" sz="2000" b="1" dirty="0">
                <a:solidFill>
                  <a:schemeClr val="accent5">
                    <a:lumMod val="50000"/>
                  </a:schemeClr>
                </a:solidFill>
              </a:rPr>
              <a:t>del</a:t>
            </a:r>
            <a:r>
              <a:rPr lang="es-ES" sz="2000" dirty="0">
                <a:solidFill>
                  <a:schemeClr val="accent5">
                    <a:lumMod val="50000"/>
                  </a:schemeClr>
                </a:solidFill>
              </a:rPr>
              <a:t> / </a:t>
            </a:r>
            <a:r>
              <a:rPr lang="es-ES" sz="2000" b="1" dirty="0">
                <a:solidFill>
                  <a:schemeClr val="accent5">
                    <a:lumMod val="50000"/>
                  </a:schemeClr>
                </a:solidFill>
              </a:rPr>
              <a:t>de la</a:t>
            </a:r>
            <a:r>
              <a:rPr lang="es-ES" sz="2000" dirty="0">
                <a:solidFill>
                  <a:schemeClr val="accent5">
                    <a:lumMod val="50000"/>
                  </a:schemeClr>
                </a:solidFill>
              </a:rPr>
              <a:t> escuela.</a:t>
            </a:r>
            <a:endParaRPr lang="x-none" sz="2000" dirty="0">
              <a:solidFill>
                <a:schemeClr val="accent5">
                  <a:lumMod val="50000"/>
                </a:schemeClr>
              </a:solidFill>
            </a:endParaRPr>
          </a:p>
        </p:txBody>
      </p:sp>
      <p:pic>
        <p:nvPicPr>
          <p:cNvPr id="15" name="Picture 8" descr="green checkmark">
            <a:extLst>
              <a:ext uri="{FF2B5EF4-FFF2-40B4-BE49-F238E27FC236}">
                <a16:creationId xmlns:a16="http://schemas.microsoft.com/office/drawing/2014/main" id="{2DAEA987-A3A3-9048-830A-235292629D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79075" y="2288530"/>
            <a:ext cx="406580" cy="423521"/>
          </a:xfrm>
          <a:prstGeom prst="rect">
            <a:avLst/>
          </a:prstGeom>
        </p:spPr>
      </p:pic>
      <p:pic>
        <p:nvPicPr>
          <p:cNvPr id="16" name="Picture 8" descr="green checkmark">
            <a:extLst>
              <a:ext uri="{FF2B5EF4-FFF2-40B4-BE49-F238E27FC236}">
                <a16:creationId xmlns:a16="http://schemas.microsoft.com/office/drawing/2014/main" id="{E68117DA-A91C-324B-B90F-CB544C822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35579" y="2933674"/>
            <a:ext cx="406580" cy="423521"/>
          </a:xfrm>
          <a:prstGeom prst="rect">
            <a:avLst/>
          </a:prstGeom>
        </p:spPr>
      </p:pic>
      <p:pic>
        <p:nvPicPr>
          <p:cNvPr id="17" name="Picture 8" descr="green checkmark">
            <a:extLst>
              <a:ext uri="{FF2B5EF4-FFF2-40B4-BE49-F238E27FC236}">
                <a16:creationId xmlns:a16="http://schemas.microsoft.com/office/drawing/2014/main" id="{B87322FD-2343-014A-B943-D5369A918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044" y="3593509"/>
            <a:ext cx="406580" cy="423521"/>
          </a:xfrm>
          <a:prstGeom prst="rect">
            <a:avLst/>
          </a:prstGeom>
        </p:spPr>
      </p:pic>
      <p:pic>
        <p:nvPicPr>
          <p:cNvPr id="18" name="Picture 8" descr="green checkmark">
            <a:extLst>
              <a:ext uri="{FF2B5EF4-FFF2-40B4-BE49-F238E27FC236}">
                <a16:creationId xmlns:a16="http://schemas.microsoft.com/office/drawing/2014/main" id="{DA4379DE-5313-AA44-8140-A0685B684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390" y="4253344"/>
            <a:ext cx="406580" cy="423521"/>
          </a:xfrm>
          <a:prstGeom prst="rect">
            <a:avLst/>
          </a:prstGeom>
        </p:spPr>
      </p:pic>
      <p:pic>
        <p:nvPicPr>
          <p:cNvPr id="19" name="Picture 8" descr="green checkmark">
            <a:extLst>
              <a:ext uri="{FF2B5EF4-FFF2-40B4-BE49-F238E27FC236}">
                <a16:creationId xmlns:a16="http://schemas.microsoft.com/office/drawing/2014/main" id="{A05BE6EB-5FF2-F14C-AB45-1368B23AE6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9044" y="4819048"/>
            <a:ext cx="406580" cy="423521"/>
          </a:xfrm>
          <a:prstGeom prst="rect">
            <a:avLst/>
          </a:prstGeom>
        </p:spPr>
      </p:pic>
      <p:pic>
        <p:nvPicPr>
          <p:cNvPr id="20" name="Picture 8" descr="green checkmark">
            <a:extLst>
              <a:ext uri="{FF2B5EF4-FFF2-40B4-BE49-F238E27FC236}">
                <a16:creationId xmlns:a16="http://schemas.microsoft.com/office/drawing/2014/main" id="{251155FC-5258-F54E-A8ED-439E1CAB4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56390" y="5573014"/>
            <a:ext cx="406580" cy="423521"/>
          </a:xfrm>
          <a:prstGeom prst="rect">
            <a:avLst/>
          </a:prstGeom>
        </p:spPr>
      </p:pic>
      <p:sp>
        <p:nvSpPr>
          <p:cNvPr id="22" name="Anillo 21">
            <a:extLst>
              <a:ext uri="{FF2B5EF4-FFF2-40B4-BE49-F238E27FC236}">
                <a16:creationId xmlns:a16="http://schemas.microsoft.com/office/drawing/2014/main" id="{A00E4AF5-2C90-304D-8AF9-164CA8CB5E43}"/>
              </a:ext>
            </a:extLst>
          </p:cNvPr>
          <p:cNvSpPr/>
          <p:nvPr/>
        </p:nvSpPr>
        <p:spPr>
          <a:xfrm>
            <a:off x="3992927" y="2137269"/>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23" name="Anillo 22">
            <a:extLst>
              <a:ext uri="{FF2B5EF4-FFF2-40B4-BE49-F238E27FC236}">
                <a16:creationId xmlns:a16="http://schemas.microsoft.com/office/drawing/2014/main" id="{78DA2B4E-6957-B648-8282-5D631A93DAAE}"/>
              </a:ext>
            </a:extLst>
          </p:cNvPr>
          <p:cNvSpPr/>
          <p:nvPr/>
        </p:nvSpPr>
        <p:spPr>
          <a:xfrm>
            <a:off x="1851639" y="3076248"/>
            <a:ext cx="841004"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4" name="Anillo 23">
            <a:extLst>
              <a:ext uri="{FF2B5EF4-FFF2-40B4-BE49-F238E27FC236}">
                <a16:creationId xmlns:a16="http://schemas.microsoft.com/office/drawing/2014/main" id="{6D1AF9E8-3A31-144F-9B50-A79D65AE5B39}"/>
              </a:ext>
            </a:extLst>
          </p:cNvPr>
          <p:cNvSpPr/>
          <p:nvPr/>
        </p:nvSpPr>
        <p:spPr>
          <a:xfrm>
            <a:off x="180447" y="3729754"/>
            <a:ext cx="822004"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5" name="Anillo 24">
            <a:extLst>
              <a:ext uri="{FF2B5EF4-FFF2-40B4-BE49-F238E27FC236}">
                <a16:creationId xmlns:a16="http://schemas.microsoft.com/office/drawing/2014/main" id="{BEC84F46-79F4-DA4F-ADF2-951A1BEDC6DB}"/>
              </a:ext>
            </a:extLst>
          </p:cNvPr>
          <p:cNvSpPr/>
          <p:nvPr/>
        </p:nvSpPr>
        <p:spPr>
          <a:xfrm>
            <a:off x="4706623" y="4058241"/>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6" name="Anillo 25">
            <a:extLst>
              <a:ext uri="{FF2B5EF4-FFF2-40B4-BE49-F238E27FC236}">
                <a16:creationId xmlns:a16="http://schemas.microsoft.com/office/drawing/2014/main" id="{C7B00AAE-DFFF-3445-8D9D-09228DA77BAF}"/>
              </a:ext>
            </a:extLst>
          </p:cNvPr>
          <p:cNvSpPr/>
          <p:nvPr/>
        </p:nvSpPr>
        <p:spPr>
          <a:xfrm>
            <a:off x="4149767" y="4703747"/>
            <a:ext cx="645155"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chemeClr val="tx1"/>
              </a:solidFill>
            </a:endParaRPr>
          </a:p>
        </p:txBody>
      </p:sp>
      <p:sp>
        <p:nvSpPr>
          <p:cNvPr id="27" name="Anillo 26">
            <a:extLst>
              <a:ext uri="{FF2B5EF4-FFF2-40B4-BE49-F238E27FC236}">
                <a16:creationId xmlns:a16="http://schemas.microsoft.com/office/drawing/2014/main" id="{B063D2BE-B6BB-4E43-B75B-62B524EDE51F}"/>
              </a:ext>
            </a:extLst>
          </p:cNvPr>
          <p:cNvSpPr/>
          <p:nvPr/>
        </p:nvSpPr>
        <p:spPr>
          <a:xfrm>
            <a:off x="160602" y="5690505"/>
            <a:ext cx="841849"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graphicFrame>
        <p:nvGraphicFramePr>
          <p:cNvPr id="29" name="Tabla 28">
            <a:extLst>
              <a:ext uri="{FF2B5EF4-FFF2-40B4-BE49-F238E27FC236}">
                <a16:creationId xmlns:a16="http://schemas.microsoft.com/office/drawing/2014/main" id="{4270570D-A52A-E743-A718-5DEEA6789295}"/>
              </a:ext>
            </a:extLst>
          </p:cNvPr>
          <p:cNvGraphicFramePr>
            <a:graphicFrameLocks noGrp="1"/>
          </p:cNvGraphicFramePr>
          <p:nvPr>
            <p:extLst>
              <p:ext uri="{D42A27DB-BD31-4B8C-83A1-F6EECF244321}">
                <p14:modId xmlns:p14="http://schemas.microsoft.com/office/powerpoint/2010/main" val="1251947312"/>
              </p:ext>
            </p:extLst>
          </p:nvPr>
        </p:nvGraphicFramePr>
        <p:xfrm>
          <a:off x="9153196" y="1303713"/>
          <a:ext cx="2849598" cy="4767044"/>
        </p:xfrm>
        <a:graphic>
          <a:graphicData uri="http://schemas.openxmlformats.org/drawingml/2006/table">
            <a:tbl>
              <a:tblPr firstRow="1" bandRow="1">
                <a:tableStyleId>{5DA37D80-6434-44D0-A028-1B22A696006F}</a:tableStyleId>
              </a:tblPr>
              <a:tblGrid>
                <a:gridCol w="2849598">
                  <a:extLst>
                    <a:ext uri="{9D8B030D-6E8A-4147-A177-3AD203B41FA5}">
                      <a16:colId xmlns:a16="http://schemas.microsoft.com/office/drawing/2014/main" val="3947797743"/>
                    </a:ext>
                  </a:extLst>
                </a:gridCol>
              </a:tblGrid>
              <a:tr h="884292">
                <a:tc>
                  <a:txBody>
                    <a:bodyPr/>
                    <a:lstStyle/>
                    <a:p>
                      <a:pPr algn="ctr"/>
                      <a:r>
                        <a:rPr lang="x-none" sz="2000" dirty="0">
                          <a:solidFill>
                            <a:srgbClr val="203864"/>
                          </a:solidFill>
                        </a:rPr>
                        <a:t>¿Dónde? </a:t>
                      </a:r>
                    </a:p>
                    <a:p>
                      <a:pPr algn="ctr"/>
                      <a:r>
                        <a:rPr lang="x-none" sz="2000" dirty="0">
                          <a:solidFill>
                            <a:srgbClr val="203864"/>
                          </a:solidFill>
                        </a:rPr>
                        <a:t>Escribe en inglés</a:t>
                      </a:r>
                    </a:p>
                  </a:txBody>
                  <a:tcPr anchor="ctr"/>
                </a:tc>
                <a:extLst>
                  <a:ext uri="{0D108BD9-81ED-4DB2-BD59-A6C34878D82A}">
                    <a16:rowId xmlns:a16="http://schemas.microsoft.com/office/drawing/2014/main" val="3761341172"/>
                  </a:ext>
                </a:extLst>
              </a:tr>
              <a:tr h="648606">
                <a:tc>
                  <a:txBody>
                    <a:bodyPr/>
                    <a:lstStyle/>
                    <a:p>
                      <a:endParaRPr lang="x-none" dirty="0"/>
                    </a:p>
                  </a:txBody>
                  <a:tcPr/>
                </a:tc>
                <a:extLst>
                  <a:ext uri="{0D108BD9-81ED-4DB2-BD59-A6C34878D82A}">
                    <a16:rowId xmlns:a16="http://schemas.microsoft.com/office/drawing/2014/main" val="572966595"/>
                  </a:ext>
                </a:extLst>
              </a:tr>
              <a:tr h="648606">
                <a:tc>
                  <a:txBody>
                    <a:bodyPr/>
                    <a:lstStyle/>
                    <a:p>
                      <a:endParaRPr lang="x-none" dirty="0"/>
                    </a:p>
                  </a:txBody>
                  <a:tcPr/>
                </a:tc>
                <a:extLst>
                  <a:ext uri="{0D108BD9-81ED-4DB2-BD59-A6C34878D82A}">
                    <a16:rowId xmlns:a16="http://schemas.microsoft.com/office/drawing/2014/main" val="1112791494"/>
                  </a:ext>
                </a:extLst>
              </a:tr>
              <a:tr h="648606">
                <a:tc>
                  <a:txBody>
                    <a:bodyPr/>
                    <a:lstStyle/>
                    <a:p>
                      <a:endParaRPr lang="x-none" dirty="0"/>
                    </a:p>
                  </a:txBody>
                  <a:tcPr/>
                </a:tc>
                <a:extLst>
                  <a:ext uri="{0D108BD9-81ED-4DB2-BD59-A6C34878D82A}">
                    <a16:rowId xmlns:a16="http://schemas.microsoft.com/office/drawing/2014/main" val="3085983141"/>
                  </a:ext>
                </a:extLst>
              </a:tr>
              <a:tr h="648606">
                <a:tc>
                  <a:txBody>
                    <a:bodyPr/>
                    <a:lstStyle/>
                    <a:p>
                      <a:endParaRPr lang="x-none"/>
                    </a:p>
                  </a:txBody>
                  <a:tcPr/>
                </a:tc>
                <a:extLst>
                  <a:ext uri="{0D108BD9-81ED-4DB2-BD59-A6C34878D82A}">
                    <a16:rowId xmlns:a16="http://schemas.microsoft.com/office/drawing/2014/main" val="3586233130"/>
                  </a:ext>
                </a:extLst>
              </a:tr>
              <a:tr h="648606">
                <a:tc>
                  <a:txBody>
                    <a:bodyPr/>
                    <a:lstStyle/>
                    <a:p>
                      <a:endParaRPr lang="x-none"/>
                    </a:p>
                  </a:txBody>
                  <a:tcPr/>
                </a:tc>
                <a:extLst>
                  <a:ext uri="{0D108BD9-81ED-4DB2-BD59-A6C34878D82A}">
                    <a16:rowId xmlns:a16="http://schemas.microsoft.com/office/drawing/2014/main" val="1324625058"/>
                  </a:ext>
                </a:extLst>
              </a:tr>
              <a:tr h="639722">
                <a:tc>
                  <a:txBody>
                    <a:bodyPr/>
                    <a:lstStyle/>
                    <a:p>
                      <a:endParaRPr lang="x-none" dirty="0"/>
                    </a:p>
                  </a:txBody>
                  <a:tcPr/>
                </a:tc>
                <a:extLst>
                  <a:ext uri="{0D108BD9-81ED-4DB2-BD59-A6C34878D82A}">
                    <a16:rowId xmlns:a16="http://schemas.microsoft.com/office/drawing/2014/main" val="3538244956"/>
                  </a:ext>
                </a:extLst>
              </a:tr>
            </a:tbl>
          </a:graphicData>
        </a:graphic>
      </p:graphicFrame>
      <p:sp>
        <p:nvSpPr>
          <p:cNvPr id="30" name="CuadroTexto 29">
            <a:extLst>
              <a:ext uri="{FF2B5EF4-FFF2-40B4-BE49-F238E27FC236}">
                <a16:creationId xmlns:a16="http://schemas.microsoft.com/office/drawing/2014/main" id="{B485F38C-6817-3847-8F84-B674F2E60F97}"/>
              </a:ext>
            </a:extLst>
          </p:cNvPr>
          <p:cNvSpPr txBox="1"/>
          <p:nvPr/>
        </p:nvSpPr>
        <p:spPr>
          <a:xfrm>
            <a:off x="9153196" y="2302135"/>
            <a:ext cx="2860078" cy="400110"/>
          </a:xfrm>
          <a:prstGeom prst="rect">
            <a:avLst/>
          </a:prstGeom>
          <a:noFill/>
        </p:spPr>
        <p:txBody>
          <a:bodyPr wrap="none" rtlCol="0">
            <a:spAutoFit/>
          </a:bodyPr>
          <a:lstStyle/>
          <a:p>
            <a:pPr algn="l"/>
            <a:r>
              <a:rPr lang="x-none" sz="2000" dirty="0">
                <a:solidFill>
                  <a:schemeClr val="accent5">
                    <a:lumMod val="50000"/>
                  </a:schemeClr>
                </a:solidFill>
              </a:rPr>
              <a:t>in front of the cinema</a:t>
            </a:r>
          </a:p>
        </p:txBody>
      </p:sp>
      <p:sp>
        <p:nvSpPr>
          <p:cNvPr id="31" name="CuadroTexto 30">
            <a:extLst>
              <a:ext uri="{FF2B5EF4-FFF2-40B4-BE49-F238E27FC236}">
                <a16:creationId xmlns:a16="http://schemas.microsoft.com/office/drawing/2014/main" id="{FFFC511B-D937-EA4C-935E-78D3A665A507}"/>
              </a:ext>
            </a:extLst>
          </p:cNvPr>
          <p:cNvSpPr txBox="1"/>
          <p:nvPr/>
        </p:nvSpPr>
        <p:spPr>
          <a:xfrm>
            <a:off x="9348201" y="2957085"/>
            <a:ext cx="2398413" cy="400110"/>
          </a:xfrm>
          <a:prstGeom prst="rect">
            <a:avLst/>
          </a:prstGeom>
          <a:noFill/>
        </p:spPr>
        <p:txBody>
          <a:bodyPr wrap="none" rtlCol="0">
            <a:spAutoFit/>
          </a:bodyPr>
          <a:lstStyle/>
          <a:p>
            <a:pPr algn="l"/>
            <a:r>
              <a:rPr lang="x-none" sz="2000" dirty="0">
                <a:solidFill>
                  <a:schemeClr val="accent5">
                    <a:lumMod val="50000"/>
                  </a:schemeClr>
                </a:solidFill>
              </a:rPr>
              <a:t>on top of the bed</a:t>
            </a:r>
          </a:p>
        </p:txBody>
      </p:sp>
      <p:sp>
        <p:nvSpPr>
          <p:cNvPr id="32" name="CuadroTexto 31">
            <a:extLst>
              <a:ext uri="{FF2B5EF4-FFF2-40B4-BE49-F238E27FC236}">
                <a16:creationId xmlns:a16="http://schemas.microsoft.com/office/drawing/2014/main" id="{3A785BEC-65A4-0746-8DDC-67C0404AF820}"/>
              </a:ext>
            </a:extLst>
          </p:cNvPr>
          <p:cNvSpPr txBox="1"/>
          <p:nvPr/>
        </p:nvSpPr>
        <p:spPr>
          <a:xfrm>
            <a:off x="9435564" y="3616920"/>
            <a:ext cx="2223686" cy="400110"/>
          </a:xfrm>
          <a:prstGeom prst="rect">
            <a:avLst/>
          </a:prstGeom>
          <a:noFill/>
        </p:spPr>
        <p:txBody>
          <a:bodyPr wrap="none" rtlCol="0">
            <a:spAutoFit/>
          </a:bodyPr>
          <a:lstStyle/>
          <a:p>
            <a:pPr algn="l"/>
            <a:r>
              <a:rPr lang="x-none" sz="2000" dirty="0">
                <a:solidFill>
                  <a:schemeClr val="accent5">
                    <a:lumMod val="50000"/>
                  </a:schemeClr>
                </a:solidFill>
              </a:rPr>
              <a:t>under the photo</a:t>
            </a:r>
          </a:p>
        </p:txBody>
      </p:sp>
      <p:sp>
        <p:nvSpPr>
          <p:cNvPr id="33" name="CuadroTexto 32">
            <a:extLst>
              <a:ext uri="{FF2B5EF4-FFF2-40B4-BE49-F238E27FC236}">
                <a16:creationId xmlns:a16="http://schemas.microsoft.com/office/drawing/2014/main" id="{FB69B715-E1E1-F34A-81F4-CEEF0E2F7AA9}"/>
              </a:ext>
            </a:extLst>
          </p:cNvPr>
          <p:cNvSpPr txBox="1"/>
          <p:nvPr/>
        </p:nvSpPr>
        <p:spPr>
          <a:xfrm>
            <a:off x="9315663" y="4244812"/>
            <a:ext cx="2601994" cy="400110"/>
          </a:xfrm>
          <a:prstGeom prst="rect">
            <a:avLst/>
          </a:prstGeom>
          <a:noFill/>
        </p:spPr>
        <p:txBody>
          <a:bodyPr wrap="none" rtlCol="0">
            <a:spAutoFit/>
          </a:bodyPr>
          <a:lstStyle/>
          <a:p>
            <a:pPr algn="l"/>
            <a:r>
              <a:rPr lang="x-none" sz="2000" dirty="0">
                <a:solidFill>
                  <a:schemeClr val="accent5">
                    <a:lumMod val="50000"/>
                  </a:schemeClr>
                </a:solidFill>
              </a:rPr>
              <a:t>next to</a:t>
            </a:r>
            <a:r>
              <a:rPr lang="en-GB" sz="2000" dirty="0">
                <a:solidFill>
                  <a:schemeClr val="accent5">
                    <a:lumMod val="50000"/>
                  </a:schemeClr>
                </a:solidFill>
              </a:rPr>
              <a:t> / by</a:t>
            </a:r>
            <a:r>
              <a:rPr lang="x-none" sz="2000" dirty="0">
                <a:solidFill>
                  <a:schemeClr val="accent5">
                    <a:lumMod val="50000"/>
                  </a:schemeClr>
                </a:solidFill>
              </a:rPr>
              <a:t> the sea</a:t>
            </a:r>
          </a:p>
        </p:txBody>
      </p:sp>
      <p:sp>
        <p:nvSpPr>
          <p:cNvPr id="34" name="CuadroTexto 33">
            <a:extLst>
              <a:ext uri="{FF2B5EF4-FFF2-40B4-BE49-F238E27FC236}">
                <a16:creationId xmlns:a16="http://schemas.microsoft.com/office/drawing/2014/main" id="{06C53EAF-F804-E647-BCED-8F44443ED0B3}"/>
              </a:ext>
            </a:extLst>
          </p:cNvPr>
          <p:cNvSpPr txBox="1"/>
          <p:nvPr/>
        </p:nvSpPr>
        <p:spPr>
          <a:xfrm>
            <a:off x="9328006" y="4733869"/>
            <a:ext cx="2530205" cy="707886"/>
          </a:xfrm>
          <a:prstGeom prst="rect">
            <a:avLst/>
          </a:prstGeom>
          <a:noFill/>
        </p:spPr>
        <p:txBody>
          <a:bodyPr wrap="square" rtlCol="0">
            <a:spAutoFit/>
          </a:bodyPr>
          <a:lstStyle/>
          <a:p>
            <a:pPr algn="ctr"/>
            <a:r>
              <a:rPr lang="x-none" sz="2000" dirty="0">
                <a:solidFill>
                  <a:schemeClr val="accent5">
                    <a:lumMod val="50000"/>
                  </a:schemeClr>
                </a:solidFill>
              </a:rPr>
              <a:t>near the neighbourhood</a:t>
            </a:r>
          </a:p>
        </p:txBody>
      </p:sp>
      <p:sp>
        <p:nvSpPr>
          <p:cNvPr id="35" name="CuadroTexto 34">
            <a:extLst>
              <a:ext uri="{FF2B5EF4-FFF2-40B4-BE49-F238E27FC236}">
                <a16:creationId xmlns:a16="http://schemas.microsoft.com/office/drawing/2014/main" id="{7F9031E8-568B-9546-B629-29F81CB1A1B4}"/>
              </a:ext>
            </a:extLst>
          </p:cNvPr>
          <p:cNvSpPr txBox="1"/>
          <p:nvPr/>
        </p:nvSpPr>
        <p:spPr>
          <a:xfrm>
            <a:off x="9601751" y="5552620"/>
            <a:ext cx="1970411" cy="400110"/>
          </a:xfrm>
          <a:prstGeom prst="rect">
            <a:avLst/>
          </a:prstGeom>
          <a:noFill/>
        </p:spPr>
        <p:txBody>
          <a:bodyPr wrap="none" rtlCol="0">
            <a:spAutoFit/>
          </a:bodyPr>
          <a:lstStyle/>
          <a:p>
            <a:pPr algn="l"/>
            <a:r>
              <a:rPr lang="x-none" sz="2000" dirty="0">
                <a:solidFill>
                  <a:schemeClr val="accent5">
                    <a:lumMod val="50000"/>
                  </a:schemeClr>
                </a:solidFill>
              </a:rPr>
              <a:t>outside school</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0469" r="52418"/>
          <a:stretch/>
        </p:blipFill>
        <p:spPr>
          <a:xfrm>
            <a:off x="11659250" y="542836"/>
            <a:ext cx="489570" cy="1609198"/>
          </a:xfrm>
          <a:prstGeom prst="rect">
            <a:avLst/>
          </a:prstGeom>
        </p:spPr>
      </p:pic>
      <p:sp>
        <p:nvSpPr>
          <p:cNvPr id="36"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Tree>
    <p:extLst>
      <p:ext uri="{BB962C8B-B14F-4D97-AF65-F5344CB8AC3E}">
        <p14:creationId xmlns:p14="http://schemas.microsoft.com/office/powerpoint/2010/main" val="411209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22" grpId="0" animBg="1"/>
      <p:bldP spid="23" grpId="0" animBg="1"/>
      <p:bldP spid="24" grpId="0" animBg="1"/>
      <p:bldP spid="25" grpId="0" animBg="1"/>
      <p:bldP spid="26" grpId="0" animBg="1"/>
      <p:bldP spid="27" grpId="0" animBg="1"/>
      <p:bldP spid="30" grpId="0"/>
      <p:bldP spid="31" grpId="0"/>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abla 27">
            <a:extLst>
              <a:ext uri="{FF2B5EF4-FFF2-40B4-BE49-F238E27FC236}">
                <a16:creationId xmlns:a16="http://schemas.microsoft.com/office/drawing/2014/main" id="{2A6CA118-0598-944D-8BFC-BE3E85B77C9F}"/>
              </a:ext>
            </a:extLst>
          </p:cNvPr>
          <p:cNvGraphicFramePr>
            <a:graphicFrameLocks noGrp="1"/>
          </p:cNvGraphicFramePr>
          <p:nvPr>
            <p:extLst>
              <p:ext uri="{D42A27DB-BD31-4B8C-83A1-F6EECF244321}">
                <p14:modId xmlns:p14="http://schemas.microsoft.com/office/powerpoint/2010/main" val="3993998242"/>
              </p:ext>
            </p:extLst>
          </p:nvPr>
        </p:nvGraphicFramePr>
        <p:xfrm>
          <a:off x="4251860" y="1311884"/>
          <a:ext cx="3688280" cy="4819477"/>
        </p:xfrm>
        <a:graphic>
          <a:graphicData uri="http://schemas.openxmlformats.org/drawingml/2006/table">
            <a:tbl>
              <a:tblPr firstRow="1" bandRow="1">
                <a:tableStyleId>{5DA37D80-6434-44D0-A028-1B22A696006F}</a:tableStyleId>
              </a:tblPr>
              <a:tblGrid>
                <a:gridCol w="1844140">
                  <a:extLst>
                    <a:ext uri="{9D8B030D-6E8A-4147-A177-3AD203B41FA5}">
                      <a16:colId xmlns:a16="http://schemas.microsoft.com/office/drawing/2014/main" val="3947797743"/>
                    </a:ext>
                  </a:extLst>
                </a:gridCol>
                <a:gridCol w="1844140">
                  <a:extLst>
                    <a:ext uri="{9D8B030D-6E8A-4147-A177-3AD203B41FA5}">
                      <a16:colId xmlns:a16="http://schemas.microsoft.com/office/drawing/2014/main" val="4176240474"/>
                    </a:ext>
                  </a:extLst>
                </a:gridCol>
              </a:tblGrid>
              <a:tr h="894019">
                <a:tc>
                  <a:txBody>
                    <a:bodyPr/>
                    <a:lstStyle/>
                    <a:p>
                      <a:pPr algn="ctr"/>
                      <a:r>
                        <a:rPr lang="x-none" sz="2000" dirty="0">
                          <a:solidFill>
                            <a:srgbClr val="203864"/>
                          </a:solidFill>
                        </a:rPr>
                        <a:t>yo</a:t>
                      </a:r>
                    </a:p>
                    <a:p>
                      <a:pPr algn="ctr"/>
                      <a:r>
                        <a:rPr lang="x-none" sz="2000" dirty="0">
                          <a:solidFill>
                            <a:srgbClr val="203864"/>
                          </a:solidFill>
                        </a:rPr>
                        <a:t>normalmente</a:t>
                      </a:r>
                    </a:p>
                  </a:txBody>
                  <a:tcPr anchor="ctr"/>
                </a:tc>
                <a:tc>
                  <a:txBody>
                    <a:bodyPr/>
                    <a:lstStyle/>
                    <a:p>
                      <a:pPr algn="ctr"/>
                      <a:r>
                        <a:rPr lang="x-none" sz="2000" dirty="0">
                          <a:solidFill>
                            <a:srgbClr val="203864"/>
                          </a:solidFill>
                        </a:rPr>
                        <a:t>él</a:t>
                      </a:r>
                    </a:p>
                    <a:p>
                      <a:pPr algn="ctr"/>
                      <a:r>
                        <a:rPr lang="x-none" sz="2000" dirty="0">
                          <a:solidFill>
                            <a:srgbClr val="203864"/>
                          </a:solidFill>
                        </a:rPr>
                        <a:t>ayer</a:t>
                      </a:r>
                    </a:p>
                  </a:txBody>
                  <a:tcPr anchor="ctr"/>
                </a:tc>
                <a:extLst>
                  <a:ext uri="{0D108BD9-81ED-4DB2-BD59-A6C34878D82A}">
                    <a16:rowId xmlns:a16="http://schemas.microsoft.com/office/drawing/2014/main" val="3761341172"/>
                  </a:ext>
                </a:extLst>
              </a:tr>
              <a:tr h="655740">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72966595"/>
                  </a:ext>
                </a:extLst>
              </a:tr>
              <a:tr h="655740">
                <a:tc>
                  <a:txBody>
                    <a:bodyPr/>
                    <a:lstStyle/>
                    <a:p>
                      <a:endParaRPr lang="x-none" dirty="0"/>
                    </a:p>
                  </a:txBody>
                  <a:tcPr/>
                </a:tc>
                <a:tc>
                  <a:txBody>
                    <a:bodyPr/>
                    <a:lstStyle/>
                    <a:p>
                      <a:endParaRPr lang="x-none"/>
                    </a:p>
                  </a:txBody>
                  <a:tcPr/>
                </a:tc>
                <a:extLst>
                  <a:ext uri="{0D108BD9-81ED-4DB2-BD59-A6C34878D82A}">
                    <a16:rowId xmlns:a16="http://schemas.microsoft.com/office/drawing/2014/main" val="1112791494"/>
                  </a:ext>
                </a:extLst>
              </a:tr>
              <a:tr h="655740">
                <a:tc>
                  <a:txBody>
                    <a:bodyPr/>
                    <a:lstStyle/>
                    <a:p>
                      <a:endParaRPr lang="x-none" dirty="0"/>
                    </a:p>
                  </a:txBody>
                  <a:tcPr/>
                </a:tc>
                <a:tc>
                  <a:txBody>
                    <a:bodyPr/>
                    <a:lstStyle/>
                    <a:p>
                      <a:endParaRPr lang="x-none"/>
                    </a:p>
                  </a:txBody>
                  <a:tcPr/>
                </a:tc>
                <a:extLst>
                  <a:ext uri="{0D108BD9-81ED-4DB2-BD59-A6C34878D82A}">
                    <a16:rowId xmlns:a16="http://schemas.microsoft.com/office/drawing/2014/main" val="3085983141"/>
                  </a:ext>
                </a:extLst>
              </a:tr>
              <a:tr h="655740">
                <a:tc>
                  <a:txBody>
                    <a:bodyPr/>
                    <a:lstStyle/>
                    <a:p>
                      <a:endParaRPr lang="x-none"/>
                    </a:p>
                  </a:txBody>
                  <a:tcPr/>
                </a:tc>
                <a:tc>
                  <a:txBody>
                    <a:bodyPr/>
                    <a:lstStyle/>
                    <a:p>
                      <a:endParaRPr lang="x-none" dirty="0"/>
                    </a:p>
                  </a:txBody>
                  <a:tcPr/>
                </a:tc>
                <a:extLst>
                  <a:ext uri="{0D108BD9-81ED-4DB2-BD59-A6C34878D82A}">
                    <a16:rowId xmlns:a16="http://schemas.microsoft.com/office/drawing/2014/main" val="3586233130"/>
                  </a:ext>
                </a:extLst>
              </a:tr>
              <a:tr h="655740">
                <a:tc>
                  <a:txBody>
                    <a:bodyPr/>
                    <a:lstStyle/>
                    <a:p>
                      <a:endParaRPr lang="x-none"/>
                    </a:p>
                  </a:txBody>
                  <a:tcPr/>
                </a:tc>
                <a:tc>
                  <a:txBody>
                    <a:bodyPr/>
                    <a:lstStyle/>
                    <a:p>
                      <a:endParaRPr lang="x-none"/>
                    </a:p>
                  </a:txBody>
                  <a:tcPr/>
                </a:tc>
                <a:extLst>
                  <a:ext uri="{0D108BD9-81ED-4DB2-BD59-A6C34878D82A}">
                    <a16:rowId xmlns:a16="http://schemas.microsoft.com/office/drawing/2014/main" val="1324625058"/>
                  </a:ext>
                </a:extLst>
              </a:tr>
              <a:tr h="646758">
                <a:tc>
                  <a:txBody>
                    <a:bodyPr/>
                    <a:lstStyle/>
                    <a:p>
                      <a:endParaRPr lang="x-none"/>
                    </a:p>
                  </a:txBody>
                  <a:tcPr/>
                </a:tc>
                <a:tc>
                  <a:txBody>
                    <a:bodyPr/>
                    <a:lstStyle/>
                    <a:p>
                      <a:endParaRPr lang="x-none" dirty="0"/>
                    </a:p>
                  </a:txBody>
                  <a:tcPr/>
                </a:tc>
                <a:extLst>
                  <a:ext uri="{0D108BD9-81ED-4DB2-BD59-A6C34878D82A}">
                    <a16:rowId xmlns:a16="http://schemas.microsoft.com/office/drawing/2014/main" val="3538244956"/>
                  </a:ext>
                </a:extLst>
              </a:tr>
            </a:tbl>
          </a:graphicData>
        </a:graphic>
      </p:graphicFrame>
      <p:sp>
        <p:nvSpPr>
          <p:cNvPr id="2" name="Título 1">
            <a:extLst>
              <a:ext uri="{FF2B5EF4-FFF2-40B4-BE49-F238E27FC236}">
                <a16:creationId xmlns:a16="http://schemas.microsoft.com/office/drawing/2014/main" id="{7DE17D52-8976-8A45-9C9D-FEA88A0353F5}"/>
              </a:ext>
            </a:extLst>
          </p:cNvPr>
          <p:cNvSpPr>
            <a:spLocks noGrp="1"/>
          </p:cNvSpPr>
          <p:nvPr>
            <p:ph type="title"/>
          </p:nvPr>
        </p:nvSpPr>
        <p:spPr>
          <a:xfrm>
            <a:off x="375509" y="143681"/>
            <a:ext cx="9778479" cy="1018955"/>
          </a:xfrm>
        </p:spPr>
        <p:txBody>
          <a:bodyPr>
            <a:noAutofit/>
          </a:bodyPr>
          <a:lstStyle/>
          <a:p>
            <a:r>
              <a:rPr lang="x-none" sz="2000" b="1" dirty="0"/>
              <a:t>Ahora, Lucía también habla sobre las actividades de tiempo libre.</a:t>
            </a:r>
            <a:r>
              <a:rPr lang="en-GB" sz="2000" b="1" dirty="0"/>
              <a:t> </a:t>
            </a:r>
            <a:r>
              <a:rPr lang="x-none" sz="2000" dirty="0"/>
              <a:t>Escucha</a:t>
            </a:r>
            <a:r>
              <a:rPr lang="en-GB" sz="2000" dirty="0"/>
              <a:t>. ¿Es ‘del’ o ‘de la’?</a:t>
            </a:r>
            <a:r>
              <a:rPr lang="x-none" sz="2000" dirty="0"/>
              <a:t> </a:t>
            </a:r>
            <a:r>
              <a:rPr lang="en-GB" sz="2000" dirty="0"/>
              <a:t>M</a:t>
            </a:r>
            <a:r>
              <a:rPr lang="x-none" sz="2000" dirty="0"/>
              <a:t>arca la opción correcta según la frase.</a:t>
            </a:r>
            <a:r>
              <a:rPr lang="en-GB" sz="2000" dirty="0"/>
              <a:t> Decide </a:t>
            </a:r>
            <a:r>
              <a:rPr lang="en-GB" sz="2000" dirty="0" err="1"/>
              <a:t>también</a:t>
            </a:r>
            <a:r>
              <a:rPr lang="en-GB" sz="2000" dirty="0"/>
              <a:t> </a:t>
            </a:r>
            <a:r>
              <a:rPr lang="en-GB" sz="2000" dirty="0" err="1"/>
              <a:t>quién</a:t>
            </a:r>
            <a:r>
              <a:rPr lang="en-GB" sz="2000" dirty="0"/>
              <a:t> hace la </a:t>
            </a:r>
            <a:r>
              <a:rPr lang="en-GB" sz="2000" dirty="0" err="1"/>
              <a:t>actividad</a:t>
            </a:r>
            <a:r>
              <a:rPr lang="en-GB" sz="2000" dirty="0"/>
              <a:t> y </a:t>
            </a:r>
            <a:r>
              <a:rPr lang="en-GB" sz="2000" dirty="0" err="1"/>
              <a:t>cuándo</a:t>
            </a:r>
            <a:r>
              <a:rPr lang="en-GB" sz="2000" dirty="0"/>
              <a:t>. Luego, escribe el </a:t>
            </a:r>
            <a:r>
              <a:rPr lang="en-GB" sz="2000" dirty="0" err="1"/>
              <a:t>lugar</a:t>
            </a:r>
            <a:r>
              <a:rPr lang="en-GB" sz="2000" dirty="0"/>
              <a:t> en inglés.</a:t>
            </a:r>
            <a:endParaRPr lang="x-none" sz="2000" dirty="0"/>
          </a:p>
        </p:txBody>
      </p:sp>
      <p:graphicFrame>
        <p:nvGraphicFramePr>
          <p:cNvPr id="5" name="Tabla 4">
            <a:extLst>
              <a:ext uri="{FF2B5EF4-FFF2-40B4-BE49-F238E27FC236}">
                <a16:creationId xmlns:a16="http://schemas.microsoft.com/office/drawing/2014/main" id="{248AE533-0150-9142-B926-7F64790EEEF1}"/>
              </a:ext>
            </a:extLst>
          </p:cNvPr>
          <p:cNvGraphicFramePr>
            <a:graphicFrameLocks noGrp="1"/>
          </p:cNvGraphicFramePr>
          <p:nvPr>
            <p:extLst>
              <p:ext uri="{D42A27DB-BD31-4B8C-83A1-F6EECF244321}">
                <p14:modId xmlns:p14="http://schemas.microsoft.com/office/powerpoint/2010/main" val="2610805185"/>
              </p:ext>
            </p:extLst>
          </p:nvPr>
        </p:nvGraphicFramePr>
        <p:xfrm>
          <a:off x="565371" y="1314344"/>
          <a:ext cx="3040717" cy="4767044"/>
        </p:xfrm>
        <a:graphic>
          <a:graphicData uri="http://schemas.openxmlformats.org/drawingml/2006/table">
            <a:tbl>
              <a:tblPr firstRow="1" bandRow="1">
                <a:tableStyleId>{5DA37D80-6434-44D0-A028-1B22A696006F}</a:tableStyleId>
              </a:tblPr>
              <a:tblGrid>
                <a:gridCol w="799603">
                  <a:extLst>
                    <a:ext uri="{9D8B030D-6E8A-4147-A177-3AD203B41FA5}">
                      <a16:colId xmlns:a16="http://schemas.microsoft.com/office/drawing/2014/main" val="4287994895"/>
                    </a:ext>
                  </a:extLst>
                </a:gridCol>
                <a:gridCol w="2241114">
                  <a:extLst>
                    <a:ext uri="{9D8B030D-6E8A-4147-A177-3AD203B41FA5}">
                      <a16:colId xmlns:a16="http://schemas.microsoft.com/office/drawing/2014/main" val="1594899144"/>
                    </a:ext>
                  </a:extLst>
                </a:gridCol>
              </a:tblGrid>
              <a:tr h="884292">
                <a:tc>
                  <a:txBody>
                    <a:bodyPr/>
                    <a:lstStyle/>
                    <a:p>
                      <a:endParaRPr lang="x-none" dirty="0"/>
                    </a:p>
                  </a:txBody>
                  <a:tcPr/>
                </a:tc>
                <a:tc>
                  <a:txBody>
                    <a:bodyPr/>
                    <a:lstStyle/>
                    <a:p>
                      <a:pPr algn="ctr"/>
                      <a:r>
                        <a:rPr lang="x-none" sz="2000" dirty="0">
                          <a:solidFill>
                            <a:srgbClr val="203864"/>
                          </a:solidFill>
                        </a:rPr>
                        <a:t>Opciones</a:t>
                      </a:r>
                    </a:p>
                  </a:txBody>
                  <a:tcPr anchor="ctr"/>
                </a:tc>
                <a:extLst>
                  <a:ext uri="{0D108BD9-81ED-4DB2-BD59-A6C34878D82A}">
                    <a16:rowId xmlns:a16="http://schemas.microsoft.com/office/drawing/2014/main" val="503222584"/>
                  </a:ext>
                </a:extLst>
              </a:tr>
              <a:tr h="648606">
                <a:tc>
                  <a:txBody>
                    <a:bodyPr/>
                    <a:lstStyle/>
                    <a:p>
                      <a:endParaRPr lang="x-none" dirty="0"/>
                    </a:p>
                  </a:txBody>
                  <a:tcPr/>
                </a:tc>
                <a:tc>
                  <a:txBody>
                    <a:bodyPr/>
                    <a:lstStyle/>
                    <a:p>
                      <a:pPr marL="342900" indent="-342900">
                        <a:buAutoNum type="alphaLcPeriod"/>
                      </a:pPr>
                      <a:endParaRPr lang="x-none" sz="2000" dirty="0">
                        <a:solidFill>
                          <a:srgbClr val="203864"/>
                        </a:solidFill>
                      </a:endParaRPr>
                    </a:p>
                  </a:txBody>
                  <a:tcPr/>
                </a:tc>
                <a:extLst>
                  <a:ext uri="{0D108BD9-81ED-4DB2-BD59-A6C34878D82A}">
                    <a16:rowId xmlns:a16="http://schemas.microsoft.com/office/drawing/2014/main" val="3478618310"/>
                  </a:ext>
                </a:extLst>
              </a:tr>
              <a:tr h="648606">
                <a:tc>
                  <a:txBody>
                    <a:bodyPr/>
                    <a:lstStyle/>
                    <a:p>
                      <a:endParaRPr lang="x-none"/>
                    </a:p>
                  </a:txBody>
                  <a:tcPr/>
                </a:tc>
                <a:tc>
                  <a:txBody>
                    <a:bodyPr/>
                    <a:lstStyle/>
                    <a:p>
                      <a:endParaRPr lang="x-none" sz="2000" dirty="0">
                        <a:solidFill>
                          <a:srgbClr val="203864"/>
                        </a:solidFill>
                      </a:endParaRPr>
                    </a:p>
                  </a:txBody>
                  <a:tcPr/>
                </a:tc>
                <a:extLst>
                  <a:ext uri="{0D108BD9-81ED-4DB2-BD59-A6C34878D82A}">
                    <a16:rowId xmlns:a16="http://schemas.microsoft.com/office/drawing/2014/main" val="3388724775"/>
                  </a:ext>
                </a:extLst>
              </a:tr>
              <a:tr h="648606">
                <a:tc>
                  <a:txBody>
                    <a:bodyPr/>
                    <a:lstStyle/>
                    <a:p>
                      <a:endParaRPr lang="x-none"/>
                    </a:p>
                  </a:txBody>
                  <a:tcPr/>
                </a:tc>
                <a:tc>
                  <a:txBody>
                    <a:bodyPr/>
                    <a:lstStyle/>
                    <a:p>
                      <a:endParaRPr lang="x-none" sz="2000">
                        <a:solidFill>
                          <a:srgbClr val="203864"/>
                        </a:solidFill>
                      </a:endParaRPr>
                    </a:p>
                  </a:txBody>
                  <a:tcPr/>
                </a:tc>
                <a:extLst>
                  <a:ext uri="{0D108BD9-81ED-4DB2-BD59-A6C34878D82A}">
                    <a16:rowId xmlns:a16="http://schemas.microsoft.com/office/drawing/2014/main" val="3324850596"/>
                  </a:ext>
                </a:extLst>
              </a:tr>
              <a:tr h="648606">
                <a:tc>
                  <a:txBody>
                    <a:bodyPr/>
                    <a:lstStyle/>
                    <a:p>
                      <a:endParaRPr lang="x-none"/>
                    </a:p>
                  </a:txBody>
                  <a:tcPr/>
                </a:tc>
                <a:tc>
                  <a:txBody>
                    <a:bodyPr/>
                    <a:lstStyle/>
                    <a:p>
                      <a:endParaRPr lang="x-none" sz="2000">
                        <a:solidFill>
                          <a:srgbClr val="203864"/>
                        </a:solidFill>
                      </a:endParaRPr>
                    </a:p>
                  </a:txBody>
                  <a:tcPr/>
                </a:tc>
                <a:extLst>
                  <a:ext uri="{0D108BD9-81ED-4DB2-BD59-A6C34878D82A}">
                    <a16:rowId xmlns:a16="http://schemas.microsoft.com/office/drawing/2014/main" val="2596133899"/>
                  </a:ext>
                </a:extLst>
              </a:tr>
              <a:tr h="648606">
                <a:tc>
                  <a:txBody>
                    <a:bodyPr/>
                    <a:lstStyle/>
                    <a:p>
                      <a:endParaRPr lang="x-none"/>
                    </a:p>
                  </a:txBody>
                  <a:tcPr/>
                </a:tc>
                <a:tc>
                  <a:txBody>
                    <a:bodyPr/>
                    <a:lstStyle/>
                    <a:p>
                      <a:endParaRPr lang="x-none" sz="2000">
                        <a:solidFill>
                          <a:srgbClr val="203864"/>
                        </a:solidFill>
                      </a:endParaRPr>
                    </a:p>
                  </a:txBody>
                  <a:tcPr/>
                </a:tc>
                <a:extLst>
                  <a:ext uri="{0D108BD9-81ED-4DB2-BD59-A6C34878D82A}">
                    <a16:rowId xmlns:a16="http://schemas.microsoft.com/office/drawing/2014/main" val="2752677962"/>
                  </a:ext>
                </a:extLst>
              </a:tr>
              <a:tr h="639722">
                <a:tc>
                  <a:txBody>
                    <a:bodyPr/>
                    <a:lstStyle/>
                    <a:p>
                      <a:endParaRPr lang="x-none" dirty="0"/>
                    </a:p>
                  </a:txBody>
                  <a:tcPr/>
                </a:tc>
                <a:tc>
                  <a:txBody>
                    <a:bodyPr/>
                    <a:lstStyle/>
                    <a:p>
                      <a:endParaRPr lang="x-none" sz="2000" dirty="0">
                        <a:solidFill>
                          <a:srgbClr val="203864"/>
                        </a:solidFill>
                      </a:endParaRPr>
                    </a:p>
                  </a:txBody>
                  <a:tcPr/>
                </a:tc>
                <a:extLst>
                  <a:ext uri="{0D108BD9-81ED-4DB2-BD59-A6C34878D82A}">
                    <a16:rowId xmlns:a16="http://schemas.microsoft.com/office/drawing/2014/main" val="437443533"/>
                  </a:ext>
                </a:extLst>
              </a:tr>
            </a:tbl>
          </a:graphicData>
        </a:graphic>
      </p:graphicFrame>
      <p:pic>
        <p:nvPicPr>
          <p:cNvPr id="15" name="Picture 8" descr="green checkmark">
            <a:extLst>
              <a:ext uri="{FF2B5EF4-FFF2-40B4-BE49-F238E27FC236}">
                <a16:creationId xmlns:a16="http://schemas.microsoft.com/office/drawing/2014/main" id="{2DAEA987-A3A3-9048-830A-235292629D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9083" y="2315595"/>
            <a:ext cx="406580" cy="428179"/>
          </a:xfrm>
          <a:prstGeom prst="rect">
            <a:avLst/>
          </a:prstGeom>
        </p:spPr>
      </p:pic>
      <p:pic>
        <p:nvPicPr>
          <p:cNvPr id="16" name="Picture 8" descr="green checkmark">
            <a:extLst>
              <a:ext uri="{FF2B5EF4-FFF2-40B4-BE49-F238E27FC236}">
                <a16:creationId xmlns:a16="http://schemas.microsoft.com/office/drawing/2014/main" id="{E68117DA-A91C-324B-B90F-CB544C82265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3478" y="2962856"/>
            <a:ext cx="406580" cy="428179"/>
          </a:xfrm>
          <a:prstGeom prst="rect">
            <a:avLst/>
          </a:prstGeom>
        </p:spPr>
      </p:pic>
      <p:pic>
        <p:nvPicPr>
          <p:cNvPr id="17" name="Picture 8" descr="green checkmark">
            <a:extLst>
              <a:ext uri="{FF2B5EF4-FFF2-40B4-BE49-F238E27FC236}">
                <a16:creationId xmlns:a16="http://schemas.microsoft.com/office/drawing/2014/main" id="{B87322FD-2343-014A-B943-D5369A9182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7631" y="3646798"/>
            <a:ext cx="406580" cy="428179"/>
          </a:xfrm>
          <a:prstGeom prst="rect">
            <a:avLst/>
          </a:prstGeom>
        </p:spPr>
      </p:pic>
      <p:pic>
        <p:nvPicPr>
          <p:cNvPr id="18" name="Picture 8" descr="green checkmark">
            <a:extLst>
              <a:ext uri="{FF2B5EF4-FFF2-40B4-BE49-F238E27FC236}">
                <a16:creationId xmlns:a16="http://schemas.microsoft.com/office/drawing/2014/main" id="{DA4379DE-5313-AA44-8140-A0685B684D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9083" y="4265965"/>
            <a:ext cx="406580" cy="428179"/>
          </a:xfrm>
          <a:prstGeom prst="rect">
            <a:avLst/>
          </a:prstGeom>
        </p:spPr>
      </p:pic>
      <p:pic>
        <p:nvPicPr>
          <p:cNvPr id="19" name="Picture 8" descr="green checkmark">
            <a:extLst>
              <a:ext uri="{FF2B5EF4-FFF2-40B4-BE49-F238E27FC236}">
                <a16:creationId xmlns:a16="http://schemas.microsoft.com/office/drawing/2014/main" id="{A05BE6EB-5FF2-F14C-AB45-1368B23AE6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167" y="4965977"/>
            <a:ext cx="406580" cy="428179"/>
          </a:xfrm>
          <a:prstGeom prst="rect">
            <a:avLst/>
          </a:prstGeom>
        </p:spPr>
      </p:pic>
      <p:pic>
        <p:nvPicPr>
          <p:cNvPr id="20" name="Picture 8" descr="green checkmark">
            <a:extLst>
              <a:ext uri="{FF2B5EF4-FFF2-40B4-BE49-F238E27FC236}">
                <a16:creationId xmlns:a16="http://schemas.microsoft.com/office/drawing/2014/main" id="{251155FC-5258-F54E-A8ED-439E1CAB42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3478" y="5560791"/>
            <a:ext cx="406580" cy="428179"/>
          </a:xfrm>
          <a:prstGeom prst="rect">
            <a:avLst/>
          </a:prstGeom>
        </p:spPr>
      </p:pic>
      <p:graphicFrame>
        <p:nvGraphicFramePr>
          <p:cNvPr id="29" name="Tabla 28">
            <a:extLst>
              <a:ext uri="{FF2B5EF4-FFF2-40B4-BE49-F238E27FC236}">
                <a16:creationId xmlns:a16="http://schemas.microsoft.com/office/drawing/2014/main" id="{4270570D-A52A-E743-A718-5DEEA6789295}"/>
              </a:ext>
            </a:extLst>
          </p:cNvPr>
          <p:cNvGraphicFramePr>
            <a:graphicFrameLocks noGrp="1"/>
          </p:cNvGraphicFramePr>
          <p:nvPr>
            <p:extLst>
              <p:ext uri="{D42A27DB-BD31-4B8C-83A1-F6EECF244321}">
                <p14:modId xmlns:p14="http://schemas.microsoft.com/office/powerpoint/2010/main" val="654796620"/>
              </p:ext>
            </p:extLst>
          </p:nvPr>
        </p:nvGraphicFramePr>
        <p:xfrm>
          <a:off x="8432063" y="1311884"/>
          <a:ext cx="3020898" cy="4819477"/>
        </p:xfrm>
        <a:graphic>
          <a:graphicData uri="http://schemas.openxmlformats.org/drawingml/2006/table">
            <a:tbl>
              <a:tblPr firstRow="1" bandRow="1">
                <a:tableStyleId>{5DA37D80-6434-44D0-A028-1B22A696006F}</a:tableStyleId>
              </a:tblPr>
              <a:tblGrid>
                <a:gridCol w="3020898">
                  <a:extLst>
                    <a:ext uri="{9D8B030D-6E8A-4147-A177-3AD203B41FA5}">
                      <a16:colId xmlns:a16="http://schemas.microsoft.com/office/drawing/2014/main" val="3947797743"/>
                    </a:ext>
                  </a:extLst>
                </a:gridCol>
              </a:tblGrid>
              <a:tr h="894019">
                <a:tc>
                  <a:txBody>
                    <a:bodyPr/>
                    <a:lstStyle/>
                    <a:p>
                      <a:pPr algn="ctr"/>
                      <a:r>
                        <a:rPr lang="x-none" sz="2000" dirty="0">
                          <a:solidFill>
                            <a:srgbClr val="203864"/>
                          </a:solidFill>
                        </a:rPr>
                        <a:t>¿Dónde? </a:t>
                      </a:r>
                    </a:p>
                    <a:p>
                      <a:pPr algn="ctr"/>
                      <a:r>
                        <a:rPr lang="x-none" sz="2000" dirty="0">
                          <a:solidFill>
                            <a:srgbClr val="203864"/>
                          </a:solidFill>
                        </a:rPr>
                        <a:t>Escribe en inglés</a:t>
                      </a:r>
                    </a:p>
                  </a:txBody>
                  <a:tcPr anchor="ctr"/>
                </a:tc>
                <a:extLst>
                  <a:ext uri="{0D108BD9-81ED-4DB2-BD59-A6C34878D82A}">
                    <a16:rowId xmlns:a16="http://schemas.microsoft.com/office/drawing/2014/main" val="3761341172"/>
                  </a:ext>
                </a:extLst>
              </a:tr>
              <a:tr h="655740">
                <a:tc>
                  <a:txBody>
                    <a:bodyPr/>
                    <a:lstStyle/>
                    <a:p>
                      <a:endParaRPr lang="x-none" dirty="0"/>
                    </a:p>
                  </a:txBody>
                  <a:tcPr/>
                </a:tc>
                <a:extLst>
                  <a:ext uri="{0D108BD9-81ED-4DB2-BD59-A6C34878D82A}">
                    <a16:rowId xmlns:a16="http://schemas.microsoft.com/office/drawing/2014/main" val="572966595"/>
                  </a:ext>
                </a:extLst>
              </a:tr>
              <a:tr h="655740">
                <a:tc>
                  <a:txBody>
                    <a:bodyPr/>
                    <a:lstStyle/>
                    <a:p>
                      <a:endParaRPr lang="x-none" dirty="0"/>
                    </a:p>
                  </a:txBody>
                  <a:tcPr/>
                </a:tc>
                <a:extLst>
                  <a:ext uri="{0D108BD9-81ED-4DB2-BD59-A6C34878D82A}">
                    <a16:rowId xmlns:a16="http://schemas.microsoft.com/office/drawing/2014/main" val="1112791494"/>
                  </a:ext>
                </a:extLst>
              </a:tr>
              <a:tr h="655740">
                <a:tc>
                  <a:txBody>
                    <a:bodyPr/>
                    <a:lstStyle/>
                    <a:p>
                      <a:endParaRPr lang="x-none" dirty="0"/>
                    </a:p>
                  </a:txBody>
                  <a:tcPr/>
                </a:tc>
                <a:extLst>
                  <a:ext uri="{0D108BD9-81ED-4DB2-BD59-A6C34878D82A}">
                    <a16:rowId xmlns:a16="http://schemas.microsoft.com/office/drawing/2014/main" val="3085983141"/>
                  </a:ext>
                </a:extLst>
              </a:tr>
              <a:tr h="655740">
                <a:tc>
                  <a:txBody>
                    <a:bodyPr/>
                    <a:lstStyle/>
                    <a:p>
                      <a:endParaRPr lang="x-none" dirty="0"/>
                    </a:p>
                  </a:txBody>
                  <a:tcPr/>
                </a:tc>
                <a:extLst>
                  <a:ext uri="{0D108BD9-81ED-4DB2-BD59-A6C34878D82A}">
                    <a16:rowId xmlns:a16="http://schemas.microsoft.com/office/drawing/2014/main" val="3586233130"/>
                  </a:ext>
                </a:extLst>
              </a:tr>
              <a:tr h="655740">
                <a:tc>
                  <a:txBody>
                    <a:bodyPr/>
                    <a:lstStyle/>
                    <a:p>
                      <a:endParaRPr lang="x-none"/>
                    </a:p>
                  </a:txBody>
                  <a:tcPr/>
                </a:tc>
                <a:extLst>
                  <a:ext uri="{0D108BD9-81ED-4DB2-BD59-A6C34878D82A}">
                    <a16:rowId xmlns:a16="http://schemas.microsoft.com/office/drawing/2014/main" val="1324625058"/>
                  </a:ext>
                </a:extLst>
              </a:tr>
              <a:tr h="646758">
                <a:tc>
                  <a:txBody>
                    <a:bodyPr/>
                    <a:lstStyle/>
                    <a:p>
                      <a:endParaRPr lang="x-none" dirty="0"/>
                    </a:p>
                  </a:txBody>
                  <a:tcPr/>
                </a:tc>
                <a:extLst>
                  <a:ext uri="{0D108BD9-81ED-4DB2-BD59-A6C34878D82A}">
                    <a16:rowId xmlns:a16="http://schemas.microsoft.com/office/drawing/2014/main" val="3538244956"/>
                  </a:ext>
                </a:extLst>
              </a:tr>
            </a:tbl>
          </a:graphicData>
        </a:graphic>
      </p:graphicFrame>
      <p:sp>
        <p:nvSpPr>
          <p:cNvPr id="30" name="CuadroTexto 29">
            <a:extLst>
              <a:ext uri="{FF2B5EF4-FFF2-40B4-BE49-F238E27FC236}">
                <a16:creationId xmlns:a16="http://schemas.microsoft.com/office/drawing/2014/main" id="{B485F38C-6817-3847-8F84-B674F2E60F97}"/>
              </a:ext>
            </a:extLst>
          </p:cNvPr>
          <p:cNvSpPr txBox="1"/>
          <p:nvPr/>
        </p:nvSpPr>
        <p:spPr>
          <a:xfrm>
            <a:off x="8979505" y="2297671"/>
            <a:ext cx="2151551" cy="400110"/>
          </a:xfrm>
          <a:prstGeom prst="rect">
            <a:avLst/>
          </a:prstGeom>
          <a:noFill/>
        </p:spPr>
        <p:txBody>
          <a:bodyPr wrap="none" rtlCol="0">
            <a:spAutoFit/>
          </a:bodyPr>
          <a:lstStyle/>
          <a:p>
            <a:pPr algn="l"/>
            <a:r>
              <a:rPr lang="x-none" sz="2000" dirty="0">
                <a:solidFill>
                  <a:schemeClr val="accent5">
                    <a:lumMod val="50000"/>
                  </a:schemeClr>
                </a:solidFill>
              </a:rPr>
              <a:t>near the beach</a:t>
            </a:r>
          </a:p>
        </p:txBody>
      </p:sp>
      <p:sp>
        <p:nvSpPr>
          <p:cNvPr id="31" name="CuadroTexto 30">
            <a:extLst>
              <a:ext uri="{FF2B5EF4-FFF2-40B4-BE49-F238E27FC236}">
                <a16:creationId xmlns:a16="http://schemas.microsoft.com/office/drawing/2014/main" id="{FFFC511B-D937-EA4C-935E-78D3A665A507}"/>
              </a:ext>
            </a:extLst>
          </p:cNvPr>
          <p:cNvSpPr txBox="1"/>
          <p:nvPr/>
        </p:nvSpPr>
        <p:spPr>
          <a:xfrm>
            <a:off x="8491893" y="2976890"/>
            <a:ext cx="2961067" cy="400110"/>
          </a:xfrm>
          <a:prstGeom prst="rect">
            <a:avLst/>
          </a:prstGeom>
          <a:noFill/>
        </p:spPr>
        <p:txBody>
          <a:bodyPr wrap="none" rtlCol="0">
            <a:spAutoFit/>
          </a:bodyPr>
          <a:lstStyle/>
          <a:p>
            <a:pPr algn="l"/>
            <a:r>
              <a:rPr lang="x-none" sz="2000" dirty="0">
                <a:solidFill>
                  <a:schemeClr val="accent5">
                    <a:lumMod val="50000"/>
                  </a:schemeClr>
                </a:solidFill>
              </a:rPr>
              <a:t>in front of the </a:t>
            </a:r>
            <a:r>
              <a:rPr lang="en-GB" sz="2000" dirty="0">
                <a:solidFill>
                  <a:schemeClr val="accent5">
                    <a:lumMod val="50000"/>
                  </a:schemeClr>
                </a:solidFill>
              </a:rPr>
              <a:t>museum</a:t>
            </a:r>
            <a:endParaRPr lang="x-none" sz="2000" dirty="0">
              <a:solidFill>
                <a:schemeClr val="accent5">
                  <a:lumMod val="50000"/>
                </a:schemeClr>
              </a:solidFill>
            </a:endParaRPr>
          </a:p>
        </p:txBody>
      </p:sp>
      <p:sp>
        <p:nvSpPr>
          <p:cNvPr id="32" name="CuadroTexto 31">
            <a:extLst>
              <a:ext uri="{FF2B5EF4-FFF2-40B4-BE49-F238E27FC236}">
                <a16:creationId xmlns:a16="http://schemas.microsoft.com/office/drawing/2014/main" id="{3A785BEC-65A4-0746-8DDC-67C0404AF820}"/>
              </a:ext>
            </a:extLst>
          </p:cNvPr>
          <p:cNvSpPr txBox="1"/>
          <p:nvPr/>
        </p:nvSpPr>
        <p:spPr>
          <a:xfrm>
            <a:off x="8432063" y="3674851"/>
            <a:ext cx="3126177" cy="400110"/>
          </a:xfrm>
          <a:prstGeom prst="rect">
            <a:avLst/>
          </a:prstGeom>
          <a:noFill/>
        </p:spPr>
        <p:txBody>
          <a:bodyPr wrap="none" rtlCol="0">
            <a:spAutoFit/>
          </a:bodyPr>
          <a:lstStyle/>
          <a:p>
            <a:pPr algn="l"/>
            <a:r>
              <a:rPr lang="en-GB" sz="2000" dirty="0">
                <a:solidFill>
                  <a:schemeClr val="accent5">
                    <a:lumMod val="50000"/>
                  </a:schemeClr>
                </a:solidFill>
              </a:rPr>
              <a:t>on top of</a:t>
            </a:r>
            <a:r>
              <a:rPr lang="x-none" sz="2000" dirty="0">
                <a:solidFill>
                  <a:schemeClr val="accent5">
                    <a:lumMod val="50000"/>
                  </a:schemeClr>
                </a:solidFill>
              </a:rPr>
              <a:t> the mountain</a:t>
            </a:r>
          </a:p>
        </p:txBody>
      </p:sp>
      <p:sp>
        <p:nvSpPr>
          <p:cNvPr id="33" name="CuadroTexto 32">
            <a:extLst>
              <a:ext uri="{FF2B5EF4-FFF2-40B4-BE49-F238E27FC236}">
                <a16:creationId xmlns:a16="http://schemas.microsoft.com/office/drawing/2014/main" id="{FB69B715-E1E1-F34A-81F4-CEEF0E2F7AA9}"/>
              </a:ext>
            </a:extLst>
          </p:cNvPr>
          <p:cNvSpPr txBox="1"/>
          <p:nvPr/>
        </p:nvSpPr>
        <p:spPr>
          <a:xfrm>
            <a:off x="8862612" y="4306048"/>
            <a:ext cx="2289409" cy="400110"/>
          </a:xfrm>
          <a:prstGeom prst="rect">
            <a:avLst/>
          </a:prstGeom>
          <a:noFill/>
        </p:spPr>
        <p:txBody>
          <a:bodyPr wrap="none" rtlCol="0">
            <a:spAutoFit/>
          </a:bodyPr>
          <a:lstStyle/>
          <a:p>
            <a:pPr algn="l"/>
            <a:r>
              <a:rPr lang="en-GB" sz="2000" dirty="0">
                <a:solidFill>
                  <a:schemeClr val="accent5">
                    <a:lumMod val="50000"/>
                  </a:schemeClr>
                </a:solidFill>
              </a:rPr>
              <a:t>outside of school</a:t>
            </a:r>
            <a:endParaRPr lang="x-none" sz="2000" dirty="0">
              <a:solidFill>
                <a:schemeClr val="accent5">
                  <a:lumMod val="50000"/>
                </a:schemeClr>
              </a:solidFill>
            </a:endParaRPr>
          </a:p>
        </p:txBody>
      </p:sp>
      <p:sp>
        <p:nvSpPr>
          <p:cNvPr id="34" name="CuadroTexto 33">
            <a:extLst>
              <a:ext uri="{FF2B5EF4-FFF2-40B4-BE49-F238E27FC236}">
                <a16:creationId xmlns:a16="http://schemas.microsoft.com/office/drawing/2014/main" id="{06C53EAF-F804-E647-BCED-8F44443ED0B3}"/>
              </a:ext>
            </a:extLst>
          </p:cNvPr>
          <p:cNvSpPr txBox="1"/>
          <p:nvPr/>
        </p:nvSpPr>
        <p:spPr>
          <a:xfrm>
            <a:off x="8721571" y="4947499"/>
            <a:ext cx="2530205" cy="400110"/>
          </a:xfrm>
          <a:prstGeom prst="rect">
            <a:avLst/>
          </a:prstGeom>
          <a:noFill/>
        </p:spPr>
        <p:txBody>
          <a:bodyPr wrap="square" rtlCol="0">
            <a:spAutoFit/>
          </a:bodyPr>
          <a:lstStyle/>
          <a:p>
            <a:pPr algn="ctr"/>
            <a:r>
              <a:rPr lang="en-GB" sz="2000" dirty="0">
                <a:solidFill>
                  <a:schemeClr val="accent5">
                    <a:lumMod val="50000"/>
                  </a:schemeClr>
                </a:solidFill>
              </a:rPr>
              <a:t>far from the centre</a:t>
            </a:r>
            <a:endParaRPr lang="x-none" sz="2000" dirty="0">
              <a:solidFill>
                <a:schemeClr val="accent5">
                  <a:lumMod val="50000"/>
                </a:schemeClr>
              </a:solidFill>
            </a:endParaRPr>
          </a:p>
        </p:txBody>
      </p:sp>
      <p:sp>
        <p:nvSpPr>
          <p:cNvPr id="35" name="CuadroTexto 34">
            <a:extLst>
              <a:ext uri="{FF2B5EF4-FFF2-40B4-BE49-F238E27FC236}">
                <a16:creationId xmlns:a16="http://schemas.microsoft.com/office/drawing/2014/main" id="{7F9031E8-568B-9546-B629-29F81CB1A1B4}"/>
              </a:ext>
            </a:extLst>
          </p:cNvPr>
          <p:cNvSpPr txBox="1"/>
          <p:nvPr/>
        </p:nvSpPr>
        <p:spPr>
          <a:xfrm>
            <a:off x="8710372" y="5603582"/>
            <a:ext cx="2618024" cy="400110"/>
          </a:xfrm>
          <a:prstGeom prst="rect">
            <a:avLst/>
          </a:prstGeom>
          <a:noFill/>
        </p:spPr>
        <p:txBody>
          <a:bodyPr wrap="none" rtlCol="0">
            <a:spAutoFit/>
          </a:bodyPr>
          <a:lstStyle/>
          <a:p>
            <a:pPr algn="l"/>
            <a:r>
              <a:rPr lang="en-GB" sz="2000" dirty="0">
                <a:solidFill>
                  <a:schemeClr val="accent5">
                    <a:lumMod val="50000"/>
                  </a:schemeClr>
                </a:solidFill>
              </a:rPr>
              <a:t>next to the building</a:t>
            </a:r>
            <a:endParaRPr lang="x-none" sz="2000" dirty="0">
              <a:solidFill>
                <a:schemeClr val="accent5">
                  <a:lumMod val="50000"/>
                </a:schemeClr>
              </a:solidFill>
            </a:endParaRPr>
          </a:p>
        </p:txBody>
      </p:sp>
      <p:sp>
        <p:nvSpPr>
          <p:cNvPr id="3" name="CuadroTexto 2">
            <a:extLst>
              <a:ext uri="{FF2B5EF4-FFF2-40B4-BE49-F238E27FC236}">
                <a16:creationId xmlns:a16="http://schemas.microsoft.com/office/drawing/2014/main" id="{6CA7B135-E5A8-4A49-83E8-723E06167CFA}"/>
              </a:ext>
            </a:extLst>
          </p:cNvPr>
          <p:cNvSpPr txBox="1"/>
          <p:nvPr/>
        </p:nvSpPr>
        <p:spPr>
          <a:xfrm>
            <a:off x="1385455" y="2146675"/>
            <a:ext cx="1455848" cy="707886"/>
          </a:xfrm>
          <a:prstGeom prst="rect">
            <a:avLst/>
          </a:prstGeom>
          <a:noFill/>
        </p:spPr>
        <p:txBody>
          <a:bodyPr wrap="none" rtlCol="0">
            <a:spAutoFit/>
          </a:bodyPr>
          <a:lstStyle/>
          <a:p>
            <a:pPr marL="342900" indent="-342900">
              <a:buAutoNum type="alphaLcPeriod"/>
            </a:pPr>
            <a:r>
              <a:rPr lang="x-none" sz="2000" dirty="0">
                <a:solidFill>
                  <a:srgbClr val="203864"/>
                </a:solidFill>
              </a:rPr>
              <a:t>playa</a:t>
            </a:r>
          </a:p>
          <a:p>
            <a:pPr marL="342900" indent="-342900">
              <a:buAutoNum type="alphaLcPeriod"/>
            </a:pPr>
            <a:r>
              <a:rPr lang="x-none" sz="2000" dirty="0">
                <a:solidFill>
                  <a:srgbClr val="203864"/>
                </a:solidFill>
              </a:rPr>
              <a:t>campo</a:t>
            </a:r>
          </a:p>
        </p:txBody>
      </p:sp>
      <p:sp>
        <p:nvSpPr>
          <p:cNvPr id="36" name="CuadroTexto 35">
            <a:extLst>
              <a:ext uri="{FF2B5EF4-FFF2-40B4-BE49-F238E27FC236}">
                <a16:creationId xmlns:a16="http://schemas.microsoft.com/office/drawing/2014/main" id="{441C835C-BD52-7745-8B51-76F2DB61E777}"/>
              </a:ext>
            </a:extLst>
          </p:cNvPr>
          <p:cNvSpPr txBox="1"/>
          <p:nvPr/>
        </p:nvSpPr>
        <p:spPr>
          <a:xfrm>
            <a:off x="1374975" y="2801625"/>
            <a:ext cx="1361270" cy="707886"/>
          </a:xfrm>
          <a:prstGeom prst="rect">
            <a:avLst/>
          </a:prstGeom>
          <a:noFill/>
        </p:spPr>
        <p:txBody>
          <a:bodyPr wrap="none" rtlCol="0">
            <a:spAutoFit/>
          </a:bodyPr>
          <a:lstStyle/>
          <a:p>
            <a:pPr marL="342900" indent="-342900">
              <a:buAutoNum type="alphaLcPeriod"/>
            </a:pPr>
            <a:r>
              <a:rPr lang="x-none" sz="2000" dirty="0">
                <a:solidFill>
                  <a:srgbClr val="203864"/>
                </a:solidFill>
              </a:rPr>
              <a:t>tienda</a:t>
            </a:r>
          </a:p>
          <a:p>
            <a:pPr marL="342900" indent="-342900">
              <a:buAutoNum type="alphaLcPeriod"/>
            </a:pPr>
            <a:r>
              <a:rPr lang="x-none" sz="2000" dirty="0">
                <a:solidFill>
                  <a:srgbClr val="203864"/>
                </a:solidFill>
              </a:rPr>
              <a:t>museo</a:t>
            </a:r>
          </a:p>
        </p:txBody>
      </p:sp>
      <p:sp>
        <p:nvSpPr>
          <p:cNvPr id="37" name="CuadroTexto 36">
            <a:extLst>
              <a:ext uri="{FF2B5EF4-FFF2-40B4-BE49-F238E27FC236}">
                <a16:creationId xmlns:a16="http://schemas.microsoft.com/office/drawing/2014/main" id="{234EFBBA-091A-B141-BC45-79C4C5FC125E}"/>
              </a:ext>
            </a:extLst>
          </p:cNvPr>
          <p:cNvSpPr txBox="1"/>
          <p:nvPr/>
        </p:nvSpPr>
        <p:spPr>
          <a:xfrm>
            <a:off x="1374975" y="3461460"/>
            <a:ext cx="1689886" cy="1015663"/>
          </a:xfrm>
          <a:prstGeom prst="rect">
            <a:avLst/>
          </a:prstGeom>
          <a:noFill/>
        </p:spPr>
        <p:txBody>
          <a:bodyPr wrap="none" rtlCol="0">
            <a:spAutoFit/>
          </a:bodyPr>
          <a:lstStyle/>
          <a:p>
            <a:pPr marL="342900" indent="-342900">
              <a:buAutoNum type="alphaLcPeriod"/>
            </a:pPr>
            <a:r>
              <a:rPr lang="x-none" sz="2000" dirty="0">
                <a:solidFill>
                  <a:srgbClr val="203864"/>
                </a:solidFill>
              </a:rPr>
              <a:t>montaña</a:t>
            </a:r>
          </a:p>
          <a:p>
            <a:pPr marL="342900" indent="-342900">
              <a:buAutoNum type="alphaLcPeriod"/>
            </a:pPr>
            <a:r>
              <a:rPr lang="en-GB" sz="2000" dirty="0">
                <a:solidFill>
                  <a:srgbClr val="203864"/>
                </a:solidFill>
              </a:rPr>
              <a:t>café</a:t>
            </a:r>
            <a:endParaRPr lang="x-none" sz="2000" dirty="0">
              <a:solidFill>
                <a:srgbClr val="203864"/>
              </a:solidFill>
            </a:endParaRPr>
          </a:p>
          <a:p>
            <a:pPr marL="342900" indent="-342900">
              <a:buAutoNum type="alphaLcPeriod"/>
            </a:pPr>
            <a:endParaRPr lang="x-none" sz="2000" dirty="0">
              <a:solidFill>
                <a:srgbClr val="203864"/>
              </a:solidFill>
            </a:endParaRPr>
          </a:p>
        </p:txBody>
      </p:sp>
      <p:sp>
        <p:nvSpPr>
          <p:cNvPr id="38" name="CuadroTexto 37">
            <a:extLst>
              <a:ext uri="{FF2B5EF4-FFF2-40B4-BE49-F238E27FC236}">
                <a16:creationId xmlns:a16="http://schemas.microsoft.com/office/drawing/2014/main" id="{39603EBF-0AFB-0648-91E6-F4A0C1BFB88E}"/>
              </a:ext>
            </a:extLst>
          </p:cNvPr>
          <p:cNvSpPr txBox="1"/>
          <p:nvPr/>
        </p:nvSpPr>
        <p:spPr>
          <a:xfrm>
            <a:off x="1374975" y="5397160"/>
            <a:ext cx="1443024" cy="707886"/>
          </a:xfrm>
          <a:prstGeom prst="rect">
            <a:avLst/>
          </a:prstGeom>
          <a:noFill/>
        </p:spPr>
        <p:txBody>
          <a:bodyPr wrap="none" rtlCol="0">
            <a:spAutoFit/>
          </a:bodyPr>
          <a:lstStyle/>
          <a:p>
            <a:pPr marL="342900" indent="-342900">
              <a:buAutoNum type="alphaLcPeriod"/>
            </a:pPr>
            <a:r>
              <a:rPr lang="x-none" sz="2000" dirty="0">
                <a:solidFill>
                  <a:srgbClr val="203864"/>
                </a:solidFill>
              </a:rPr>
              <a:t>edificio</a:t>
            </a:r>
          </a:p>
          <a:p>
            <a:pPr marL="342900" indent="-342900">
              <a:buAutoNum type="alphaLcPeriod"/>
            </a:pPr>
            <a:r>
              <a:rPr lang="x-none" sz="2000" dirty="0">
                <a:solidFill>
                  <a:srgbClr val="203864"/>
                </a:solidFill>
              </a:rPr>
              <a:t>plaza</a:t>
            </a:r>
          </a:p>
        </p:txBody>
      </p:sp>
      <p:sp>
        <p:nvSpPr>
          <p:cNvPr id="39" name="CuadroTexto 38">
            <a:extLst>
              <a:ext uri="{FF2B5EF4-FFF2-40B4-BE49-F238E27FC236}">
                <a16:creationId xmlns:a16="http://schemas.microsoft.com/office/drawing/2014/main" id="{E7D4EFD0-78F4-2143-A676-14296F333781}"/>
              </a:ext>
            </a:extLst>
          </p:cNvPr>
          <p:cNvSpPr txBox="1"/>
          <p:nvPr/>
        </p:nvSpPr>
        <p:spPr>
          <a:xfrm>
            <a:off x="1375126" y="4119642"/>
            <a:ext cx="1511952" cy="707886"/>
          </a:xfrm>
          <a:prstGeom prst="rect">
            <a:avLst/>
          </a:prstGeom>
          <a:noFill/>
        </p:spPr>
        <p:txBody>
          <a:bodyPr wrap="none" rtlCol="0">
            <a:spAutoFit/>
          </a:bodyPr>
          <a:lstStyle/>
          <a:p>
            <a:pPr marL="342900" indent="-342900">
              <a:buAutoNum type="alphaLcPeriod"/>
            </a:pPr>
            <a:r>
              <a:rPr lang="en-GB" sz="2000" dirty="0">
                <a:solidFill>
                  <a:srgbClr val="203864"/>
                </a:solidFill>
              </a:rPr>
              <a:t>escuela</a:t>
            </a:r>
            <a:endParaRPr lang="x-none" sz="2000" dirty="0">
              <a:solidFill>
                <a:srgbClr val="203864"/>
              </a:solidFill>
            </a:endParaRPr>
          </a:p>
          <a:p>
            <a:pPr marL="342900" indent="-342900">
              <a:buAutoNum type="alphaLcPeriod"/>
            </a:pPr>
            <a:r>
              <a:rPr lang="x-none" sz="2000" dirty="0">
                <a:solidFill>
                  <a:srgbClr val="203864"/>
                </a:solidFill>
              </a:rPr>
              <a:t>país</a:t>
            </a:r>
          </a:p>
        </p:txBody>
      </p:sp>
      <p:sp>
        <p:nvSpPr>
          <p:cNvPr id="40" name="CuadroTexto 39">
            <a:extLst>
              <a:ext uri="{FF2B5EF4-FFF2-40B4-BE49-F238E27FC236}">
                <a16:creationId xmlns:a16="http://schemas.microsoft.com/office/drawing/2014/main" id="{5F7771F1-9B5C-234B-96B9-8F36FBE234B6}"/>
              </a:ext>
            </a:extLst>
          </p:cNvPr>
          <p:cNvSpPr txBox="1"/>
          <p:nvPr/>
        </p:nvSpPr>
        <p:spPr>
          <a:xfrm>
            <a:off x="1340289" y="4732297"/>
            <a:ext cx="1369286" cy="707886"/>
          </a:xfrm>
          <a:prstGeom prst="rect">
            <a:avLst/>
          </a:prstGeom>
          <a:noFill/>
        </p:spPr>
        <p:txBody>
          <a:bodyPr wrap="none" rtlCol="0">
            <a:spAutoFit/>
          </a:bodyPr>
          <a:lstStyle/>
          <a:p>
            <a:pPr marL="342900" indent="-342900">
              <a:buAutoNum type="alphaLcPeriod"/>
            </a:pPr>
            <a:r>
              <a:rPr lang="x-none" sz="2000" dirty="0">
                <a:solidFill>
                  <a:srgbClr val="203864"/>
                </a:solidFill>
              </a:rPr>
              <a:t>iglesia </a:t>
            </a:r>
          </a:p>
          <a:p>
            <a:pPr marL="342900" indent="-342900">
              <a:buAutoNum type="alphaLcPeriod"/>
            </a:pPr>
            <a:r>
              <a:rPr lang="x-none" sz="2000" dirty="0">
                <a:solidFill>
                  <a:srgbClr val="203864"/>
                </a:solidFill>
              </a:rPr>
              <a:t>centro</a:t>
            </a:r>
          </a:p>
        </p:txBody>
      </p:sp>
      <p:sp>
        <p:nvSpPr>
          <p:cNvPr id="41" name="Action Button: Custom 20">
            <a:hlinkClick r:id="" action="ppaction://noaction" highlightClick="1">
              <a:snd r:embed="rId4" name="1. Organizo fiestas cerca de la...wav"/>
            </a:hlinkClick>
            <a:extLst>
              <a:ext uri="{FF2B5EF4-FFF2-40B4-BE49-F238E27FC236}">
                <a16:creationId xmlns:a16="http://schemas.microsoft.com/office/drawing/2014/main" id="{42C5DD5E-14EA-3C47-9E9F-3B8FED1B827E}"/>
              </a:ext>
            </a:extLst>
          </p:cNvPr>
          <p:cNvSpPr/>
          <p:nvPr/>
        </p:nvSpPr>
        <p:spPr>
          <a:xfrm>
            <a:off x="733964" y="2309791"/>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2" name="Action Button: Custom 20">
            <a:hlinkClick r:id="" action="ppaction://noaction" highlightClick="1">
              <a:snd r:embed="rId5" name="2. Compró unas entradas para un concierto delante del...wav"/>
            </a:hlinkClick>
            <a:extLst>
              <a:ext uri="{FF2B5EF4-FFF2-40B4-BE49-F238E27FC236}">
                <a16:creationId xmlns:a16="http://schemas.microsoft.com/office/drawing/2014/main" id="{A3CE225F-C3CF-3C4E-AEB8-7B6EC415E508}"/>
              </a:ext>
            </a:extLst>
          </p:cNvPr>
          <p:cNvSpPr/>
          <p:nvPr/>
        </p:nvSpPr>
        <p:spPr>
          <a:xfrm>
            <a:off x="733963" y="2915757"/>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3" name="Action Button: Custom 20">
            <a:hlinkClick r:id="" action="ppaction://noaction" highlightClick="1">
              <a:snd r:embed="rId6" name="3. Pasó el sábado encima de la...wav"/>
            </a:hlinkClick>
            <a:extLst>
              <a:ext uri="{FF2B5EF4-FFF2-40B4-BE49-F238E27FC236}">
                <a16:creationId xmlns:a16="http://schemas.microsoft.com/office/drawing/2014/main" id="{DF5E553E-C3AD-644A-AAD9-25D5B5556C92}"/>
              </a:ext>
            </a:extLst>
          </p:cNvPr>
          <p:cNvSpPr/>
          <p:nvPr/>
        </p:nvSpPr>
        <p:spPr>
          <a:xfrm>
            <a:off x="733963" y="358962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4" name="Action Button: Custom 20">
            <a:hlinkClick r:id="" action="ppaction://noaction" highlightClick="1">
              <a:snd r:embed="rId7" name="4. Intento aprender chino fuera de la...wav"/>
            </a:hlinkClick>
            <a:extLst>
              <a:ext uri="{FF2B5EF4-FFF2-40B4-BE49-F238E27FC236}">
                <a16:creationId xmlns:a16="http://schemas.microsoft.com/office/drawing/2014/main" id="{24154D09-3D67-3842-A068-8D56174D3284}"/>
              </a:ext>
            </a:extLst>
          </p:cNvPr>
          <p:cNvSpPr/>
          <p:nvPr/>
        </p:nvSpPr>
        <p:spPr>
          <a:xfrm>
            <a:off x="739040" y="4257609"/>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5" name="Action Button: Custom 20">
            <a:hlinkClick r:id="" action="ppaction://noaction" highlightClick="1">
              <a:snd r:embed="rId8" name="5. Siempre camino lejos del...wav"/>
            </a:hlinkClick>
            <a:extLst>
              <a:ext uri="{FF2B5EF4-FFF2-40B4-BE49-F238E27FC236}">
                <a16:creationId xmlns:a16="http://schemas.microsoft.com/office/drawing/2014/main" id="{D503B65F-D535-C44A-BD57-BE8F08694D75}"/>
              </a:ext>
            </a:extLst>
          </p:cNvPr>
          <p:cNvSpPr/>
          <p:nvPr/>
        </p:nvSpPr>
        <p:spPr>
          <a:xfrm>
            <a:off x="733632" y="4889136"/>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6" name="Action Button: Custom 20">
            <a:hlinkClick r:id="" action="ppaction://noaction" highlightClick="1">
              <a:snd r:embed="rId9" name="6. Jugó un partido de fútbol al lado del...wav"/>
            </a:hlinkClick>
            <a:extLst>
              <a:ext uri="{FF2B5EF4-FFF2-40B4-BE49-F238E27FC236}">
                <a16:creationId xmlns:a16="http://schemas.microsoft.com/office/drawing/2014/main" id="{133CB40C-4CFE-DF48-A8BC-BABDE0B6949D}"/>
              </a:ext>
            </a:extLst>
          </p:cNvPr>
          <p:cNvSpPr/>
          <p:nvPr/>
        </p:nvSpPr>
        <p:spPr>
          <a:xfrm>
            <a:off x="717982" y="5520663"/>
            <a:ext cx="473681" cy="439866"/>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47" name="Anillo 46">
            <a:extLst>
              <a:ext uri="{FF2B5EF4-FFF2-40B4-BE49-F238E27FC236}">
                <a16:creationId xmlns:a16="http://schemas.microsoft.com/office/drawing/2014/main" id="{E9859754-BEA8-8B47-B9A5-3153939B3F50}"/>
              </a:ext>
            </a:extLst>
          </p:cNvPr>
          <p:cNvSpPr/>
          <p:nvPr/>
        </p:nvSpPr>
        <p:spPr>
          <a:xfrm>
            <a:off x="1340289" y="2103581"/>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48" name="Anillo 47">
            <a:extLst>
              <a:ext uri="{FF2B5EF4-FFF2-40B4-BE49-F238E27FC236}">
                <a16:creationId xmlns:a16="http://schemas.microsoft.com/office/drawing/2014/main" id="{A84C2CAB-5723-ED42-B589-006045F6CECD}"/>
              </a:ext>
            </a:extLst>
          </p:cNvPr>
          <p:cNvSpPr/>
          <p:nvPr/>
        </p:nvSpPr>
        <p:spPr>
          <a:xfrm>
            <a:off x="1374975" y="3060931"/>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49" name="Anillo 48">
            <a:extLst>
              <a:ext uri="{FF2B5EF4-FFF2-40B4-BE49-F238E27FC236}">
                <a16:creationId xmlns:a16="http://schemas.microsoft.com/office/drawing/2014/main" id="{A8C0656D-C143-6043-BC28-7C8D5A38EC25}"/>
              </a:ext>
            </a:extLst>
          </p:cNvPr>
          <p:cNvSpPr/>
          <p:nvPr/>
        </p:nvSpPr>
        <p:spPr>
          <a:xfrm>
            <a:off x="1340289" y="3453091"/>
            <a:ext cx="1724572"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0" name="Anillo 49">
            <a:extLst>
              <a:ext uri="{FF2B5EF4-FFF2-40B4-BE49-F238E27FC236}">
                <a16:creationId xmlns:a16="http://schemas.microsoft.com/office/drawing/2014/main" id="{5C50AA90-34A1-FB41-91F4-D8499DB66D0A}"/>
              </a:ext>
            </a:extLst>
          </p:cNvPr>
          <p:cNvSpPr/>
          <p:nvPr/>
        </p:nvSpPr>
        <p:spPr>
          <a:xfrm>
            <a:off x="1622714" y="4078281"/>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1" name="Anillo 50">
            <a:extLst>
              <a:ext uri="{FF2B5EF4-FFF2-40B4-BE49-F238E27FC236}">
                <a16:creationId xmlns:a16="http://schemas.microsoft.com/office/drawing/2014/main" id="{90F0C092-AA50-8745-864E-AECA591DD634}"/>
              </a:ext>
            </a:extLst>
          </p:cNvPr>
          <p:cNvSpPr/>
          <p:nvPr/>
        </p:nvSpPr>
        <p:spPr>
          <a:xfrm>
            <a:off x="1323316" y="5041230"/>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3" name="Anillo 52">
            <a:extLst>
              <a:ext uri="{FF2B5EF4-FFF2-40B4-BE49-F238E27FC236}">
                <a16:creationId xmlns:a16="http://schemas.microsoft.com/office/drawing/2014/main" id="{ADDB2811-6B93-074E-8C62-742B7B35E501}"/>
              </a:ext>
            </a:extLst>
          </p:cNvPr>
          <p:cNvSpPr/>
          <p:nvPr/>
        </p:nvSpPr>
        <p:spPr>
          <a:xfrm>
            <a:off x="1402516" y="5347609"/>
            <a:ext cx="1353256" cy="476051"/>
          </a:xfrm>
          <a:prstGeom prst="donut">
            <a:avLst>
              <a:gd name="adj" fmla="val 8827"/>
            </a:avLst>
          </a:prstGeom>
          <a:solidFill>
            <a:srgbClr val="F664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solidFill>
                <a:schemeClr val="tx1"/>
              </a:solidFill>
            </a:endParaRPr>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p:cNvPicPr>
            <a:picLocks noChangeAspect="1"/>
          </p:cNvPicPr>
          <p:nvPr/>
        </p:nvPicPr>
        <p:blipFill rotWithShape="1">
          <a:blip r:embed="rId10" cstate="print">
            <a:extLst>
              <a:ext uri="{28A0092B-C50C-407E-A947-70E740481C1C}">
                <a14:useLocalDpi xmlns:a14="http://schemas.microsoft.com/office/drawing/2010/main" val="0"/>
              </a:ext>
            </a:extLst>
          </a:blip>
          <a:srcRect l="49753" r="30292"/>
          <a:stretch/>
        </p:blipFill>
        <p:spPr>
          <a:xfrm>
            <a:off x="11371839" y="458625"/>
            <a:ext cx="778216" cy="2193693"/>
          </a:xfrm>
          <a:prstGeom prst="rect">
            <a:avLst/>
          </a:prstGeom>
        </p:spPr>
      </p:pic>
    </p:spTree>
    <p:extLst>
      <p:ext uri="{BB962C8B-B14F-4D97-AF65-F5344CB8AC3E}">
        <p14:creationId xmlns:p14="http://schemas.microsoft.com/office/powerpoint/2010/main" val="6483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47" grpId="0" animBg="1"/>
      <p:bldP spid="48" grpId="0" animBg="1"/>
      <p:bldP spid="49" grpId="0" animBg="1"/>
      <p:bldP spid="50" grpId="0" animBg="1"/>
      <p:bldP spid="51" grpId="0" animBg="1"/>
      <p:bldP spid="5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41693" y="373072"/>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0156" y="2965307"/>
            <a:ext cx="3801919" cy="1015663"/>
          </a:xfrm>
          <a:prstGeom prst="rect">
            <a:avLst/>
          </a:prstGeom>
          <a:noFill/>
        </p:spPr>
        <p:txBody>
          <a:bodyPr wrap="square" rtlCol="0">
            <a:spAutoFit/>
          </a:bodyPr>
          <a:lstStyle/>
          <a:p>
            <a:r>
              <a:rPr lang="en-GB" sz="2000" dirty="0">
                <a:solidFill>
                  <a:schemeClr val="accent5">
                    <a:lumMod val="50000"/>
                  </a:schemeClr>
                </a:solidFill>
              </a:rPr>
              <a:t>1. Yesterday she posted a photo of Daniel next to the museum.</a:t>
            </a:r>
          </a:p>
        </p:txBody>
      </p:sp>
      <p:sp>
        <p:nvSpPr>
          <p:cNvPr id="5" name="Title 4"/>
          <p:cNvSpPr>
            <a:spLocks noGrp="1"/>
          </p:cNvSpPr>
          <p:nvPr>
            <p:ph type="title" idx="4294967295"/>
          </p:nvPr>
        </p:nvSpPr>
        <p:spPr>
          <a:xfrm>
            <a:off x="390157" y="134410"/>
            <a:ext cx="9985744" cy="1065699"/>
          </a:xfrm>
        </p:spPr>
        <p:txBody>
          <a:bodyPr>
            <a:noAutofit/>
          </a:bodyPr>
          <a:lstStyle/>
          <a:p>
            <a:pPr>
              <a:lnSpc>
                <a:spcPct val="100000"/>
              </a:lnSpc>
            </a:pPr>
            <a:r>
              <a:rPr lang="en-GB" sz="2000" b="1" dirty="0"/>
              <a:t>Escribes en español en las </a:t>
            </a:r>
            <a:r>
              <a:rPr lang="en-GB" sz="2000" b="1" dirty="0" err="1"/>
              <a:t>redes</a:t>
            </a:r>
            <a:r>
              <a:rPr lang="en-GB" sz="2000" b="1" dirty="0"/>
              <a:t> </a:t>
            </a:r>
            <a:r>
              <a:rPr lang="en-GB" sz="2000" b="1" dirty="0" err="1"/>
              <a:t>sociales</a:t>
            </a:r>
            <a:r>
              <a:rPr lang="en-GB" sz="2000" b="1" dirty="0"/>
              <a:t>. </a:t>
            </a:r>
            <a:r>
              <a:rPr lang="en-GB" sz="2000" b="1" dirty="0" err="1"/>
              <a:t>Hablas</a:t>
            </a:r>
            <a:r>
              <a:rPr lang="en-GB" sz="2000" b="1" dirty="0"/>
              <a:t> de las actividades de tiempo libre. Escribe las seis </a:t>
            </a:r>
            <a:r>
              <a:rPr lang="en-GB" sz="2000" b="1" dirty="0" err="1"/>
              <a:t>frases</a:t>
            </a:r>
            <a:r>
              <a:rPr lang="en-GB" sz="2000" b="1" dirty="0"/>
              <a:t> en español. </a:t>
            </a:r>
            <a:r>
              <a:rPr lang="en-GB" sz="2000" b="1" dirty="0" err="1"/>
              <a:t>Debes</a:t>
            </a:r>
            <a:r>
              <a:rPr lang="en-GB" sz="2000" b="1" dirty="0"/>
              <a:t> </a:t>
            </a:r>
            <a:r>
              <a:rPr lang="en-GB" sz="2000" b="1" dirty="0" err="1"/>
              <a:t>escribir</a:t>
            </a:r>
            <a:r>
              <a:rPr lang="en-GB" sz="2000" b="1" dirty="0"/>
              <a:t> </a:t>
            </a:r>
            <a:r>
              <a:rPr lang="en-GB" sz="2000" b="1" dirty="0" err="1"/>
              <a:t>sobre</a:t>
            </a:r>
            <a:r>
              <a:rPr lang="en-GB" sz="2000" b="1" dirty="0"/>
              <a:t> ‘</a:t>
            </a:r>
            <a:r>
              <a:rPr lang="en-GB" sz="2000" b="1" dirty="0" err="1"/>
              <a:t>yo</a:t>
            </a:r>
            <a:r>
              <a:rPr lang="en-GB" sz="2000" b="1" dirty="0"/>
              <a:t>’ en el presente o ‘ella’ para una </a:t>
            </a:r>
            <a:r>
              <a:rPr lang="en-GB" sz="2000" b="1" dirty="0" err="1"/>
              <a:t>acción</a:t>
            </a:r>
            <a:r>
              <a:rPr lang="en-GB" sz="2000" b="1" dirty="0"/>
              <a:t> ayer. </a:t>
            </a:r>
          </a:p>
        </p:txBody>
      </p:sp>
      <p:pic>
        <p:nvPicPr>
          <p:cNvPr id="7"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01130" y="373072"/>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660568" y="373071"/>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941693" y="3111657"/>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4801130" y="3111657"/>
            <a:ext cx="2210464" cy="35115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ownload Iphone X Screen Mockup Transparent Png Daisi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660568" y="3111656"/>
            <a:ext cx="2210464" cy="35115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192075" y="2965307"/>
            <a:ext cx="3714234" cy="707886"/>
          </a:xfrm>
          <a:prstGeom prst="rect">
            <a:avLst/>
          </a:prstGeom>
          <a:noFill/>
        </p:spPr>
        <p:txBody>
          <a:bodyPr wrap="square" rtlCol="0">
            <a:spAutoFit/>
          </a:bodyPr>
          <a:lstStyle/>
          <a:p>
            <a:r>
              <a:rPr lang="en-GB" sz="2000" dirty="0">
                <a:solidFill>
                  <a:schemeClr val="accent5">
                    <a:lumMod val="50000"/>
                  </a:schemeClr>
                </a:solidFill>
              </a:rPr>
              <a:t>2. I send messages with my mobile next to / by the sea.</a:t>
            </a:r>
          </a:p>
        </p:txBody>
      </p:sp>
      <p:sp>
        <p:nvSpPr>
          <p:cNvPr id="13" name="TextBox 12"/>
          <p:cNvSpPr txBox="1"/>
          <p:nvPr/>
        </p:nvSpPr>
        <p:spPr>
          <a:xfrm>
            <a:off x="8051512" y="2960145"/>
            <a:ext cx="3685473" cy="707886"/>
          </a:xfrm>
          <a:prstGeom prst="rect">
            <a:avLst/>
          </a:prstGeom>
          <a:noFill/>
        </p:spPr>
        <p:txBody>
          <a:bodyPr wrap="square" rtlCol="0">
            <a:spAutoFit/>
          </a:bodyPr>
          <a:lstStyle/>
          <a:p>
            <a:r>
              <a:rPr lang="en-GB" sz="2000" dirty="0">
                <a:solidFill>
                  <a:schemeClr val="accent5">
                    <a:lumMod val="50000"/>
                  </a:schemeClr>
                </a:solidFill>
              </a:rPr>
              <a:t>3. She created a computer game outside of school.</a:t>
            </a:r>
          </a:p>
        </p:txBody>
      </p:sp>
      <p:sp>
        <p:nvSpPr>
          <p:cNvPr id="14" name="TextBox 13"/>
          <p:cNvSpPr txBox="1"/>
          <p:nvPr/>
        </p:nvSpPr>
        <p:spPr>
          <a:xfrm>
            <a:off x="348688" y="5692289"/>
            <a:ext cx="3714229" cy="707886"/>
          </a:xfrm>
          <a:prstGeom prst="rect">
            <a:avLst/>
          </a:prstGeom>
          <a:noFill/>
        </p:spPr>
        <p:txBody>
          <a:bodyPr wrap="square" rtlCol="0">
            <a:spAutoFit/>
          </a:bodyPr>
          <a:lstStyle/>
          <a:p>
            <a:r>
              <a:rPr lang="en-GB" sz="2000" dirty="0">
                <a:solidFill>
                  <a:schemeClr val="accent5">
                    <a:lumMod val="50000"/>
                  </a:schemeClr>
                </a:solidFill>
              </a:rPr>
              <a:t>4. Sometimes I leave silly comments on Instagram.</a:t>
            </a:r>
          </a:p>
        </p:txBody>
      </p:sp>
      <p:sp>
        <p:nvSpPr>
          <p:cNvPr id="15" name="TextBox 14"/>
          <p:cNvSpPr txBox="1"/>
          <p:nvPr/>
        </p:nvSpPr>
        <p:spPr>
          <a:xfrm>
            <a:off x="4195039" y="5677800"/>
            <a:ext cx="3856473" cy="707886"/>
          </a:xfrm>
          <a:prstGeom prst="rect">
            <a:avLst/>
          </a:prstGeom>
          <a:noFill/>
        </p:spPr>
        <p:txBody>
          <a:bodyPr wrap="square" rtlCol="0">
            <a:spAutoFit/>
          </a:bodyPr>
          <a:lstStyle/>
          <a:p>
            <a:r>
              <a:rPr lang="en-GB" sz="2000" dirty="0">
                <a:solidFill>
                  <a:schemeClr val="accent5">
                    <a:lumMod val="50000"/>
                  </a:schemeClr>
                </a:solidFill>
              </a:rPr>
              <a:t>5. Last week she played a match in front of the house.</a:t>
            </a:r>
          </a:p>
        </p:txBody>
      </p:sp>
      <p:sp>
        <p:nvSpPr>
          <p:cNvPr id="16" name="TextBox 15"/>
          <p:cNvSpPr txBox="1"/>
          <p:nvPr/>
        </p:nvSpPr>
        <p:spPr>
          <a:xfrm>
            <a:off x="8041391" y="5677800"/>
            <a:ext cx="3801919" cy="707886"/>
          </a:xfrm>
          <a:prstGeom prst="rect">
            <a:avLst/>
          </a:prstGeom>
          <a:noFill/>
        </p:spPr>
        <p:txBody>
          <a:bodyPr wrap="square" rtlCol="0">
            <a:spAutoFit/>
          </a:bodyPr>
          <a:lstStyle/>
          <a:p>
            <a:r>
              <a:rPr lang="en-GB" sz="2000" dirty="0">
                <a:solidFill>
                  <a:schemeClr val="accent5">
                    <a:lumMod val="50000"/>
                  </a:schemeClr>
                </a:solidFill>
              </a:rPr>
              <a:t>6. I normally meet up with friends on top of the building. </a:t>
            </a:r>
          </a:p>
        </p:txBody>
      </p:sp>
      <p:sp>
        <p:nvSpPr>
          <p:cNvPr id="6" name="TextBox 5"/>
          <p:cNvSpPr txBox="1"/>
          <p:nvPr/>
        </p:nvSpPr>
        <p:spPr>
          <a:xfrm>
            <a:off x="574776" y="1479289"/>
            <a:ext cx="2898704" cy="1200329"/>
          </a:xfrm>
          <a:prstGeom prst="rect">
            <a:avLst/>
          </a:prstGeom>
          <a:noFill/>
        </p:spPr>
        <p:txBody>
          <a:bodyPr wrap="square" rtlCol="0">
            <a:spAutoFit/>
          </a:bodyPr>
          <a:lstStyle/>
          <a:p>
            <a:r>
              <a:rPr lang="en-GB" sz="2400" b="1" i="1" dirty="0">
                <a:solidFill>
                  <a:schemeClr val="accent5">
                    <a:lumMod val="50000"/>
                  </a:schemeClr>
                </a:solidFill>
              </a:rPr>
              <a:t>Ayer </a:t>
            </a:r>
            <a:r>
              <a:rPr lang="en-GB" sz="2400" b="1" i="1" dirty="0" err="1">
                <a:solidFill>
                  <a:schemeClr val="accent5">
                    <a:lumMod val="50000"/>
                  </a:schemeClr>
                </a:solidFill>
              </a:rPr>
              <a:t>publicó</a:t>
            </a:r>
            <a:r>
              <a:rPr lang="en-GB" sz="2400" b="1" i="1" dirty="0">
                <a:solidFill>
                  <a:schemeClr val="accent5">
                    <a:lumMod val="50000"/>
                  </a:schemeClr>
                </a:solidFill>
              </a:rPr>
              <a:t> una foto de Daniel al </a:t>
            </a:r>
            <a:r>
              <a:rPr lang="en-GB" sz="2400" b="1" i="1" dirty="0" err="1">
                <a:solidFill>
                  <a:schemeClr val="accent5">
                    <a:lumMod val="50000"/>
                  </a:schemeClr>
                </a:solidFill>
              </a:rPr>
              <a:t>lado</a:t>
            </a:r>
            <a:r>
              <a:rPr lang="en-GB" sz="2400" b="1" i="1" dirty="0">
                <a:solidFill>
                  <a:schemeClr val="accent5">
                    <a:lumMod val="50000"/>
                  </a:schemeClr>
                </a:solidFill>
              </a:rPr>
              <a:t> del </a:t>
            </a:r>
            <a:r>
              <a:rPr lang="en-GB" sz="2400" b="1" i="1" dirty="0" err="1">
                <a:solidFill>
                  <a:schemeClr val="accent5">
                    <a:lumMod val="50000"/>
                  </a:schemeClr>
                </a:solidFill>
              </a:rPr>
              <a:t>museo</a:t>
            </a:r>
            <a:r>
              <a:rPr lang="en-GB" sz="2400" b="1" i="1" dirty="0">
                <a:solidFill>
                  <a:schemeClr val="accent5">
                    <a:lumMod val="50000"/>
                  </a:schemeClr>
                </a:solidFill>
              </a:rPr>
              <a:t>.</a:t>
            </a:r>
          </a:p>
        </p:txBody>
      </p:sp>
      <p:sp>
        <p:nvSpPr>
          <p:cNvPr id="18" name="TextBox 17"/>
          <p:cNvSpPr txBox="1"/>
          <p:nvPr/>
        </p:nvSpPr>
        <p:spPr>
          <a:xfrm>
            <a:off x="4343438" y="1454091"/>
            <a:ext cx="3125848" cy="1200329"/>
          </a:xfrm>
          <a:prstGeom prst="rect">
            <a:avLst/>
          </a:prstGeom>
          <a:noFill/>
        </p:spPr>
        <p:txBody>
          <a:bodyPr wrap="square" rtlCol="0">
            <a:spAutoFit/>
          </a:bodyPr>
          <a:lstStyle/>
          <a:p>
            <a:r>
              <a:rPr lang="en-GB" sz="2400" b="1" i="1" dirty="0" err="1">
                <a:solidFill>
                  <a:schemeClr val="accent5">
                    <a:lumMod val="50000"/>
                  </a:schemeClr>
                </a:solidFill>
              </a:rPr>
              <a:t>Envío</a:t>
            </a:r>
            <a:r>
              <a:rPr lang="en-GB" sz="2400" b="1" i="1" dirty="0">
                <a:solidFill>
                  <a:schemeClr val="accent5">
                    <a:lumMod val="50000"/>
                  </a:schemeClr>
                </a:solidFill>
              </a:rPr>
              <a:t> mensajes con mi móvil al </a:t>
            </a:r>
            <a:r>
              <a:rPr lang="en-GB" sz="2400" b="1" i="1" dirty="0" err="1">
                <a:solidFill>
                  <a:schemeClr val="accent5">
                    <a:lumMod val="50000"/>
                  </a:schemeClr>
                </a:solidFill>
              </a:rPr>
              <a:t>lado</a:t>
            </a:r>
            <a:r>
              <a:rPr lang="en-GB" sz="2400" b="1" i="1" dirty="0">
                <a:solidFill>
                  <a:schemeClr val="accent5">
                    <a:lumMod val="50000"/>
                  </a:schemeClr>
                </a:solidFill>
              </a:rPr>
              <a:t> del mar.</a:t>
            </a:r>
          </a:p>
        </p:txBody>
      </p:sp>
      <p:sp>
        <p:nvSpPr>
          <p:cNvPr id="19" name="TextBox 18"/>
          <p:cNvSpPr txBox="1"/>
          <p:nvPr/>
        </p:nvSpPr>
        <p:spPr>
          <a:xfrm>
            <a:off x="8223779" y="1454091"/>
            <a:ext cx="3084042" cy="1200329"/>
          </a:xfrm>
          <a:prstGeom prst="rect">
            <a:avLst/>
          </a:prstGeom>
          <a:noFill/>
        </p:spPr>
        <p:txBody>
          <a:bodyPr wrap="square" rtlCol="0">
            <a:spAutoFit/>
          </a:bodyPr>
          <a:lstStyle/>
          <a:p>
            <a:r>
              <a:rPr lang="en-GB" sz="2400" b="1" i="1" dirty="0" err="1">
                <a:solidFill>
                  <a:schemeClr val="accent5">
                    <a:lumMod val="50000"/>
                  </a:schemeClr>
                </a:solidFill>
              </a:rPr>
              <a:t>Creó</a:t>
            </a:r>
            <a:r>
              <a:rPr lang="en-GB" sz="2400" b="1" i="1" dirty="0">
                <a:solidFill>
                  <a:schemeClr val="accent5">
                    <a:lumMod val="50000"/>
                  </a:schemeClr>
                </a:solidFill>
              </a:rPr>
              <a:t> un </a:t>
            </a:r>
            <a:r>
              <a:rPr lang="en-GB" sz="2400" b="1" i="1" dirty="0" err="1">
                <a:solidFill>
                  <a:schemeClr val="accent5">
                    <a:lumMod val="50000"/>
                  </a:schemeClr>
                </a:solidFill>
              </a:rPr>
              <a:t>juego</a:t>
            </a:r>
            <a:r>
              <a:rPr lang="en-GB" sz="2400" b="1" i="1" dirty="0">
                <a:solidFill>
                  <a:schemeClr val="accent5">
                    <a:lumMod val="50000"/>
                  </a:schemeClr>
                </a:solidFill>
              </a:rPr>
              <a:t> de ordenador </a:t>
            </a:r>
            <a:r>
              <a:rPr lang="en-GB" sz="2400" b="1" i="1" dirty="0" err="1">
                <a:solidFill>
                  <a:schemeClr val="accent5">
                    <a:lumMod val="50000"/>
                  </a:schemeClr>
                </a:solidFill>
              </a:rPr>
              <a:t>fuera</a:t>
            </a:r>
            <a:r>
              <a:rPr lang="en-GB" sz="2400" b="1" i="1" dirty="0">
                <a:solidFill>
                  <a:schemeClr val="accent5">
                    <a:lumMod val="50000"/>
                  </a:schemeClr>
                </a:solidFill>
              </a:rPr>
              <a:t> de la escuela.</a:t>
            </a:r>
          </a:p>
        </p:txBody>
      </p:sp>
      <p:sp>
        <p:nvSpPr>
          <p:cNvPr id="20" name="TextBox 19"/>
          <p:cNvSpPr txBox="1"/>
          <p:nvPr/>
        </p:nvSpPr>
        <p:spPr>
          <a:xfrm>
            <a:off x="504904" y="4266659"/>
            <a:ext cx="3084042" cy="1200329"/>
          </a:xfrm>
          <a:prstGeom prst="rect">
            <a:avLst/>
          </a:prstGeom>
          <a:noFill/>
        </p:spPr>
        <p:txBody>
          <a:bodyPr wrap="square" rtlCol="0">
            <a:spAutoFit/>
          </a:bodyPr>
          <a:lstStyle/>
          <a:p>
            <a:r>
              <a:rPr lang="en-GB" sz="2400" b="1" i="1" dirty="0">
                <a:solidFill>
                  <a:schemeClr val="accent5">
                    <a:lumMod val="50000"/>
                  </a:schemeClr>
                </a:solidFill>
              </a:rPr>
              <a:t>A </a:t>
            </a:r>
            <a:r>
              <a:rPr lang="en-GB" sz="2400" b="1" i="1" dirty="0" err="1">
                <a:solidFill>
                  <a:schemeClr val="accent5">
                    <a:lumMod val="50000"/>
                  </a:schemeClr>
                </a:solidFill>
              </a:rPr>
              <a:t>veces</a:t>
            </a:r>
            <a:r>
              <a:rPr lang="en-GB" sz="2400" b="1" i="1" dirty="0">
                <a:solidFill>
                  <a:schemeClr val="accent5">
                    <a:lumMod val="50000"/>
                  </a:schemeClr>
                </a:solidFill>
              </a:rPr>
              <a:t> </a:t>
            </a:r>
            <a:r>
              <a:rPr lang="en-GB" sz="2400" b="1" i="1" dirty="0" err="1">
                <a:solidFill>
                  <a:schemeClr val="accent5">
                    <a:lumMod val="50000"/>
                  </a:schemeClr>
                </a:solidFill>
              </a:rPr>
              <a:t>dejo</a:t>
            </a:r>
            <a:r>
              <a:rPr lang="en-GB" sz="2400" b="1" i="1" dirty="0">
                <a:solidFill>
                  <a:schemeClr val="accent5">
                    <a:lumMod val="50000"/>
                  </a:schemeClr>
                </a:solidFill>
              </a:rPr>
              <a:t> comentarios </a:t>
            </a:r>
            <a:r>
              <a:rPr lang="en-GB" sz="2400" b="1" i="1" dirty="0" err="1">
                <a:solidFill>
                  <a:schemeClr val="accent5">
                    <a:lumMod val="50000"/>
                  </a:schemeClr>
                </a:solidFill>
              </a:rPr>
              <a:t>tontos</a:t>
            </a:r>
            <a:r>
              <a:rPr lang="en-GB" sz="2400" b="1" i="1" dirty="0">
                <a:solidFill>
                  <a:schemeClr val="accent5">
                    <a:lumMod val="50000"/>
                  </a:schemeClr>
                </a:solidFill>
              </a:rPr>
              <a:t> en Instagram.</a:t>
            </a:r>
          </a:p>
        </p:txBody>
      </p:sp>
      <p:sp>
        <p:nvSpPr>
          <p:cNvPr id="21" name="TextBox 20"/>
          <p:cNvSpPr txBox="1"/>
          <p:nvPr/>
        </p:nvSpPr>
        <p:spPr>
          <a:xfrm>
            <a:off x="4343438" y="4229221"/>
            <a:ext cx="3167654" cy="1200329"/>
          </a:xfrm>
          <a:prstGeom prst="rect">
            <a:avLst/>
          </a:prstGeom>
          <a:noFill/>
        </p:spPr>
        <p:txBody>
          <a:bodyPr wrap="square" rtlCol="0">
            <a:spAutoFit/>
          </a:bodyPr>
          <a:lstStyle/>
          <a:p>
            <a:r>
              <a:rPr lang="en-GB" sz="2400" b="1" i="1" dirty="0">
                <a:solidFill>
                  <a:schemeClr val="accent5">
                    <a:lumMod val="50000"/>
                  </a:schemeClr>
                </a:solidFill>
              </a:rPr>
              <a:t>La semana </a:t>
            </a:r>
            <a:r>
              <a:rPr lang="en-GB" sz="2400" b="1" i="1" dirty="0" err="1">
                <a:solidFill>
                  <a:schemeClr val="accent5">
                    <a:lumMod val="50000"/>
                  </a:schemeClr>
                </a:solidFill>
              </a:rPr>
              <a:t>pasada</a:t>
            </a:r>
            <a:r>
              <a:rPr lang="en-GB" sz="2400" b="1" i="1" dirty="0">
                <a:solidFill>
                  <a:schemeClr val="accent5">
                    <a:lumMod val="50000"/>
                  </a:schemeClr>
                </a:solidFill>
              </a:rPr>
              <a:t> </a:t>
            </a:r>
            <a:r>
              <a:rPr lang="en-GB" sz="2400" b="1" i="1" dirty="0" err="1">
                <a:solidFill>
                  <a:schemeClr val="accent5">
                    <a:lumMod val="50000"/>
                  </a:schemeClr>
                </a:solidFill>
              </a:rPr>
              <a:t>jugó</a:t>
            </a:r>
            <a:r>
              <a:rPr lang="en-GB" sz="2400" b="1" i="1" dirty="0">
                <a:solidFill>
                  <a:schemeClr val="accent5">
                    <a:lumMod val="50000"/>
                  </a:schemeClr>
                </a:solidFill>
              </a:rPr>
              <a:t> un </a:t>
            </a:r>
            <a:r>
              <a:rPr lang="en-GB" sz="2400" b="1" i="1" dirty="0" err="1">
                <a:solidFill>
                  <a:schemeClr val="accent5">
                    <a:lumMod val="50000"/>
                  </a:schemeClr>
                </a:solidFill>
              </a:rPr>
              <a:t>partido</a:t>
            </a:r>
            <a:r>
              <a:rPr lang="en-GB" sz="2400" b="1" i="1" dirty="0">
                <a:solidFill>
                  <a:schemeClr val="accent5">
                    <a:lumMod val="50000"/>
                  </a:schemeClr>
                </a:solidFill>
              </a:rPr>
              <a:t> </a:t>
            </a:r>
            <a:r>
              <a:rPr lang="en-GB" sz="2400" b="1" i="1" dirty="0" err="1">
                <a:solidFill>
                  <a:schemeClr val="accent5">
                    <a:lumMod val="50000"/>
                  </a:schemeClr>
                </a:solidFill>
              </a:rPr>
              <a:t>delante</a:t>
            </a:r>
            <a:r>
              <a:rPr lang="en-GB" sz="2400" b="1" i="1" dirty="0">
                <a:solidFill>
                  <a:schemeClr val="accent5">
                    <a:lumMod val="50000"/>
                  </a:schemeClr>
                </a:solidFill>
              </a:rPr>
              <a:t> de la casa.</a:t>
            </a:r>
          </a:p>
        </p:txBody>
      </p:sp>
      <p:sp>
        <p:nvSpPr>
          <p:cNvPr id="22" name="TextBox 21"/>
          <p:cNvSpPr txBox="1"/>
          <p:nvPr/>
        </p:nvSpPr>
        <p:spPr>
          <a:xfrm>
            <a:off x="8213149" y="4196151"/>
            <a:ext cx="3266938" cy="1200329"/>
          </a:xfrm>
          <a:prstGeom prst="rect">
            <a:avLst/>
          </a:prstGeom>
          <a:noFill/>
        </p:spPr>
        <p:txBody>
          <a:bodyPr wrap="square" rtlCol="0">
            <a:spAutoFit/>
          </a:bodyPr>
          <a:lstStyle/>
          <a:p>
            <a:r>
              <a:rPr lang="en-GB" sz="2400" b="1" i="1" dirty="0">
                <a:solidFill>
                  <a:schemeClr val="accent5">
                    <a:lumMod val="50000"/>
                  </a:schemeClr>
                </a:solidFill>
              </a:rPr>
              <a:t>Normalmente </a:t>
            </a:r>
            <a:r>
              <a:rPr lang="en-GB" sz="2400" b="1" i="1" dirty="0" err="1">
                <a:solidFill>
                  <a:schemeClr val="accent5">
                    <a:lumMod val="50000"/>
                  </a:schemeClr>
                </a:solidFill>
              </a:rPr>
              <a:t>quedo</a:t>
            </a:r>
            <a:r>
              <a:rPr lang="en-GB" sz="2400" b="1" i="1" dirty="0">
                <a:solidFill>
                  <a:schemeClr val="accent5">
                    <a:lumMod val="50000"/>
                  </a:schemeClr>
                </a:solidFill>
              </a:rPr>
              <a:t> con amigos </a:t>
            </a:r>
            <a:r>
              <a:rPr lang="en-GB" sz="2400" b="1" i="1" dirty="0" err="1">
                <a:solidFill>
                  <a:schemeClr val="accent5">
                    <a:lumMod val="50000"/>
                  </a:schemeClr>
                </a:solidFill>
              </a:rPr>
              <a:t>encima</a:t>
            </a:r>
            <a:r>
              <a:rPr lang="en-GB" sz="2400" b="1" i="1" dirty="0">
                <a:solidFill>
                  <a:schemeClr val="accent5">
                    <a:lumMod val="50000"/>
                  </a:schemeClr>
                </a:solidFill>
              </a:rPr>
              <a:t> del </a:t>
            </a:r>
            <a:r>
              <a:rPr lang="en-GB" sz="2400" b="1" i="1" dirty="0" err="1">
                <a:solidFill>
                  <a:schemeClr val="accent5">
                    <a:lumMod val="50000"/>
                  </a:schemeClr>
                </a:solidFill>
              </a:rPr>
              <a:t>edificio</a:t>
            </a:r>
            <a:r>
              <a:rPr lang="en-GB" sz="2400" b="1" i="1" dirty="0">
                <a:solidFill>
                  <a:schemeClr val="accent5">
                    <a:lumMod val="50000"/>
                  </a:schemeClr>
                </a:solidFill>
              </a:rPr>
              <a:t>.</a:t>
            </a:r>
          </a:p>
        </p:txBody>
      </p:sp>
      <p:sp>
        <p:nvSpPr>
          <p:cNvPr id="2" name="Rectangle 1"/>
          <p:cNvSpPr/>
          <p:nvPr/>
        </p:nvSpPr>
        <p:spPr>
          <a:xfrm>
            <a:off x="593429" y="1444454"/>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0" name="Rectangle 29"/>
          <p:cNvSpPr/>
          <p:nvPr/>
        </p:nvSpPr>
        <p:spPr>
          <a:xfrm>
            <a:off x="4445611" y="1444454"/>
            <a:ext cx="2921501"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1" name="Rectangle 30"/>
          <p:cNvSpPr/>
          <p:nvPr/>
        </p:nvSpPr>
        <p:spPr>
          <a:xfrm>
            <a:off x="8290016" y="1465171"/>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2" name="Rectangle 31"/>
          <p:cNvSpPr/>
          <p:nvPr/>
        </p:nvSpPr>
        <p:spPr>
          <a:xfrm>
            <a:off x="597573" y="4201313"/>
            <a:ext cx="2898704"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3" name="Rectangle 32"/>
          <p:cNvSpPr/>
          <p:nvPr/>
        </p:nvSpPr>
        <p:spPr>
          <a:xfrm>
            <a:off x="4415545" y="4218750"/>
            <a:ext cx="2951567"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34"/>
          <p:cNvSpPr/>
          <p:nvPr/>
        </p:nvSpPr>
        <p:spPr>
          <a:xfrm>
            <a:off x="8263585" y="4196151"/>
            <a:ext cx="2951567" cy="1248238"/>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Tree>
    <p:extLst>
      <p:ext uri="{BB962C8B-B14F-4D97-AF65-F5344CB8AC3E}">
        <p14:creationId xmlns:p14="http://schemas.microsoft.com/office/powerpoint/2010/main" val="224633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childTnLst>
        </p:cTn>
      </p:par>
    </p:tnLst>
    <p:bldLst>
      <p:bldP spid="2" grpId="0" animBg="1"/>
      <p:bldP spid="30" grpId="0" animBg="1"/>
      <p:bldP spid="31" grpId="0" animBg="1"/>
      <p:bldP spid="32" grpId="0" animBg="1"/>
      <p:bldP spid="33"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5273" y="1297034"/>
            <a:ext cx="1727201" cy="461665"/>
          </a:xfrm>
          <a:prstGeom prst="rect">
            <a:avLst/>
          </a:prstGeom>
          <a:noFill/>
        </p:spPr>
        <p:txBody>
          <a:bodyPr wrap="square" rtlCol="0">
            <a:spAutoFit/>
          </a:bodyPr>
          <a:lstStyle/>
          <a:p>
            <a:pPr algn="l"/>
            <a:r>
              <a:rPr lang="en-GB" sz="2400" dirty="0">
                <a:solidFill>
                  <a:schemeClr val="accent5">
                    <a:lumMod val="50000"/>
                  </a:schemeClr>
                </a:solidFill>
              </a:rPr>
              <a:t>to leave</a:t>
            </a:r>
          </a:p>
        </p:txBody>
      </p:sp>
      <p:sp>
        <p:nvSpPr>
          <p:cNvPr id="6" name="TextBox 5"/>
          <p:cNvSpPr txBox="1"/>
          <p:nvPr/>
        </p:nvSpPr>
        <p:spPr>
          <a:xfrm>
            <a:off x="3017735" y="1297034"/>
            <a:ext cx="1095828" cy="461665"/>
          </a:xfrm>
          <a:prstGeom prst="rect">
            <a:avLst/>
          </a:prstGeom>
          <a:noFill/>
        </p:spPr>
        <p:txBody>
          <a:bodyPr wrap="square" rtlCol="0">
            <a:spAutoFit/>
          </a:bodyPr>
          <a:lstStyle/>
          <a:p>
            <a:pPr algn="l"/>
            <a:r>
              <a:rPr lang="en-GB" sz="2400" dirty="0">
                <a:solidFill>
                  <a:schemeClr val="accent5">
                    <a:lumMod val="50000"/>
                  </a:schemeClr>
                </a:solidFill>
              </a:rPr>
              <a:t>dejar</a:t>
            </a:r>
          </a:p>
        </p:txBody>
      </p:sp>
      <p:sp>
        <p:nvSpPr>
          <p:cNvPr id="5" name="Rectangle 4"/>
          <p:cNvSpPr/>
          <p:nvPr/>
        </p:nvSpPr>
        <p:spPr>
          <a:xfrm>
            <a:off x="2706648" y="1246855"/>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7" name="TextBox 6"/>
          <p:cNvSpPr txBox="1"/>
          <p:nvPr/>
        </p:nvSpPr>
        <p:spPr>
          <a:xfrm>
            <a:off x="741221" y="2032943"/>
            <a:ext cx="1727201" cy="461665"/>
          </a:xfrm>
          <a:prstGeom prst="rect">
            <a:avLst/>
          </a:prstGeom>
          <a:noFill/>
        </p:spPr>
        <p:txBody>
          <a:bodyPr wrap="square" rtlCol="0">
            <a:spAutoFit/>
          </a:bodyPr>
          <a:lstStyle/>
          <a:p>
            <a:pPr algn="l"/>
            <a:r>
              <a:rPr lang="en-GB" sz="2400" dirty="0">
                <a:solidFill>
                  <a:schemeClr val="accent5">
                    <a:lumMod val="50000"/>
                  </a:schemeClr>
                </a:solidFill>
              </a:rPr>
              <a:t>comment</a:t>
            </a:r>
          </a:p>
        </p:txBody>
      </p:sp>
      <p:sp>
        <p:nvSpPr>
          <p:cNvPr id="8" name="TextBox 7"/>
          <p:cNvSpPr txBox="1"/>
          <p:nvPr/>
        </p:nvSpPr>
        <p:spPr>
          <a:xfrm>
            <a:off x="3048840" y="2032227"/>
            <a:ext cx="294920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comentario</a:t>
            </a:r>
            <a:endParaRPr lang="en-GB" sz="2400" dirty="0">
              <a:solidFill>
                <a:schemeClr val="accent5">
                  <a:lumMod val="50000"/>
                </a:schemeClr>
              </a:solidFill>
            </a:endParaRPr>
          </a:p>
        </p:txBody>
      </p:sp>
      <p:sp>
        <p:nvSpPr>
          <p:cNvPr id="9" name="TextBox 8"/>
          <p:cNvSpPr txBox="1"/>
          <p:nvPr/>
        </p:nvSpPr>
        <p:spPr>
          <a:xfrm>
            <a:off x="741221" y="2768852"/>
            <a:ext cx="1727201" cy="461665"/>
          </a:xfrm>
          <a:prstGeom prst="rect">
            <a:avLst/>
          </a:prstGeom>
          <a:noFill/>
        </p:spPr>
        <p:txBody>
          <a:bodyPr wrap="square" rtlCol="0">
            <a:spAutoFit/>
          </a:bodyPr>
          <a:lstStyle/>
          <a:p>
            <a:pPr algn="l"/>
            <a:r>
              <a:rPr lang="en-GB" sz="2400" dirty="0">
                <a:solidFill>
                  <a:schemeClr val="accent5">
                    <a:lumMod val="50000"/>
                  </a:schemeClr>
                </a:solidFill>
              </a:rPr>
              <a:t>photo</a:t>
            </a:r>
          </a:p>
        </p:txBody>
      </p:sp>
      <p:sp>
        <p:nvSpPr>
          <p:cNvPr id="10" name="TextBox 9"/>
          <p:cNvSpPr txBox="1"/>
          <p:nvPr/>
        </p:nvSpPr>
        <p:spPr>
          <a:xfrm>
            <a:off x="3060726" y="2767261"/>
            <a:ext cx="294920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foto</a:t>
            </a:r>
            <a:endParaRPr lang="en-GB" sz="2400" dirty="0">
              <a:solidFill>
                <a:schemeClr val="accent5">
                  <a:lumMod val="50000"/>
                </a:schemeClr>
              </a:solidFill>
            </a:endParaRPr>
          </a:p>
        </p:txBody>
      </p:sp>
      <p:sp>
        <p:nvSpPr>
          <p:cNvPr id="11" name="TextBox 10"/>
          <p:cNvSpPr txBox="1"/>
          <p:nvPr/>
        </p:nvSpPr>
        <p:spPr>
          <a:xfrm>
            <a:off x="741221" y="3518943"/>
            <a:ext cx="1727201" cy="461665"/>
          </a:xfrm>
          <a:prstGeom prst="rect">
            <a:avLst/>
          </a:prstGeom>
          <a:noFill/>
        </p:spPr>
        <p:txBody>
          <a:bodyPr wrap="square" rtlCol="0">
            <a:spAutoFit/>
          </a:bodyPr>
          <a:lstStyle/>
          <a:p>
            <a:pPr algn="l"/>
            <a:r>
              <a:rPr lang="en-GB" sz="2400" dirty="0">
                <a:solidFill>
                  <a:schemeClr val="accent5">
                    <a:lumMod val="50000"/>
                  </a:schemeClr>
                </a:solidFill>
              </a:rPr>
              <a:t>to play</a:t>
            </a:r>
          </a:p>
        </p:txBody>
      </p:sp>
      <p:sp>
        <p:nvSpPr>
          <p:cNvPr id="12" name="TextBox 11"/>
          <p:cNvSpPr txBox="1"/>
          <p:nvPr/>
        </p:nvSpPr>
        <p:spPr>
          <a:xfrm>
            <a:off x="3008934" y="3518622"/>
            <a:ext cx="1727201" cy="461665"/>
          </a:xfrm>
          <a:prstGeom prst="rect">
            <a:avLst/>
          </a:prstGeom>
          <a:noFill/>
        </p:spPr>
        <p:txBody>
          <a:bodyPr wrap="square" rtlCol="0">
            <a:spAutoFit/>
          </a:bodyPr>
          <a:lstStyle/>
          <a:p>
            <a:pPr algn="l"/>
            <a:r>
              <a:rPr lang="en-GB" sz="2400" dirty="0" err="1">
                <a:solidFill>
                  <a:schemeClr val="accent5">
                    <a:lumMod val="50000"/>
                  </a:schemeClr>
                </a:solidFill>
              </a:rPr>
              <a:t>jugar</a:t>
            </a:r>
            <a:endParaRPr lang="en-GB" sz="2400" dirty="0">
              <a:solidFill>
                <a:schemeClr val="accent5">
                  <a:lumMod val="50000"/>
                </a:schemeClr>
              </a:solidFill>
            </a:endParaRPr>
          </a:p>
        </p:txBody>
      </p:sp>
      <p:sp>
        <p:nvSpPr>
          <p:cNvPr id="13" name="TextBox 12"/>
          <p:cNvSpPr txBox="1"/>
          <p:nvPr/>
        </p:nvSpPr>
        <p:spPr>
          <a:xfrm>
            <a:off x="775273" y="4269072"/>
            <a:ext cx="1727201" cy="461665"/>
          </a:xfrm>
          <a:prstGeom prst="rect">
            <a:avLst/>
          </a:prstGeom>
          <a:noFill/>
        </p:spPr>
        <p:txBody>
          <a:bodyPr wrap="square" rtlCol="0">
            <a:spAutoFit/>
          </a:bodyPr>
          <a:lstStyle/>
          <a:p>
            <a:pPr algn="l"/>
            <a:r>
              <a:rPr lang="en-GB" sz="2400" dirty="0">
                <a:solidFill>
                  <a:schemeClr val="accent5">
                    <a:lumMod val="50000"/>
                  </a:schemeClr>
                </a:solidFill>
              </a:rPr>
              <a:t>match</a:t>
            </a:r>
          </a:p>
        </p:txBody>
      </p:sp>
      <p:sp>
        <p:nvSpPr>
          <p:cNvPr id="14" name="TextBox 13"/>
          <p:cNvSpPr txBox="1"/>
          <p:nvPr/>
        </p:nvSpPr>
        <p:spPr>
          <a:xfrm>
            <a:off x="2985079" y="4268108"/>
            <a:ext cx="1727201"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partido</a:t>
            </a:r>
            <a:endParaRPr lang="en-GB" sz="2400" dirty="0">
              <a:solidFill>
                <a:schemeClr val="accent5">
                  <a:lumMod val="50000"/>
                </a:schemeClr>
              </a:solidFill>
            </a:endParaRPr>
          </a:p>
        </p:txBody>
      </p:sp>
      <p:sp>
        <p:nvSpPr>
          <p:cNvPr id="15" name="TextBox 14"/>
          <p:cNvSpPr txBox="1"/>
          <p:nvPr/>
        </p:nvSpPr>
        <p:spPr>
          <a:xfrm>
            <a:off x="775273" y="5007137"/>
            <a:ext cx="1727201" cy="461665"/>
          </a:xfrm>
          <a:prstGeom prst="rect">
            <a:avLst/>
          </a:prstGeom>
          <a:noFill/>
        </p:spPr>
        <p:txBody>
          <a:bodyPr wrap="square" rtlCol="0">
            <a:spAutoFit/>
          </a:bodyPr>
          <a:lstStyle/>
          <a:p>
            <a:pPr algn="l"/>
            <a:r>
              <a:rPr lang="en-GB" sz="2400" dirty="0">
                <a:solidFill>
                  <a:schemeClr val="accent5">
                    <a:lumMod val="50000"/>
                  </a:schemeClr>
                </a:solidFill>
              </a:rPr>
              <a:t>to post</a:t>
            </a:r>
          </a:p>
        </p:txBody>
      </p:sp>
      <p:sp>
        <p:nvSpPr>
          <p:cNvPr id="16" name="TextBox 15"/>
          <p:cNvSpPr txBox="1"/>
          <p:nvPr/>
        </p:nvSpPr>
        <p:spPr>
          <a:xfrm>
            <a:off x="3017735" y="5004880"/>
            <a:ext cx="1727201" cy="461665"/>
          </a:xfrm>
          <a:prstGeom prst="rect">
            <a:avLst/>
          </a:prstGeom>
          <a:noFill/>
        </p:spPr>
        <p:txBody>
          <a:bodyPr wrap="square" rtlCol="0">
            <a:spAutoFit/>
          </a:bodyPr>
          <a:lstStyle/>
          <a:p>
            <a:pPr algn="l"/>
            <a:r>
              <a:rPr lang="en-GB" sz="2400" dirty="0">
                <a:solidFill>
                  <a:schemeClr val="accent5">
                    <a:lumMod val="50000"/>
                  </a:schemeClr>
                </a:solidFill>
              </a:rPr>
              <a:t>publicar</a:t>
            </a:r>
          </a:p>
        </p:txBody>
      </p:sp>
      <p:sp>
        <p:nvSpPr>
          <p:cNvPr id="17" name="TextBox 16"/>
          <p:cNvSpPr txBox="1"/>
          <p:nvPr/>
        </p:nvSpPr>
        <p:spPr>
          <a:xfrm>
            <a:off x="741221" y="5740891"/>
            <a:ext cx="1727201" cy="461665"/>
          </a:xfrm>
          <a:prstGeom prst="rect">
            <a:avLst/>
          </a:prstGeom>
          <a:noFill/>
        </p:spPr>
        <p:txBody>
          <a:bodyPr wrap="square" rtlCol="0">
            <a:spAutoFit/>
          </a:bodyPr>
          <a:lstStyle/>
          <a:p>
            <a:pPr algn="l"/>
            <a:r>
              <a:rPr lang="en-GB" sz="2400" dirty="0">
                <a:solidFill>
                  <a:schemeClr val="accent5">
                    <a:lumMod val="50000"/>
                  </a:schemeClr>
                </a:solidFill>
              </a:rPr>
              <a:t>mountain</a:t>
            </a:r>
          </a:p>
        </p:txBody>
      </p:sp>
      <p:sp>
        <p:nvSpPr>
          <p:cNvPr id="18" name="TextBox 17"/>
          <p:cNvSpPr txBox="1"/>
          <p:nvPr/>
        </p:nvSpPr>
        <p:spPr>
          <a:xfrm>
            <a:off x="2970224" y="5738815"/>
            <a:ext cx="2155370" cy="461665"/>
          </a:xfrm>
          <a:prstGeom prst="rect">
            <a:avLst/>
          </a:prstGeom>
          <a:noFill/>
        </p:spPr>
        <p:txBody>
          <a:bodyPr wrap="square" rtlCol="0">
            <a:spAutoFit/>
          </a:bodyPr>
          <a:lstStyle/>
          <a:p>
            <a:pPr algn="l"/>
            <a:r>
              <a:rPr lang="en-GB" sz="2400" dirty="0">
                <a:solidFill>
                  <a:schemeClr val="accent5">
                    <a:lumMod val="50000"/>
                  </a:schemeClr>
                </a:solidFill>
              </a:rPr>
              <a:t>la </a:t>
            </a:r>
            <a:r>
              <a:rPr lang="en-GB" sz="2400" dirty="0" err="1">
                <a:solidFill>
                  <a:schemeClr val="accent5">
                    <a:lumMod val="50000"/>
                  </a:schemeClr>
                </a:solidFill>
              </a:rPr>
              <a:t>montaña</a:t>
            </a:r>
            <a:endParaRPr lang="en-GB" sz="2400" dirty="0">
              <a:solidFill>
                <a:schemeClr val="accent5">
                  <a:lumMod val="50000"/>
                </a:schemeClr>
              </a:solidFill>
            </a:endParaRPr>
          </a:p>
        </p:txBody>
      </p:sp>
      <p:sp>
        <p:nvSpPr>
          <p:cNvPr id="19" name="TextBox 18"/>
          <p:cNvSpPr txBox="1"/>
          <p:nvPr/>
        </p:nvSpPr>
        <p:spPr>
          <a:xfrm>
            <a:off x="6314517" y="785121"/>
            <a:ext cx="2155370" cy="461665"/>
          </a:xfrm>
          <a:prstGeom prst="rect">
            <a:avLst/>
          </a:prstGeom>
          <a:noFill/>
        </p:spPr>
        <p:txBody>
          <a:bodyPr wrap="square" rtlCol="0">
            <a:spAutoFit/>
          </a:bodyPr>
          <a:lstStyle/>
          <a:p>
            <a:pPr algn="l"/>
            <a:r>
              <a:rPr lang="en-GB" sz="2400" dirty="0">
                <a:solidFill>
                  <a:schemeClr val="accent5">
                    <a:lumMod val="50000"/>
                  </a:schemeClr>
                </a:solidFill>
              </a:rPr>
              <a:t>to meet up</a:t>
            </a:r>
          </a:p>
        </p:txBody>
      </p:sp>
      <p:sp>
        <p:nvSpPr>
          <p:cNvPr id="20" name="TextBox 19"/>
          <p:cNvSpPr txBox="1"/>
          <p:nvPr/>
        </p:nvSpPr>
        <p:spPr>
          <a:xfrm>
            <a:off x="9533644" y="782720"/>
            <a:ext cx="2155370" cy="461665"/>
          </a:xfrm>
          <a:prstGeom prst="rect">
            <a:avLst/>
          </a:prstGeom>
          <a:noFill/>
        </p:spPr>
        <p:txBody>
          <a:bodyPr wrap="square" rtlCol="0">
            <a:spAutoFit/>
          </a:bodyPr>
          <a:lstStyle/>
          <a:p>
            <a:pPr algn="l"/>
            <a:r>
              <a:rPr lang="en-GB" sz="2400" dirty="0" err="1">
                <a:solidFill>
                  <a:schemeClr val="accent5">
                    <a:lumMod val="50000"/>
                  </a:schemeClr>
                </a:solidFill>
              </a:rPr>
              <a:t>quedar</a:t>
            </a:r>
            <a:endParaRPr lang="en-GB" sz="2400" dirty="0">
              <a:solidFill>
                <a:schemeClr val="accent5">
                  <a:lumMod val="50000"/>
                </a:schemeClr>
              </a:solidFill>
            </a:endParaRPr>
          </a:p>
        </p:txBody>
      </p:sp>
      <p:sp>
        <p:nvSpPr>
          <p:cNvPr id="21" name="TextBox 20"/>
          <p:cNvSpPr txBox="1"/>
          <p:nvPr/>
        </p:nvSpPr>
        <p:spPr>
          <a:xfrm>
            <a:off x="6329033" y="1501287"/>
            <a:ext cx="2155370" cy="461665"/>
          </a:xfrm>
          <a:prstGeom prst="rect">
            <a:avLst/>
          </a:prstGeom>
          <a:noFill/>
        </p:spPr>
        <p:txBody>
          <a:bodyPr wrap="square" rtlCol="0">
            <a:spAutoFit/>
          </a:bodyPr>
          <a:lstStyle/>
          <a:p>
            <a:pPr algn="l"/>
            <a:r>
              <a:rPr lang="en-GB" sz="2400" dirty="0">
                <a:solidFill>
                  <a:schemeClr val="accent5">
                    <a:lumMod val="50000"/>
                  </a:schemeClr>
                </a:solidFill>
              </a:rPr>
              <a:t>river</a:t>
            </a:r>
          </a:p>
        </p:txBody>
      </p:sp>
      <p:sp>
        <p:nvSpPr>
          <p:cNvPr id="22" name="TextBox 21"/>
          <p:cNvSpPr txBox="1"/>
          <p:nvPr/>
        </p:nvSpPr>
        <p:spPr>
          <a:xfrm>
            <a:off x="9573398" y="1505368"/>
            <a:ext cx="2155370"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río</a:t>
            </a:r>
            <a:endParaRPr lang="en-GB" sz="2400" dirty="0">
              <a:solidFill>
                <a:schemeClr val="accent5">
                  <a:lumMod val="50000"/>
                </a:schemeClr>
              </a:solidFill>
            </a:endParaRPr>
          </a:p>
        </p:txBody>
      </p:sp>
      <p:sp>
        <p:nvSpPr>
          <p:cNvPr id="23" name="TextBox 22"/>
          <p:cNvSpPr txBox="1"/>
          <p:nvPr/>
        </p:nvSpPr>
        <p:spPr>
          <a:xfrm>
            <a:off x="6302821" y="2250067"/>
            <a:ext cx="2155370" cy="461665"/>
          </a:xfrm>
          <a:prstGeom prst="rect">
            <a:avLst/>
          </a:prstGeom>
          <a:noFill/>
        </p:spPr>
        <p:txBody>
          <a:bodyPr wrap="square" rtlCol="0">
            <a:spAutoFit/>
          </a:bodyPr>
          <a:lstStyle/>
          <a:p>
            <a:pPr algn="l"/>
            <a:r>
              <a:rPr lang="en-GB" sz="2400" dirty="0">
                <a:solidFill>
                  <a:schemeClr val="accent5">
                    <a:lumMod val="50000"/>
                  </a:schemeClr>
                </a:solidFill>
              </a:rPr>
              <a:t>to organise</a:t>
            </a:r>
          </a:p>
        </p:txBody>
      </p:sp>
      <p:sp>
        <p:nvSpPr>
          <p:cNvPr id="24" name="TextBox 23"/>
          <p:cNvSpPr txBox="1"/>
          <p:nvPr/>
        </p:nvSpPr>
        <p:spPr>
          <a:xfrm>
            <a:off x="9573398" y="2228949"/>
            <a:ext cx="2155370" cy="461665"/>
          </a:xfrm>
          <a:prstGeom prst="rect">
            <a:avLst/>
          </a:prstGeom>
          <a:noFill/>
        </p:spPr>
        <p:txBody>
          <a:bodyPr wrap="square" rtlCol="0">
            <a:spAutoFit/>
          </a:bodyPr>
          <a:lstStyle/>
          <a:p>
            <a:pPr algn="l"/>
            <a:r>
              <a:rPr lang="en-GB" sz="2400" dirty="0" err="1">
                <a:solidFill>
                  <a:schemeClr val="accent5">
                    <a:lumMod val="50000"/>
                  </a:schemeClr>
                </a:solidFill>
              </a:rPr>
              <a:t>organizar</a:t>
            </a:r>
            <a:endParaRPr lang="en-GB" sz="2400" dirty="0">
              <a:solidFill>
                <a:schemeClr val="accent5">
                  <a:lumMod val="50000"/>
                </a:schemeClr>
              </a:solidFill>
            </a:endParaRPr>
          </a:p>
        </p:txBody>
      </p:sp>
      <p:sp>
        <p:nvSpPr>
          <p:cNvPr id="25" name="TextBox 24"/>
          <p:cNvSpPr txBox="1"/>
          <p:nvPr/>
        </p:nvSpPr>
        <p:spPr>
          <a:xfrm>
            <a:off x="6318154" y="2983033"/>
            <a:ext cx="2155370" cy="461665"/>
          </a:xfrm>
          <a:prstGeom prst="rect">
            <a:avLst/>
          </a:prstGeom>
          <a:noFill/>
        </p:spPr>
        <p:txBody>
          <a:bodyPr wrap="square" rtlCol="0">
            <a:spAutoFit/>
          </a:bodyPr>
          <a:lstStyle/>
          <a:p>
            <a:pPr algn="l"/>
            <a:r>
              <a:rPr lang="en-GB" sz="2400" dirty="0">
                <a:solidFill>
                  <a:schemeClr val="accent5">
                    <a:lumMod val="50000"/>
                  </a:schemeClr>
                </a:solidFill>
              </a:rPr>
              <a:t>party</a:t>
            </a:r>
          </a:p>
        </p:txBody>
      </p:sp>
      <p:sp>
        <p:nvSpPr>
          <p:cNvPr id="27" name="TextBox 26"/>
          <p:cNvSpPr txBox="1"/>
          <p:nvPr/>
        </p:nvSpPr>
        <p:spPr>
          <a:xfrm>
            <a:off x="9533644" y="2977729"/>
            <a:ext cx="2155370" cy="461665"/>
          </a:xfrm>
          <a:prstGeom prst="rect">
            <a:avLst/>
          </a:prstGeom>
          <a:noFill/>
        </p:spPr>
        <p:txBody>
          <a:bodyPr wrap="square" rtlCol="0">
            <a:spAutoFit/>
          </a:bodyPr>
          <a:lstStyle/>
          <a:p>
            <a:pPr algn="l"/>
            <a:r>
              <a:rPr lang="en-GB" sz="2400" dirty="0">
                <a:solidFill>
                  <a:schemeClr val="accent5">
                    <a:lumMod val="50000"/>
                  </a:schemeClr>
                </a:solidFill>
              </a:rPr>
              <a:t>la fiesta</a:t>
            </a:r>
          </a:p>
        </p:txBody>
      </p:sp>
      <p:sp>
        <p:nvSpPr>
          <p:cNvPr id="28" name="TextBox 27"/>
          <p:cNvSpPr txBox="1"/>
          <p:nvPr/>
        </p:nvSpPr>
        <p:spPr>
          <a:xfrm>
            <a:off x="6314517" y="3698418"/>
            <a:ext cx="2155370" cy="461665"/>
          </a:xfrm>
          <a:prstGeom prst="rect">
            <a:avLst/>
          </a:prstGeom>
          <a:noFill/>
        </p:spPr>
        <p:txBody>
          <a:bodyPr wrap="square" rtlCol="0">
            <a:spAutoFit/>
          </a:bodyPr>
          <a:lstStyle/>
          <a:p>
            <a:pPr algn="l"/>
            <a:r>
              <a:rPr lang="en-GB" sz="2400" dirty="0">
                <a:solidFill>
                  <a:schemeClr val="accent5">
                    <a:lumMod val="50000"/>
                  </a:schemeClr>
                </a:solidFill>
              </a:rPr>
              <a:t>to try to</a:t>
            </a:r>
          </a:p>
        </p:txBody>
      </p:sp>
      <p:sp>
        <p:nvSpPr>
          <p:cNvPr id="29" name="TextBox 28"/>
          <p:cNvSpPr txBox="1"/>
          <p:nvPr/>
        </p:nvSpPr>
        <p:spPr>
          <a:xfrm>
            <a:off x="9585094" y="3699279"/>
            <a:ext cx="2155370" cy="461665"/>
          </a:xfrm>
          <a:prstGeom prst="rect">
            <a:avLst/>
          </a:prstGeom>
          <a:noFill/>
        </p:spPr>
        <p:txBody>
          <a:bodyPr wrap="square" rtlCol="0">
            <a:spAutoFit/>
          </a:bodyPr>
          <a:lstStyle/>
          <a:p>
            <a:pPr algn="l"/>
            <a:r>
              <a:rPr lang="en-GB" sz="2400" dirty="0" err="1">
                <a:solidFill>
                  <a:schemeClr val="accent5">
                    <a:lumMod val="50000"/>
                  </a:schemeClr>
                </a:solidFill>
              </a:rPr>
              <a:t>intentar</a:t>
            </a:r>
            <a:endParaRPr lang="en-GB" sz="2400" dirty="0">
              <a:solidFill>
                <a:schemeClr val="accent5">
                  <a:lumMod val="50000"/>
                </a:schemeClr>
              </a:solidFill>
            </a:endParaRPr>
          </a:p>
        </p:txBody>
      </p:sp>
      <p:sp>
        <p:nvSpPr>
          <p:cNvPr id="30" name="TextBox 29"/>
          <p:cNvSpPr txBox="1"/>
          <p:nvPr/>
        </p:nvSpPr>
        <p:spPr>
          <a:xfrm>
            <a:off x="6314517" y="4362641"/>
            <a:ext cx="2155370" cy="461665"/>
          </a:xfrm>
          <a:prstGeom prst="rect">
            <a:avLst/>
          </a:prstGeom>
          <a:noFill/>
        </p:spPr>
        <p:txBody>
          <a:bodyPr wrap="square" rtlCol="0">
            <a:spAutoFit/>
          </a:bodyPr>
          <a:lstStyle/>
          <a:p>
            <a:pPr algn="l"/>
            <a:r>
              <a:rPr lang="en-GB" sz="2400" dirty="0">
                <a:solidFill>
                  <a:schemeClr val="accent5">
                    <a:lumMod val="50000"/>
                  </a:schemeClr>
                </a:solidFill>
              </a:rPr>
              <a:t>to learn</a:t>
            </a:r>
          </a:p>
        </p:txBody>
      </p:sp>
      <p:sp>
        <p:nvSpPr>
          <p:cNvPr id="31" name="TextBox 30"/>
          <p:cNvSpPr txBox="1"/>
          <p:nvPr/>
        </p:nvSpPr>
        <p:spPr>
          <a:xfrm>
            <a:off x="9573398" y="4368867"/>
            <a:ext cx="2155370" cy="461665"/>
          </a:xfrm>
          <a:prstGeom prst="rect">
            <a:avLst/>
          </a:prstGeom>
          <a:noFill/>
        </p:spPr>
        <p:txBody>
          <a:bodyPr wrap="square" rtlCol="0">
            <a:spAutoFit/>
          </a:bodyPr>
          <a:lstStyle/>
          <a:p>
            <a:pPr algn="l"/>
            <a:r>
              <a:rPr lang="en-GB" sz="2400" dirty="0" err="1">
                <a:solidFill>
                  <a:schemeClr val="accent5">
                    <a:lumMod val="50000"/>
                  </a:schemeClr>
                </a:solidFill>
              </a:rPr>
              <a:t>aprender</a:t>
            </a:r>
            <a:endParaRPr lang="en-GB" sz="2400" dirty="0">
              <a:solidFill>
                <a:schemeClr val="accent5">
                  <a:lumMod val="50000"/>
                </a:schemeClr>
              </a:solidFill>
            </a:endParaRPr>
          </a:p>
        </p:txBody>
      </p:sp>
      <p:sp>
        <p:nvSpPr>
          <p:cNvPr id="32" name="TextBox 31"/>
          <p:cNvSpPr txBox="1"/>
          <p:nvPr/>
        </p:nvSpPr>
        <p:spPr>
          <a:xfrm>
            <a:off x="6318154" y="5101833"/>
            <a:ext cx="3106054" cy="461665"/>
          </a:xfrm>
          <a:prstGeom prst="rect">
            <a:avLst/>
          </a:prstGeom>
          <a:noFill/>
        </p:spPr>
        <p:txBody>
          <a:bodyPr wrap="square" rtlCol="0">
            <a:spAutoFit/>
          </a:bodyPr>
          <a:lstStyle/>
          <a:p>
            <a:pPr algn="l"/>
            <a:r>
              <a:rPr lang="en-GB" sz="2400" dirty="0">
                <a:solidFill>
                  <a:schemeClr val="accent5">
                    <a:lumMod val="50000"/>
                  </a:schemeClr>
                </a:solidFill>
              </a:rPr>
              <a:t>ticket (for a venue)</a:t>
            </a:r>
          </a:p>
        </p:txBody>
      </p:sp>
      <p:sp>
        <p:nvSpPr>
          <p:cNvPr id="33" name="TextBox 32"/>
          <p:cNvSpPr txBox="1"/>
          <p:nvPr/>
        </p:nvSpPr>
        <p:spPr>
          <a:xfrm>
            <a:off x="9573398" y="5124886"/>
            <a:ext cx="3106054" cy="461665"/>
          </a:xfrm>
          <a:prstGeom prst="rect">
            <a:avLst/>
          </a:prstGeom>
          <a:noFill/>
        </p:spPr>
        <p:txBody>
          <a:bodyPr wrap="square" rtlCol="0">
            <a:spAutoFit/>
          </a:bodyPr>
          <a:lstStyle/>
          <a:p>
            <a:pPr algn="l"/>
            <a:r>
              <a:rPr lang="en-GB" sz="2400" dirty="0">
                <a:solidFill>
                  <a:schemeClr val="accent5">
                    <a:lumMod val="50000"/>
                  </a:schemeClr>
                </a:solidFill>
              </a:rPr>
              <a:t>la entrada</a:t>
            </a:r>
          </a:p>
        </p:txBody>
      </p:sp>
      <p:sp>
        <p:nvSpPr>
          <p:cNvPr id="34" name="TextBox 33"/>
          <p:cNvSpPr txBox="1"/>
          <p:nvPr/>
        </p:nvSpPr>
        <p:spPr>
          <a:xfrm>
            <a:off x="6318154" y="5809323"/>
            <a:ext cx="3106054" cy="461665"/>
          </a:xfrm>
          <a:prstGeom prst="rect">
            <a:avLst/>
          </a:prstGeom>
          <a:noFill/>
        </p:spPr>
        <p:txBody>
          <a:bodyPr wrap="square" rtlCol="0">
            <a:spAutoFit/>
          </a:bodyPr>
          <a:lstStyle/>
          <a:p>
            <a:pPr algn="l"/>
            <a:r>
              <a:rPr lang="en-GB" sz="2400" dirty="0">
                <a:solidFill>
                  <a:schemeClr val="accent5">
                    <a:lumMod val="50000"/>
                  </a:schemeClr>
                </a:solidFill>
              </a:rPr>
              <a:t>theatre</a:t>
            </a:r>
          </a:p>
        </p:txBody>
      </p:sp>
      <p:sp>
        <p:nvSpPr>
          <p:cNvPr id="35" name="TextBox 34"/>
          <p:cNvSpPr txBox="1"/>
          <p:nvPr/>
        </p:nvSpPr>
        <p:spPr>
          <a:xfrm>
            <a:off x="9573398" y="5815698"/>
            <a:ext cx="3106054" cy="461665"/>
          </a:xfrm>
          <a:prstGeom prst="rect">
            <a:avLst/>
          </a:prstGeom>
          <a:noFill/>
        </p:spPr>
        <p:txBody>
          <a:bodyPr wrap="square" rtlCol="0">
            <a:spAutoFit/>
          </a:bodyPr>
          <a:lstStyle/>
          <a:p>
            <a:pPr algn="l"/>
            <a:r>
              <a:rPr lang="en-GB" sz="2400" dirty="0">
                <a:solidFill>
                  <a:schemeClr val="accent5">
                    <a:lumMod val="50000"/>
                  </a:schemeClr>
                </a:solidFill>
              </a:rPr>
              <a:t>el </a:t>
            </a:r>
            <a:r>
              <a:rPr lang="en-GB" sz="2400" dirty="0" err="1">
                <a:solidFill>
                  <a:schemeClr val="accent5">
                    <a:lumMod val="50000"/>
                  </a:schemeClr>
                </a:solidFill>
              </a:rPr>
              <a:t>teatro</a:t>
            </a:r>
            <a:endParaRPr lang="en-GB" sz="2400" dirty="0">
              <a:solidFill>
                <a:schemeClr val="accent5">
                  <a:lumMod val="50000"/>
                </a:schemeClr>
              </a:solidFill>
            </a:endParaRPr>
          </a:p>
        </p:txBody>
      </p:sp>
      <p:sp>
        <p:nvSpPr>
          <p:cNvPr id="37" name="Rectangle 36"/>
          <p:cNvSpPr/>
          <p:nvPr/>
        </p:nvSpPr>
        <p:spPr>
          <a:xfrm>
            <a:off x="2706648" y="196175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9" name="Rectangle 38"/>
          <p:cNvSpPr/>
          <p:nvPr/>
        </p:nvSpPr>
        <p:spPr>
          <a:xfrm>
            <a:off x="9468811" y="66687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0" name="Rectangle 39"/>
          <p:cNvSpPr/>
          <p:nvPr/>
        </p:nvSpPr>
        <p:spPr>
          <a:xfrm>
            <a:off x="2710699" y="271022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1" name="Rectangle 40"/>
          <p:cNvSpPr/>
          <p:nvPr/>
        </p:nvSpPr>
        <p:spPr>
          <a:xfrm>
            <a:off x="2706649" y="347130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2" name="Rectangle 41"/>
          <p:cNvSpPr/>
          <p:nvPr/>
        </p:nvSpPr>
        <p:spPr>
          <a:xfrm>
            <a:off x="2706649" y="423238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3" name="Rectangle 42"/>
          <p:cNvSpPr/>
          <p:nvPr/>
        </p:nvSpPr>
        <p:spPr>
          <a:xfrm>
            <a:off x="2706648" y="4961935"/>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4" name="Rectangle 43"/>
          <p:cNvSpPr/>
          <p:nvPr/>
        </p:nvSpPr>
        <p:spPr>
          <a:xfrm>
            <a:off x="2697989" y="5672774"/>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7" name="Rectangle 46"/>
          <p:cNvSpPr/>
          <p:nvPr/>
        </p:nvSpPr>
        <p:spPr>
          <a:xfrm>
            <a:off x="9468831" y="1385383"/>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8" name="Rectangle 47"/>
          <p:cNvSpPr/>
          <p:nvPr/>
        </p:nvSpPr>
        <p:spPr>
          <a:xfrm>
            <a:off x="9468831" y="210527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49" name="Rectangle 48"/>
          <p:cNvSpPr/>
          <p:nvPr/>
        </p:nvSpPr>
        <p:spPr>
          <a:xfrm>
            <a:off x="9468813" y="2837628"/>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0" name="Rectangle 49"/>
          <p:cNvSpPr/>
          <p:nvPr/>
        </p:nvSpPr>
        <p:spPr>
          <a:xfrm>
            <a:off x="9468811" y="355715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1" name="Rectangle 50"/>
          <p:cNvSpPr/>
          <p:nvPr/>
        </p:nvSpPr>
        <p:spPr>
          <a:xfrm>
            <a:off x="9468811" y="4289051"/>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2" name="Rectangle 51"/>
          <p:cNvSpPr/>
          <p:nvPr/>
        </p:nvSpPr>
        <p:spPr>
          <a:xfrm>
            <a:off x="9468811" y="5008939"/>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53" name="Rectangle 52"/>
          <p:cNvSpPr/>
          <p:nvPr/>
        </p:nvSpPr>
        <p:spPr>
          <a:xfrm>
            <a:off x="9468811" y="5738786"/>
            <a:ext cx="2527143" cy="577511"/>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a:r>
          </a:p>
        </p:txBody>
      </p:sp>
      <p:sp>
        <p:nvSpPr>
          <p:cNvPr id="3" name="Title 2"/>
          <p:cNvSpPr>
            <a:spLocks noGrp="1"/>
          </p:cNvSpPr>
          <p:nvPr>
            <p:ph type="title" idx="4294967295"/>
          </p:nvPr>
        </p:nvSpPr>
        <p:spPr>
          <a:xfrm>
            <a:off x="619024" y="-36361"/>
            <a:ext cx="8229554" cy="1325563"/>
          </a:xfrm>
        </p:spPr>
        <p:txBody>
          <a:bodyPr>
            <a:normAutofit/>
          </a:bodyPr>
          <a:lstStyle/>
          <a:p>
            <a:r>
              <a:rPr lang="en-GB" sz="2400" b="1" dirty="0"/>
              <a:t>Antes de </a:t>
            </a:r>
            <a:r>
              <a:rPr lang="en-GB" sz="2400" b="1" dirty="0" err="1"/>
              <a:t>empezar</a:t>
            </a:r>
            <a:r>
              <a:rPr lang="en-GB" sz="2400" b="1" dirty="0"/>
              <a:t> la </a:t>
            </a:r>
            <a:r>
              <a:rPr lang="en-GB" sz="2400" b="1" dirty="0" err="1"/>
              <a:t>última</a:t>
            </a:r>
            <a:r>
              <a:rPr lang="en-GB" sz="2400" b="1" dirty="0"/>
              <a:t> </a:t>
            </a:r>
            <a:r>
              <a:rPr lang="en-GB" sz="2400" b="1" dirty="0" err="1"/>
              <a:t>actividad</a:t>
            </a:r>
            <a:r>
              <a:rPr lang="en-GB" sz="2400" b="1" dirty="0"/>
              <a:t>, ¡</a:t>
            </a:r>
            <a:r>
              <a:rPr lang="en-GB" sz="2400" b="1" dirty="0" err="1"/>
              <a:t>vamos</a:t>
            </a:r>
            <a:r>
              <a:rPr lang="en-GB" sz="2400" b="1" dirty="0"/>
              <a:t> a </a:t>
            </a:r>
            <a:r>
              <a:rPr lang="en-GB" sz="2400" b="1" dirty="0" err="1"/>
              <a:t>decir</a:t>
            </a:r>
            <a:r>
              <a:rPr lang="en-GB" sz="2400" b="1" dirty="0"/>
              <a:t> las palabras en </a:t>
            </a:r>
            <a:r>
              <a:rPr lang="en-GB" sz="2400" b="1" dirty="0" err="1"/>
              <a:t>español</a:t>
            </a:r>
            <a:r>
              <a:rPr lang="en-GB" sz="2400" b="1" dirty="0"/>
              <a:t>!    </a:t>
            </a:r>
          </a:p>
        </p:txBody>
      </p:sp>
    </p:spTree>
    <p:extLst>
      <p:ext uri="{BB962C8B-B14F-4D97-AF65-F5344CB8AC3E}">
        <p14:creationId xmlns:p14="http://schemas.microsoft.com/office/powerpoint/2010/main" val="5127082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3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2" restart="whenNotActive" fill="hold" evtFilter="cancelBubble" nodeType="interactiveSeq">
                <p:stCondLst>
                  <p:cond evt="onClick" delay="0">
                    <p:tgtEl>
                      <p:spTgt spid="41"/>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7" restart="whenNotActive" fill="hold" evtFilter="cancelBubble" nodeType="interactiveSeq">
                <p:stCondLst>
                  <p:cond evt="onClick" delay="0">
                    <p:tgtEl>
                      <p:spTgt spid="4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2" restart="whenNotActive" fill="hold" evtFilter="cancelBubble" nodeType="interactiveSeq">
                <p:stCondLst>
                  <p:cond evt="onClick" delay="0">
                    <p:tgtEl>
                      <p:spTgt spid="4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7" restart="whenNotActive" fill="hold" evtFilter="cancelBubble" nodeType="interactiveSeq">
                <p:stCondLst>
                  <p:cond evt="onClick" delay="0">
                    <p:tgtEl>
                      <p:spTgt spid="4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47" restart="whenNotActive" fill="hold" evtFilter="cancelBubble" nodeType="interactiveSeq">
                <p:stCondLst>
                  <p:cond evt="onClick" delay="0">
                    <p:tgtEl>
                      <p:spTgt spid="4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57" restart="whenNotActive" fill="hold" evtFilter="cancelBubble" nodeType="interactiveSeq">
                <p:stCondLst>
                  <p:cond evt="onClick" delay="0">
                    <p:tgtEl>
                      <p:spTgt spid="5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7" restart="whenNotActive" fill="hold" evtFilter="cancelBubble" nodeType="interactiveSeq">
                <p:stCondLst>
                  <p:cond evt="onClick" delay="0">
                    <p:tgtEl>
                      <p:spTgt spid="5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2" restart="whenNotActive" fill="hold" evtFilter="cancelBubble" nodeType="interactiveSeq">
                <p:stCondLst>
                  <p:cond evt="onClick" delay="0">
                    <p:tgtEl>
                      <p:spTgt spid="5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bldLst>
      <p:bldP spid="5" grpId="0" animBg="1"/>
      <p:bldP spid="37" grpId="0" animBg="1"/>
      <p:bldP spid="39" grpId="0" animBg="1"/>
      <p:bldP spid="40" grpId="0" animBg="1"/>
      <p:bldP spid="41" grpId="0" animBg="1"/>
      <p:bldP spid="42" grpId="0" animBg="1"/>
      <p:bldP spid="43" grpId="0" animBg="1"/>
      <p:bldP spid="44" grpId="0" animBg="1"/>
      <p:bldP spid="47" grpId="0" animBg="1"/>
      <p:bldP spid="48" grpId="0" animBg="1"/>
      <p:bldP spid="49" grpId="0" animBg="1"/>
      <p:bldP spid="50" grpId="0" animBg="1"/>
      <p:bldP spid="51" grpId="0" animBg="1"/>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293903" y="258166"/>
            <a:ext cx="2634240"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5">
            <a:extLst>
              <a:ext uri="{FF2B5EF4-FFF2-40B4-BE49-F238E27FC236}">
                <a16:creationId xmlns:a16="http://schemas.microsoft.com/office/drawing/2014/main" id="{D218774B-6C06-BC45-9A04-3DBF41BC7F89}"/>
              </a:ext>
            </a:extLst>
          </p:cNvPr>
          <p:cNvSpPr txBox="1"/>
          <p:nvPr/>
        </p:nvSpPr>
        <p:spPr>
          <a:xfrm>
            <a:off x="210460" y="685985"/>
            <a:ext cx="3671992" cy="430887"/>
          </a:xfrm>
          <a:prstGeom prst="rect">
            <a:avLst/>
          </a:prstGeom>
          <a:noFill/>
        </p:spPr>
        <p:txBody>
          <a:bodyPr wrap="square" rtlCol="0">
            <a:spAutoFit/>
          </a:bodyPr>
          <a:lstStyle/>
          <a:p>
            <a:pPr lvl="0">
              <a:defRPr/>
            </a:pPr>
            <a:r>
              <a:rPr lang="en-GB" sz="2200" dirty="0">
                <a:solidFill>
                  <a:srgbClr val="203864"/>
                </a:solidFill>
              </a:rPr>
              <a:t>¿</a:t>
            </a:r>
            <a:r>
              <a:rPr lang="en-GB" sz="2200" dirty="0" err="1">
                <a:solidFill>
                  <a:srgbClr val="203864"/>
                </a:solidFill>
              </a:rPr>
              <a:t>Dónde</a:t>
            </a:r>
            <a:r>
              <a:rPr lang="en-GB" sz="2200" dirty="0">
                <a:solidFill>
                  <a:srgbClr val="203864"/>
                </a:solidFill>
              </a:rPr>
              <a:t> </a:t>
            </a:r>
            <a:r>
              <a:rPr lang="en-GB" sz="2200" dirty="0" err="1">
                <a:solidFill>
                  <a:srgbClr val="203864"/>
                </a:solidFill>
              </a:rPr>
              <a:t>está</a:t>
            </a:r>
            <a:r>
              <a:rPr lang="en-GB" sz="2200" dirty="0">
                <a:solidFill>
                  <a:srgbClr val="203864"/>
                </a:solidFill>
              </a:rPr>
              <a:t> la persona?</a:t>
            </a:r>
          </a:p>
        </p:txBody>
      </p:sp>
      <p:graphicFrame>
        <p:nvGraphicFramePr>
          <p:cNvPr id="18" name="Tabla 17">
            <a:extLst>
              <a:ext uri="{FF2B5EF4-FFF2-40B4-BE49-F238E27FC236}">
                <a16:creationId xmlns:a16="http://schemas.microsoft.com/office/drawing/2014/main" id="{5A7A19AD-C2F8-D549-9CF4-550F22F0653E}"/>
              </a:ext>
            </a:extLst>
          </p:cNvPr>
          <p:cNvGraphicFramePr>
            <a:graphicFrameLocks noGrp="1"/>
          </p:cNvGraphicFramePr>
          <p:nvPr/>
        </p:nvGraphicFramePr>
        <p:xfrm>
          <a:off x="307466" y="1698908"/>
          <a:ext cx="6881611" cy="4536060"/>
        </p:xfrm>
        <a:graphic>
          <a:graphicData uri="http://schemas.openxmlformats.org/drawingml/2006/table">
            <a:tbl>
              <a:tblPr firstRow="1" bandRow="1">
                <a:tableStyleId>{5DA37D80-6434-44D0-A028-1B22A696006F}</a:tableStyleId>
              </a:tblPr>
              <a:tblGrid>
                <a:gridCol w="1016193">
                  <a:extLst>
                    <a:ext uri="{9D8B030D-6E8A-4147-A177-3AD203B41FA5}">
                      <a16:colId xmlns:a16="http://schemas.microsoft.com/office/drawing/2014/main" val="3212352524"/>
                    </a:ext>
                  </a:extLst>
                </a:gridCol>
                <a:gridCol w="2932709">
                  <a:extLst>
                    <a:ext uri="{9D8B030D-6E8A-4147-A177-3AD203B41FA5}">
                      <a16:colId xmlns:a16="http://schemas.microsoft.com/office/drawing/2014/main" val="3975948012"/>
                    </a:ext>
                  </a:extLst>
                </a:gridCol>
                <a:gridCol w="2932709">
                  <a:extLst>
                    <a:ext uri="{9D8B030D-6E8A-4147-A177-3AD203B41FA5}">
                      <a16:colId xmlns:a16="http://schemas.microsoft.com/office/drawing/2014/main" val="2321293653"/>
                    </a:ext>
                  </a:extLst>
                </a:gridCol>
              </a:tblGrid>
              <a:tr h="634665">
                <a:tc>
                  <a:txBody>
                    <a:bodyPr/>
                    <a:lstStyle/>
                    <a:p>
                      <a:endParaRPr lang="x-none" sz="2000" dirty="0"/>
                    </a:p>
                  </a:txBody>
                  <a:tcPr/>
                </a:tc>
                <a:tc>
                  <a:txBody>
                    <a:bodyPr/>
                    <a:lstStyle/>
                    <a:p>
                      <a:pPr algn="ctr"/>
                      <a:r>
                        <a:rPr lang="x-none" sz="2000" dirty="0">
                          <a:solidFill>
                            <a:srgbClr val="203864"/>
                          </a:solidFill>
                        </a:rPr>
                        <a:t>España</a:t>
                      </a:r>
                    </a:p>
                  </a:txBody>
                  <a:tcPr anchor="ctr"/>
                </a:tc>
                <a:tc>
                  <a:txBody>
                    <a:bodyPr/>
                    <a:lstStyle/>
                    <a:p>
                      <a:pPr algn="ctr"/>
                      <a:r>
                        <a:rPr lang="x-none" sz="2000" dirty="0">
                          <a:solidFill>
                            <a:srgbClr val="203864"/>
                          </a:solidFill>
                        </a:rPr>
                        <a:t>Latinoamérica / Canarias</a:t>
                      </a:r>
                    </a:p>
                  </a:txBody>
                  <a:tcPr anchor="ctr"/>
                </a:tc>
                <a:extLst>
                  <a:ext uri="{0D108BD9-81ED-4DB2-BD59-A6C34878D82A}">
                    <a16:rowId xmlns:a16="http://schemas.microsoft.com/office/drawing/2014/main" val="1618326333"/>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1820434900"/>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51597389"/>
                  </a:ext>
                </a:extLst>
              </a:tr>
              <a:tr h="639170">
                <a:tc>
                  <a:txBody>
                    <a:bodyPr/>
                    <a:lstStyle/>
                    <a:p>
                      <a:endParaRPr lang="x-none" sz="2000" dirty="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2002282666"/>
                  </a:ext>
                </a:extLst>
              </a:tr>
              <a:tr h="639170">
                <a:tc>
                  <a:txBody>
                    <a:bodyPr/>
                    <a:lstStyle/>
                    <a:p>
                      <a:endParaRPr lang="x-none" sz="2000"/>
                    </a:p>
                  </a:txBody>
                  <a:tcPr/>
                </a:tc>
                <a:tc>
                  <a:txBody>
                    <a:bodyPr/>
                    <a:lstStyle/>
                    <a:p>
                      <a:endParaRPr lang="x-none" sz="2000"/>
                    </a:p>
                  </a:txBody>
                  <a:tcPr/>
                </a:tc>
                <a:tc>
                  <a:txBody>
                    <a:bodyPr/>
                    <a:lstStyle/>
                    <a:p>
                      <a:endParaRPr lang="x-none" sz="2000"/>
                    </a:p>
                  </a:txBody>
                  <a:tcPr/>
                </a:tc>
                <a:extLst>
                  <a:ext uri="{0D108BD9-81ED-4DB2-BD59-A6C34878D82A}">
                    <a16:rowId xmlns:a16="http://schemas.microsoft.com/office/drawing/2014/main" val="2515354939"/>
                  </a:ext>
                </a:extLst>
              </a:tr>
              <a:tr h="639170">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62052452"/>
                  </a:ext>
                </a:extLst>
              </a:tr>
              <a:tr h="639170">
                <a:tc>
                  <a:txBody>
                    <a:bodyPr/>
                    <a:lstStyle/>
                    <a:p>
                      <a:endParaRPr lang="x-none" sz="2000"/>
                    </a:p>
                  </a:txBody>
                  <a:tcPr/>
                </a:tc>
                <a:tc>
                  <a:txBody>
                    <a:bodyPr/>
                    <a:lstStyle/>
                    <a:p>
                      <a:endParaRPr lang="x-none" sz="2000"/>
                    </a:p>
                  </a:txBody>
                  <a:tcPr/>
                </a:tc>
                <a:tc>
                  <a:txBody>
                    <a:bodyPr/>
                    <a:lstStyle/>
                    <a:p>
                      <a:endParaRPr lang="x-none" sz="2000" dirty="0"/>
                    </a:p>
                  </a:txBody>
                  <a:tcPr/>
                </a:tc>
                <a:extLst>
                  <a:ext uri="{0D108BD9-81ED-4DB2-BD59-A6C34878D82A}">
                    <a16:rowId xmlns:a16="http://schemas.microsoft.com/office/drawing/2014/main" val="3919348041"/>
                  </a:ext>
                </a:extLst>
              </a:tr>
            </a:tbl>
          </a:graphicData>
        </a:graphic>
      </p:graphicFrame>
      <p:graphicFrame>
        <p:nvGraphicFramePr>
          <p:cNvPr id="24" name="Tabla 23">
            <a:extLst>
              <a:ext uri="{FF2B5EF4-FFF2-40B4-BE49-F238E27FC236}">
                <a16:creationId xmlns:a16="http://schemas.microsoft.com/office/drawing/2014/main" id="{C263D86E-1BB1-A04E-912C-C78C54CA052F}"/>
              </a:ext>
            </a:extLst>
          </p:cNvPr>
          <p:cNvGraphicFramePr>
            <a:graphicFrameLocks noGrp="1"/>
          </p:cNvGraphicFramePr>
          <p:nvPr/>
        </p:nvGraphicFramePr>
        <p:xfrm>
          <a:off x="7480679" y="1698908"/>
          <a:ext cx="4442027" cy="4536061"/>
        </p:xfrm>
        <a:graphic>
          <a:graphicData uri="http://schemas.openxmlformats.org/drawingml/2006/table">
            <a:tbl>
              <a:tblPr firstRow="1" bandRow="1">
                <a:tableStyleId>{5DA37D80-6434-44D0-A028-1B22A696006F}</a:tableStyleId>
              </a:tblPr>
              <a:tblGrid>
                <a:gridCol w="4442027">
                  <a:extLst>
                    <a:ext uri="{9D8B030D-6E8A-4147-A177-3AD203B41FA5}">
                      <a16:colId xmlns:a16="http://schemas.microsoft.com/office/drawing/2014/main" val="2326217365"/>
                    </a:ext>
                  </a:extLst>
                </a:gridCol>
              </a:tblGrid>
              <a:tr h="624811">
                <a:tc>
                  <a:txBody>
                    <a:bodyPr/>
                    <a:lstStyle/>
                    <a:p>
                      <a:pPr algn="ctr"/>
                      <a:r>
                        <a:rPr lang="es-ES" sz="2000" dirty="0">
                          <a:solidFill>
                            <a:srgbClr val="203864"/>
                          </a:solidFill>
                        </a:rPr>
                        <a:t>Palabras con [z], [ce] y [ci]</a:t>
                      </a:r>
                    </a:p>
                  </a:txBody>
                  <a:tcPr anchor="ctr"/>
                </a:tc>
                <a:extLst>
                  <a:ext uri="{0D108BD9-81ED-4DB2-BD59-A6C34878D82A}">
                    <a16:rowId xmlns:a16="http://schemas.microsoft.com/office/drawing/2014/main" val="3532640703"/>
                  </a:ext>
                </a:extLst>
              </a:tr>
              <a:tr h="651875">
                <a:tc>
                  <a:txBody>
                    <a:bodyPr/>
                    <a:lstStyle/>
                    <a:p>
                      <a:pPr algn="ctr"/>
                      <a:endParaRPr lang="x-none" sz="2000" dirty="0">
                        <a:solidFill>
                          <a:srgbClr val="203864"/>
                        </a:solidFill>
                      </a:endParaRPr>
                    </a:p>
                  </a:txBody>
                  <a:tcPr/>
                </a:tc>
                <a:extLst>
                  <a:ext uri="{0D108BD9-81ED-4DB2-BD59-A6C34878D82A}">
                    <a16:rowId xmlns:a16="http://schemas.microsoft.com/office/drawing/2014/main" val="4071754317"/>
                  </a:ext>
                </a:extLst>
              </a:tr>
              <a:tr h="651875">
                <a:tc>
                  <a:txBody>
                    <a:bodyPr/>
                    <a:lstStyle/>
                    <a:p>
                      <a:endParaRPr lang="x-none" sz="2000" dirty="0"/>
                    </a:p>
                  </a:txBody>
                  <a:tcPr/>
                </a:tc>
                <a:extLst>
                  <a:ext uri="{0D108BD9-81ED-4DB2-BD59-A6C34878D82A}">
                    <a16:rowId xmlns:a16="http://schemas.microsoft.com/office/drawing/2014/main" val="1924806471"/>
                  </a:ext>
                </a:extLst>
              </a:tr>
              <a:tr h="651875">
                <a:tc>
                  <a:txBody>
                    <a:bodyPr/>
                    <a:lstStyle/>
                    <a:p>
                      <a:endParaRPr lang="x-none" sz="2000" dirty="0"/>
                    </a:p>
                  </a:txBody>
                  <a:tcPr/>
                </a:tc>
                <a:extLst>
                  <a:ext uri="{0D108BD9-81ED-4DB2-BD59-A6C34878D82A}">
                    <a16:rowId xmlns:a16="http://schemas.microsoft.com/office/drawing/2014/main" val="4138336679"/>
                  </a:ext>
                </a:extLst>
              </a:tr>
              <a:tr h="651875">
                <a:tc>
                  <a:txBody>
                    <a:bodyPr/>
                    <a:lstStyle/>
                    <a:p>
                      <a:endParaRPr lang="x-none" sz="2000"/>
                    </a:p>
                  </a:txBody>
                  <a:tcPr/>
                </a:tc>
                <a:extLst>
                  <a:ext uri="{0D108BD9-81ED-4DB2-BD59-A6C34878D82A}">
                    <a16:rowId xmlns:a16="http://schemas.microsoft.com/office/drawing/2014/main" val="2097481164"/>
                  </a:ext>
                </a:extLst>
              </a:tr>
              <a:tr h="651875">
                <a:tc>
                  <a:txBody>
                    <a:bodyPr/>
                    <a:lstStyle/>
                    <a:p>
                      <a:endParaRPr lang="x-none" sz="2000"/>
                    </a:p>
                  </a:txBody>
                  <a:tcPr/>
                </a:tc>
                <a:extLst>
                  <a:ext uri="{0D108BD9-81ED-4DB2-BD59-A6C34878D82A}">
                    <a16:rowId xmlns:a16="http://schemas.microsoft.com/office/drawing/2014/main" val="3807467674"/>
                  </a:ext>
                </a:extLst>
              </a:tr>
              <a:tr h="651875">
                <a:tc>
                  <a:txBody>
                    <a:bodyPr/>
                    <a:lstStyle/>
                    <a:p>
                      <a:endParaRPr lang="x-none" sz="2000" dirty="0"/>
                    </a:p>
                  </a:txBody>
                  <a:tcPr/>
                </a:tc>
                <a:extLst>
                  <a:ext uri="{0D108BD9-81ED-4DB2-BD59-A6C34878D82A}">
                    <a16:rowId xmlns:a16="http://schemas.microsoft.com/office/drawing/2014/main" val="3133184972"/>
                  </a:ext>
                </a:extLst>
              </a:tr>
            </a:tbl>
          </a:graphicData>
        </a:graphic>
      </p:graphicFrame>
      <p:sp>
        <p:nvSpPr>
          <p:cNvPr id="40" name="TextBox 5">
            <a:extLst>
              <a:ext uri="{FF2B5EF4-FFF2-40B4-BE49-F238E27FC236}">
                <a16:creationId xmlns:a16="http://schemas.microsoft.com/office/drawing/2014/main" id="{8650F4E8-A31E-1B4B-90FD-73F1FA021F6B}"/>
              </a:ext>
            </a:extLst>
          </p:cNvPr>
          <p:cNvSpPr txBox="1"/>
          <p:nvPr/>
        </p:nvSpPr>
        <p:spPr>
          <a:xfrm>
            <a:off x="3744110" y="689406"/>
            <a:ext cx="8184032" cy="430887"/>
          </a:xfrm>
          <a:prstGeom prst="rect">
            <a:avLst/>
          </a:prstGeom>
          <a:noFill/>
        </p:spPr>
        <p:txBody>
          <a:bodyPr wrap="square" rtlCol="0">
            <a:spAutoFit/>
          </a:bodyPr>
          <a:lstStyle/>
          <a:p>
            <a:pPr lvl="0">
              <a:defRPr/>
            </a:pPr>
            <a:r>
              <a:rPr lang="en-GB" sz="2200" dirty="0">
                <a:solidFill>
                  <a:srgbClr val="203864"/>
                </a:solidFill>
              </a:rPr>
              <a:t>Escucha </a:t>
            </a:r>
            <a:r>
              <a:rPr lang="en-GB" sz="2200" dirty="0" err="1">
                <a:solidFill>
                  <a:srgbClr val="203864"/>
                </a:solidFill>
              </a:rPr>
              <a:t>otra</a:t>
            </a:r>
            <a:r>
              <a:rPr lang="en-GB" sz="2200" dirty="0">
                <a:solidFill>
                  <a:srgbClr val="203864"/>
                </a:solidFill>
              </a:rPr>
              <a:t> </a:t>
            </a:r>
            <a:r>
              <a:rPr lang="en-GB" sz="2200" dirty="0" err="1">
                <a:solidFill>
                  <a:srgbClr val="203864"/>
                </a:solidFill>
              </a:rPr>
              <a:t>vez</a:t>
            </a:r>
            <a:r>
              <a:rPr lang="en-GB" sz="2200" dirty="0">
                <a:solidFill>
                  <a:srgbClr val="203864"/>
                </a:solidFill>
              </a:rPr>
              <a:t> y escribe las palabras con [z], [ce] y [ci].</a:t>
            </a:r>
          </a:p>
        </p:txBody>
      </p:sp>
      <p:sp>
        <p:nvSpPr>
          <p:cNvPr id="9" name="Título 8">
            <a:extLst>
              <a:ext uri="{FF2B5EF4-FFF2-40B4-BE49-F238E27FC236}">
                <a16:creationId xmlns:a16="http://schemas.microsoft.com/office/drawing/2014/main" id="{6E65D8A6-1D43-B54D-86AA-5B5454F40E7F}"/>
              </a:ext>
            </a:extLst>
          </p:cNvPr>
          <p:cNvSpPr>
            <a:spLocks noGrp="1"/>
          </p:cNvSpPr>
          <p:nvPr>
            <p:ph type="title"/>
          </p:nvPr>
        </p:nvSpPr>
        <p:spPr>
          <a:xfrm>
            <a:off x="210460" y="187121"/>
            <a:ext cx="9083442" cy="550948"/>
          </a:xfrm>
        </p:spPr>
        <p:txBody>
          <a:bodyPr>
            <a:normAutofit/>
          </a:bodyPr>
          <a:lstStyle/>
          <a:p>
            <a:r>
              <a:rPr lang="x-none" sz="2400" b="1" dirty="0"/>
              <a:t>Escucha las frases: tienen palabras con [z] y con [ce], [ci].</a:t>
            </a:r>
          </a:p>
        </p:txBody>
      </p:sp>
      <p:sp>
        <p:nvSpPr>
          <p:cNvPr id="41" name="TextBox 5">
            <a:extLst>
              <a:ext uri="{FF2B5EF4-FFF2-40B4-BE49-F238E27FC236}">
                <a16:creationId xmlns:a16="http://schemas.microsoft.com/office/drawing/2014/main" id="{1383E09B-584C-4D4F-BA8B-5B53135F5339}"/>
              </a:ext>
            </a:extLst>
          </p:cNvPr>
          <p:cNvSpPr txBox="1"/>
          <p:nvPr/>
        </p:nvSpPr>
        <p:spPr>
          <a:xfrm>
            <a:off x="300141" y="1120436"/>
            <a:ext cx="9914463" cy="430887"/>
          </a:xfrm>
          <a:prstGeom prst="rect">
            <a:avLst/>
          </a:prstGeom>
          <a:noFill/>
        </p:spPr>
        <p:txBody>
          <a:bodyPr wrap="square" rtlCol="0">
            <a:spAutoFit/>
          </a:bodyPr>
          <a:lstStyle/>
          <a:p>
            <a:pPr lvl="0">
              <a:defRPr/>
            </a:pPr>
            <a:r>
              <a:rPr lang="en-GB" sz="2200" dirty="0">
                <a:solidFill>
                  <a:srgbClr val="203864"/>
                </a:solidFill>
              </a:rPr>
              <a:t>Ahora </a:t>
            </a:r>
            <a:r>
              <a:rPr lang="en-GB" sz="2200" dirty="0" err="1">
                <a:solidFill>
                  <a:srgbClr val="203864"/>
                </a:solidFill>
              </a:rPr>
              <a:t>es</a:t>
            </a:r>
            <a:r>
              <a:rPr lang="en-GB" sz="2200" dirty="0">
                <a:solidFill>
                  <a:srgbClr val="203864"/>
                </a:solidFill>
              </a:rPr>
              <a:t> tu </a:t>
            </a:r>
            <a:r>
              <a:rPr lang="en-GB" sz="2200" dirty="0" err="1">
                <a:solidFill>
                  <a:srgbClr val="203864"/>
                </a:solidFill>
              </a:rPr>
              <a:t>turno</a:t>
            </a:r>
            <a:r>
              <a:rPr lang="en-GB" sz="2200" dirty="0">
                <a:solidFill>
                  <a:srgbClr val="203864"/>
                </a:solidFill>
              </a:rPr>
              <a:t>: ¿</a:t>
            </a:r>
            <a:r>
              <a:rPr lang="en-GB" sz="2200" dirty="0" err="1">
                <a:solidFill>
                  <a:srgbClr val="203864"/>
                </a:solidFill>
              </a:rPr>
              <a:t>puedes</a:t>
            </a:r>
            <a:r>
              <a:rPr lang="en-GB" sz="2200" dirty="0">
                <a:solidFill>
                  <a:srgbClr val="203864"/>
                </a:solidFill>
              </a:rPr>
              <a:t> </a:t>
            </a:r>
            <a:r>
              <a:rPr lang="en-GB" sz="2200" dirty="0" err="1">
                <a:solidFill>
                  <a:srgbClr val="203864"/>
                </a:solidFill>
              </a:rPr>
              <a:t>pronunciar</a:t>
            </a:r>
            <a:r>
              <a:rPr lang="en-GB" sz="2200" dirty="0">
                <a:solidFill>
                  <a:srgbClr val="203864"/>
                </a:solidFill>
              </a:rPr>
              <a:t> las palabras </a:t>
            </a:r>
            <a:r>
              <a:rPr lang="en-GB" sz="2200" dirty="0" err="1">
                <a:solidFill>
                  <a:srgbClr val="203864"/>
                </a:solidFill>
              </a:rPr>
              <a:t>como</a:t>
            </a:r>
            <a:r>
              <a:rPr lang="en-GB" sz="2200" dirty="0">
                <a:solidFill>
                  <a:srgbClr val="203864"/>
                </a:solidFill>
              </a:rPr>
              <a:t> en el audio?</a:t>
            </a:r>
          </a:p>
        </p:txBody>
      </p:sp>
      <p:sp>
        <p:nvSpPr>
          <p:cNvPr id="42" name="Action Button: Custom 20">
            <a:hlinkClick r:id="" action="ppaction://noaction" highlightClick="1">
              <a:snd r:embed="rId3" name="Decido la tercera canción de la fiesta (d) .wav"/>
            </a:hlinkClick>
            <a:extLst>
              <a:ext uri="{FF2B5EF4-FFF2-40B4-BE49-F238E27FC236}">
                <a16:creationId xmlns:a16="http://schemas.microsoft.com/office/drawing/2014/main" id="{D78458FA-443C-BE49-AF87-302EBE6E74B4}"/>
              </a:ext>
            </a:extLst>
          </p:cNvPr>
          <p:cNvSpPr/>
          <p:nvPr/>
        </p:nvSpPr>
        <p:spPr>
          <a:xfrm>
            <a:off x="599069" y="250712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43" name="Action Button: Custom 20">
            <a:hlinkClick r:id="" action="ppaction://noaction" highlightClick="1">
              <a:snd r:embed="rId4" name="2. El suelo del cine está sucio, da vergüenza.wav"/>
            </a:hlinkClick>
            <a:extLst>
              <a:ext uri="{FF2B5EF4-FFF2-40B4-BE49-F238E27FC236}">
                <a16:creationId xmlns:a16="http://schemas.microsoft.com/office/drawing/2014/main" id="{544D7CF1-03A9-1B4E-B403-B44D8CD3DF26}"/>
              </a:ext>
            </a:extLst>
          </p:cNvPr>
          <p:cNvSpPr/>
          <p:nvPr/>
        </p:nvSpPr>
        <p:spPr>
          <a:xfrm>
            <a:off x="599069" y="3133292"/>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44" name="Action Button: Custom 20">
            <a:hlinkClick r:id="" action="ppaction://noaction" highlightClick="1">
              <a:snd r:embed="rId5" name="3. La música del concierto es muy fuerte.wav"/>
            </a:hlinkClick>
            <a:extLst>
              <a:ext uri="{FF2B5EF4-FFF2-40B4-BE49-F238E27FC236}">
                <a16:creationId xmlns:a16="http://schemas.microsoft.com/office/drawing/2014/main" id="{B3CCA8AC-B365-AD4A-BD58-4ABD6F7FB150}"/>
              </a:ext>
            </a:extLst>
          </p:cNvPr>
          <p:cNvSpPr/>
          <p:nvPr/>
        </p:nvSpPr>
        <p:spPr>
          <a:xfrm>
            <a:off x="599069" y="3759458"/>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45" name="Action Button: Custom 20">
            <a:hlinkClick r:id="" action="ppaction://noaction" highlightClick="1">
              <a:snd r:embed="rId6" name="4. Publicó doce comentarios sobre la sociedad.wav"/>
            </a:hlinkClick>
            <a:extLst>
              <a:ext uri="{FF2B5EF4-FFF2-40B4-BE49-F238E27FC236}">
                <a16:creationId xmlns:a16="http://schemas.microsoft.com/office/drawing/2014/main" id="{67C25289-26A4-3E47-B1D1-F262C59A59B6}"/>
              </a:ext>
            </a:extLst>
          </p:cNvPr>
          <p:cNvSpPr/>
          <p:nvPr/>
        </p:nvSpPr>
        <p:spPr>
          <a:xfrm>
            <a:off x="599069" y="4385624"/>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46" name="Action Button: Custom 20">
            <a:hlinkClick r:id="" action="ppaction://noaction" highlightClick="1">
              <a:snd r:embed="rId7" name="5. Quizás van a tomar café cerca de la costa.wav"/>
            </a:hlinkClick>
            <a:extLst>
              <a:ext uri="{FF2B5EF4-FFF2-40B4-BE49-F238E27FC236}">
                <a16:creationId xmlns:a16="http://schemas.microsoft.com/office/drawing/2014/main" id="{AE9DD6B6-68E8-6A46-92ED-60970D531586}"/>
              </a:ext>
            </a:extLst>
          </p:cNvPr>
          <p:cNvSpPr/>
          <p:nvPr/>
        </p:nvSpPr>
        <p:spPr>
          <a:xfrm>
            <a:off x="599069" y="5067385"/>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7" name="Action Button: Custom 20">
            <a:hlinkClick r:id="" action="ppaction://noaction" highlightClick="1">
              <a:snd r:embed="rId8" name="6. Es un edificio precioso, pero en marzo está cerrado.wav"/>
            </a:hlinkClick>
            <a:extLst>
              <a:ext uri="{FF2B5EF4-FFF2-40B4-BE49-F238E27FC236}">
                <a16:creationId xmlns:a16="http://schemas.microsoft.com/office/drawing/2014/main" id="{58989020-54D6-F440-82FA-B625E0E5DBB3}"/>
              </a:ext>
            </a:extLst>
          </p:cNvPr>
          <p:cNvSpPr/>
          <p:nvPr/>
        </p:nvSpPr>
        <p:spPr>
          <a:xfrm>
            <a:off x="599069" y="5667706"/>
            <a:ext cx="409064" cy="41495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pic>
        <p:nvPicPr>
          <p:cNvPr id="48" name="Picture 8" descr="green checkmark">
            <a:extLst>
              <a:ext uri="{FF2B5EF4-FFF2-40B4-BE49-F238E27FC236}">
                <a16:creationId xmlns:a16="http://schemas.microsoft.com/office/drawing/2014/main" id="{3DC8EE47-3E92-DE4D-8589-9719275FBA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2457664"/>
            <a:ext cx="406580" cy="423521"/>
          </a:xfrm>
          <a:prstGeom prst="rect">
            <a:avLst/>
          </a:prstGeom>
        </p:spPr>
      </p:pic>
      <p:pic>
        <p:nvPicPr>
          <p:cNvPr id="49" name="Picture 8" descr="green checkmark">
            <a:extLst>
              <a:ext uri="{FF2B5EF4-FFF2-40B4-BE49-F238E27FC236}">
                <a16:creationId xmlns:a16="http://schemas.microsoft.com/office/drawing/2014/main" id="{A65E1419-8EB5-9347-AA58-2FB9CDB7C4B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70334" y="3092392"/>
            <a:ext cx="406580" cy="423521"/>
          </a:xfrm>
          <a:prstGeom prst="rect">
            <a:avLst/>
          </a:prstGeom>
        </p:spPr>
      </p:pic>
      <p:pic>
        <p:nvPicPr>
          <p:cNvPr id="50" name="Picture 8" descr="green checkmark">
            <a:extLst>
              <a:ext uri="{FF2B5EF4-FFF2-40B4-BE49-F238E27FC236}">
                <a16:creationId xmlns:a16="http://schemas.microsoft.com/office/drawing/2014/main" id="{C5F41ADD-76F8-8240-8056-7EF5F547229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3743024"/>
            <a:ext cx="406580" cy="423521"/>
          </a:xfrm>
          <a:prstGeom prst="rect">
            <a:avLst/>
          </a:prstGeom>
        </p:spPr>
      </p:pic>
      <p:pic>
        <p:nvPicPr>
          <p:cNvPr id="51" name="Picture 8" descr="green checkmark">
            <a:extLst>
              <a:ext uri="{FF2B5EF4-FFF2-40B4-BE49-F238E27FC236}">
                <a16:creationId xmlns:a16="http://schemas.microsoft.com/office/drawing/2014/main" id="{C660110C-C3DE-3841-948E-00C82094116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04476" y="4373477"/>
            <a:ext cx="406580" cy="423521"/>
          </a:xfrm>
          <a:prstGeom prst="rect">
            <a:avLst/>
          </a:prstGeom>
        </p:spPr>
      </p:pic>
      <p:pic>
        <p:nvPicPr>
          <p:cNvPr id="52" name="Picture 8" descr="green checkmark">
            <a:extLst>
              <a:ext uri="{FF2B5EF4-FFF2-40B4-BE49-F238E27FC236}">
                <a16:creationId xmlns:a16="http://schemas.microsoft.com/office/drawing/2014/main" id="{25673E8A-92EE-6F4D-8648-3414B24F4A0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89420" y="5026485"/>
            <a:ext cx="406580" cy="423521"/>
          </a:xfrm>
          <a:prstGeom prst="rect">
            <a:avLst/>
          </a:prstGeom>
        </p:spPr>
      </p:pic>
      <p:pic>
        <p:nvPicPr>
          <p:cNvPr id="53" name="Picture 8" descr="green checkmark">
            <a:extLst>
              <a:ext uri="{FF2B5EF4-FFF2-40B4-BE49-F238E27FC236}">
                <a16:creationId xmlns:a16="http://schemas.microsoft.com/office/drawing/2014/main" id="{BAD6F27C-8ECA-6D42-B308-74B3132AD3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670334" y="5696664"/>
            <a:ext cx="406580" cy="423521"/>
          </a:xfrm>
          <a:prstGeom prst="rect">
            <a:avLst/>
          </a:prstGeom>
        </p:spPr>
      </p:pic>
      <p:sp>
        <p:nvSpPr>
          <p:cNvPr id="10" name="CuadroTexto 9">
            <a:extLst>
              <a:ext uri="{FF2B5EF4-FFF2-40B4-BE49-F238E27FC236}">
                <a16:creationId xmlns:a16="http://schemas.microsoft.com/office/drawing/2014/main" id="{084056F6-81F8-1448-BEB8-61B7B6E37E06}"/>
              </a:ext>
            </a:extLst>
          </p:cNvPr>
          <p:cNvSpPr txBox="1"/>
          <p:nvPr/>
        </p:nvSpPr>
        <p:spPr>
          <a:xfrm>
            <a:off x="7993737" y="2498564"/>
            <a:ext cx="3329758" cy="400110"/>
          </a:xfrm>
          <a:prstGeom prst="rect">
            <a:avLst/>
          </a:prstGeom>
          <a:noFill/>
        </p:spPr>
        <p:txBody>
          <a:bodyPr wrap="none" rtlCol="0">
            <a:spAutoFit/>
          </a:bodyPr>
          <a:lstStyle/>
          <a:p>
            <a:pPr algn="l"/>
            <a:r>
              <a:rPr lang="x-none" sz="2000" dirty="0">
                <a:solidFill>
                  <a:schemeClr val="accent5">
                    <a:lumMod val="50000"/>
                  </a:schemeClr>
                </a:solidFill>
              </a:rPr>
              <a:t>de</a:t>
            </a:r>
            <a:r>
              <a:rPr lang="x-none" sz="2000" b="1" dirty="0">
                <a:solidFill>
                  <a:schemeClr val="accent5">
                    <a:lumMod val="50000"/>
                  </a:schemeClr>
                </a:solidFill>
              </a:rPr>
              <a:t>ci</a:t>
            </a:r>
            <a:r>
              <a:rPr lang="x-none" sz="2000" dirty="0">
                <a:solidFill>
                  <a:schemeClr val="accent5">
                    <a:lumMod val="50000"/>
                  </a:schemeClr>
                </a:solidFill>
              </a:rPr>
              <a:t>do, ter</a:t>
            </a:r>
            <a:r>
              <a:rPr lang="x-none" sz="2000" b="1" dirty="0">
                <a:solidFill>
                  <a:schemeClr val="accent5">
                    <a:lumMod val="50000"/>
                  </a:schemeClr>
                </a:solidFill>
              </a:rPr>
              <a:t>ce</a:t>
            </a:r>
            <a:r>
              <a:rPr lang="x-none" sz="2000" dirty="0">
                <a:solidFill>
                  <a:schemeClr val="accent5">
                    <a:lumMod val="50000"/>
                  </a:schemeClr>
                </a:solidFill>
              </a:rPr>
              <a:t>ra, can</a:t>
            </a:r>
            <a:r>
              <a:rPr lang="x-none" sz="2000" b="1" dirty="0">
                <a:solidFill>
                  <a:schemeClr val="accent5">
                    <a:lumMod val="50000"/>
                  </a:schemeClr>
                </a:solidFill>
              </a:rPr>
              <a:t>ci</a:t>
            </a:r>
            <a:r>
              <a:rPr lang="x-none" sz="2000" dirty="0">
                <a:solidFill>
                  <a:schemeClr val="accent5">
                    <a:lumMod val="50000"/>
                  </a:schemeClr>
                </a:solidFill>
              </a:rPr>
              <a:t>ón</a:t>
            </a:r>
          </a:p>
        </p:txBody>
      </p:sp>
      <p:sp>
        <p:nvSpPr>
          <p:cNvPr id="55" name="CuadroTexto 54">
            <a:extLst>
              <a:ext uri="{FF2B5EF4-FFF2-40B4-BE49-F238E27FC236}">
                <a16:creationId xmlns:a16="http://schemas.microsoft.com/office/drawing/2014/main" id="{89A87A56-01BD-F545-9021-7F03554C6D77}"/>
              </a:ext>
            </a:extLst>
          </p:cNvPr>
          <p:cNvSpPr txBox="1"/>
          <p:nvPr/>
        </p:nvSpPr>
        <p:spPr>
          <a:xfrm>
            <a:off x="8318458" y="3135742"/>
            <a:ext cx="2985113" cy="400110"/>
          </a:xfrm>
          <a:prstGeom prst="rect">
            <a:avLst/>
          </a:prstGeom>
          <a:noFill/>
        </p:spPr>
        <p:txBody>
          <a:bodyPr wrap="none" rtlCol="0">
            <a:spAutoFit/>
          </a:bodyPr>
          <a:lstStyle/>
          <a:p>
            <a:pPr algn="l"/>
            <a:r>
              <a:rPr lang="x-none" sz="2000" b="1" dirty="0">
                <a:solidFill>
                  <a:schemeClr val="accent5">
                    <a:lumMod val="50000"/>
                  </a:schemeClr>
                </a:solidFill>
              </a:rPr>
              <a:t>ci</a:t>
            </a:r>
            <a:r>
              <a:rPr lang="x-none" sz="2000" dirty="0">
                <a:solidFill>
                  <a:schemeClr val="accent5">
                    <a:lumMod val="50000"/>
                  </a:schemeClr>
                </a:solidFill>
              </a:rPr>
              <a:t>ne, su</a:t>
            </a:r>
            <a:r>
              <a:rPr lang="x-none" sz="2000" b="1" dirty="0">
                <a:solidFill>
                  <a:schemeClr val="accent5">
                    <a:lumMod val="50000"/>
                  </a:schemeClr>
                </a:solidFill>
              </a:rPr>
              <a:t>ci</a:t>
            </a:r>
            <a:r>
              <a:rPr lang="x-none" sz="2000" dirty="0">
                <a:solidFill>
                  <a:schemeClr val="accent5">
                    <a:lumMod val="50000"/>
                  </a:schemeClr>
                </a:solidFill>
              </a:rPr>
              <a:t>o, vergüen</a:t>
            </a:r>
            <a:r>
              <a:rPr lang="x-none" sz="2000" b="1" dirty="0">
                <a:solidFill>
                  <a:schemeClr val="accent5">
                    <a:lumMod val="50000"/>
                  </a:schemeClr>
                </a:solidFill>
              </a:rPr>
              <a:t>z</a:t>
            </a:r>
            <a:r>
              <a:rPr lang="x-none" sz="2000" dirty="0">
                <a:solidFill>
                  <a:schemeClr val="accent5">
                    <a:lumMod val="50000"/>
                  </a:schemeClr>
                </a:solidFill>
              </a:rPr>
              <a:t>a</a:t>
            </a:r>
          </a:p>
        </p:txBody>
      </p:sp>
      <p:sp>
        <p:nvSpPr>
          <p:cNvPr id="56" name="CuadroTexto 55">
            <a:extLst>
              <a:ext uri="{FF2B5EF4-FFF2-40B4-BE49-F238E27FC236}">
                <a16:creationId xmlns:a16="http://schemas.microsoft.com/office/drawing/2014/main" id="{D193DEED-C9A1-F540-A1E4-CC22C60C5FA9}"/>
              </a:ext>
            </a:extLst>
          </p:cNvPr>
          <p:cNvSpPr txBox="1"/>
          <p:nvPr/>
        </p:nvSpPr>
        <p:spPr>
          <a:xfrm>
            <a:off x="8719210" y="4410098"/>
            <a:ext cx="2183611" cy="400110"/>
          </a:xfrm>
          <a:prstGeom prst="rect">
            <a:avLst/>
          </a:prstGeom>
          <a:noFill/>
        </p:spPr>
        <p:txBody>
          <a:bodyPr wrap="none" rtlCol="0">
            <a:spAutoFit/>
          </a:bodyPr>
          <a:lstStyle/>
          <a:p>
            <a:pPr algn="l"/>
            <a:r>
              <a:rPr lang="x-none" sz="2000" dirty="0">
                <a:solidFill>
                  <a:schemeClr val="accent5">
                    <a:lumMod val="50000"/>
                  </a:schemeClr>
                </a:solidFill>
              </a:rPr>
              <a:t>do</a:t>
            </a:r>
            <a:r>
              <a:rPr lang="x-none" sz="2000" b="1" dirty="0">
                <a:solidFill>
                  <a:schemeClr val="accent5">
                    <a:lumMod val="50000"/>
                  </a:schemeClr>
                </a:solidFill>
              </a:rPr>
              <a:t>ce</a:t>
            </a:r>
            <a:r>
              <a:rPr lang="x-none" sz="2000" dirty="0">
                <a:solidFill>
                  <a:schemeClr val="accent5">
                    <a:lumMod val="50000"/>
                  </a:schemeClr>
                </a:solidFill>
              </a:rPr>
              <a:t>, so</a:t>
            </a:r>
            <a:r>
              <a:rPr lang="x-none" sz="2000" b="1" dirty="0">
                <a:solidFill>
                  <a:schemeClr val="accent5">
                    <a:lumMod val="50000"/>
                  </a:schemeClr>
                </a:solidFill>
              </a:rPr>
              <a:t>ci</a:t>
            </a:r>
            <a:r>
              <a:rPr lang="x-none" sz="2000" dirty="0">
                <a:solidFill>
                  <a:schemeClr val="accent5">
                    <a:lumMod val="50000"/>
                  </a:schemeClr>
                </a:solidFill>
              </a:rPr>
              <a:t>edad</a:t>
            </a:r>
          </a:p>
        </p:txBody>
      </p:sp>
      <p:sp>
        <p:nvSpPr>
          <p:cNvPr id="57" name="CuadroTexto 56">
            <a:extLst>
              <a:ext uri="{FF2B5EF4-FFF2-40B4-BE49-F238E27FC236}">
                <a16:creationId xmlns:a16="http://schemas.microsoft.com/office/drawing/2014/main" id="{7301C72D-EB86-D64E-8657-E48BB2BFD8BF}"/>
              </a:ext>
            </a:extLst>
          </p:cNvPr>
          <p:cNvSpPr txBox="1"/>
          <p:nvPr/>
        </p:nvSpPr>
        <p:spPr>
          <a:xfrm>
            <a:off x="9114351" y="3772920"/>
            <a:ext cx="1393330" cy="400110"/>
          </a:xfrm>
          <a:prstGeom prst="rect">
            <a:avLst/>
          </a:prstGeom>
          <a:noFill/>
        </p:spPr>
        <p:txBody>
          <a:bodyPr wrap="none" rtlCol="0">
            <a:spAutoFit/>
          </a:bodyPr>
          <a:lstStyle/>
          <a:p>
            <a:pPr algn="l"/>
            <a:r>
              <a:rPr lang="x-none" sz="2000" dirty="0">
                <a:solidFill>
                  <a:schemeClr val="accent5">
                    <a:lumMod val="50000"/>
                  </a:schemeClr>
                </a:solidFill>
              </a:rPr>
              <a:t>con</a:t>
            </a:r>
            <a:r>
              <a:rPr lang="x-none" sz="2000" b="1" dirty="0">
                <a:solidFill>
                  <a:schemeClr val="accent5">
                    <a:lumMod val="50000"/>
                  </a:schemeClr>
                </a:solidFill>
              </a:rPr>
              <a:t>ci</a:t>
            </a:r>
            <a:r>
              <a:rPr lang="x-none" sz="2000" dirty="0">
                <a:solidFill>
                  <a:schemeClr val="accent5">
                    <a:lumMod val="50000"/>
                  </a:schemeClr>
                </a:solidFill>
              </a:rPr>
              <a:t>erto</a:t>
            </a:r>
          </a:p>
        </p:txBody>
      </p:sp>
      <p:sp>
        <p:nvSpPr>
          <p:cNvPr id="58" name="CuadroTexto 57">
            <a:extLst>
              <a:ext uri="{FF2B5EF4-FFF2-40B4-BE49-F238E27FC236}">
                <a16:creationId xmlns:a16="http://schemas.microsoft.com/office/drawing/2014/main" id="{328F6AD3-8376-E44B-8472-C399225B27F0}"/>
              </a:ext>
            </a:extLst>
          </p:cNvPr>
          <p:cNvSpPr txBox="1"/>
          <p:nvPr/>
        </p:nvSpPr>
        <p:spPr>
          <a:xfrm>
            <a:off x="8820556" y="5047276"/>
            <a:ext cx="1842171" cy="400110"/>
          </a:xfrm>
          <a:prstGeom prst="rect">
            <a:avLst/>
          </a:prstGeom>
          <a:noFill/>
        </p:spPr>
        <p:txBody>
          <a:bodyPr wrap="none" rtlCol="0">
            <a:spAutoFit/>
          </a:bodyPr>
          <a:lstStyle/>
          <a:p>
            <a:pPr algn="l"/>
            <a:r>
              <a:rPr lang="x-none" sz="2000" dirty="0">
                <a:solidFill>
                  <a:schemeClr val="accent5">
                    <a:lumMod val="50000"/>
                  </a:schemeClr>
                </a:solidFill>
              </a:rPr>
              <a:t>qui</a:t>
            </a:r>
            <a:r>
              <a:rPr lang="x-none" sz="2000" b="1" dirty="0">
                <a:solidFill>
                  <a:schemeClr val="accent5">
                    <a:lumMod val="50000"/>
                  </a:schemeClr>
                </a:solidFill>
              </a:rPr>
              <a:t>z</a:t>
            </a:r>
            <a:r>
              <a:rPr lang="x-none" sz="2000" dirty="0">
                <a:solidFill>
                  <a:schemeClr val="accent5">
                    <a:lumMod val="50000"/>
                  </a:schemeClr>
                </a:solidFill>
              </a:rPr>
              <a:t>ás, </a:t>
            </a:r>
            <a:r>
              <a:rPr lang="x-none" sz="2000" b="1" dirty="0">
                <a:solidFill>
                  <a:schemeClr val="accent5">
                    <a:lumMod val="50000"/>
                  </a:schemeClr>
                </a:solidFill>
              </a:rPr>
              <a:t>ce</a:t>
            </a:r>
            <a:r>
              <a:rPr lang="x-none" sz="2000" dirty="0">
                <a:solidFill>
                  <a:schemeClr val="accent5">
                    <a:lumMod val="50000"/>
                  </a:schemeClr>
                </a:solidFill>
              </a:rPr>
              <a:t>rca</a:t>
            </a:r>
          </a:p>
        </p:txBody>
      </p:sp>
      <p:sp>
        <p:nvSpPr>
          <p:cNvPr id="59" name="CuadroTexto 58">
            <a:extLst>
              <a:ext uri="{FF2B5EF4-FFF2-40B4-BE49-F238E27FC236}">
                <a16:creationId xmlns:a16="http://schemas.microsoft.com/office/drawing/2014/main" id="{40B265B5-7D58-4D4F-AA47-1F3B81F93E7D}"/>
              </a:ext>
            </a:extLst>
          </p:cNvPr>
          <p:cNvSpPr txBox="1"/>
          <p:nvPr/>
        </p:nvSpPr>
        <p:spPr>
          <a:xfrm>
            <a:off x="7480679" y="5684453"/>
            <a:ext cx="4355874" cy="400110"/>
          </a:xfrm>
          <a:prstGeom prst="rect">
            <a:avLst/>
          </a:prstGeom>
          <a:noFill/>
        </p:spPr>
        <p:txBody>
          <a:bodyPr wrap="square" rtlCol="0">
            <a:spAutoFit/>
          </a:bodyPr>
          <a:lstStyle/>
          <a:p>
            <a:pPr algn="l"/>
            <a:r>
              <a:rPr lang="x-none" sz="2000" dirty="0">
                <a:solidFill>
                  <a:schemeClr val="accent5">
                    <a:lumMod val="50000"/>
                  </a:schemeClr>
                </a:solidFill>
              </a:rPr>
              <a:t>edifi</a:t>
            </a:r>
            <a:r>
              <a:rPr lang="x-none" sz="2000" b="1" dirty="0">
                <a:solidFill>
                  <a:schemeClr val="accent5">
                    <a:lumMod val="50000"/>
                  </a:schemeClr>
                </a:solidFill>
              </a:rPr>
              <a:t>ci</a:t>
            </a:r>
            <a:r>
              <a:rPr lang="x-none" sz="2000" dirty="0">
                <a:solidFill>
                  <a:schemeClr val="accent5">
                    <a:lumMod val="50000"/>
                  </a:schemeClr>
                </a:solidFill>
              </a:rPr>
              <a:t>o, pre</a:t>
            </a:r>
            <a:r>
              <a:rPr lang="x-none" sz="2000" b="1" dirty="0">
                <a:solidFill>
                  <a:schemeClr val="accent5">
                    <a:lumMod val="50000"/>
                  </a:schemeClr>
                </a:solidFill>
              </a:rPr>
              <a:t>ci</a:t>
            </a:r>
            <a:r>
              <a:rPr lang="x-none" sz="2000" dirty="0">
                <a:solidFill>
                  <a:schemeClr val="accent5">
                    <a:lumMod val="50000"/>
                  </a:schemeClr>
                </a:solidFill>
              </a:rPr>
              <a:t>oso, mar</a:t>
            </a:r>
            <a:r>
              <a:rPr lang="x-none" sz="2000" b="1" dirty="0">
                <a:solidFill>
                  <a:schemeClr val="accent5">
                    <a:lumMod val="50000"/>
                  </a:schemeClr>
                </a:solidFill>
              </a:rPr>
              <a:t>z</a:t>
            </a:r>
            <a:r>
              <a:rPr lang="x-none" sz="2000" dirty="0">
                <a:solidFill>
                  <a:schemeClr val="accent5">
                    <a:lumMod val="50000"/>
                  </a:schemeClr>
                </a:solidFill>
              </a:rPr>
              <a:t>o, </a:t>
            </a:r>
            <a:r>
              <a:rPr lang="x-none" sz="2000" b="1" dirty="0">
                <a:solidFill>
                  <a:schemeClr val="accent5">
                    <a:lumMod val="50000"/>
                  </a:schemeClr>
                </a:solidFill>
              </a:rPr>
              <a:t>ce</a:t>
            </a:r>
            <a:r>
              <a:rPr lang="x-none" sz="2000" dirty="0">
                <a:solidFill>
                  <a:schemeClr val="accent5">
                    <a:lumMod val="50000"/>
                  </a:schemeClr>
                </a:solidFill>
              </a:rPr>
              <a:t>rrado</a:t>
            </a:r>
          </a:p>
        </p:txBody>
      </p:sp>
    </p:spTree>
    <p:extLst>
      <p:ext uri="{BB962C8B-B14F-4D97-AF65-F5344CB8AC3E}">
        <p14:creationId xmlns:p14="http://schemas.microsoft.com/office/powerpoint/2010/main" val="254242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7" grpId="0" animBg="1"/>
      <p:bldP spid="10" grpId="0"/>
      <p:bldP spid="55" grpId="0"/>
      <p:bldP spid="56" grpId="0"/>
      <p:bldP spid="57" grpId="0"/>
      <p:bldP spid="58" grpId="0"/>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solidFill>
                  <a:schemeClr val="accent5">
                    <a:lumMod val="50000"/>
                  </a:schemeClr>
                </a:solidFill>
              </a:rPr>
              <a:t>[left comments below the photo on Facebook]</a:t>
            </a:r>
          </a:p>
        </p:txBody>
      </p:sp>
      <p:sp>
        <p:nvSpPr>
          <p:cNvPr id="22" name="TextBox 21"/>
          <p:cNvSpPr txBox="1"/>
          <p:nvPr/>
        </p:nvSpPr>
        <p:spPr>
          <a:xfrm>
            <a:off x="3086159" y="2645538"/>
            <a:ext cx="2633076" cy="707886"/>
          </a:xfrm>
          <a:prstGeom prst="rect">
            <a:avLst/>
          </a:prstGeom>
          <a:noFill/>
        </p:spPr>
        <p:txBody>
          <a:bodyPr wrap="square" rtlCol="0">
            <a:spAutoFit/>
          </a:bodyPr>
          <a:lstStyle/>
          <a:p>
            <a:pPr algn="l"/>
            <a:r>
              <a:rPr lang="en-GB" sz="2000" dirty="0">
                <a:solidFill>
                  <a:schemeClr val="accent5">
                    <a:lumMod val="50000"/>
                  </a:schemeClr>
                </a:solidFill>
              </a:rPr>
              <a:t>[played a match outside the park]</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52311" y="2694243"/>
            <a:ext cx="2633075" cy="707886"/>
          </a:xfrm>
          <a:prstGeom prst="rect">
            <a:avLst/>
          </a:prstGeom>
          <a:noFill/>
        </p:spPr>
        <p:txBody>
          <a:bodyPr wrap="square" rtlCol="0">
            <a:spAutoFit/>
          </a:bodyPr>
          <a:lstStyle/>
          <a:p>
            <a:r>
              <a:rPr lang="en-GB" sz="2000" dirty="0">
                <a:solidFill>
                  <a:schemeClr val="accent5">
                    <a:lumMod val="50000"/>
                  </a:schemeClr>
                </a:solidFill>
              </a:rPr>
              <a:t>[met up with friends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4448"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solidFill>
                  <a:schemeClr val="accent5">
                    <a:lumMod val="50000"/>
                  </a:schemeClr>
                </a:solidFill>
              </a:rPr>
              <a:t>[organised a party far from the city]</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solidFill>
                  <a:schemeClr val="accent5">
                    <a:lumMod val="50000"/>
                  </a:schemeClr>
                </a:solidFill>
              </a:rPr>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719235" y="4866593"/>
            <a:ext cx="2558442" cy="707886"/>
          </a:xfrm>
          <a:prstGeom prst="rect">
            <a:avLst/>
          </a:prstGeom>
          <a:noFill/>
        </p:spPr>
        <p:txBody>
          <a:bodyPr wrap="square" rtlCol="0">
            <a:spAutoFit/>
          </a:bodyPr>
          <a:lstStyle/>
          <a:p>
            <a:pPr algn="l"/>
            <a:r>
              <a:rPr lang="en-GB" sz="2000" dirty="0">
                <a:solidFill>
                  <a:schemeClr val="accent5">
                    <a:lumMod val="50000"/>
                  </a:schemeClr>
                </a:solidFill>
              </a:rPr>
              <a:t>[worked in a café behind the bank]</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solidFill>
                  <a:schemeClr val="accent5">
                    <a:lumMod val="50000"/>
                  </a:schemeClr>
                </a:solidFill>
              </a:rPr>
              <a:t>[bought tickets for a concert next to the theatre]</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139714" y="309006"/>
            <a:ext cx="12473200" cy="1107996"/>
          </a:xfrm>
          <a:prstGeom prst="rect">
            <a:avLst/>
          </a:prstGeom>
          <a:noFill/>
        </p:spPr>
        <p:txBody>
          <a:bodyPr wrap="square" rtlCol="0">
            <a:spAutoFit/>
          </a:bodyPr>
          <a:lstStyle/>
          <a:p>
            <a:pPr algn="l"/>
            <a:r>
              <a:rPr lang="en-GB" sz="2200" dirty="0">
                <a:solidFill>
                  <a:schemeClr val="accent5">
                    <a:lumMod val="50000"/>
                  </a:schemeClr>
                </a:solidFill>
              </a:rPr>
              <a:t>Las actividades de Lucía el domingo pasado no están en orden*.</a:t>
            </a:r>
          </a:p>
          <a:p>
            <a:pPr algn="l"/>
            <a:r>
              <a:rPr lang="en-GB" sz="2200" b="1" dirty="0">
                <a:solidFill>
                  <a:schemeClr val="accent5">
                    <a:lumMod val="50000"/>
                  </a:schemeClr>
                </a:solidFill>
              </a:rPr>
              <a:t>Persona A: </a:t>
            </a:r>
            <a:r>
              <a:rPr lang="en-GB" sz="2200" dirty="0">
                <a:solidFill>
                  <a:schemeClr val="accent5">
                    <a:lumMod val="50000"/>
                  </a:schemeClr>
                </a:solidFill>
              </a:rPr>
              <a:t>decide el orden de las actividades, luego habla con un/a compañero/a. </a:t>
            </a:r>
          </a:p>
          <a:p>
            <a:pPr algn="l"/>
            <a:r>
              <a:rPr lang="en-GB" sz="2200" b="1" dirty="0">
                <a:solidFill>
                  <a:schemeClr val="accent5">
                    <a:lumMod val="50000"/>
                  </a:schemeClr>
                </a:solidFill>
              </a:rPr>
              <a:t>Persona B: </a:t>
            </a:r>
            <a:r>
              <a:rPr lang="en-GB" sz="2200" dirty="0">
                <a:solidFill>
                  <a:schemeClr val="accent5">
                    <a:lumMod val="50000"/>
                  </a:schemeClr>
                </a:solidFill>
              </a:rPr>
              <a:t>escucha y escribe los números en el orden correcto, según tu companera/a. </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b="1" dirty="0">
                <a:solidFill>
                  <a:schemeClr val="accent5">
                    <a:lumMod val="50000"/>
                  </a:schemeClr>
                </a:solidFill>
              </a:rPr>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b="1" dirty="0">
                <a:solidFill>
                  <a:schemeClr val="accent5">
                    <a:lumMod val="50000"/>
                  </a:schemeClr>
                </a:solidFill>
              </a:rPr>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b="1" dirty="0">
                <a:solidFill>
                  <a:schemeClr val="accent5">
                    <a:lumMod val="50000"/>
                  </a:schemeClr>
                </a:solidFill>
              </a:rPr>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b="1" dirty="0">
                <a:solidFill>
                  <a:schemeClr val="accent5">
                    <a:lumMod val="50000"/>
                  </a:schemeClr>
                </a:solidFill>
              </a:rPr>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b="1" dirty="0">
                <a:solidFill>
                  <a:schemeClr val="accent5">
                    <a:lumMod val="50000"/>
                  </a:schemeClr>
                </a:solidFill>
              </a:rPr>
              <a:t>8</a:t>
            </a:r>
          </a:p>
        </p:txBody>
      </p:sp>
      <p:sp>
        <p:nvSpPr>
          <p:cNvPr id="26" name="TextBox 25"/>
          <p:cNvSpPr txBox="1"/>
          <p:nvPr/>
        </p:nvSpPr>
        <p:spPr>
          <a:xfrm>
            <a:off x="11021157" y="5889857"/>
            <a:ext cx="1441799" cy="461665"/>
          </a:xfrm>
          <a:prstGeom prst="rect">
            <a:avLst/>
          </a:prstGeom>
          <a:noFill/>
        </p:spPr>
        <p:txBody>
          <a:bodyPr wrap="square" rtlCol="0">
            <a:spAutoFit/>
          </a:bodyPr>
          <a:lstStyle/>
          <a:p>
            <a:pPr algn="l"/>
            <a:r>
              <a:rPr lang="en-GB" sz="2400" dirty="0">
                <a:solidFill>
                  <a:schemeClr val="accent5">
                    <a:lumMod val="50000"/>
                  </a:schemeClr>
                </a:solidFill>
              </a:rPr>
              <a:t>*order</a:t>
            </a:r>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48451" y="4578014"/>
            <a:ext cx="2468606" cy="1388591"/>
          </a:xfrm>
          <a:prstGeom prst="rect">
            <a:avLst/>
          </a:prstGeom>
        </p:spPr>
      </p:pic>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sp>
        <p:nvSpPr>
          <p:cNvPr id="40" name="TextBox 39"/>
          <p:cNvSpPr txBox="1"/>
          <p:nvPr/>
        </p:nvSpPr>
        <p:spPr>
          <a:xfrm>
            <a:off x="5681918" y="2464420"/>
            <a:ext cx="2633076" cy="1015663"/>
          </a:xfrm>
          <a:prstGeom prst="rect">
            <a:avLst/>
          </a:prstGeom>
          <a:noFill/>
        </p:spPr>
        <p:txBody>
          <a:bodyPr wrap="square" rtlCol="0">
            <a:spAutoFit/>
          </a:bodyPr>
          <a:lstStyle/>
          <a:p>
            <a:pPr algn="l"/>
            <a:r>
              <a:rPr lang="en-GB" sz="2000" dirty="0">
                <a:solidFill>
                  <a:schemeClr val="accent5">
                    <a:lumMod val="50000"/>
                  </a:schemeClr>
                </a:solidFill>
              </a:rPr>
              <a:t>[posted a photo of a friend on top of the mountain]</a:t>
            </a:r>
          </a:p>
        </p:txBody>
      </p:sp>
    </p:spTree>
    <p:extLst>
      <p:ext uri="{BB962C8B-B14F-4D97-AF65-F5344CB8AC3E}">
        <p14:creationId xmlns:p14="http://schemas.microsoft.com/office/powerpoint/2010/main" val="3289599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3815" y="1531534"/>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301152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5719235" y="1531533"/>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8426945" y="1531532"/>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303815" y="3713151"/>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301152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5719235" y="3713150"/>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8426945" y="3713149"/>
            <a:ext cx="2455101" cy="196658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387059" y="2458997"/>
            <a:ext cx="2558442" cy="1015663"/>
          </a:xfrm>
          <a:prstGeom prst="rect">
            <a:avLst/>
          </a:prstGeom>
          <a:noFill/>
        </p:spPr>
        <p:txBody>
          <a:bodyPr wrap="square" rtlCol="0">
            <a:spAutoFit/>
          </a:bodyPr>
          <a:lstStyle/>
          <a:p>
            <a:pPr algn="l"/>
            <a:r>
              <a:rPr lang="en-GB" sz="2000" dirty="0">
                <a:solidFill>
                  <a:schemeClr val="accent5">
                    <a:lumMod val="50000"/>
                  </a:schemeClr>
                </a:solidFill>
              </a:rPr>
              <a:t>[left comments below the photo on Facebook]</a:t>
            </a:r>
          </a:p>
        </p:txBody>
      </p:sp>
      <p:sp>
        <p:nvSpPr>
          <p:cNvPr id="22" name="TextBox 21"/>
          <p:cNvSpPr txBox="1"/>
          <p:nvPr/>
        </p:nvSpPr>
        <p:spPr>
          <a:xfrm>
            <a:off x="2963272" y="2712590"/>
            <a:ext cx="2633076" cy="707886"/>
          </a:xfrm>
          <a:prstGeom prst="rect">
            <a:avLst/>
          </a:prstGeom>
          <a:noFill/>
        </p:spPr>
        <p:txBody>
          <a:bodyPr wrap="square" rtlCol="0">
            <a:spAutoFit/>
          </a:bodyPr>
          <a:lstStyle/>
          <a:p>
            <a:pPr algn="l"/>
            <a:r>
              <a:rPr lang="en-GB" sz="2000" dirty="0">
                <a:solidFill>
                  <a:schemeClr val="accent5">
                    <a:lumMod val="50000"/>
                  </a:schemeClr>
                </a:solidFill>
              </a:rPr>
              <a:t>[played a match far from the centre]</a:t>
            </a:r>
          </a:p>
        </p:txBody>
      </p:sp>
      <p:pic>
        <p:nvPicPr>
          <p:cNvPr id="1026" name="Picture 2" descr="holy family catholic church&#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732" y="1571600"/>
            <a:ext cx="1020536" cy="8737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ccer ball png transparent&#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9952" y="1732203"/>
            <a:ext cx="938247" cy="91333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ountain peak image transparent&#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592" y="1616446"/>
            <a:ext cx="965435" cy="84797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8381015" y="2458997"/>
            <a:ext cx="2633075" cy="1015663"/>
          </a:xfrm>
          <a:prstGeom prst="rect">
            <a:avLst/>
          </a:prstGeom>
          <a:noFill/>
        </p:spPr>
        <p:txBody>
          <a:bodyPr wrap="square" rtlCol="0">
            <a:spAutoFit/>
          </a:bodyPr>
          <a:lstStyle/>
          <a:p>
            <a:pPr algn="l"/>
            <a:r>
              <a:rPr lang="en-GB" sz="2000" dirty="0">
                <a:solidFill>
                  <a:schemeClr val="accent5">
                    <a:lumMod val="50000"/>
                  </a:schemeClr>
                </a:solidFill>
              </a:rPr>
              <a:t>[posted a picture of a friend next to the river]</a:t>
            </a:r>
          </a:p>
        </p:txBody>
      </p:sp>
      <p:pic>
        <p:nvPicPr>
          <p:cNvPr id="1034" name="Picture 10" descr="River water clipart"/>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06760" y="1553322"/>
            <a:ext cx="1414003" cy="94138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26779" y="4866593"/>
            <a:ext cx="2558442" cy="707886"/>
          </a:xfrm>
          <a:prstGeom prst="rect">
            <a:avLst/>
          </a:prstGeom>
          <a:noFill/>
        </p:spPr>
        <p:txBody>
          <a:bodyPr wrap="square" rtlCol="0">
            <a:spAutoFit/>
          </a:bodyPr>
          <a:lstStyle/>
          <a:p>
            <a:pPr algn="l"/>
            <a:r>
              <a:rPr lang="en-GB" sz="2000" dirty="0">
                <a:solidFill>
                  <a:schemeClr val="accent5">
                    <a:lumMod val="50000"/>
                  </a:schemeClr>
                </a:solidFill>
              </a:rPr>
              <a:t>[organised a party near the beach]</a:t>
            </a:r>
          </a:p>
        </p:txBody>
      </p:sp>
      <p:pic>
        <p:nvPicPr>
          <p:cNvPr id="1036" name="Picture 12" descr="party blower transparent background&#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9394" y="3834561"/>
            <a:ext cx="1023944" cy="960097"/>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975755" y="4664071"/>
            <a:ext cx="2558442" cy="1015663"/>
          </a:xfrm>
          <a:prstGeom prst="rect">
            <a:avLst/>
          </a:prstGeom>
          <a:noFill/>
        </p:spPr>
        <p:txBody>
          <a:bodyPr wrap="square" rtlCol="0">
            <a:spAutoFit/>
          </a:bodyPr>
          <a:lstStyle/>
          <a:p>
            <a:pPr algn="l"/>
            <a:r>
              <a:rPr lang="en-GB" sz="2000" dirty="0">
                <a:solidFill>
                  <a:schemeClr val="accent5">
                    <a:lumMod val="50000"/>
                  </a:schemeClr>
                </a:solidFill>
              </a:rPr>
              <a:t>[tried to learn Chinese outside school]</a:t>
            </a:r>
          </a:p>
        </p:txBody>
      </p:sp>
      <p:pic>
        <p:nvPicPr>
          <p:cNvPr id="1038" name="Picture 14" descr="holy family catholic church&#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20002" y="3692686"/>
            <a:ext cx="1088197" cy="108819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624731" y="4859011"/>
            <a:ext cx="2707710" cy="707886"/>
          </a:xfrm>
          <a:prstGeom prst="rect">
            <a:avLst/>
          </a:prstGeom>
          <a:noFill/>
        </p:spPr>
        <p:txBody>
          <a:bodyPr wrap="square" rtlCol="0">
            <a:spAutoFit/>
          </a:bodyPr>
          <a:lstStyle/>
          <a:p>
            <a:pPr algn="l"/>
            <a:r>
              <a:rPr lang="en-GB" sz="2000" dirty="0">
                <a:solidFill>
                  <a:schemeClr val="accent5">
                    <a:lumMod val="50000"/>
                  </a:schemeClr>
                </a:solidFill>
              </a:rPr>
              <a:t>[worked in a café in front of the school]</a:t>
            </a:r>
          </a:p>
        </p:txBody>
      </p:sp>
      <p:pic>
        <p:nvPicPr>
          <p:cNvPr id="1040" name="Picture 16" descr="holy family catholic church&#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95283" y="3934455"/>
            <a:ext cx="1006075" cy="95702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8462715" y="4624108"/>
            <a:ext cx="2558442" cy="1015663"/>
          </a:xfrm>
          <a:prstGeom prst="rect">
            <a:avLst/>
          </a:prstGeom>
          <a:noFill/>
        </p:spPr>
        <p:txBody>
          <a:bodyPr wrap="square" rtlCol="0">
            <a:spAutoFit/>
          </a:bodyPr>
          <a:lstStyle/>
          <a:p>
            <a:pPr algn="l"/>
            <a:r>
              <a:rPr lang="en-GB" sz="2000" dirty="0">
                <a:solidFill>
                  <a:schemeClr val="accent5">
                    <a:lumMod val="50000"/>
                  </a:schemeClr>
                </a:solidFill>
              </a:rPr>
              <a:t>[bought tickets for a concert on top of the museum]</a:t>
            </a:r>
          </a:p>
        </p:txBody>
      </p:sp>
      <p:pic>
        <p:nvPicPr>
          <p:cNvPr id="1044" name="Picture 20" descr="tickets clip art&#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185372" y="3834561"/>
            <a:ext cx="876300" cy="74345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05798" y="624073"/>
            <a:ext cx="7261313" cy="430887"/>
          </a:xfrm>
          <a:prstGeom prst="rect">
            <a:avLst/>
          </a:prstGeom>
          <a:noFill/>
        </p:spPr>
        <p:txBody>
          <a:bodyPr wrap="square" rtlCol="0">
            <a:spAutoFit/>
          </a:bodyPr>
          <a:lstStyle/>
          <a:p>
            <a:pPr algn="l"/>
            <a:r>
              <a:rPr lang="en-GB" sz="2200" dirty="0">
                <a:solidFill>
                  <a:schemeClr val="accent5">
                    <a:lumMod val="50000"/>
                  </a:schemeClr>
                </a:solidFill>
              </a:rPr>
              <a:t>Las actividades de Daniel el domingo pasado.</a:t>
            </a:r>
          </a:p>
        </p:txBody>
      </p:sp>
      <p:sp>
        <p:nvSpPr>
          <p:cNvPr id="25" name="TextBox 24"/>
          <p:cNvSpPr txBox="1"/>
          <p:nvPr/>
        </p:nvSpPr>
        <p:spPr>
          <a:xfrm>
            <a:off x="29319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1</a:t>
            </a:r>
          </a:p>
        </p:txBody>
      </p:sp>
      <p:sp>
        <p:nvSpPr>
          <p:cNvPr id="42" name="TextBox 41"/>
          <p:cNvSpPr txBox="1"/>
          <p:nvPr/>
        </p:nvSpPr>
        <p:spPr>
          <a:xfrm>
            <a:off x="302525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2</a:t>
            </a:r>
          </a:p>
        </p:txBody>
      </p:sp>
      <p:sp>
        <p:nvSpPr>
          <p:cNvPr id="43" name="TextBox 42"/>
          <p:cNvSpPr txBox="1"/>
          <p:nvPr/>
        </p:nvSpPr>
        <p:spPr>
          <a:xfrm>
            <a:off x="5719235" y="1532148"/>
            <a:ext cx="413358" cy="400110"/>
          </a:xfrm>
          <a:prstGeom prst="rect">
            <a:avLst/>
          </a:prstGeom>
          <a:noFill/>
        </p:spPr>
        <p:txBody>
          <a:bodyPr wrap="square" rtlCol="0">
            <a:spAutoFit/>
          </a:bodyPr>
          <a:lstStyle/>
          <a:p>
            <a:pPr algn="l"/>
            <a:r>
              <a:rPr lang="en-GB" sz="2000" b="1" dirty="0">
                <a:solidFill>
                  <a:schemeClr val="accent5">
                    <a:lumMod val="50000"/>
                  </a:schemeClr>
                </a:solidFill>
              </a:rPr>
              <a:t>3</a:t>
            </a:r>
          </a:p>
        </p:txBody>
      </p:sp>
      <p:sp>
        <p:nvSpPr>
          <p:cNvPr id="44" name="TextBox 43"/>
          <p:cNvSpPr txBox="1"/>
          <p:nvPr/>
        </p:nvSpPr>
        <p:spPr>
          <a:xfrm>
            <a:off x="8426945" y="1543287"/>
            <a:ext cx="413358" cy="400110"/>
          </a:xfrm>
          <a:prstGeom prst="rect">
            <a:avLst/>
          </a:prstGeom>
          <a:noFill/>
        </p:spPr>
        <p:txBody>
          <a:bodyPr wrap="square" rtlCol="0">
            <a:spAutoFit/>
          </a:bodyPr>
          <a:lstStyle/>
          <a:p>
            <a:pPr algn="l"/>
            <a:r>
              <a:rPr lang="en-GB" sz="2000" b="1" dirty="0">
                <a:solidFill>
                  <a:schemeClr val="accent5">
                    <a:lumMod val="50000"/>
                  </a:schemeClr>
                </a:solidFill>
              </a:rPr>
              <a:t>4</a:t>
            </a:r>
          </a:p>
        </p:txBody>
      </p:sp>
      <p:sp>
        <p:nvSpPr>
          <p:cNvPr id="45" name="TextBox 44"/>
          <p:cNvSpPr txBox="1"/>
          <p:nvPr/>
        </p:nvSpPr>
        <p:spPr>
          <a:xfrm>
            <a:off x="313388" y="3734400"/>
            <a:ext cx="413358" cy="400110"/>
          </a:xfrm>
          <a:prstGeom prst="rect">
            <a:avLst/>
          </a:prstGeom>
          <a:noFill/>
        </p:spPr>
        <p:txBody>
          <a:bodyPr wrap="square" rtlCol="0">
            <a:spAutoFit/>
          </a:bodyPr>
          <a:lstStyle/>
          <a:p>
            <a:pPr algn="l"/>
            <a:r>
              <a:rPr lang="en-GB" sz="2000" b="1" dirty="0">
                <a:solidFill>
                  <a:schemeClr val="accent5">
                    <a:lumMod val="50000"/>
                  </a:schemeClr>
                </a:solidFill>
              </a:rPr>
              <a:t>5</a:t>
            </a:r>
          </a:p>
        </p:txBody>
      </p:sp>
      <p:sp>
        <p:nvSpPr>
          <p:cNvPr id="46" name="TextBox 45"/>
          <p:cNvSpPr txBox="1"/>
          <p:nvPr/>
        </p:nvSpPr>
        <p:spPr>
          <a:xfrm>
            <a:off x="2982780" y="3734400"/>
            <a:ext cx="413358" cy="400110"/>
          </a:xfrm>
          <a:prstGeom prst="rect">
            <a:avLst/>
          </a:prstGeom>
          <a:noFill/>
        </p:spPr>
        <p:txBody>
          <a:bodyPr wrap="square" rtlCol="0">
            <a:spAutoFit/>
          </a:bodyPr>
          <a:lstStyle/>
          <a:p>
            <a:pPr algn="l"/>
            <a:r>
              <a:rPr lang="en-GB" sz="2000" b="1" dirty="0">
                <a:solidFill>
                  <a:schemeClr val="accent5">
                    <a:lumMod val="50000"/>
                  </a:schemeClr>
                </a:solidFill>
              </a:rPr>
              <a:t>6</a:t>
            </a:r>
          </a:p>
        </p:txBody>
      </p:sp>
      <p:sp>
        <p:nvSpPr>
          <p:cNvPr id="47" name="TextBox 46"/>
          <p:cNvSpPr txBox="1"/>
          <p:nvPr/>
        </p:nvSpPr>
        <p:spPr>
          <a:xfrm>
            <a:off x="5729316" y="3713149"/>
            <a:ext cx="413358" cy="400110"/>
          </a:xfrm>
          <a:prstGeom prst="rect">
            <a:avLst/>
          </a:prstGeom>
          <a:noFill/>
        </p:spPr>
        <p:txBody>
          <a:bodyPr wrap="square" rtlCol="0">
            <a:spAutoFit/>
          </a:bodyPr>
          <a:lstStyle/>
          <a:p>
            <a:pPr algn="l"/>
            <a:r>
              <a:rPr lang="en-GB" sz="2000" b="1" dirty="0">
                <a:solidFill>
                  <a:schemeClr val="accent5">
                    <a:lumMod val="50000"/>
                  </a:schemeClr>
                </a:solidFill>
              </a:rPr>
              <a:t>7</a:t>
            </a:r>
          </a:p>
        </p:txBody>
      </p:sp>
      <p:sp>
        <p:nvSpPr>
          <p:cNvPr id="48" name="TextBox 47"/>
          <p:cNvSpPr txBox="1"/>
          <p:nvPr/>
        </p:nvSpPr>
        <p:spPr>
          <a:xfrm>
            <a:off x="8462715" y="3744491"/>
            <a:ext cx="413358" cy="400110"/>
          </a:xfrm>
          <a:prstGeom prst="rect">
            <a:avLst/>
          </a:prstGeom>
          <a:noFill/>
        </p:spPr>
        <p:txBody>
          <a:bodyPr wrap="square" rtlCol="0">
            <a:spAutoFit/>
          </a:bodyPr>
          <a:lstStyle/>
          <a:p>
            <a:pPr algn="l"/>
            <a:r>
              <a:rPr lang="en-GB" sz="2000" b="1" dirty="0">
                <a:solidFill>
                  <a:schemeClr val="accent5">
                    <a:lumMod val="50000"/>
                  </a:schemeClr>
                </a:solidFill>
              </a:rPr>
              <a:t>8</a:t>
            </a:r>
          </a:p>
        </p:txBody>
      </p:sp>
      <p:sp>
        <p:nvSpPr>
          <p:cNvPr id="52" name="Rounded Rectangle 11">
            <a:extLst>
              <a:ext uri="{FF2B5EF4-FFF2-40B4-BE49-F238E27FC236}">
                <a16:creationId xmlns:a16="http://schemas.microsoft.com/office/drawing/2014/main" id="{A316DD52-7894-4A75-969C-CA0645DA2978}"/>
              </a:ext>
            </a:extLst>
          </p:cNvPr>
          <p:cNvSpPr/>
          <p:nvPr/>
        </p:nvSpPr>
        <p:spPr>
          <a:xfrm>
            <a:off x="9302566" y="258166"/>
            <a:ext cx="262557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idx="4294967295"/>
          </p:nvPr>
        </p:nvSpPr>
        <p:spPr>
          <a:xfrm>
            <a:off x="9418582" y="296438"/>
            <a:ext cx="2393546" cy="345925"/>
          </a:xfrm>
        </p:spPr>
        <p:txBody>
          <a:bodyPr>
            <a:noAutofit/>
          </a:bodyPr>
          <a:lstStyle/>
          <a:p>
            <a:pPr lvl="0" algn="ctr">
              <a:lnSpc>
                <a:spcPct val="100000"/>
              </a:lnSpc>
              <a:spcBef>
                <a:spcPts val="0"/>
              </a:spcBef>
              <a:defRPr/>
            </a:pPr>
            <a:r>
              <a:rPr lang="en-GB" sz="2000" b="1" dirty="0" err="1">
                <a:solidFill>
                  <a:prstClr val="white"/>
                </a:solidFill>
              </a:rPr>
              <a:t>hablar</a:t>
            </a:r>
            <a:r>
              <a:rPr lang="en-GB" sz="2000" b="1" dirty="0">
                <a:solidFill>
                  <a:prstClr val="white"/>
                </a:solidFill>
              </a:rPr>
              <a:t> / </a:t>
            </a:r>
            <a:r>
              <a:rPr lang="en-GB" sz="2000" b="1" dirty="0" err="1">
                <a:solidFill>
                  <a:prstClr val="white"/>
                </a:solidFill>
              </a:rPr>
              <a:t>escuchar</a:t>
            </a:r>
            <a:endParaRPr lang="en-GB" sz="2000" b="1" dirty="0">
              <a:solidFill>
                <a:prstClr val="white"/>
              </a:solidFill>
            </a:endParaRPr>
          </a:p>
        </p:txBody>
      </p:sp>
      <p:pic>
        <p:nvPicPr>
          <p:cNvPr id="3" name="Picture 2"/>
          <p:cNvPicPr>
            <a:picLocks noChangeAspect="1"/>
          </p:cNvPicPr>
          <p:nvPr/>
        </p:nvPicPr>
        <p:blipFill rotWithShape="1">
          <a:blip r:embed="rId11" cstate="print">
            <a:extLst>
              <a:ext uri="{28A0092B-C50C-407E-A947-70E740481C1C}">
                <a14:useLocalDpi xmlns:a14="http://schemas.microsoft.com/office/drawing/2010/main" val="0"/>
              </a:ext>
            </a:extLst>
          </a:blip>
          <a:srcRect l="25358" r="46424"/>
          <a:stretch/>
        </p:blipFill>
        <p:spPr>
          <a:xfrm>
            <a:off x="11053187" y="680635"/>
            <a:ext cx="1101746" cy="2196213"/>
          </a:xfrm>
          <a:prstGeom prst="rect">
            <a:avLst/>
          </a:prstGeom>
        </p:spPr>
      </p:pic>
      <p:sp>
        <p:nvSpPr>
          <p:cNvPr id="40" name="TextBox 39"/>
          <p:cNvSpPr txBox="1"/>
          <p:nvPr/>
        </p:nvSpPr>
        <p:spPr>
          <a:xfrm>
            <a:off x="5925914" y="2466012"/>
            <a:ext cx="2633076" cy="1015663"/>
          </a:xfrm>
          <a:prstGeom prst="rect">
            <a:avLst/>
          </a:prstGeom>
          <a:noFill/>
        </p:spPr>
        <p:txBody>
          <a:bodyPr wrap="square" rtlCol="0">
            <a:spAutoFit/>
          </a:bodyPr>
          <a:lstStyle/>
          <a:p>
            <a:pPr algn="l"/>
            <a:r>
              <a:rPr lang="en-GB" sz="2000" dirty="0">
                <a:solidFill>
                  <a:schemeClr val="accent5">
                    <a:lumMod val="50000"/>
                  </a:schemeClr>
                </a:solidFill>
              </a:rPr>
              <a:t>[met up with a friend near the mountain]</a:t>
            </a:r>
          </a:p>
        </p:txBody>
      </p:sp>
    </p:spTree>
    <p:extLst>
      <p:ext uri="{BB962C8B-B14F-4D97-AF65-F5344CB8AC3E}">
        <p14:creationId xmlns:p14="http://schemas.microsoft.com/office/powerpoint/2010/main" val="1030706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Verbs: 3</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Arial"/>
                <a:sym typeface="Arial"/>
                <a:hlinkClick r:id="rId3"/>
              </a:rPr>
              <a:t>rd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hlinkClick r:id="rId3"/>
              </a:rPr>
              <a:t> person present &amp; past tense in the ‘Verb agreement (past)’ menu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practices aspects of this week’s lessons.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67711"/>
            <a:ext cx="7396216" cy="4044961"/>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2.1, Week 2)</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92597" y="4572270"/>
            <a:ext cx="11066804" cy="1200329"/>
          </a:xfrm>
          <a:prstGeom prst="rect">
            <a:avLst/>
          </a:prstGeom>
        </p:spPr>
        <p:txBody>
          <a:bodyPr wrap="square">
            <a:spAutoFit/>
          </a:bodyPr>
          <a:lstStyle/>
          <a:p>
            <a:pPr lvl="0">
              <a:defRPr/>
            </a:pPr>
            <a:r>
              <a:rPr lang="en-GB" sz="2400" b="1" dirty="0">
                <a:solidFill>
                  <a:srgbClr val="5B9BD5">
                    <a:lumMod val="50000"/>
                  </a:srgbClr>
                </a:solidFill>
                <a:latin typeface="Century Gothic" panose="020B0502020202020204" pitchFamily="34" charset="0"/>
              </a:rPr>
              <a:t>In addition, revisit:		</a:t>
            </a:r>
            <a:r>
              <a:rPr lang="en-GB" sz="2400" dirty="0">
                <a:solidFill>
                  <a:srgbClr val="5B9BD5">
                    <a:lumMod val="50000"/>
                  </a:srgbClr>
                </a:solidFill>
                <a:latin typeface="Century Gothic" panose="020B0502020202020204" pitchFamily="34" charset="0"/>
                <a:hlinkClick r:id="rId5"/>
              </a:rPr>
              <a:t>Y8 Term 1.2 Week 6</a:t>
            </a:r>
            <a:endParaRPr lang="en-GB" sz="2400" dirty="0">
              <a:solidFill>
                <a:srgbClr val="5B9BD5">
                  <a:lumMod val="50000"/>
                </a:srgbClr>
              </a:solidFill>
              <a:latin typeface="Century Gothic" panose="020B0502020202020204" pitchFamily="34" charset="0"/>
            </a:endParaRPr>
          </a:p>
          <a:p>
            <a:pPr lvl="0">
              <a:defRPr/>
            </a:pP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6"/>
              </a:rPr>
              <a:t>Y8 Term 1.2 Week 1</a:t>
            </a:r>
            <a:br>
              <a:rPr lang="en-GB" sz="2400" dirty="0">
                <a:solidFill>
                  <a:srgbClr val="5B9BD5">
                    <a:lumMod val="50000"/>
                  </a:srgbClr>
                </a:solidFill>
                <a:latin typeface="Century Gothic" panose="020B0502020202020204" pitchFamily="34" charset="0"/>
              </a:rPr>
            </a:br>
            <a:endParaRPr lang="en-GB" sz="2400"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641925" y="4800601"/>
            <a:ext cx="1300638" cy="1300638"/>
          </a:xfrm>
          <a:prstGeom prst="rect">
            <a:avLst/>
          </a:prstGeom>
        </p:spPr>
      </p:pic>
      <p:sp>
        <p:nvSpPr>
          <p:cNvPr id="17" name="TextBox 16"/>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Y8 Term 2.1 Week 2</a:t>
            </a:r>
            <a:endPar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8" name="TextBox 17"/>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7054" y="2875114"/>
            <a:ext cx="1403325" cy="1403325"/>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491537" y="258166"/>
            <a:ext cx="143660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a:extLst>
              <a:ext uri="{FF2B5EF4-FFF2-40B4-BE49-F238E27FC236}">
                <a16:creationId xmlns:a16="http://schemas.microsoft.com/office/drawing/2014/main" id="{E7CEF250-2D8D-BC40-88B3-6FBEE0304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263857" y="327665"/>
            <a:ext cx="3276599" cy="662839"/>
          </a:xfrm>
        </p:spPr>
        <p:txBody>
          <a:bodyPr>
            <a:normAutofit/>
          </a:bodyPr>
          <a:lstStyle/>
          <a:p>
            <a:r>
              <a:rPr lang="x-none" sz="36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14221" y="1208476"/>
            <a:ext cx="4934857" cy="461665"/>
          </a:xfrm>
          <a:prstGeom prst="rect">
            <a:avLst/>
          </a:prstGeom>
          <a:noFill/>
        </p:spPr>
        <p:txBody>
          <a:bodyPr wrap="square" rtlCol="0">
            <a:spAutoFit/>
          </a:bodyPr>
          <a:lstStyle/>
          <a:p>
            <a:pPr algn="l"/>
            <a:r>
              <a:rPr lang="en-GB" sz="2400" b="1" dirty="0">
                <a:solidFill>
                  <a:schemeClr val="accent5">
                    <a:lumMod val="50000"/>
                  </a:schemeClr>
                </a:solidFill>
              </a:rPr>
              <a:t>Escucha y </a:t>
            </a:r>
            <a:r>
              <a:rPr lang="en-GB" sz="2400" b="1" dirty="0" err="1">
                <a:solidFill>
                  <a:schemeClr val="accent5">
                    <a:lumMod val="50000"/>
                  </a:schemeClr>
                </a:solidFill>
              </a:rPr>
              <a:t>completa</a:t>
            </a:r>
            <a:r>
              <a:rPr lang="en-GB" sz="2400" b="1" dirty="0">
                <a:solidFill>
                  <a:schemeClr val="accent5">
                    <a:lumMod val="50000"/>
                  </a:schemeClr>
                </a:solidFill>
              </a:rPr>
              <a:t> las </a:t>
            </a:r>
            <a:r>
              <a:rPr lang="en-GB" sz="2400" b="1" dirty="0" err="1">
                <a:solidFill>
                  <a:schemeClr val="accent5">
                    <a:lumMod val="50000"/>
                  </a:schemeClr>
                </a:solidFill>
              </a:rPr>
              <a:t>frases</a:t>
            </a:r>
            <a:r>
              <a:rPr lang="en-GB" sz="2400" b="1" dirty="0">
                <a:solidFill>
                  <a:schemeClr val="accent5">
                    <a:lumMod val="50000"/>
                  </a:schemeClr>
                </a:solidFill>
              </a:rPr>
              <a:t>.</a:t>
            </a:r>
            <a:endParaRPr lang="x-none" sz="2400" b="1" dirty="0">
              <a:solidFill>
                <a:schemeClr val="accent5">
                  <a:lumMod val="50000"/>
                </a:schemeClr>
              </a:solidFill>
            </a:endParaRPr>
          </a:p>
        </p:txBody>
      </p:sp>
      <p:sp>
        <p:nvSpPr>
          <p:cNvPr id="13" name="Action Button: Custom 30">
            <a:hlinkClick r:id="" action="ppaction://noaction" highlightClick="1">
              <a:snd r:embed="rId4" name="1._Vamos a ir al centro para ir de copas.wav"/>
            </a:hlinkClick>
            <a:extLst>
              <a:ext uri="{FF2B5EF4-FFF2-40B4-BE49-F238E27FC236}">
                <a16:creationId xmlns:a16="http://schemas.microsoft.com/office/drawing/2014/main" id="{84C42966-0FE3-1042-B4E5-EA81C2ED1679}"/>
              </a:ext>
            </a:extLst>
          </p:cNvPr>
          <p:cNvSpPr/>
          <p:nvPr/>
        </p:nvSpPr>
        <p:spPr>
          <a:xfrm>
            <a:off x="190418" y="1861830"/>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5" name="Action Button: Custom 30">
            <a:hlinkClick r:id="" action="ppaction://noaction" highlightClick="1">
              <a:snd r:embed="rId5" name="2._En la fiesta, reparto todas las bebidas y organizo los juegos.wav"/>
            </a:hlinkClick>
            <a:extLst>
              <a:ext uri="{FF2B5EF4-FFF2-40B4-BE49-F238E27FC236}">
                <a16:creationId xmlns:a16="http://schemas.microsoft.com/office/drawing/2014/main" id="{556653A5-0E0B-BD45-863B-1C54B36FC2ED}"/>
              </a:ext>
            </a:extLst>
          </p:cNvPr>
          <p:cNvSpPr/>
          <p:nvPr/>
        </p:nvSpPr>
        <p:spPr>
          <a:xfrm>
            <a:off x="183400" y="261209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17" name="Action Button: Custom 30">
            <a:hlinkClick r:id="" action="ppaction://noaction" highlightClick="1">
              <a:snd r:embed="rId6" name="3._No permiten música fuerte.wav"/>
            </a:hlinkClick>
            <a:extLst>
              <a:ext uri="{FF2B5EF4-FFF2-40B4-BE49-F238E27FC236}">
                <a16:creationId xmlns:a16="http://schemas.microsoft.com/office/drawing/2014/main" id="{4846E45F-4F1B-A244-B58E-A60FA1E650BC}"/>
              </a:ext>
            </a:extLst>
          </p:cNvPr>
          <p:cNvSpPr/>
          <p:nvPr/>
        </p:nvSpPr>
        <p:spPr>
          <a:xfrm>
            <a:off x="183400" y="338470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19" name="Action Button: Custom 30">
            <a:hlinkClick r:id="" action="ppaction://noaction" highlightClick="1">
              <a:snd r:embed="rId7" name="4._Enseña muy bien. Los temas son muy interesantes_NEW.wav"/>
            </a:hlinkClick>
            <a:extLst>
              <a:ext uri="{FF2B5EF4-FFF2-40B4-BE49-F238E27FC236}">
                <a16:creationId xmlns:a16="http://schemas.microsoft.com/office/drawing/2014/main" id="{E5168775-5893-AD47-AAD7-15AD8DD820DF}"/>
              </a:ext>
            </a:extLst>
          </p:cNvPr>
          <p:cNvSpPr/>
          <p:nvPr/>
        </p:nvSpPr>
        <p:spPr>
          <a:xfrm>
            <a:off x="183400" y="4140635"/>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1" name="Action Button: Custom 30">
            <a:hlinkClick r:id="" action="ppaction://noaction" highlightClick="1">
              <a:snd r:embed="rId8" name="5._¿Qué país quieres visitar_ Debes decidir pronto.wav"/>
            </a:hlinkClick>
            <a:extLst>
              <a:ext uri="{FF2B5EF4-FFF2-40B4-BE49-F238E27FC236}">
                <a16:creationId xmlns:a16="http://schemas.microsoft.com/office/drawing/2014/main" id="{D2544659-076A-1346-A200-5FB8A49960E8}"/>
              </a:ext>
            </a:extLst>
          </p:cNvPr>
          <p:cNvSpPr/>
          <p:nvPr/>
        </p:nvSpPr>
        <p:spPr>
          <a:xfrm>
            <a:off x="183400" y="4922379"/>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69" name="TextBox 68"/>
          <p:cNvSpPr txBox="1"/>
          <p:nvPr/>
        </p:nvSpPr>
        <p:spPr>
          <a:xfrm>
            <a:off x="827314" y="1840789"/>
            <a:ext cx="11846269" cy="461665"/>
          </a:xfrm>
          <a:prstGeom prst="rect">
            <a:avLst/>
          </a:prstGeom>
          <a:noFill/>
        </p:spPr>
        <p:txBody>
          <a:bodyPr wrap="square" rtlCol="0">
            <a:spAutoFit/>
          </a:bodyPr>
          <a:lstStyle/>
          <a:p>
            <a:pPr algn="l"/>
            <a:r>
              <a:rPr lang="en-GB" sz="2400" dirty="0">
                <a:solidFill>
                  <a:schemeClr val="accent5">
                    <a:lumMod val="50000"/>
                  </a:schemeClr>
                </a:solidFill>
              </a:rPr>
              <a:t>We go/are going to go to the centre _________________________.</a:t>
            </a:r>
          </a:p>
        </p:txBody>
      </p:sp>
      <p:sp>
        <p:nvSpPr>
          <p:cNvPr id="70" name="TextBox 69"/>
          <p:cNvSpPr txBox="1"/>
          <p:nvPr/>
        </p:nvSpPr>
        <p:spPr>
          <a:xfrm>
            <a:off x="6485322" y="1796023"/>
            <a:ext cx="3933372" cy="461665"/>
          </a:xfrm>
          <a:prstGeom prst="rect">
            <a:avLst/>
          </a:prstGeom>
          <a:noFill/>
        </p:spPr>
        <p:txBody>
          <a:bodyPr wrap="square" rtlCol="0">
            <a:spAutoFit/>
          </a:bodyPr>
          <a:lstStyle/>
          <a:p>
            <a:pPr algn="l"/>
            <a:r>
              <a:rPr lang="en-GB" sz="2400" b="1" dirty="0">
                <a:solidFill>
                  <a:schemeClr val="accent5">
                    <a:lumMod val="50000"/>
                  </a:schemeClr>
                </a:solidFill>
              </a:rPr>
              <a:t>(in order) to go for drinks</a:t>
            </a:r>
          </a:p>
        </p:txBody>
      </p:sp>
      <p:sp>
        <p:nvSpPr>
          <p:cNvPr id="71" name="TextBox 70"/>
          <p:cNvSpPr txBox="1"/>
          <p:nvPr/>
        </p:nvSpPr>
        <p:spPr>
          <a:xfrm>
            <a:off x="820297" y="2576740"/>
            <a:ext cx="11100828" cy="461665"/>
          </a:xfrm>
          <a:prstGeom prst="rect">
            <a:avLst/>
          </a:prstGeom>
          <a:noFill/>
        </p:spPr>
        <p:txBody>
          <a:bodyPr wrap="square" rtlCol="0">
            <a:spAutoFit/>
          </a:bodyPr>
          <a:lstStyle/>
          <a:p>
            <a:pPr algn="l"/>
            <a:r>
              <a:rPr lang="en-GB" sz="2400" dirty="0">
                <a:solidFill>
                  <a:schemeClr val="accent5">
                    <a:lumMod val="50000"/>
                  </a:schemeClr>
                </a:solidFill>
              </a:rPr>
              <a:t>At the party, I ____________ all the ________ and I organise _____________.</a:t>
            </a:r>
          </a:p>
        </p:txBody>
      </p:sp>
      <p:sp>
        <p:nvSpPr>
          <p:cNvPr id="72" name="TextBox 71"/>
          <p:cNvSpPr txBox="1"/>
          <p:nvPr/>
        </p:nvSpPr>
        <p:spPr>
          <a:xfrm>
            <a:off x="3163285" y="2567662"/>
            <a:ext cx="1764555" cy="461665"/>
          </a:xfrm>
          <a:prstGeom prst="rect">
            <a:avLst/>
          </a:prstGeom>
          <a:noFill/>
        </p:spPr>
        <p:txBody>
          <a:bodyPr wrap="square" rtlCol="0">
            <a:spAutoFit/>
          </a:bodyPr>
          <a:lstStyle/>
          <a:p>
            <a:pPr algn="l"/>
            <a:r>
              <a:rPr lang="en-GB" sz="2400" b="1" dirty="0">
                <a:solidFill>
                  <a:schemeClr val="accent5">
                    <a:lumMod val="50000"/>
                  </a:schemeClr>
                </a:solidFill>
              </a:rPr>
              <a:t>hand out</a:t>
            </a:r>
          </a:p>
        </p:txBody>
      </p:sp>
      <p:sp>
        <p:nvSpPr>
          <p:cNvPr id="73" name="TextBox 72"/>
          <p:cNvSpPr txBox="1"/>
          <p:nvPr/>
        </p:nvSpPr>
        <p:spPr>
          <a:xfrm>
            <a:off x="5869130" y="2541387"/>
            <a:ext cx="1077810" cy="461665"/>
          </a:xfrm>
          <a:prstGeom prst="rect">
            <a:avLst/>
          </a:prstGeom>
          <a:noFill/>
        </p:spPr>
        <p:txBody>
          <a:bodyPr wrap="square" rtlCol="0">
            <a:spAutoFit/>
          </a:bodyPr>
          <a:lstStyle/>
          <a:p>
            <a:pPr algn="l"/>
            <a:r>
              <a:rPr lang="en-GB" sz="2400" b="1" dirty="0">
                <a:solidFill>
                  <a:schemeClr val="accent5">
                    <a:lumMod val="50000"/>
                  </a:schemeClr>
                </a:solidFill>
              </a:rPr>
              <a:t>drinks</a:t>
            </a:r>
          </a:p>
        </p:txBody>
      </p:sp>
      <p:sp>
        <p:nvSpPr>
          <p:cNvPr id="75" name="TextBox 74"/>
          <p:cNvSpPr txBox="1"/>
          <p:nvPr/>
        </p:nvSpPr>
        <p:spPr>
          <a:xfrm>
            <a:off x="794362" y="3349076"/>
            <a:ext cx="8432800" cy="461665"/>
          </a:xfrm>
          <a:prstGeom prst="rect">
            <a:avLst/>
          </a:prstGeom>
          <a:noFill/>
        </p:spPr>
        <p:txBody>
          <a:bodyPr wrap="square" rtlCol="0">
            <a:spAutoFit/>
          </a:bodyPr>
          <a:lstStyle/>
          <a:p>
            <a:pPr algn="l"/>
            <a:r>
              <a:rPr lang="en-GB" sz="2400" dirty="0">
                <a:solidFill>
                  <a:schemeClr val="accent5">
                    <a:lumMod val="50000"/>
                  </a:schemeClr>
                </a:solidFill>
              </a:rPr>
              <a:t>They don’t _______________ ______ _______.</a:t>
            </a:r>
          </a:p>
        </p:txBody>
      </p:sp>
      <p:sp>
        <p:nvSpPr>
          <p:cNvPr id="76" name="TextBox 75"/>
          <p:cNvSpPr txBox="1"/>
          <p:nvPr/>
        </p:nvSpPr>
        <p:spPr>
          <a:xfrm>
            <a:off x="2634466" y="3339998"/>
            <a:ext cx="2350361" cy="461665"/>
          </a:xfrm>
          <a:prstGeom prst="rect">
            <a:avLst/>
          </a:prstGeom>
          <a:noFill/>
        </p:spPr>
        <p:txBody>
          <a:bodyPr wrap="square" rtlCol="0">
            <a:spAutoFit/>
          </a:bodyPr>
          <a:lstStyle/>
          <a:p>
            <a:pPr algn="l"/>
            <a:r>
              <a:rPr lang="en-GB" sz="2400" b="1" dirty="0">
                <a:solidFill>
                  <a:schemeClr val="accent5">
                    <a:lumMod val="50000"/>
                  </a:schemeClr>
                </a:solidFill>
              </a:rPr>
              <a:t>allow/permit</a:t>
            </a:r>
          </a:p>
        </p:txBody>
      </p:sp>
      <p:sp>
        <p:nvSpPr>
          <p:cNvPr id="77" name="TextBox 76"/>
          <p:cNvSpPr txBox="1"/>
          <p:nvPr/>
        </p:nvSpPr>
        <p:spPr>
          <a:xfrm>
            <a:off x="4949078" y="3357442"/>
            <a:ext cx="894117" cy="461665"/>
          </a:xfrm>
          <a:prstGeom prst="rect">
            <a:avLst/>
          </a:prstGeom>
          <a:noFill/>
        </p:spPr>
        <p:txBody>
          <a:bodyPr wrap="square" rtlCol="0">
            <a:spAutoFit/>
          </a:bodyPr>
          <a:lstStyle/>
          <a:p>
            <a:pPr algn="l"/>
            <a:r>
              <a:rPr lang="en-GB" sz="2400" b="1" dirty="0">
                <a:solidFill>
                  <a:schemeClr val="accent5">
                    <a:lumMod val="50000"/>
                  </a:schemeClr>
                </a:solidFill>
              </a:rPr>
              <a:t>loud</a:t>
            </a:r>
          </a:p>
        </p:txBody>
      </p:sp>
      <p:sp>
        <p:nvSpPr>
          <p:cNvPr id="78" name="TextBox 77"/>
          <p:cNvSpPr txBox="1"/>
          <p:nvPr/>
        </p:nvSpPr>
        <p:spPr>
          <a:xfrm>
            <a:off x="5869130" y="3340710"/>
            <a:ext cx="1262217" cy="461665"/>
          </a:xfrm>
          <a:prstGeom prst="rect">
            <a:avLst/>
          </a:prstGeom>
          <a:noFill/>
        </p:spPr>
        <p:txBody>
          <a:bodyPr wrap="square" rtlCol="0">
            <a:spAutoFit/>
          </a:bodyPr>
          <a:lstStyle/>
          <a:p>
            <a:pPr algn="l"/>
            <a:r>
              <a:rPr lang="en-GB" sz="2400" b="1" dirty="0">
                <a:solidFill>
                  <a:schemeClr val="accent5">
                    <a:lumMod val="50000"/>
                  </a:schemeClr>
                </a:solidFill>
              </a:rPr>
              <a:t>music</a:t>
            </a:r>
          </a:p>
        </p:txBody>
      </p:sp>
      <p:sp>
        <p:nvSpPr>
          <p:cNvPr id="79" name="TextBox 78"/>
          <p:cNvSpPr txBox="1"/>
          <p:nvPr/>
        </p:nvSpPr>
        <p:spPr>
          <a:xfrm>
            <a:off x="827314" y="4105280"/>
            <a:ext cx="11100829" cy="461665"/>
          </a:xfrm>
          <a:prstGeom prst="rect">
            <a:avLst/>
          </a:prstGeom>
          <a:noFill/>
        </p:spPr>
        <p:txBody>
          <a:bodyPr wrap="square" rtlCol="0">
            <a:spAutoFit/>
          </a:bodyPr>
          <a:lstStyle/>
          <a:p>
            <a:pPr algn="l"/>
            <a:r>
              <a:rPr lang="en-GB" sz="2400" dirty="0">
                <a:solidFill>
                  <a:schemeClr val="accent5">
                    <a:lumMod val="50000"/>
                  </a:schemeClr>
                </a:solidFill>
              </a:rPr>
              <a:t>S/he __________ very well. The ______________ are very interesting.</a:t>
            </a:r>
          </a:p>
        </p:txBody>
      </p:sp>
      <p:sp>
        <p:nvSpPr>
          <p:cNvPr id="80" name="TextBox 79"/>
          <p:cNvSpPr txBox="1"/>
          <p:nvPr/>
        </p:nvSpPr>
        <p:spPr>
          <a:xfrm>
            <a:off x="1826092" y="4110366"/>
            <a:ext cx="1595000" cy="461665"/>
          </a:xfrm>
          <a:prstGeom prst="rect">
            <a:avLst/>
          </a:prstGeom>
          <a:noFill/>
        </p:spPr>
        <p:txBody>
          <a:bodyPr wrap="square" rtlCol="0">
            <a:spAutoFit/>
          </a:bodyPr>
          <a:lstStyle/>
          <a:p>
            <a:pPr algn="l"/>
            <a:r>
              <a:rPr lang="en-GB" sz="2400" b="1" dirty="0">
                <a:solidFill>
                  <a:schemeClr val="accent5">
                    <a:lumMod val="50000"/>
                  </a:schemeClr>
                </a:solidFill>
              </a:rPr>
              <a:t>teaches</a:t>
            </a:r>
          </a:p>
        </p:txBody>
      </p:sp>
      <p:sp>
        <p:nvSpPr>
          <p:cNvPr id="81" name="TextBox 80"/>
          <p:cNvSpPr txBox="1"/>
          <p:nvPr/>
        </p:nvSpPr>
        <p:spPr>
          <a:xfrm>
            <a:off x="5377783" y="4069926"/>
            <a:ext cx="2109448" cy="461665"/>
          </a:xfrm>
          <a:prstGeom prst="rect">
            <a:avLst/>
          </a:prstGeom>
          <a:noFill/>
        </p:spPr>
        <p:txBody>
          <a:bodyPr wrap="square" rtlCol="0">
            <a:spAutoFit/>
          </a:bodyPr>
          <a:lstStyle/>
          <a:p>
            <a:pPr algn="l"/>
            <a:r>
              <a:rPr lang="en-GB" sz="2400" b="1" dirty="0">
                <a:solidFill>
                  <a:schemeClr val="accent5">
                    <a:lumMod val="50000"/>
                  </a:schemeClr>
                </a:solidFill>
              </a:rPr>
              <a:t>topics/issues</a:t>
            </a:r>
          </a:p>
        </p:txBody>
      </p:sp>
      <p:sp>
        <p:nvSpPr>
          <p:cNvPr id="82" name="TextBox 81"/>
          <p:cNvSpPr txBox="1"/>
          <p:nvPr/>
        </p:nvSpPr>
        <p:spPr>
          <a:xfrm>
            <a:off x="9497623" y="2547973"/>
            <a:ext cx="1842142" cy="461665"/>
          </a:xfrm>
          <a:prstGeom prst="rect">
            <a:avLst/>
          </a:prstGeom>
          <a:noFill/>
        </p:spPr>
        <p:txBody>
          <a:bodyPr wrap="square" rtlCol="0">
            <a:spAutoFit/>
          </a:bodyPr>
          <a:lstStyle/>
          <a:p>
            <a:pPr algn="l"/>
            <a:r>
              <a:rPr lang="en-GB" sz="2400" b="1" dirty="0">
                <a:solidFill>
                  <a:schemeClr val="accent5">
                    <a:lumMod val="50000"/>
                  </a:schemeClr>
                </a:solidFill>
              </a:rPr>
              <a:t>the games</a:t>
            </a:r>
          </a:p>
        </p:txBody>
      </p:sp>
      <p:sp>
        <p:nvSpPr>
          <p:cNvPr id="83" name="TextBox 82"/>
          <p:cNvSpPr txBox="1"/>
          <p:nvPr/>
        </p:nvSpPr>
        <p:spPr>
          <a:xfrm>
            <a:off x="818617" y="4851671"/>
            <a:ext cx="11100829" cy="461665"/>
          </a:xfrm>
          <a:prstGeom prst="rect">
            <a:avLst/>
          </a:prstGeom>
          <a:noFill/>
        </p:spPr>
        <p:txBody>
          <a:bodyPr wrap="square" rtlCol="0">
            <a:spAutoFit/>
          </a:bodyPr>
          <a:lstStyle/>
          <a:p>
            <a:pPr algn="l"/>
            <a:r>
              <a:rPr lang="en-GB" sz="2400" dirty="0">
                <a:solidFill>
                  <a:schemeClr val="accent5">
                    <a:lumMod val="50000"/>
                  </a:schemeClr>
                </a:solidFill>
              </a:rPr>
              <a:t>What ___________ do you want to visit? You must_________  _______. </a:t>
            </a:r>
          </a:p>
        </p:txBody>
      </p:sp>
      <p:sp>
        <p:nvSpPr>
          <p:cNvPr id="85" name="TextBox 84"/>
          <p:cNvSpPr txBox="1"/>
          <p:nvPr/>
        </p:nvSpPr>
        <p:spPr>
          <a:xfrm>
            <a:off x="8147246" y="4825719"/>
            <a:ext cx="1298321" cy="461665"/>
          </a:xfrm>
          <a:prstGeom prst="rect">
            <a:avLst/>
          </a:prstGeom>
          <a:noFill/>
        </p:spPr>
        <p:txBody>
          <a:bodyPr wrap="square" rtlCol="0">
            <a:spAutoFit/>
          </a:bodyPr>
          <a:lstStyle/>
          <a:p>
            <a:pPr algn="l"/>
            <a:r>
              <a:rPr lang="en-GB" sz="2400" b="1" dirty="0">
                <a:solidFill>
                  <a:schemeClr val="accent5">
                    <a:lumMod val="50000"/>
                  </a:schemeClr>
                </a:solidFill>
              </a:rPr>
              <a:t>decide</a:t>
            </a:r>
          </a:p>
        </p:txBody>
      </p:sp>
      <p:sp>
        <p:nvSpPr>
          <p:cNvPr id="86" name="TextBox 85"/>
          <p:cNvSpPr txBox="1"/>
          <p:nvPr/>
        </p:nvSpPr>
        <p:spPr>
          <a:xfrm>
            <a:off x="9674698" y="4830319"/>
            <a:ext cx="1049905" cy="461665"/>
          </a:xfrm>
          <a:prstGeom prst="rect">
            <a:avLst/>
          </a:prstGeom>
          <a:noFill/>
        </p:spPr>
        <p:txBody>
          <a:bodyPr wrap="square" rtlCol="0">
            <a:spAutoFit/>
          </a:bodyPr>
          <a:lstStyle/>
          <a:p>
            <a:pPr algn="l"/>
            <a:r>
              <a:rPr lang="en-GB" sz="2400" b="1" dirty="0">
                <a:solidFill>
                  <a:schemeClr val="accent5">
                    <a:lumMod val="50000"/>
                  </a:schemeClr>
                </a:solidFill>
              </a:rPr>
              <a:t>soon</a:t>
            </a:r>
          </a:p>
        </p:txBody>
      </p:sp>
      <p:sp>
        <p:nvSpPr>
          <p:cNvPr id="88" name="Action Button: Custom 30">
            <a:hlinkClick r:id="" action="ppaction://noaction" highlightClick="1">
              <a:snd r:embed="rId9" name="Quiero ir de paseo Estoy aburrida.wav"/>
            </a:hlinkClick>
            <a:extLst>
              <a:ext uri="{FF2B5EF4-FFF2-40B4-BE49-F238E27FC236}">
                <a16:creationId xmlns:a16="http://schemas.microsoft.com/office/drawing/2014/main" id="{D2544659-076A-1346-A200-5FB8A49960E8}"/>
              </a:ext>
            </a:extLst>
          </p:cNvPr>
          <p:cNvSpPr/>
          <p:nvPr/>
        </p:nvSpPr>
        <p:spPr>
          <a:xfrm>
            <a:off x="190418" y="5711293"/>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9" name="TextBox 88"/>
          <p:cNvSpPr txBox="1"/>
          <p:nvPr/>
        </p:nvSpPr>
        <p:spPr>
          <a:xfrm>
            <a:off x="825635" y="5640585"/>
            <a:ext cx="11100829" cy="461665"/>
          </a:xfrm>
          <a:prstGeom prst="rect">
            <a:avLst/>
          </a:prstGeom>
          <a:noFill/>
        </p:spPr>
        <p:txBody>
          <a:bodyPr wrap="square" rtlCol="0">
            <a:spAutoFit/>
          </a:bodyPr>
          <a:lstStyle/>
          <a:p>
            <a:pPr algn="l"/>
            <a:r>
              <a:rPr lang="en-GB" sz="2400" dirty="0">
                <a:solidFill>
                  <a:schemeClr val="accent5">
                    <a:lumMod val="50000"/>
                  </a:schemeClr>
                </a:solidFill>
              </a:rPr>
              <a:t>I want to ___________________. I’m bored.</a:t>
            </a:r>
          </a:p>
        </p:txBody>
      </p:sp>
      <p:sp>
        <p:nvSpPr>
          <p:cNvPr id="91" name="TextBox 90"/>
          <p:cNvSpPr txBox="1"/>
          <p:nvPr/>
        </p:nvSpPr>
        <p:spPr>
          <a:xfrm>
            <a:off x="2428289" y="5630703"/>
            <a:ext cx="2582473" cy="461665"/>
          </a:xfrm>
          <a:prstGeom prst="rect">
            <a:avLst/>
          </a:prstGeom>
          <a:noFill/>
        </p:spPr>
        <p:txBody>
          <a:bodyPr wrap="square" rtlCol="0">
            <a:spAutoFit/>
          </a:bodyPr>
          <a:lstStyle/>
          <a:p>
            <a:pPr algn="l"/>
            <a:r>
              <a:rPr lang="en-GB" sz="2400" b="1" dirty="0">
                <a:solidFill>
                  <a:schemeClr val="accent5">
                    <a:lumMod val="50000"/>
                  </a:schemeClr>
                </a:solidFill>
              </a:rPr>
              <a:t>go for an outing</a:t>
            </a:r>
          </a:p>
        </p:txBody>
      </p:sp>
      <p:sp>
        <p:nvSpPr>
          <p:cNvPr id="92" name="TextBox 91"/>
          <p:cNvSpPr txBox="1"/>
          <p:nvPr/>
        </p:nvSpPr>
        <p:spPr>
          <a:xfrm>
            <a:off x="2023614" y="4825719"/>
            <a:ext cx="1595000" cy="461665"/>
          </a:xfrm>
          <a:prstGeom prst="rect">
            <a:avLst/>
          </a:prstGeom>
          <a:noFill/>
        </p:spPr>
        <p:txBody>
          <a:bodyPr wrap="square" rtlCol="0">
            <a:spAutoFit/>
          </a:bodyPr>
          <a:lstStyle/>
          <a:p>
            <a:pPr algn="l"/>
            <a:r>
              <a:rPr lang="en-GB" sz="2400" b="1" dirty="0">
                <a:solidFill>
                  <a:schemeClr val="accent5">
                    <a:lumMod val="50000"/>
                  </a:schemeClr>
                </a:solidFill>
              </a:rPr>
              <a:t>country</a:t>
            </a:r>
          </a:p>
        </p:txBody>
      </p:sp>
    </p:spTree>
    <p:extLst>
      <p:ext uri="{BB962C8B-B14F-4D97-AF65-F5344CB8AC3E}">
        <p14:creationId xmlns:p14="http://schemas.microsoft.com/office/powerpoint/2010/main" val="327818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2" grpId="0"/>
      <p:bldP spid="73" grpId="0"/>
      <p:bldP spid="76" grpId="0"/>
      <p:bldP spid="77" grpId="0"/>
      <p:bldP spid="78" grpId="0"/>
      <p:bldP spid="80" grpId="0"/>
      <p:bldP spid="81" grpId="0"/>
      <p:bldP spid="82" grpId="0"/>
      <p:bldP spid="85" grpId="0"/>
      <p:bldP spid="86" grpId="0"/>
      <p:bldP spid="91" grpId="0"/>
      <p:bldP spid="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background rectangle">
            <a:extLst>
              <a:ext uri="{FF2B5EF4-FFF2-40B4-BE49-F238E27FC236}">
                <a16:creationId xmlns:a16="http://schemas.microsoft.com/office/drawing/2014/main" id="{E7CEF250-2D8D-BC40-88B3-6FBEE0304F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ítulo 1">
            <a:extLst>
              <a:ext uri="{FF2B5EF4-FFF2-40B4-BE49-F238E27FC236}">
                <a16:creationId xmlns:a16="http://schemas.microsoft.com/office/drawing/2014/main" id="{701E64A9-5B87-6947-971C-5B84539B03B5}"/>
              </a:ext>
            </a:extLst>
          </p:cNvPr>
          <p:cNvSpPr>
            <a:spLocks noGrp="1"/>
          </p:cNvSpPr>
          <p:nvPr>
            <p:ph type="title"/>
          </p:nvPr>
        </p:nvSpPr>
        <p:spPr>
          <a:xfrm>
            <a:off x="263857" y="327665"/>
            <a:ext cx="3276599" cy="662839"/>
          </a:xfrm>
        </p:spPr>
        <p:txBody>
          <a:bodyPr>
            <a:normAutofit/>
          </a:bodyPr>
          <a:lstStyle/>
          <a:p>
            <a:r>
              <a:rPr lang="x-none" sz="3600" b="1" dirty="0">
                <a:solidFill>
                  <a:schemeClr val="bg1"/>
                </a:solidFill>
              </a:rPr>
              <a:t>Vocabulario</a:t>
            </a:r>
          </a:p>
        </p:txBody>
      </p:sp>
      <p:sp>
        <p:nvSpPr>
          <p:cNvPr id="7" name="CuadroTexto 6">
            <a:extLst>
              <a:ext uri="{FF2B5EF4-FFF2-40B4-BE49-F238E27FC236}">
                <a16:creationId xmlns:a16="http://schemas.microsoft.com/office/drawing/2014/main" id="{C86CF2A1-9B8E-C34C-BCA4-8FF6F7B8F1FC}"/>
              </a:ext>
            </a:extLst>
          </p:cNvPr>
          <p:cNvSpPr txBox="1"/>
          <p:nvPr/>
        </p:nvSpPr>
        <p:spPr>
          <a:xfrm>
            <a:off x="0" y="1194793"/>
            <a:ext cx="4934857" cy="461665"/>
          </a:xfrm>
          <a:prstGeom prst="rect">
            <a:avLst/>
          </a:prstGeom>
          <a:noFill/>
        </p:spPr>
        <p:txBody>
          <a:bodyPr wrap="square" rtlCol="0">
            <a:spAutoFit/>
          </a:bodyPr>
          <a:lstStyle/>
          <a:p>
            <a:pPr algn="l"/>
            <a:r>
              <a:rPr lang="en-GB" sz="2400" b="1" dirty="0">
                <a:solidFill>
                  <a:schemeClr val="accent5">
                    <a:lumMod val="50000"/>
                  </a:schemeClr>
                </a:solidFill>
              </a:rPr>
              <a:t>Escucha y </a:t>
            </a:r>
            <a:r>
              <a:rPr lang="en-GB" sz="2400" b="1" dirty="0" err="1">
                <a:solidFill>
                  <a:schemeClr val="accent5">
                    <a:lumMod val="50000"/>
                  </a:schemeClr>
                </a:solidFill>
              </a:rPr>
              <a:t>completa</a:t>
            </a:r>
            <a:r>
              <a:rPr lang="en-GB" sz="2400" b="1" dirty="0">
                <a:solidFill>
                  <a:schemeClr val="accent5">
                    <a:lumMod val="50000"/>
                  </a:schemeClr>
                </a:solidFill>
              </a:rPr>
              <a:t> las </a:t>
            </a:r>
            <a:r>
              <a:rPr lang="en-GB" sz="2400" b="1" dirty="0" err="1">
                <a:solidFill>
                  <a:schemeClr val="accent5">
                    <a:lumMod val="50000"/>
                  </a:schemeClr>
                </a:solidFill>
              </a:rPr>
              <a:t>frases</a:t>
            </a:r>
            <a:r>
              <a:rPr lang="en-GB" sz="2400" b="1" dirty="0">
                <a:solidFill>
                  <a:schemeClr val="accent5">
                    <a:lumMod val="50000"/>
                  </a:schemeClr>
                </a:solidFill>
              </a:rPr>
              <a:t>.</a:t>
            </a:r>
            <a:endParaRPr lang="x-none" sz="2400" b="1" dirty="0">
              <a:solidFill>
                <a:schemeClr val="accent5">
                  <a:lumMod val="50000"/>
                </a:schemeClr>
              </a:solidFill>
            </a:endParaRPr>
          </a:p>
        </p:txBody>
      </p:sp>
      <p:sp>
        <p:nvSpPr>
          <p:cNvPr id="13" name="Action Button: Custom 30">
            <a:hlinkClick r:id="" action="ppaction://noaction" highlightClick="1">
              <a:snd r:embed="rId4" name="1._Vamos a ir al centro para ir de copas.wav"/>
            </a:hlinkClick>
            <a:extLst>
              <a:ext uri="{FF2B5EF4-FFF2-40B4-BE49-F238E27FC236}">
                <a16:creationId xmlns:a16="http://schemas.microsoft.com/office/drawing/2014/main" id="{84C42966-0FE3-1042-B4E5-EA81C2ED1679}"/>
              </a:ext>
            </a:extLst>
          </p:cNvPr>
          <p:cNvSpPr/>
          <p:nvPr/>
        </p:nvSpPr>
        <p:spPr>
          <a:xfrm>
            <a:off x="199115" y="1851812"/>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15" name="Action Button: Custom 30">
            <a:hlinkClick r:id="" action="ppaction://noaction" highlightClick="1">
              <a:snd r:embed="rId5" name="2._En la fiesta, reparto todas las bebidas y organizo los juegos.wav"/>
            </a:hlinkClick>
            <a:extLst>
              <a:ext uri="{FF2B5EF4-FFF2-40B4-BE49-F238E27FC236}">
                <a16:creationId xmlns:a16="http://schemas.microsoft.com/office/drawing/2014/main" id="{556653A5-0E0B-BD45-863B-1C54B36FC2ED}"/>
              </a:ext>
            </a:extLst>
          </p:cNvPr>
          <p:cNvSpPr/>
          <p:nvPr/>
        </p:nvSpPr>
        <p:spPr>
          <a:xfrm>
            <a:off x="192097" y="2602077"/>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
        <p:nvSpPr>
          <p:cNvPr id="17" name="Action Button: Custom 30">
            <a:hlinkClick r:id="" action="ppaction://noaction" highlightClick="1">
              <a:snd r:embed="rId6" name="3._No permiten música fuerte.wav"/>
            </a:hlinkClick>
            <a:extLst>
              <a:ext uri="{FF2B5EF4-FFF2-40B4-BE49-F238E27FC236}">
                <a16:creationId xmlns:a16="http://schemas.microsoft.com/office/drawing/2014/main" id="{4846E45F-4F1B-A244-B58E-A60FA1E650BC}"/>
              </a:ext>
            </a:extLst>
          </p:cNvPr>
          <p:cNvSpPr/>
          <p:nvPr/>
        </p:nvSpPr>
        <p:spPr>
          <a:xfrm>
            <a:off x="192097" y="3374686"/>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3</a:t>
            </a:r>
          </a:p>
        </p:txBody>
      </p:sp>
      <p:sp>
        <p:nvSpPr>
          <p:cNvPr id="19" name="Action Button: Custom 30">
            <a:hlinkClick r:id="" action="ppaction://noaction" highlightClick="1">
              <a:snd r:embed="rId7" name="4._Enseña muy bien. Los temas son muy interesantes_NEW.wav"/>
            </a:hlinkClick>
            <a:extLst>
              <a:ext uri="{FF2B5EF4-FFF2-40B4-BE49-F238E27FC236}">
                <a16:creationId xmlns:a16="http://schemas.microsoft.com/office/drawing/2014/main" id="{E5168775-5893-AD47-AAD7-15AD8DD820DF}"/>
              </a:ext>
            </a:extLst>
          </p:cNvPr>
          <p:cNvSpPr/>
          <p:nvPr/>
        </p:nvSpPr>
        <p:spPr>
          <a:xfrm>
            <a:off x="192097" y="4130617"/>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4</a:t>
            </a:r>
          </a:p>
        </p:txBody>
      </p:sp>
      <p:sp>
        <p:nvSpPr>
          <p:cNvPr id="21" name="Action Button: Custom 30">
            <a:hlinkClick r:id="" action="ppaction://noaction" highlightClick="1">
              <a:snd r:embed="rId8" name="5._¿Qué país quieres visitar_ Debes decidir pronto.wav"/>
            </a:hlinkClick>
            <a:extLst>
              <a:ext uri="{FF2B5EF4-FFF2-40B4-BE49-F238E27FC236}">
                <a16:creationId xmlns:a16="http://schemas.microsoft.com/office/drawing/2014/main" id="{D2544659-076A-1346-A200-5FB8A49960E8}"/>
              </a:ext>
            </a:extLst>
          </p:cNvPr>
          <p:cNvSpPr/>
          <p:nvPr/>
        </p:nvSpPr>
        <p:spPr>
          <a:xfrm>
            <a:off x="192097" y="4912361"/>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5</a:t>
            </a:r>
          </a:p>
        </p:txBody>
      </p:sp>
      <p:sp>
        <p:nvSpPr>
          <p:cNvPr id="69" name="TextBox 68"/>
          <p:cNvSpPr txBox="1"/>
          <p:nvPr/>
        </p:nvSpPr>
        <p:spPr>
          <a:xfrm>
            <a:off x="836012" y="1830771"/>
            <a:ext cx="9114972" cy="461665"/>
          </a:xfrm>
          <a:prstGeom prst="rect">
            <a:avLst/>
          </a:prstGeom>
          <a:noFill/>
        </p:spPr>
        <p:txBody>
          <a:bodyPr wrap="square" rtlCol="0">
            <a:spAutoFit/>
          </a:bodyPr>
          <a:lstStyle/>
          <a:p>
            <a:pPr algn="l"/>
            <a:r>
              <a:rPr lang="en-GB" sz="2400" dirty="0">
                <a:solidFill>
                  <a:schemeClr val="accent5">
                    <a:lumMod val="50000"/>
                  </a:schemeClr>
                </a:solidFill>
              </a:rPr>
              <a:t>We are going to go to the centre (in order) to go for drinks.</a:t>
            </a:r>
          </a:p>
        </p:txBody>
      </p:sp>
      <p:sp>
        <p:nvSpPr>
          <p:cNvPr id="71" name="TextBox 70"/>
          <p:cNvSpPr txBox="1"/>
          <p:nvPr/>
        </p:nvSpPr>
        <p:spPr>
          <a:xfrm>
            <a:off x="828994" y="2566722"/>
            <a:ext cx="11100828" cy="461665"/>
          </a:xfrm>
          <a:prstGeom prst="rect">
            <a:avLst/>
          </a:prstGeom>
          <a:noFill/>
        </p:spPr>
        <p:txBody>
          <a:bodyPr wrap="square" rtlCol="0">
            <a:spAutoFit/>
          </a:bodyPr>
          <a:lstStyle/>
          <a:p>
            <a:pPr algn="l"/>
            <a:r>
              <a:rPr lang="en-GB" sz="2400" dirty="0">
                <a:solidFill>
                  <a:schemeClr val="accent5">
                    <a:lumMod val="50000"/>
                  </a:schemeClr>
                </a:solidFill>
              </a:rPr>
              <a:t>At the party, I hand out all the drinks and I organise the games.</a:t>
            </a:r>
          </a:p>
        </p:txBody>
      </p:sp>
      <p:sp>
        <p:nvSpPr>
          <p:cNvPr id="75" name="TextBox 74"/>
          <p:cNvSpPr txBox="1"/>
          <p:nvPr/>
        </p:nvSpPr>
        <p:spPr>
          <a:xfrm>
            <a:off x="827314" y="3348871"/>
            <a:ext cx="8432800" cy="461665"/>
          </a:xfrm>
          <a:prstGeom prst="rect">
            <a:avLst/>
          </a:prstGeom>
          <a:noFill/>
        </p:spPr>
        <p:txBody>
          <a:bodyPr wrap="square" rtlCol="0">
            <a:spAutoFit/>
          </a:bodyPr>
          <a:lstStyle/>
          <a:p>
            <a:pPr algn="l"/>
            <a:r>
              <a:rPr lang="en-GB" sz="2400" dirty="0">
                <a:solidFill>
                  <a:schemeClr val="accent5">
                    <a:lumMod val="50000"/>
                  </a:schemeClr>
                </a:solidFill>
              </a:rPr>
              <a:t>They don’t allow/permit loud music.</a:t>
            </a:r>
          </a:p>
        </p:txBody>
      </p:sp>
      <p:sp>
        <p:nvSpPr>
          <p:cNvPr id="79" name="TextBox 78"/>
          <p:cNvSpPr txBox="1"/>
          <p:nvPr/>
        </p:nvSpPr>
        <p:spPr>
          <a:xfrm>
            <a:off x="836011" y="4095262"/>
            <a:ext cx="11100829" cy="461665"/>
          </a:xfrm>
          <a:prstGeom prst="rect">
            <a:avLst/>
          </a:prstGeom>
          <a:noFill/>
        </p:spPr>
        <p:txBody>
          <a:bodyPr wrap="square" rtlCol="0">
            <a:spAutoFit/>
          </a:bodyPr>
          <a:lstStyle/>
          <a:p>
            <a:pPr algn="l"/>
            <a:r>
              <a:rPr lang="en-GB" sz="2400" dirty="0">
                <a:solidFill>
                  <a:schemeClr val="accent5">
                    <a:lumMod val="50000"/>
                  </a:schemeClr>
                </a:solidFill>
              </a:rPr>
              <a:t>S/he teaches very well. The topics/issues are very interesting.</a:t>
            </a:r>
          </a:p>
        </p:txBody>
      </p:sp>
      <p:sp>
        <p:nvSpPr>
          <p:cNvPr id="83" name="TextBox 82"/>
          <p:cNvSpPr txBox="1"/>
          <p:nvPr/>
        </p:nvSpPr>
        <p:spPr>
          <a:xfrm>
            <a:off x="827314" y="4841653"/>
            <a:ext cx="11100829" cy="461665"/>
          </a:xfrm>
          <a:prstGeom prst="rect">
            <a:avLst/>
          </a:prstGeom>
          <a:noFill/>
        </p:spPr>
        <p:txBody>
          <a:bodyPr wrap="square" rtlCol="0">
            <a:spAutoFit/>
          </a:bodyPr>
          <a:lstStyle/>
          <a:p>
            <a:pPr algn="l"/>
            <a:r>
              <a:rPr lang="en-GB" sz="2400" dirty="0">
                <a:solidFill>
                  <a:schemeClr val="accent5">
                    <a:lumMod val="50000"/>
                  </a:schemeClr>
                </a:solidFill>
              </a:rPr>
              <a:t>What country do you want to visit? You must decide soon.</a:t>
            </a:r>
          </a:p>
        </p:txBody>
      </p:sp>
      <p:sp>
        <p:nvSpPr>
          <p:cNvPr id="88" name="Action Button: Custom 30">
            <a:hlinkClick r:id="" action="ppaction://noaction" highlightClick="1">
              <a:snd r:embed="rId9" name="Quiero ir de paseo Estoy aburrida.wav"/>
            </a:hlinkClick>
            <a:extLst>
              <a:ext uri="{FF2B5EF4-FFF2-40B4-BE49-F238E27FC236}">
                <a16:creationId xmlns:a16="http://schemas.microsoft.com/office/drawing/2014/main" id="{D2544659-076A-1346-A200-5FB8A49960E8}"/>
              </a:ext>
            </a:extLst>
          </p:cNvPr>
          <p:cNvSpPr/>
          <p:nvPr/>
        </p:nvSpPr>
        <p:spPr>
          <a:xfrm>
            <a:off x="199115" y="5669214"/>
            <a:ext cx="406086" cy="390957"/>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6</a:t>
            </a:r>
          </a:p>
        </p:txBody>
      </p:sp>
      <p:sp>
        <p:nvSpPr>
          <p:cNvPr id="89" name="TextBox 88"/>
          <p:cNvSpPr txBox="1"/>
          <p:nvPr/>
        </p:nvSpPr>
        <p:spPr>
          <a:xfrm>
            <a:off x="834332" y="5598506"/>
            <a:ext cx="11100829" cy="461665"/>
          </a:xfrm>
          <a:prstGeom prst="rect">
            <a:avLst/>
          </a:prstGeom>
          <a:noFill/>
        </p:spPr>
        <p:txBody>
          <a:bodyPr wrap="square" rtlCol="0">
            <a:spAutoFit/>
          </a:bodyPr>
          <a:lstStyle/>
          <a:p>
            <a:pPr algn="l"/>
            <a:r>
              <a:rPr lang="en-GB" sz="2400" dirty="0">
                <a:solidFill>
                  <a:schemeClr val="accent5">
                    <a:lumMod val="50000"/>
                  </a:schemeClr>
                </a:solidFill>
              </a:rPr>
              <a:t>I want to go for an outing. I’m bored.</a:t>
            </a:r>
          </a:p>
        </p:txBody>
      </p:sp>
    </p:spTree>
    <p:extLst>
      <p:ext uri="{BB962C8B-B14F-4D97-AF65-F5344CB8AC3E}">
        <p14:creationId xmlns:p14="http://schemas.microsoft.com/office/powerpoint/2010/main" val="362937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1" grpId="0"/>
      <p:bldP spid="75" grpId="0"/>
      <p:bldP spid="79" grpId="0"/>
      <p:bldP spid="83" grpId="0"/>
      <p:bldP spid="8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0" name="TextBox 9"/>
          <p:cNvSpPr txBox="1"/>
          <p:nvPr/>
        </p:nvSpPr>
        <p:spPr>
          <a:xfrm>
            <a:off x="2300448" y="1346474"/>
            <a:ext cx="159050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crear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p:cNvSpPr txBox="1"/>
          <p:nvPr/>
        </p:nvSpPr>
        <p:spPr>
          <a:xfrm>
            <a:off x="2398561" y="5365118"/>
            <a:ext cx="13917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dejar</a:t>
            </a:r>
          </a:p>
        </p:txBody>
      </p:sp>
      <p:sp>
        <p:nvSpPr>
          <p:cNvPr id="13" name="TextBox 12"/>
          <p:cNvSpPr txBox="1"/>
          <p:nvPr/>
        </p:nvSpPr>
        <p:spPr>
          <a:xfrm>
            <a:off x="9832195" y="160960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enviar</a:t>
            </a:r>
          </a:p>
        </p:txBody>
      </p:sp>
      <p:sp>
        <p:nvSpPr>
          <p:cNvPr id="20" name="TextBox 19"/>
          <p:cNvSpPr txBox="1"/>
          <p:nvPr/>
        </p:nvSpPr>
        <p:spPr>
          <a:xfrm>
            <a:off x="2304801" y="3300307"/>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publicar</a:t>
            </a: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668461" y="2320723"/>
            <a:ext cx="2855269" cy="461665"/>
          </a:xfrm>
          <a:prstGeom prst="rect">
            <a:avLst/>
          </a:prstGeom>
          <a:noFill/>
        </p:spPr>
        <p:txBody>
          <a:bodyPr wrap="none" rtlCol="0">
            <a:spAutoFit/>
          </a:bodyPr>
          <a:lstStyle/>
          <a:p>
            <a:pPr algn="l"/>
            <a:r>
              <a:rPr lang="x-none" sz="2400" dirty="0">
                <a:solidFill>
                  <a:schemeClr val="accent5">
                    <a:lumMod val="50000"/>
                  </a:schemeClr>
                </a:solidFill>
              </a:rPr>
              <a:t>[</a:t>
            </a:r>
            <a:r>
              <a:rPr lang="x-none" sz="2400" dirty="0">
                <a:solidFill>
                  <a:schemeClr val="accent5">
                    <a:lumMod val="50000"/>
                  </a:schemeClr>
                </a:solidFill>
                <a:highlight>
                  <a:srgbClr val="E3EAFD"/>
                </a:highlight>
              </a:rPr>
              <a:t>to send</a:t>
            </a:r>
            <a:r>
              <a:rPr lang="en-GB" sz="2400" dirty="0">
                <a:solidFill>
                  <a:schemeClr val="accent5">
                    <a:lumMod val="50000"/>
                  </a:schemeClr>
                </a:solidFill>
                <a:highlight>
                  <a:srgbClr val="E3EAFD"/>
                </a:highlight>
              </a:rPr>
              <a:t>, sending</a:t>
            </a:r>
            <a:r>
              <a:rPr lang="x-none" sz="2400" dirty="0">
                <a:solidFill>
                  <a:schemeClr val="accent5">
                    <a:lumMod val="50000"/>
                  </a:schemeClr>
                </a:solidFill>
              </a:rPr>
              <a:t>]</a:t>
            </a:r>
          </a:p>
        </p:txBody>
      </p:sp>
      <p:pic>
        <p:nvPicPr>
          <p:cNvPr id="8" name="Imagen 7">
            <a:extLst>
              <a:ext uri="{FF2B5EF4-FFF2-40B4-BE49-F238E27FC236}">
                <a16:creationId xmlns:a16="http://schemas.microsoft.com/office/drawing/2014/main" id="{FD52BCE5-1150-B942-BC8E-5288DA6C0FE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6912" y="1452969"/>
            <a:ext cx="1959191" cy="584776"/>
          </a:xfrm>
          <a:prstGeom prst="rect">
            <a:avLst/>
          </a:prstGeom>
        </p:spPr>
      </p:pic>
      <p:grpSp>
        <p:nvGrpSpPr>
          <p:cNvPr id="41" name="Group 24">
            <a:extLst>
              <a:ext uri="{FF2B5EF4-FFF2-40B4-BE49-F238E27FC236}">
                <a16:creationId xmlns:a16="http://schemas.microsoft.com/office/drawing/2014/main" id="{F20C5F0B-D5D8-C548-ACE9-2200C2EA011C}"/>
              </a:ext>
            </a:extLst>
          </p:cNvPr>
          <p:cNvGrpSpPr/>
          <p:nvPr/>
        </p:nvGrpSpPr>
        <p:grpSpPr>
          <a:xfrm>
            <a:off x="152349" y="4797915"/>
            <a:ext cx="2085607" cy="1719183"/>
            <a:chOff x="605144" y="2693872"/>
            <a:chExt cx="2131461" cy="1732796"/>
          </a:xfrm>
        </p:grpSpPr>
        <p:pic>
          <p:nvPicPr>
            <p:cNvPr id="42" name="Picture 22">
              <a:extLst>
                <a:ext uri="{FF2B5EF4-FFF2-40B4-BE49-F238E27FC236}">
                  <a16:creationId xmlns:a16="http://schemas.microsoft.com/office/drawing/2014/main" id="{0D8D4BD6-5CA2-294D-A688-F21711AAEA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13498">
              <a:off x="734674" y="2693872"/>
              <a:ext cx="1912493" cy="1732796"/>
            </a:xfrm>
            <a:prstGeom prst="rect">
              <a:avLst/>
            </a:prstGeom>
          </p:spPr>
        </p:pic>
        <p:sp>
          <p:nvSpPr>
            <p:cNvPr id="43" name="TextBox 23">
              <a:extLst>
                <a:ext uri="{FF2B5EF4-FFF2-40B4-BE49-F238E27FC236}">
                  <a16:creationId xmlns:a16="http://schemas.microsoft.com/office/drawing/2014/main" id="{92D12FB0-8985-1F4E-B761-06CBA29CBD7E}"/>
                </a:ext>
              </a:extLst>
            </p:cNvPr>
            <p:cNvSpPr txBox="1"/>
            <p:nvPr/>
          </p:nvSpPr>
          <p:spPr>
            <a:xfrm rot="21021039">
              <a:off x="605144" y="3141644"/>
              <a:ext cx="2131461" cy="837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leave, leaving</a:t>
              </a:r>
            </a:p>
          </p:txBody>
        </p:sp>
      </p:grpSp>
      <p:pic>
        <p:nvPicPr>
          <p:cNvPr id="17" name="Imagen 16">
            <a:extLst>
              <a:ext uri="{FF2B5EF4-FFF2-40B4-BE49-F238E27FC236}">
                <a16:creationId xmlns:a16="http://schemas.microsoft.com/office/drawing/2014/main" id="{266A7484-9D0B-EB4B-9D37-3286F400AF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6774" y="1130565"/>
            <a:ext cx="1166756" cy="1166756"/>
          </a:xfrm>
          <a:prstGeom prst="rect">
            <a:avLst/>
          </a:prstGeom>
        </p:spPr>
      </p:pic>
      <p:grpSp>
        <p:nvGrpSpPr>
          <p:cNvPr id="31" name="Group 24">
            <a:extLst>
              <a:ext uri="{FF2B5EF4-FFF2-40B4-BE49-F238E27FC236}">
                <a16:creationId xmlns:a16="http://schemas.microsoft.com/office/drawing/2014/main" id="{F20C5F0B-D5D8-C548-ACE9-2200C2EA011C}"/>
              </a:ext>
            </a:extLst>
          </p:cNvPr>
          <p:cNvGrpSpPr/>
          <p:nvPr/>
        </p:nvGrpSpPr>
        <p:grpSpPr>
          <a:xfrm>
            <a:off x="82286" y="2551153"/>
            <a:ext cx="2267457" cy="2083082"/>
            <a:chOff x="542428" y="2621036"/>
            <a:chExt cx="2317310" cy="2099577"/>
          </a:xfrm>
        </p:grpSpPr>
        <p:pic>
          <p:nvPicPr>
            <p:cNvPr id="32" name="Picture 22">
              <a:extLst>
                <a:ext uri="{FF2B5EF4-FFF2-40B4-BE49-F238E27FC236}">
                  <a16:creationId xmlns:a16="http://schemas.microsoft.com/office/drawing/2014/main" id="{0D8D4BD6-5CA2-294D-A688-F21711AAEA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13498">
              <a:off x="542428" y="2621036"/>
              <a:ext cx="2317310" cy="2099577"/>
            </a:xfrm>
            <a:prstGeom prst="rect">
              <a:avLst/>
            </a:prstGeom>
          </p:spPr>
        </p:pic>
        <p:sp>
          <p:nvSpPr>
            <p:cNvPr id="33" name="TextBox 23">
              <a:extLst>
                <a:ext uri="{FF2B5EF4-FFF2-40B4-BE49-F238E27FC236}">
                  <a16:creationId xmlns:a16="http://schemas.microsoft.com/office/drawing/2014/main" id="{92D12FB0-8985-1F4E-B761-06CBA29CBD7E}"/>
                </a:ext>
              </a:extLst>
            </p:cNvPr>
            <p:cNvSpPr txBox="1"/>
            <p:nvPr/>
          </p:nvSpPr>
          <p:spPr>
            <a:xfrm rot="21058566">
              <a:off x="633869" y="3275222"/>
              <a:ext cx="2131461" cy="7755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publish, to post (online)</a:t>
              </a:r>
            </a:p>
          </p:txBody>
        </p:sp>
      </p:gr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Next Arrow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5251" y="3028250"/>
            <a:ext cx="1448279" cy="148311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9739507" y="3144894"/>
            <a:ext cx="3015158"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próximo</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próxima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p:cNvSpPr txBox="1"/>
          <p:nvPr/>
        </p:nvSpPr>
        <p:spPr>
          <a:xfrm>
            <a:off x="9832195" y="5194281"/>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cubrir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47" name="Picture 22">
            <a:extLst>
              <a:ext uri="{FF2B5EF4-FFF2-40B4-BE49-F238E27FC236}">
                <a16:creationId xmlns:a16="http://schemas.microsoft.com/office/drawing/2014/main" id="{0D8D4BD6-5CA2-294D-A688-F21711AAEA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13498">
            <a:off x="7503137" y="4636264"/>
            <a:ext cx="2072508" cy="1903984"/>
          </a:xfrm>
          <a:prstGeom prst="rect">
            <a:avLst/>
          </a:prstGeom>
        </p:spPr>
      </p:pic>
      <p:sp>
        <p:nvSpPr>
          <p:cNvPr id="48" name="TextBox 23">
            <a:extLst>
              <a:ext uri="{FF2B5EF4-FFF2-40B4-BE49-F238E27FC236}">
                <a16:creationId xmlns:a16="http://schemas.microsoft.com/office/drawing/2014/main" id="{92D12FB0-8985-1F4E-B761-06CBA29CBD7E}"/>
              </a:ext>
            </a:extLst>
          </p:cNvPr>
          <p:cNvSpPr txBox="1"/>
          <p:nvPr/>
        </p:nvSpPr>
        <p:spPr>
          <a:xfrm rot="21021039">
            <a:off x="7486884" y="5181143"/>
            <a:ext cx="20856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cover, covering</a:t>
            </a:r>
          </a:p>
        </p:txBody>
      </p:sp>
      <p:sp>
        <p:nvSpPr>
          <p:cNvPr id="3" name="Rounded Rectangular Callout 2"/>
          <p:cNvSpPr/>
          <p:nvPr/>
        </p:nvSpPr>
        <p:spPr>
          <a:xfrm>
            <a:off x="2638190" y="3981559"/>
            <a:ext cx="3795397" cy="1348146"/>
          </a:xfrm>
          <a:prstGeom prst="wedgeRoundRectCallout">
            <a:avLst>
              <a:gd name="adj1" fmla="val -62742"/>
              <a:gd name="adj2" fmla="val 4188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115076"/>
                </a:solidFill>
              </a:rPr>
              <a:t>‘Dejar’ often means to leave </a:t>
            </a:r>
            <a:r>
              <a:rPr lang="en-GB" sz="2000" i="1" dirty="0">
                <a:solidFill>
                  <a:srgbClr val="115076"/>
                </a:solidFill>
              </a:rPr>
              <a:t>someone or something in a place </a:t>
            </a:r>
            <a:r>
              <a:rPr lang="en-GB" sz="2000" dirty="0">
                <a:solidFill>
                  <a:srgbClr val="115076"/>
                </a:solidFill>
              </a:rPr>
              <a:t>(e.g. dejar el </a:t>
            </a:r>
            <a:r>
              <a:rPr lang="en-GB" sz="2000" dirty="0" err="1">
                <a:solidFill>
                  <a:srgbClr val="115076"/>
                </a:solidFill>
              </a:rPr>
              <a:t>dinero</a:t>
            </a:r>
            <a:r>
              <a:rPr lang="en-GB" sz="2000" dirty="0">
                <a:solidFill>
                  <a:srgbClr val="115076"/>
                </a:solidFill>
              </a:rPr>
              <a:t> en la mesa).</a:t>
            </a:r>
          </a:p>
        </p:txBody>
      </p:sp>
      <p:sp>
        <p:nvSpPr>
          <p:cNvPr id="25" name="TextBox 24">
            <a:extLst>
              <a:ext uri="{FF2B5EF4-FFF2-40B4-BE49-F238E27FC236}">
                <a16:creationId xmlns:a16="http://schemas.microsoft.com/office/drawing/2014/main" id="{694FB576-0041-4DEB-A3EF-8E68B0CAA941}"/>
              </a:ext>
            </a:extLst>
          </p:cNvPr>
          <p:cNvSpPr txBox="1"/>
          <p:nvPr/>
        </p:nvSpPr>
        <p:spPr>
          <a:xfrm>
            <a:off x="249083" y="1864442"/>
            <a:ext cx="177484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rPr>
              <a:t>[</a:t>
            </a:r>
            <a:r>
              <a:rPr kumimoji="0" lang="en-GB" sz="2400" b="0" i="0" u="none" strike="noStrike" kern="1200" cap="none" spc="0" normalizeH="0" baseline="0" noProof="0" dirty="0">
                <a:ln>
                  <a:noFill/>
                </a:ln>
                <a:solidFill>
                  <a:srgbClr val="4472C4">
                    <a:lumMod val="50000"/>
                  </a:srgbClr>
                </a:solidFill>
                <a:effectLst/>
                <a:highlight>
                  <a:srgbClr val="E3EAFD"/>
                </a:highlight>
                <a:uLnTx/>
                <a:uFillTx/>
                <a:latin typeface="Century Gothic" panose="020F0302020204030204"/>
              </a:rPr>
              <a:t>to </a:t>
            </a:r>
            <a:r>
              <a:rPr lang="en-GB" sz="2400" dirty="0">
                <a:solidFill>
                  <a:srgbClr val="4472C4">
                    <a:lumMod val="50000"/>
                  </a:srgbClr>
                </a:solidFill>
                <a:highlight>
                  <a:srgbClr val="E3EAFD"/>
                </a:highlight>
                <a:latin typeface="Century Gothic" panose="020F0302020204030204"/>
              </a:rPr>
              <a:t>create, </a:t>
            </a:r>
            <a:br>
              <a:rPr lang="en-GB" sz="2400" dirty="0">
                <a:solidFill>
                  <a:srgbClr val="4472C4">
                    <a:lumMod val="50000"/>
                  </a:srgbClr>
                </a:solidFill>
                <a:highlight>
                  <a:srgbClr val="E3EAFD"/>
                </a:highlight>
                <a:latin typeface="Century Gothic" panose="020F0302020204030204"/>
              </a:rPr>
            </a:br>
            <a:r>
              <a:rPr lang="en-GB" sz="2400" dirty="0">
                <a:solidFill>
                  <a:srgbClr val="4472C4">
                    <a:lumMod val="50000"/>
                  </a:srgbClr>
                </a:solidFill>
                <a:highlight>
                  <a:srgbClr val="E3EAFD"/>
                </a:highlight>
                <a:latin typeface="Century Gothic" panose="020F0302020204030204"/>
              </a:rPr>
              <a:t>creating</a:t>
            </a:r>
            <a:r>
              <a:rPr lang="en-GB" sz="2400" dirty="0">
                <a:solidFill>
                  <a:srgbClr val="4472C4">
                    <a:lumMod val="50000"/>
                  </a:srgbClr>
                </a:solidFill>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1173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5">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4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1" nodeType="clickEffect">
                                  <p:stCondLst>
                                    <p:cond delay="0"/>
                                  </p:stCondLst>
                                  <p:childTnLst>
                                    <p:set>
                                      <p:cBhvr>
                                        <p:cTn id="94" dur="1" fill="hold">
                                          <p:stCondLst>
                                            <p:cond delay="0"/>
                                          </p:stCondLst>
                                        </p:cTn>
                                        <p:tgtEl>
                                          <p:spTgt spid="1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20">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11"/>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1" nodeType="clickEffect">
                                  <p:stCondLst>
                                    <p:cond delay="0"/>
                                  </p:stCondLst>
                                  <p:childTnLst>
                                    <p:set>
                                      <p:cBhvr>
                                        <p:cTn id="110" dur="1" fill="hold">
                                          <p:stCondLst>
                                            <p:cond delay="0"/>
                                          </p:stCondLst>
                                        </p:cTn>
                                        <p:tgtEl>
                                          <p:spTgt spid="1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0"/>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1" nodeType="click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20" grpId="0" build="allAtOnce"/>
      <p:bldP spid="37" grpId="0"/>
      <p:bldP spid="37" grpId="1"/>
      <p:bldP spid="40" grpId="0"/>
      <p:bldP spid="40" grpId="1"/>
      <p:bldP spid="44" grpId="0"/>
      <p:bldP spid="44" grpId="1"/>
      <p:bldP spid="48" grpId="0"/>
      <p:bldP spid="48" grpId="1"/>
      <p:bldP spid="3" grpId="0" animBg="1"/>
      <p:bldP spid="3" grpId="1" animBg="1"/>
      <p:bldP spid="25"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14" name="TextBox 13"/>
          <p:cNvSpPr txBox="1"/>
          <p:nvPr/>
        </p:nvSpPr>
        <p:spPr>
          <a:xfrm>
            <a:off x="2109327" y="4958442"/>
            <a:ext cx="253130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foto</a:t>
            </a:r>
          </a:p>
        </p:txBody>
      </p:sp>
      <p:sp>
        <p:nvSpPr>
          <p:cNvPr id="18" name="TextBox 17"/>
          <p:cNvSpPr txBox="1"/>
          <p:nvPr/>
        </p:nvSpPr>
        <p:spPr>
          <a:xfrm>
            <a:off x="9219915" y="1846790"/>
            <a:ext cx="19591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red</a:t>
            </a:r>
          </a:p>
        </p:txBody>
      </p:sp>
      <p:sp>
        <p:nvSpPr>
          <p:cNvPr id="21" name="TextBox 20"/>
          <p:cNvSpPr txBox="1"/>
          <p:nvPr/>
        </p:nvSpPr>
        <p:spPr>
          <a:xfrm>
            <a:off x="2622146" y="3286304"/>
            <a:ext cx="132938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ayer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13">
            <a:extLst>
              <a:ext uri="{FF2B5EF4-FFF2-40B4-BE49-F238E27FC236}">
                <a16:creationId xmlns:a16="http://schemas.microsoft.com/office/drawing/2014/main" id="{A8E9E737-46AB-4F4A-8D31-937B64EFFEFE}"/>
              </a:ext>
            </a:extLst>
          </p:cNvPr>
          <p:cNvSpPr txBox="1"/>
          <p:nvPr/>
        </p:nvSpPr>
        <p:spPr>
          <a:xfrm>
            <a:off x="2557643" y="1795204"/>
            <a:ext cx="30547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n-GB"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comentario</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Llamada rectangular redondeada 58">
            <a:extLst>
              <a:ext uri="{FF2B5EF4-FFF2-40B4-BE49-F238E27FC236}">
                <a16:creationId xmlns:a16="http://schemas.microsoft.com/office/drawing/2014/main" id="{27A9182C-1693-E642-A845-0567C585195C}"/>
              </a:ext>
            </a:extLst>
          </p:cNvPr>
          <p:cNvSpPr/>
          <p:nvPr/>
        </p:nvSpPr>
        <p:spPr>
          <a:xfrm>
            <a:off x="4070362" y="4557373"/>
            <a:ext cx="2942240" cy="1770856"/>
          </a:xfrm>
          <a:prstGeom prst="wedgeRoundRectCallout">
            <a:avLst>
              <a:gd name="adj1" fmla="val -67416"/>
              <a:gd name="adj2" fmla="val -9757"/>
              <a:gd name="adj3" fmla="val 16667"/>
            </a:avLst>
          </a:prstGeom>
          <a:solidFill>
            <a:srgbClr val="FBF0D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000" b="1" dirty="0">
                <a:solidFill>
                  <a:srgbClr val="203864"/>
                </a:solidFill>
              </a:rPr>
              <a:t>La</a:t>
            </a:r>
            <a:r>
              <a:rPr lang="x-none" sz="2000" dirty="0">
                <a:solidFill>
                  <a:srgbClr val="203864"/>
                </a:solidFill>
              </a:rPr>
              <a:t> </a:t>
            </a:r>
            <a:r>
              <a:rPr lang="x-none" sz="2000" b="1" dirty="0">
                <a:solidFill>
                  <a:srgbClr val="203864"/>
                </a:solidFill>
              </a:rPr>
              <a:t>foto</a:t>
            </a:r>
            <a:r>
              <a:rPr lang="x-none" sz="2000" dirty="0">
                <a:solidFill>
                  <a:srgbClr val="203864"/>
                </a:solidFill>
              </a:rPr>
              <a:t> is a feminine word despite ending in –o (</a:t>
            </a:r>
            <a:r>
              <a:rPr lang="x-none" sz="2000" b="1" dirty="0">
                <a:solidFill>
                  <a:srgbClr val="203864"/>
                </a:solidFill>
              </a:rPr>
              <a:t>la foto </a:t>
            </a:r>
            <a:r>
              <a:rPr lang="x-none" sz="2000" dirty="0">
                <a:solidFill>
                  <a:srgbClr val="203864"/>
                </a:solidFill>
              </a:rPr>
              <a:t>is short for ‘la fotografía’).</a:t>
            </a:r>
          </a:p>
        </p:txBody>
      </p:sp>
      <p:sp>
        <p:nvSpPr>
          <p:cNvPr id="29" name="TextBox 20">
            <a:extLst>
              <a:ext uri="{FF2B5EF4-FFF2-40B4-BE49-F238E27FC236}">
                <a16:creationId xmlns:a16="http://schemas.microsoft.com/office/drawing/2014/main" id="{E1C5FD85-FA57-0441-BB01-ED14F7FE09EB}"/>
              </a:ext>
            </a:extLst>
          </p:cNvPr>
          <p:cNvSpPr txBox="1"/>
          <p:nvPr/>
        </p:nvSpPr>
        <p:spPr>
          <a:xfrm>
            <a:off x="9182845" y="5076770"/>
            <a:ext cx="35956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4472C4">
                    <a:lumMod val="50000"/>
                  </a:srgbClr>
                </a:solidFill>
                <a:latin typeface="Century Gothic" panose="020F0302020204030204"/>
              </a:rPr>
              <a:t>poco, poca</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2" name="Imagen 21">
            <a:extLst>
              <a:ext uri="{FF2B5EF4-FFF2-40B4-BE49-F238E27FC236}">
                <a16:creationId xmlns:a16="http://schemas.microsoft.com/office/drawing/2014/main" id="{EE6BD3A3-ADFE-5747-BACE-275CC41E78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8232" y="1694602"/>
            <a:ext cx="1699218" cy="838281"/>
          </a:xfrm>
          <a:prstGeom prst="rect">
            <a:avLst/>
          </a:prstGeom>
        </p:spPr>
      </p:pic>
      <p:pic>
        <p:nvPicPr>
          <p:cNvPr id="23" name="Imagen 22">
            <a:extLst>
              <a:ext uri="{FF2B5EF4-FFF2-40B4-BE49-F238E27FC236}">
                <a16:creationId xmlns:a16="http://schemas.microsoft.com/office/drawing/2014/main" id="{1D5BC298-5E9F-EE47-8925-25D48260ECB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715" y="4383251"/>
            <a:ext cx="1385117" cy="1385117"/>
          </a:xfrm>
          <a:prstGeom prst="rect">
            <a:avLst/>
          </a:prstGeom>
        </p:spPr>
      </p:pic>
      <p:sp>
        <p:nvSpPr>
          <p:cNvPr id="45" name="CuadroTexto 44">
            <a:extLst>
              <a:ext uri="{FF2B5EF4-FFF2-40B4-BE49-F238E27FC236}">
                <a16:creationId xmlns:a16="http://schemas.microsoft.com/office/drawing/2014/main" id="{30FBBD92-AFAD-F445-919F-256D6DA6988E}"/>
              </a:ext>
            </a:extLst>
          </p:cNvPr>
          <p:cNvSpPr txBox="1"/>
          <p:nvPr/>
        </p:nvSpPr>
        <p:spPr>
          <a:xfrm>
            <a:off x="801664" y="5611323"/>
            <a:ext cx="1119217" cy="400110"/>
          </a:xfrm>
          <a:prstGeom prst="rect">
            <a:avLst/>
          </a:prstGeom>
          <a:noFill/>
        </p:spPr>
        <p:txBody>
          <a:bodyPr wrap="none" rtlCol="0">
            <a:spAutoFit/>
          </a:bodyPr>
          <a:lstStyle/>
          <a:p>
            <a:pPr algn="l"/>
            <a:r>
              <a:rPr lang="x-none" sz="2000" dirty="0">
                <a:solidFill>
                  <a:schemeClr val="accent5">
                    <a:lumMod val="50000"/>
                  </a:schemeClr>
                </a:solidFill>
              </a:rPr>
              <a:t>[</a:t>
            </a:r>
            <a:r>
              <a:rPr lang="x-none" sz="2000" dirty="0">
                <a:solidFill>
                  <a:schemeClr val="accent5">
                    <a:lumMod val="50000"/>
                  </a:schemeClr>
                </a:solidFill>
                <a:highlight>
                  <a:srgbClr val="E3EAFD"/>
                </a:highlight>
              </a:rPr>
              <a:t>photo</a:t>
            </a:r>
            <a:r>
              <a:rPr lang="x-none" sz="2000" dirty="0">
                <a:solidFill>
                  <a:schemeClr val="accent5">
                    <a:lumMod val="50000"/>
                  </a:schemeClr>
                </a:solidFill>
              </a:rPr>
              <a:t>]</a:t>
            </a:r>
          </a:p>
        </p:txBody>
      </p:sp>
      <p:pic>
        <p:nvPicPr>
          <p:cNvPr id="24" name="Imagen 23">
            <a:extLst>
              <a:ext uri="{FF2B5EF4-FFF2-40B4-BE49-F238E27FC236}">
                <a16:creationId xmlns:a16="http://schemas.microsoft.com/office/drawing/2014/main" id="{00C4DB00-21E8-B844-9166-D1A3A3B070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87345" y="972973"/>
            <a:ext cx="1637328" cy="1309542"/>
          </a:xfrm>
          <a:prstGeom prst="rect">
            <a:avLst/>
          </a:prstGeom>
        </p:spPr>
      </p:pic>
      <p:sp>
        <p:nvSpPr>
          <p:cNvPr id="46" name="CuadroTexto 45">
            <a:extLst>
              <a:ext uri="{FF2B5EF4-FFF2-40B4-BE49-F238E27FC236}">
                <a16:creationId xmlns:a16="http://schemas.microsoft.com/office/drawing/2014/main" id="{5021A432-4569-C04C-AAFB-5AD87266CD47}"/>
              </a:ext>
            </a:extLst>
          </p:cNvPr>
          <p:cNvSpPr txBox="1"/>
          <p:nvPr/>
        </p:nvSpPr>
        <p:spPr>
          <a:xfrm>
            <a:off x="7188931" y="2271273"/>
            <a:ext cx="1834156" cy="523220"/>
          </a:xfrm>
          <a:prstGeom prst="rect">
            <a:avLst/>
          </a:prstGeom>
          <a:noFill/>
        </p:spPr>
        <p:txBody>
          <a:bodyPr wrap="none" rtlCol="0">
            <a:spAutoFit/>
          </a:bodyPr>
          <a:lstStyle/>
          <a:p>
            <a:pPr algn="l"/>
            <a:r>
              <a:rPr lang="x-none" sz="2800" dirty="0">
                <a:solidFill>
                  <a:schemeClr val="accent5">
                    <a:lumMod val="50000"/>
                  </a:schemeClr>
                </a:solidFill>
              </a:rPr>
              <a:t>[</a:t>
            </a:r>
            <a:r>
              <a:rPr lang="x-none" sz="2800" dirty="0">
                <a:solidFill>
                  <a:schemeClr val="accent5">
                    <a:lumMod val="50000"/>
                  </a:schemeClr>
                </a:solidFill>
                <a:highlight>
                  <a:srgbClr val="E3EAFD"/>
                </a:highlight>
              </a:rPr>
              <a:t>network</a:t>
            </a:r>
            <a:r>
              <a:rPr lang="x-none" sz="2800" dirty="0">
                <a:solidFill>
                  <a:schemeClr val="accent5">
                    <a:lumMod val="50000"/>
                  </a:schemeClr>
                </a:solidFill>
              </a:rPr>
              <a:t>]</a:t>
            </a:r>
          </a:p>
        </p:txBody>
      </p:sp>
      <p:pic>
        <p:nvPicPr>
          <p:cNvPr id="26" name="Imagen 25">
            <a:extLst>
              <a:ext uri="{FF2B5EF4-FFF2-40B4-BE49-F238E27FC236}">
                <a16:creationId xmlns:a16="http://schemas.microsoft.com/office/drawing/2014/main" id="{AE8DEEEB-2E83-2F4D-A0CE-DF4B6F9A38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60976" y="3377361"/>
            <a:ext cx="2161091" cy="464772"/>
          </a:xfrm>
          <a:prstGeom prst="rect">
            <a:avLst/>
          </a:prstGeom>
        </p:spPr>
      </p:pic>
      <p:pic>
        <p:nvPicPr>
          <p:cNvPr id="35" name="Picture 22">
            <a:extLst>
              <a:ext uri="{FF2B5EF4-FFF2-40B4-BE49-F238E27FC236}">
                <a16:creationId xmlns:a16="http://schemas.microsoft.com/office/drawing/2014/main" id="{0D8D4BD6-5CA2-294D-A688-F21711AAEA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13498">
            <a:off x="7145271" y="4552422"/>
            <a:ext cx="2085806" cy="1916201"/>
          </a:xfrm>
          <a:prstGeom prst="rect">
            <a:avLst/>
          </a:prstGeom>
        </p:spPr>
      </p:pic>
      <p:sp>
        <p:nvSpPr>
          <p:cNvPr id="36" name="TextBox 23">
            <a:extLst>
              <a:ext uri="{FF2B5EF4-FFF2-40B4-BE49-F238E27FC236}">
                <a16:creationId xmlns:a16="http://schemas.microsoft.com/office/drawing/2014/main" id="{92D12FB0-8985-1F4E-B761-06CBA29CBD7E}"/>
              </a:ext>
            </a:extLst>
          </p:cNvPr>
          <p:cNvSpPr txBox="1"/>
          <p:nvPr/>
        </p:nvSpPr>
        <p:spPr>
          <a:xfrm rot="21021039">
            <a:off x="7125549" y="5247337"/>
            <a:ext cx="2085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little, few</a:t>
            </a:r>
          </a:p>
        </p:txBody>
      </p:sp>
      <p:sp>
        <p:nvSpPr>
          <p:cNvPr id="3" name="TextBox 2"/>
          <p:cNvSpPr txBox="1"/>
          <p:nvPr/>
        </p:nvSpPr>
        <p:spPr>
          <a:xfrm>
            <a:off x="11006076" y="972973"/>
            <a:ext cx="1748589" cy="461665"/>
          </a:xfrm>
          <a:prstGeom prst="rect">
            <a:avLst/>
          </a:prstGeom>
          <a:noFill/>
        </p:spPr>
        <p:txBody>
          <a:bodyPr wrap="square" rtlCol="0">
            <a:spAutoFit/>
          </a:bodyPr>
          <a:lstStyle/>
          <a:p>
            <a:pPr algn="l"/>
            <a:r>
              <a:rPr lang="en-GB" sz="2400" b="1" dirty="0">
                <a:solidFill>
                  <a:schemeClr val="accent5">
                    <a:lumMod val="50000"/>
                  </a:schemeClr>
                </a:solidFill>
              </a:rPr>
              <a:t>[2/2]</a:t>
            </a:r>
          </a:p>
        </p:txBody>
      </p:sp>
      <p:sp>
        <p:nvSpPr>
          <p:cNvPr id="38"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7" name="Picture 22">
            <a:extLst>
              <a:ext uri="{FF2B5EF4-FFF2-40B4-BE49-F238E27FC236}">
                <a16:creationId xmlns:a16="http://schemas.microsoft.com/office/drawing/2014/main" id="{0D8D4BD6-5CA2-294D-A688-F21711AAEAC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13498">
            <a:off x="7049209" y="2799366"/>
            <a:ext cx="2153225" cy="1978138"/>
          </a:xfrm>
          <a:prstGeom prst="rect">
            <a:avLst/>
          </a:prstGeom>
        </p:spPr>
      </p:pic>
      <p:sp>
        <p:nvSpPr>
          <p:cNvPr id="48" name="TextBox 23">
            <a:extLst>
              <a:ext uri="{FF2B5EF4-FFF2-40B4-BE49-F238E27FC236}">
                <a16:creationId xmlns:a16="http://schemas.microsoft.com/office/drawing/2014/main" id="{92D12FB0-8985-1F4E-B761-06CBA29CBD7E}"/>
              </a:ext>
            </a:extLst>
          </p:cNvPr>
          <p:cNvSpPr txBox="1"/>
          <p:nvPr/>
        </p:nvSpPr>
        <p:spPr>
          <a:xfrm rot="21021039">
            <a:off x="7067494" y="3346177"/>
            <a:ext cx="208560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F0302020204030204"/>
              </a:rPr>
              <a:t>to divide, dividing</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9" name="TextBox 48"/>
          <p:cNvSpPr txBox="1"/>
          <p:nvPr/>
        </p:nvSpPr>
        <p:spPr>
          <a:xfrm>
            <a:off x="9219915" y="3393603"/>
            <a:ext cx="20897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err="1">
                <a:solidFill>
                  <a:srgbClr val="4472C4">
                    <a:lumMod val="50000"/>
                  </a:srgbClr>
                </a:solidFill>
                <a:latin typeface="Century Gothic" panose="020F0302020204030204"/>
              </a:rPr>
              <a:t>dividir</a:t>
            </a:r>
            <a:endPar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160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4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4">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2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2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34"/>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0" nodeType="clickEffect">
                                  <p:stCondLst>
                                    <p:cond delay="0"/>
                                  </p:stCondLst>
                                  <p:childTnLst>
                                    <p:set>
                                      <p:cBhvr>
                                        <p:cTn id="118" dur="1" fill="hold">
                                          <p:stCondLst>
                                            <p:cond delay="0"/>
                                          </p:stCondLst>
                                        </p:cTn>
                                        <p:tgtEl>
                                          <p:spTgt spid="4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1" nodeType="click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p:bldP spid="18" grpId="0"/>
      <p:bldP spid="18" grpId="1"/>
      <p:bldP spid="21" grpId="0"/>
      <p:bldP spid="21" grpId="1"/>
      <p:bldP spid="34" grpId="0"/>
      <p:bldP spid="34" grpId="1"/>
      <p:bldP spid="59" grpId="0" animBg="1"/>
      <p:bldP spid="59" grpId="1" animBg="1"/>
      <p:bldP spid="29" grpId="0"/>
      <p:bldP spid="29" grpId="1"/>
      <p:bldP spid="45" grpId="0"/>
      <p:bldP spid="45" grpId="1"/>
      <p:bldP spid="46" grpId="0"/>
      <p:bldP spid="46" grpId="1"/>
      <p:bldP spid="36" grpId="0"/>
      <p:bldP spid="36" grpId="1"/>
      <p:bldP spid="48" grpId="0"/>
      <p:bldP spid="48" grpId="1"/>
      <p:bldP spid="49" grpId="0"/>
      <p:bldP spid="4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0542" y="1184083"/>
            <a:ext cx="11426551" cy="796852"/>
          </a:xfrm>
        </p:spPr>
        <p:txBody>
          <a:bodyPr>
            <a:normAutofit fontScale="90000"/>
          </a:bodyPr>
          <a:lstStyle/>
          <a:p>
            <a:r>
              <a:rPr lang="en-GB" sz="3200" dirty="0"/>
              <a:t>‘Mucho’ and ‘poco’ can be both adjectives and adverbs.</a:t>
            </a:r>
          </a:p>
        </p:txBody>
      </p:sp>
      <p:sp>
        <p:nvSpPr>
          <p:cNvPr id="17" name="Title 1"/>
          <p:cNvSpPr txBox="1">
            <a:spLocks/>
          </p:cNvSpPr>
          <p:nvPr/>
        </p:nvSpPr>
        <p:spPr>
          <a:xfrm>
            <a:off x="363637" y="1349592"/>
            <a:ext cx="11426551"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18" name="Title 1"/>
          <p:cNvSpPr txBox="1">
            <a:spLocks/>
          </p:cNvSpPr>
          <p:nvPr/>
        </p:nvSpPr>
        <p:spPr>
          <a:xfrm>
            <a:off x="363637" y="1678844"/>
            <a:ext cx="11426551" cy="93468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21" name="TextBox 20"/>
          <p:cNvSpPr txBox="1"/>
          <p:nvPr/>
        </p:nvSpPr>
        <p:spPr>
          <a:xfrm>
            <a:off x="363637" y="2584967"/>
            <a:ext cx="1977752" cy="461665"/>
          </a:xfrm>
          <a:prstGeom prst="rect">
            <a:avLst/>
          </a:prstGeom>
          <a:noFill/>
        </p:spPr>
        <p:txBody>
          <a:bodyPr wrap="square" rtlCol="0">
            <a:spAutoFit/>
          </a:bodyPr>
          <a:lstStyle/>
          <a:p>
            <a:pPr algn="l"/>
            <a:r>
              <a:rPr lang="en-GB" sz="2400" dirty="0">
                <a:solidFill>
                  <a:schemeClr val="accent5">
                    <a:lumMod val="50000"/>
                  </a:schemeClr>
                </a:solidFill>
              </a:rPr>
              <a:t>I study a lot.</a:t>
            </a:r>
          </a:p>
        </p:txBody>
      </p:sp>
      <p:sp>
        <p:nvSpPr>
          <p:cNvPr id="22" name="TextBox 21"/>
          <p:cNvSpPr txBox="1"/>
          <p:nvPr/>
        </p:nvSpPr>
        <p:spPr>
          <a:xfrm>
            <a:off x="363637" y="3273513"/>
            <a:ext cx="5097484" cy="461665"/>
          </a:xfrm>
          <a:prstGeom prst="rect">
            <a:avLst/>
          </a:prstGeom>
          <a:noFill/>
        </p:spPr>
        <p:txBody>
          <a:bodyPr wrap="square" rtlCol="0">
            <a:spAutoFit/>
          </a:bodyPr>
          <a:lstStyle/>
          <a:p>
            <a:pPr algn="l"/>
            <a:r>
              <a:rPr lang="en-GB" sz="2400" dirty="0">
                <a:solidFill>
                  <a:schemeClr val="accent5">
                    <a:lumMod val="50000"/>
                  </a:schemeClr>
                </a:solidFill>
              </a:rPr>
              <a:t>I study little (don’t study much).</a:t>
            </a:r>
          </a:p>
        </p:txBody>
      </p:sp>
      <p:sp>
        <p:nvSpPr>
          <p:cNvPr id="24" name="TextBox 23"/>
          <p:cNvSpPr txBox="1"/>
          <p:nvPr/>
        </p:nvSpPr>
        <p:spPr>
          <a:xfrm>
            <a:off x="368224" y="4960710"/>
            <a:ext cx="4169410" cy="461665"/>
          </a:xfrm>
          <a:prstGeom prst="rect">
            <a:avLst/>
          </a:prstGeom>
          <a:noFill/>
        </p:spPr>
        <p:txBody>
          <a:bodyPr wrap="square" rtlCol="0">
            <a:spAutoFit/>
          </a:bodyPr>
          <a:lstStyle/>
          <a:p>
            <a:pPr algn="l"/>
            <a:r>
              <a:rPr lang="en-GB" sz="2400" dirty="0">
                <a:solidFill>
                  <a:schemeClr val="accent5">
                    <a:lumMod val="50000"/>
                  </a:schemeClr>
                </a:solidFill>
              </a:rPr>
              <a:t>I study a lot of things.</a:t>
            </a:r>
          </a:p>
        </p:txBody>
      </p:sp>
      <p:sp>
        <p:nvSpPr>
          <p:cNvPr id="25" name="TextBox 24"/>
          <p:cNvSpPr txBox="1"/>
          <p:nvPr/>
        </p:nvSpPr>
        <p:spPr>
          <a:xfrm>
            <a:off x="368223" y="5618040"/>
            <a:ext cx="6992133" cy="461665"/>
          </a:xfrm>
          <a:prstGeom prst="rect">
            <a:avLst/>
          </a:prstGeom>
          <a:noFill/>
        </p:spPr>
        <p:txBody>
          <a:bodyPr wrap="square" rtlCol="0">
            <a:spAutoFit/>
          </a:bodyPr>
          <a:lstStyle/>
          <a:p>
            <a:pPr algn="l"/>
            <a:r>
              <a:rPr lang="en-GB" sz="2400" dirty="0">
                <a:solidFill>
                  <a:schemeClr val="accent5">
                    <a:lumMod val="50000"/>
                  </a:schemeClr>
                </a:solidFill>
              </a:rPr>
              <a:t>I study little (don’t study much) geography.</a:t>
            </a:r>
          </a:p>
        </p:txBody>
      </p:sp>
      <p:sp>
        <p:nvSpPr>
          <p:cNvPr id="26" name="TextBox 25"/>
          <p:cNvSpPr txBox="1"/>
          <p:nvPr/>
        </p:nvSpPr>
        <p:spPr>
          <a:xfrm>
            <a:off x="5461122" y="2494509"/>
            <a:ext cx="2676343" cy="461665"/>
          </a:xfrm>
          <a:prstGeom prst="rect">
            <a:avLst/>
          </a:prstGeom>
          <a:noFill/>
        </p:spPr>
        <p:txBody>
          <a:bodyPr wrap="square" rtlCol="0">
            <a:spAutoFit/>
          </a:bodyPr>
          <a:lstStyle/>
          <a:p>
            <a:pPr algn="l"/>
            <a:r>
              <a:rPr lang="en-GB" sz="2400" dirty="0">
                <a:solidFill>
                  <a:schemeClr val="accent5">
                    <a:lumMod val="50000"/>
                  </a:schemeClr>
                </a:solidFill>
              </a:rPr>
              <a:t>Estudio much</a:t>
            </a:r>
            <a:r>
              <a:rPr lang="en-GB" sz="2400" b="1" dirty="0">
                <a:solidFill>
                  <a:schemeClr val="accent5">
                    <a:lumMod val="50000"/>
                  </a:schemeClr>
                </a:solidFill>
              </a:rPr>
              <a:t>o</a:t>
            </a:r>
            <a:r>
              <a:rPr lang="en-GB" sz="2400" dirty="0">
                <a:solidFill>
                  <a:schemeClr val="accent5">
                    <a:lumMod val="50000"/>
                  </a:schemeClr>
                </a:solidFill>
              </a:rPr>
              <a:t>.</a:t>
            </a:r>
          </a:p>
        </p:txBody>
      </p:sp>
      <p:sp>
        <p:nvSpPr>
          <p:cNvPr id="27" name="TextBox 26"/>
          <p:cNvSpPr txBox="1"/>
          <p:nvPr/>
        </p:nvSpPr>
        <p:spPr>
          <a:xfrm>
            <a:off x="5461121" y="3188729"/>
            <a:ext cx="2676343" cy="461665"/>
          </a:xfrm>
          <a:prstGeom prst="rect">
            <a:avLst/>
          </a:prstGeom>
          <a:noFill/>
        </p:spPr>
        <p:txBody>
          <a:bodyPr wrap="square" rtlCol="0">
            <a:spAutoFit/>
          </a:bodyPr>
          <a:lstStyle/>
          <a:p>
            <a:pPr algn="l"/>
            <a:r>
              <a:rPr lang="en-GB" sz="2400" dirty="0">
                <a:solidFill>
                  <a:schemeClr val="accent5">
                    <a:lumMod val="50000"/>
                  </a:schemeClr>
                </a:solidFill>
              </a:rPr>
              <a:t>Estudio poc</a:t>
            </a:r>
            <a:r>
              <a:rPr lang="en-GB" sz="2400" b="1" dirty="0">
                <a:solidFill>
                  <a:schemeClr val="accent5">
                    <a:lumMod val="50000"/>
                  </a:schemeClr>
                </a:solidFill>
              </a:rPr>
              <a:t>o</a:t>
            </a:r>
            <a:r>
              <a:rPr lang="en-GB" sz="2400" dirty="0">
                <a:solidFill>
                  <a:schemeClr val="accent5">
                    <a:lumMod val="50000"/>
                  </a:schemeClr>
                </a:solidFill>
              </a:rPr>
              <a:t>.</a:t>
            </a:r>
          </a:p>
        </p:txBody>
      </p:sp>
      <p:sp>
        <p:nvSpPr>
          <p:cNvPr id="28" name="Rectangle 27"/>
          <p:cNvSpPr/>
          <p:nvPr/>
        </p:nvSpPr>
        <p:spPr>
          <a:xfrm>
            <a:off x="363637" y="3841092"/>
            <a:ext cx="11320362" cy="984885"/>
          </a:xfrm>
          <a:prstGeom prst="rect">
            <a:avLst/>
          </a:prstGeom>
        </p:spPr>
        <p:txBody>
          <a:bodyPr wrap="square">
            <a:spAutoFit/>
          </a:bodyPr>
          <a:lstStyle/>
          <a:p>
            <a:r>
              <a:rPr lang="en-GB" sz="2900" dirty="0">
                <a:solidFill>
                  <a:srgbClr val="203864"/>
                </a:solidFill>
              </a:rPr>
              <a:t>When they are </a:t>
            </a:r>
            <a:r>
              <a:rPr lang="en-GB" sz="2900" b="1" dirty="0">
                <a:solidFill>
                  <a:srgbClr val="203864"/>
                </a:solidFill>
              </a:rPr>
              <a:t>adjectives</a:t>
            </a:r>
            <a:r>
              <a:rPr lang="en-GB" sz="2900" dirty="0">
                <a:solidFill>
                  <a:srgbClr val="203864"/>
                </a:solidFill>
              </a:rPr>
              <a:t>, they need to agree in gender and number with the noun that they refer to. </a:t>
            </a:r>
          </a:p>
        </p:txBody>
      </p:sp>
      <p:sp>
        <p:nvSpPr>
          <p:cNvPr id="29" name="TextBox 28"/>
          <p:cNvSpPr txBox="1"/>
          <p:nvPr/>
        </p:nvSpPr>
        <p:spPr>
          <a:xfrm>
            <a:off x="7153075" y="4931891"/>
            <a:ext cx="5038925" cy="461665"/>
          </a:xfrm>
          <a:prstGeom prst="rect">
            <a:avLst/>
          </a:prstGeom>
          <a:noFill/>
        </p:spPr>
        <p:txBody>
          <a:bodyPr wrap="square" rtlCol="0">
            <a:spAutoFit/>
          </a:bodyPr>
          <a:lstStyle/>
          <a:p>
            <a:pPr algn="l"/>
            <a:r>
              <a:rPr lang="en-GB" sz="2400" dirty="0">
                <a:solidFill>
                  <a:schemeClr val="accent5">
                    <a:lumMod val="50000"/>
                  </a:schemeClr>
                </a:solidFill>
              </a:rPr>
              <a:t>Estudio much</a:t>
            </a:r>
            <a:r>
              <a:rPr lang="en-GB" sz="2400" b="1" dirty="0">
                <a:solidFill>
                  <a:schemeClr val="accent5">
                    <a:lumMod val="50000"/>
                  </a:schemeClr>
                </a:solidFill>
              </a:rPr>
              <a:t>as</a:t>
            </a:r>
            <a:r>
              <a:rPr lang="en-GB" sz="2400" dirty="0">
                <a:solidFill>
                  <a:schemeClr val="accent5">
                    <a:lumMod val="50000"/>
                  </a:schemeClr>
                </a:solidFill>
              </a:rPr>
              <a:t> cos</a:t>
            </a:r>
            <a:r>
              <a:rPr lang="en-GB" sz="2400" b="1" dirty="0">
                <a:solidFill>
                  <a:schemeClr val="accent5">
                    <a:lumMod val="50000"/>
                  </a:schemeClr>
                </a:solidFill>
              </a:rPr>
              <a:t>as</a:t>
            </a:r>
            <a:r>
              <a:rPr lang="en-GB" sz="2400" dirty="0">
                <a:solidFill>
                  <a:schemeClr val="accent5">
                    <a:lumMod val="50000"/>
                  </a:schemeClr>
                </a:solidFill>
              </a:rPr>
              <a:t>.</a:t>
            </a:r>
          </a:p>
        </p:txBody>
      </p:sp>
      <p:sp>
        <p:nvSpPr>
          <p:cNvPr id="30" name="TextBox 29"/>
          <p:cNvSpPr txBox="1"/>
          <p:nvPr/>
        </p:nvSpPr>
        <p:spPr>
          <a:xfrm>
            <a:off x="7153075" y="5624439"/>
            <a:ext cx="5038925" cy="461665"/>
          </a:xfrm>
          <a:prstGeom prst="rect">
            <a:avLst/>
          </a:prstGeom>
          <a:noFill/>
        </p:spPr>
        <p:txBody>
          <a:bodyPr wrap="square" rtlCol="0">
            <a:spAutoFit/>
          </a:bodyPr>
          <a:lstStyle/>
          <a:p>
            <a:pPr algn="l"/>
            <a:r>
              <a:rPr lang="en-GB" sz="2400" dirty="0">
                <a:solidFill>
                  <a:schemeClr val="accent5">
                    <a:lumMod val="50000"/>
                  </a:schemeClr>
                </a:solidFill>
              </a:rPr>
              <a:t>Estudio poc</a:t>
            </a:r>
            <a:r>
              <a:rPr lang="en-GB" sz="2400" b="1" dirty="0">
                <a:solidFill>
                  <a:schemeClr val="accent5">
                    <a:lumMod val="50000"/>
                  </a:schemeClr>
                </a:solidFill>
              </a:rPr>
              <a:t>a</a:t>
            </a:r>
            <a:r>
              <a:rPr lang="en-GB" sz="2400" dirty="0">
                <a:solidFill>
                  <a:schemeClr val="accent5">
                    <a:lumMod val="50000"/>
                  </a:schemeClr>
                </a:solidFill>
              </a:rPr>
              <a:t> geografí</a:t>
            </a:r>
            <a:r>
              <a:rPr lang="en-GB" sz="2400" b="1" dirty="0">
                <a:solidFill>
                  <a:schemeClr val="accent5">
                    <a:lumMod val="50000"/>
                  </a:schemeClr>
                </a:solidFill>
              </a:rPr>
              <a:t>a</a:t>
            </a:r>
            <a:r>
              <a:rPr lang="en-GB" sz="2400" dirty="0">
                <a:solidFill>
                  <a:schemeClr val="accent5">
                    <a:lumMod val="50000"/>
                  </a:schemeClr>
                </a:solidFill>
              </a:rPr>
              <a:t>.</a:t>
            </a:r>
          </a:p>
        </p:txBody>
      </p:sp>
      <p:cxnSp>
        <p:nvCxnSpPr>
          <p:cNvPr id="32" name="Straight Connector 31"/>
          <p:cNvCxnSpPr/>
          <p:nvPr/>
        </p:nvCxnSpPr>
        <p:spPr>
          <a:xfrm>
            <a:off x="5540352" y="2956174"/>
            <a:ext cx="1029573" cy="0"/>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540352" y="3650394"/>
            <a:ext cx="1029573" cy="0"/>
          </a:xfrm>
          <a:prstGeom prst="line">
            <a:avLst/>
          </a:prstGeom>
          <a:ln w="38100">
            <a:solidFill>
              <a:srgbClr val="E25B00"/>
            </a:solidFill>
          </a:ln>
        </p:spPr>
        <p:style>
          <a:lnRef idx="1">
            <a:schemeClr val="accent1"/>
          </a:lnRef>
          <a:fillRef idx="0">
            <a:schemeClr val="accent1"/>
          </a:fillRef>
          <a:effectRef idx="0">
            <a:schemeClr val="accent1"/>
          </a:effectRef>
          <a:fontRef idx="minor">
            <a:schemeClr val="tx1"/>
          </a:fontRef>
        </p:style>
      </p:cxnSp>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37" name="Title 1"/>
          <p:cNvSpPr txBox="1">
            <a:spLocks/>
          </p:cNvSpPr>
          <p:nvPr/>
        </p:nvSpPr>
        <p:spPr>
          <a:xfrm>
            <a:off x="23961" y="0"/>
            <a:ext cx="90181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Using ‘mucho’ and ‘poco’</a:t>
            </a:r>
          </a:p>
        </p:txBody>
      </p:sp>
      <p:sp>
        <p:nvSpPr>
          <p:cNvPr id="38" name="Arc 37"/>
          <p:cNvSpPr/>
          <p:nvPr/>
        </p:nvSpPr>
        <p:spPr>
          <a:xfrm rot="15231973" flipH="1">
            <a:off x="9674480" y="4488581"/>
            <a:ext cx="706613" cy="1389680"/>
          </a:xfrm>
          <a:prstGeom prst="arc">
            <a:avLst>
              <a:gd name="adj1" fmla="val 16200000"/>
              <a:gd name="adj2" fmla="val 2760906"/>
            </a:avLst>
          </a:prstGeom>
          <a:ln w="38100">
            <a:solidFill>
              <a:srgbClr val="F66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Arc 38"/>
          <p:cNvSpPr/>
          <p:nvPr/>
        </p:nvSpPr>
        <p:spPr>
          <a:xfrm rot="15231973" flipH="1">
            <a:off x="9706044" y="4901132"/>
            <a:ext cx="706613" cy="1854010"/>
          </a:xfrm>
          <a:prstGeom prst="arc">
            <a:avLst>
              <a:gd name="adj1" fmla="val 16200000"/>
              <a:gd name="adj2" fmla="val 2896234"/>
            </a:avLst>
          </a:prstGeom>
          <a:ln w="38100">
            <a:solidFill>
              <a:srgbClr val="F664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Rounded Rectangle 11">
            <a:extLst>
              <a:ext uri="{FF2B5EF4-FFF2-40B4-BE49-F238E27FC236}">
                <a16:creationId xmlns:a16="http://schemas.microsoft.com/office/drawing/2014/main" id="{31DEFC6C-63B9-974A-B4B2-3381F49008AC}"/>
              </a:ext>
            </a:extLst>
          </p:cNvPr>
          <p:cNvSpPr/>
          <p:nvPr/>
        </p:nvSpPr>
        <p:spPr>
          <a:xfrm>
            <a:off x="10479314" y="258166"/>
            <a:ext cx="144882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Rectangle 2"/>
          <p:cNvSpPr/>
          <p:nvPr/>
        </p:nvSpPr>
        <p:spPr>
          <a:xfrm>
            <a:off x="363637" y="1901826"/>
            <a:ext cx="11488126" cy="538609"/>
          </a:xfrm>
          <a:prstGeom prst="rect">
            <a:avLst/>
          </a:prstGeom>
        </p:spPr>
        <p:txBody>
          <a:bodyPr wrap="square">
            <a:spAutoFit/>
          </a:bodyPr>
          <a:lstStyle/>
          <a:p>
            <a:r>
              <a:rPr lang="en-GB" sz="2900" dirty="0">
                <a:solidFill>
                  <a:srgbClr val="115076"/>
                </a:solidFill>
              </a:rPr>
              <a:t>When they are </a:t>
            </a:r>
            <a:r>
              <a:rPr lang="en-GB" sz="2900" b="1" dirty="0">
                <a:solidFill>
                  <a:srgbClr val="115076"/>
                </a:solidFill>
              </a:rPr>
              <a:t>adverbs</a:t>
            </a:r>
            <a:r>
              <a:rPr lang="en-GB" sz="2900" dirty="0">
                <a:solidFill>
                  <a:srgbClr val="115076"/>
                </a:solidFill>
              </a:rPr>
              <a:t>, the –o ending doesn’t change. </a:t>
            </a:r>
          </a:p>
        </p:txBody>
      </p:sp>
      <p:sp>
        <p:nvSpPr>
          <p:cNvPr id="5" name="Rounded Rectangular Callout 4"/>
          <p:cNvSpPr/>
          <p:nvPr/>
        </p:nvSpPr>
        <p:spPr>
          <a:xfrm>
            <a:off x="8190559" y="2655126"/>
            <a:ext cx="3737584" cy="959744"/>
          </a:xfrm>
          <a:prstGeom prst="wedgeRoundRectCallout">
            <a:avLst>
              <a:gd name="adj1" fmla="val -64353"/>
              <a:gd name="adj2" fmla="val 30741"/>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“I study little” is quite formal English. We tend say “I don’t study much”.</a:t>
            </a:r>
          </a:p>
        </p:txBody>
      </p:sp>
    </p:spTree>
    <p:extLst>
      <p:ext uri="{BB962C8B-B14F-4D97-AF65-F5344CB8AC3E}">
        <p14:creationId xmlns:p14="http://schemas.microsoft.com/office/powerpoint/2010/main" val="185186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P spid="26" grpId="0"/>
      <p:bldP spid="27" grpId="0"/>
      <p:bldP spid="28" grpId="0"/>
      <p:bldP spid="29" grpId="0"/>
      <p:bldP spid="30" grpId="0"/>
      <p:bldP spid="38" grpId="0" animBg="1"/>
      <p:bldP spid="39" grpId="0" animBg="1"/>
      <p:bldP spid="3" grpId="0"/>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400" b="1" dirty="0">
                <a:solidFill>
                  <a:schemeClr val="bg1"/>
                </a:solidFill>
              </a:rPr>
              <a:t>-ar verbs: 1</a:t>
            </a:r>
            <a:r>
              <a:rPr lang="en-GB" sz="2400" b="1" baseline="30000" dirty="0">
                <a:solidFill>
                  <a:schemeClr val="bg1"/>
                </a:solidFill>
              </a:rPr>
              <a:t>st</a:t>
            </a:r>
            <a:r>
              <a:rPr lang="en-GB" sz="2400" b="1" dirty="0">
                <a:solidFill>
                  <a:schemeClr val="bg1"/>
                </a:solidFill>
              </a:rPr>
              <a:t> person singular (present)</a:t>
            </a:r>
            <a:br>
              <a:rPr lang="en-GB" sz="2400" b="1" dirty="0">
                <a:solidFill>
                  <a:schemeClr val="bg1"/>
                </a:solidFill>
              </a:rPr>
            </a:br>
            <a:r>
              <a:rPr lang="en-GB" sz="2400" b="1" dirty="0">
                <a:solidFill>
                  <a:schemeClr val="bg1"/>
                </a:solidFill>
              </a:rPr>
              <a:t>3</a:t>
            </a:r>
            <a:r>
              <a:rPr lang="en-GB" sz="2400" b="1" baseline="30000" dirty="0">
                <a:solidFill>
                  <a:schemeClr val="bg1"/>
                </a:solidFill>
              </a:rPr>
              <a:t>rd</a:t>
            </a:r>
            <a:r>
              <a:rPr lang="en-GB" sz="2400" b="1" dirty="0">
                <a:solidFill>
                  <a:schemeClr val="bg1"/>
                </a:solidFill>
              </a:rPr>
              <a:t> person singular (preterite)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260177" y="1226600"/>
            <a:ext cx="11425990"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in Spanish the –ar verb endings change depending on who the verb refers to.</a:t>
            </a:r>
            <a:endParaRPr kumimoji="0" lang="en-GB" sz="2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 name="TextBox 8"/>
          <p:cNvSpPr txBox="1"/>
          <p:nvPr/>
        </p:nvSpPr>
        <p:spPr>
          <a:xfrm>
            <a:off x="298097" y="2886146"/>
            <a:ext cx="12153496"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the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present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remove –ar and add </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_____.</a:t>
            </a:r>
          </a:p>
        </p:txBody>
      </p:sp>
      <p:sp>
        <p:nvSpPr>
          <p:cNvPr id="3" name="Rectangle 2"/>
          <p:cNvSpPr/>
          <p:nvPr/>
        </p:nvSpPr>
        <p:spPr>
          <a:xfrm>
            <a:off x="8237517" y="2875986"/>
            <a:ext cx="564578" cy="492443"/>
          </a:xfrm>
          <a:prstGeom prst="rect">
            <a:avLst/>
          </a:prstGeom>
        </p:spPr>
        <p:txBody>
          <a:bodyPr wrap="none">
            <a:spAutoFit/>
          </a:bodyPr>
          <a:lstStyle/>
          <a:p>
            <a:r>
              <a:rPr lang="en-GB" sz="2600" b="1" dirty="0">
                <a:solidFill>
                  <a:srgbClr val="E25B00"/>
                </a:solidFill>
                <a:latin typeface="Century Gothic" panose="020B0502020202020204" pitchFamily="34" charset="0"/>
              </a:rPr>
              <a:t>–o</a:t>
            </a:r>
            <a:endParaRPr lang="en-GB" sz="2600" dirty="0">
              <a:solidFill>
                <a:srgbClr val="E25B00"/>
              </a:solidFill>
            </a:endParaRPr>
          </a:p>
        </p:txBody>
      </p:sp>
      <p:sp>
        <p:nvSpPr>
          <p:cNvPr id="10" name="TextBox 9"/>
          <p:cNvSpPr txBox="1"/>
          <p:nvPr/>
        </p:nvSpPr>
        <p:spPr>
          <a:xfrm>
            <a:off x="329234"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chemeClr val="accent5">
                    <a:lumMod val="50000"/>
                  </a:schemeClr>
                </a:solidFill>
                <a:latin typeface="Century Gothic" panose="020B0502020202020204" pitchFamily="34" charset="0"/>
              </a:rPr>
              <a:t>Public</a:t>
            </a:r>
            <a:r>
              <a:rPr lang="en-GB" sz="2600" b="1" dirty="0" err="1">
                <a:solidFill>
                  <a:srgbClr val="E25B00"/>
                </a:solidFill>
                <a:latin typeface="Century Gothic" panose="020B0502020202020204" pitchFamily="34" charset="0"/>
              </a:rPr>
              <a:t>o</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_______________</a:t>
            </a:r>
          </a:p>
        </p:txBody>
      </p:sp>
      <p:sp>
        <p:nvSpPr>
          <p:cNvPr id="11" name="Rectangle 10"/>
          <p:cNvSpPr/>
          <p:nvPr/>
        </p:nvSpPr>
        <p:spPr>
          <a:xfrm>
            <a:off x="2034823" y="3657296"/>
            <a:ext cx="2569934"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I publish, I post</a:t>
            </a:r>
            <a:endParaRPr lang="en-GB" sz="2600" dirty="0">
              <a:solidFill>
                <a:schemeClr val="accent5">
                  <a:lumMod val="50000"/>
                </a:schemeClr>
              </a:solidFill>
            </a:endParaRPr>
          </a:p>
        </p:txBody>
      </p:sp>
      <p:sp>
        <p:nvSpPr>
          <p:cNvPr id="12" name="TextBox 11"/>
          <p:cNvSpPr txBox="1"/>
          <p:nvPr/>
        </p:nvSpPr>
        <p:spPr>
          <a:xfrm>
            <a:off x="6252906" y="3689344"/>
            <a:ext cx="502010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chemeClr val="accent5">
                    <a:lumMod val="50000"/>
                  </a:schemeClr>
                </a:solidFill>
                <a:latin typeface="Century Gothic" panose="020B0502020202020204" pitchFamily="34" charset="0"/>
              </a:rPr>
              <a:t>Cre</a:t>
            </a:r>
            <a:r>
              <a:rPr lang="en-GB" sz="2600" b="1" dirty="0">
                <a:solidFill>
                  <a:srgbClr val="E25B00"/>
                </a:solidFill>
                <a:latin typeface="Century Gothic" panose="020B0502020202020204" pitchFamily="34" charset="0"/>
              </a:rPr>
              <a:t>o</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a:t>
            </a:r>
            <a:r>
              <a:rPr kumimoji="0" lang="en-GB" sz="2600"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t>
            </a:r>
            <a:r>
              <a:rPr kumimoji="0" lang="en-GB" sz="2600" i="0" u="none" strike="noStrike" kern="1200" cap="none" spc="0" normalizeH="0" baseline="0" noProof="0" dirty="0">
                <a:ln>
                  <a:noFill/>
                </a:ln>
                <a:solidFill>
                  <a:srgbClr val="FF6600"/>
                </a:solidFill>
                <a:effectLst/>
                <a:uLnTx/>
                <a:uFillTx/>
                <a:latin typeface="Century Gothic" panose="020B0502020202020204" pitchFamily="34" charset="0"/>
                <a:ea typeface="+mn-ea"/>
                <a:cs typeface="+mn-cs"/>
              </a:rPr>
              <a:t> _________.</a:t>
            </a:r>
          </a:p>
        </p:txBody>
      </p:sp>
      <p:sp>
        <p:nvSpPr>
          <p:cNvPr id="13" name="Rectangle 12"/>
          <p:cNvSpPr/>
          <p:nvPr/>
        </p:nvSpPr>
        <p:spPr>
          <a:xfrm>
            <a:off x="7619852" y="3666156"/>
            <a:ext cx="1460656" cy="492443"/>
          </a:xfrm>
          <a:prstGeom prst="rect">
            <a:avLst/>
          </a:prstGeom>
        </p:spPr>
        <p:txBody>
          <a:bodyPr wrap="none">
            <a:spAutoFit/>
          </a:bodyPr>
          <a:lstStyle/>
          <a:p>
            <a:r>
              <a:rPr lang="en-GB" sz="2600" dirty="0">
                <a:solidFill>
                  <a:schemeClr val="accent5">
                    <a:lumMod val="50000"/>
                  </a:schemeClr>
                </a:solidFill>
                <a:latin typeface="Century Gothic" panose="020B0502020202020204" pitchFamily="34" charset="0"/>
              </a:rPr>
              <a:t>I create</a:t>
            </a:r>
            <a:endParaRPr lang="en-GB" sz="2600" dirty="0">
              <a:solidFill>
                <a:schemeClr val="accent5">
                  <a:lumMod val="50000"/>
                </a:schemeClr>
              </a:solidFill>
            </a:endParaRPr>
          </a:p>
        </p:txBody>
      </p:sp>
      <p:sp>
        <p:nvSpPr>
          <p:cNvPr id="14" name="TextBox 13"/>
          <p:cNvSpPr txBox="1"/>
          <p:nvPr/>
        </p:nvSpPr>
        <p:spPr>
          <a:xfrm>
            <a:off x="329233" y="4381645"/>
            <a:ext cx="10691693" cy="892552"/>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a:t>
            </a:r>
            <a:r>
              <a:rPr lang="en-GB" sz="2600" dirty="0">
                <a:solidFill>
                  <a:srgbClr val="002060"/>
                </a:solidFill>
                <a:latin typeface="Century Gothic" panose="020B0502020202020204" pitchFamily="34" charset="0"/>
              </a:rPr>
              <a:t> ‘</a:t>
            </a:r>
            <a:r>
              <a:rPr lang="en-GB" sz="2600" b="1" dirty="0">
                <a:solidFill>
                  <a:srgbClr val="002060"/>
                </a:solidFill>
                <a:latin typeface="Century Gothic" panose="020B0502020202020204" pitchFamily="34" charset="0"/>
              </a:rPr>
              <a:t>it</a:t>
            </a:r>
            <a:r>
              <a:rPr lang="en-GB" sz="2600" dirty="0">
                <a:solidFill>
                  <a:srgbClr val="002060"/>
                </a:solidFill>
                <a:latin typeface="Century Gothic" panose="020B0502020202020204" pitchFamily="34" charset="0"/>
              </a:rPr>
              <a:t>’ for a completed action in the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past, remove –</a:t>
            </a:r>
            <a:r>
              <a:rPr lang="en-GB" sz="2600" dirty="0">
                <a:solidFill>
                  <a:srgbClr val="002060"/>
                </a:solidFill>
                <a:latin typeface="Century Gothic" panose="020B0502020202020204" pitchFamily="34" charset="0"/>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and</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add </a:t>
            </a:r>
            <a:r>
              <a:rPr lang="en-GB" sz="2600" b="1" dirty="0">
                <a:solidFill>
                  <a:srgbClr val="E25B00"/>
                </a:solidFill>
                <a:latin typeface="Century Gothic" panose="020B0502020202020204" pitchFamily="34" charset="0"/>
              </a:rPr>
              <a:t>–ó </a:t>
            </a:r>
            <a:r>
              <a:rPr lang="en-GB" sz="2600" dirty="0">
                <a:solidFill>
                  <a:srgbClr val="203864"/>
                </a:solidFill>
                <a:latin typeface="Century Gothic" panose="020B0502020202020204" pitchFamily="34" charset="0"/>
              </a:rPr>
              <a:t>(with accent!)</a:t>
            </a:r>
            <a:r>
              <a:rPr kumimoji="0" lang="en-GB" sz="2600" i="0" u="none" strike="noStrike" kern="1200" cap="none" spc="0" normalizeH="0" baseline="0" noProof="0" dirty="0">
                <a:ln>
                  <a:noFill/>
                </a:ln>
                <a:solidFill>
                  <a:srgbClr val="203864"/>
                </a:solidFill>
                <a:effectLst/>
                <a:uLnTx/>
                <a:uFillTx/>
                <a:latin typeface="Century Gothic" panose="020B0502020202020204" pitchFamily="34" charset="0"/>
              </a:rPr>
              <a:t>. </a:t>
            </a:r>
          </a:p>
        </p:txBody>
      </p:sp>
      <p:sp>
        <p:nvSpPr>
          <p:cNvPr id="19" name="TextBox 18"/>
          <p:cNvSpPr txBox="1"/>
          <p:nvPr/>
        </p:nvSpPr>
        <p:spPr>
          <a:xfrm>
            <a:off x="4889169" y="5525436"/>
            <a:ext cx="172917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envi</a:t>
            </a:r>
            <a:endParaRPr kumimoji="0" lang="en-GB" sz="26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sp>
        <p:nvSpPr>
          <p:cNvPr id="20" name="TextBox 19"/>
          <p:cNvSpPr txBox="1"/>
          <p:nvPr/>
        </p:nvSpPr>
        <p:spPr>
          <a:xfrm>
            <a:off x="8667380" y="5474055"/>
            <a:ext cx="266210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a:solidFill>
                  <a:srgbClr val="002060"/>
                </a:solidFill>
                <a:latin typeface="Century Gothic" panose="020B0502020202020204" pitchFamily="34" charset="0"/>
              </a:rPr>
              <a:t>envi</a:t>
            </a:r>
            <a:r>
              <a:rPr lang="en-GB" sz="2600" b="1" dirty="0">
                <a:solidFill>
                  <a:srgbClr val="E25B00"/>
                </a:solidFill>
                <a:latin typeface="Century Gothic" panose="020B0502020202020204" pitchFamily="34" charset="0"/>
              </a:rPr>
              <a:t>ó</a:t>
            </a:r>
            <a:endParaRPr kumimoji="0" lang="en-GB" sz="2600" b="1" i="0" u="none" strike="noStrike" kern="1200" cap="none" spc="0" normalizeH="0" baseline="0" noProof="0" dirty="0">
              <a:ln>
                <a:noFill/>
              </a:ln>
              <a:solidFill>
                <a:srgbClr val="E25B00"/>
              </a:solidFill>
              <a:effectLst/>
              <a:uLnTx/>
              <a:uFillTx/>
              <a:latin typeface="Century Gothic" panose="020B0502020202020204" pitchFamily="34" charset="0"/>
            </a:endParaRPr>
          </a:p>
        </p:txBody>
      </p:sp>
      <p:cxnSp>
        <p:nvCxnSpPr>
          <p:cNvPr id="21" name="Straight Arrow Connector 20"/>
          <p:cNvCxnSpPr/>
          <p:nvPr/>
        </p:nvCxnSpPr>
        <p:spPr>
          <a:xfrm>
            <a:off x="6485681" y="5733250"/>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078507" y="5862591"/>
            <a:ext cx="266211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dirty="0">
                <a:solidFill>
                  <a:srgbClr val="002060"/>
                </a:solidFill>
                <a:latin typeface="Century Gothic" panose="020B0502020202020204" pitchFamily="34" charset="0"/>
              </a:rPr>
              <a:t>s/he </a:t>
            </a:r>
            <a:r>
              <a:rPr lang="en-GB" sz="2600" b="1" dirty="0">
                <a:solidFill>
                  <a:srgbClr val="002060"/>
                </a:solidFill>
                <a:latin typeface="Century Gothic" panose="020B0502020202020204" pitchFamily="34" charset="0"/>
              </a:rPr>
              <a:t>or</a:t>
            </a:r>
            <a:r>
              <a:rPr lang="en-GB" sz="2600" dirty="0">
                <a:solidFill>
                  <a:srgbClr val="002060"/>
                </a:solidFill>
                <a:latin typeface="Century Gothic" panose="020B0502020202020204" pitchFamily="34" charset="0"/>
              </a:rPr>
              <a:t> it sent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p:cNvSpPr txBox="1"/>
          <p:nvPr/>
        </p:nvSpPr>
        <p:spPr>
          <a:xfrm>
            <a:off x="649924" y="5525436"/>
            <a:ext cx="216669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solidFill>
                  <a:srgbClr val="002060"/>
                </a:solidFill>
                <a:latin typeface="Century Gothic" panose="020B0502020202020204" pitchFamily="34" charset="0"/>
              </a:rPr>
              <a:t>Envi</a:t>
            </a:r>
            <a:r>
              <a:rPr lang="en-GB" sz="2600" strike="sngStrike" dirty="0" err="1">
                <a:solidFill>
                  <a:srgbClr val="002060"/>
                </a:solidFill>
                <a:latin typeface="Century Gothic" panose="020B0502020202020204" pitchFamily="34" charset="0"/>
              </a:rPr>
              <a:t>a</a:t>
            </a:r>
            <a:r>
              <a:rPr kumimoji="0" lang="en-GB" sz="2600" b="0" i="0" u="none" strike="sng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endParaRPr kumimoji="0" lang="en-GB" sz="2600" b="1" i="0" u="none" strike="sng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p:txBody>
      </p:sp>
      <p:cxnSp>
        <p:nvCxnSpPr>
          <p:cNvPr id="24" name="Straight Arrow Connector 23"/>
          <p:cNvCxnSpPr/>
          <p:nvPr/>
        </p:nvCxnSpPr>
        <p:spPr>
          <a:xfrm>
            <a:off x="2864455" y="5813056"/>
            <a:ext cx="1592826"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a:extLst>
              <a:ext uri="{FF2B5EF4-FFF2-40B4-BE49-F238E27FC236}">
                <a16:creationId xmlns:a16="http://schemas.microsoft.com/office/drawing/2014/main" id="{B2C9FF7E-6291-014F-A787-4A1C5AF35BFD}"/>
              </a:ext>
            </a:extLst>
          </p:cNvPr>
          <p:cNvSpPr txBox="1"/>
          <p:nvPr/>
        </p:nvSpPr>
        <p:spPr>
          <a:xfrm>
            <a:off x="329234" y="2183685"/>
            <a:ext cx="8542723" cy="492443"/>
          </a:xfrm>
          <a:prstGeom prst="rect">
            <a:avLst/>
          </a:prstGeom>
          <a:noFill/>
        </p:spPr>
        <p:txBody>
          <a:bodyPr wrap="none" rtlCol="0">
            <a:spAutoFit/>
          </a:bodyPr>
          <a:lstStyle/>
          <a:p>
            <a:r>
              <a:rPr lang="en-GB" sz="2600" dirty="0">
                <a:solidFill>
                  <a:srgbClr val="002060"/>
                </a:solidFill>
                <a:latin typeface="Century Gothic" panose="020B0502020202020204" pitchFamily="34" charset="0"/>
              </a:rPr>
              <a:t>They also depend on </a:t>
            </a:r>
            <a:r>
              <a:rPr lang="en-GB" sz="2600" b="1" dirty="0">
                <a:solidFill>
                  <a:srgbClr val="002060"/>
                </a:solidFill>
                <a:latin typeface="Century Gothic" panose="020B0502020202020204" pitchFamily="34" charset="0"/>
              </a:rPr>
              <a:t>when</a:t>
            </a:r>
            <a:r>
              <a:rPr lang="en-GB" sz="2600" dirty="0">
                <a:solidFill>
                  <a:srgbClr val="002060"/>
                </a:solidFill>
                <a:latin typeface="Century Gothic" panose="020B0502020202020204" pitchFamily="34" charset="0"/>
              </a:rPr>
              <a:t> the action takes place.</a:t>
            </a:r>
          </a:p>
        </p:txBody>
      </p:sp>
      <p:sp>
        <p:nvSpPr>
          <p:cNvPr id="6" name="Rounded Rectangular Callout 5"/>
          <p:cNvSpPr/>
          <p:nvPr/>
        </p:nvSpPr>
        <p:spPr>
          <a:xfrm>
            <a:off x="4405813" y="1970928"/>
            <a:ext cx="6923671" cy="3360240"/>
          </a:xfrm>
          <a:prstGeom prst="wedgeRoundRectCallout">
            <a:avLst>
              <a:gd name="adj1" fmla="val -71759"/>
              <a:gd name="adj2" fmla="val 39527"/>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err="1">
                <a:solidFill>
                  <a:srgbClr val="203864"/>
                </a:solidFill>
              </a:rPr>
              <a:t>The</a:t>
            </a:r>
            <a:r>
              <a:rPr lang="es-ES" sz="2400" dirty="0">
                <a:solidFill>
                  <a:srgbClr val="203864"/>
                </a:solidFill>
              </a:rPr>
              <a:t> –o and –</a:t>
            </a:r>
            <a:r>
              <a:rPr lang="es-ES" sz="2400" dirty="0" err="1">
                <a:solidFill>
                  <a:srgbClr val="203864"/>
                </a:solidFill>
              </a:rPr>
              <a:t>ó</a:t>
            </a:r>
            <a:r>
              <a:rPr lang="es-ES" sz="2400" dirty="0">
                <a:solidFill>
                  <a:srgbClr val="203864"/>
                </a:solidFill>
              </a:rPr>
              <a:t> </a:t>
            </a:r>
            <a:r>
              <a:rPr lang="es-ES" sz="2400" dirty="0" err="1">
                <a:solidFill>
                  <a:srgbClr val="203864"/>
                </a:solidFill>
              </a:rPr>
              <a:t>verb</a:t>
            </a:r>
            <a:r>
              <a:rPr lang="es-ES" sz="2400" dirty="0">
                <a:solidFill>
                  <a:srgbClr val="203864"/>
                </a:solidFill>
              </a:rPr>
              <a:t> </a:t>
            </a:r>
            <a:r>
              <a:rPr lang="es-ES" sz="2400" dirty="0" err="1">
                <a:solidFill>
                  <a:srgbClr val="203864"/>
                </a:solidFill>
              </a:rPr>
              <a:t>endings</a:t>
            </a:r>
            <a:r>
              <a:rPr lang="es-ES" sz="2400" dirty="0">
                <a:solidFill>
                  <a:srgbClr val="203864"/>
                </a:solidFill>
              </a:rPr>
              <a:t> look similar, </a:t>
            </a:r>
            <a:r>
              <a:rPr lang="es-ES" sz="2400" dirty="0" err="1">
                <a:solidFill>
                  <a:srgbClr val="203864"/>
                </a:solidFill>
              </a:rPr>
              <a:t>but</a:t>
            </a:r>
            <a:r>
              <a:rPr lang="es-ES" sz="2400" dirty="0">
                <a:solidFill>
                  <a:srgbClr val="203864"/>
                </a:solidFill>
              </a:rPr>
              <a:t> </a:t>
            </a:r>
            <a:r>
              <a:rPr lang="es-ES" sz="2400" dirty="0" err="1">
                <a:solidFill>
                  <a:srgbClr val="203864"/>
                </a:solidFill>
              </a:rPr>
              <a:t>sound</a:t>
            </a:r>
            <a:r>
              <a:rPr lang="es-ES" sz="2400" dirty="0">
                <a:solidFill>
                  <a:srgbClr val="203864"/>
                </a:solidFill>
              </a:rPr>
              <a:t> </a:t>
            </a:r>
            <a:r>
              <a:rPr lang="es-ES" sz="2400" dirty="0" err="1">
                <a:solidFill>
                  <a:srgbClr val="203864"/>
                </a:solidFill>
              </a:rPr>
              <a:t>different</a:t>
            </a:r>
            <a:r>
              <a:rPr lang="es-ES" sz="2400" dirty="0">
                <a:solidFill>
                  <a:srgbClr val="203864"/>
                </a:solidFill>
              </a:rPr>
              <a:t>! Listen to </a:t>
            </a:r>
            <a:r>
              <a:rPr lang="es-ES" sz="2400" dirty="0" err="1">
                <a:solidFill>
                  <a:srgbClr val="203864"/>
                </a:solidFill>
              </a:rPr>
              <a:t>which</a:t>
            </a:r>
            <a:r>
              <a:rPr lang="es-ES" sz="2400" dirty="0">
                <a:solidFill>
                  <a:srgbClr val="203864"/>
                </a:solidFill>
              </a:rPr>
              <a:t> </a:t>
            </a:r>
            <a:r>
              <a:rPr lang="es-ES" sz="2400" dirty="0" err="1">
                <a:solidFill>
                  <a:srgbClr val="203864"/>
                </a:solidFill>
              </a:rPr>
              <a:t>syllable</a:t>
            </a:r>
            <a:r>
              <a:rPr lang="es-ES" sz="2400" dirty="0">
                <a:solidFill>
                  <a:srgbClr val="203864"/>
                </a:solidFill>
              </a:rPr>
              <a:t> </a:t>
            </a:r>
            <a:r>
              <a:rPr lang="es-ES" sz="2400" dirty="0" err="1">
                <a:solidFill>
                  <a:srgbClr val="203864"/>
                </a:solidFill>
              </a:rPr>
              <a:t>is</a:t>
            </a:r>
            <a:r>
              <a:rPr lang="es-ES" sz="2400" dirty="0">
                <a:solidFill>
                  <a:srgbClr val="203864"/>
                </a:solidFill>
              </a:rPr>
              <a:t> </a:t>
            </a:r>
            <a:r>
              <a:rPr lang="es-ES" sz="2400" dirty="0" err="1">
                <a:solidFill>
                  <a:srgbClr val="203864"/>
                </a:solidFill>
              </a:rPr>
              <a:t>stressed</a:t>
            </a:r>
            <a:r>
              <a:rPr lang="es-ES" sz="2400" dirty="0">
                <a:solidFill>
                  <a:srgbClr val="203864"/>
                </a:solidFill>
              </a:rPr>
              <a:t>:</a:t>
            </a:r>
          </a:p>
          <a:p>
            <a:pPr algn="ctr"/>
            <a:endParaRPr lang="es-ES" sz="2400" dirty="0">
              <a:solidFill>
                <a:srgbClr val="203864"/>
              </a:solidFill>
            </a:endParaRPr>
          </a:p>
          <a:p>
            <a:pPr>
              <a:lnSpc>
                <a:spcPct val="150000"/>
              </a:lnSpc>
            </a:pPr>
            <a:r>
              <a:rPr lang="es-ES" sz="2400" dirty="0">
                <a:solidFill>
                  <a:srgbClr val="203864"/>
                </a:solidFill>
              </a:rPr>
              <a:t>	Public</a:t>
            </a:r>
            <a:r>
              <a:rPr lang="es-ES" sz="2400" b="1" dirty="0">
                <a:solidFill>
                  <a:srgbClr val="203864"/>
                </a:solidFill>
              </a:rPr>
              <a:t>o</a:t>
            </a:r>
            <a:r>
              <a:rPr lang="es-ES" sz="2400" dirty="0">
                <a:solidFill>
                  <a:srgbClr val="203864"/>
                </a:solidFill>
              </a:rPr>
              <a:t>     I post (online) / I publish</a:t>
            </a:r>
          </a:p>
          <a:p>
            <a:pPr>
              <a:lnSpc>
                <a:spcPct val="150000"/>
              </a:lnSpc>
            </a:pPr>
            <a:r>
              <a:rPr lang="es-ES" sz="2400" dirty="0">
                <a:solidFill>
                  <a:srgbClr val="203864"/>
                </a:solidFill>
              </a:rPr>
              <a:t>	Public</a:t>
            </a:r>
            <a:r>
              <a:rPr lang="es-ES" sz="2400" b="1" dirty="0">
                <a:solidFill>
                  <a:srgbClr val="203864"/>
                </a:solidFill>
              </a:rPr>
              <a:t>ó</a:t>
            </a:r>
            <a:r>
              <a:rPr lang="es-ES" sz="2400" dirty="0">
                <a:solidFill>
                  <a:srgbClr val="203864"/>
                </a:solidFill>
              </a:rPr>
              <a:t>     s/he </a:t>
            </a:r>
            <a:r>
              <a:rPr lang="es-ES" sz="2400" b="1" dirty="0" err="1">
                <a:solidFill>
                  <a:srgbClr val="203864"/>
                </a:solidFill>
              </a:rPr>
              <a:t>or</a:t>
            </a:r>
            <a:r>
              <a:rPr lang="es-ES" sz="2400" dirty="0">
                <a:solidFill>
                  <a:srgbClr val="203864"/>
                </a:solidFill>
              </a:rPr>
              <a:t> </a:t>
            </a:r>
            <a:r>
              <a:rPr lang="es-ES" sz="2400" dirty="0" err="1">
                <a:solidFill>
                  <a:srgbClr val="203864"/>
                </a:solidFill>
              </a:rPr>
              <a:t>it</a:t>
            </a:r>
            <a:r>
              <a:rPr lang="es-ES" sz="2400" dirty="0">
                <a:solidFill>
                  <a:srgbClr val="203864"/>
                </a:solidFill>
              </a:rPr>
              <a:t> </a:t>
            </a:r>
            <a:r>
              <a:rPr lang="es-ES" sz="2400" dirty="0" err="1">
                <a:solidFill>
                  <a:srgbClr val="203864"/>
                </a:solidFill>
              </a:rPr>
              <a:t>posted</a:t>
            </a:r>
            <a:r>
              <a:rPr lang="es-ES" sz="2400" dirty="0">
                <a:solidFill>
                  <a:srgbClr val="203864"/>
                </a:solidFill>
              </a:rPr>
              <a:t>/</a:t>
            </a:r>
            <a:r>
              <a:rPr lang="es-ES" sz="2400" dirty="0" err="1">
                <a:solidFill>
                  <a:srgbClr val="203864"/>
                </a:solidFill>
              </a:rPr>
              <a:t>published</a:t>
            </a:r>
            <a:endParaRPr lang="es-ES" sz="2400" dirty="0">
              <a:solidFill>
                <a:srgbClr val="203864"/>
              </a:solidFill>
            </a:endParaRPr>
          </a:p>
        </p:txBody>
      </p:sp>
      <p:sp>
        <p:nvSpPr>
          <p:cNvPr id="25" name="Action Button: Custom 30">
            <a:hlinkClick r:id="" action="ppaction://noaction" highlightClick="1">
              <a:snd r:embed="rId4" name="publico.wav"/>
            </a:hlinkClick>
            <a:extLst>
              <a:ext uri="{FF2B5EF4-FFF2-40B4-BE49-F238E27FC236}">
                <a16:creationId xmlns:a16="http://schemas.microsoft.com/office/drawing/2014/main" id="{357175EF-76F9-FD44-B0C5-EEEE9C6A5049}"/>
              </a:ext>
            </a:extLst>
          </p:cNvPr>
          <p:cNvSpPr/>
          <p:nvPr/>
        </p:nvSpPr>
        <p:spPr>
          <a:xfrm>
            <a:off x="4985897" y="3982508"/>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1</a:t>
            </a:r>
          </a:p>
        </p:txBody>
      </p:sp>
      <p:sp>
        <p:nvSpPr>
          <p:cNvPr id="26" name="Action Button: Custom 30">
            <a:hlinkClick r:id="" action="ppaction://noaction" highlightClick="1">
              <a:snd r:embed="rId5" name="publicó.wav"/>
            </a:hlinkClick>
            <a:extLst>
              <a:ext uri="{FF2B5EF4-FFF2-40B4-BE49-F238E27FC236}">
                <a16:creationId xmlns:a16="http://schemas.microsoft.com/office/drawing/2014/main" id="{02A7B944-AEAC-9F4B-840B-F1A0AB2EACF7}"/>
              </a:ext>
            </a:extLst>
          </p:cNvPr>
          <p:cNvSpPr/>
          <p:nvPr/>
        </p:nvSpPr>
        <p:spPr>
          <a:xfrm>
            <a:off x="4985897" y="4492542"/>
            <a:ext cx="406086" cy="396109"/>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mj-lt"/>
              </a:rPr>
              <a:t>2</a:t>
            </a:r>
          </a:p>
        </p:txBody>
      </p:sp>
    </p:spTree>
    <p:extLst>
      <p:ext uri="{BB962C8B-B14F-4D97-AF65-F5344CB8AC3E}">
        <p14:creationId xmlns:p14="http://schemas.microsoft.com/office/powerpoint/2010/main" val="8875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3" grpId="0"/>
      <p:bldP spid="10" grpId="0"/>
      <p:bldP spid="11" grpId="0"/>
      <p:bldP spid="12" grpId="0"/>
      <p:bldP spid="13" grpId="0"/>
      <p:bldP spid="14" grpId="0"/>
      <p:bldP spid="19" grpId="0"/>
      <p:bldP spid="20" grpId="0"/>
      <p:bldP spid="22" grpId="0"/>
      <p:bldP spid="23" grpId="0"/>
      <p:bldP spid="6" grpId="0" animBg="1"/>
      <p:bldP spid="25" grpId="0" animBg="1"/>
      <p:bldP spid="26"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Spanish_template (1)</Template>
  <TotalTime>15412</TotalTime>
  <Words>7578</Words>
  <Application>Microsoft Office PowerPoint</Application>
  <PresentationFormat>Widescreen</PresentationFormat>
  <Paragraphs>1102</Paragraphs>
  <Slides>33</Slides>
  <Notes>33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Century Gothic</vt:lpstr>
      <vt:lpstr>Times New Roman</vt:lpstr>
      <vt:lpstr>Tw Cen MT</vt:lpstr>
      <vt:lpstr>Wingdings</vt:lpstr>
      <vt:lpstr>1_Office Theme</vt:lpstr>
      <vt:lpstr>4_Office Theme</vt:lpstr>
      <vt:lpstr>Describing what people do (Technology and social networks)</vt:lpstr>
      <vt:lpstr>Remember, there are different ways to pronounce ‘z’, ‘ce’ and ‘ci’.</vt:lpstr>
      <vt:lpstr>Escucha las frases: tienen palabras con [z] y con [ce], [ci].</vt:lpstr>
      <vt:lpstr>Vocabulario</vt:lpstr>
      <vt:lpstr>Vocabulario</vt:lpstr>
      <vt:lpstr>Vocabulario</vt:lpstr>
      <vt:lpstr>Vocabulario</vt:lpstr>
      <vt:lpstr>‘Mucho’ and ‘poco’ can be both adjectives and adverbs.</vt:lpstr>
      <vt:lpstr>-ar verbs: 1st person singular (present) 3rd person singular (preterite)</vt:lpstr>
      <vt:lpstr>¿Cómo pronuncias los verbos? Luego, escucha la pronunciación.</vt:lpstr>
      <vt:lpstr>Lucía habla con una amiga y hace preguntas sobre tecnología.  Es Lucía (‘yo’) en el presente o Daniel (‘él’) ayer?</vt:lpstr>
      <vt:lpstr>Rafaela y Noel van a clases para aprender a usar la tecnología.</vt:lpstr>
      <vt:lpstr>Question intonation</vt:lpstr>
      <vt:lpstr>hablar / escuchar</vt:lpstr>
      <vt:lpstr>hablar</vt:lpstr>
      <vt:lpstr>hablar</vt:lpstr>
      <vt:lpstr>Solución</vt:lpstr>
      <vt:lpstr>Describing free time activities</vt:lpstr>
      <vt:lpstr>Fonética</vt:lpstr>
      <vt:lpstr>Fonética</vt:lpstr>
      <vt:lpstr>Fonética</vt:lpstr>
      <vt:lpstr>¿Cómo se dice…?</vt:lpstr>
      <vt:lpstr>Saying what ‘I’ do vs what ‘s/he’ did  -ar verbs in the present and preterite</vt:lpstr>
      <vt:lpstr>Talking about places and locations Using ‘del’ and ‘de la’ with adverbs</vt:lpstr>
      <vt:lpstr>¿Debes usar ‘del’ or ‘de la’?</vt:lpstr>
      <vt:lpstr>Daniel habla con un compañero de clase sobre las actividades de tiempo libre. Lee las frases: ¿debes usar ‘del’ or ‘de la’? Decide también quién hace la actividad y cuándo. Luego, escribe el lugar en inglés. </vt:lpstr>
      <vt:lpstr>Ahora, Lucía también habla sobre las actividades de tiempo libre. Escucha. ¿Es ‘del’ o ‘de la’? Marca la opción correcta según la frase. Decide también quién hace la actividad y cuándo. Luego, escribe el lugar en inglés.</vt:lpstr>
      <vt:lpstr>Escribes en español en las redes sociales. Hablas de las actividades de tiempo libre. Escribe las seis frases en español. Debes escribir sobre ‘yo’ en el presente o ‘ella’ para una acción ayer. </vt:lpstr>
      <vt:lpstr>Antes de empezar la última actividad, ¡vamos a decir las palabras en español!    </vt:lpstr>
      <vt:lpstr>hablar / escuchar</vt:lpstr>
      <vt:lpstr>hablar / escuchar</vt:lpstr>
      <vt:lpstr>Gaming Grammar</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Peter Watson</cp:lastModifiedBy>
  <cp:revision>952</cp:revision>
  <dcterms:created xsi:type="dcterms:W3CDTF">2020-06-12T19:18:08Z</dcterms:created>
  <dcterms:modified xsi:type="dcterms:W3CDTF">2021-06-30T14:12:33Z</dcterms:modified>
</cp:coreProperties>
</file>